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notesMasterIdLst>
    <p:notesMasterId r:id="rId15"/>
  </p:notesMasterIdLst>
  <p:sldIdLst>
    <p:sldId id="267" r:id="rId3"/>
    <p:sldId id="262" r:id="rId4"/>
    <p:sldId id="256" r:id="rId5"/>
    <p:sldId id="257" r:id="rId6"/>
    <p:sldId id="258" r:id="rId7"/>
    <p:sldId id="259" r:id="rId8"/>
    <p:sldId id="260" r:id="rId9"/>
    <p:sldId id="268" r:id="rId10"/>
    <p:sldId id="263" r:id="rId11"/>
    <p:sldId id="264" r:id="rId12"/>
    <p:sldId id="269" r:id="rId13"/>
    <p:sldId id="266" r:id="rId14"/>
  </p:sldIdLst>
  <p:sldSz cx="12192000" cy="6858000"/>
  <p:notesSz cx="9283700" cy="6946900"/>
  <p:custDataLst>
    <p:tags r:id="rId1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FF5050"/>
    <a:srgbClr val="79689E"/>
    <a:srgbClr val="60C3E5"/>
    <a:srgbClr val="F9D729"/>
    <a:srgbClr val="B72730"/>
    <a:srgbClr val="EB973C"/>
    <a:srgbClr val="33A65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34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2725" cy="3476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259388" y="0"/>
            <a:ext cx="4022725" cy="3476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F2E76E-050E-43A0-9A63-812508082420}" type="datetimeFigureOut">
              <a:rPr lang="zh-CN" altLang="en-US" smtClean="0"/>
              <a:pPr/>
              <a:t>2017/11/27 Monday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557463" y="868363"/>
            <a:ext cx="4168775" cy="23447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28688" y="3343275"/>
            <a:ext cx="7426325" cy="27352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99238"/>
            <a:ext cx="4022725" cy="3476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259388" y="6599238"/>
            <a:ext cx="4022725" cy="3476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5D13F0-3A25-40F4-A800-E91007A245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039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90866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4652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13533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81671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93301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245018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5629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483893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553532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746065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54006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D13F0-3A25-40F4-A800-E91007A245A7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93049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81289628"/>
      </p:ext>
    </p:extLst>
  </p:cSld>
  <p:clrMapOvr>
    <a:masterClrMapping/>
  </p:clrMapOvr>
  <p:transition spd="slow" advTm="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19760940"/>
      </p:ext>
    </p:extLst>
  </p:cSld>
  <p:clrMapOvr>
    <a:masterClrMapping/>
  </p:clrMapOvr>
  <p:transition spd="slow" advTm="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3170510418"/>
      </p:ext>
    </p:extLst>
  </p:cSld>
  <p:clrMapOvr>
    <a:masterClrMapping/>
  </p:clrMapOvr>
  <p:transition spd="slow" advTm="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032000" y="1752600"/>
            <a:ext cx="39624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752600"/>
            <a:ext cx="39624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35405690"/>
      </p:ext>
    </p:extLst>
  </p:cSld>
  <p:clrMapOvr>
    <a:masterClrMapping/>
  </p:clrMapOvr>
  <p:transition spd="slow" advTm="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66899748"/>
      </p:ext>
    </p:extLst>
  </p:cSld>
  <p:clrMapOvr>
    <a:masterClrMapping/>
  </p:clrMapOvr>
  <p:transition spd="slow" advTm="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1129676"/>
      </p:ext>
    </p:extLst>
  </p:cSld>
  <p:clrMapOvr>
    <a:masterClrMapping/>
  </p:clrMapOvr>
  <p:transition spd="slow" advTm="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38870709"/>
      </p:ext>
    </p:extLst>
  </p:cSld>
  <p:clrMapOvr>
    <a:masterClrMapping/>
  </p:clrMapOvr>
  <p:transition spd="slow" advTm="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1420376879"/>
      </p:ext>
    </p:extLst>
  </p:cSld>
  <p:clrMapOvr>
    <a:masterClrMapping/>
  </p:clrMapOvr>
  <p:transition spd="slow" advTm="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1253157967"/>
      </p:ext>
    </p:extLst>
  </p:cSld>
  <p:clrMapOvr>
    <a:masterClrMapping/>
  </p:clrMapOvr>
  <p:transition spd="slow" advTm="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8555044"/>
      </p:ext>
    </p:extLst>
  </p:cSld>
  <p:clrMapOvr>
    <a:masterClrMapping/>
  </p:clrMapOvr>
  <p:transition spd="slow" advTm="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128000" y="914400"/>
            <a:ext cx="2032000" cy="4724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032000" y="914400"/>
            <a:ext cx="5892800" cy="4724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97084640"/>
      </p:ext>
    </p:extLst>
  </p:cSld>
  <p:clrMapOvr>
    <a:masterClrMapping/>
  </p:clrMapOvr>
  <p:transition spd="slow" advTm="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11591697"/>
      </p:ext>
    </p:extLst>
  </p:cSld>
  <p:clrMapOvr>
    <a:masterClrMapping/>
  </p:clrMapOvr>
  <p:transition spd="slow" advTm="1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86523192"/>
      </p:ext>
    </p:extLst>
  </p:cSld>
  <p:clrMapOvr>
    <a:masterClrMapping/>
  </p:clrMapOvr>
  <p:transition spd="slow" advTm="1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712905812"/>
      </p:ext>
    </p:extLst>
  </p:cSld>
  <p:clrMapOvr>
    <a:masterClrMapping/>
  </p:clrMapOvr>
  <p:transition spd="slow" advTm="1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032000" y="1752600"/>
            <a:ext cx="39624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752600"/>
            <a:ext cx="39624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42802152"/>
      </p:ext>
    </p:extLst>
  </p:cSld>
  <p:clrMapOvr>
    <a:masterClrMapping/>
  </p:clrMapOvr>
  <p:transition spd="slow" advTm="1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63773648"/>
      </p:ext>
    </p:extLst>
  </p:cSld>
  <p:clrMapOvr>
    <a:masterClrMapping/>
  </p:clrMapOvr>
  <p:transition spd="slow" advTm="1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55162238"/>
      </p:ext>
    </p:extLst>
  </p:cSld>
  <p:clrMapOvr>
    <a:masterClrMapping/>
  </p:clrMapOvr>
  <p:transition spd="slow" advTm="1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24931799"/>
      </p:ext>
    </p:extLst>
  </p:cSld>
  <p:clrMapOvr>
    <a:masterClrMapping/>
  </p:clrMapOvr>
  <p:transition spd="slow" advTm="1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3237087432"/>
      </p:ext>
    </p:extLst>
  </p:cSld>
  <p:clrMapOvr>
    <a:masterClrMapping/>
  </p:clrMapOvr>
  <p:transition spd="slow" advTm="1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xmlns="" val="4104872220"/>
      </p:ext>
    </p:extLst>
  </p:cSld>
  <p:clrMapOvr>
    <a:masterClrMapping/>
  </p:clrMapOvr>
  <p:transition spd="slow" advTm="1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0274233"/>
      </p:ext>
    </p:extLst>
  </p:cSld>
  <p:clrMapOvr>
    <a:masterClrMapping/>
  </p:clrMapOvr>
  <p:transition spd="slow" advTm="1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128000" y="914400"/>
            <a:ext cx="2032000" cy="4724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2032000" y="914400"/>
            <a:ext cx="5892800" cy="4724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0154315"/>
      </p:ext>
    </p:extLst>
  </p:cSld>
  <p:clrMapOvr>
    <a:masterClrMapping/>
  </p:clrMapOvr>
  <p:transition spd="slow" advTm="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9" descr="foodpyramid_bkgr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32000" y="914400"/>
            <a:ext cx="8128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032000" y="1752600"/>
            <a:ext cx="81280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 spd="slow" advTm="1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Ø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foodpyramid_cover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32000" y="914400"/>
            <a:ext cx="8128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032000" y="1752600"/>
            <a:ext cx="81280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ransition spd="slow" advTm="1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entury Gothic" pitchFamily="2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Ø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•"/>
        <a:defRPr sz="14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6"/>
          <p:cNvSpPr>
            <a:spLocks noChangeArrowheads="1"/>
          </p:cNvSpPr>
          <p:nvPr/>
        </p:nvSpPr>
        <p:spPr bwMode="auto">
          <a:xfrm>
            <a:off x="1752714" y="1981238"/>
            <a:ext cx="8915166" cy="1066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CN" altLang="en-US" sz="82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英语教育</a:t>
            </a:r>
            <a:r>
              <a:rPr lang="en-US" altLang="zh-CN" sz="82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82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82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718575" y="3352802"/>
            <a:ext cx="8915166" cy="1066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zh-CN" altLang="en-US" sz="2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sz="2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2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汇报时间：</a:t>
            </a:r>
            <a:r>
              <a:rPr lang="en-US" altLang="zh-CN" sz="2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2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sz="24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1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US" altLang="zh-CN" sz="40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9" name="Rectangle 5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宋体" pitchFamily="2" charset="-122"/>
              </a:rPr>
              <a:t>Briefly describe the point of this lesson, which is that the class will be learning about the relationship between good nutrition and health.</a:t>
            </a:r>
          </a:p>
        </p:txBody>
      </p:sp>
      <p:pic>
        <p:nvPicPr>
          <p:cNvPr id="4100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391026"/>
            <a:ext cx="342900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8" descr="foodpyramid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76400"/>
            <a:ext cx="4605338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95"/>
          <p:cNvSpPr>
            <a:spLocks noGrp="1" noChangeArrowheads="1"/>
          </p:cNvSpPr>
          <p:nvPr>
            <p:ph type="title" idx="4294967295"/>
          </p:nvPr>
        </p:nvSpPr>
        <p:spPr>
          <a:xfrm>
            <a:off x="2743200" y="762000"/>
            <a:ext cx="3733800" cy="1143000"/>
          </a:xfrm>
        </p:spPr>
        <p:txBody>
          <a:bodyPr/>
          <a:lstStyle/>
          <a:p>
            <a:pPr algn="l" eaLnBrk="1" hangingPunct="1"/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r>
              <a:rPr lang="en-US" altLang="zh-CN" dirty="0" smtClean="0">
                <a:ea typeface="宋体" pitchFamily="2" charset="-122"/>
              </a:rPr>
              <a:t/>
            </a:r>
            <a:br>
              <a:rPr lang="en-US" altLang="zh-CN" dirty="0" smtClean="0">
                <a:ea typeface="宋体" pitchFamily="2" charset="-122"/>
              </a:rPr>
            </a:br>
            <a:r>
              <a:rPr lang="en-US" altLang="zh-CN" sz="1400" dirty="0" smtClean="0">
                <a:ea typeface="宋体" pitchFamily="2" charset="-122"/>
              </a:rPr>
              <a:t>Steps to a healthier you</a:t>
            </a:r>
            <a:endParaRPr lang="en-US" altLang="zh-CN" sz="1400" dirty="0">
              <a:ea typeface="宋体" pitchFamily="2" charset="-122"/>
            </a:endParaRPr>
          </a:p>
        </p:txBody>
      </p:sp>
      <p:sp>
        <p:nvSpPr>
          <p:cNvPr id="5124" name="Text Box 100"/>
          <p:cNvSpPr txBox="1">
            <a:spLocks noChangeArrowheads="1"/>
          </p:cNvSpPr>
          <p:nvPr/>
        </p:nvSpPr>
        <p:spPr bwMode="auto">
          <a:xfrm>
            <a:off x="3810000" y="5410200"/>
            <a:ext cx="914400" cy="228600"/>
          </a:xfrm>
          <a:prstGeom prst="rect">
            <a:avLst/>
          </a:prstGeom>
          <a:solidFill>
            <a:srgbClr val="EB973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" rIns="18288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000" b="1">
                <a:solidFill>
                  <a:schemeClr val="bg1"/>
                </a:solidFill>
                <a:latin typeface="Trebuchet MS" pitchFamily="34" charset="0"/>
                <a:ea typeface="宋体" pitchFamily="2" charset="-122"/>
              </a:rPr>
              <a:t>GRAINS</a:t>
            </a:r>
          </a:p>
        </p:txBody>
      </p:sp>
      <p:sp>
        <p:nvSpPr>
          <p:cNvPr id="5125" name="Text Box 101"/>
          <p:cNvSpPr txBox="1">
            <a:spLocks noChangeArrowheads="1"/>
          </p:cNvSpPr>
          <p:nvPr/>
        </p:nvSpPr>
        <p:spPr bwMode="auto">
          <a:xfrm>
            <a:off x="4800600" y="5410200"/>
            <a:ext cx="914400" cy="228600"/>
          </a:xfrm>
          <a:prstGeom prst="rect">
            <a:avLst/>
          </a:prstGeom>
          <a:solidFill>
            <a:srgbClr val="33A65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" rIns="18288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000" b="1">
                <a:solidFill>
                  <a:schemeClr val="bg1"/>
                </a:solidFill>
                <a:latin typeface="Trebuchet MS" pitchFamily="34" charset="0"/>
                <a:ea typeface="宋体" pitchFamily="2" charset="-122"/>
              </a:rPr>
              <a:t>VEGETABLES</a:t>
            </a:r>
          </a:p>
        </p:txBody>
      </p:sp>
      <p:sp>
        <p:nvSpPr>
          <p:cNvPr id="5126" name="Text Box 102"/>
          <p:cNvSpPr txBox="1">
            <a:spLocks noChangeArrowheads="1"/>
          </p:cNvSpPr>
          <p:nvPr/>
        </p:nvSpPr>
        <p:spPr bwMode="auto">
          <a:xfrm>
            <a:off x="5791200" y="5410200"/>
            <a:ext cx="914400" cy="228600"/>
          </a:xfrm>
          <a:prstGeom prst="rect">
            <a:avLst/>
          </a:prstGeom>
          <a:solidFill>
            <a:srgbClr val="B7273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" rIns="18288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000" b="1">
                <a:solidFill>
                  <a:schemeClr val="bg1"/>
                </a:solidFill>
                <a:latin typeface="Trebuchet MS" pitchFamily="34" charset="0"/>
                <a:ea typeface="宋体" pitchFamily="2" charset="-122"/>
              </a:rPr>
              <a:t>FRUITS</a:t>
            </a:r>
          </a:p>
        </p:txBody>
      </p:sp>
      <p:sp>
        <p:nvSpPr>
          <p:cNvPr id="5127" name="Text Box 103"/>
          <p:cNvSpPr txBox="1">
            <a:spLocks noChangeArrowheads="1"/>
          </p:cNvSpPr>
          <p:nvPr/>
        </p:nvSpPr>
        <p:spPr bwMode="auto">
          <a:xfrm>
            <a:off x="6781800" y="5410200"/>
            <a:ext cx="914400" cy="228600"/>
          </a:xfrm>
          <a:prstGeom prst="rect">
            <a:avLst/>
          </a:prstGeom>
          <a:solidFill>
            <a:srgbClr val="F9D72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" rIns="18288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000" b="1">
                <a:solidFill>
                  <a:schemeClr val="bg1"/>
                </a:solidFill>
                <a:latin typeface="Trebuchet MS" pitchFamily="34" charset="0"/>
                <a:ea typeface="宋体" pitchFamily="2" charset="-122"/>
              </a:rPr>
              <a:t>OILS</a:t>
            </a:r>
          </a:p>
        </p:txBody>
      </p:sp>
      <p:sp>
        <p:nvSpPr>
          <p:cNvPr id="5128" name="Text Box 104"/>
          <p:cNvSpPr txBox="1">
            <a:spLocks noChangeArrowheads="1"/>
          </p:cNvSpPr>
          <p:nvPr/>
        </p:nvSpPr>
        <p:spPr bwMode="auto">
          <a:xfrm>
            <a:off x="7772400" y="5410200"/>
            <a:ext cx="914400" cy="228600"/>
          </a:xfrm>
          <a:prstGeom prst="rect">
            <a:avLst/>
          </a:prstGeom>
          <a:solidFill>
            <a:srgbClr val="60C3E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" rIns="18288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000" b="1">
                <a:solidFill>
                  <a:schemeClr val="bg1"/>
                </a:solidFill>
                <a:latin typeface="Trebuchet MS" pitchFamily="34" charset="0"/>
                <a:ea typeface="宋体" pitchFamily="2" charset="-122"/>
              </a:rPr>
              <a:t>MILK</a:t>
            </a:r>
          </a:p>
        </p:txBody>
      </p:sp>
      <p:sp>
        <p:nvSpPr>
          <p:cNvPr id="5129" name="Text Box 105"/>
          <p:cNvSpPr txBox="1">
            <a:spLocks noChangeArrowheads="1"/>
          </p:cNvSpPr>
          <p:nvPr/>
        </p:nvSpPr>
        <p:spPr bwMode="auto">
          <a:xfrm>
            <a:off x="8763000" y="5410200"/>
            <a:ext cx="914400" cy="228600"/>
          </a:xfrm>
          <a:prstGeom prst="rect">
            <a:avLst/>
          </a:prstGeom>
          <a:solidFill>
            <a:srgbClr val="79689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288" rIns="18288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1000" b="1">
                <a:solidFill>
                  <a:schemeClr val="bg1"/>
                </a:solidFill>
                <a:latin typeface="Trebuchet MS" pitchFamily="34" charset="0"/>
                <a:ea typeface="宋体" pitchFamily="2" charset="-122"/>
              </a:rPr>
              <a:t>MEAT &amp; BEANS</a:t>
            </a:r>
          </a:p>
        </p:txBody>
      </p:sp>
    </p:spTree>
  </p:cSld>
  <p:clrMapOvr>
    <a:masterClrMapping/>
  </p:clrMapOvr>
  <p:transition spd="slow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400" dirty="0" smtClean="0">
                <a:ea typeface="宋体" pitchFamily="2" charset="-122"/>
              </a:rPr>
              <a:t>Make </a:t>
            </a:r>
            <a:r>
              <a:rPr lang="en-US" altLang="zh-CN" sz="1400" dirty="0">
                <a:ea typeface="宋体" pitchFamily="2" charset="-122"/>
              </a:rPr>
              <a:t>half of your grains whole</a:t>
            </a:r>
          </a:p>
        </p:txBody>
      </p:sp>
      <p:sp>
        <p:nvSpPr>
          <p:cNvPr id="6148" name="Rectangle 21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宋体" pitchFamily="2" charset="-122"/>
              </a:rPr>
              <a:t>List a few examples of grains that are plentiful in your area.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Discuss how much children should eat every day and when they might have them.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Together, research and discuss the health benefits of grains.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Encourage children to list foods that they like from this food group.</a:t>
            </a:r>
          </a:p>
          <a:p>
            <a:pPr eaLnBrk="1" hangingPunct="1"/>
            <a:endParaRPr lang="en-US" altLang="zh-CN" smtClean="0">
              <a:ea typeface="宋体" pitchFamily="2" charset="-122"/>
            </a:endParaRPr>
          </a:p>
        </p:txBody>
      </p:sp>
    </p:spTree>
  </p:cSld>
  <p:clrMapOvr>
    <a:masterClrMapping/>
  </p:clrMapOvr>
  <p:transition spd="slow" advTm="1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r>
              <a:rPr lang="en-US" altLang="zh-CN" sz="2800" dirty="0">
                <a:ea typeface="宋体" pitchFamily="2" charset="-122"/>
              </a:rPr>
              <a:t/>
            </a:r>
            <a:br>
              <a:rPr lang="en-US" altLang="zh-CN" sz="2800" dirty="0">
                <a:ea typeface="宋体" pitchFamily="2" charset="-122"/>
              </a:rPr>
            </a:br>
            <a:r>
              <a:rPr lang="en-US" altLang="zh-CN" sz="1400" dirty="0">
                <a:ea typeface="宋体" pitchFamily="2" charset="-122"/>
              </a:rPr>
              <a:t>Vary your veggies</a:t>
            </a:r>
          </a:p>
        </p:txBody>
      </p:sp>
      <p:sp>
        <p:nvSpPr>
          <p:cNvPr id="7172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宋体" pitchFamily="2" charset="-122"/>
              </a:rPr>
              <a:t>List a few examples of vegetables that are plentiful in your area.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Discuss how much children should eat every day and when they might have them.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Together, research and discuss the health benefits of vegetables.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Encourage children to list foods that they like from this food group.</a:t>
            </a:r>
          </a:p>
        </p:txBody>
      </p:sp>
    </p:spTree>
  </p:cSld>
  <p:clrMapOvr>
    <a:masterClrMapping/>
  </p:clrMapOvr>
  <p:transition spd="slow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1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r>
              <a:rPr lang="en-US" altLang="zh-CN" dirty="0" smtClean="0">
                <a:ea typeface="宋体" pitchFamily="2" charset="-122"/>
              </a:rPr>
              <a:t/>
            </a:r>
            <a:br>
              <a:rPr lang="en-US" altLang="zh-CN" dirty="0" smtClean="0">
                <a:ea typeface="宋体" pitchFamily="2" charset="-122"/>
              </a:rPr>
            </a:br>
            <a:r>
              <a:rPr lang="en-US" altLang="zh-CN" sz="1400" dirty="0">
                <a:ea typeface="宋体" pitchFamily="2" charset="-122"/>
              </a:rPr>
              <a:t>Focus on fruits</a:t>
            </a:r>
          </a:p>
        </p:txBody>
      </p:sp>
      <p:sp>
        <p:nvSpPr>
          <p:cNvPr id="8196" name="Rectangle 17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宋体" pitchFamily="2" charset="-122"/>
              </a:rPr>
              <a:t>List a few examples of fruits that are plentiful in your area.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Discuss how much children should eat every day and when they might have them.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Together, research and discuss the health benefits of fruits.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Encourage children to list foods that they like from this food group.</a:t>
            </a:r>
          </a:p>
        </p:txBody>
      </p:sp>
    </p:spTree>
  </p:cSld>
  <p:clrMapOvr>
    <a:masterClrMapping/>
  </p:clrMapOvr>
  <p:transition spd="slow" advTm="1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4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pPr eaLnBrk="1" hangingPunct="1"/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</a:t>
            </a: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400" dirty="0" smtClean="0">
                <a:ea typeface="宋体" pitchFamily="2" charset="-122"/>
              </a:rPr>
              <a:t>Know </a:t>
            </a:r>
            <a:r>
              <a:rPr lang="en-US" altLang="zh-CN" sz="1400" dirty="0">
                <a:ea typeface="宋体" pitchFamily="2" charset="-122"/>
              </a:rPr>
              <a:t>your fats</a:t>
            </a:r>
          </a:p>
        </p:txBody>
      </p:sp>
      <p:sp>
        <p:nvSpPr>
          <p:cNvPr id="9220" name="Rectangle 11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dirty="0" smtClean="0">
                <a:ea typeface="宋体" pitchFamily="2" charset="-122"/>
              </a:rPr>
              <a:t>List a few examples of oils and fats.</a:t>
            </a:r>
          </a:p>
          <a:p>
            <a:pPr eaLnBrk="1" hangingPunct="1"/>
            <a:r>
              <a:rPr lang="en-US" altLang="zh-CN" dirty="0" smtClean="0">
                <a:ea typeface="宋体" pitchFamily="2" charset="-122"/>
              </a:rPr>
              <a:t>Discuss how much children should eat daily and what foods contain oils and fats.</a:t>
            </a:r>
          </a:p>
          <a:p>
            <a:pPr eaLnBrk="1" hangingPunct="1"/>
            <a:r>
              <a:rPr lang="en-US" altLang="zh-CN" dirty="0" smtClean="0">
                <a:ea typeface="宋体" pitchFamily="2" charset="-122"/>
              </a:rPr>
              <a:t>Together, research and discuss the health benefits associated with the different kinds of oils and fats.</a:t>
            </a:r>
          </a:p>
          <a:p>
            <a:pPr eaLnBrk="1" hangingPunct="1"/>
            <a:r>
              <a:rPr lang="en-US" altLang="zh-CN" dirty="0" smtClean="0">
                <a:ea typeface="宋体" pitchFamily="2" charset="-122"/>
              </a:rPr>
              <a:t>Encourage children to list foods that they like from this food group.</a:t>
            </a:r>
          </a:p>
        </p:txBody>
      </p:sp>
    </p:spTree>
  </p:cSld>
  <p:clrMapOvr>
    <a:masterClrMapping/>
  </p:clrMapOvr>
  <p:transition spd="slow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r>
              <a:rPr lang="en-US" altLang="zh-CN" sz="2800" dirty="0">
                <a:ea typeface="宋体" pitchFamily="2" charset="-122"/>
              </a:rPr>
              <a:t/>
            </a:r>
            <a:br>
              <a:rPr lang="en-US" altLang="zh-CN" sz="2800" dirty="0">
                <a:ea typeface="宋体" pitchFamily="2" charset="-122"/>
              </a:rPr>
            </a:br>
            <a:r>
              <a:rPr lang="en-US" altLang="zh-CN" sz="1400" dirty="0">
                <a:ea typeface="宋体" pitchFamily="2" charset="-122"/>
              </a:rPr>
              <a:t>Get your calcium rich foods</a:t>
            </a:r>
          </a:p>
        </p:txBody>
      </p:sp>
      <p:sp>
        <p:nvSpPr>
          <p:cNvPr id="10244" name="Rectangle 8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宋体" pitchFamily="2" charset="-122"/>
              </a:rPr>
              <a:t>List a few examples of milk products.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Discuss how much children should eat daily and when they might have them.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Together, research and discuss the health benefits of milk products.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Encourage children to list foods that they like from this food group.</a:t>
            </a:r>
          </a:p>
        </p:txBody>
      </p:sp>
    </p:spTree>
  </p:cSld>
  <p:clrMapOvr>
    <a:masterClrMapping/>
  </p:clrMapOvr>
  <p:transition spd="slow" advTm="1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r>
              <a:rPr lang="en-US" altLang="zh-CN" sz="2800" dirty="0">
                <a:ea typeface="宋体" pitchFamily="2" charset="-122"/>
              </a:rPr>
              <a:t/>
            </a:r>
            <a:br>
              <a:rPr lang="en-US" altLang="zh-CN" sz="2800" dirty="0">
                <a:ea typeface="宋体" pitchFamily="2" charset="-122"/>
              </a:rPr>
            </a:br>
            <a:r>
              <a:rPr lang="en-US" altLang="zh-CN" sz="1400" dirty="0">
                <a:ea typeface="宋体" pitchFamily="2" charset="-122"/>
              </a:rPr>
              <a:t>Go lean on protein</a:t>
            </a:r>
          </a:p>
        </p:txBody>
      </p:sp>
      <p:sp>
        <p:nvSpPr>
          <p:cNvPr id="11268" name="Rectangle 8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宋体" pitchFamily="2" charset="-122"/>
              </a:rPr>
              <a:t>List a few examples of meat and bean products that are plentiful in your area.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Discuss how much children should eat daily and when they might have them.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Together, research and discuss the health benefits of meat and beans.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Encourage children to list foods that they like from this food group.</a:t>
            </a:r>
          </a:p>
          <a:p>
            <a:pPr eaLnBrk="1" hangingPunct="1"/>
            <a:endParaRPr lang="en-US" altLang="zh-CN" smtClean="0">
              <a:ea typeface="宋体" pitchFamily="2" charset="-122"/>
            </a:endParaRPr>
          </a:p>
        </p:txBody>
      </p:sp>
    </p:spTree>
  </p:cSld>
  <p:clrMapOvr>
    <a:masterClrMapping/>
  </p:clrMapOvr>
  <p:transition spd="slow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pPr eaLnBrk="1" hangingPunct="1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r>
              <a:rPr lang="en-US" altLang="zh-CN" sz="2800" dirty="0">
                <a:ea typeface="宋体" pitchFamily="2" charset="-122"/>
              </a:rPr>
              <a:t/>
            </a:r>
            <a:br>
              <a:rPr lang="en-US" altLang="zh-CN" sz="2800" dirty="0">
                <a:ea typeface="宋体" pitchFamily="2" charset="-122"/>
              </a:rPr>
            </a:br>
            <a:r>
              <a:rPr lang="en-US" altLang="zh-CN" sz="1400" dirty="0">
                <a:ea typeface="宋体" pitchFamily="2" charset="-122"/>
              </a:rPr>
              <a:t>Extras for luxury foods</a:t>
            </a:r>
          </a:p>
        </p:txBody>
      </p:sp>
      <p:sp>
        <p:nvSpPr>
          <p:cNvPr id="12291" name="Rectangle 10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宋体" pitchFamily="2" charset="-122"/>
              </a:rPr>
              <a:t>What are discretionary calories?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Discuss how many discretionary calories children should eat every day.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Solicit class feedback for examples of ways to use discretionary calories.</a:t>
            </a:r>
          </a:p>
        </p:txBody>
      </p:sp>
      <p:pic>
        <p:nvPicPr>
          <p:cNvPr id="12292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799013"/>
            <a:ext cx="3429000" cy="1319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r>
              <a:rPr lang="en-US" altLang="zh-CN" dirty="0" smtClean="0">
                <a:ea typeface="宋体" pitchFamily="2" charset="-122"/>
              </a:rPr>
              <a:t/>
            </a:r>
            <a:br>
              <a:rPr lang="en-US" altLang="zh-CN" dirty="0" smtClean="0">
                <a:ea typeface="宋体" pitchFamily="2" charset="-122"/>
              </a:rPr>
            </a:br>
            <a:r>
              <a:rPr lang="en-US" altLang="zh-CN" sz="1400" dirty="0">
                <a:ea typeface="宋体" pitchFamily="2" charset="-122"/>
              </a:rPr>
              <a:t>Strive for 60 minutes or more per day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en-US" altLang="zh-CN" smtClean="0">
                <a:ea typeface="宋体" pitchFamily="2" charset="-122"/>
              </a:rPr>
              <a:t>What is physical activity?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Discuss moderate vs. vigorous activity.</a:t>
            </a:r>
          </a:p>
          <a:p>
            <a:pPr eaLnBrk="1" hangingPunct="1"/>
            <a:r>
              <a:rPr lang="en-US" altLang="zh-CN" smtClean="0">
                <a:ea typeface="宋体" pitchFamily="2" charset="-122"/>
              </a:rPr>
              <a:t>Solicit class feedback for examples of moderate and vigorous activities.</a:t>
            </a:r>
          </a:p>
          <a:p>
            <a:pPr eaLnBrk="1" hangingPunct="1"/>
            <a:endParaRPr lang="en-US" altLang="zh-CN" smtClean="0">
              <a:ea typeface="宋体" pitchFamily="2" charset="-122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799013"/>
            <a:ext cx="3429000" cy="1319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2032000" y="2590822"/>
            <a:ext cx="8128000" cy="762000"/>
          </a:xfrm>
        </p:spPr>
        <p:txBody>
          <a:bodyPr/>
          <a:lstStyle/>
          <a:p>
            <a:pPr eaLnBrk="1" hangingPunct="1"/>
            <a:r>
              <a:rPr lang="zh-CN" altLang="en-US" sz="6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谢谢观看</a:t>
            </a:r>
            <a:endParaRPr lang="en-US" altLang="zh-CN" sz="6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340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800601"/>
            <a:ext cx="342900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5822cec6f2226"/>
</p:tagLst>
</file>

<file path=ppt/theme/theme1.xml><?xml version="1.0" encoding="utf-8"?>
<a:theme xmlns:a="http://schemas.openxmlformats.org/drawingml/2006/main" name="FoodPyrPres_ally">
  <a:themeElements>
    <a:clrScheme name="FoodPyrPres_all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odPyrPres_ally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FoodPyrPres_all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odPyrPres_all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oodPyrPres_all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FoodPyrPres_ally">
  <a:themeElements>
    <a:clrScheme name="2_FoodPyrPres_all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FoodPyrPres_ally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2_FoodPyrPres_all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oodPyrPres_all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oodPyrPres_all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oodPyrPres_all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oodPyrPres_all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FoodPyrPres_all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oodPyrPres_all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oodPyrPres_all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oodPyrPres_all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oodPyrPres_all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oodPyrPres_all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FoodPyrPres_all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Pages>0</Pages>
  <Words>459</Words>
  <Characters>0</Characters>
  <Application>Microsoft Office PowerPoint</Application>
  <DocSecurity>0</DocSecurity>
  <PresentationFormat>自定义</PresentationFormat>
  <Lines>0</Lines>
  <Paragraphs>62</Paragraphs>
  <Slides>12</Slides>
  <Notes>12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14" baseType="lpstr">
      <vt:lpstr>FoodPyrPres_ally</vt:lpstr>
      <vt:lpstr>2_FoodPyrPres_ally</vt:lpstr>
      <vt:lpstr>幻灯片 1</vt:lpstr>
      <vt:lpstr>点击添加标题</vt:lpstr>
      <vt:lpstr>点击添加标题 Steps to a healthier you</vt:lpstr>
      <vt:lpstr>点击添加标题 Make half of your grains whole</vt:lpstr>
      <vt:lpstr>点击添加标题 Vary your veggies</vt:lpstr>
      <vt:lpstr>点击添加标题 Focus on fruits</vt:lpstr>
      <vt:lpstr>点击添加标题 Know your fats</vt:lpstr>
      <vt:lpstr>点击添加标题 Get your calcium rich foods</vt:lpstr>
      <vt:lpstr>点击添加标题 Go lean on protein</vt:lpstr>
      <vt:lpstr>点击添加标题 Extras for luxury foods</vt:lpstr>
      <vt:lpstr>点击添加标题 Strive for 60 minutes or more per day</vt:lpstr>
      <vt:lpstr>谢谢观看</vt:lpstr>
    </vt:vector>
  </TitlesOfParts>
  <Company>Microsoft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5822cec6f2226</dc:title>
  <dc:subject>PPTS</dc:subject>
  <dc:creator>PPTS</dc:creator>
  <cp:keywords>PPTS</cp:keywords>
  <dc:description>PPTS</dc:description>
  <cp:lastModifiedBy>Sky123.Org</cp:lastModifiedBy>
  <cp:revision>19</cp:revision>
  <dcterms:created xsi:type="dcterms:W3CDTF">2005-06-28T19:09:22Z</dcterms:created>
  <dcterms:modified xsi:type="dcterms:W3CDTF">2017-11-27T05:59:46Z</dcterms:modified>
  <cp:category>PPTS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arkets">
    <vt:lpwstr>en-us</vt:lpwstr>
  </property>
  <property fmtid="{D5CDD505-2E9C-101B-9397-08002B2CF9AE}" pid="3" name="AssetType">
    <vt:lpwstr>TP</vt:lpwstr>
  </property>
  <property fmtid="{D5CDD505-2E9C-101B-9397-08002B2CF9AE}" pid="4" name="BugNumber">
    <vt:lpwstr>498502L</vt:lpwstr>
  </property>
  <property fmtid="{D5CDD505-2E9C-101B-9397-08002B2CF9AE}" pid="5" name="TPInstallLocation">
    <vt:lpwstr>{My Templates}</vt:lpwstr>
  </property>
  <property fmtid="{D5CDD505-2E9C-101B-9397-08002B2CF9AE}" pid="6" name="PrimaryImageGen">
    <vt:lpwstr>1</vt:lpwstr>
  </property>
  <property fmtid="{D5CDD505-2E9C-101B-9397-08002B2CF9AE}" pid="7" name="display_urn:schemas-microsoft-com:office:office#APAuthor">
    <vt:lpwstr>REDMOND\cynvey</vt:lpwstr>
  </property>
  <property fmtid="{D5CDD505-2E9C-101B-9397-08002B2CF9AE}" pid="8" name="APAuthor">
    <vt:lpwstr>191</vt:lpwstr>
  </property>
  <property fmtid="{D5CDD505-2E9C-101B-9397-08002B2CF9AE}" pid="9" name="Milestone">
    <vt:lpwstr>Continuous</vt:lpwstr>
  </property>
  <property fmtid="{D5CDD505-2E9C-101B-9397-08002B2CF9AE}" pid="10" name="TPAppVersion">
    <vt:lpwstr>11</vt:lpwstr>
  </property>
  <property fmtid="{D5CDD505-2E9C-101B-9397-08002B2CF9AE}" pid="11" name="TPCommandLine">
    <vt:lpwstr>{PP} /n {FilePath}</vt:lpwstr>
  </property>
  <property fmtid="{D5CDD505-2E9C-101B-9397-08002B2CF9AE}" pid="12" name="AssetId">
    <vt:lpwstr>TS001018804</vt:lpwstr>
  </property>
  <property fmtid="{D5CDD505-2E9C-101B-9397-08002B2CF9AE}" pid="13" name="IsSearchable">
    <vt:lpwstr>0</vt:lpwstr>
  </property>
  <property fmtid="{D5CDD505-2E9C-101B-9397-08002B2CF9AE}" pid="14" name="NumericId">
    <vt:lpwstr>-1.00000000000000</vt:lpwstr>
  </property>
  <property fmtid="{D5CDD505-2E9C-101B-9397-08002B2CF9AE}" pid="15" name="PublishTargets">
    <vt:lpwstr>OfficeOnline</vt:lpwstr>
  </property>
  <property fmtid="{D5CDD505-2E9C-101B-9397-08002B2CF9AE}" pid="16" name="TPLaunchHelpLinkType">
    <vt:lpwstr>Template</vt:lpwstr>
  </property>
  <property fmtid="{D5CDD505-2E9C-101B-9397-08002B2CF9AE}" pid="17" name="TPFriendlyName">
    <vt:lpwstr>Food pyramid presentation</vt:lpwstr>
  </property>
  <property fmtid="{D5CDD505-2E9C-101B-9397-08002B2CF9AE}" pid="18" name="display_urn:schemas-microsoft-com:office:office#APEditor">
    <vt:lpwstr>REDMOND\v-luannv</vt:lpwstr>
  </property>
  <property fmtid="{D5CDD505-2E9C-101B-9397-08002B2CF9AE}" pid="19" name="APEditor">
    <vt:lpwstr>92</vt:lpwstr>
  </property>
  <property fmtid="{D5CDD505-2E9C-101B-9397-08002B2CF9AE}" pid="20" name="Provider">
    <vt:lpwstr>EY006220130</vt:lpwstr>
  </property>
  <property fmtid="{D5CDD505-2E9C-101B-9397-08002B2CF9AE}" pid="21" name="SourceTitle">
    <vt:lpwstr>Food pyramid presentation</vt:lpwstr>
  </property>
  <property fmtid="{D5CDD505-2E9C-101B-9397-08002B2CF9AE}" pid="22" name="TPApplication">
    <vt:lpwstr>PowerPoint</vt:lpwstr>
  </property>
  <property fmtid="{D5CDD505-2E9C-101B-9397-08002B2CF9AE}" pid="23" name="TPLaunchHelpLink">
    <vt:lpwstr/>
  </property>
  <property fmtid="{D5CDD505-2E9C-101B-9397-08002B2CF9AE}" pid="24" name="TemplateType">
    <vt:lpwstr>Presentations</vt:lpwstr>
  </property>
  <property fmtid="{D5CDD505-2E9C-101B-9397-08002B2CF9AE}" pid="25" name="OpenTemplate">
    <vt:lpwstr>1</vt:lpwstr>
  </property>
  <property fmtid="{D5CDD505-2E9C-101B-9397-08002B2CF9AE}" pid="26" name="UACurrentWords">
    <vt:lpwstr>0</vt:lpwstr>
  </property>
  <property fmtid="{D5CDD505-2E9C-101B-9397-08002B2CF9AE}" pid="27" name="UALocRecommendation">
    <vt:lpwstr>Localize</vt:lpwstr>
  </property>
  <property fmtid="{D5CDD505-2E9C-101B-9397-08002B2CF9AE}" pid="28" name="Applications">
    <vt:lpwstr>79;#Template 12;#65;#Microsoft Office PowerPoint 2007;#64;#PowerPoint 2003;#184;#Office 2000;#182;#Office XP</vt:lpwstr>
  </property>
  <property fmtid="{D5CDD505-2E9C-101B-9397-08002B2CF9AE}" pid="29" name="TemplateStatus">
    <vt:lpwstr>Complete</vt:lpwstr>
  </property>
  <property fmtid="{D5CDD505-2E9C-101B-9397-08002B2CF9AE}" pid="30" name="ContentTypeId">
    <vt:lpwstr>0x0101006025706CF4CD034688BEBAE97A2E701D020200C3831ACA17D8814887A164412888521E</vt:lpwstr>
  </property>
  <property fmtid="{D5CDD505-2E9C-101B-9397-08002B2CF9AE}" pid="31" name="IsDeleted">
    <vt:lpwstr>0</vt:lpwstr>
  </property>
  <property fmtid="{D5CDD505-2E9C-101B-9397-08002B2CF9AE}" pid="32" name="ShowIn">
    <vt:lpwstr>Show everywhere</vt:lpwstr>
  </property>
  <property fmtid="{D5CDD505-2E9C-101B-9397-08002B2CF9AE}" pid="33" name="UANotes">
    <vt:lpwstr>314KB file size. Assigned to Luann for retrofit pass</vt:lpwstr>
  </property>
  <property fmtid="{D5CDD505-2E9C-101B-9397-08002B2CF9AE}" pid="34" name="PublishStatusLookup">
    <vt:lpwstr>258962</vt:lpwstr>
  </property>
  <property fmtid="{D5CDD505-2E9C-101B-9397-08002B2CF9AE}" pid="35" name="TPClientViewer">
    <vt:lpwstr>Microsoft Office PowerPoint</vt:lpwstr>
  </property>
  <property fmtid="{D5CDD505-2E9C-101B-9397-08002B2CF9AE}" pid="36" name="TPComponent">
    <vt:lpwstr>PPTFiles</vt:lpwstr>
  </property>
  <property fmtid="{D5CDD505-2E9C-101B-9397-08002B2CF9AE}" pid="37" name="TPNamespace">
    <vt:lpwstr>POWERPNT</vt:lpwstr>
  </property>
  <property fmtid="{D5CDD505-2E9C-101B-9397-08002B2CF9AE}" pid="38" name="APTrustLevel">
    <vt:lpwstr>1.00000000000000</vt:lpwstr>
  </property>
  <property fmtid="{D5CDD505-2E9C-101B-9397-08002B2CF9AE}" pid="39" name="TrustLevel">
    <vt:lpwstr>Microsoft Managed Content</vt:lpwstr>
  </property>
  <property fmtid="{D5CDD505-2E9C-101B-9397-08002B2CF9AE}" pid="40" name="Content Type">
    <vt:lpwstr>OOFile</vt:lpwstr>
  </property>
  <property fmtid="{D5CDD505-2E9C-101B-9397-08002B2CF9AE}" pid="41" name="AuthoringAssetId">
    <vt:lpwstr>TP001018804</vt:lpwstr>
  </property>
  <property fmtid="{D5CDD505-2E9C-101B-9397-08002B2CF9AE}" pid="42" name="NumericAssetId">
    <vt:lpwstr/>
  </property>
  <property fmtid="{D5CDD505-2E9C-101B-9397-08002B2CF9AE}" pid="43" name="AppVer">
    <vt:lpwstr/>
  </property>
  <property fmtid="{D5CDD505-2E9C-101B-9397-08002B2CF9AE}" pid="44" name="KSOProductBuildVer">
    <vt:lpwstr>2052-9.1.0.4715</vt:lpwstr>
  </property>
</Properties>
</file>