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80" r:id="rId2"/>
    <p:sldId id="281" r:id="rId3"/>
    <p:sldId id="282" r:id="rId4"/>
    <p:sldId id="300" r:id="rId5"/>
    <p:sldId id="287" r:id="rId6"/>
    <p:sldId id="261" r:id="rId7"/>
    <p:sldId id="286" r:id="rId8"/>
    <p:sldId id="283" r:id="rId9"/>
    <p:sldId id="288" r:id="rId10"/>
    <p:sldId id="289" r:id="rId11"/>
    <p:sldId id="290" r:id="rId12"/>
    <p:sldId id="291" r:id="rId13"/>
    <p:sldId id="284" r:id="rId14"/>
    <p:sldId id="292" r:id="rId15"/>
    <p:sldId id="293" r:id="rId16"/>
    <p:sldId id="294" r:id="rId17"/>
    <p:sldId id="285" r:id="rId18"/>
    <p:sldId id="302" r:id="rId19"/>
    <p:sldId id="299" r:id="rId20"/>
    <p:sldId id="295" r:id="rId21"/>
    <p:sldId id="296" r:id="rId22"/>
    <p:sldId id="297" r:id="rId23"/>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978"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A4E94"/>
    <a:srgbClr val="FDBF0F"/>
    <a:srgbClr val="2C1A3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showGuides="1">
      <p:cViewPr>
        <p:scale>
          <a:sx n="50" d="100"/>
          <a:sy n="50" d="100"/>
        </p:scale>
        <p:origin x="-2796" y="-1470"/>
      </p:cViewPr>
      <p:guideLst>
        <p:guide orient="horz" pos="2160"/>
        <p:guide pos="2978"/>
      </p:guideLst>
    </p:cSldViewPr>
  </p:slideViewPr>
  <p:notesTextViewPr>
    <p:cViewPr>
      <p:scale>
        <a:sx n="1" d="1"/>
        <a:sy n="1" d="1"/>
      </p:scale>
      <p:origin x="0" y="0"/>
    </p:cViewPr>
  </p:notesTextViewPr>
  <p:notesViewPr>
    <p:cSldViewPr snapToGrid="0">
      <p:cViewPr varScale="1">
        <p:scale>
          <a:sx n="66" d="100"/>
          <a:sy n="66" d="100"/>
        </p:scale>
        <p:origin x="3564" y="54"/>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95A3022D-A345-4FB0-A6D8-0FB4418BDA6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34F42FCC-4136-444B-89F3-516E1A4534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B94A7D4-8395-4A36-AE7D-CC0768C4BD91}" type="datetimeFigureOut">
              <a:rPr lang="zh-CN" altLang="en-US" smtClean="0"/>
              <a:pPr/>
              <a:t>2020/9/24</a:t>
            </a:fld>
            <a:endParaRPr lang="zh-CN" altLang="en-US"/>
          </a:p>
        </p:txBody>
      </p:sp>
      <p:sp>
        <p:nvSpPr>
          <p:cNvPr id="4" name="页脚占位符 3">
            <a:extLst>
              <a:ext uri="{FF2B5EF4-FFF2-40B4-BE49-F238E27FC236}">
                <a16:creationId xmlns="" xmlns:a16="http://schemas.microsoft.com/office/drawing/2014/main" id="{32C8F9C4-BAFA-4F68-BD68-352F4C17428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 xmlns:a16="http://schemas.microsoft.com/office/drawing/2014/main" id="{ABA235C8-2B2E-4893-80AC-44F644B1E50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918F050-8134-4387-AE4D-D66922A88100}" type="slidenum">
              <a:rPr lang="zh-CN" altLang="en-US" smtClean="0"/>
              <a:pPr/>
              <a:t>‹#›</a:t>
            </a:fld>
            <a:endParaRPr lang="zh-CN" altLang="en-US"/>
          </a:p>
        </p:txBody>
      </p:sp>
    </p:spTree>
    <p:extLst>
      <p:ext uri="{BB962C8B-B14F-4D97-AF65-F5344CB8AC3E}">
        <p14:creationId xmlns:p14="http://schemas.microsoft.com/office/powerpoint/2010/main" xmlns="" val="3229723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3450E2-074D-4A3B-915F-EC7EB90922D7}" type="datetimeFigureOut">
              <a:rPr lang="zh-CN" altLang="en-US" smtClean="0"/>
              <a:pPr/>
              <a:t>2020/9/24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92EF26-7727-409A-A4D9-1729874E48CC}" type="slidenum">
              <a:rPr lang="zh-CN" altLang="en-US" smtClean="0"/>
              <a:pPr/>
              <a:t>‹#›</a:t>
            </a:fld>
            <a:endParaRPr lang="zh-CN" altLang="en-US"/>
          </a:p>
        </p:txBody>
      </p:sp>
    </p:spTree>
    <p:extLst>
      <p:ext uri="{BB962C8B-B14F-4D97-AF65-F5344CB8AC3E}">
        <p14:creationId xmlns:p14="http://schemas.microsoft.com/office/powerpoint/2010/main" xmlns="" val="374036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a:t>
            </a:fld>
            <a:endParaRPr lang="zh-CN" altLang="en-US"/>
          </a:p>
        </p:txBody>
      </p:sp>
    </p:spTree>
    <p:extLst>
      <p:ext uri="{BB962C8B-B14F-4D97-AF65-F5344CB8AC3E}">
        <p14:creationId xmlns:p14="http://schemas.microsoft.com/office/powerpoint/2010/main" xmlns="" val="3207899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2</a:t>
            </a:fld>
            <a:endParaRPr lang="zh-CN" altLang="en-US"/>
          </a:p>
        </p:txBody>
      </p:sp>
    </p:spTree>
    <p:extLst>
      <p:ext uri="{BB962C8B-B14F-4D97-AF65-F5344CB8AC3E}">
        <p14:creationId xmlns:p14="http://schemas.microsoft.com/office/powerpoint/2010/main" xmlns="" val="1822689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3</a:t>
            </a:fld>
            <a:endParaRPr lang="zh-CN" altLang="en-US"/>
          </a:p>
        </p:txBody>
      </p:sp>
    </p:spTree>
    <p:extLst>
      <p:ext uri="{BB962C8B-B14F-4D97-AF65-F5344CB8AC3E}">
        <p14:creationId xmlns:p14="http://schemas.microsoft.com/office/powerpoint/2010/main" xmlns="" val="32134868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4</a:t>
            </a:fld>
            <a:endParaRPr lang="zh-CN" altLang="en-US"/>
          </a:p>
        </p:txBody>
      </p:sp>
    </p:spTree>
    <p:extLst>
      <p:ext uri="{BB962C8B-B14F-4D97-AF65-F5344CB8AC3E}">
        <p14:creationId xmlns:p14="http://schemas.microsoft.com/office/powerpoint/2010/main" xmlns="" val="3752011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5</a:t>
            </a:fld>
            <a:endParaRPr lang="zh-CN" altLang="en-US"/>
          </a:p>
        </p:txBody>
      </p:sp>
    </p:spTree>
    <p:extLst>
      <p:ext uri="{BB962C8B-B14F-4D97-AF65-F5344CB8AC3E}">
        <p14:creationId xmlns:p14="http://schemas.microsoft.com/office/powerpoint/2010/main" xmlns="" val="2843761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6</a:t>
            </a:fld>
            <a:endParaRPr lang="zh-CN" altLang="en-US"/>
          </a:p>
        </p:txBody>
      </p:sp>
    </p:spTree>
    <p:extLst>
      <p:ext uri="{BB962C8B-B14F-4D97-AF65-F5344CB8AC3E}">
        <p14:creationId xmlns:p14="http://schemas.microsoft.com/office/powerpoint/2010/main" xmlns="" val="1921796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7</a:t>
            </a:fld>
            <a:endParaRPr lang="zh-CN" altLang="en-US"/>
          </a:p>
        </p:txBody>
      </p:sp>
    </p:spTree>
    <p:extLst>
      <p:ext uri="{BB962C8B-B14F-4D97-AF65-F5344CB8AC3E}">
        <p14:creationId xmlns:p14="http://schemas.microsoft.com/office/powerpoint/2010/main" xmlns="" val="16422753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8</a:t>
            </a:fld>
            <a:endParaRPr lang="zh-CN" altLang="en-US"/>
          </a:p>
        </p:txBody>
      </p:sp>
    </p:spTree>
    <p:extLst>
      <p:ext uri="{BB962C8B-B14F-4D97-AF65-F5344CB8AC3E}">
        <p14:creationId xmlns:p14="http://schemas.microsoft.com/office/powerpoint/2010/main" xmlns="" val="883706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9</a:t>
            </a:fld>
            <a:endParaRPr lang="zh-CN" altLang="en-US"/>
          </a:p>
        </p:txBody>
      </p:sp>
    </p:spTree>
    <p:extLst>
      <p:ext uri="{BB962C8B-B14F-4D97-AF65-F5344CB8AC3E}">
        <p14:creationId xmlns:p14="http://schemas.microsoft.com/office/powerpoint/2010/main" xmlns="" val="42259962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10</a:t>
            </a:fld>
            <a:endParaRPr lang="zh-CN" altLang="en-US"/>
          </a:p>
        </p:txBody>
      </p:sp>
    </p:spTree>
    <p:extLst>
      <p:ext uri="{BB962C8B-B14F-4D97-AF65-F5344CB8AC3E}">
        <p14:creationId xmlns:p14="http://schemas.microsoft.com/office/powerpoint/2010/main" xmlns="" val="3260456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11</a:t>
            </a:fld>
            <a:endParaRPr lang="zh-CN" altLang="en-US"/>
          </a:p>
        </p:txBody>
      </p:sp>
    </p:spTree>
    <p:extLst>
      <p:ext uri="{BB962C8B-B14F-4D97-AF65-F5344CB8AC3E}">
        <p14:creationId xmlns:p14="http://schemas.microsoft.com/office/powerpoint/2010/main" xmlns="" val="2003193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12</a:t>
            </a:fld>
            <a:endParaRPr lang="zh-CN" altLang="en-US"/>
          </a:p>
        </p:txBody>
      </p:sp>
    </p:spTree>
    <p:extLst>
      <p:ext uri="{BB962C8B-B14F-4D97-AF65-F5344CB8AC3E}">
        <p14:creationId xmlns:p14="http://schemas.microsoft.com/office/powerpoint/2010/main" xmlns="" val="2769331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13</a:t>
            </a:fld>
            <a:endParaRPr lang="zh-CN" altLang="en-US"/>
          </a:p>
        </p:txBody>
      </p:sp>
    </p:spTree>
    <p:extLst>
      <p:ext uri="{BB962C8B-B14F-4D97-AF65-F5344CB8AC3E}">
        <p14:creationId xmlns:p14="http://schemas.microsoft.com/office/powerpoint/2010/main" xmlns="" val="3760514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14</a:t>
            </a:fld>
            <a:endParaRPr lang="zh-CN" altLang="en-US"/>
          </a:p>
        </p:txBody>
      </p:sp>
    </p:spTree>
    <p:extLst>
      <p:ext uri="{BB962C8B-B14F-4D97-AF65-F5344CB8AC3E}">
        <p14:creationId xmlns:p14="http://schemas.microsoft.com/office/powerpoint/2010/main" xmlns="" val="4589841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15</a:t>
            </a:fld>
            <a:endParaRPr lang="zh-CN" altLang="en-US"/>
          </a:p>
        </p:txBody>
      </p:sp>
    </p:spTree>
    <p:extLst>
      <p:ext uri="{BB962C8B-B14F-4D97-AF65-F5344CB8AC3E}">
        <p14:creationId xmlns:p14="http://schemas.microsoft.com/office/powerpoint/2010/main" xmlns="" val="3052642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16</a:t>
            </a:fld>
            <a:endParaRPr lang="zh-CN" altLang="en-US"/>
          </a:p>
        </p:txBody>
      </p:sp>
    </p:spTree>
    <p:extLst>
      <p:ext uri="{BB962C8B-B14F-4D97-AF65-F5344CB8AC3E}">
        <p14:creationId xmlns:p14="http://schemas.microsoft.com/office/powerpoint/2010/main" xmlns="" val="2281681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17</a:t>
            </a:fld>
            <a:endParaRPr lang="zh-CN" altLang="en-US"/>
          </a:p>
        </p:txBody>
      </p:sp>
    </p:spTree>
    <p:extLst>
      <p:ext uri="{BB962C8B-B14F-4D97-AF65-F5344CB8AC3E}">
        <p14:creationId xmlns:p14="http://schemas.microsoft.com/office/powerpoint/2010/main" xmlns="" val="24364103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18</a:t>
            </a:fld>
            <a:endParaRPr lang="zh-CN" altLang="en-US"/>
          </a:p>
        </p:txBody>
      </p:sp>
    </p:spTree>
    <p:extLst>
      <p:ext uri="{BB962C8B-B14F-4D97-AF65-F5344CB8AC3E}">
        <p14:creationId xmlns:p14="http://schemas.microsoft.com/office/powerpoint/2010/main" xmlns="" val="28317144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19</a:t>
            </a:fld>
            <a:endParaRPr lang="zh-CN" altLang="en-US"/>
          </a:p>
        </p:txBody>
      </p:sp>
    </p:spTree>
    <p:extLst>
      <p:ext uri="{BB962C8B-B14F-4D97-AF65-F5344CB8AC3E}">
        <p14:creationId xmlns:p14="http://schemas.microsoft.com/office/powerpoint/2010/main" xmlns="" val="7571277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20</a:t>
            </a:fld>
            <a:endParaRPr lang="zh-CN" altLang="en-US"/>
          </a:p>
        </p:txBody>
      </p:sp>
    </p:spTree>
    <p:extLst>
      <p:ext uri="{BB962C8B-B14F-4D97-AF65-F5344CB8AC3E}">
        <p14:creationId xmlns:p14="http://schemas.microsoft.com/office/powerpoint/2010/main" xmlns="" val="467940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21</a:t>
            </a:fld>
            <a:endParaRPr lang="zh-CN" altLang="en-US"/>
          </a:p>
        </p:txBody>
      </p:sp>
    </p:spTree>
    <p:extLst>
      <p:ext uri="{BB962C8B-B14F-4D97-AF65-F5344CB8AC3E}">
        <p14:creationId xmlns:p14="http://schemas.microsoft.com/office/powerpoint/2010/main" xmlns="" val="13105640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92EF26-7727-409A-A4D9-1729874E48CC}" type="slidenum">
              <a:rPr lang="zh-CN" altLang="en-US" smtClean="0"/>
              <a:pPr/>
              <a:t>22</a:t>
            </a:fld>
            <a:endParaRPr lang="zh-CN" altLang="en-US"/>
          </a:p>
        </p:txBody>
      </p:sp>
    </p:spTree>
    <p:extLst>
      <p:ext uri="{BB962C8B-B14F-4D97-AF65-F5344CB8AC3E}">
        <p14:creationId xmlns:p14="http://schemas.microsoft.com/office/powerpoint/2010/main" xmlns="" val="23492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0FDC8E69-1D1E-4E57-BC95-C2DB8075B6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p14="http://schemas.microsoft.com/office/powerpoint/2010/main" xmlns="" id="{AD3A1381-7F6A-4DF3-91F2-8D38BB7FB9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p14="http://schemas.microsoft.com/office/powerpoint/2010/main" xmlns="" id="{421C2159-ACDB-47BF-B8E6-4C2412D2A1F1}"/>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B29D80AF-AF79-4B8C-BC47-E3E831E2121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5EC03601-2C15-4E48-AD53-898BBBA79911}"/>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3309370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D32672DD-4743-46CE-B07F-E49408BDF91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p14="http://schemas.microsoft.com/office/powerpoint/2010/main" xmlns="" id="{B952784D-9A93-444C-A1E4-9FDA84A27A6F}"/>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p14="http://schemas.microsoft.com/office/powerpoint/2010/main" xmlns="" id="{522D9363-94D9-4D1B-918D-E3C7EB291892}"/>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0A9EEC1D-678A-45DC-B4F9-B35D8FD4ED9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48A04BEA-C216-47EA-BC8C-016FB34B9FCC}"/>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1950796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DDD027B6-AF18-42C9-952E-463F73C02299}"/>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p14="http://schemas.microsoft.com/office/powerpoint/2010/main" xmlns="" id="{3367BFC9-6CBD-4609-8298-F05ED49B53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p14="http://schemas.microsoft.com/office/powerpoint/2010/main" xmlns="" id="{9EF92A70-7093-45D1-81B2-84BCA0AB0803}"/>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4259A26D-9A6F-432C-AC52-169C036D883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E539391D-F1F1-4B4A-A6E9-2DF128E7C2BF}"/>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3895410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9A15F8D0-ECC7-43B5-BBAA-4E2EBBDF1D2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p14="http://schemas.microsoft.com/office/powerpoint/2010/main" xmlns="" id="{933E6E9E-CA2C-4C1E-B941-27F366B12CBF}"/>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p14="http://schemas.microsoft.com/office/powerpoint/2010/main" xmlns="" id="{79D0559E-7249-4F95-904D-4D23112A33D2}"/>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p14="http://schemas.microsoft.com/office/powerpoint/2010/main" xmlns="" id="{1F8F222D-EC30-49D2-B756-B30FB9076665}"/>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6" name="页脚占位符 5">
            <a:extLst>
              <a:ext uri="{FF2B5EF4-FFF2-40B4-BE49-F238E27FC236}">
                <a16:creationId xmlns:a16="http://schemas.microsoft.com/office/drawing/2014/main" xmlns:p14="http://schemas.microsoft.com/office/powerpoint/2010/main" xmlns="" id="{CC87D3DB-D293-46ED-8EC1-07C40B18559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p14="http://schemas.microsoft.com/office/powerpoint/2010/main" xmlns="" id="{1D1C5C13-96CD-439C-80D6-B09F83CF04F1}"/>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2493792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2AE6D65F-4A4A-43EB-96AA-6673334360E1}"/>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p14="http://schemas.microsoft.com/office/powerpoint/2010/main" xmlns="" id="{4406A4BF-91AC-4B8B-BEB2-55250FA68E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p14="http://schemas.microsoft.com/office/powerpoint/2010/main" xmlns="" id="{4F596EFD-98B0-43F2-8E3A-8C0ECA57A841}"/>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p14="http://schemas.microsoft.com/office/powerpoint/2010/main" xmlns="" id="{B9CC2AF2-5528-448A-90F2-A05B122344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p14="http://schemas.microsoft.com/office/powerpoint/2010/main" xmlns="" id="{13560567-1637-4B99-8609-52BD8E7A577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p14="http://schemas.microsoft.com/office/powerpoint/2010/main" xmlns="" id="{1B5E24A8-773B-491A-90D0-B537C957C66F}"/>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8" name="页脚占位符 7">
            <a:extLst>
              <a:ext uri="{FF2B5EF4-FFF2-40B4-BE49-F238E27FC236}">
                <a16:creationId xmlns:a16="http://schemas.microsoft.com/office/drawing/2014/main" xmlns:p14="http://schemas.microsoft.com/office/powerpoint/2010/main" xmlns="" id="{D6D7FD34-F972-41F0-92B4-7EDFA7420E47}"/>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p14="http://schemas.microsoft.com/office/powerpoint/2010/main" xmlns="" id="{F95172E3-D7F9-4279-A143-398F86F4C046}"/>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
        <p:nvSpPr>
          <p:cNvPr id="11" name="矩形 10"/>
          <p:cNvSpPr/>
          <p:nvPr userDrawn="1"/>
        </p:nvSpPr>
        <p:spPr>
          <a:xfrm>
            <a:off x="8877060" y="6450175"/>
            <a:ext cx="966254"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a16="http://schemas.microsoft.com/office/drawing/2014/main" xmlns="" val="161535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BE6447F6-0CF7-4ED9-938C-75299608CC3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p14="http://schemas.microsoft.com/office/powerpoint/2010/main" xmlns="" id="{C9118495-5826-42AF-89E5-239BEF2A2505}"/>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4" name="页脚占位符 3">
            <a:extLst>
              <a:ext uri="{FF2B5EF4-FFF2-40B4-BE49-F238E27FC236}">
                <a16:creationId xmlns:a16="http://schemas.microsoft.com/office/drawing/2014/main" xmlns:p14="http://schemas.microsoft.com/office/powerpoint/2010/main" xmlns="" id="{9F7C5BEE-B2A2-47E0-B97B-C019B4ED23E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p14="http://schemas.microsoft.com/office/powerpoint/2010/main" xmlns="" id="{CDB157CF-5996-41B4-9876-8C7DF9D97CDD}"/>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551243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p14="http://schemas.microsoft.com/office/powerpoint/2010/main" xmlns="" id="{DA93EB95-92FA-4746-BAEA-006F3E31069E}"/>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3" name="页脚占位符 2">
            <a:extLst>
              <a:ext uri="{FF2B5EF4-FFF2-40B4-BE49-F238E27FC236}">
                <a16:creationId xmlns:a16="http://schemas.microsoft.com/office/drawing/2014/main" xmlns:p14="http://schemas.microsoft.com/office/powerpoint/2010/main" xmlns="" id="{0AA9891E-B099-42D2-91C1-1D570BD4B645}"/>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p14="http://schemas.microsoft.com/office/powerpoint/2010/main" xmlns="" id="{C0D73DF0-9DD2-481B-BD9F-4E2067A987A5}"/>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1112470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CC31CDFB-CF8B-435B-92CB-8F15974E458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p14="http://schemas.microsoft.com/office/powerpoint/2010/main" xmlns="" id="{E60031D3-9CB9-4C53-9750-DFFEB5B5BF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p14="http://schemas.microsoft.com/office/powerpoint/2010/main" xmlns="" id="{94DC4023-58F9-4945-BFB5-340357D5F6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p14="http://schemas.microsoft.com/office/powerpoint/2010/main" xmlns="" id="{D87DBF0D-6A78-4D68-B48A-6321BDAACE99}"/>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6" name="页脚占位符 5">
            <a:extLst>
              <a:ext uri="{FF2B5EF4-FFF2-40B4-BE49-F238E27FC236}">
                <a16:creationId xmlns:a16="http://schemas.microsoft.com/office/drawing/2014/main" xmlns:p14="http://schemas.microsoft.com/office/powerpoint/2010/main" xmlns="" id="{8FFF4E5A-3DA0-4A58-8011-43060F7F9EA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p14="http://schemas.microsoft.com/office/powerpoint/2010/main" xmlns="" id="{E8351B75-0024-4F92-927D-37A46F81E1A7}"/>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2293835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F9F513BE-D395-4061-9834-96F2824F20B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p14="http://schemas.microsoft.com/office/powerpoint/2010/main" xmlns="" id="{CFDFBC74-8E5A-45ED-ACAE-964DAE5A35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p14="http://schemas.microsoft.com/office/powerpoint/2010/main" xmlns="" id="{439AF547-0E33-42AE-851F-D35C8070FE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p14="http://schemas.microsoft.com/office/powerpoint/2010/main" xmlns="" id="{9ED827E4-062C-4558-8A88-882E09675CDF}"/>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6" name="页脚占位符 5">
            <a:extLst>
              <a:ext uri="{FF2B5EF4-FFF2-40B4-BE49-F238E27FC236}">
                <a16:creationId xmlns:a16="http://schemas.microsoft.com/office/drawing/2014/main" xmlns:p14="http://schemas.microsoft.com/office/powerpoint/2010/main" xmlns="" id="{2D7C2A1E-16B7-4579-B21E-1BC6525C94F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p14="http://schemas.microsoft.com/office/powerpoint/2010/main" xmlns="" id="{21DC1C53-EB9C-40BF-8426-3CA043094407}"/>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3166107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9E9AFA44-1BE1-4C2D-8D2D-E6E702E2018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p14="http://schemas.microsoft.com/office/powerpoint/2010/main" xmlns="" id="{B06B38BA-9631-4AB8-99CD-068BCB69D38D}"/>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p14="http://schemas.microsoft.com/office/powerpoint/2010/main" xmlns="" id="{49AEAB63-3045-40C1-AE56-124E05D218A9}"/>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5BB7701E-883E-414D-9EFE-1D5DAB89D6E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085FB15E-5A9B-4409-A6F7-4B5D648574C4}"/>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3386309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p14="http://schemas.microsoft.com/office/powerpoint/2010/main" xmlns="" id="{F3FD534E-D147-4CB3-8336-A8F2E0C8CDB0}"/>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p14="http://schemas.microsoft.com/office/powerpoint/2010/main" xmlns="" id="{7E2C458C-205B-4528-B517-D6463DD3C7C6}"/>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p14="http://schemas.microsoft.com/office/powerpoint/2010/main" xmlns="" id="{4F54E6FF-45FF-44D3-9E9F-C077C39C6518}"/>
              </a:ext>
            </a:extLst>
          </p:cNvPr>
          <p:cNvSpPr>
            <a:spLocks noGrp="1"/>
          </p:cNvSpPr>
          <p:nvPr>
            <p:ph type="dt" sz="half" idx="10"/>
          </p:nvPr>
        </p:nvSpPr>
        <p:spPr/>
        <p:txBody>
          <a:bodyPr/>
          <a:lstStyle/>
          <a:p>
            <a:fld id="{4040CF63-C8C3-4EF7-953D-BE4C8E7B7E0E}" type="datetimeFigureOut">
              <a:rPr lang="zh-CN" altLang="en-US" smtClean="0"/>
              <a:pPr/>
              <a:t>2020/9/24</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CBD4783B-32F8-4CDA-81BB-0E532273B9C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346F6372-BFD1-4971-BAD5-BCAD15DC498E}"/>
              </a:ext>
            </a:extLst>
          </p:cNvPr>
          <p:cNvSpPr>
            <a:spLocks noGrp="1"/>
          </p:cNvSpPr>
          <p:nvPr>
            <p:ph type="sldNum" sz="quarter" idx="12"/>
          </p:nvPr>
        </p:nvSpPr>
        <p:spPr/>
        <p:txBody>
          <a:bodyPr/>
          <a:lstStyle/>
          <a:p>
            <a:fld id="{FF453502-899B-40D2-B8A4-201F01F606FE}"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3283046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p14="http://schemas.microsoft.com/office/powerpoint/2010/main" xmlns="" id="{16981DC4-664B-4AFF-B2F6-AFCD7D7FBF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a:extLst>
              <a:ext uri="{FF2B5EF4-FFF2-40B4-BE49-F238E27FC236}">
                <a16:creationId xmlns:a16="http://schemas.microsoft.com/office/drawing/2014/main" xmlns:p14="http://schemas.microsoft.com/office/powerpoint/2010/main" xmlns="" id="{5916B692-E8C8-4CB2-B1A9-F5EED711C91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4" name="日期占位符 3">
            <a:extLst>
              <a:ext uri="{FF2B5EF4-FFF2-40B4-BE49-F238E27FC236}">
                <a16:creationId xmlns:a16="http://schemas.microsoft.com/office/drawing/2014/main" xmlns:p14="http://schemas.microsoft.com/office/powerpoint/2010/main" xmlns="" id="{41744C87-11B8-419B-902E-C286F5D1DE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阿里巴巴普惠体 R" panose="00020600040101010101" pitchFamily="18" charset="-122"/>
                <a:ea typeface="阿里巴巴普惠体 R" panose="00020600040101010101" pitchFamily="18" charset="-122"/>
              </a:defRPr>
            </a:lvl1pPr>
          </a:lstStyle>
          <a:p>
            <a:fld id="{4040CF63-C8C3-4EF7-953D-BE4C8E7B7E0E}" type="datetimeFigureOut">
              <a:rPr lang="zh-CN" altLang="en-US" smtClean="0"/>
              <a:pPr/>
              <a:t>2020/9/24</a:t>
            </a:fld>
            <a:endParaRPr lang="zh-CN" altLang="en-US" dirty="0"/>
          </a:p>
        </p:txBody>
      </p:sp>
      <p:sp>
        <p:nvSpPr>
          <p:cNvPr id="5" name="页脚占位符 4">
            <a:extLst>
              <a:ext uri="{FF2B5EF4-FFF2-40B4-BE49-F238E27FC236}">
                <a16:creationId xmlns:a16="http://schemas.microsoft.com/office/drawing/2014/main" xmlns:p14="http://schemas.microsoft.com/office/powerpoint/2010/main" xmlns="" id="{FC92F3A2-C6D4-4B9C-8534-087C601356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阿里巴巴普惠体 R" panose="00020600040101010101" pitchFamily="18" charset="-122"/>
                <a:ea typeface="阿里巴巴普惠体 R" panose="00020600040101010101" pitchFamily="18" charset="-122"/>
              </a:defRPr>
            </a:lvl1pPr>
          </a:lstStyle>
          <a:p>
            <a:endParaRPr lang="zh-CN" altLang="en-US" dirty="0"/>
          </a:p>
        </p:txBody>
      </p:sp>
      <p:sp>
        <p:nvSpPr>
          <p:cNvPr id="6" name="灯片编号占位符 5">
            <a:extLst>
              <a:ext uri="{FF2B5EF4-FFF2-40B4-BE49-F238E27FC236}">
                <a16:creationId xmlns:a16="http://schemas.microsoft.com/office/drawing/2014/main" xmlns:p14="http://schemas.microsoft.com/office/powerpoint/2010/main" xmlns="" id="{B049015C-138A-48D4-814C-619E5231BE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阿里巴巴普惠体 R" panose="00020600040101010101" pitchFamily="18" charset="-122"/>
                <a:ea typeface="阿里巴巴普惠体 R" panose="00020600040101010101" pitchFamily="18" charset="-122"/>
              </a:defRPr>
            </a:lvl1pPr>
          </a:lstStyle>
          <a:p>
            <a:fld id="{FF453502-899B-40D2-B8A4-201F01F606FE}" type="slidenum">
              <a:rPr lang="zh-CN" altLang="en-US" smtClean="0"/>
              <a:pPr/>
              <a:t>‹#›</a:t>
            </a:fld>
            <a:endParaRPr lang="zh-CN" altLang="en-US" dirty="0"/>
          </a:p>
        </p:txBody>
      </p:sp>
    </p:spTree>
    <p:extLst>
      <p:ext uri="{BB962C8B-B14F-4D97-AF65-F5344CB8AC3E}">
        <p14:creationId xmlns:p14="http://schemas.microsoft.com/office/powerpoint/2010/main" xmlns:a16="http://schemas.microsoft.com/office/drawing/2014/main" xmlns="" val="3197031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阿里巴巴普惠体 R" panose="00020600040101010101" pitchFamily="18" charset="-122"/>
          <a:ea typeface="阿里巴巴普惠体 R" panose="00020600040101010101" pitchFamily="18"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阿里巴巴普惠体 R" panose="00020600040101010101" pitchFamily="18" charset="-122"/>
          <a:ea typeface="阿里巴巴普惠体 R" panose="00020600040101010101" pitchFamily="18"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阿里巴巴普惠体 R" panose="00020600040101010101" pitchFamily="18" charset="-122"/>
          <a:ea typeface="阿里巴巴普惠体 R" panose="00020600040101010101" pitchFamily="18"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阿里巴巴普惠体 R" panose="00020600040101010101" pitchFamily="18" charset="-122"/>
          <a:ea typeface="阿里巴巴普惠体 R" panose="00020600040101010101" pitchFamily="18"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阿里巴巴普惠体 R" panose="00020600040101010101" pitchFamily="18" charset="-122"/>
          <a:ea typeface="阿里巴巴普惠体 R" panose="00020600040101010101" pitchFamily="18"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阿里巴巴普惠体 R" panose="00020600040101010101" pitchFamily="18" charset="-122"/>
          <a:ea typeface="阿里巴巴普惠体 R" panose="00020600040101010101" pitchFamily="18"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26D7B0BD-749B-4EBF-AED3-AADA666DBDC5}"/>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223024"/>
            <a:ext cx="2386361" cy="6634976"/>
          </a:xfrm>
          <a:prstGeom prst="rect">
            <a:avLst/>
          </a:prstGeom>
        </p:spPr>
      </p:pic>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5229922"/>
            <a:ext cx="12192000" cy="1628078"/>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l="17561" b="27479"/>
          <a:stretch/>
        </p:blipFill>
        <p:spPr>
          <a:xfrm>
            <a:off x="2141034" y="0"/>
            <a:ext cx="10050966" cy="4973444"/>
          </a:xfrm>
          <a:prstGeom prst="rect">
            <a:avLst/>
          </a:prstGeom>
        </p:spPr>
      </p:pic>
      <p:sp>
        <p:nvSpPr>
          <p:cNvPr id="9" name="文本框 8">
            <a:extLst>
              <a:ext uri="{FF2B5EF4-FFF2-40B4-BE49-F238E27FC236}">
                <a16:creationId xmlns:a16="http://schemas.microsoft.com/office/drawing/2014/main" xmlns:p14="http://schemas.microsoft.com/office/powerpoint/2010/main" xmlns:a14="http://schemas.microsoft.com/office/drawing/2010/main" xmlns="" id="{44328D24-83F6-44D7-8BFC-951297298FC1}"/>
              </a:ext>
            </a:extLst>
          </p:cNvPr>
          <p:cNvSpPr txBox="1"/>
          <p:nvPr/>
        </p:nvSpPr>
        <p:spPr>
          <a:xfrm>
            <a:off x="1527716" y="1969301"/>
            <a:ext cx="7627435" cy="1323439"/>
          </a:xfrm>
          <a:prstGeom prst="rect">
            <a:avLst/>
          </a:prstGeom>
          <a:noFill/>
        </p:spPr>
        <p:txBody>
          <a:bodyPr wrap="square" rtlCol="0">
            <a:spAutoFit/>
          </a:bodyPr>
          <a:lstStyle/>
          <a:p>
            <a:r>
              <a:rPr lang="zh-CN" altLang="en-US" sz="8000" i="1" dirty="0">
                <a:solidFill>
                  <a:srgbClr val="FDBF0F"/>
                </a:solidFill>
                <a:latin typeface="思源宋体 Heavy" panose="02020900000000000000" pitchFamily="18" charset="-122"/>
                <a:ea typeface="思源宋体 Heavy" panose="02020900000000000000" pitchFamily="18" charset="-122"/>
              </a:rPr>
              <a:t>中秋佳节</a:t>
            </a:r>
          </a:p>
        </p:txBody>
      </p:sp>
      <p:sp>
        <p:nvSpPr>
          <p:cNvPr id="11" name="文本框 10">
            <a:extLst>
              <a:ext uri="{FF2B5EF4-FFF2-40B4-BE49-F238E27FC236}">
                <a16:creationId xmlns:a16="http://schemas.microsoft.com/office/drawing/2014/main" xmlns:p14="http://schemas.microsoft.com/office/powerpoint/2010/main" xmlns:a14="http://schemas.microsoft.com/office/drawing/2010/main" xmlns="" id="{9018EE47-3FFC-49A6-A98F-7F52C2D9D6D0}"/>
              </a:ext>
            </a:extLst>
          </p:cNvPr>
          <p:cNvSpPr txBox="1"/>
          <p:nvPr/>
        </p:nvSpPr>
        <p:spPr>
          <a:xfrm>
            <a:off x="0" y="5798632"/>
            <a:ext cx="12192000" cy="461665"/>
          </a:xfrm>
          <a:prstGeom prst="rect">
            <a:avLst/>
          </a:prstGeom>
          <a:noFill/>
        </p:spPr>
        <p:txBody>
          <a:bodyPr wrap="square" rtlCol="0">
            <a:spAutoFit/>
          </a:bodyPr>
          <a:lstStyle/>
          <a:p>
            <a:pPr algn="ctr"/>
            <a:r>
              <a:rPr lang="zh-CN" altLang="en-US" sz="2400" dirty="0" smtClean="0">
                <a:latin typeface="+mn-ea"/>
              </a:rPr>
              <a:t>汇报人</a:t>
            </a:r>
            <a:r>
              <a:rPr lang="zh-CN" altLang="en-US" sz="2400" dirty="0" smtClean="0">
                <a:latin typeface="+mn-ea"/>
              </a:rPr>
              <a:t>：</a:t>
            </a:r>
            <a:r>
              <a:rPr lang="en-US" altLang="zh-CN" sz="2400" dirty="0" smtClean="0">
                <a:latin typeface="+mn-ea"/>
              </a:rPr>
              <a:t>PPT</a:t>
            </a:r>
            <a:endParaRPr lang="zh-CN" altLang="en-US" sz="2400" dirty="0">
              <a:latin typeface="+mn-ea"/>
            </a:endParaRPr>
          </a:p>
        </p:txBody>
      </p:sp>
    </p:spTree>
    <p:extLst>
      <p:ext uri="{BB962C8B-B14F-4D97-AF65-F5344CB8AC3E}">
        <p14:creationId xmlns:p14="http://schemas.microsoft.com/office/powerpoint/2010/main" xmlns:a14="http://schemas.microsoft.com/office/drawing/2010/main" xmlns:a16="http://schemas.microsoft.com/office/drawing/2014/main" xmlns="" val="361190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childTnLst>
                          </p:cTn>
                        </p:par>
                        <p:par>
                          <p:cTn id="17" fill="hold">
                            <p:stCondLst>
                              <p:cond delay="1500"/>
                            </p:stCondLst>
                            <p:childTnLst>
                              <p:par>
                                <p:cTn id="18" presetID="2" presetClass="entr" presetSubtype="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0-#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707862" y="1"/>
            <a:ext cx="7484138" cy="3703320"/>
          </a:xfrm>
          <a:prstGeom prst="rect">
            <a:avLst/>
          </a:prstGeom>
        </p:spPr>
      </p:pic>
      <p:sp>
        <p:nvSpPr>
          <p:cNvPr id="7" name="文本框 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6277446F-820D-43EE-AD4A-94978151465A}"/>
              </a:ext>
            </a:extLst>
          </p:cNvPr>
          <p:cNvSpPr txBox="1"/>
          <p:nvPr/>
        </p:nvSpPr>
        <p:spPr>
          <a:xfrm>
            <a:off x="8170723" y="4757548"/>
            <a:ext cx="4173677" cy="1446550"/>
          </a:xfrm>
          <a:prstGeom prst="rect">
            <a:avLst/>
          </a:prstGeom>
          <a:noFill/>
          <a:effectLst/>
        </p:spPr>
        <p:txBody>
          <a:bodyPr vert="horz" wrap="square" rtlCol="0">
            <a:spAutoFit/>
          </a:bodyPr>
          <a:lstStyle/>
          <a:p>
            <a:r>
              <a:rPr lang="zh-CN" altLang="en-US" sz="8800" dirty="0">
                <a:ln w="38100">
                  <a:noFill/>
                </a:ln>
                <a:solidFill>
                  <a:schemeClr val="bg1"/>
                </a:solidFill>
                <a:latin typeface="+mn-ea"/>
                <a:cs typeface="阿里巴巴普惠体 R" panose="00020600040101010101" pitchFamily="18" charset="-122"/>
                <a:sym typeface=""/>
              </a:rPr>
              <a:t>目录</a:t>
            </a:r>
          </a:p>
        </p:txBody>
      </p:sp>
      <p:grpSp>
        <p:nvGrpSpPr>
          <p:cNvPr id="10" name="组合 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7CDA14FF-5995-45D5-8CAC-D96147E9418A}"/>
              </a:ext>
            </a:extLst>
          </p:cNvPr>
          <p:cNvGrpSpPr/>
          <p:nvPr/>
        </p:nvGrpSpPr>
        <p:grpSpPr>
          <a:xfrm>
            <a:off x="931130" y="2832548"/>
            <a:ext cx="828733" cy="3098228"/>
            <a:chOff x="1201047" y="1641041"/>
            <a:chExt cx="828733" cy="3098228"/>
          </a:xfrm>
        </p:grpSpPr>
        <p:sp>
          <p:nvSpPr>
            <p:cNvPr id="12" name="矩形 11">
              <a:extLst>
                <a:ext uri="{FF2B5EF4-FFF2-40B4-BE49-F238E27FC236}">
                  <a16:creationId xmlns:a16="http://schemas.microsoft.com/office/drawing/2014/main" xmlns:p14="http://schemas.microsoft.com/office/powerpoint/2010/main" xmlns:a14="http://schemas.microsoft.com/office/drawing/2010/main" xmlns="" id="{799A8B8B-3FBD-44BE-9FCE-A134E0E09CE3}"/>
                </a:ext>
              </a:extLst>
            </p:cNvPr>
            <p:cNvSpPr/>
            <p:nvPr/>
          </p:nvSpPr>
          <p:spPr>
            <a:xfrm>
              <a:off x="1282229" y="4472877"/>
              <a:ext cx="637145" cy="266392"/>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n-ea"/>
                <a:cs typeface="阿里巴巴普惠体 R" panose="00020600040101010101" pitchFamily="18" charset="-122"/>
                <a:sym typeface=""/>
              </a:endParaRPr>
            </a:p>
          </p:txBody>
        </p:sp>
        <p:sp>
          <p:nvSpPr>
            <p:cNvPr id="13" name="文本框 12">
              <a:extLst>
                <a:ext uri="{FF2B5EF4-FFF2-40B4-BE49-F238E27FC236}">
                  <a16:creationId xmlns:a16="http://schemas.microsoft.com/office/drawing/2014/main" xmlns:p14="http://schemas.microsoft.com/office/powerpoint/2010/main" xmlns:a14="http://schemas.microsoft.com/office/drawing/2010/main" xmlns="" id="{A995503F-B9B3-4CF5-AD7D-88BBB8744369}"/>
                </a:ext>
              </a:extLst>
            </p:cNvPr>
            <p:cNvSpPr txBox="1"/>
            <p:nvPr/>
          </p:nvSpPr>
          <p:spPr>
            <a:xfrm>
              <a:off x="1201047" y="1641041"/>
              <a:ext cx="492443" cy="2701738"/>
            </a:xfrm>
            <a:prstGeom prst="rect">
              <a:avLst/>
            </a:prstGeom>
            <a:noFill/>
          </p:spPr>
          <p:txBody>
            <a:bodyPr vert="eaVert" wrap="square" rtlCol="0">
              <a:spAutoFit/>
            </a:bodyPr>
            <a:lstStyle/>
            <a:p>
              <a:pPr algn="dist"/>
              <a:r>
                <a:rPr lang="zh-CN" altLang="en-US" sz="2000" dirty="0">
                  <a:solidFill>
                    <a:schemeClr val="bg1"/>
                  </a:solidFill>
                  <a:latin typeface="+mn-ea"/>
                  <a:cs typeface="阿里巴巴普惠体 R" panose="00020600040101010101" pitchFamily="18" charset="-122"/>
                  <a:sym typeface=""/>
                </a:rPr>
                <a:t>中秋的起源</a:t>
              </a:r>
            </a:p>
          </p:txBody>
        </p:sp>
        <p:sp>
          <p:nvSpPr>
            <p:cNvPr id="14" name="文本框 13">
              <a:extLst>
                <a:ext uri="{FF2B5EF4-FFF2-40B4-BE49-F238E27FC236}">
                  <a16:creationId xmlns:a16="http://schemas.microsoft.com/office/drawing/2014/main" xmlns:p14="http://schemas.microsoft.com/office/powerpoint/2010/main" xmlns:a14="http://schemas.microsoft.com/office/drawing/2010/main" xmlns="" id="{FA748A55-FC68-49E4-AD31-01AA6F99D3B9}"/>
                </a:ext>
              </a:extLst>
            </p:cNvPr>
            <p:cNvSpPr txBox="1"/>
            <p:nvPr/>
          </p:nvSpPr>
          <p:spPr>
            <a:xfrm>
              <a:off x="1675837" y="1641042"/>
              <a:ext cx="353943" cy="2679436"/>
            </a:xfrm>
            <a:prstGeom prst="rect">
              <a:avLst/>
            </a:prstGeom>
            <a:noFill/>
          </p:spPr>
          <p:txBody>
            <a:bodyPr vert="eaVert" wrap="square" rtlCol="0">
              <a:spAutoFit/>
            </a:bodyPr>
            <a:lstStyle/>
            <a:p>
              <a:pPr algn="dist"/>
              <a:r>
                <a:rPr lang="en-US" altLang="zh-CN" sz="1100" b="1" dirty="0">
                  <a:solidFill>
                    <a:schemeClr val="bg1"/>
                  </a:solidFill>
                  <a:latin typeface="+mn-ea"/>
                  <a:cs typeface="阿里巴巴普惠体 R" panose="00020600040101010101" pitchFamily="18" charset="-122"/>
                  <a:sym typeface=""/>
                </a:rPr>
                <a:t>Origin of Mid-Autumn Festival</a:t>
              </a:r>
              <a:endParaRPr lang="zh-CN" altLang="en-US" sz="1100" b="1" dirty="0">
                <a:solidFill>
                  <a:schemeClr val="bg1"/>
                </a:solidFill>
                <a:latin typeface="+mn-ea"/>
                <a:cs typeface="阿里巴巴普惠体 R" panose="00020600040101010101" pitchFamily="18" charset="-122"/>
                <a:sym typeface=""/>
              </a:endParaRPr>
            </a:p>
          </p:txBody>
        </p:sp>
      </p:grpSp>
      <p:grpSp>
        <p:nvGrpSpPr>
          <p:cNvPr id="15" name="组合 14"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6CE4850D-4940-4CB0-AE28-51512050146C}"/>
              </a:ext>
            </a:extLst>
          </p:cNvPr>
          <p:cNvGrpSpPr/>
          <p:nvPr/>
        </p:nvGrpSpPr>
        <p:grpSpPr>
          <a:xfrm>
            <a:off x="2472412" y="2832548"/>
            <a:ext cx="828730" cy="3098228"/>
            <a:chOff x="1201050" y="1641041"/>
            <a:chExt cx="828730" cy="3098228"/>
          </a:xfrm>
        </p:grpSpPr>
        <p:sp>
          <p:nvSpPr>
            <p:cNvPr id="16" name="矩形 15">
              <a:extLst>
                <a:ext uri="{FF2B5EF4-FFF2-40B4-BE49-F238E27FC236}">
                  <a16:creationId xmlns:a16="http://schemas.microsoft.com/office/drawing/2014/main" xmlns:p14="http://schemas.microsoft.com/office/powerpoint/2010/main" xmlns:a14="http://schemas.microsoft.com/office/drawing/2010/main" xmlns="" id="{69629D0E-BFF2-42CA-A27A-771F4C5C2D39}"/>
                </a:ext>
              </a:extLst>
            </p:cNvPr>
            <p:cNvSpPr/>
            <p:nvPr/>
          </p:nvSpPr>
          <p:spPr>
            <a:xfrm>
              <a:off x="1282229" y="4472877"/>
              <a:ext cx="637145" cy="266392"/>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mn-ea"/>
                <a:cs typeface="阿里巴巴普惠体 R" panose="00020600040101010101" pitchFamily="18" charset="-122"/>
                <a:sym typeface=""/>
              </a:endParaRPr>
            </a:p>
          </p:txBody>
        </p:sp>
        <p:sp>
          <p:nvSpPr>
            <p:cNvPr id="17" name="文本框 16">
              <a:extLst>
                <a:ext uri="{FF2B5EF4-FFF2-40B4-BE49-F238E27FC236}">
                  <a16:creationId xmlns:a16="http://schemas.microsoft.com/office/drawing/2014/main" xmlns:p14="http://schemas.microsoft.com/office/powerpoint/2010/main" xmlns:a14="http://schemas.microsoft.com/office/drawing/2010/main" xmlns="" id="{66FF2DD8-9DD3-4127-8221-ECDB99C22366}"/>
                </a:ext>
              </a:extLst>
            </p:cNvPr>
            <p:cNvSpPr txBox="1"/>
            <p:nvPr/>
          </p:nvSpPr>
          <p:spPr>
            <a:xfrm>
              <a:off x="1201050" y="1641041"/>
              <a:ext cx="492443" cy="2701738"/>
            </a:xfrm>
            <a:prstGeom prst="rect">
              <a:avLst/>
            </a:prstGeom>
            <a:noFill/>
          </p:spPr>
          <p:txBody>
            <a:bodyPr vert="eaVert" wrap="square" rtlCol="0">
              <a:spAutoFit/>
            </a:bodyPr>
            <a:lstStyle/>
            <a:p>
              <a:pPr algn="dist"/>
              <a:r>
                <a:rPr lang="zh-CN" altLang="en-US" sz="2000" dirty="0">
                  <a:solidFill>
                    <a:schemeClr val="bg1"/>
                  </a:solidFill>
                  <a:latin typeface="+mn-ea"/>
                  <a:cs typeface="阿里巴巴普惠体 R" panose="00020600040101010101" pitchFamily="18" charset="-122"/>
                  <a:sym typeface=""/>
                </a:rPr>
                <a:t>中秋的风俗</a:t>
              </a:r>
            </a:p>
          </p:txBody>
        </p:sp>
        <p:sp>
          <p:nvSpPr>
            <p:cNvPr id="18" name="文本框 17">
              <a:extLst>
                <a:ext uri="{FF2B5EF4-FFF2-40B4-BE49-F238E27FC236}">
                  <a16:creationId xmlns:a16="http://schemas.microsoft.com/office/drawing/2014/main" xmlns:p14="http://schemas.microsoft.com/office/powerpoint/2010/main" xmlns:a14="http://schemas.microsoft.com/office/drawing/2010/main" xmlns="" id="{54D11352-8EE6-4153-80C3-B1B12C145167}"/>
                </a:ext>
              </a:extLst>
            </p:cNvPr>
            <p:cNvSpPr txBox="1"/>
            <p:nvPr/>
          </p:nvSpPr>
          <p:spPr>
            <a:xfrm>
              <a:off x="1675837" y="2354146"/>
              <a:ext cx="353943" cy="1966331"/>
            </a:xfrm>
            <a:prstGeom prst="rect">
              <a:avLst/>
            </a:prstGeom>
            <a:noFill/>
          </p:spPr>
          <p:txBody>
            <a:bodyPr vert="eaVert" wrap="square" rtlCol="0">
              <a:spAutoFit/>
            </a:bodyPr>
            <a:lstStyle/>
            <a:p>
              <a:pPr algn="dist"/>
              <a:r>
                <a:rPr lang="en-US" altLang="zh-CN" sz="1100" b="1" dirty="0">
                  <a:solidFill>
                    <a:schemeClr val="bg1"/>
                  </a:solidFill>
                  <a:latin typeface="+mn-ea"/>
                  <a:cs typeface="阿里巴巴普惠体 R" panose="00020600040101010101" pitchFamily="18" charset="-122"/>
                  <a:sym typeface=""/>
                </a:rPr>
                <a:t>Mid-Autumn Allusions</a:t>
              </a:r>
              <a:endParaRPr lang="zh-CN" altLang="en-US" sz="1100" b="1" dirty="0">
                <a:solidFill>
                  <a:schemeClr val="bg1"/>
                </a:solidFill>
                <a:latin typeface="+mn-ea"/>
                <a:cs typeface="阿里巴巴普惠体 R" panose="00020600040101010101" pitchFamily="18" charset="-122"/>
                <a:sym typeface=""/>
              </a:endParaRPr>
            </a:p>
          </p:txBody>
        </p:sp>
      </p:grpSp>
      <p:grpSp>
        <p:nvGrpSpPr>
          <p:cNvPr id="19" name="组合 18"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D5F54827-228B-4ECF-8DEF-1C602DA2C2F7}"/>
              </a:ext>
            </a:extLst>
          </p:cNvPr>
          <p:cNvGrpSpPr/>
          <p:nvPr/>
        </p:nvGrpSpPr>
        <p:grpSpPr>
          <a:xfrm>
            <a:off x="4013694" y="2832548"/>
            <a:ext cx="828727" cy="3098228"/>
            <a:chOff x="1201053" y="1641041"/>
            <a:chExt cx="828727" cy="3098228"/>
          </a:xfrm>
        </p:grpSpPr>
        <p:sp>
          <p:nvSpPr>
            <p:cNvPr id="20" name="矩形 19">
              <a:extLst>
                <a:ext uri="{FF2B5EF4-FFF2-40B4-BE49-F238E27FC236}">
                  <a16:creationId xmlns:a16="http://schemas.microsoft.com/office/drawing/2014/main" xmlns:p14="http://schemas.microsoft.com/office/powerpoint/2010/main" xmlns:a14="http://schemas.microsoft.com/office/drawing/2010/main" xmlns="" id="{44DA7DE8-3BF2-4DC4-9A5E-992C08123194}"/>
                </a:ext>
              </a:extLst>
            </p:cNvPr>
            <p:cNvSpPr/>
            <p:nvPr/>
          </p:nvSpPr>
          <p:spPr>
            <a:xfrm>
              <a:off x="1282229" y="4472877"/>
              <a:ext cx="637145" cy="266392"/>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mn-ea"/>
                <a:cs typeface="阿里巴巴普惠体 R" panose="00020600040101010101" pitchFamily="18" charset="-122"/>
                <a:sym typeface=""/>
              </a:endParaRPr>
            </a:p>
          </p:txBody>
        </p:sp>
        <p:sp>
          <p:nvSpPr>
            <p:cNvPr id="21" name="文本框 20">
              <a:extLst>
                <a:ext uri="{FF2B5EF4-FFF2-40B4-BE49-F238E27FC236}">
                  <a16:creationId xmlns:a16="http://schemas.microsoft.com/office/drawing/2014/main" xmlns:p14="http://schemas.microsoft.com/office/powerpoint/2010/main" xmlns:a14="http://schemas.microsoft.com/office/drawing/2010/main" xmlns="" id="{0C1C392D-C839-47F9-AC50-1F11C8C63288}"/>
                </a:ext>
              </a:extLst>
            </p:cNvPr>
            <p:cNvSpPr txBox="1"/>
            <p:nvPr/>
          </p:nvSpPr>
          <p:spPr>
            <a:xfrm>
              <a:off x="1201053" y="1641041"/>
              <a:ext cx="492443" cy="2701738"/>
            </a:xfrm>
            <a:prstGeom prst="rect">
              <a:avLst/>
            </a:prstGeom>
            <a:noFill/>
          </p:spPr>
          <p:txBody>
            <a:bodyPr vert="eaVert" wrap="square" rtlCol="0">
              <a:spAutoFit/>
            </a:bodyPr>
            <a:lstStyle/>
            <a:p>
              <a:pPr algn="dist"/>
              <a:r>
                <a:rPr lang="zh-CN" altLang="en-US" sz="2000" dirty="0">
                  <a:solidFill>
                    <a:schemeClr val="bg1"/>
                  </a:solidFill>
                  <a:latin typeface="+mn-ea"/>
                  <a:cs typeface="阿里巴巴普惠体 R" panose="00020600040101010101" pitchFamily="18" charset="-122"/>
                  <a:sym typeface=""/>
                </a:rPr>
                <a:t>中秋的习惯</a:t>
              </a:r>
            </a:p>
          </p:txBody>
        </p:sp>
        <p:sp>
          <p:nvSpPr>
            <p:cNvPr id="22" name="文本框 21">
              <a:extLst>
                <a:ext uri="{FF2B5EF4-FFF2-40B4-BE49-F238E27FC236}">
                  <a16:creationId xmlns:a16="http://schemas.microsoft.com/office/drawing/2014/main" xmlns:p14="http://schemas.microsoft.com/office/powerpoint/2010/main" xmlns:a14="http://schemas.microsoft.com/office/drawing/2010/main" xmlns="" id="{C673D7A0-FD0E-42A7-B716-344CAA25337F}"/>
                </a:ext>
              </a:extLst>
            </p:cNvPr>
            <p:cNvSpPr txBox="1"/>
            <p:nvPr/>
          </p:nvSpPr>
          <p:spPr>
            <a:xfrm>
              <a:off x="1675837" y="2354146"/>
              <a:ext cx="353943" cy="1966331"/>
            </a:xfrm>
            <a:prstGeom prst="rect">
              <a:avLst/>
            </a:prstGeom>
            <a:noFill/>
          </p:spPr>
          <p:txBody>
            <a:bodyPr vert="eaVert" wrap="square" rtlCol="0">
              <a:spAutoFit/>
            </a:bodyPr>
            <a:lstStyle/>
            <a:p>
              <a:pPr algn="dist"/>
              <a:r>
                <a:rPr lang="en-US" altLang="zh-CN" sz="1100" b="1" dirty="0">
                  <a:solidFill>
                    <a:schemeClr val="bg1"/>
                  </a:solidFill>
                  <a:latin typeface="+mn-ea"/>
                  <a:cs typeface="阿里巴巴普惠体 R" panose="00020600040101010101" pitchFamily="18" charset="-122"/>
                  <a:sym typeface=""/>
                </a:rPr>
                <a:t>Mid-Autumn Custom</a:t>
              </a:r>
              <a:endParaRPr lang="zh-CN" altLang="en-US" sz="1100" b="1" dirty="0">
                <a:solidFill>
                  <a:schemeClr val="bg1"/>
                </a:solidFill>
                <a:latin typeface="+mn-ea"/>
                <a:cs typeface="阿里巴巴普惠体 R" panose="00020600040101010101" pitchFamily="18" charset="-122"/>
                <a:sym typeface=""/>
              </a:endParaRPr>
            </a:p>
          </p:txBody>
        </p:sp>
      </p:grpSp>
      <p:grpSp>
        <p:nvGrpSpPr>
          <p:cNvPr id="23" name="组合 2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F2A4FE7B-3FB1-4F13-8F15-FD9B45F78A68}"/>
              </a:ext>
            </a:extLst>
          </p:cNvPr>
          <p:cNvGrpSpPr/>
          <p:nvPr/>
        </p:nvGrpSpPr>
        <p:grpSpPr>
          <a:xfrm>
            <a:off x="5554969" y="2832548"/>
            <a:ext cx="828731" cy="3098228"/>
            <a:chOff x="1201049" y="1641041"/>
            <a:chExt cx="828731" cy="3098228"/>
          </a:xfrm>
        </p:grpSpPr>
        <p:sp>
          <p:nvSpPr>
            <p:cNvPr id="24" name="矩形 23">
              <a:extLst>
                <a:ext uri="{FF2B5EF4-FFF2-40B4-BE49-F238E27FC236}">
                  <a16:creationId xmlns:a16="http://schemas.microsoft.com/office/drawing/2014/main" xmlns:p14="http://schemas.microsoft.com/office/powerpoint/2010/main" xmlns:a14="http://schemas.microsoft.com/office/drawing/2010/main" xmlns="" id="{9A199316-C131-4DCB-ACEA-4554D9281863}"/>
                </a:ext>
              </a:extLst>
            </p:cNvPr>
            <p:cNvSpPr/>
            <p:nvPr/>
          </p:nvSpPr>
          <p:spPr>
            <a:xfrm>
              <a:off x="1282229" y="4472877"/>
              <a:ext cx="637145" cy="266392"/>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n-ea"/>
                <a:cs typeface="阿里巴巴普惠体 R" panose="00020600040101010101" pitchFamily="18" charset="-122"/>
                <a:sym typeface=""/>
              </a:endParaRPr>
            </a:p>
          </p:txBody>
        </p:sp>
        <p:sp>
          <p:nvSpPr>
            <p:cNvPr id="25" name="文本框 24">
              <a:extLst>
                <a:ext uri="{FF2B5EF4-FFF2-40B4-BE49-F238E27FC236}">
                  <a16:creationId xmlns:a16="http://schemas.microsoft.com/office/drawing/2014/main" xmlns:p14="http://schemas.microsoft.com/office/powerpoint/2010/main" xmlns:a14="http://schemas.microsoft.com/office/drawing/2010/main" xmlns="" id="{EBF7E833-2FD0-4375-AEC1-8CACF3EE2A38}"/>
                </a:ext>
              </a:extLst>
            </p:cNvPr>
            <p:cNvSpPr txBox="1"/>
            <p:nvPr/>
          </p:nvSpPr>
          <p:spPr>
            <a:xfrm>
              <a:off x="1201049" y="1641041"/>
              <a:ext cx="492443" cy="2701738"/>
            </a:xfrm>
            <a:prstGeom prst="rect">
              <a:avLst/>
            </a:prstGeom>
            <a:noFill/>
          </p:spPr>
          <p:txBody>
            <a:bodyPr vert="eaVert" wrap="square" rtlCol="0">
              <a:spAutoFit/>
            </a:bodyPr>
            <a:lstStyle/>
            <a:p>
              <a:pPr algn="dist"/>
              <a:r>
                <a:rPr lang="zh-CN" altLang="en-US" sz="2000" dirty="0">
                  <a:solidFill>
                    <a:schemeClr val="bg1"/>
                  </a:solidFill>
                  <a:latin typeface="+mn-ea"/>
                  <a:cs typeface="阿里巴巴普惠体 R" panose="00020600040101010101" pitchFamily="18" charset="-122"/>
                  <a:sym typeface=""/>
                </a:rPr>
                <a:t>中秋的诗歌</a:t>
              </a:r>
            </a:p>
          </p:txBody>
        </p:sp>
        <p:sp>
          <p:nvSpPr>
            <p:cNvPr id="26" name="文本框 25">
              <a:extLst>
                <a:ext uri="{FF2B5EF4-FFF2-40B4-BE49-F238E27FC236}">
                  <a16:creationId xmlns:a16="http://schemas.microsoft.com/office/drawing/2014/main" xmlns:p14="http://schemas.microsoft.com/office/powerpoint/2010/main" xmlns:a14="http://schemas.microsoft.com/office/drawing/2010/main" xmlns="" id="{74A70DE5-F427-4393-B0FC-0835D8A2C40C}"/>
                </a:ext>
              </a:extLst>
            </p:cNvPr>
            <p:cNvSpPr txBox="1"/>
            <p:nvPr/>
          </p:nvSpPr>
          <p:spPr>
            <a:xfrm>
              <a:off x="1675837" y="2354146"/>
              <a:ext cx="353943" cy="1966331"/>
            </a:xfrm>
            <a:prstGeom prst="rect">
              <a:avLst/>
            </a:prstGeom>
            <a:noFill/>
          </p:spPr>
          <p:txBody>
            <a:bodyPr vert="eaVert" wrap="square" rtlCol="0">
              <a:spAutoFit/>
            </a:bodyPr>
            <a:lstStyle/>
            <a:p>
              <a:pPr algn="dist"/>
              <a:r>
                <a:rPr lang="en-US" altLang="zh-CN" sz="1100" b="1" dirty="0">
                  <a:solidFill>
                    <a:schemeClr val="bg1"/>
                  </a:solidFill>
                  <a:latin typeface="+mn-ea"/>
                  <a:cs typeface="阿里巴巴普惠体 R" panose="00020600040101010101" pitchFamily="18" charset="-122"/>
                  <a:sym typeface=""/>
                </a:rPr>
                <a:t>Mid-Autumn Poetry</a:t>
              </a:r>
            </a:p>
          </p:txBody>
        </p:sp>
      </p:grpSp>
    </p:spTree>
    <p:extLst>
      <p:ext uri="{BB962C8B-B14F-4D97-AF65-F5344CB8AC3E}">
        <p14:creationId xmlns:p14="http://schemas.microsoft.com/office/powerpoint/2010/main" xmlns:a14="http://schemas.microsoft.com/office/drawing/2010/main" xmlns:a16="http://schemas.microsoft.com/office/drawing/2014/main" xmlns="" val="550832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fill="hold"/>
                                        <p:tgtEl>
                                          <p:spTgt spid="23"/>
                                        </p:tgtEl>
                                        <p:attrNameLst>
                                          <p:attrName>ppt_x</p:attrName>
                                        </p:attrNameLst>
                                      </p:cBhvr>
                                      <p:tavLst>
                                        <p:tav tm="0">
                                          <p:val>
                                            <p:strVal val="#ppt_x"/>
                                          </p:val>
                                        </p:tav>
                                        <p:tav tm="100000">
                                          <p:val>
                                            <p:strVal val="#ppt_x"/>
                                          </p:val>
                                        </p:tav>
                                      </p:tavLst>
                                    </p:anim>
                                    <p:anim calcmode="lin" valueType="num">
                                      <p:cBhvr additive="base">
                                        <p:cTn id="3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l="17561" b="27479"/>
          <a:stretch/>
        </p:blipFill>
        <p:spPr>
          <a:xfrm>
            <a:off x="3298813" y="0"/>
            <a:ext cx="8893187" cy="4400549"/>
          </a:xfrm>
          <a:prstGeom prst="rect">
            <a:avLst/>
          </a:prstGeom>
        </p:spPr>
      </p:pic>
      <p:sp>
        <p:nvSpPr>
          <p:cNvPr id="27" name="矩形 2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6E7F01EA-EC99-4FC3-9C3C-ABB1EDC558D1}"/>
              </a:ext>
            </a:extLst>
          </p:cNvPr>
          <p:cNvSpPr/>
          <p:nvPr/>
        </p:nvSpPr>
        <p:spPr>
          <a:xfrm>
            <a:off x="685869" y="3217127"/>
            <a:ext cx="4962293" cy="2012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28" name="文本框 2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62F138E-EC8C-4A4D-9314-4AB3E3C7B405}"/>
              </a:ext>
            </a:extLst>
          </p:cNvPr>
          <p:cNvSpPr txBox="1"/>
          <p:nvPr/>
        </p:nvSpPr>
        <p:spPr>
          <a:xfrm>
            <a:off x="428573" y="266535"/>
            <a:ext cx="4922409" cy="3770263"/>
          </a:xfrm>
          <a:prstGeom prst="rect">
            <a:avLst/>
          </a:prstGeom>
          <a:noFill/>
        </p:spPr>
        <p:txBody>
          <a:bodyPr vert="horz" wrap="square" rtlCol="0">
            <a:spAutoFit/>
          </a:bodyPr>
          <a:lstStyle/>
          <a:p>
            <a:r>
              <a:rPr lang="en-US" altLang="zh-CN" sz="23900" b="1" spc="-300" dirty="0">
                <a:solidFill>
                  <a:schemeClr val="bg1"/>
                </a:solidFill>
                <a:latin typeface="Arial" panose="020B0604020202020204" pitchFamily="34" charset="0"/>
                <a:ea typeface="阿里巴巴普惠体 R" panose="00020600040101010101" pitchFamily="18" charset="-122"/>
                <a:cs typeface="Arial" panose="020B0604020202020204" pitchFamily="34" charset="0"/>
                <a:sym typeface=""/>
              </a:rPr>
              <a:t>01</a:t>
            </a:r>
            <a:endParaRPr lang="zh-CN" altLang="en-US" sz="23900" b="1" spc="-300" dirty="0">
              <a:solidFill>
                <a:schemeClr val="bg1"/>
              </a:solidFill>
              <a:latin typeface="Arial" panose="020B0604020202020204" pitchFamily="34" charset="0"/>
              <a:ea typeface="阿里巴巴普惠体 R" panose="00020600040101010101" pitchFamily="18" charset="-122"/>
              <a:cs typeface="Arial" panose="020B0604020202020204" pitchFamily="34" charset="0"/>
              <a:sym typeface=""/>
            </a:endParaRPr>
          </a:p>
        </p:txBody>
      </p:sp>
      <p:sp>
        <p:nvSpPr>
          <p:cNvPr id="30" name="文本框 2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7266DE2A-49AC-492D-8E63-0C35D8D5A0F7}"/>
              </a:ext>
            </a:extLst>
          </p:cNvPr>
          <p:cNvSpPr txBox="1"/>
          <p:nvPr/>
        </p:nvSpPr>
        <p:spPr>
          <a:xfrm>
            <a:off x="1045574" y="3447617"/>
            <a:ext cx="4242882" cy="646331"/>
          </a:xfrm>
          <a:prstGeom prst="rect">
            <a:avLst/>
          </a:prstGeom>
          <a:noFill/>
        </p:spPr>
        <p:txBody>
          <a:bodyPr vert="horz" wrap="square" rtlCol="0">
            <a:spAutoFit/>
          </a:bodyPr>
          <a:lstStyle/>
          <a:p>
            <a:pPr algn="dist"/>
            <a:r>
              <a:rPr lang="zh-CN" altLang="en-US" sz="3600" dirty="0">
                <a:latin typeface="+mn-ea"/>
                <a:cs typeface="阿里巴巴普惠体 R" panose="00020600040101010101" pitchFamily="18" charset="-122"/>
                <a:sym typeface=""/>
              </a:rPr>
              <a:t>中秋的起源</a:t>
            </a:r>
          </a:p>
        </p:txBody>
      </p:sp>
      <p:sp>
        <p:nvSpPr>
          <p:cNvPr id="31" name="文本框 3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FE01F582-468F-4FBB-A734-44F8CDBACDB7}"/>
              </a:ext>
            </a:extLst>
          </p:cNvPr>
          <p:cNvSpPr txBox="1"/>
          <p:nvPr/>
        </p:nvSpPr>
        <p:spPr>
          <a:xfrm>
            <a:off x="1045574" y="4084524"/>
            <a:ext cx="4305408" cy="978729"/>
          </a:xfrm>
          <a:prstGeom prst="rect">
            <a:avLst/>
          </a:prstGeom>
          <a:noFill/>
        </p:spPr>
        <p:txBody>
          <a:bodyPr vert="horz" wrap="square" rtlCol="0">
            <a:spAutoFit/>
          </a:bodyPr>
          <a:lstStyle/>
          <a:p>
            <a:pPr>
              <a:lnSpc>
                <a:spcPct val="12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中秋节，又称月夕、秋节、仲秋节、追月节、女儿节或团圆节，是流行于中国众多民族与汉字文化圈诸国的传统文化节日</a:t>
            </a:r>
            <a:endParaRPr lang="en-US" altLang="zh-CN"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p:txBody>
      </p:sp>
      <p:sp>
        <p:nvSpPr>
          <p:cNvPr id="33" name="矩形 32">
            <a:extLst>
              <a:ext uri="{FF2B5EF4-FFF2-40B4-BE49-F238E27FC236}">
                <a16:creationId xmlns:a16="http://schemas.microsoft.com/office/drawing/2014/main" xmlns:p14="http://schemas.microsoft.com/office/powerpoint/2010/main" xmlns:a14="http://schemas.microsoft.com/office/drawing/2010/main" xmlns="" id="{8B2422E6-02CB-4E33-B9EE-F2723C04E2EE}"/>
              </a:ext>
            </a:extLst>
          </p:cNvPr>
          <p:cNvSpPr/>
          <p:nvPr/>
        </p:nvSpPr>
        <p:spPr>
          <a:xfrm>
            <a:off x="0" y="5229922"/>
            <a:ext cx="12192000" cy="1628078"/>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a14="http://schemas.microsoft.com/office/drawing/2010/main" xmlns:a16="http://schemas.microsoft.com/office/drawing/2014/main" xmlns="" val="2240216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heel(1)">
                                      <p:cBhvr>
                                        <p:cTn id="10" dur="2000"/>
                                        <p:tgtEl>
                                          <p:spTgt spid="2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heel(1)">
                                      <p:cBhvr>
                                        <p:cTn id="13" dur="2000"/>
                                        <p:tgtEl>
                                          <p:spTgt spid="3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heel(1)">
                                      <p:cBhvr>
                                        <p:cTn id="16" dur="2000"/>
                                        <p:tgtEl>
                                          <p:spTgt spid="31"/>
                                        </p:tgtEl>
                                      </p:cBhvr>
                                    </p:animEffect>
                                  </p:childTnLst>
                                </p:cTn>
                              </p:par>
                            </p:childTnLst>
                          </p:cTn>
                        </p:par>
                        <p:par>
                          <p:cTn id="17" fill="hold">
                            <p:stCondLst>
                              <p:cond delay="2000"/>
                            </p:stCondLst>
                            <p:childTnLst>
                              <p:par>
                                <p:cTn id="18" presetID="2" presetClass="entr" presetSubtype="4"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0" grpId="0"/>
      <p:bldP spid="31" grpId="0"/>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矩形 1">
            <a:extLst>
              <a:ext uri="{FF2B5EF4-FFF2-40B4-BE49-F238E27FC236}">
                <a16:creationId xmlns:a16="http://schemas.microsoft.com/office/drawing/2014/main" xmlns:p14="http://schemas.microsoft.com/office/powerpoint/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文本框 2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 id="{E3F79DAD-FB6B-4D9F-8F63-4EF81E9C0281}"/>
              </a:ext>
            </a:extLst>
          </p:cNvPr>
          <p:cNvSpPr txBox="1"/>
          <p:nvPr/>
        </p:nvSpPr>
        <p:spPr>
          <a:xfrm>
            <a:off x="5737310" y="1359947"/>
            <a:ext cx="4945558" cy="1538883"/>
          </a:xfrm>
          <a:prstGeom prst="rect">
            <a:avLst/>
          </a:prstGeom>
          <a:noFill/>
        </p:spPr>
        <p:txBody>
          <a:bodyPr vert="horz" wrap="square" rtlCol="0">
            <a:spAutoFit/>
          </a:bodyPr>
          <a:lstStyle/>
          <a:p>
            <a:pPr>
              <a:lnSpc>
                <a:spcPct val="150000"/>
              </a:lnSpc>
            </a:pPr>
            <a:r>
              <a:rPr lang="zh-CN" altLang="en-US" sz="1600" spc="600" dirty="0">
                <a:solidFill>
                  <a:prstClr val="black">
                    <a:lumMod val="95000"/>
                    <a:lumOff val="5000"/>
                  </a:prstClr>
                </a:solidFill>
                <a:latin typeface="阿里巴巴普惠体 R" panose="00020600040101010101" pitchFamily="18" charset="-122"/>
                <a:cs typeface="阿里巴巴普惠体 R" panose="00020600040101010101" pitchFamily="18" charset="-122"/>
              </a:rPr>
              <a:t>明月几时有？把酒问青天。不知天上宫阙，今夕是何年。我欲乘风归去，又恐琼楼玉宇，高处不胜寒。起舞弄清影，何似在人间？</a:t>
            </a:r>
          </a:p>
        </p:txBody>
      </p:sp>
      <p:sp>
        <p:nvSpPr>
          <p:cNvPr id="22" name="文本框 2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 id="{DF93CEE8-8138-4C9E-99D4-2D244B1D28AD}"/>
              </a:ext>
            </a:extLst>
          </p:cNvPr>
          <p:cNvSpPr txBox="1"/>
          <p:nvPr/>
        </p:nvSpPr>
        <p:spPr>
          <a:xfrm>
            <a:off x="4802060" y="1330515"/>
            <a:ext cx="492443" cy="1635221"/>
          </a:xfrm>
          <a:prstGeom prst="rect">
            <a:avLst/>
          </a:prstGeom>
          <a:noFill/>
        </p:spPr>
        <p:txBody>
          <a:bodyPr vert="eaVert" wrap="square" rtlCol="0">
            <a:spAutoFit/>
          </a:bodyPr>
          <a:lstStyle/>
          <a:p>
            <a:pPr algn="dist"/>
            <a:r>
              <a:rPr lang="zh-CN" altLang="en-US" sz="2000" dirty="0">
                <a:solidFill>
                  <a:prstClr val="black"/>
                </a:solidFill>
                <a:latin typeface="阿里巴巴普惠体 R" panose="00020600040101010101" pitchFamily="18" charset="-122"/>
                <a:cs typeface="阿里巴巴普惠体 R" panose="00020600040101010101" pitchFamily="18" charset="-122"/>
                <a:sym typeface=""/>
              </a:rPr>
              <a:t>阖家欢乐</a:t>
            </a:r>
          </a:p>
        </p:txBody>
      </p:sp>
      <p:sp>
        <p:nvSpPr>
          <p:cNvPr id="23" name="文本框 2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 id="{7D8E48D1-42EE-472B-B3AE-572E111C4663}"/>
              </a:ext>
            </a:extLst>
          </p:cNvPr>
          <p:cNvSpPr txBox="1"/>
          <p:nvPr/>
        </p:nvSpPr>
        <p:spPr>
          <a:xfrm>
            <a:off x="5737305" y="3684451"/>
            <a:ext cx="4945558" cy="1538883"/>
          </a:xfrm>
          <a:prstGeom prst="rect">
            <a:avLst/>
          </a:prstGeom>
          <a:noFill/>
        </p:spPr>
        <p:txBody>
          <a:bodyPr vert="horz" wrap="square" rtlCol="0">
            <a:spAutoFit/>
          </a:bodyPr>
          <a:lstStyle/>
          <a:p>
            <a:pPr>
              <a:lnSpc>
                <a:spcPct val="150000"/>
              </a:lnSpc>
            </a:pPr>
            <a:r>
              <a:rPr lang="zh-CN" altLang="en-US" sz="1600" spc="600" dirty="0">
                <a:solidFill>
                  <a:prstClr val="black">
                    <a:lumMod val="95000"/>
                    <a:lumOff val="5000"/>
                  </a:prstClr>
                </a:solidFill>
                <a:latin typeface="阿里巴巴普惠体 R" panose="00020600040101010101" pitchFamily="18" charset="-122"/>
                <a:cs typeface="阿里巴巴普惠体 R" panose="00020600040101010101" pitchFamily="18" charset="-122"/>
              </a:rPr>
              <a:t>明月几时有？把酒问青天。不知天上宫阙，今夕是何年。我欲乘风归去，又恐琼楼玉宇，高处不胜寒。起舞弄清影，何似在人间？</a:t>
            </a:r>
          </a:p>
        </p:txBody>
      </p:sp>
      <p:sp>
        <p:nvSpPr>
          <p:cNvPr id="24" name="文本框 23"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 id="{929C2A32-2DD3-435E-9535-FF35847773D4}"/>
              </a:ext>
            </a:extLst>
          </p:cNvPr>
          <p:cNvSpPr txBox="1"/>
          <p:nvPr/>
        </p:nvSpPr>
        <p:spPr>
          <a:xfrm>
            <a:off x="4802060" y="3674073"/>
            <a:ext cx="492443" cy="1635221"/>
          </a:xfrm>
          <a:prstGeom prst="rect">
            <a:avLst/>
          </a:prstGeom>
          <a:noFill/>
        </p:spPr>
        <p:txBody>
          <a:bodyPr vert="eaVert" wrap="square" rtlCol="0">
            <a:spAutoFit/>
          </a:bodyPr>
          <a:lstStyle/>
          <a:p>
            <a:pPr algn="dist"/>
            <a:r>
              <a:rPr lang="zh-CN" altLang="en-US" sz="2000" dirty="0">
                <a:solidFill>
                  <a:prstClr val="black"/>
                </a:solidFill>
                <a:latin typeface="阿里巴巴普惠体 R" panose="00020600040101010101" pitchFamily="18" charset="-122"/>
                <a:cs typeface="阿里巴巴普惠体 R" panose="00020600040101010101" pitchFamily="18" charset="-122"/>
                <a:sym typeface=""/>
              </a:rPr>
              <a:t>阖家欢乐</a:t>
            </a:r>
          </a:p>
        </p:txBody>
      </p:sp>
      <p:pic>
        <p:nvPicPr>
          <p:cNvPr id="10" name="图片 9"/>
          <p:cNvPicPr>
            <a:picLocks noChangeAspect="1"/>
          </p:cNvPicPr>
          <p:nvPr/>
        </p:nvPicPr>
        <p:blipFill>
          <a:blip r:embed="rId3" cstate="print"/>
          <a:stretch>
            <a:fillRect/>
          </a:stretch>
        </p:blipFill>
        <p:spPr>
          <a:xfrm>
            <a:off x="643921" y="881439"/>
            <a:ext cx="4404360" cy="4427855"/>
          </a:xfrm>
          <a:prstGeom prst="rect">
            <a:avLst/>
          </a:prstGeom>
        </p:spPr>
      </p:pic>
    </p:spTree>
    <p:extLst>
      <p:ext uri="{BB962C8B-B14F-4D97-AF65-F5344CB8AC3E}">
        <p14:creationId xmlns:p14="http://schemas.microsoft.com/office/powerpoint/2010/main" xmlns:a16="http://schemas.microsoft.com/office/drawing/2014/main" xmlns="" val="317272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barn(inVertical)">
                                      <p:cBhvr>
                                        <p:cTn id="16" dur="500"/>
                                        <p:tgtEl>
                                          <p:spTgt spid="22"/>
                                        </p:tgtEl>
                                      </p:cBhvr>
                                    </p:animEffect>
                                  </p:childTnLst>
                                </p:cTn>
                              </p:par>
                            </p:childTnLst>
                          </p:cTn>
                        </p:par>
                        <p:par>
                          <p:cTn id="17" fill="hold">
                            <p:stCondLst>
                              <p:cond delay="1500"/>
                            </p:stCondLst>
                            <p:childTnLst>
                              <p:par>
                                <p:cTn id="18" presetID="16" presetClass="entr" presetSubtype="21"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barn(inVertical)">
                                      <p:cBhvr>
                                        <p:cTn id="20" dur="500"/>
                                        <p:tgtEl>
                                          <p:spTgt spid="23"/>
                                        </p:tgtEl>
                                      </p:cBhvr>
                                    </p:animEffect>
                                  </p:childTnLst>
                                </p:cTn>
                              </p:par>
                            </p:childTnLst>
                          </p:cTn>
                        </p:par>
                        <p:par>
                          <p:cTn id="21" fill="hold">
                            <p:stCondLst>
                              <p:cond delay="2000"/>
                            </p:stCondLst>
                            <p:childTnLst>
                              <p:par>
                                <p:cTn id="22" presetID="16" presetClass="entr" presetSubtype="21"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barn(inVertical)">
                                      <p:cBhvr>
                                        <p:cTn id="2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1" grpId="0"/>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p14="http://schemas.microsoft.com/office/powerpoint/2010/main" xmlns:a14="http://schemas.microsoft.com/office/drawing/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a:extLst>
              <a:ext uri="{FF2B5EF4-FFF2-40B4-BE49-F238E27FC236}">
                <a16:creationId xmlns:a16="http://schemas.microsoft.com/office/drawing/2014/main" xmlns:p14="http://schemas.microsoft.com/office/powerpoint/2010/main" xmlns:a14="http://schemas.microsoft.com/office/drawing/2010/main" xmlns="" id="{82771557-6186-42C6-A6AD-D80BBC3EE181}"/>
              </a:ext>
            </a:extLst>
          </p:cNvPr>
          <p:cNvGrpSpPr/>
          <p:nvPr/>
        </p:nvGrpSpPr>
        <p:grpSpPr>
          <a:xfrm>
            <a:off x="1856116" y="1275053"/>
            <a:ext cx="2303487" cy="4325985"/>
            <a:chOff x="1856116" y="1275053"/>
            <a:chExt cx="2303487" cy="4325985"/>
          </a:xfrm>
        </p:grpSpPr>
        <p:sp>
          <p:nvSpPr>
            <p:cNvPr id="7" name="矩形 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F88A02D8-4773-49CE-A4BF-F88ADAF3AF77}"/>
                </a:ext>
              </a:extLst>
            </p:cNvPr>
            <p:cNvSpPr/>
            <p:nvPr/>
          </p:nvSpPr>
          <p:spPr>
            <a:xfrm>
              <a:off x="1888971" y="1923426"/>
              <a:ext cx="1985211" cy="22438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10" name="文本框 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ED5D371B-0ED0-40C9-A585-C835FC4BA6C9}"/>
                </a:ext>
              </a:extLst>
            </p:cNvPr>
            <p:cNvSpPr txBox="1"/>
            <p:nvPr/>
          </p:nvSpPr>
          <p:spPr>
            <a:xfrm>
              <a:off x="1856116" y="4431487"/>
              <a:ext cx="2303487" cy="1169551"/>
            </a:xfrm>
            <a:prstGeom prst="rect">
              <a:avLst/>
            </a:prstGeom>
            <a:noFill/>
          </p:spPr>
          <p:txBody>
            <a:bodyPr vert="horz" wrap="square" rtlCol="0">
              <a:spAutoFit/>
            </a:bodyPr>
            <a:lstStyle/>
            <a:p>
              <a:pPr>
                <a:lnSpc>
                  <a:spcPct val="15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中秋节赏月赏月和吃月饼是中国各地过中秋节的必备习俗。</a:t>
              </a:r>
            </a:p>
          </p:txBody>
        </p:sp>
        <p:sp>
          <p:nvSpPr>
            <p:cNvPr id="11" name="文本框 1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A7B95E61-8A38-46CB-9A26-87CFEE92E2B5}"/>
                </a:ext>
              </a:extLst>
            </p:cNvPr>
            <p:cNvSpPr txBox="1"/>
            <p:nvPr/>
          </p:nvSpPr>
          <p:spPr>
            <a:xfrm>
              <a:off x="2108318" y="1275053"/>
              <a:ext cx="1519682" cy="400110"/>
            </a:xfrm>
            <a:prstGeom prst="rect">
              <a:avLst/>
            </a:prstGeom>
            <a:noFill/>
          </p:spPr>
          <p:txBody>
            <a:bodyPr vert="horz" wrap="square" rtlCol="0">
              <a:spAutoFit/>
            </a:bodyPr>
            <a:lstStyle/>
            <a:p>
              <a:pPr algn="dist"/>
              <a:r>
                <a:rPr lang="zh-CN" altLang="en-US" sz="2000" dirty="0">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中秋团圆</a:t>
              </a:r>
            </a:p>
          </p:txBody>
        </p:sp>
        <p:pic>
          <p:nvPicPr>
            <p:cNvPr id="12" name="图片 1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64569539-1482-4023-8B49-9459123E465B}"/>
                </a:ext>
              </a:extLst>
            </p:cNvPr>
            <p:cNvPicPr>
              <a:picLocks noChangeAspect="1"/>
            </p:cNvPicPr>
            <p:nvPr/>
          </p:nvPicPr>
          <p:blipFill>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flipH="1">
              <a:off x="2529525" y="1977401"/>
              <a:ext cx="1562374" cy="2135857"/>
            </a:xfrm>
            <a:prstGeom prst="rect">
              <a:avLst/>
            </a:prstGeom>
          </p:spPr>
        </p:pic>
      </p:grpSp>
      <p:grpSp>
        <p:nvGrpSpPr>
          <p:cNvPr id="5" name="组合 4">
            <a:extLst>
              <a:ext uri="{FF2B5EF4-FFF2-40B4-BE49-F238E27FC236}">
                <a16:creationId xmlns:a16="http://schemas.microsoft.com/office/drawing/2014/main" xmlns:p14="http://schemas.microsoft.com/office/powerpoint/2010/main" xmlns:a14="http://schemas.microsoft.com/office/drawing/2010/main" xmlns="" id="{54A65872-6370-438A-932A-B9A2B19FE498}"/>
              </a:ext>
            </a:extLst>
          </p:cNvPr>
          <p:cNvGrpSpPr/>
          <p:nvPr/>
        </p:nvGrpSpPr>
        <p:grpSpPr>
          <a:xfrm>
            <a:off x="4944256" y="1291042"/>
            <a:ext cx="2303487" cy="4309996"/>
            <a:chOff x="4944256" y="1291042"/>
            <a:chExt cx="2303487" cy="4309996"/>
          </a:xfrm>
        </p:grpSpPr>
        <p:sp>
          <p:nvSpPr>
            <p:cNvPr id="8" name="矩形 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A46B218D-1FB3-4465-8FFE-04FB7690A59E}"/>
                </a:ext>
              </a:extLst>
            </p:cNvPr>
            <p:cNvSpPr/>
            <p:nvPr/>
          </p:nvSpPr>
          <p:spPr>
            <a:xfrm>
              <a:off x="4987733" y="1923426"/>
              <a:ext cx="1985211" cy="22438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13" name="文本框 1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031AA8F9-63D6-4C21-9FD1-E8DF37AF9C8E}"/>
                </a:ext>
              </a:extLst>
            </p:cNvPr>
            <p:cNvSpPr txBox="1"/>
            <p:nvPr/>
          </p:nvSpPr>
          <p:spPr>
            <a:xfrm>
              <a:off x="4944256" y="4431487"/>
              <a:ext cx="2303487" cy="1169551"/>
            </a:xfrm>
            <a:prstGeom prst="rect">
              <a:avLst/>
            </a:prstGeom>
            <a:noFill/>
          </p:spPr>
          <p:txBody>
            <a:bodyPr vert="horz" wrap="square" rtlCol="0">
              <a:spAutoFit/>
            </a:bodyPr>
            <a:lstStyle/>
            <a:p>
              <a:pPr>
                <a:lnSpc>
                  <a:spcPct val="15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中秋节赏月赏月和吃月饼是中国各地过中秋节的必备习俗。</a:t>
              </a:r>
            </a:p>
          </p:txBody>
        </p:sp>
        <p:sp>
          <p:nvSpPr>
            <p:cNvPr id="14" name="文本框 13"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28CA473A-CFF0-436E-8FDA-11F185B0FA5A}"/>
                </a:ext>
              </a:extLst>
            </p:cNvPr>
            <p:cNvSpPr txBox="1"/>
            <p:nvPr/>
          </p:nvSpPr>
          <p:spPr>
            <a:xfrm>
              <a:off x="5196458" y="1291042"/>
              <a:ext cx="1519682" cy="400110"/>
            </a:xfrm>
            <a:prstGeom prst="rect">
              <a:avLst/>
            </a:prstGeom>
            <a:noFill/>
          </p:spPr>
          <p:txBody>
            <a:bodyPr vert="horz" wrap="square" rtlCol="0">
              <a:spAutoFit/>
            </a:bodyPr>
            <a:lstStyle/>
            <a:p>
              <a:pPr algn="dist"/>
              <a:r>
                <a:rPr lang="zh-CN" altLang="en-US" sz="2000" dirty="0">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中秋团圆</a:t>
              </a:r>
            </a:p>
          </p:txBody>
        </p:sp>
        <p:pic>
          <p:nvPicPr>
            <p:cNvPr id="17" name="图片 1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08AD7416-E32E-42A5-9D5F-9E2A533E3031}"/>
                </a:ext>
              </a:extLst>
            </p:cNvPr>
            <p:cNvPicPr>
              <a:picLocks noChangeAspect="1"/>
            </p:cNvPicPr>
            <p:nvPr/>
          </p:nvPicPr>
          <p:blipFill>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flipH="1">
              <a:off x="5778376" y="1950412"/>
              <a:ext cx="1222325" cy="2189833"/>
            </a:xfrm>
            <a:prstGeom prst="rect">
              <a:avLst/>
            </a:prstGeom>
          </p:spPr>
        </p:pic>
      </p:grpSp>
      <p:grpSp>
        <p:nvGrpSpPr>
          <p:cNvPr id="6" name="组合 5">
            <a:extLst>
              <a:ext uri="{FF2B5EF4-FFF2-40B4-BE49-F238E27FC236}">
                <a16:creationId xmlns:a16="http://schemas.microsoft.com/office/drawing/2014/main" xmlns:p14="http://schemas.microsoft.com/office/powerpoint/2010/main" xmlns:a14="http://schemas.microsoft.com/office/drawing/2010/main" xmlns="" id="{CCBFF224-2E7F-401F-9309-F1429874D2EA}"/>
              </a:ext>
            </a:extLst>
          </p:cNvPr>
          <p:cNvGrpSpPr/>
          <p:nvPr/>
        </p:nvGrpSpPr>
        <p:grpSpPr>
          <a:xfrm>
            <a:off x="8057316" y="1275053"/>
            <a:ext cx="2450010" cy="4325985"/>
            <a:chOff x="8057316" y="1275053"/>
            <a:chExt cx="2450010" cy="4325985"/>
          </a:xfrm>
        </p:grpSpPr>
        <p:sp>
          <p:nvSpPr>
            <p:cNvPr id="9" name="矩形 8"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5D768473-EEF5-4B00-BDFE-1535E71F9D19}"/>
                </a:ext>
              </a:extLst>
            </p:cNvPr>
            <p:cNvSpPr/>
            <p:nvPr/>
          </p:nvSpPr>
          <p:spPr>
            <a:xfrm>
              <a:off x="8086494" y="1923426"/>
              <a:ext cx="1985211" cy="22438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15" name="文本框 14"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D5580616-596E-4C17-88A9-1F9055186C9A}"/>
                </a:ext>
              </a:extLst>
            </p:cNvPr>
            <p:cNvSpPr txBox="1"/>
            <p:nvPr/>
          </p:nvSpPr>
          <p:spPr>
            <a:xfrm>
              <a:off x="8057316" y="4431487"/>
              <a:ext cx="2303487" cy="1169551"/>
            </a:xfrm>
            <a:prstGeom prst="rect">
              <a:avLst/>
            </a:prstGeom>
            <a:noFill/>
          </p:spPr>
          <p:txBody>
            <a:bodyPr vert="horz" wrap="square" rtlCol="0">
              <a:spAutoFit/>
            </a:bodyPr>
            <a:lstStyle/>
            <a:p>
              <a:pPr>
                <a:lnSpc>
                  <a:spcPct val="15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中秋节赏月赏月和吃月饼是中国各地过中秋节的必备习俗。</a:t>
              </a:r>
            </a:p>
          </p:txBody>
        </p:sp>
        <p:sp>
          <p:nvSpPr>
            <p:cNvPr id="16" name="文本框 15"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9B157FE-D7C6-45B0-A2F1-017B8D4002E4}"/>
                </a:ext>
              </a:extLst>
            </p:cNvPr>
            <p:cNvSpPr txBox="1"/>
            <p:nvPr/>
          </p:nvSpPr>
          <p:spPr>
            <a:xfrm>
              <a:off x="8309518" y="1275053"/>
              <a:ext cx="1519682" cy="400110"/>
            </a:xfrm>
            <a:prstGeom prst="rect">
              <a:avLst/>
            </a:prstGeom>
            <a:noFill/>
          </p:spPr>
          <p:txBody>
            <a:bodyPr vert="horz" wrap="square" rtlCol="0">
              <a:spAutoFit/>
            </a:bodyPr>
            <a:lstStyle/>
            <a:p>
              <a:pPr algn="dist"/>
              <a:r>
                <a:rPr lang="zh-CN" altLang="en-US" sz="2000" dirty="0">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中秋团圆</a:t>
              </a:r>
            </a:p>
          </p:txBody>
        </p:sp>
        <p:pic>
          <p:nvPicPr>
            <p:cNvPr id="18" name="图片 1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C8AA1969-934A-4146-AE19-85399B418D30}"/>
                </a:ext>
              </a:extLst>
            </p:cNvPr>
            <p:cNvPicPr>
              <a:picLocks noChangeAspect="1"/>
            </p:cNvPicPr>
            <p:nvPr/>
          </p:nvPicPr>
          <p:blipFill>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8430947" y="2023130"/>
              <a:ext cx="2076379" cy="2076379"/>
            </a:xfrm>
            <a:prstGeom prst="rect">
              <a:avLst/>
            </a:prstGeom>
          </p:spPr>
        </p:pic>
      </p:grpSp>
    </p:spTree>
    <p:extLst>
      <p:ext uri="{BB962C8B-B14F-4D97-AF65-F5344CB8AC3E}">
        <p14:creationId xmlns:p14="http://schemas.microsoft.com/office/powerpoint/2010/main" xmlns:a14="http://schemas.microsoft.com/office/drawing/2010/main" xmlns:a16="http://schemas.microsoft.com/office/drawing/2014/main" xmlns="" val="102067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a16="http://schemas.microsoft.com/office/drawing/2014/main" xmlns:p14="http://schemas.microsoft.com/office/powerpoint/2010/main" xmlns:a14="http://schemas.microsoft.com/office/drawing/2010/main" xmlns="" id="{6867A501-3463-47AF-BA01-3DAEF3E6F38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0"/>
            <a:ext cx="6095999" cy="6867434"/>
          </a:xfrm>
          <a:custGeom>
            <a:avLst/>
            <a:gdLst>
              <a:gd name="connsiteX0" fmla="*/ 0 w 6095999"/>
              <a:gd name="connsiteY0" fmla="*/ 0 h 6858000"/>
              <a:gd name="connsiteX1" fmla="*/ 6095999 w 6095999"/>
              <a:gd name="connsiteY1" fmla="*/ 0 h 6858000"/>
              <a:gd name="connsiteX2" fmla="*/ 6095999 w 6095999"/>
              <a:gd name="connsiteY2" fmla="*/ 6858000 h 6858000"/>
              <a:gd name="connsiteX3" fmla="*/ 0 w 609599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5999" h="6858000">
                <a:moveTo>
                  <a:pt x="0" y="0"/>
                </a:moveTo>
                <a:lnTo>
                  <a:pt x="6095999" y="0"/>
                </a:lnTo>
                <a:lnTo>
                  <a:pt x="6095999" y="6858000"/>
                </a:lnTo>
                <a:lnTo>
                  <a:pt x="0" y="6858000"/>
                </a:lnTo>
                <a:close/>
              </a:path>
            </a:pathLst>
          </a:custGeom>
        </p:spPr>
      </p:pic>
      <p:sp>
        <p:nvSpPr>
          <p:cNvPr id="12" name="文本框 1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C4402488-052B-41DA-B2F1-84BA526C0A99}"/>
              </a:ext>
            </a:extLst>
          </p:cNvPr>
          <p:cNvSpPr txBox="1"/>
          <p:nvPr/>
        </p:nvSpPr>
        <p:spPr>
          <a:xfrm>
            <a:off x="6684025" y="1713238"/>
            <a:ext cx="4021146" cy="584775"/>
          </a:xfrm>
          <a:prstGeom prst="rect">
            <a:avLst/>
          </a:prstGeom>
          <a:noFill/>
        </p:spPr>
        <p:txBody>
          <a:bodyPr vert="horz" wrap="square" rtlCol="0">
            <a:spAutoFit/>
          </a:bodyPr>
          <a:lstStyle/>
          <a:p>
            <a:pPr algn="dist"/>
            <a:r>
              <a:rPr lang="zh-CN" altLang="en-US" sz="3200" dirty="0">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千里共婵娟</a:t>
            </a:r>
          </a:p>
        </p:txBody>
      </p:sp>
      <p:sp>
        <p:nvSpPr>
          <p:cNvPr id="13" name="文本框 1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DD2C9AEF-A39C-47DF-9EA9-BFAC476B1FEE}"/>
              </a:ext>
            </a:extLst>
          </p:cNvPr>
          <p:cNvSpPr txBox="1"/>
          <p:nvPr/>
        </p:nvSpPr>
        <p:spPr>
          <a:xfrm>
            <a:off x="6684025" y="2759273"/>
            <a:ext cx="5024755" cy="2477601"/>
          </a:xfrm>
          <a:prstGeom prst="rect">
            <a:avLst/>
          </a:prstGeom>
          <a:noFill/>
        </p:spPr>
        <p:txBody>
          <a:bodyPr vert="horz" wrap="square" rtlCol="0">
            <a:spAutoFit/>
          </a:bodyPr>
          <a:lstStyle/>
          <a:p>
            <a:pPr>
              <a:lnSpc>
                <a:spcPct val="200000"/>
              </a:lnSpc>
            </a:pPr>
            <a:r>
              <a:rPr lang="zh-CN" altLang="en-US" sz="2000" spc="3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昔年八月十五夜，曲江池畔杏园边。</a:t>
            </a:r>
          </a:p>
          <a:p>
            <a:pPr>
              <a:lnSpc>
                <a:spcPct val="200000"/>
              </a:lnSpc>
            </a:pPr>
            <a:r>
              <a:rPr lang="zh-CN" altLang="en-US" sz="2000" spc="3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今年八月十五夜，湓浦沙头水馆前。</a:t>
            </a:r>
          </a:p>
          <a:p>
            <a:pPr>
              <a:lnSpc>
                <a:spcPct val="200000"/>
              </a:lnSpc>
            </a:pPr>
            <a:r>
              <a:rPr lang="zh-CN" altLang="en-US" sz="2000" spc="3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西北望乡何处是，东南见月几回圆。</a:t>
            </a:r>
          </a:p>
          <a:p>
            <a:pPr>
              <a:lnSpc>
                <a:spcPct val="200000"/>
              </a:lnSpc>
            </a:pPr>
            <a:r>
              <a:rPr lang="zh-CN" altLang="en-US" sz="2000" spc="3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昨风一吹无人会，今夜清光似往年。</a:t>
            </a:r>
          </a:p>
        </p:txBody>
      </p:sp>
    </p:spTree>
    <p:extLst>
      <p:ext uri="{BB962C8B-B14F-4D97-AF65-F5344CB8AC3E}">
        <p14:creationId xmlns:p14="http://schemas.microsoft.com/office/powerpoint/2010/main" xmlns:a14="http://schemas.microsoft.com/office/drawing/2010/main" xmlns:a16="http://schemas.microsoft.com/office/drawing/2014/main" xmlns="" val="1385745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heel(1)">
                                      <p:cBhvr>
                                        <p:cTn id="7" dur="2000"/>
                                        <p:tgtEl>
                                          <p:spTgt spid="17"/>
                                        </p:tgtEl>
                                      </p:cBhvr>
                                    </p:animEffect>
                                  </p:childTnLst>
                                </p:cTn>
                              </p:par>
                            </p:childTnLst>
                          </p:cTn>
                        </p:par>
                        <p:par>
                          <p:cTn id="8" fill="hold">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 presetClass="entr" presetSubtype="4"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707862" y="1"/>
            <a:ext cx="7484138" cy="3703320"/>
          </a:xfrm>
          <a:prstGeom prst="rect">
            <a:avLst/>
          </a:prstGeom>
        </p:spPr>
      </p:pic>
      <p:sp>
        <p:nvSpPr>
          <p:cNvPr id="27" name="文本框 2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8084F2F-2C79-48AD-A567-1C1B48BC7EEC}"/>
              </a:ext>
            </a:extLst>
          </p:cNvPr>
          <p:cNvSpPr txBox="1"/>
          <p:nvPr/>
        </p:nvSpPr>
        <p:spPr>
          <a:xfrm>
            <a:off x="1405556" y="1416183"/>
            <a:ext cx="4493538" cy="4373558"/>
          </a:xfrm>
          <a:prstGeom prst="rect">
            <a:avLst/>
          </a:prstGeom>
          <a:noFill/>
        </p:spPr>
        <p:txBody>
          <a:bodyPr vert="eaVert" wrap="square" rtlCol="0">
            <a:spAutoFit/>
          </a:bodyPr>
          <a:lstStyle/>
          <a:p>
            <a:pPr algn="just">
              <a:lnSpc>
                <a:spcPct val="200000"/>
              </a:lnSpc>
            </a:pPr>
            <a:r>
              <a:rPr lang="zh-CN" altLang="en-US" sz="20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又称月夕、秋节、仲秋节、八月节、八月会、追月节、玩月节、拜月节、女儿节或团圆节，是流行于中国众多民族与汉字文化圈诸国的传统文化节日，时在农历八月十五；因其恰值三秋之半，故名，也有些地方将中秋节定在八月十六。</a:t>
            </a:r>
            <a:endParaRPr lang="en-US" altLang="zh-CN" sz="20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p:txBody>
      </p:sp>
      <p:sp>
        <p:nvSpPr>
          <p:cNvPr id="28" name="文本框 2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58E3338A-2FCA-40E1-9680-FF50ADA841AC}"/>
              </a:ext>
            </a:extLst>
          </p:cNvPr>
          <p:cNvSpPr txBox="1"/>
          <p:nvPr/>
        </p:nvSpPr>
        <p:spPr>
          <a:xfrm>
            <a:off x="6627444" y="4966770"/>
            <a:ext cx="4493538" cy="923330"/>
          </a:xfrm>
          <a:prstGeom prst="rect">
            <a:avLst/>
          </a:prstGeom>
          <a:noFill/>
        </p:spPr>
        <p:txBody>
          <a:bodyPr vert="horz" wrap="square" rtlCol="0">
            <a:spAutoFit/>
          </a:bodyPr>
          <a:lstStyle/>
          <a:p>
            <a:pPr algn="dist"/>
            <a:r>
              <a:rPr lang="zh-CN" altLang="en-US" sz="5400" dirty="0">
                <a:solidFill>
                  <a:schemeClr val="bg1"/>
                </a:solidFill>
                <a:latin typeface="+mn-ea"/>
                <a:cs typeface="阿里巴巴普惠体 R" panose="00020600040101010101" pitchFamily="18" charset="-122"/>
                <a:sym typeface=""/>
              </a:rPr>
              <a:t>中秋来源</a:t>
            </a:r>
          </a:p>
        </p:txBody>
      </p:sp>
    </p:spTree>
    <p:extLst>
      <p:ext uri="{BB962C8B-B14F-4D97-AF65-F5344CB8AC3E}">
        <p14:creationId xmlns:p14="http://schemas.microsoft.com/office/powerpoint/2010/main" xmlns:a14="http://schemas.microsoft.com/office/drawing/2010/main" xmlns:a16="http://schemas.microsoft.com/office/drawing/2014/main" xmlns="" val="1786758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barn(inVertical)">
                                      <p:cBhvr>
                                        <p:cTn id="16" dur="500"/>
                                        <p:tgtEl>
                                          <p:spTgt spid="27"/>
                                        </p:tgtEl>
                                      </p:cBhvr>
                                    </p:animEffect>
                                  </p:childTnLst>
                                </p:cTn>
                              </p:par>
                            </p:childTnLst>
                          </p:cTn>
                        </p:par>
                        <p:par>
                          <p:cTn id="17" fill="hold">
                            <p:stCondLst>
                              <p:cond delay="1500"/>
                            </p:stCondLst>
                            <p:childTnLst>
                              <p:par>
                                <p:cTn id="18" presetID="16" presetClass="entr" presetSubtype="21" fill="hold" grpId="0"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barn(inVertical)">
                                      <p:cBhvr>
                                        <p:cTn id="2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l="17561" b="27479"/>
          <a:stretch/>
        </p:blipFill>
        <p:spPr>
          <a:xfrm>
            <a:off x="3298813" y="0"/>
            <a:ext cx="8893187" cy="4400549"/>
          </a:xfrm>
          <a:prstGeom prst="rect">
            <a:avLst/>
          </a:prstGeom>
        </p:spPr>
      </p:pic>
      <p:sp>
        <p:nvSpPr>
          <p:cNvPr id="27" name="矩形 2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6E7F01EA-EC99-4FC3-9C3C-ABB1EDC558D1}"/>
              </a:ext>
            </a:extLst>
          </p:cNvPr>
          <p:cNvSpPr/>
          <p:nvPr/>
        </p:nvSpPr>
        <p:spPr>
          <a:xfrm>
            <a:off x="685869" y="3217127"/>
            <a:ext cx="4962293" cy="2012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28" name="文本框 2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62F138E-EC8C-4A4D-9314-4AB3E3C7B405}"/>
              </a:ext>
            </a:extLst>
          </p:cNvPr>
          <p:cNvSpPr txBox="1"/>
          <p:nvPr/>
        </p:nvSpPr>
        <p:spPr>
          <a:xfrm>
            <a:off x="428573" y="266535"/>
            <a:ext cx="4922409" cy="3770263"/>
          </a:xfrm>
          <a:prstGeom prst="rect">
            <a:avLst/>
          </a:prstGeom>
          <a:noFill/>
        </p:spPr>
        <p:txBody>
          <a:bodyPr vert="horz" wrap="square" rtlCol="0">
            <a:spAutoFit/>
          </a:bodyPr>
          <a:lstStyle/>
          <a:p>
            <a:r>
              <a:rPr lang="en-US" altLang="zh-CN" sz="23900" b="1" spc="-300" dirty="0">
                <a:solidFill>
                  <a:schemeClr val="bg1"/>
                </a:solidFill>
                <a:latin typeface="Arial" panose="020B0604020202020204" pitchFamily="34" charset="0"/>
                <a:ea typeface="阿里巴巴普惠体 R" panose="00020600040101010101" pitchFamily="18" charset="-122"/>
                <a:cs typeface="Arial" panose="020B0604020202020204" pitchFamily="34" charset="0"/>
                <a:sym typeface=""/>
              </a:rPr>
              <a:t>02</a:t>
            </a:r>
            <a:endParaRPr lang="zh-CN" altLang="en-US" sz="23900" b="1" spc="-300" dirty="0">
              <a:solidFill>
                <a:schemeClr val="bg1"/>
              </a:solidFill>
              <a:latin typeface="Arial" panose="020B0604020202020204" pitchFamily="34" charset="0"/>
              <a:ea typeface="阿里巴巴普惠体 R" panose="00020600040101010101" pitchFamily="18" charset="-122"/>
              <a:cs typeface="Arial" panose="020B0604020202020204" pitchFamily="34" charset="0"/>
              <a:sym typeface=""/>
            </a:endParaRPr>
          </a:p>
        </p:txBody>
      </p:sp>
      <p:sp>
        <p:nvSpPr>
          <p:cNvPr id="30" name="文本框 2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7266DE2A-49AC-492D-8E63-0C35D8D5A0F7}"/>
              </a:ext>
            </a:extLst>
          </p:cNvPr>
          <p:cNvSpPr txBox="1"/>
          <p:nvPr/>
        </p:nvSpPr>
        <p:spPr>
          <a:xfrm>
            <a:off x="1045574" y="3447617"/>
            <a:ext cx="4242882" cy="646331"/>
          </a:xfrm>
          <a:prstGeom prst="rect">
            <a:avLst/>
          </a:prstGeom>
          <a:noFill/>
        </p:spPr>
        <p:txBody>
          <a:bodyPr vert="horz" wrap="square" rtlCol="0">
            <a:spAutoFit/>
          </a:bodyPr>
          <a:lstStyle/>
          <a:p>
            <a:pPr algn="dist"/>
            <a:r>
              <a:rPr lang="zh-CN" altLang="en-US" sz="3600" dirty="0">
                <a:latin typeface="+mn-ea"/>
                <a:cs typeface="阿里巴巴普惠体 R" panose="00020600040101010101" pitchFamily="18" charset="-122"/>
                <a:sym typeface=""/>
              </a:rPr>
              <a:t>中秋的风俗</a:t>
            </a:r>
          </a:p>
        </p:txBody>
      </p:sp>
      <p:sp>
        <p:nvSpPr>
          <p:cNvPr id="31" name="文本框 3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FE01F582-468F-4FBB-A734-44F8CDBACDB7}"/>
              </a:ext>
            </a:extLst>
          </p:cNvPr>
          <p:cNvSpPr txBox="1"/>
          <p:nvPr/>
        </p:nvSpPr>
        <p:spPr>
          <a:xfrm>
            <a:off x="1045574" y="4084524"/>
            <a:ext cx="4305408" cy="978729"/>
          </a:xfrm>
          <a:prstGeom prst="rect">
            <a:avLst/>
          </a:prstGeom>
          <a:noFill/>
        </p:spPr>
        <p:txBody>
          <a:bodyPr vert="horz" wrap="square" rtlCol="0">
            <a:spAutoFit/>
          </a:bodyPr>
          <a:lstStyle/>
          <a:p>
            <a:pPr>
              <a:lnSpc>
                <a:spcPct val="12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中秋节，又称月夕、秋节、仲秋节、追月节、女儿节或团圆节，是流行于中国众多民族与汉字文化圈诸国的传统文化节日</a:t>
            </a:r>
            <a:endParaRPr lang="en-US" altLang="zh-CN"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p:txBody>
      </p:sp>
      <p:sp>
        <p:nvSpPr>
          <p:cNvPr id="33" name="矩形 32">
            <a:extLst>
              <a:ext uri="{FF2B5EF4-FFF2-40B4-BE49-F238E27FC236}">
                <a16:creationId xmlns:a16="http://schemas.microsoft.com/office/drawing/2014/main" xmlns:p14="http://schemas.microsoft.com/office/powerpoint/2010/main" xmlns:a14="http://schemas.microsoft.com/office/drawing/2010/main" xmlns="" id="{8B2422E6-02CB-4E33-B9EE-F2723C04E2EE}"/>
              </a:ext>
            </a:extLst>
          </p:cNvPr>
          <p:cNvSpPr/>
          <p:nvPr/>
        </p:nvSpPr>
        <p:spPr>
          <a:xfrm>
            <a:off x="0" y="5229922"/>
            <a:ext cx="12192000" cy="1628078"/>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a14="http://schemas.microsoft.com/office/drawing/2010/main" xmlns:a16="http://schemas.microsoft.com/office/drawing/2014/main" xmlns="" val="3570598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heel(1)">
                                      <p:cBhvr>
                                        <p:cTn id="10" dur="2000"/>
                                        <p:tgtEl>
                                          <p:spTgt spid="2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heel(1)">
                                      <p:cBhvr>
                                        <p:cTn id="13" dur="2000"/>
                                        <p:tgtEl>
                                          <p:spTgt spid="3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heel(1)">
                                      <p:cBhvr>
                                        <p:cTn id="16" dur="2000"/>
                                        <p:tgtEl>
                                          <p:spTgt spid="31"/>
                                        </p:tgtEl>
                                      </p:cBhvr>
                                    </p:animEffect>
                                  </p:childTnLst>
                                </p:cTn>
                              </p:par>
                            </p:childTnLst>
                          </p:cTn>
                        </p:par>
                        <p:par>
                          <p:cTn id="17" fill="hold">
                            <p:stCondLst>
                              <p:cond delay="2000"/>
                            </p:stCondLst>
                            <p:childTnLst>
                              <p:par>
                                <p:cTn id="18" presetID="2" presetClass="entr" presetSubtype="4"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0" grpId="0"/>
      <p:bldP spid="31" grpId="0"/>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p14="http://schemas.microsoft.com/office/powerpoint/2010/main" xmlns:a14="http://schemas.microsoft.com/office/drawing/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5B486347-C6A0-4214-86F8-842B496B1C4B}"/>
              </a:ext>
            </a:extLst>
          </p:cNvPr>
          <p:cNvSpPr/>
          <p:nvPr/>
        </p:nvSpPr>
        <p:spPr>
          <a:xfrm>
            <a:off x="9536933" y="2602976"/>
            <a:ext cx="1359569" cy="3172181"/>
          </a:xfrm>
          <a:prstGeom prst="rect">
            <a:avLst/>
          </a:prstGeom>
          <a:solidFill>
            <a:schemeClr val="bg2">
              <a:lumMod val="2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20" name="矩形 1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29ABFEED-18AD-4402-809C-E1717E8EE50C}"/>
              </a:ext>
            </a:extLst>
          </p:cNvPr>
          <p:cNvSpPr/>
          <p:nvPr/>
        </p:nvSpPr>
        <p:spPr>
          <a:xfrm>
            <a:off x="7282311" y="2602976"/>
            <a:ext cx="2088854" cy="3172181"/>
          </a:xfrm>
          <a:prstGeom prst="rect">
            <a:avLst/>
          </a:prstGeom>
          <a:solidFill>
            <a:srgbClr val="6A4E94"/>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pic>
        <p:nvPicPr>
          <p:cNvPr id="21" name="图片 2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D9F9939-C29C-4364-8540-7277E299ABBE}"/>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1209614" y="1082842"/>
            <a:ext cx="4652211" cy="4692315"/>
          </a:xfrm>
          <a:custGeom>
            <a:avLst/>
            <a:gdLst>
              <a:gd name="connsiteX0" fmla="*/ 0 w 4652211"/>
              <a:gd name="connsiteY0" fmla="*/ 0 h 4692315"/>
              <a:gd name="connsiteX1" fmla="*/ 4652211 w 4652211"/>
              <a:gd name="connsiteY1" fmla="*/ 0 h 4692315"/>
              <a:gd name="connsiteX2" fmla="*/ 4652211 w 4652211"/>
              <a:gd name="connsiteY2" fmla="*/ 4692315 h 4692315"/>
              <a:gd name="connsiteX3" fmla="*/ 0 w 4652211"/>
              <a:gd name="connsiteY3" fmla="*/ 4692315 h 4692315"/>
            </a:gdLst>
            <a:ahLst/>
            <a:cxnLst>
              <a:cxn ang="0">
                <a:pos x="connsiteX0" y="connsiteY0"/>
              </a:cxn>
              <a:cxn ang="0">
                <a:pos x="connsiteX1" y="connsiteY1"/>
              </a:cxn>
              <a:cxn ang="0">
                <a:pos x="connsiteX2" y="connsiteY2"/>
              </a:cxn>
              <a:cxn ang="0">
                <a:pos x="connsiteX3" y="connsiteY3"/>
              </a:cxn>
            </a:cxnLst>
            <a:rect l="l" t="t" r="r" b="b"/>
            <a:pathLst>
              <a:path w="4652211" h="4692315">
                <a:moveTo>
                  <a:pt x="0" y="0"/>
                </a:moveTo>
                <a:lnTo>
                  <a:pt x="4652211" y="0"/>
                </a:lnTo>
                <a:lnTo>
                  <a:pt x="4652211" y="4692315"/>
                </a:lnTo>
                <a:lnTo>
                  <a:pt x="0" y="4692315"/>
                </a:lnTo>
                <a:close/>
              </a:path>
            </a:pathLst>
          </a:custGeom>
        </p:spPr>
      </p:pic>
      <p:sp>
        <p:nvSpPr>
          <p:cNvPr id="22" name="矩形 2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2EDF037B-8521-4570-8898-FBCD655E2B31}"/>
              </a:ext>
            </a:extLst>
          </p:cNvPr>
          <p:cNvSpPr/>
          <p:nvPr/>
        </p:nvSpPr>
        <p:spPr>
          <a:xfrm>
            <a:off x="5027690" y="2602976"/>
            <a:ext cx="2088854" cy="3172181"/>
          </a:xfrm>
          <a:prstGeom prst="rect">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23" name="文本框 2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A6EF93A0-88B0-48F6-AAC9-37FD2DC0CC8F}"/>
              </a:ext>
            </a:extLst>
          </p:cNvPr>
          <p:cNvSpPr txBox="1"/>
          <p:nvPr/>
        </p:nvSpPr>
        <p:spPr>
          <a:xfrm>
            <a:off x="1549380" y="3888669"/>
            <a:ext cx="3138544" cy="1538883"/>
          </a:xfrm>
          <a:prstGeom prst="rect">
            <a:avLst/>
          </a:prstGeom>
          <a:noFill/>
        </p:spPr>
        <p:txBody>
          <a:bodyPr vert="horz" wrap="square" rtlCol="0">
            <a:spAutoFit/>
          </a:bodyPr>
          <a:lstStyle/>
          <a:p>
            <a:pPr algn="just">
              <a:lnSpc>
                <a:spcPct val="150000"/>
              </a:lnSpc>
            </a:pPr>
            <a:r>
              <a:rPr lang="zh-CN" altLang="en-US"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中秋节也是东亚和东南亚一些国家尤其是当地的华人华侨的传统节日。自</a:t>
            </a:r>
            <a:r>
              <a:rPr lang="en-US" altLang="zh-CN"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2008</a:t>
            </a:r>
            <a:r>
              <a:rPr lang="zh-CN" altLang="en-US"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年起中秋节被列为国家法定节假日。</a:t>
            </a:r>
            <a:endParaRPr lang="en-US" altLang="zh-CN"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p:txBody>
      </p:sp>
      <p:sp>
        <p:nvSpPr>
          <p:cNvPr id="24" name="文本框 23"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5459F843-0BAB-484F-BE1D-627B3EE42C4A}"/>
              </a:ext>
            </a:extLst>
          </p:cNvPr>
          <p:cNvSpPr txBox="1"/>
          <p:nvPr/>
        </p:nvSpPr>
        <p:spPr>
          <a:xfrm>
            <a:off x="6287352" y="1430448"/>
            <a:ext cx="3492268" cy="646331"/>
          </a:xfrm>
          <a:prstGeom prst="rect">
            <a:avLst/>
          </a:prstGeom>
          <a:noFill/>
        </p:spPr>
        <p:txBody>
          <a:bodyPr vert="horz" wrap="square" rtlCol="0">
            <a:spAutoFit/>
          </a:bodyPr>
          <a:lstStyle/>
          <a:p>
            <a:pPr algn="dist"/>
            <a:r>
              <a:rPr lang="zh-CN" altLang="en-US" sz="3600" dirty="0">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但愿人长久</a:t>
            </a:r>
          </a:p>
        </p:txBody>
      </p:sp>
      <p:sp>
        <p:nvSpPr>
          <p:cNvPr id="25" name="文本框 24"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70DD8C2C-B051-4823-9F65-9408CEA519E1}"/>
              </a:ext>
            </a:extLst>
          </p:cNvPr>
          <p:cNvSpPr txBox="1"/>
          <p:nvPr/>
        </p:nvSpPr>
        <p:spPr>
          <a:xfrm>
            <a:off x="7616632" y="3068390"/>
            <a:ext cx="1661993" cy="2359162"/>
          </a:xfrm>
          <a:prstGeom prst="rect">
            <a:avLst/>
          </a:prstGeom>
          <a:noFill/>
        </p:spPr>
        <p:txBody>
          <a:bodyPr vert="eaVert" wrap="square" rtlCol="0">
            <a:spAutoFit/>
          </a:bodyPr>
          <a:lstStyle/>
          <a:p>
            <a:pPr algn="just">
              <a:lnSpc>
                <a:spcPct val="200000"/>
              </a:lnSpc>
            </a:pPr>
            <a:r>
              <a:rPr lang="zh-CN" altLang="en-US"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雨后的天黑得更快，</a:t>
            </a:r>
            <a:endParaRPr lang="en-US" altLang="zh-CN"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a:p>
            <a:pPr algn="just">
              <a:lnSpc>
                <a:spcPct val="200000"/>
              </a:lnSpc>
            </a:pPr>
            <a:r>
              <a:rPr lang="zh-CN" altLang="en-US"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黑影一幕幕的直盖下来，</a:t>
            </a:r>
            <a:endParaRPr lang="en-US" altLang="zh-CN"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a:p>
            <a:pPr algn="just">
              <a:lnSpc>
                <a:spcPct val="200000"/>
              </a:lnSpc>
            </a:pPr>
            <a:r>
              <a:rPr lang="zh-CN" altLang="en-US"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麻雀儿都回家了。</a:t>
            </a:r>
            <a:endParaRPr lang="en-US" altLang="zh-CN" sz="16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p:txBody>
      </p:sp>
    </p:spTree>
    <p:extLst>
      <p:ext uri="{BB962C8B-B14F-4D97-AF65-F5344CB8AC3E}">
        <p14:creationId xmlns:p14="http://schemas.microsoft.com/office/powerpoint/2010/main" xmlns:a14="http://schemas.microsoft.com/office/drawing/2010/main" xmlns:a16="http://schemas.microsoft.com/office/drawing/2014/main" xmlns="" val="1929405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arn(inVertical)">
                                      <p:cBhvr>
                                        <p:cTn id="12" dur="500"/>
                                        <p:tgtEl>
                                          <p:spTgt spid="20"/>
                                        </p:tgtEl>
                                      </p:cBhvr>
                                    </p:animEffect>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barn(inVertical)">
                                      <p:cBhvr>
                                        <p:cTn id="16" dur="500"/>
                                        <p:tgtEl>
                                          <p:spTgt spid="22"/>
                                        </p:tgtEl>
                                      </p:cBhvr>
                                    </p:animEffect>
                                  </p:childTnLst>
                                </p:cTn>
                              </p:par>
                            </p:childTnLst>
                          </p:cTn>
                        </p:par>
                        <p:par>
                          <p:cTn id="17" fill="hold">
                            <p:stCondLst>
                              <p:cond delay="1500"/>
                            </p:stCondLst>
                            <p:childTnLst>
                              <p:par>
                                <p:cTn id="18" presetID="16" presetClass="entr" presetSubtype="21"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barn(inVertical)">
                                      <p:cBhvr>
                                        <p:cTn id="20" dur="500"/>
                                        <p:tgtEl>
                                          <p:spTgt spid="21"/>
                                        </p:tgtEl>
                                      </p:cBhvr>
                                    </p:animEffect>
                                  </p:childTnLst>
                                </p:cTn>
                              </p:par>
                            </p:childTnLst>
                          </p:cTn>
                        </p:par>
                        <p:par>
                          <p:cTn id="21" fill="hold">
                            <p:stCondLst>
                              <p:cond delay="2000"/>
                            </p:stCondLst>
                            <p:childTnLst>
                              <p:par>
                                <p:cTn id="22" presetID="2" presetClass="entr" presetSubtype="4"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ppt_x"/>
                                          </p:val>
                                        </p:tav>
                                        <p:tav tm="100000">
                                          <p:val>
                                            <p:strVal val="#ppt_x"/>
                                          </p:val>
                                        </p:tav>
                                      </p:tavLst>
                                    </p:anim>
                                    <p:anim calcmode="lin" valueType="num">
                                      <p:cBhvr additive="base">
                                        <p:cTn id="25"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0" grpId="0" animBg="1"/>
      <p:bldP spid="22" grpId="0" animBg="1"/>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p14="http://schemas.microsoft.com/office/powerpoint/2010/main" xmlns:a14="http://schemas.microsoft.com/office/drawing/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EFDBBBBA-2C9F-4B9C-B3E6-B59187660134}"/>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6420404" y="2511209"/>
            <a:ext cx="4598020" cy="1558458"/>
          </a:xfrm>
          <a:custGeom>
            <a:avLst/>
            <a:gdLst>
              <a:gd name="connsiteX0" fmla="*/ 0 w 4598020"/>
              <a:gd name="connsiteY0" fmla="*/ 0 h 1929161"/>
              <a:gd name="connsiteX1" fmla="*/ 4598020 w 4598020"/>
              <a:gd name="connsiteY1" fmla="*/ 0 h 1929161"/>
              <a:gd name="connsiteX2" fmla="*/ 4598020 w 4598020"/>
              <a:gd name="connsiteY2" fmla="*/ 1929161 h 1929161"/>
              <a:gd name="connsiteX3" fmla="*/ 0 w 4598020"/>
              <a:gd name="connsiteY3" fmla="*/ 1929161 h 1929161"/>
              <a:gd name="connsiteX4" fmla="*/ 0 w 4598020"/>
              <a:gd name="connsiteY4" fmla="*/ 0 h 1929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8020" h="1929161">
                <a:moveTo>
                  <a:pt x="0" y="0"/>
                </a:moveTo>
                <a:lnTo>
                  <a:pt x="4598020" y="0"/>
                </a:lnTo>
                <a:lnTo>
                  <a:pt x="4598020" y="1929161"/>
                </a:lnTo>
                <a:lnTo>
                  <a:pt x="0" y="1929161"/>
                </a:lnTo>
                <a:lnTo>
                  <a:pt x="0" y="0"/>
                </a:lnTo>
                <a:close/>
              </a:path>
            </a:pathLst>
          </a:custGeom>
        </p:spPr>
      </p:pic>
      <p:pic>
        <p:nvPicPr>
          <p:cNvPr id="12" name="图片 1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1D70E767-E539-40CF-9BDF-746F186207FD}"/>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6420404" y="4199731"/>
            <a:ext cx="4598020" cy="1558458"/>
          </a:xfrm>
          <a:custGeom>
            <a:avLst/>
            <a:gdLst>
              <a:gd name="connsiteX0" fmla="*/ 0 w 4598020"/>
              <a:gd name="connsiteY0" fmla="*/ 0 h 1929161"/>
              <a:gd name="connsiteX1" fmla="*/ 4598020 w 4598020"/>
              <a:gd name="connsiteY1" fmla="*/ 0 h 1929161"/>
              <a:gd name="connsiteX2" fmla="*/ 4598020 w 4598020"/>
              <a:gd name="connsiteY2" fmla="*/ 1929161 h 1929161"/>
              <a:gd name="connsiteX3" fmla="*/ 0 w 4598020"/>
              <a:gd name="connsiteY3" fmla="*/ 1929161 h 1929161"/>
              <a:gd name="connsiteX4" fmla="*/ 0 w 4598020"/>
              <a:gd name="connsiteY4" fmla="*/ 0 h 1929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8020" h="1929161">
                <a:moveTo>
                  <a:pt x="0" y="0"/>
                </a:moveTo>
                <a:lnTo>
                  <a:pt x="4598020" y="0"/>
                </a:lnTo>
                <a:lnTo>
                  <a:pt x="4598020" y="1929161"/>
                </a:lnTo>
                <a:lnTo>
                  <a:pt x="0" y="1929161"/>
                </a:lnTo>
                <a:lnTo>
                  <a:pt x="0" y="0"/>
                </a:lnTo>
                <a:close/>
              </a:path>
            </a:pathLst>
          </a:custGeom>
        </p:spPr>
      </p:pic>
      <p:pic>
        <p:nvPicPr>
          <p:cNvPr id="13" name="图片 1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289DC0BC-C55F-49F7-B81E-4DBFA1AA7653}"/>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6420404" y="1129976"/>
            <a:ext cx="4598020" cy="1251170"/>
          </a:xfrm>
          <a:custGeom>
            <a:avLst/>
            <a:gdLst>
              <a:gd name="connsiteX0" fmla="*/ 0 w 4598020"/>
              <a:gd name="connsiteY0" fmla="*/ 0 h 1548780"/>
              <a:gd name="connsiteX1" fmla="*/ 4598020 w 4598020"/>
              <a:gd name="connsiteY1" fmla="*/ 0 h 1548780"/>
              <a:gd name="connsiteX2" fmla="*/ 4598020 w 4598020"/>
              <a:gd name="connsiteY2" fmla="*/ 1548780 h 1548780"/>
              <a:gd name="connsiteX3" fmla="*/ 0 w 4598020"/>
              <a:gd name="connsiteY3" fmla="*/ 1548780 h 1548780"/>
            </a:gdLst>
            <a:ahLst/>
            <a:cxnLst>
              <a:cxn ang="0">
                <a:pos x="connsiteX0" y="connsiteY0"/>
              </a:cxn>
              <a:cxn ang="0">
                <a:pos x="connsiteX1" y="connsiteY1"/>
              </a:cxn>
              <a:cxn ang="0">
                <a:pos x="connsiteX2" y="connsiteY2"/>
              </a:cxn>
              <a:cxn ang="0">
                <a:pos x="connsiteX3" y="connsiteY3"/>
              </a:cxn>
            </a:cxnLst>
            <a:rect l="l" t="t" r="r" b="b"/>
            <a:pathLst>
              <a:path w="4598020" h="1548780">
                <a:moveTo>
                  <a:pt x="0" y="0"/>
                </a:moveTo>
                <a:lnTo>
                  <a:pt x="4598020" y="0"/>
                </a:lnTo>
                <a:lnTo>
                  <a:pt x="4598020" y="1548780"/>
                </a:lnTo>
                <a:lnTo>
                  <a:pt x="0" y="1548780"/>
                </a:lnTo>
                <a:close/>
              </a:path>
            </a:pathLst>
          </a:custGeom>
        </p:spPr>
      </p:pic>
      <p:grpSp>
        <p:nvGrpSpPr>
          <p:cNvPr id="14" name="组合 13"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68A8B6B4-7159-4CFB-9ED0-06274A861976}"/>
              </a:ext>
            </a:extLst>
          </p:cNvPr>
          <p:cNvGrpSpPr/>
          <p:nvPr/>
        </p:nvGrpSpPr>
        <p:grpSpPr>
          <a:xfrm>
            <a:off x="1506390" y="3839587"/>
            <a:ext cx="4191927" cy="1200329"/>
            <a:chOff x="1952201" y="1523105"/>
            <a:chExt cx="4191927" cy="1200329"/>
          </a:xfrm>
        </p:grpSpPr>
        <p:sp>
          <p:nvSpPr>
            <p:cNvPr id="15" name="文本框 14">
              <a:extLst>
                <a:ext uri="{FF2B5EF4-FFF2-40B4-BE49-F238E27FC236}">
                  <a16:creationId xmlns:a16="http://schemas.microsoft.com/office/drawing/2014/main" xmlns:p14="http://schemas.microsoft.com/office/powerpoint/2010/main" xmlns:a14="http://schemas.microsoft.com/office/drawing/2010/main" xmlns="" id="{DCB2D651-DF2F-497D-BCDD-10210BF8AFA0}"/>
                </a:ext>
              </a:extLst>
            </p:cNvPr>
            <p:cNvSpPr txBox="1"/>
            <p:nvPr/>
          </p:nvSpPr>
          <p:spPr>
            <a:xfrm>
              <a:off x="1952201" y="1923215"/>
              <a:ext cx="4191927" cy="800219"/>
            </a:xfrm>
            <a:prstGeom prst="rect">
              <a:avLst/>
            </a:prstGeom>
            <a:noFill/>
          </p:spPr>
          <p:txBody>
            <a:bodyPr vert="horz" wrap="square" rtlCol="0">
              <a:spAutoFit/>
            </a:bodyPr>
            <a:lstStyle/>
            <a:p>
              <a:pPr>
                <a:lnSpc>
                  <a:spcPct val="15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中秋节赏月赏月和吃月饼是中国各地过中秋节的必备习俗。</a:t>
              </a:r>
            </a:p>
          </p:txBody>
        </p:sp>
        <p:sp>
          <p:nvSpPr>
            <p:cNvPr id="16" name="文本框 15">
              <a:extLst>
                <a:ext uri="{FF2B5EF4-FFF2-40B4-BE49-F238E27FC236}">
                  <a16:creationId xmlns:a16="http://schemas.microsoft.com/office/drawing/2014/main" xmlns:p14="http://schemas.microsoft.com/office/powerpoint/2010/main" xmlns:a14="http://schemas.microsoft.com/office/drawing/2010/main" xmlns="" id="{9B87D5F1-45D0-422C-AF35-60C7A6665BBF}"/>
                </a:ext>
              </a:extLst>
            </p:cNvPr>
            <p:cNvSpPr txBox="1"/>
            <p:nvPr/>
          </p:nvSpPr>
          <p:spPr>
            <a:xfrm>
              <a:off x="1952201" y="1523105"/>
              <a:ext cx="1519682" cy="400110"/>
            </a:xfrm>
            <a:prstGeom prst="rect">
              <a:avLst/>
            </a:prstGeom>
            <a:noFill/>
          </p:spPr>
          <p:txBody>
            <a:bodyPr vert="horz" wrap="square" rtlCol="0">
              <a:spAutoFit/>
            </a:bodyPr>
            <a:lstStyle/>
            <a:p>
              <a:pPr algn="dist"/>
              <a:r>
                <a:rPr lang="zh-CN" altLang="en-US" sz="20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嫦娥奔月</a:t>
              </a:r>
            </a:p>
          </p:txBody>
        </p:sp>
      </p:grpSp>
      <p:grpSp>
        <p:nvGrpSpPr>
          <p:cNvPr id="17" name="组合 1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AA3C5F03-024C-4193-9AD6-A58D68598834}"/>
              </a:ext>
            </a:extLst>
          </p:cNvPr>
          <p:cNvGrpSpPr/>
          <p:nvPr/>
        </p:nvGrpSpPr>
        <p:grpSpPr>
          <a:xfrm>
            <a:off x="1506390" y="1780981"/>
            <a:ext cx="4191927" cy="1200329"/>
            <a:chOff x="1952201" y="1523105"/>
            <a:chExt cx="4191927" cy="1200329"/>
          </a:xfrm>
        </p:grpSpPr>
        <p:sp>
          <p:nvSpPr>
            <p:cNvPr id="18" name="文本框 17">
              <a:extLst>
                <a:ext uri="{FF2B5EF4-FFF2-40B4-BE49-F238E27FC236}">
                  <a16:creationId xmlns:a16="http://schemas.microsoft.com/office/drawing/2014/main" xmlns:p14="http://schemas.microsoft.com/office/powerpoint/2010/main" xmlns:a14="http://schemas.microsoft.com/office/drawing/2010/main" xmlns="" id="{757C866E-D2E6-42C0-825C-54946BC65306}"/>
                </a:ext>
              </a:extLst>
            </p:cNvPr>
            <p:cNvSpPr txBox="1"/>
            <p:nvPr/>
          </p:nvSpPr>
          <p:spPr>
            <a:xfrm>
              <a:off x="1952201" y="1923215"/>
              <a:ext cx="4191927" cy="800219"/>
            </a:xfrm>
            <a:prstGeom prst="rect">
              <a:avLst/>
            </a:prstGeom>
            <a:noFill/>
          </p:spPr>
          <p:txBody>
            <a:bodyPr vert="horz" wrap="square" rtlCol="0">
              <a:spAutoFit/>
            </a:bodyPr>
            <a:lstStyle/>
            <a:p>
              <a:pPr>
                <a:lnSpc>
                  <a:spcPct val="15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中秋节赏月赏月和吃月饼是中国各地过中秋节的必备习俗。</a:t>
              </a:r>
            </a:p>
          </p:txBody>
        </p:sp>
        <p:sp>
          <p:nvSpPr>
            <p:cNvPr id="26" name="文本框 25">
              <a:extLst>
                <a:ext uri="{FF2B5EF4-FFF2-40B4-BE49-F238E27FC236}">
                  <a16:creationId xmlns:a16="http://schemas.microsoft.com/office/drawing/2014/main" xmlns:p14="http://schemas.microsoft.com/office/powerpoint/2010/main" xmlns:a14="http://schemas.microsoft.com/office/drawing/2010/main" xmlns="" id="{3F39BFFB-E703-4EB4-A7DF-85FC710B8498}"/>
                </a:ext>
              </a:extLst>
            </p:cNvPr>
            <p:cNvSpPr txBox="1"/>
            <p:nvPr/>
          </p:nvSpPr>
          <p:spPr>
            <a:xfrm>
              <a:off x="1952201" y="1523105"/>
              <a:ext cx="1519682" cy="400110"/>
            </a:xfrm>
            <a:prstGeom prst="rect">
              <a:avLst/>
            </a:prstGeom>
            <a:noFill/>
          </p:spPr>
          <p:txBody>
            <a:bodyPr vert="horz" wrap="square" rtlCol="0">
              <a:spAutoFit/>
            </a:bodyPr>
            <a:lstStyle/>
            <a:p>
              <a:pPr algn="dist"/>
              <a:r>
                <a:rPr lang="zh-CN" altLang="en-US" sz="20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嫦娥奔月</a:t>
              </a:r>
            </a:p>
          </p:txBody>
        </p:sp>
      </p:grpSp>
    </p:spTree>
    <p:extLst>
      <p:ext uri="{BB962C8B-B14F-4D97-AF65-F5344CB8AC3E}">
        <p14:creationId xmlns:p14="http://schemas.microsoft.com/office/powerpoint/2010/main" xmlns:a14="http://schemas.microsoft.com/office/drawing/2010/main" xmlns:a16="http://schemas.microsoft.com/office/drawing/2014/main" xmlns="" val="267311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16" presetClass="entr" presetSubtype="21"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par>
                          <p:cTn id="23" fill="hold">
                            <p:stCondLst>
                              <p:cond delay="2000"/>
                            </p:stCondLst>
                            <p:childTnLst>
                              <p:par>
                                <p:cTn id="24" presetID="16" presetClass="entr" presetSubtype="21"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par>
                          <p:cTn id="27" fill="hold">
                            <p:stCondLst>
                              <p:cond delay="2500"/>
                            </p:stCondLst>
                            <p:childTnLst>
                              <p:par>
                                <p:cTn id="28" presetID="16" presetClass="entr" presetSubtype="2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p14="http://schemas.microsoft.com/office/powerpoint/2010/main" xmlns:a14="http://schemas.microsoft.com/office/drawing/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a:extLst>
              <a:ext uri="{FF2B5EF4-FFF2-40B4-BE49-F238E27FC236}">
                <a16:creationId xmlns:a16="http://schemas.microsoft.com/office/drawing/2014/main" xmlns:p14="http://schemas.microsoft.com/office/powerpoint/2010/main" xmlns:a14="http://schemas.microsoft.com/office/drawing/2010/main" xmlns="" id="{14A9C833-0B2D-40A9-AA46-DB7CC9EE5DED}"/>
              </a:ext>
            </a:extLst>
          </p:cNvPr>
          <p:cNvPicPr>
            <a:picLocks noChangeAspect="1"/>
          </p:cNvPicPr>
          <p:nvPr/>
        </p:nvPicPr>
        <p:blipFill>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1741855" y="1359947"/>
            <a:ext cx="2710722" cy="1806695"/>
          </a:xfrm>
          <a:custGeom>
            <a:avLst/>
            <a:gdLst>
              <a:gd name="connsiteX0" fmla="*/ 0 w 1931670"/>
              <a:gd name="connsiteY0" fmla="*/ 0 h 2274570"/>
              <a:gd name="connsiteX1" fmla="*/ 1931670 w 1931670"/>
              <a:gd name="connsiteY1" fmla="*/ 0 h 2274570"/>
              <a:gd name="connsiteX2" fmla="*/ 1931670 w 1931670"/>
              <a:gd name="connsiteY2" fmla="*/ 2274570 h 2274570"/>
              <a:gd name="connsiteX3" fmla="*/ 0 w 1931670"/>
              <a:gd name="connsiteY3" fmla="*/ 2274570 h 2274570"/>
            </a:gdLst>
            <a:ahLst/>
            <a:cxnLst>
              <a:cxn ang="0">
                <a:pos x="connsiteX0" y="connsiteY0"/>
              </a:cxn>
              <a:cxn ang="0">
                <a:pos x="connsiteX1" y="connsiteY1"/>
              </a:cxn>
              <a:cxn ang="0">
                <a:pos x="connsiteX2" y="connsiteY2"/>
              </a:cxn>
              <a:cxn ang="0">
                <a:pos x="connsiteX3" y="connsiteY3"/>
              </a:cxn>
            </a:cxnLst>
            <a:rect l="l" t="t" r="r" b="b"/>
            <a:pathLst>
              <a:path w="1931670" h="2274570">
                <a:moveTo>
                  <a:pt x="0" y="0"/>
                </a:moveTo>
                <a:lnTo>
                  <a:pt x="1931670" y="0"/>
                </a:lnTo>
                <a:lnTo>
                  <a:pt x="1931670" y="2274570"/>
                </a:lnTo>
                <a:lnTo>
                  <a:pt x="0" y="2274570"/>
                </a:lnTo>
                <a:close/>
              </a:path>
            </a:pathLst>
          </a:custGeom>
        </p:spPr>
      </p:pic>
      <p:sp>
        <p:nvSpPr>
          <p:cNvPr id="21" name="文本框 2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E3F79DAD-FB6B-4D9F-8F63-4EF81E9C0281}"/>
              </a:ext>
            </a:extLst>
          </p:cNvPr>
          <p:cNvSpPr txBox="1"/>
          <p:nvPr/>
        </p:nvSpPr>
        <p:spPr>
          <a:xfrm>
            <a:off x="5737310" y="1359947"/>
            <a:ext cx="4945558" cy="1538883"/>
          </a:xfrm>
          <a:prstGeom prst="rect">
            <a:avLst/>
          </a:prstGeom>
          <a:noFill/>
        </p:spPr>
        <p:txBody>
          <a:bodyPr vert="horz" wrap="square" rtlCol="0">
            <a:spAutoFit/>
          </a:bodyPr>
          <a:lstStyle/>
          <a:p>
            <a:pPr>
              <a:lnSpc>
                <a:spcPct val="150000"/>
              </a:lnSpc>
            </a:pPr>
            <a:r>
              <a:rPr lang="zh-CN" altLang="en-US" sz="1600" spc="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明月几时有？把酒问青天。不知天上宫阙，今夕是何年。我欲乘风归去，又恐琼楼玉宇，高处不胜寒。起舞弄清影，何似在人间？</a:t>
            </a:r>
          </a:p>
        </p:txBody>
      </p:sp>
      <p:sp>
        <p:nvSpPr>
          <p:cNvPr id="22" name="文本框 2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DF93CEE8-8138-4C9E-99D4-2D244B1D28AD}"/>
              </a:ext>
            </a:extLst>
          </p:cNvPr>
          <p:cNvSpPr txBox="1"/>
          <p:nvPr/>
        </p:nvSpPr>
        <p:spPr>
          <a:xfrm>
            <a:off x="4802060" y="1330515"/>
            <a:ext cx="492443" cy="1635221"/>
          </a:xfrm>
          <a:prstGeom prst="rect">
            <a:avLst/>
          </a:prstGeom>
          <a:noFill/>
        </p:spPr>
        <p:txBody>
          <a:bodyPr vert="eaVert" wrap="square" rtlCol="0">
            <a:spAutoFit/>
          </a:bodyPr>
          <a:lstStyle/>
          <a:p>
            <a:pPr algn="dist"/>
            <a:r>
              <a:rPr lang="zh-CN" altLang="en-US" sz="2000" dirty="0">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阖家欢乐</a:t>
            </a:r>
          </a:p>
        </p:txBody>
      </p:sp>
      <p:sp>
        <p:nvSpPr>
          <p:cNvPr id="23" name="文本框 2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7D8E48D1-42EE-472B-B3AE-572E111C4663}"/>
              </a:ext>
            </a:extLst>
          </p:cNvPr>
          <p:cNvSpPr txBox="1"/>
          <p:nvPr/>
        </p:nvSpPr>
        <p:spPr>
          <a:xfrm>
            <a:off x="5737305" y="3684451"/>
            <a:ext cx="4945558" cy="1538883"/>
          </a:xfrm>
          <a:prstGeom prst="rect">
            <a:avLst/>
          </a:prstGeom>
          <a:noFill/>
        </p:spPr>
        <p:txBody>
          <a:bodyPr vert="horz" wrap="square" rtlCol="0">
            <a:spAutoFit/>
          </a:bodyPr>
          <a:lstStyle/>
          <a:p>
            <a:pPr>
              <a:lnSpc>
                <a:spcPct val="150000"/>
              </a:lnSpc>
            </a:pPr>
            <a:r>
              <a:rPr lang="zh-CN" altLang="en-US" sz="1600" spc="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明月几时有？把酒问青天。不知天上宫阙，今夕是何年。我欲乘风归去，又恐琼楼玉宇，高处不胜寒。起舞弄清影，何似在人间？</a:t>
            </a:r>
          </a:p>
        </p:txBody>
      </p:sp>
      <p:sp>
        <p:nvSpPr>
          <p:cNvPr id="24" name="文本框 23"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29C2A32-2DD3-435E-9535-FF35847773D4}"/>
              </a:ext>
            </a:extLst>
          </p:cNvPr>
          <p:cNvSpPr txBox="1"/>
          <p:nvPr/>
        </p:nvSpPr>
        <p:spPr>
          <a:xfrm>
            <a:off x="4802060" y="3674073"/>
            <a:ext cx="492443" cy="1635221"/>
          </a:xfrm>
          <a:prstGeom prst="rect">
            <a:avLst/>
          </a:prstGeom>
          <a:noFill/>
        </p:spPr>
        <p:txBody>
          <a:bodyPr vert="eaVert" wrap="square" rtlCol="0">
            <a:spAutoFit/>
          </a:bodyPr>
          <a:lstStyle/>
          <a:p>
            <a:pPr algn="dist"/>
            <a:r>
              <a:rPr lang="zh-CN" altLang="en-US" sz="2000" dirty="0">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阖家欢乐</a:t>
            </a:r>
          </a:p>
        </p:txBody>
      </p:sp>
      <p:pic>
        <p:nvPicPr>
          <p:cNvPr id="25" name="图片 24">
            <a:extLst>
              <a:ext uri="{FF2B5EF4-FFF2-40B4-BE49-F238E27FC236}">
                <a16:creationId xmlns:a16="http://schemas.microsoft.com/office/drawing/2014/main" xmlns:p14="http://schemas.microsoft.com/office/powerpoint/2010/main" xmlns:a14="http://schemas.microsoft.com/office/drawing/2010/main" xmlns="" id="{600F4812-B081-42B2-BECB-22B317A911F5}"/>
              </a:ext>
            </a:extLst>
          </p:cNvPr>
          <p:cNvPicPr>
            <a:picLocks noChangeAspect="1"/>
          </p:cNvPicPr>
          <p:nvPr/>
        </p:nvPicPr>
        <p:blipFill>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1741855" y="3616938"/>
            <a:ext cx="2710722" cy="1806695"/>
          </a:xfrm>
          <a:custGeom>
            <a:avLst/>
            <a:gdLst>
              <a:gd name="connsiteX0" fmla="*/ 0 w 1931670"/>
              <a:gd name="connsiteY0" fmla="*/ 0 h 2274570"/>
              <a:gd name="connsiteX1" fmla="*/ 1931670 w 1931670"/>
              <a:gd name="connsiteY1" fmla="*/ 0 h 2274570"/>
              <a:gd name="connsiteX2" fmla="*/ 1931670 w 1931670"/>
              <a:gd name="connsiteY2" fmla="*/ 2274570 h 2274570"/>
              <a:gd name="connsiteX3" fmla="*/ 0 w 1931670"/>
              <a:gd name="connsiteY3" fmla="*/ 2274570 h 2274570"/>
            </a:gdLst>
            <a:ahLst/>
            <a:cxnLst>
              <a:cxn ang="0">
                <a:pos x="connsiteX0" y="connsiteY0"/>
              </a:cxn>
              <a:cxn ang="0">
                <a:pos x="connsiteX1" y="connsiteY1"/>
              </a:cxn>
              <a:cxn ang="0">
                <a:pos x="connsiteX2" y="connsiteY2"/>
              </a:cxn>
              <a:cxn ang="0">
                <a:pos x="connsiteX3" y="connsiteY3"/>
              </a:cxn>
            </a:cxnLst>
            <a:rect l="l" t="t" r="r" b="b"/>
            <a:pathLst>
              <a:path w="1931670" h="2274570">
                <a:moveTo>
                  <a:pt x="0" y="0"/>
                </a:moveTo>
                <a:lnTo>
                  <a:pt x="1931670" y="0"/>
                </a:lnTo>
                <a:lnTo>
                  <a:pt x="1931670" y="2274570"/>
                </a:lnTo>
                <a:lnTo>
                  <a:pt x="0" y="2274570"/>
                </a:lnTo>
                <a:close/>
              </a:path>
            </a:pathLst>
          </a:custGeom>
        </p:spPr>
      </p:pic>
    </p:spTree>
    <p:extLst>
      <p:ext uri="{BB962C8B-B14F-4D97-AF65-F5344CB8AC3E}">
        <p14:creationId xmlns:p14="http://schemas.microsoft.com/office/powerpoint/2010/main" xmlns:a14="http://schemas.microsoft.com/office/drawing/2010/main" xmlns:a16="http://schemas.microsoft.com/office/drawing/2014/main" xmlns="" val="525603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childTnLst>
                          </p:cTn>
                        </p:par>
                        <p:par>
                          <p:cTn id="17" fill="hold">
                            <p:stCondLst>
                              <p:cond delay="1500"/>
                            </p:stCondLst>
                            <p:childTnLst>
                              <p:par>
                                <p:cTn id="18" presetID="16" presetClass="entr" presetSubtype="21"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barn(inVertical)">
                                      <p:cBhvr>
                                        <p:cTn id="20" dur="500"/>
                                        <p:tgtEl>
                                          <p:spTgt spid="22"/>
                                        </p:tgtEl>
                                      </p:cBhvr>
                                    </p:animEffect>
                                  </p:childTnLst>
                                </p:cTn>
                              </p:par>
                            </p:childTnLst>
                          </p:cTn>
                        </p:par>
                        <p:par>
                          <p:cTn id="21" fill="hold">
                            <p:stCondLst>
                              <p:cond delay="2000"/>
                            </p:stCondLst>
                            <p:childTnLst>
                              <p:par>
                                <p:cTn id="22" presetID="16" presetClass="entr" presetSubtype="21"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barn(inVertical)">
                                      <p:cBhvr>
                                        <p:cTn id="24" dur="500"/>
                                        <p:tgtEl>
                                          <p:spTgt spid="23"/>
                                        </p:tgtEl>
                                      </p:cBhvr>
                                    </p:animEffect>
                                  </p:childTnLst>
                                </p:cTn>
                              </p:par>
                            </p:childTnLst>
                          </p:cTn>
                        </p:par>
                        <p:par>
                          <p:cTn id="25" fill="hold">
                            <p:stCondLst>
                              <p:cond delay="2500"/>
                            </p:stCondLst>
                            <p:childTnLst>
                              <p:par>
                                <p:cTn id="26" presetID="16" presetClass="entr" presetSubtype="2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childTnLst>
                          </p:cTn>
                        </p:par>
                        <p:par>
                          <p:cTn id="29" fill="hold">
                            <p:stCondLst>
                              <p:cond delay="3000"/>
                            </p:stCondLst>
                            <p:childTnLst>
                              <p:par>
                                <p:cTn id="30" presetID="16" presetClass="entr" presetSubtype="21"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barn(inVertical)">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1"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p14="http://schemas.microsoft.com/office/powerpoint/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0" name="矩形 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 id="{FB323D8C-71B4-497F-BBA8-C00DFB095FBB}"/>
              </a:ext>
            </a:extLst>
          </p:cNvPr>
          <p:cNvSpPr/>
          <p:nvPr/>
        </p:nvSpPr>
        <p:spPr>
          <a:xfrm>
            <a:off x="1559100" y="1115241"/>
            <a:ext cx="9106751" cy="1846766"/>
          </a:xfrm>
          <a:prstGeom prst="rect">
            <a:avLst/>
          </a:prstGeom>
          <a:solidFill>
            <a:srgbClr val="6A4E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11" name="文本框 1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 id="{1A585C0B-4B01-424E-BA71-B10D7AC0EA11}"/>
              </a:ext>
            </a:extLst>
          </p:cNvPr>
          <p:cNvSpPr txBox="1"/>
          <p:nvPr/>
        </p:nvSpPr>
        <p:spPr>
          <a:xfrm>
            <a:off x="2588307" y="1807791"/>
            <a:ext cx="7138772" cy="461665"/>
          </a:xfrm>
          <a:prstGeom prst="rect">
            <a:avLst/>
          </a:prstGeom>
          <a:noFill/>
        </p:spPr>
        <p:txBody>
          <a:bodyPr vert="horz" wrap="square" rtlCol="0">
            <a:spAutoFit/>
          </a:bodyPr>
          <a:lstStyle/>
          <a:p>
            <a:pPr algn="dist"/>
            <a:r>
              <a:rPr lang="zh-CN" altLang="en-US" sz="2400" dirty="0">
                <a:solidFill>
                  <a:schemeClr val="bg1"/>
                </a:solidFill>
                <a:latin typeface="+mn-ea"/>
                <a:cs typeface="阿里巴巴普惠体 R" panose="00020600040101010101" pitchFamily="18" charset="-122"/>
                <a:sym typeface=""/>
              </a:rPr>
              <a:t>但愿人长久千里共婵娟</a:t>
            </a:r>
            <a:endParaRPr lang="en-US" altLang="zh-CN" sz="2400" dirty="0">
              <a:solidFill>
                <a:schemeClr val="bg1"/>
              </a:solidFill>
              <a:latin typeface="+mn-ea"/>
              <a:cs typeface="阿里巴巴普惠体 R" panose="00020600040101010101" pitchFamily="18" charset="-122"/>
              <a:sym typeface=""/>
            </a:endParaRPr>
          </a:p>
        </p:txBody>
      </p:sp>
      <p:grpSp>
        <p:nvGrpSpPr>
          <p:cNvPr id="12" name="组合 1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 id="{1EA90222-73BC-4047-850A-F9C9022450E6}"/>
              </a:ext>
            </a:extLst>
          </p:cNvPr>
          <p:cNvGrpSpPr/>
          <p:nvPr/>
        </p:nvGrpSpPr>
        <p:grpSpPr>
          <a:xfrm>
            <a:off x="1739591" y="3550309"/>
            <a:ext cx="2507637" cy="1926297"/>
            <a:chOff x="1952201" y="1523105"/>
            <a:chExt cx="2507637" cy="1926297"/>
          </a:xfrm>
        </p:grpSpPr>
        <p:sp>
          <p:nvSpPr>
            <p:cNvPr id="13" name="文本框 12">
              <a:extLst>
                <a:ext uri="{FF2B5EF4-FFF2-40B4-BE49-F238E27FC236}">
                  <a16:creationId xmlns:a16="http://schemas.microsoft.com/office/drawing/2014/main" xmlns:p14="http://schemas.microsoft.com/office/powerpoint/2010/main" xmlns="" id="{B8169DFC-A28A-46A8-9B72-2CF6C3E34FFA}"/>
                </a:ext>
              </a:extLst>
            </p:cNvPr>
            <p:cNvSpPr txBox="1"/>
            <p:nvPr/>
          </p:nvSpPr>
          <p:spPr>
            <a:xfrm>
              <a:off x="1952201" y="1923215"/>
              <a:ext cx="2507637" cy="1526187"/>
            </a:xfrm>
            <a:prstGeom prst="rect">
              <a:avLst/>
            </a:prstGeom>
            <a:noFill/>
          </p:spPr>
          <p:txBody>
            <a:bodyPr vert="horz" wrap="square" rtlCol="0">
              <a:spAutoFit/>
            </a:bodyPr>
            <a:lstStyle/>
            <a:p>
              <a:pPr>
                <a:lnSpc>
                  <a:spcPct val="150000"/>
                </a:lnSpc>
              </a:pPr>
              <a:r>
                <a:rPr lang="zh-CN" altLang="en-US" sz="1600" dirty="0">
                  <a:solidFill>
                    <a:schemeClr val="tx1">
                      <a:lumMod val="95000"/>
                      <a:lumOff val="5000"/>
                    </a:schemeClr>
                  </a:solidFill>
                  <a:latin typeface="+mn-ea"/>
                </a:rPr>
                <a:t>中秋之夜，有燃灯以助月色的风俗。如今湖广一带仍有用瓦片叠塔于塔上燃灯的节俗。</a:t>
              </a:r>
            </a:p>
          </p:txBody>
        </p:sp>
        <p:sp>
          <p:nvSpPr>
            <p:cNvPr id="14" name="文本框 13">
              <a:extLst>
                <a:ext uri="{FF2B5EF4-FFF2-40B4-BE49-F238E27FC236}">
                  <a16:creationId xmlns:a16="http://schemas.microsoft.com/office/drawing/2014/main" xmlns:p14="http://schemas.microsoft.com/office/powerpoint/2010/main" xmlns="" id="{3B43E127-D4A8-463F-84C9-02C4451A6CC5}"/>
                </a:ext>
              </a:extLst>
            </p:cNvPr>
            <p:cNvSpPr txBox="1"/>
            <p:nvPr/>
          </p:nvSpPr>
          <p:spPr>
            <a:xfrm>
              <a:off x="1952201" y="1523105"/>
              <a:ext cx="1519682" cy="400110"/>
            </a:xfrm>
            <a:prstGeom prst="rect">
              <a:avLst/>
            </a:prstGeom>
            <a:noFill/>
          </p:spPr>
          <p:txBody>
            <a:bodyPr vert="horz" wrap="square" rtlCol="0">
              <a:spAutoFit/>
            </a:bodyPr>
            <a:lstStyle/>
            <a:p>
              <a:pPr algn="dist"/>
              <a:r>
                <a:rPr lang="zh-CN" altLang="en-US" sz="2000" dirty="0">
                  <a:solidFill>
                    <a:schemeClr val="tx1">
                      <a:lumMod val="95000"/>
                      <a:lumOff val="5000"/>
                    </a:schemeClr>
                  </a:solidFill>
                  <a:latin typeface="+mn-ea"/>
                  <a:cs typeface="阿里巴巴普惠体 R" panose="00020600040101010101" pitchFamily="18" charset="-122"/>
                  <a:sym typeface=""/>
                </a:rPr>
                <a:t>放孔明灯</a:t>
              </a:r>
            </a:p>
          </p:txBody>
        </p:sp>
      </p:grpSp>
      <p:grpSp>
        <p:nvGrpSpPr>
          <p:cNvPr id="15" name="组合 14"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 id="{BF48ABEB-50F5-4E31-A86F-355447006322}"/>
              </a:ext>
            </a:extLst>
          </p:cNvPr>
          <p:cNvGrpSpPr/>
          <p:nvPr/>
        </p:nvGrpSpPr>
        <p:grpSpPr>
          <a:xfrm>
            <a:off x="4842181" y="3550309"/>
            <a:ext cx="2507637" cy="1926297"/>
            <a:chOff x="1952201" y="1523105"/>
            <a:chExt cx="2507637" cy="1926297"/>
          </a:xfrm>
        </p:grpSpPr>
        <p:sp>
          <p:nvSpPr>
            <p:cNvPr id="16" name="文本框 15">
              <a:extLst>
                <a:ext uri="{FF2B5EF4-FFF2-40B4-BE49-F238E27FC236}">
                  <a16:creationId xmlns:a16="http://schemas.microsoft.com/office/drawing/2014/main" xmlns:p14="http://schemas.microsoft.com/office/powerpoint/2010/main" xmlns="" id="{A8340AE6-F892-49CB-998E-D8852DD37181}"/>
                </a:ext>
              </a:extLst>
            </p:cNvPr>
            <p:cNvSpPr txBox="1"/>
            <p:nvPr/>
          </p:nvSpPr>
          <p:spPr>
            <a:xfrm>
              <a:off x="1952201" y="1923215"/>
              <a:ext cx="2507637" cy="1526187"/>
            </a:xfrm>
            <a:prstGeom prst="rect">
              <a:avLst/>
            </a:prstGeom>
            <a:noFill/>
          </p:spPr>
          <p:txBody>
            <a:bodyPr vert="horz" wrap="square" rtlCol="0">
              <a:spAutoFit/>
            </a:bodyPr>
            <a:lstStyle/>
            <a:p>
              <a:pPr>
                <a:lnSpc>
                  <a:spcPct val="150000"/>
                </a:lnSpc>
              </a:pPr>
              <a:r>
                <a:rPr lang="zh-CN" altLang="en-US" sz="1600" dirty="0">
                  <a:solidFill>
                    <a:schemeClr val="tx1">
                      <a:lumMod val="95000"/>
                      <a:lumOff val="5000"/>
                    </a:schemeClr>
                  </a:solidFill>
                  <a:latin typeface="+mn-ea"/>
                </a:rPr>
                <a:t>中秋之夜，有燃灯以助月色的风俗。如今湖广一带仍有用瓦片叠塔于塔上燃灯的节俗。</a:t>
              </a:r>
            </a:p>
          </p:txBody>
        </p:sp>
        <p:sp>
          <p:nvSpPr>
            <p:cNvPr id="17" name="文本框 16">
              <a:extLst>
                <a:ext uri="{FF2B5EF4-FFF2-40B4-BE49-F238E27FC236}">
                  <a16:creationId xmlns:a16="http://schemas.microsoft.com/office/drawing/2014/main" xmlns:p14="http://schemas.microsoft.com/office/powerpoint/2010/main" xmlns="" id="{99E00CA9-9C63-490C-92FE-96AA6B4C9DBF}"/>
                </a:ext>
              </a:extLst>
            </p:cNvPr>
            <p:cNvSpPr txBox="1"/>
            <p:nvPr/>
          </p:nvSpPr>
          <p:spPr>
            <a:xfrm>
              <a:off x="1952201" y="1523105"/>
              <a:ext cx="1519682" cy="400110"/>
            </a:xfrm>
            <a:prstGeom prst="rect">
              <a:avLst/>
            </a:prstGeom>
            <a:noFill/>
          </p:spPr>
          <p:txBody>
            <a:bodyPr vert="horz" wrap="square" rtlCol="0">
              <a:spAutoFit/>
            </a:bodyPr>
            <a:lstStyle/>
            <a:p>
              <a:pPr algn="dist"/>
              <a:r>
                <a:rPr lang="zh-CN" altLang="en-US" sz="2000" dirty="0">
                  <a:solidFill>
                    <a:schemeClr val="tx1">
                      <a:lumMod val="95000"/>
                      <a:lumOff val="5000"/>
                    </a:schemeClr>
                  </a:solidFill>
                  <a:latin typeface="+mn-ea"/>
                  <a:cs typeface="阿里巴巴普惠体 R" panose="00020600040101010101" pitchFamily="18" charset="-122"/>
                  <a:sym typeface=""/>
                </a:rPr>
                <a:t>放孔明灯</a:t>
              </a:r>
            </a:p>
          </p:txBody>
        </p:sp>
      </p:grpSp>
      <p:grpSp>
        <p:nvGrpSpPr>
          <p:cNvPr id="18" name="组合 1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 id="{587B5BD8-53B4-4DB7-B2BF-7BF81C24D015}"/>
              </a:ext>
            </a:extLst>
          </p:cNvPr>
          <p:cNvGrpSpPr/>
          <p:nvPr/>
        </p:nvGrpSpPr>
        <p:grpSpPr>
          <a:xfrm>
            <a:off x="7943718" y="3550309"/>
            <a:ext cx="2507637" cy="1926297"/>
            <a:chOff x="1952201" y="1523105"/>
            <a:chExt cx="2507637" cy="1926297"/>
          </a:xfrm>
        </p:grpSpPr>
        <p:sp>
          <p:nvSpPr>
            <p:cNvPr id="20" name="文本框 19">
              <a:extLst>
                <a:ext uri="{FF2B5EF4-FFF2-40B4-BE49-F238E27FC236}">
                  <a16:creationId xmlns:a16="http://schemas.microsoft.com/office/drawing/2014/main" xmlns:p14="http://schemas.microsoft.com/office/powerpoint/2010/main" xmlns="" id="{661DDEC4-AC4A-44E0-8D91-588F647E4FAF}"/>
                </a:ext>
              </a:extLst>
            </p:cNvPr>
            <p:cNvSpPr txBox="1"/>
            <p:nvPr/>
          </p:nvSpPr>
          <p:spPr>
            <a:xfrm>
              <a:off x="1952201" y="1923215"/>
              <a:ext cx="2507637" cy="1526187"/>
            </a:xfrm>
            <a:prstGeom prst="rect">
              <a:avLst/>
            </a:prstGeom>
            <a:noFill/>
          </p:spPr>
          <p:txBody>
            <a:bodyPr vert="horz" wrap="square" rtlCol="0">
              <a:spAutoFit/>
            </a:bodyPr>
            <a:lstStyle/>
            <a:p>
              <a:pPr>
                <a:lnSpc>
                  <a:spcPct val="150000"/>
                </a:lnSpc>
              </a:pPr>
              <a:r>
                <a:rPr lang="zh-CN" altLang="en-US" sz="1600" dirty="0">
                  <a:solidFill>
                    <a:schemeClr val="tx1">
                      <a:lumMod val="95000"/>
                      <a:lumOff val="5000"/>
                    </a:schemeClr>
                  </a:solidFill>
                  <a:latin typeface="+mn-ea"/>
                </a:rPr>
                <a:t>中秋之夜，有燃灯以助月色的风俗。如今湖广一带仍有用瓦片叠塔于塔上燃灯的节俗。</a:t>
              </a:r>
            </a:p>
          </p:txBody>
        </p:sp>
        <p:sp>
          <p:nvSpPr>
            <p:cNvPr id="26" name="文本框 25">
              <a:extLst>
                <a:ext uri="{FF2B5EF4-FFF2-40B4-BE49-F238E27FC236}">
                  <a16:creationId xmlns:a16="http://schemas.microsoft.com/office/drawing/2014/main" xmlns:p14="http://schemas.microsoft.com/office/powerpoint/2010/main" xmlns="" id="{48DA8054-C6E1-4CCB-A218-9A5A89FBC1A5}"/>
                </a:ext>
              </a:extLst>
            </p:cNvPr>
            <p:cNvSpPr txBox="1"/>
            <p:nvPr/>
          </p:nvSpPr>
          <p:spPr>
            <a:xfrm>
              <a:off x="1952201" y="1523105"/>
              <a:ext cx="1519682" cy="400110"/>
            </a:xfrm>
            <a:prstGeom prst="rect">
              <a:avLst/>
            </a:prstGeom>
            <a:noFill/>
          </p:spPr>
          <p:txBody>
            <a:bodyPr vert="horz" wrap="square" rtlCol="0">
              <a:spAutoFit/>
            </a:bodyPr>
            <a:lstStyle/>
            <a:p>
              <a:pPr algn="dist"/>
              <a:r>
                <a:rPr lang="zh-CN" altLang="en-US" sz="2000" dirty="0">
                  <a:solidFill>
                    <a:schemeClr val="tx1">
                      <a:lumMod val="95000"/>
                      <a:lumOff val="5000"/>
                    </a:schemeClr>
                  </a:solidFill>
                  <a:latin typeface="+mn-ea"/>
                  <a:cs typeface="阿里巴巴普惠体 R" panose="00020600040101010101" pitchFamily="18" charset="-122"/>
                  <a:sym typeface=""/>
                </a:rPr>
                <a:t>放孔明灯</a:t>
              </a:r>
            </a:p>
          </p:txBody>
        </p:sp>
      </p:grpSp>
    </p:spTree>
    <p:extLst>
      <p:ext uri="{BB962C8B-B14F-4D97-AF65-F5344CB8AC3E}">
        <p14:creationId xmlns:p14="http://schemas.microsoft.com/office/powerpoint/2010/main" xmlns:a16="http://schemas.microsoft.com/office/drawing/2014/main" xmlns="" val="444904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randombar(horizontal)">
                                      <p:cBhvr>
                                        <p:cTn id="16" dur="500"/>
                                        <p:tgtEl>
                                          <p:spTgt spid="12"/>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randombar(horizontal)">
                                      <p:cBhvr>
                                        <p:cTn id="20" dur="500"/>
                                        <p:tgtEl>
                                          <p:spTgt spid="15"/>
                                        </p:tgtEl>
                                      </p:cBhvr>
                                    </p:animEffect>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randombar(horizontal)">
                                      <p:cBhvr>
                                        <p:cTn id="2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l="17561" b="27479"/>
          <a:stretch/>
        </p:blipFill>
        <p:spPr>
          <a:xfrm>
            <a:off x="3298813" y="0"/>
            <a:ext cx="8893187" cy="4400549"/>
          </a:xfrm>
          <a:prstGeom prst="rect">
            <a:avLst/>
          </a:prstGeom>
        </p:spPr>
      </p:pic>
      <p:sp>
        <p:nvSpPr>
          <p:cNvPr id="27" name="矩形 2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6E7F01EA-EC99-4FC3-9C3C-ABB1EDC558D1}"/>
              </a:ext>
            </a:extLst>
          </p:cNvPr>
          <p:cNvSpPr/>
          <p:nvPr/>
        </p:nvSpPr>
        <p:spPr>
          <a:xfrm>
            <a:off x="685869" y="3217127"/>
            <a:ext cx="4962293" cy="2012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28" name="文本框 2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62F138E-EC8C-4A4D-9314-4AB3E3C7B405}"/>
              </a:ext>
            </a:extLst>
          </p:cNvPr>
          <p:cNvSpPr txBox="1"/>
          <p:nvPr/>
        </p:nvSpPr>
        <p:spPr>
          <a:xfrm>
            <a:off x="428573" y="266535"/>
            <a:ext cx="4922409" cy="3770263"/>
          </a:xfrm>
          <a:prstGeom prst="rect">
            <a:avLst/>
          </a:prstGeom>
          <a:noFill/>
        </p:spPr>
        <p:txBody>
          <a:bodyPr vert="horz" wrap="square" rtlCol="0">
            <a:spAutoFit/>
          </a:bodyPr>
          <a:lstStyle/>
          <a:p>
            <a:r>
              <a:rPr lang="en-US" altLang="zh-CN" sz="23900" b="1" spc="-300" dirty="0">
                <a:solidFill>
                  <a:schemeClr val="bg1"/>
                </a:solidFill>
                <a:latin typeface="Arial" panose="020B0604020202020204" pitchFamily="34" charset="0"/>
                <a:ea typeface="阿里巴巴普惠体 R" panose="00020600040101010101" pitchFamily="18" charset="-122"/>
                <a:cs typeface="Arial" panose="020B0604020202020204" pitchFamily="34" charset="0"/>
                <a:sym typeface=""/>
              </a:rPr>
              <a:t>03</a:t>
            </a:r>
            <a:endParaRPr lang="zh-CN" altLang="en-US" sz="23900" b="1" spc="-300" dirty="0">
              <a:solidFill>
                <a:schemeClr val="bg1"/>
              </a:solidFill>
              <a:latin typeface="Arial" panose="020B0604020202020204" pitchFamily="34" charset="0"/>
              <a:ea typeface="阿里巴巴普惠体 R" panose="00020600040101010101" pitchFamily="18" charset="-122"/>
              <a:cs typeface="Arial" panose="020B0604020202020204" pitchFamily="34" charset="0"/>
              <a:sym typeface=""/>
            </a:endParaRPr>
          </a:p>
        </p:txBody>
      </p:sp>
      <p:sp>
        <p:nvSpPr>
          <p:cNvPr id="30" name="文本框 2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7266DE2A-49AC-492D-8E63-0C35D8D5A0F7}"/>
              </a:ext>
            </a:extLst>
          </p:cNvPr>
          <p:cNvSpPr txBox="1"/>
          <p:nvPr/>
        </p:nvSpPr>
        <p:spPr>
          <a:xfrm>
            <a:off x="1045574" y="3447617"/>
            <a:ext cx="4242882" cy="646331"/>
          </a:xfrm>
          <a:prstGeom prst="rect">
            <a:avLst/>
          </a:prstGeom>
          <a:noFill/>
        </p:spPr>
        <p:txBody>
          <a:bodyPr vert="horz" wrap="square" rtlCol="0">
            <a:spAutoFit/>
          </a:bodyPr>
          <a:lstStyle/>
          <a:p>
            <a:pPr algn="dist"/>
            <a:r>
              <a:rPr lang="zh-CN" altLang="en-US" sz="3600" dirty="0">
                <a:latin typeface="+mn-ea"/>
                <a:cs typeface="阿里巴巴普惠体 R" panose="00020600040101010101" pitchFamily="18" charset="-122"/>
                <a:sym typeface=""/>
              </a:rPr>
              <a:t>中秋的习惯</a:t>
            </a:r>
          </a:p>
        </p:txBody>
      </p:sp>
      <p:sp>
        <p:nvSpPr>
          <p:cNvPr id="31" name="文本框 3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FE01F582-468F-4FBB-A734-44F8CDBACDB7}"/>
              </a:ext>
            </a:extLst>
          </p:cNvPr>
          <p:cNvSpPr txBox="1"/>
          <p:nvPr/>
        </p:nvSpPr>
        <p:spPr>
          <a:xfrm>
            <a:off x="1045574" y="4084524"/>
            <a:ext cx="4305408" cy="978729"/>
          </a:xfrm>
          <a:prstGeom prst="rect">
            <a:avLst/>
          </a:prstGeom>
          <a:noFill/>
        </p:spPr>
        <p:txBody>
          <a:bodyPr vert="horz" wrap="square" rtlCol="0">
            <a:spAutoFit/>
          </a:bodyPr>
          <a:lstStyle/>
          <a:p>
            <a:pPr>
              <a:lnSpc>
                <a:spcPct val="12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中秋节，又称月夕、秋节、仲秋节、追月节、女儿节或团圆节，是流行于中国众多民族与汉字文化圈诸国的传统文化节日</a:t>
            </a:r>
            <a:endParaRPr lang="en-US" altLang="zh-CN"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p:txBody>
      </p:sp>
      <p:sp>
        <p:nvSpPr>
          <p:cNvPr id="33" name="矩形 32">
            <a:extLst>
              <a:ext uri="{FF2B5EF4-FFF2-40B4-BE49-F238E27FC236}">
                <a16:creationId xmlns:a16="http://schemas.microsoft.com/office/drawing/2014/main" xmlns:p14="http://schemas.microsoft.com/office/powerpoint/2010/main" xmlns:a14="http://schemas.microsoft.com/office/drawing/2010/main" xmlns="" id="{8B2422E6-02CB-4E33-B9EE-F2723C04E2EE}"/>
              </a:ext>
            </a:extLst>
          </p:cNvPr>
          <p:cNvSpPr/>
          <p:nvPr/>
        </p:nvSpPr>
        <p:spPr>
          <a:xfrm>
            <a:off x="0" y="5229922"/>
            <a:ext cx="12192000" cy="1628078"/>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a14="http://schemas.microsoft.com/office/drawing/2010/main" xmlns:a16="http://schemas.microsoft.com/office/drawing/2014/main" xmlns="" val="4088598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heel(1)">
                                      <p:cBhvr>
                                        <p:cTn id="10" dur="2000"/>
                                        <p:tgtEl>
                                          <p:spTgt spid="2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heel(1)">
                                      <p:cBhvr>
                                        <p:cTn id="13" dur="2000"/>
                                        <p:tgtEl>
                                          <p:spTgt spid="3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heel(1)">
                                      <p:cBhvr>
                                        <p:cTn id="16" dur="2000"/>
                                        <p:tgtEl>
                                          <p:spTgt spid="31"/>
                                        </p:tgtEl>
                                      </p:cBhvr>
                                    </p:animEffect>
                                  </p:childTnLst>
                                </p:cTn>
                              </p:par>
                            </p:childTnLst>
                          </p:cTn>
                        </p:par>
                        <p:par>
                          <p:cTn id="17" fill="hold">
                            <p:stCondLst>
                              <p:cond delay="2000"/>
                            </p:stCondLst>
                            <p:childTnLst>
                              <p:par>
                                <p:cTn id="18" presetID="2" presetClass="entr" presetSubtype="4"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0" grpId="0"/>
      <p:bldP spid="31" grpId="0"/>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p14="http://schemas.microsoft.com/office/powerpoint/2010/main" xmlns:a14="http://schemas.microsoft.com/office/drawing/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23" name="文本框 2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BEC19F4C-BA2B-4E62-9788-312226E1B9BA}"/>
              </a:ext>
            </a:extLst>
          </p:cNvPr>
          <p:cNvSpPr txBox="1"/>
          <p:nvPr/>
        </p:nvSpPr>
        <p:spPr>
          <a:xfrm>
            <a:off x="1741577" y="2120241"/>
            <a:ext cx="8731141" cy="1304203"/>
          </a:xfrm>
          <a:prstGeom prst="rect">
            <a:avLst/>
          </a:prstGeom>
          <a:noFill/>
        </p:spPr>
        <p:txBody>
          <a:bodyPr vert="horz" wrap="square" rtlCol="0">
            <a:spAutoFit/>
          </a:bodyPr>
          <a:lstStyle/>
          <a:p>
            <a:pPr>
              <a:lnSpc>
                <a:spcPct val="150000"/>
              </a:lnSpc>
            </a:pPr>
            <a:r>
              <a:rPr lang="zh-CN" altLang="en-US"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中秋节始于唐朝初年，盛行于宋朝，至明清时，已成为与春节齐名的中国传统节日之一。受中华文化的影响，中秋节也是东亚和东南亚一些国家尤其是当地的华人华侨的传统节日。自</a:t>
            </a:r>
            <a:r>
              <a:rPr lang="en-US" altLang="zh-CN"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2008</a:t>
            </a:r>
            <a:r>
              <a:rPr lang="zh-CN" altLang="en-US"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年起中秋节被列为国家法定节假日。</a:t>
            </a:r>
          </a:p>
        </p:txBody>
      </p:sp>
      <p:sp>
        <p:nvSpPr>
          <p:cNvPr id="24" name="文本框 23"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00B696B5-DB10-44BF-A71C-4E67ACADE992}"/>
              </a:ext>
            </a:extLst>
          </p:cNvPr>
          <p:cNvSpPr txBox="1"/>
          <p:nvPr/>
        </p:nvSpPr>
        <p:spPr>
          <a:xfrm>
            <a:off x="3946858" y="1331065"/>
            <a:ext cx="4320581" cy="646331"/>
          </a:xfrm>
          <a:prstGeom prst="rect">
            <a:avLst/>
          </a:prstGeom>
          <a:noFill/>
        </p:spPr>
        <p:txBody>
          <a:bodyPr vert="horz" wrap="square" rtlCol="0">
            <a:spAutoFit/>
          </a:bodyPr>
          <a:lstStyle/>
          <a:p>
            <a:pPr algn="dist"/>
            <a:r>
              <a:rPr lang="zh-CN" altLang="en-US" sz="3600" dirty="0">
                <a:latin typeface=""/>
                <a:ea typeface="阿里巴巴普惠体 R" panose="00020600040101010101" pitchFamily="18" charset="-122"/>
                <a:cs typeface="阿里巴巴普惠体 R" panose="00020600040101010101" pitchFamily="18" charset="-122"/>
                <a:sym typeface=""/>
              </a:rPr>
              <a:t>中秋团圆</a:t>
            </a:r>
          </a:p>
        </p:txBody>
      </p:sp>
      <p:grpSp>
        <p:nvGrpSpPr>
          <p:cNvPr id="16" name="组合 15"/>
          <p:cNvGrpSpPr/>
          <p:nvPr/>
        </p:nvGrpSpPr>
        <p:grpSpPr>
          <a:xfrm>
            <a:off x="1180398" y="3447719"/>
            <a:ext cx="2635091" cy="2630737"/>
            <a:chOff x="470994" y="425119"/>
            <a:chExt cx="1876314" cy="1873214"/>
          </a:xfrm>
        </p:grpSpPr>
        <p:pic>
          <p:nvPicPr>
            <p:cNvPr id="17" name="图片 16"/>
            <p:cNvPicPr>
              <a:picLocks noChangeAspect="1"/>
            </p:cNvPicPr>
            <p:nvPr/>
          </p:nvPicPr>
          <p:blipFill>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478511" y="437053"/>
              <a:ext cx="1861280" cy="1861280"/>
            </a:xfrm>
            <a:prstGeom prst="rect">
              <a:avLst/>
            </a:prstGeom>
          </p:spPr>
        </p:pic>
        <p:pic>
          <p:nvPicPr>
            <p:cNvPr id="18" name="图片 17"/>
            <p:cNvPicPr>
              <a:picLocks noChangeAspect="1"/>
            </p:cNvPicPr>
            <p:nvPr/>
          </p:nvPicPr>
          <p:blipFill>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470994" y="425119"/>
              <a:ext cx="1876314" cy="1799323"/>
            </a:xfrm>
            <a:prstGeom prst="rect">
              <a:avLst/>
            </a:prstGeom>
          </p:spPr>
        </p:pic>
      </p:grpSp>
      <p:grpSp>
        <p:nvGrpSpPr>
          <p:cNvPr id="19" name="组合 18"/>
          <p:cNvGrpSpPr/>
          <p:nvPr/>
        </p:nvGrpSpPr>
        <p:grpSpPr>
          <a:xfrm>
            <a:off x="4523954" y="3464479"/>
            <a:ext cx="2899900" cy="2600112"/>
            <a:chOff x="441963" y="4920810"/>
            <a:chExt cx="1603998" cy="1438179"/>
          </a:xfrm>
        </p:grpSpPr>
        <p:pic>
          <p:nvPicPr>
            <p:cNvPr id="20" name="图片 19"/>
            <p:cNvPicPr>
              <a:picLocks noChangeAspect="1"/>
            </p:cNvPicPr>
            <p:nvPr/>
          </p:nvPicPr>
          <p:blipFill>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567950" y="4920810"/>
              <a:ext cx="1438179" cy="1438179"/>
            </a:xfrm>
            <a:prstGeom prst="rect">
              <a:avLst/>
            </a:prstGeom>
          </p:spPr>
        </p:pic>
        <p:pic>
          <p:nvPicPr>
            <p:cNvPr id="21" name="图片 20"/>
            <p:cNvPicPr>
              <a:picLocks noChangeAspect="1"/>
            </p:cNvPicPr>
            <p:nvPr/>
          </p:nvPicPr>
          <p:blipFill>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441963" y="5013840"/>
              <a:ext cx="1603998" cy="1204218"/>
            </a:xfrm>
            <a:prstGeom prst="rect">
              <a:avLst/>
            </a:prstGeom>
          </p:spPr>
        </p:pic>
      </p:grpSp>
      <p:pic>
        <p:nvPicPr>
          <p:cNvPr id="26" name="图片 25"/>
          <p:cNvPicPr>
            <a:picLocks noChangeAspect="1"/>
          </p:cNvPicPr>
          <p:nvPr/>
        </p:nvPicPr>
        <p:blipFill>
          <a:blip r:embed="rId7" cstate="print">
            <a:extLst>
              <a:ext uri="{28A0092B-C50C-407E-A947-70E740481C1C}">
                <a14:useLocalDpi xmlns:a14="http://schemas.microsoft.com/office/drawing/2010/main" xmlns:p14="http://schemas.microsoft.com/office/powerpoint/2010/main" xmlns:a16="http://schemas.microsoft.com/office/drawing/2014/main" xmlns="" val="0"/>
              </a:ext>
            </a:extLst>
          </a:blip>
          <a:stretch>
            <a:fillRect/>
          </a:stretch>
        </p:blipFill>
        <p:spPr>
          <a:xfrm>
            <a:off x="7540496" y="3330433"/>
            <a:ext cx="3641854" cy="2734158"/>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794929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barn(inVertical)">
                                      <p:cBhvr>
                                        <p:cTn id="1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p14="http://schemas.microsoft.com/office/powerpoint/2010/main" xmlns:a14="http://schemas.microsoft.com/office/drawing/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3" name="矩形 1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295DFCB9-6DAF-47D2-9FFA-164A4F452E4F}"/>
              </a:ext>
            </a:extLst>
          </p:cNvPr>
          <p:cNvSpPr/>
          <p:nvPr/>
        </p:nvSpPr>
        <p:spPr>
          <a:xfrm>
            <a:off x="5384189" y="1533409"/>
            <a:ext cx="5064340" cy="3598021"/>
          </a:xfrm>
          <a:prstGeom prst="rect">
            <a:avLst/>
          </a:prstGeom>
          <a:solidFill>
            <a:srgbClr val="E7E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14" name="文本框 13"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641EE8F-FCE9-48AB-AF1B-14287FC7928B}"/>
              </a:ext>
            </a:extLst>
          </p:cNvPr>
          <p:cNvSpPr txBox="1"/>
          <p:nvPr/>
        </p:nvSpPr>
        <p:spPr>
          <a:xfrm>
            <a:off x="5806045" y="1783890"/>
            <a:ext cx="4155602" cy="2277547"/>
          </a:xfrm>
          <a:prstGeom prst="rect">
            <a:avLst/>
          </a:prstGeom>
          <a:noFill/>
        </p:spPr>
        <p:txBody>
          <a:bodyPr vert="horz" wrap="square" rtlCol="0">
            <a:spAutoFit/>
          </a:bodyPr>
          <a:lstStyle/>
          <a:p>
            <a:pPr algn="just">
              <a:lnSpc>
                <a:spcPct val="15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又称月夕、秋节、仲秋节、八月节、八月会、追月节、玩月节、拜月节、女儿节或团圆节，是流行于中国众多民族与汉字文化圈诸国的传统文化节日，时在农历八月十五；因其恰值三秋之半，故名，也有些地方将中秋节定在八月十六。</a:t>
            </a:r>
            <a:endParaRPr lang="en-US" altLang="zh-CN"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p:txBody>
      </p:sp>
      <p:sp>
        <p:nvSpPr>
          <p:cNvPr id="15" name="矩形 14"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47B4FFAA-0FEF-4BB6-944D-DB2002E5F5EE}"/>
              </a:ext>
            </a:extLst>
          </p:cNvPr>
          <p:cNvSpPr/>
          <p:nvPr/>
        </p:nvSpPr>
        <p:spPr>
          <a:xfrm>
            <a:off x="5828240" y="4302213"/>
            <a:ext cx="2876751" cy="462069"/>
          </a:xfrm>
          <a:prstGeom prst="rect">
            <a:avLst/>
          </a:prstGeom>
          <a:solidFill>
            <a:srgbClr val="6A4E94"/>
          </a:solidFill>
          <a:ln w="476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16" name="文本框 15"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772697BF-D1C8-441E-929F-CAA688777AD4}"/>
              </a:ext>
            </a:extLst>
          </p:cNvPr>
          <p:cNvSpPr txBox="1"/>
          <p:nvPr/>
        </p:nvSpPr>
        <p:spPr>
          <a:xfrm>
            <a:off x="5947500" y="4359732"/>
            <a:ext cx="2043814" cy="369332"/>
          </a:xfrm>
          <a:prstGeom prst="rect">
            <a:avLst/>
          </a:prstGeom>
          <a:noFill/>
        </p:spPr>
        <p:txBody>
          <a:bodyPr vert="horz" wrap="square" rtlCol="0">
            <a:spAutoFit/>
          </a:bodyPr>
          <a:lstStyle/>
          <a:p>
            <a:pPr algn="dist"/>
            <a:r>
              <a:rPr lang="zh-CN" altLang="en-US"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rPr>
              <a:t>嫦娥奔月</a:t>
            </a:r>
          </a:p>
        </p:txBody>
      </p:sp>
      <p:pic>
        <p:nvPicPr>
          <p:cNvPr id="5" name="图片 4">
            <a:extLst>
              <a:ext uri="{FF2B5EF4-FFF2-40B4-BE49-F238E27FC236}">
                <a16:creationId xmlns:a16="http://schemas.microsoft.com/office/drawing/2014/main" xmlns:p14="http://schemas.microsoft.com/office/powerpoint/2010/main" xmlns:a14="http://schemas.microsoft.com/office/drawing/2010/main" xmlns="" id="{A7390B5D-341D-4910-A832-17E1D5C67024}"/>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1365239" y="1394982"/>
            <a:ext cx="4155602" cy="4710311"/>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3723151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16"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par>
                          <p:cTn id="13" fill="hold">
                            <p:stCondLst>
                              <p:cond delay="2500"/>
                            </p:stCondLst>
                            <p:childTnLst>
                              <p:par>
                                <p:cTn id="14" presetID="6" presetClass="entr" presetSubtype="16"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circle(in)">
                                      <p:cBhvr>
                                        <p:cTn id="16" dur="2000"/>
                                        <p:tgtEl>
                                          <p:spTgt spid="14"/>
                                        </p:tgtEl>
                                      </p:cBhvr>
                                    </p:animEffect>
                                  </p:childTnLst>
                                </p:cTn>
                              </p:par>
                            </p:childTnLst>
                          </p:cTn>
                        </p:par>
                        <p:par>
                          <p:cTn id="17" fill="hold">
                            <p:stCondLst>
                              <p:cond delay="4500"/>
                            </p:stCondLst>
                            <p:childTnLst>
                              <p:par>
                                <p:cTn id="18" presetID="6" presetClass="entr" presetSubtype="16"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circle(in)">
                                      <p:cBhvr>
                                        <p:cTn id="20" dur="2000"/>
                                        <p:tgtEl>
                                          <p:spTgt spid="15"/>
                                        </p:tgtEl>
                                      </p:cBhvr>
                                    </p:animEffect>
                                  </p:childTnLst>
                                </p:cTn>
                              </p:par>
                            </p:childTnLst>
                          </p:cTn>
                        </p:par>
                        <p:par>
                          <p:cTn id="21" fill="hold">
                            <p:stCondLst>
                              <p:cond delay="6500"/>
                            </p:stCondLst>
                            <p:childTnLst>
                              <p:par>
                                <p:cTn id="22" presetID="6"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circle(in)">
                                      <p:cBhvr>
                                        <p:cTn id="2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P spid="14" grpId="0"/>
      <p:bldP spid="15" grpId="0" animBg="1"/>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707862" y="1"/>
            <a:ext cx="7484138" cy="3703320"/>
          </a:xfrm>
          <a:prstGeom prst="rect">
            <a:avLst/>
          </a:prstGeom>
        </p:spPr>
      </p:pic>
      <p:sp>
        <p:nvSpPr>
          <p:cNvPr id="7" name="矩形 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12FAD3A-762B-4793-B9AF-C20F401EE971}"/>
              </a:ext>
            </a:extLst>
          </p:cNvPr>
          <p:cNvSpPr/>
          <p:nvPr/>
        </p:nvSpPr>
        <p:spPr>
          <a:xfrm>
            <a:off x="0" y="959702"/>
            <a:ext cx="10994295" cy="5900568"/>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8" name="文本框 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8B01ED17-45F0-4B95-971F-5B795F442318}"/>
              </a:ext>
            </a:extLst>
          </p:cNvPr>
          <p:cNvSpPr txBox="1"/>
          <p:nvPr/>
        </p:nvSpPr>
        <p:spPr>
          <a:xfrm>
            <a:off x="2690815" y="550020"/>
            <a:ext cx="12580883" cy="1862048"/>
          </a:xfrm>
          <a:prstGeom prst="rect">
            <a:avLst/>
          </a:prstGeom>
          <a:noFill/>
        </p:spPr>
        <p:txBody>
          <a:bodyPr vert="horz" wrap="square" rtlCol="0">
            <a:spAutoFit/>
          </a:bodyPr>
          <a:lstStyle/>
          <a:p>
            <a:r>
              <a:rPr lang="en-US" altLang="zh-CN" sz="11500" b="1" cap="all" dirty="0">
                <a:solidFill>
                  <a:schemeClr val="bg2"/>
                </a:solidFill>
                <a:latin typeface=""/>
                <a:ea typeface="阿里巴巴普惠体 R" panose="00020600040101010101" pitchFamily="18" charset="-122"/>
                <a:cs typeface="阿里巴巴普惠体 R" panose="00020600040101010101" pitchFamily="18" charset="-122"/>
                <a:sym typeface=""/>
              </a:rPr>
              <a:t>Mid-Autumn</a:t>
            </a:r>
            <a:endParaRPr lang="zh-CN" altLang="en-US" sz="11500" b="1" cap="all" dirty="0">
              <a:solidFill>
                <a:schemeClr val="bg2"/>
              </a:solidFill>
              <a:latin typeface=""/>
              <a:ea typeface="阿里巴巴普惠体 R" panose="00020600040101010101" pitchFamily="18" charset="-122"/>
              <a:cs typeface="阿里巴巴普惠体 R" panose="00020600040101010101" pitchFamily="18" charset="-122"/>
              <a:sym typeface=""/>
            </a:endParaRPr>
          </a:p>
        </p:txBody>
      </p:sp>
      <p:grpSp>
        <p:nvGrpSpPr>
          <p:cNvPr id="2" name="组合 1">
            <a:extLst>
              <a:ext uri="{FF2B5EF4-FFF2-40B4-BE49-F238E27FC236}">
                <a16:creationId xmlns:a16="http://schemas.microsoft.com/office/drawing/2014/main" xmlns:p14="http://schemas.microsoft.com/office/powerpoint/2010/main" xmlns:a14="http://schemas.microsoft.com/office/drawing/2010/main" xmlns="" id="{240BEAE0-2228-41FA-A50E-38A212652AD5}"/>
              </a:ext>
            </a:extLst>
          </p:cNvPr>
          <p:cNvGrpSpPr/>
          <p:nvPr/>
        </p:nvGrpSpPr>
        <p:grpSpPr>
          <a:xfrm>
            <a:off x="961244" y="1888848"/>
            <a:ext cx="9120165" cy="4293044"/>
            <a:chOff x="961244" y="1888848"/>
            <a:chExt cx="9120165" cy="4293044"/>
          </a:xfrm>
        </p:grpSpPr>
        <p:sp>
          <p:nvSpPr>
            <p:cNvPr id="9" name="文本框 8"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0D6609C7-0968-4E63-982F-1904BCD2E5DD}"/>
                </a:ext>
              </a:extLst>
            </p:cNvPr>
            <p:cNvSpPr txBox="1"/>
            <p:nvPr/>
          </p:nvSpPr>
          <p:spPr>
            <a:xfrm>
              <a:off x="961244" y="2797675"/>
              <a:ext cx="8539941" cy="977191"/>
            </a:xfrm>
            <a:prstGeom prst="rect">
              <a:avLst/>
            </a:prstGeom>
            <a:noFill/>
          </p:spPr>
          <p:txBody>
            <a:bodyPr vert="horz" wrap="square" rtlCol="0">
              <a:spAutoFit/>
            </a:bodyPr>
            <a:lstStyle/>
            <a:p>
              <a:pPr>
                <a:lnSpc>
                  <a:spcPct val="150000"/>
                </a:lnSpc>
              </a:pPr>
              <a:r>
                <a:rPr lang="zh-CN" altLang="en-US" sz="20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p:txBody>
        </p:sp>
        <p:sp>
          <p:nvSpPr>
            <p:cNvPr id="10" name="文本框 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FBA5ECA8-67DE-4C83-8935-F48D7A704F6F}"/>
                </a:ext>
              </a:extLst>
            </p:cNvPr>
            <p:cNvSpPr txBox="1"/>
            <p:nvPr/>
          </p:nvSpPr>
          <p:spPr>
            <a:xfrm>
              <a:off x="961245" y="1888848"/>
              <a:ext cx="2685401" cy="523220"/>
            </a:xfrm>
            <a:prstGeom prst="rect">
              <a:avLst/>
            </a:prstGeom>
            <a:noFill/>
          </p:spPr>
          <p:txBody>
            <a:bodyPr vert="horz" wrap="square" rtlCol="0">
              <a:spAutoFit/>
            </a:bodyPr>
            <a:lstStyle/>
            <a:p>
              <a:pPr algn="dist"/>
              <a:r>
                <a:rPr lang="zh-CN" altLang="en-US" sz="2800" dirty="0">
                  <a:latin typeface="+mn-ea"/>
                  <a:cs typeface="阿里巴巴普惠体 R" panose="00020600040101010101" pitchFamily="18" charset="-122"/>
                  <a:sym typeface=""/>
                </a:rPr>
                <a:t>千里共婵娟</a:t>
              </a:r>
            </a:p>
          </p:txBody>
        </p:sp>
        <p:sp>
          <p:nvSpPr>
            <p:cNvPr id="12" name="文本框 1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2602544E-85DA-400C-BBBD-8DE6D4B0A308}"/>
                </a:ext>
              </a:extLst>
            </p:cNvPr>
            <p:cNvSpPr txBox="1"/>
            <p:nvPr/>
          </p:nvSpPr>
          <p:spPr>
            <a:xfrm>
              <a:off x="5229278" y="4459443"/>
              <a:ext cx="4852131" cy="1438855"/>
            </a:xfrm>
            <a:prstGeom prst="rect">
              <a:avLst/>
            </a:prstGeom>
            <a:noFill/>
          </p:spPr>
          <p:txBody>
            <a:bodyPr vert="horz" wrap="square" rtlCol="0">
              <a:spAutoFit/>
            </a:bodyPr>
            <a:lstStyle/>
            <a:p>
              <a:pPr>
                <a:lnSpc>
                  <a:spcPct val="150000"/>
                </a:lnSpc>
              </a:pPr>
              <a:r>
                <a:rPr lang="zh-CN" altLang="en-US" sz="20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p:txBody>
        </p:sp>
        <p:pic>
          <p:nvPicPr>
            <p:cNvPr id="3" name="图片 2">
              <a:extLst>
                <a:ext uri="{FF2B5EF4-FFF2-40B4-BE49-F238E27FC236}">
                  <a16:creationId xmlns:a16="http://schemas.microsoft.com/office/drawing/2014/main" xmlns:p14="http://schemas.microsoft.com/office/powerpoint/2010/main" xmlns:a14="http://schemas.microsoft.com/office/drawing/2010/main" xmlns="" id="{4582F2BF-03A3-457E-8F4C-BCCE9E554B94}"/>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961244" y="3964649"/>
              <a:ext cx="3687100" cy="2217243"/>
            </a:xfrm>
            <a:prstGeom prst="rect">
              <a:avLst/>
            </a:prstGeom>
          </p:spPr>
        </p:pic>
      </p:grpSp>
    </p:spTree>
    <p:extLst>
      <p:ext uri="{BB962C8B-B14F-4D97-AF65-F5344CB8AC3E}">
        <p14:creationId xmlns:p14="http://schemas.microsoft.com/office/powerpoint/2010/main" xmlns:a14="http://schemas.microsoft.com/office/drawing/2010/main" xmlns:a16="http://schemas.microsoft.com/office/drawing/2014/main" xmlns="" val="4017530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2000"/>
                                        <p:tgtEl>
                                          <p:spTgt spid="7"/>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l="17561" b="27479"/>
          <a:stretch/>
        </p:blipFill>
        <p:spPr>
          <a:xfrm>
            <a:off x="3298813" y="0"/>
            <a:ext cx="8893187" cy="4400549"/>
          </a:xfrm>
          <a:prstGeom prst="rect">
            <a:avLst/>
          </a:prstGeom>
        </p:spPr>
      </p:pic>
      <p:sp>
        <p:nvSpPr>
          <p:cNvPr id="27" name="矩形 2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6E7F01EA-EC99-4FC3-9C3C-ABB1EDC558D1}"/>
              </a:ext>
            </a:extLst>
          </p:cNvPr>
          <p:cNvSpPr/>
          <p:nvPr/>
        </p:nvSpPr>
        <p:spPr>
          <a:xfrm>
            <a:off x="685869" y="3217127"/>
            <a:ext cx="4962293" cy="2012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28" name="文本框 2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62F138E-EC8C-4A4D-9314-4AB3E3C7B405}"/>
              </a:ext>
            </a:extLst>
          </p:cNvPr>
          <p:cNvSpPr txBox="1"/>
          <p:nvPr/>
        </p:nvSpPr>
        <p:spPr>
          <a:xfrm>
            <a:off x="428573" y="266535"/>
            <a:ext cx="4922409" cy="3770263"/>
          </a:xfrm>
          <a:prstGeom prst="rect">
            <a:avLst/>
          </a:prstGeom>
          <a:noFill/>
        </p:spPr>
        <p:txBody>
          <a:bodyPr vert="horz" wrap="square" rtlCol="0">
            <a:spAutoFit/>
          </a:bodyPr>
          <a:lstStyle/>
          <a:p>
            <a:r>
              <a:rPr lang="en-US" altLang="zh-CN" sz="23900" b="1" spc="-300" dirty="0">
                <a:solidFill>
                  <a:schemeClr val="bg1"/>
                </a:solidFill>
                <a:latin typeface="Arial" panose="020B0604020202020204" pitchFamily="34" charset="0"/>
                <a:ea typeface="阿里巴巴普惠体 R" panose="00020600040101010101" pitchFamily="18" charset="-122"/>
                <a:cs typeface="Arial" panose="020B0604020202020204" pitchFamily="34" charset="0"/>
                <a:sym typeface=""/>
              </a:rPr>
              <a:t>04</a:t>
            </a:r>
            <a:endParaRPr lang="zh-CN" altLang="en-US" sz="23900" b="1" spc="-300" dirty="0">
              <a:solidFill>
                <a:schemeClr val="bg1"/>
              </a:solidFill>
              <a:latin typeface="Arial" panose="020B0604020202020204" pitchFamily="34" charset="0"/>
              <a:ea typeface="阿里巴巴普惠体 R" panose="00020600040101010101" pitchFamily="18" charset="-122"/>
              <a:cs typeface="Arial" panose="020B0604020202020204" pitchFamily="34" charset="0"/>
              <a:sym typeface=""/>
            </a:endParaRPr>
          </a:p>
        </p:txBody>
      </p:sp>
      <p:sp>
        <p:nvSpPr>
          <p:cNvPr id="30" name="文本框 2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7266DE2A-49AC-492D-8E63-0C35D8D5A0F7}"/>
              </a:ext>
            </a:extLst>
          </p:cNvPr>
          <p:cNvSpPr txBox="1"/>
          <p:nvPr/>
        </p:nvSpPr>
        <p:spPr>
          <a:xfrm>
            <a:off x="1045574" y="3447617"/>
            <a:ext cx="4242882" cy="646331"/>
          </a:xfrm>
          <a:prstGeom prst="rect">
            <a:avLst/>
          </a:prstGeom>
          <a:noFill/>
        </p:spPr>
        <p:txBody>
          <a:bodyPr vert="horz" wrap="square" rtlCol="0">
            <a:spAutoFit/>
          </a:bodyPr>
          <a:lstStyle/>
          <a:p>
            <a:pPr algn="dist"/>
            <a:r>
              <a:rPr lang="zh-CN" altLang="en-US" sz="3600" dirty="0">
                <a:latin typeface="+mn-ea"/>
                <a:cs typeface="阿里巴巴普惠体 R" panose="00020600040101010101" pitchFamily="18" charset="-122"/>
                <a:sym typeface=""/>
              </a:rPr>
              <a:t>中秋的诗歌</a:t>
            </a:r>
          </a:p>
        </p:txBody>
      </p:sp>
      <p:sp>
        <p:nvSpPr>
          <p:cNvPr id="31" name="文本框 3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FE01F582-468F-4FBB-A734-44F8CDBACDB7}"/>
              </a:ext>
            </a:extLst>
          </p:cNvPr>
          <p:cNvSpPr txBox="1"/>
          <p:nvPr/>
        </p:nvSpPr>
        <p:spPr>
          <a:xfrm>
            <a:off x="1045574" y="4084524"/>
            <a:ext cx="4305408" cy="978729"/>
          </a:xfrm>
          <a:prstGeom prst="rect">
            <a:avLst/>
          </a:prstGeom>
          <a:noFill/>
        </p:spPr>
        <p:txBody>
          <a:bodyPr vert="horz" wrap="square" rtlCol="0">
            <a:spAutoFit/>
          </a:bodyPr>
          <a:lstStyle/>
          <a:p>
            <a:pPr>
              <a:lnSpc>
                <a:spcPct val="12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中秋节，又称月夕、秋节、仲秋节、追月节、女儿节或团圆节，是流行于中国众多民族与汉字文化圈诸国的传统文化节日</a:t>
            </a:r>
            <a:endParaRPr lang="en-US" altLang="zh-CN"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
            </a:endParaRPr>
          </a:p>
        </p:txBody>
      </p:sp>
      <p:sp>
        <p:nvSpPr>
          <p:cNvPr id="33" name="矩形 32">
            <a:extLst>
              <a:ext uri="{FF2B5EF4-FFF2-40B4-BE49-F238E27FC236}">
                <a16:creationId xmlns:a16="http://schemas.microsoft.com/office/drawing/2014/main" xmlns:p14="http://schemas.microsoft.com/office/powerpoint/2010/main" xmlns:a14="http://schemas.microsoft.com/office/drawing/2010/main" xmlns="" id="{8B2422E6-02CB-4E33-B9EE-F2723C04E2EE}"/>
              </a:ext>
            </a:extLst>
          </p:cNvPr>
          <p:cNvSpPr/>
          <p:nvPr/>
        </p:nvSpPr>
        <p:spPr>
          <a:xfrm>
            <a:off x="0" y="5229922"/>
            <a:ext cx="12192000" cy="1628078"/>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a14="http://schemas.microsoft.com/office/drawing/2010/main" xmlns:a16="http://schemas.microsoft.com/office/drawing/2014/main" xmlns="" val="2696441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heel(1)">
                                      <p:cBhvr>
                                        <p:cTn id="10" dur="2000"/>
                                        <p:tgtEl>
                                          <p:spTgt spid="2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heel(1)">
                                      <p:cBhvr>
                                        <p:cTn id="13" dur="2000"/>
                                        <p:tgtEl>
                                          <p:spTgt spid="3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heel(1)">
                                      <p:cBhvr>
                                        <p:cTn id="16" dur="2000"/>
                                        <p:tgtEl>
                                          <p:spTgt spid="31"/>
                                        </p:tgtEl>
                                      </p:cBhvr>
                                    </p:animEffect>
                                  </p:childTnLst>
                                </p:cTn>
                              </p:par>
                            </p:childTnLst>
                          </p:cTn>
                        </p:par>
                        <p:par>
                          <p:cTn id="17" fill="hold">
                            <p:stCondLst>
                              <p:cond delay="2000"/>
                            </p:stCondLst>
                            <p:childTnLst>
                              <p:par>
                                <p:cTn id="18" presetID="2" presetClass="entr" presetSubtype="4"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0" grpId="0"/>
      <p:bldP spid="31" grpId="0"/>
      <p:bldP spid="3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矩形 1">
            <a:extLst>
              <a:ext uri="{FF2B5EF4-FFF2-40B4-BE49-F238E27FC236}">
                <a16:creationId xmlns:a16="http://schemas.microsoft.com/office/drawing/2014/main" xmlns:p14="http://schemas.microsoft.com/office/powerpoint/2010/main" xmlns:a14="http://schemas.microsoft.com/office/drawing/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n-ea"/>
            </a:endParaRPr>
          </a:p>
        </p:txBody>
      </p:sp>
      <p:sp>
        <p:nvSpPr>
          <p:cNvPr id="13" name="矩形 12"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295DFCB9-6DAF-47D2-9FFA-164A4F452E4F}"/>
              </a:ext>
            </a:extLst>
          </p:cNvPr>
          <p:cNvSpPr/>
          <p:nvPr/>
        </p:nvSpPr>
        <p:spPr>
          <a:xfrm>
            <a:off x="5384189" y="1533409"/>
            <a:ext cx="5064340" cy="3598021"/>
          </a:xfrm>
          <a:prstGeom prst="rect">
            <a:avLst/>
          </a:prstGeom>
          <a:solidFill>
            <a:srgbClr val="E7E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
              <a:cs typeface="阿里巴巴普惠体 R" panose="00020600040101010101" pitchFamily="18" charset="-122"/>
              <a:sym typeface=""/>
            </a:endParaRPr>
          </a:p>
        </p:txBody>
      </p:sp>
      <p:sp>
        <p:nvSpPr>
          <p:cNvPr id="14" name="文本框 13"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641EE8F-FCE9-48AB-AF1B-14287FC7928B}"/>
              </a:ext>
            </a:extLst>
          </p:cNvPr>
          <p:cNvSpPr txBox="1"/>
          <p:nvPr/>
        </p:nvSpPr>
        <p:spPr>
          <a:xfrm>
            <a:off x="5806045" y="1783890"/>
            <a:ext cx="4155602" cy="2277547"/>
          </a:xfrm>
          <a:prstGeom prst="rect">
            <a:avLst/>
          </a:prstGeom>
          <a:noFill/>
        </p:spPr>
        <p:txBody>
          <a:bodyPr vert="horz" wrap="square" rtlCol="0">
            <a:spAutoFit/>
          </a:bodyPr>
          <a:lstStyle/>
          <a:p>
            <a:pPr algn="just">
              <a:lnSpc>
                <a:spcPct val="150000"/>
              </a:lnSpc>
            </a:pPr>
            <a:r>
              <a:rPr lang="zh-CN" altLang="en-US" sz="1600" dirty="0">
                <a:solidFill>
                  <a:prstClr val="black">
                    <a:lumMod val="95000"/>
                    <a:lumOff val="5000"/>
                  </a:prstClr>
                </a:solidFill>
                <a:latin typeface="阿里巴巴普惠体 R" panose="00020600040101010101" pitchFamily="18" charset="-122"/>
                <a:cs typeface="阿里巴巴普惠体 R" panose="00020600040101010101" pitchFamily="18" charset="-122"/>
              </a:rPr>
              <a:t>中秋节，又称月夕、秋节、仲秋节、八月节、八月会、追月节、玩月节、拜月节、女儿节或团圆节，是流行于中国众多民族与汉字文化圈诸国的传统文化节日，时在农历八月十五；因其恰值三秋之半，故名，也有些地方将中秋节定在八月十六。</a:t>
            </a:r>
            <a:endParaRPr lang="en-US" altLang="zh-CN" sz="1600" dirty="0">
              <a:solidFill>
                <a:prstClr val="black">
                  <a:lumMod val="95000"/>
                  <a:lumOff val="5000"/>
                </a:prstClr>
              </a:solidFill>
              <a:latin typeface="阿里巴巴普惠体 R" panose="00020600040101010101" pitchFamily="18" charset="-122"/>
              <a:cs typeface="阿里巴巴普惠体 R" panose="00020600040101010101" pitchFamily="18" charset="-122"/>
              <a:sym typeface=""/>
            </a:endParaRPr>
          </a:p>
        </p:txBody>
      </p:sp>
      <p:sp>
        <p:nvSpPr>
          <p:cNvPr id="15" name="矩形 14"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47B4FFAA-0FEF-4BB6-944D-DB2002E5F5EE}"/>
              </a:ext>
            </a:extLst>
          </p:cNvPr>
          <p:cNvSpPr/>
          <p:nvPr/>
        </p:nvSpPr>
        <p:spPr>
          <a:xfrm>
            <a:off x="5828240" y="4302213"/>
            <a:ext cx="2876751" cy="462069"/>
          </a:xfrm>
          <a:prstGeom prst="rect">
            <a:avLst/>
          </a:prstGeom>
          <a:solidFill>
            <a:srgbClr val="6A4E94"/>
          </a:solidFill>
          <a:ln w="476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
              <a:cs typeface="阿里巴巴普惠体 R" panose="00020600040101010101" pitchFamily="18" charset="-122"/>
              <a:sym typeface=""/>
            </a:endParaRPr>
          </a:p>
        </p:txBody>
      </p:sp>
      <p:sp>
        <p:nvSpPr>
          <p:cNvPr id="16" name="文本框 15"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772697BF-D1C8-441E-929F-CAA688777AD4}"/>
              </a:ext>
            </a:extLst>
          </p:cNvPr>
          <p:cNvSpPr txBox="1"/>
          <p:nvPr/>
        </p:nvSpPr>
        <p:spPr>
          <a:xfrm>
            <a:off x="5947500" y="4359732"/>
            <a:ext cx="2043814" cy="369332"/>
          </a:xfrm>
          <a:prstGeom prst="rect">
            <a:avLst/>
          </a:prstGeom>
          <a:noFill/>
        </p:spPr>
        <p:txBody>
          <a:bodyPr vert="horz" wrap="square" rtlCol="0">
            <a:spAutoFit/>
          </a:bodyPr>
          <a:lstStyle/>
          <a:p>
            <a:pPr algn="dist"/>
            <a:r>
              <a:rPr lang="zh-CN" altLang="en-US" dirty="0">
                <a:solidFill>
                  <a:prstClr val="white"/>
                </a:solidFill>
                <a:latin typeface="阿里巴巴普惠体 R" panose="00020600040101010101" pitchFamily="18" charset="-122"/>
                <a:cs typeface="阿里巴巴普惠体 R" panose="00020600040101010101" pitchFamily="18" charset="-122"/>
                <a:sym typeface=""/>
              </a:rPr>
              <a:t>嫦娥奔月</a:t>
            </a:r>
          </a:p>
        </p:txBody>
      </p:sp>
      <p:pic>
        <p:nvPicPr>
          <p:cNvPr id="9" name="图片 8">
            <a:extLst>
              <a:ext uri="{FF2B5EF4-FFF2-40B4-BE49-F238E27FC236}">
                <a16:creationId xmlns:a16="http://schemas.microsoft.com/office/drawing/2014/main" xmlns:p14="http://schemas.microsoft.com/office/powerpoint/2010/main" xmlns:a14="http://schemas.microsoft.com/office/drawing/2010/main" xmlns="" id="{EE7D9270-9B7D-483F-B39F-24DB2F9C5E44}"/>
              </a:ext>
            </a:extLst>
          </p:cNvPr>
          <p:cNvPicPr>
            <a:picLocks noChangeAspect="1"/>
          </p:cNvPicPr>
          <p:nvPr/>
        </p:nvPicPr>
        <p:blipFill>
          <a:blip r:embed="rId3" cstate="print">
            <a:extLst>
              <a:ext uri="{28A0092B-C50C-407E-A947-70E740481C1C}">
                <a14:useLocalDpi xmlns:a14="http://schemas.microsoft.com/office/drawing/2010/main" xmlns:p14="http://schemas.microsoft.com/office/powerpoint/2010/main" xmlns:a16="http://schemas.microsoft.com/office/drawing/2014/main" xmlns="" val="0"/>
              </a:ext>
            </a:extLst>
          </a:blip>
          <a:stretch>
            <a:fillRect/>
          </a:stretch>
        </p:blipFill>
        <p:spPr>
          <a:xfrm>
            <a:off x="786383" y="1077548"/>
            <a:ext cx="4788306" cy="4286307"/>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2390741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16"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par>
                          <p:cTn id="13" fill="hold">
                            <p:stCondLst>
                              <p:cond delay="2500"/>
                            </p:stCondLst>
                            <p:childTnLst>
                              <p:par>
                                <p:cTn id="14" presetID="6" presetClass="entr" presetSubtype="16"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circle(in)">
                                      <p:cBhvr>
                                        <p:cTn id="16" dur="2000"/>
                                        <p:tgtEl>
                                          <p:spTgt spid="14"/>
                                        </p:tgtEl>
                                      </p:cBhvr>
                                    </p:animEffect>
                                  </p:childTnLst>
                                </p:cTn>
                              </p:par>
                            </p:childTnLst>
                          </p:cTn>
                        </p:par>
                        <p:par>
                          <p:cTn id="17" fill="hold">
                            <p:stCondLst>
                              <p:cond delay="4500"/>
                            </p:stCondLst>
                            <p:childTnLst>
                              <p:par>
                                <p:cTn id="18" presetID="6" presetClass="entr" presetSubtype="16"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circle(in)">
                                      <p:cBhvr>
                                        <p:cTn id="20" dur="2000"/>
                                        <p:tgtEl>
                                          <p:spTgt spid="15"/>
                                        </p:tgtEl>
                                      </p:cBhvr>
                                    </p:animEffect>
                                  </p:childTnLst>
                                </p:cTn>
                              </p:par>
                            </p:childTnLst>
                          </p:cTn>
                        </p:par>
                        <p:par>
                          <p:cTn id="21" fill="hold">
                            <p:stCondLst>
                              <p:cond delay="6500"/>
                            </p:stCondLst>
                            <p:childTnLst>
                              <p:par>
                                <p:cTn id="22" presetID="6"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circle(in)">
                                      <p:cBhvr>
                                        <p:cTn id="24" dur="2000"/>
                                        <p:tgtEl>
                                          <p:spTgt spid="16"/>
                                        </p:tgtEl>
                                      </p:cBhvr>
                                    </p:animEffect>
                                  </p:childTnLst>
                                </p:cTn>
                              </p:par>
                            </p:childTnLst>
                          </p:cTn>
                        </p:par>
                        <p:par>
                          <p:cTn id="25" fill="hold">
                            <p:stCondLst>
                              <p:cond delay="8500"/>
                            </p:stCondLst>
                            <p:childTnLst>
                              <p:par>
                                <p:cTn id="26" presetID="22" presetClass="entr" presetSubtype="4"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P spid="14" grpId="0"/>
      <p:bldP spid="15"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707862" y="1"/>
            <a:ext cx="7484138" cy="3703320"/>
          </a:xfrm>
          <a:prstGeom prst="rect">
            <a:avLst/>
          </a:prstGeom>
        </p:spPr>
      </p:pic>
      <p:sp>
        <p:nvSpPr>
          <p:cNvPr id="7" name="矩形 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912FAD3A-762B-4793-B9AF-C20F401EE971}"/>
              </a:ext>
            </a:extLst>
          </p:cNvPr>
          <p:cNvSpPr/>
          <p:nvPr/>
        </p:nvSpPr>
        <p:spPr>
          <a:xfrm>
            <a:off x="0" y="959702"/>
            <a:ext cx="10994295" cy="5900568"/>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solidFill>
                <a:prstClr val="black"/>
              </a:solidFill>
              <a:latin typeface=""/>
              <a:cs typeface="阿里巴巴普惠体 R" panose="00020600040101010101" pitchFamily="18" charset="-122"/>
              <a:sym typeface=""/>
            </a:endParaRPr>
          </a:p>
        </p:txBody>
      </p:sp>
      <p:sp>
        <p:nvSpPr>
          <p:cNvPr id="8" name="文本框 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8B01ED17-45F0-4B95-971F-5B795F442318}"/>
              </a:ext>
            </a:extLst>
          </p:cNvPr>
          <p:cNvSpPr txBox="1"/>
          <p:nvPr/>
        </p:nvSpPr>
        <p:spPr>
          <a:xfrm>
            <a:off x="2690815" y="550020"/>
            <a:ext cx="12580883" cy="1862048"/>
          </a:xfrm>
          <a:prstGeom prst="rect">
            <a:avLst/>
          </a:prstGeom>
          <a:noFill/>
        </p:spPr>
        <p:txBody>
          <a:bodyPr vert="horz" wrap="square" rtlCol="0">
            <a:spAutoFit/>
          </a:bodyPr>
          <a:lstStyle/>
          <a:p>
            <a:r>
              <a:rPr lang="en-US" altLang="zh-CN" sz="11500" b="1" cap="all" dirty="0">
                <a:solidFill>
                  <a:srgbClr val="F8F8F8"/>
                </a:solidFill>
                <a:latin typeface=""/>
                <a:cs typeface="阿里巴巴普惠体 R" panose="00020600040101010101" pitchFamily="18" charset="-122"/>
                <a:sym typeface=""/>
              </a:rPr>
              <a:t>Mid-Autumn</a:t>
            </a:r>
            <a:endParaRPr lang="zh-CN" altLang="en-US" sz="11500" b="1" cap="all" dirty="0">
              <a:solidFill>
                <a:srgbClr val="F8F8F8"/>
              </a:solidFill>
              <a:latin typeface=""/>
              <a:cs typeface="阿里巴巴普惠体 R" panose="00020600040101010101" pitchFamily="18" charset="-122"/>
              <a:sym typeface=""/>
            </a:endParaRPr>
          </a:p>
        </p:txBody>
      </p:sp>
      <p:sp>
        <p:nvSpPr>
          <p:cNvPr id="9" name="文本框 8"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0D6609C7-0968-4E63-982F-1904BCD2E5DD}"/>
              </a:ext>
            </a:extLst>
          </p:cNvPr>
          <p:cNvSpPr txBox="1"/>
          <p:nvPr/>
        </p:nvSpPr>
        <p:spPr>
          <a:xfrm>
            <a:off x="961244" y="2226175"/>
            <a:ext cx="8539941" cy="977191"/>
          </a:xfrm>
          <a:prstGeom prst="rect">
            <a:avLst/>
          </a:prstGeom>
          <a:noFill/>
        </p:spPr>
        <p:txBody>
          <a:bodyPr vert="horz" wrap="square" rtlCol="0">
            <a:spAutoFit/>
          </a:bodyPr>
          <a:lstStyle/>
          <a:p>
            <a:pPr>
              <a:lnSpc>
                <a:spcPct val="150000"/>
              </a:lnSpc>
            </a:pPr>
            <a:r>
              <a:rPr lang="zh-CN" altLang="en-US" sz="2000" dirty="0">
                <a:solidFill>
                  <a:prstClr val="black">
                    <a:lumMod val="95000"/>
                    <a:lumOff val="5000"/>
                  </a:prstClr>
                </a:solidFill>
                <a:latin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p:txBody>
      </p:sp>
      <p:sp>
        <p:nvSpPr>
          <p:cNvPr id="10" name="文本框 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FBA5ECA8-67DE-4C83-8935-F48D7A704F6F}"/>
              </a:ext>
            </a:extLst>
          </p:cNvPr>
          <p:cNvSpPr txBox="1"/>
          <p:nvPr/>
        </p:nvSpPr>
        <p:spPr>
          <a:xfrm>
            <a:off x="961245" y="1317348"/>
            <a:ext cx="2685401" cy="523220"/>
          </a:xfrm>
          <a:prstGeom prst="rect">
            <a:avLst/>
          </a:prstGeom>
          <a:noFill/>
        </p:spPr>
        <p:txBody>
          <a:bodyPr vert="horz" wrap="square" rtlCol="0">
            <a:spAutoFit/>
          </a:bodyPr>
          <a:lstStyle/>
          <a:p>
            <a:pPr algn="dist"/>
            <a:r>
              <a:rPr lang="zh-CN" altLang="en-US" sz="2800" dirty="0">
                <a:solidFill>
                  <a:prstClr val="black"/>
                </a:solidFill>
                <a:latin typeface="+mn-ea"/>
                <a:cs typeface="阿里巴巴普惠体 R" panose="00020600040101010101" pitchFamily="18" charset="-122"/>
                <a:sym typeface=""/>
              </a:rPr>
              <a:t>千里共婵娟</a:t>
            </a:r>
          </a:p>
        </p:txBody>
      </p:sp>
      <p:sp>
        <p:nvSpPr>
          <p:cNvPr id="12" name="文本框 1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2602544E-85DA-400C-BBBD-8DE6D4B0A308}"/>
              </a:ext>
            </a:extLst>
          </p:cNvPr>
          <p:cNvSpPr txBox="1"/>
          <p:nvPr/>
        </p:nvSpPr>
        <p:spPr>
          <a:xfrm>
            <a:off x="5229278" y="4459443"/>
            <a:ext cx="4852131" cy="1438855"/>
          </a:xfrm>
          <a:prstGeom prst="rect">
            <a:avLst/>
          </a:prstGeom>
          <a:noFill/>
        </p:spPr>
        <p:txBody>
          <a:bodyPr vert="horz" wrap="square" rtlCol="0">
            <a:spAutoFit/>
          </a:bodyPr>
          <a:lstStyle/>
          <a:p>
            <a:pPr>
              <a:lnSpc>
                <a:spcPct val="150000"/>
              </a:lnSpc>
            </a:pPr>
            <a:r>
              <a:rPr lang="zh-CN" altLang="en-US" sz="2000" dirty="0">
                <a:solidFill>
                  <a:prstClr val="black">
                    <a:lumMod val="95000"/>
                    <a:lumOff val="5000"/>
                  </a:prstClr>
                </a:solidFill>
                <a:latin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p:txBody>
      </p:sp>
      <p:pic>
        <p:nvPicPr>
          <p:cNvPr id="11" name="图片 10">
            <a:extLst>
              <a:ext uri="{FF2B5EF4-FFF2-40B4-BE49-F238E27FC236}">
                <a16:creationId xmlns:a16="http://schemas.microsoft.com/office/drawing/2014/main" xmlns:p14="http://schemas.microsoft.com/office/powerpoint/2010/main" xmlns:a14="http://schemas.microsoft.com/office/drawing/2010/main" xmlns="" id="{7EB57AEC-3CFB-4361-B162-58DE3E6263B3}"/>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961244" y="3286270"/>
            <a:ext cx="3388801" cy="3343130"/>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211848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2000"/>
                                        <p:tgtEl>
                                          <p:spTgt spid="7"/>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6701882"/>
            <a:ext cx="12192000" cy="156117"/>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p14="http://schemas.microsoft.com/office/powerpoint/2010/main" xmlns:a14="http://schemas.microsoft.com/office/drawing/2010/main" xmlns="" id="{ED4D38FF-92E9-46D4-BF27-7A901B1DA0AF}"/>
              </a:ext>
            </a:extLst>
          </p:cNvPr>
          <p:cNvSpPr/>
          <p:nvPr/>
        </p:nvSpPr>
        <p:spPr>
          <a:xfrm>
            <a:off x="784302" y="752707"/>
            <a:ext cx="10623395" cy="5352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pic>
        <p:nvPicPr>
          <p:cNvPr id="9" name="图片 8"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E12DDA4B-B0D7-40DE-B775-719421370D34}"/>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5587614" y="4388749"/>
            <a:ext cx="1004542" cy="1073203"/>
          </a:xfrm>
          <a:prstGeom prst="rect">
            <a:avLst/>
          </a:prstGeom>
        </p:spPr>
      </p:pic>
      <p:grpSp>
        <p:nvGrpSpPr>
          <p:cNvPr id="10" name="组合 9"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3C8B0FF7-DF59-4A0E-879C-A8679E9E6D14}"/>
              </a:ext>
            </a:extLst>
          </p:cNvPr>
          <p:cNvGrpSpPr/>
          <p:nvPr/>
        </p:nvGrpSpPr>
        <p:grpSpPr>
          <a:xfrm>
            <a:off x="5196295" y="1444060"/>
            <a:ext cx="1785423" cy="2725770"/>
            <a:chOff x="5912927" y="2542295"/>
            <a:chExt cx="1785423" cy="2725770"/>
          </a:xfrm>
        </p:grpSpPr>
        <p:sp>
          <p:nvSpPr>
            <p:cNvPr id="11" name="文本框 10">
              <a:extLst>
                <a:ext uri="{FF2B5EF4-FFF2-40B4-BE49-F238E27FC236}">
                  <a16:creationId xmlns:a16="http://schemas.microsoft.com/office/drawing/2014/main" xmlns:p14="http://schemas.microsoft.com/office/powerpoint/2010/main" xmlns:a14="http://schemas.microsoft.com/office/drawing/2010/main" xmlns="" id="{6578D196-D076-4718-928C-1DF2902C46FE}"/>
                </a:ext>
              </a:extLst>
            </p:cNvPr>
            <p:cNvSpPr txBox="1"/>
            <p:nvPr/>
          </p:nvSpPr>
          <p:spPr>
            <a:xfrm>
              <a:off x="5912927" y="2542295"/>
              <a:ext cx="1431161" cy="2725770"/>
            </a:xfrm>
            <a:prstGeom prst="rect">
              <a:avLst/>
            </a:prstGeom>
            <a:noFill/>
          </p:spPr>
          <p:txBody>
            <a:bodyPr vert="eaVert" wrap="square" rtlCol="0">
              <a:spAutoFit/>
            </a:bodyPr>
            <a:lstStyle/>
            <a:p>
              <a:pPr>
                <a:lnSpc>
                  <a:spcPct val="150000"/>
                </a:lnSpc>
              </a:pPr>
              <a:r>
                <a:rPr lang="zh-CN" altLang="en-US" dirty="0">
                  <a:solidFill>
                    <a:schemeClr val="tx1">
                      <a:lumMod val="95000"/>
                      <a:lumOff val="5000"/>
                    </a:schemeClr>
                  </a:solidFill>
                  <a:latin typeface="+mn-ea"/>
                  <a:cs typeface="阿里巴巴普惠体 R" panose="00020600040101010101" pitchFamily="18" charset="-122"/>
                </a:rPr>
                <a:t>中秋节赏月赏月和吃月饼是中国各地过中秋节的必备习俗。</a:t>
              </a:r>
            </a:p>
          </p:txBody>
        </p:sp>
        <p:sp>
          <p:nvSpPr>
            <p:cNvPr id="12" name="文本框 11">
              <a:extLst>
                <a:ext uri="{FF2B5EF4-FFF2-40B4-BE49-F238E27FC236}">
                  <a16:creationId xmlns:a16="http://schemas.microsoft.com/office/drawing/2014/main" xmlns:p14="http://schemas.microsoft.com/office/powerpoint/2010/main" xmlns:a14="http://schemas.microsoft.com/office/drawing/2010/main" xmlns="" id="{F15E27DD-A677-43DE-B96A-935EFFFA5C9C}"/>
                </a:ext>
              </a:extLst>
            </p:cNvPr>
            <p:cNvSpPr txBox="1"/>
            <p:nvPr/>
          </p:nvSpPr>
          <p:spPr>
            <a:xfrm>
              <a:off x="7205907" y="2542295"/>
              <a:ext cx="492443" cy="1802525"/>
            </a:xfrm>
            <a:prstGeom prst="rect">
              <a:avLst/>
            </a:prstGeom>
            <a:noFill/>
          </p:spPr>
          <p:txBody>
            <a:bodyPr vert="eaVert" wrap="square" rtlCol="0">
              <a:spAutoFit/>
            </a:bodyPr>
            <a:lstStyle/>
            <a:p>
              <a:pPr algn="dist"/>
              <a:r>
                <a:rPr lang="zh-CN" altLang="en-US" sz="2000" dirty="0">
                  <a:solidFill>
                    <a:schemeClr val="tx1">
                      <a:lumMod val="95000"/>
                      <a:lumOff val="5000"/>
                    </a:schemeClr>
                  </a:solidFill>
                  <a:latin typeface="+mn-ea"/>
                  <a:cs typeface="阿里巴巴普惠体 R" panose="00020600040101010101" pitchFamily="18" charset="-122"/>
                  <a:sym typeface=""/>
                </a:rPr>
                <a:t>嫦娥奔月</a:t>
              </a:r>
            </a:p>
          </p:txBody>
        </p:sp>
      </p:grpSp>
      <p:pic>
        <p:nvPicPr>
          <p:cNvPr id="17" name="图片 16"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20708E88-FEC1-43FD-8917-9483ECC4C010}"/>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7558299" y="4397362"/>
            <a:ext cx="1004542" cy="1073203"/>
          </a:xfrm>
          <a:prstGeom prst="rect">
            <a:avLst/>
          </a:prstGeom>
        </p:spPr>
      </p:pic>
      <p:grpSp>
        <p:nvGrpSpPr>
          <p:cNvPr id="18" name="组合 17"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AA1061C0-1779-4789-977F-71BB26D29D52}"/>
              </a:ext>
            </a:extLst>
          </p:cNvPr>
          <p:cNvGrpSpPr/>
          <p:nvPr/>
        </p:nvGrpSpPr>
        <p:grpSpPr>
          <a:xfrm>
            <a:off x="7156028" y="1444060"/>
            <a:ext cx="1785423" cy="2725770"/>
            <a:chOff x="5912927" y="2542295"/>
            <a:chExt cx="1785423" cy="2725770"/>
          </a:xfrm>
        </p:grpSpPr>
        <p:sp>
          <p:nvSpPr>
            <p:cNvPr id="19" name="文本框 18">
              <a:extLst>
                <a:ext uri="{FF2B5EF4-FFF2-40B4-BE49-F238E27FC236}">
                  <a16:creationId xmlns:a16="http://schemas.microsoft.com/office/drawing/2014/main" xmlns:p14="http://schemas.microsoft.com/office/powerpoint/2010/main" xmlns:a14="http://schemas.microsoft.com/office/drawing/2010/main" xmlns="" id="{BA6BB353-0C2F-4E95-97DF-EAEBEC4966BC}"/>
                </a:ext>
              </a:extLst>
            </p:cNvPr>
            <p:cNvSpPr txBox="1"/>
            <p:nvPr/>
          </p:nvSpPr>
          <p:spPr>
            <a:xfrm>
              <a:off x="5912927" y="2542295"/>
              <a:ext cx="1431161" cy="2725770"/>
            </a:xfrm>
            <a:prstGeom prst="rect">
              <a:avLst/>
            </a:prstGeom>
            <a:noFill/>
          </p:spPr>
          <p:txBody>
            <a:bodyPr vert="eaVert" wrap="square" rtlCol="0">
              <a:spAutoFit/>
            </a:bodyPr>
            <a:lstStyle/>
            <a:p>
              <a:pPr>
                <a:lnSpc>
                  <a:spcPct val="150000"/>
                </a:lnSpc>
              </a:pPr>
              <a:r>
                <a:rPr lang="zh-CN" altLang="en-US" dirty="0">
                  <a:solidFill>
                    <a:schemeClr val="tx1">
                      <a:lumMod val="95000"/>
                      <a:lumOff val="5000"/>
                    </a:schemeClr>
                  </a:solidFill>
                  <a:latin typeface="+mn-ea"/>
                  <a:cs typeface="阿里巴巴普惠体 R" panose="00020600040101010101" pitchFamily="18" charset="-122"/>
                </a:rPr>
                <a:t>中秋节赏月赏月和吃月饼是中国各地过中秋节的必备习俗。</a:t>
              </a:r>
            </a:p>
          </p:txBody>
        </p:sp>
        <p:sp>
          <p:nvSpPr>
            <p:cNvPr id="20" name="文本框 19">
              <a:extLst>
                <a:ext uri="{FF2B5EF4-FFF2-40B4-BE49-F238E27FC236}">
                  <a16:creationId xmlns:a16="http://schemas.microsoft.com/office/drawing/2014/main" xmlns:p14="http://schemas.microsoft.com/office/powerpoint/2010/main" xmlns:a14="http://schemas.microsoft.com/office/drawing/2010/main" xmlns="" id="{C53F1994-4024-429E-BAB2-A5E811513D38}"/>
                </a:ext>
              </a:extLst>
            </p:cNvPr>
            <p:cNvSpPr txBox="1"/>
            <p:nvPr/>
          </p:nvSpPr>
          <p:spPr>
            <a:xfrm>
              <a:off x="7205907" y="2542295"/>
              <a:ext cx="492443" cy="1802525"/>
            </a:xfrm>
            <a:prstGeom prst="rect">
              <a:avLst/>
            </a:prstGeom>
            <a:noFill/>
          </p:spPr>
          <p:txBody>
            <a:bodyPr vert="eaVert" wrap="square" rtlCol="0">
              <a:spAutoFit/>
            </a:bodyPr>
            <a:lstStyle/>
            <a:p>
              <a:pPr algn="dist"/>
              <a:r>
                <a:rPr lang="zh-CN" altLang="en-US" sz="2000" dirty="0">
                  <a:solidFill>
                    <a:schemeClr val="tx1">
                      <a:lumMod val="95000"/>
                      <a:lumOff val="5000"/>
                    </a:schemeClr>
                  </a:solidFill>
                  <a:latin typeface="+mn-ea"/>
                  <a:cs typeface="阿里巴巴普惠体 R" panose="00020600040101010101" pitchFamily="18" charset="-122"/>
                  <a:sym typeface=""/>
                </a:rPr>
                <a:t>嫦娥奔月</a:t>
              </a:r>
            </a:p>
          </p:txBody>
        </p:sp>
      </p:grpSp>
      <p:pic>
        <p:nvPicPr>
          <p:cNvPr id="21" name="图片 20"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89A88FA5-6F29-4659-BB4D-693BF1CC4B29}"/>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9583775" y="4388749"/>
            <a:ext cx="1004542" cy="1073203"/>
          </a:xfrm>
          <a:prstGeom prst="rect">
            <a:avLst/>
          </a:prstGeom>
        </p:spPr>
      </p:pic>
      <p:grpSp>
        <p:nvGrpSpPr>
          <p:cNvPr id="22" name="组合 2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8588FFCF-E924-420C-BF66-FBF369FC0831}"/>
              </a:ext>
            </a:extLst>
          </p:cNvPr>
          <p:cNvGrpSpPr/>
          <p:nvPr/>
        </p:nvGrpSpPr>
        <p:grpSpPr>
          <a:xfrm>
            <a:off x="9093127" y="1444060"/>
            <a:ext cx="1785423" cy="2725770"/>
            <a:chOff x="5912927" y="2542295"/>
            <a:chExt cx="1785423" cy="2725770"/>
          </a:xfrm>
        </p:grpSpPr>
        <p:sp>
          <p:nvSpPr>
            <p:cNvPr id="23" name="文本框 22">
              <a:extLst>
                <a:ext uri="{FF2B5EF4-FFF2-40B4-BE49-F238E27FC236}">
                  <a16:creationId xmlns:a16="http://schemas.microsoft.com/office/drawing/2014/main" xmlns:p14="http://schemas.microsoft.com/office/powerpoint/2010/main" xmlns:a14="http://schemas.microsoft.com/office/drawing/2010/main" xmlns="" id="{A022A0FE-0488-447B-82E3-7B8F888E3663}"/>
                </a:ext>
              </a:extLst>
            </p:cNvPr>
            <p:cNvSpPr txBox="1"/>
            <p:nvPr/>
          </p:nvSpPr>
          <p:spPr>
            <a:xfrm>
              <a:off x="5912927" y="2542295"/>
              <a:ext cx="1431161" cy="2725770"/>
            </a:xfrm>
            <a:prstGeom prst="rect">
              <a:avLst/>
            </a:prstGeom>
            <a:noFill/>
          </p:spPr>
          <p:txBody>
            <a:bodyPr vert="eaVert" wrap="square" rtlCol="0">
              <a:spAutoFit/>
            </a:bodyPr>
            <a:lstStyle/>
            <a:p>
              <a:pPr>
                <a:lnSpc>
                  <a:spcPct val="150000"/>
                </a:lnSpc>
              </a:pPr>
              <a:r>
                <a:rPr lang="zh-CN" altLang="en-US" dirty="0">
                  <a:solidFill>
                    <a:schemeClr val="tx1">
                      <a:lumMod val="95000"/>
                      <a:lumOff val="5000"/>
                    </a:schemeClr>
                  </a:solidFill>
                  <a:latin typeface="+mn-ea"/>
                  <a:cs typeface="阿里巴巴普惠体 R" panose="00020600040101010101" pitchFamily="18" charset="-122"/>
                </a:rPr>
                <a:t>中秋节赏月赏月和吃月饼是中国各地过中秋节的必备习俗。</a:t>
              </a:r>
            </a:p>
          </p:txBody>
        </p:sp>
        <p:sp>
          <p:nvSpPr>
            <p:cNvPr id="24" name="文本框 23">
              <a:extLst>
                <a:ext uri="{FF2B5EF4-FFF2-40B4-BE49-F238E27FC236}">
                  <a16:creationId xmlns:a16="http://schemas.microsoft.com/office/drawing/2014/main" xmlns:p14="http://schemas.microsoft.com/office/powerpoint/2010/main" xmlns:a14="http://schemas.microsoft.com/office/drawing/2010/main" xmlns="" id="{84DAB793-9140-4A77-B19D-2095557C33DE}"/>
                </a:ext>
              </a:extLst>
            </p:cNvPr>
            <p:cNvSpPr txBox="1"/>
            <p:nvPr/>
          </p:nvSpPr>
          <p:spPr>
            <a:xfrm>
              <a:off x="7205907" y="2542295"/>
              <a:ext cx="492443" cy="1802525"/>
            </a:xfrm>
            <a:prstGeom prst="rect">
              <a:avLst/>
            </a:prstGeom>
            <a:noFill/>
          </p:spPr>
          <p:txBody>
            <a:bodyPr vert="eaVert" wrap="square" rtlCol="0">
              <a:spAutoFit/>
            </a:bodyPr>
            <a:lstStyle/>
            <a:p>
              <a:pPr algn="dist"/>
              <a:r>
                <a:rPr lang="zh-CN" altLang="en-US" sz="2000" dirty="0">
                  <a:solidFill>
                    <a:schemeClr val="tx1">
                      <a:lumMod val="95000"/>
                      <a:lumOff val="5000"/>
                    </a:schemeClr>
                  </a:solidFill>
                  <a:latin typeface="+mn-ea"/>
                  <a:cs typeface="阿里巴巴普惠体 R" panose="00020600040101010101" pitchFamily="18" charset="-122"/>
                  <a:sym typeface=""/>
                </a:rPr>
                <a:t>嫦娥奔月</a:t>
              </a:r>
            </a:p>
          </p:txBody>
        </p:sp>
      </p:grpSp>
      <p:pic>
        <p:nvPicPr>
          <p:cNvPr id="6" name="图片 5">
            <a:extLst>
              <a:ext uri="{FF2B5EF4-FFF2-40B4-BE49-F238E27FC236}">
                <a16:creationId xmlns:a16="http://schemas.microsoft.com/office/drawing/2014/main" xmlns:p14="http://schemas.microsoft.com/office/powerpoint/2010/main" xmlns:a14="http://schemas.microsoft.com/office/drawing/2010/main" xmlns="" id="{980BC63A-605D-4DCD-A8DA-A3B773419628}"/>
              </a:ext>
            </a:extLst>
          </p:cNvPr>
          <p:cNvPicPr>
            <a:picLocks noChangeAspect="1"/>
          </p:cNvPicPr>
          <p:nvPr/>
        </p:nvPicPr>
        <p:blipFill>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1370507" y="1668229"/>
            <a:ext cx="3858895" cy="3581808"/>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178452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randombar(horizontal)">
                                      <p:cBhvr>
                                        <p:cTn id="16" dur="500"/>
                                        <p:tgtEl>
                                          <p:spTgt spid="17"/>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randombar(horizontal)">
                                      <p:cBhvr>
                                        <p:cTn id="20" dur="500"/>
                                        <p:tgtEl>
                                          <p:spTgt spid="21"/>
                                        </p:tgtEl>
                                      </p:cBhvr>
                                    </p:animEffect>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randombar(horizontal)">
                                      <p:cBhvr>
                                        <p:cTn id="24" dur="500"/>
                                        <p:tgtEl>
                                          <p:spTgt spid="22"/>
                                        </p:tgtEl>
                                      </p:cBhvr>
                                    </p:animEffect>
                                  </p:childTnLst>
                                </p:cTn>
                              </p:par>
                            </p:childTnLst>
                          </p:cTn>
                        </p:par>
                        <p:par>
                          <p:cTn id="25" fill="hold">
                            <p:stCondLst>
                              <p:cond delay="2500"/>
                            </p:stCondLst>
                            <p:childTnLst>
                              <p:par>
                                <p:cTn id="26" presetID="14" presetClass="entr" presetSubtype="1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par>
                          <p:cTn id="29" fill="hold">
                            <p:stCondLst>
                              <p:cond delay="3000"/>
                            </p:stCondLst>
                            <p:childTnLst>
                              <p:par>
                                <p:cTn id="30" presetID="14" presetClass="entr" presetSubtype="1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par>
                          <p:cTn id="33" fill="hold">
                            <p:stCondLst>
                              <p:cond delay="3500"/>
                            </p:stCondLst>
                            <p:childTnLst>
                              <p:par>
                                <p:cTn id="34" presetID="2" presetClass="entr" presetSubtype="4"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ppt_x"/>
                                          </p:val>
                                        </p:tav>
                                        <p:tav tm="100000">
                                          <p:val>
                                            <p:strVal val="#ppt_x"/>
                                          </p:val>
                                        </p:tav>
                                      </p:tavLst>
                                    </p:anim>
                                    <p:anim calcmode="lin" valueType="num">
                                      <p:cBhvr additive="base">
                                        <p:cTn id="3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5" name="图片 24">
            <a:extLst>
              <a:ext uri="{FF2B5EF4-FFF2-40B4-BE49-F238E27FC236}">
                <a16:creationId xmlns:a16="http://schemas.microsoft.com/office/drawing/2014/main" xmlns:p14="http://schemas.microsoft.com/office/powerpoint/2010/main" xmlns:a14="http://schemas.microsoft.com/office/drawing/2010/main" xmlns="" id="{0957A7CB-B2F8-4669-B5B9-B9255F5A2A7A}"/>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074693" y="-20491"/>
            <a:ext cx="4155602" cy="6878492"/>
          </a:xfrm>
          <a:custGeom>
            <a:avLst/>
            <a:gdLst>
              <a:gd name="connsiteX0" fmla="*/ 0 w 3925229"/>
              <a:gd name="connsiteY0" fmla="*/ 0 h 6858000"/>
              <a:gd name="connsiteX1" fmla="*/ 3925229 w 3925229"/>
              <a:gd name="connsiteY1" fmla="*/ 0 h 6858000"/>
              <a:gd name="connsiteX2" fmla="*/ 3925229 w 3925229"/>
              <a:gd name="connsiteY2" fmla="*/ 6858000 h 6858000"/>
              <a:gd name="connsiteX3" fmla="*/ 0 w 392522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925229" h="6858000">
                <a:moveTo>
                  <a:pt x="0" y="0"/>
                </a:moveTo>
                <a:lnTo>
                  <a:pt x="3925229" y="0"/>
                </a:lnTo>
                <a:lnTo>
                  <a:pt x="3925229" y="6858000"/>
                </a:lnTo>
                <a:lnTo>
                  <a:pt x="0" y="6858000"/>
                </a:lnTo>
                <a:close/>
              </a:path>
            </a:pathLst>
          </a:custGeom>
        </p:spPr>
      </p:pic>
      <p:grpSp>
        <p:nvGrpSpPr>
          <p:cNvPr id="26" name="组合 25"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529627A2-57E0-4415-BE32-A46F63B56178}"/>
              </a:ext>
            </a:extLst>
          </p:cNvPr>
          <p:cNvGrpSpPr/>
          <p:nvPr/>
        </p:nvGrpSpPr>
        <p:grpSpPr>
          <a:xfrm>
            <a:off x="8733358" y="1240700"/>
            <a:ext cx="2507637" cy="1908215"/>
            <a:chOff x="1952201" y="1523105"/>
            <a:chExt cx="2507637" cy="1908215"/>
          </a:xfrm>
        </p:grpSpPr>
        <p:sp>
          <p:nvSpPr>
            <p:cNvPr id="27" name="文本框 26">
              <a:extLst>
                <a:ext uri="{FF2B5EF4-FFF2-40B4-BE49-F238E27FC236}">
                  <a16:creationId xmlns:a16="http://schemas.microsoft.com/office/drawing/2014/main" xmlns:p14="http://schemas.microsoft.com/office/powerpoint/2010/main" xmlns:a14="http://schemas.microsoft.com/office/drawing/2010/main" xmlns="" id="{A302CE3B-5556-4E02-8051-662062FCEED1}"/>
                </a:ext>
              </a:extLst>
            </p:cNvPr>
            <p:cNvSpPr txBox="1"/>
            <p:nvPr/>
          </p:nvSpPr>
          <p:spPr>
            <a:xfrm>
              <a:off x="1952201" y="1923215"/>
              <a:ext cx="2507637" cy="1508105"/>
            </a:xfrm>
            <a:prstGeom prst="rect">
              <a:avLst/>
            </a:prstGeom>
            <a:noFill/>
          </p:spPr>
          <p:txBody>
            <a:bodyPr vert="horz" wrap="square" rtlCol="0">
              <a:spAutoFit/>
            </a:bodyPr>
            <a:lstStyle/>
            <a:p>
              <a:pPr algn="just">
                <a:lnSpc>
                  <a:spcPct val="200000"/>
                </a:lnSpc>
              </a:pPr>
              <a:r>
                <a:rPr lang="zh-CN" altLang="en-US" sz="1600" dirty="0">
                  <a:solidFill>
                    <a:schemeClr val="tx1">
                      <a:lumMod val="95000"/>
                      <a:lumOff val="5000"/>
                    </a:schemeClr>
                  </a:solidFill>
                  <a:latin typeface="+mn-ea"/>
                </a:rPr>
                <a:t>中秋节也是东亚和东南亚一些国家尤其是当地的华人华侨的传统节日。</a:t>
              </a:r>
              <a:endParaRPr lang="en-US" altLang="zh-CN" sz="1600" dirty="0">
                <a:solidFill>
                  <a:schemeClr val="tx1">
                    <a:lumMod val="95000"/>
                    <a:lumOff val="5000"/>
                  </a:schemeClr>
                </a:solidFill>
                <a:latin typeface="+mn-ea"/>
                <a:cs typeface="阿里巴巴普惠体 R" panose="00020600040101010101" pitchFamily="18" charset="-122"/>
                <a:sym typeface=""/>
              </a:endParaRPr>
            </a:p>
          </p:txBody>
        </p:sp>
        <p:sp>
          <p:nvSpPr>
            <p:cNvPr id="28" name="文本框 27">
              <a:extLst>
                <a:ext uri="{FF2B5EF4-FFF2-40B4-BE49-F238E27FC236}">
                  <a16:creationId xmlns:a16="http://schemas.microsoft.com/office/drawing/2014/main" xmlns:p14="http://schemas.microsoft.com/office/powerpoint/2010/main" xmlns:a14="http://schemas.microsoft.com/office/drawing/2010/main" xmlns="" id="{75451D9B-6F09-41C9-9FC8-A37C882C3DC4}"/>
                </a:ext>
              </a:extLst>
            </p:cNvPr>
            <p:cNvSpPr txBox="1"/>
            <p:nvPr/>
          </p:nvSpPr>
          <p:spPr>
            <a:xfrm>
              <a:off x="1952201" y="1523105"/>
              <a:ext cx="1519682" cy="400110"/>
            </a:xfrm>
            <a:prstGeom prst="rect">
              <a:avLst/>
            </a:prstGeom>
            <a:noFill/>
          </p:spPr>
          <p:txBody>
            <a:bodyPr vert="horz" wrap="square" rtlCol="0">
              <a:spAutoFit/>
            </a:bodyPr>
            <a:lstStyle/>
            <a:p>
              <a:pPr algn="dist"/>
              <a:r>
                <a:rPr lang="zh-CN" altLang="en-US" sz="2000" dirty="0">
                  <a:solidFill>
                    <a:schemeClr val="tx1">
                      <a:lumMod val="95000"/>
                      <a:lumOff val="5000"/>
                    </a:schemeClr>
                  </a:solidFill>
                  <a:latin typeface="+mn-ea"/>
                  <a:cs typeface="阿里巴巴普惠体 R" panose="00020600040101010101" pitchFamily="18" charset="-122"/>
                  <a:sym typeface=""/>
                </a:rPr>
                <a:t>嫦娥奔月</a:t>
              </a:r>
            </a:p>
          </p:txBody>
        </p:sp>
      </p:grpSp>
      <p:grpSp>
        <p:nvGrpSpPr>
          <p:cNvPr id="29" name="组合 28"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88797C38-679F-4DAA-9CC2-66604691BC0A}"/>
              </a:ext>
            </a:extLst>
          </p:cNvPr>
          <p:cNvGrpSpPr/>
          <p:nvPr/>
        </p:nvGrpSpPr>
        <p:grpSpPr>
          <a:xfrm>
            <a:off x="8733359" y="3702913"/>
            <a:ext cx="2507637" cy="1908215"/>
            <a:chOff x="1952201" y="1523105"/>
            <a:chExt cx="2507637" cy="1908215"/>
          </a:xfrm>
        </p:grpSpPr>
        <p:sp>
          <p:nvSpPr>
            <p:cNvPr id="30" name="文本框 29">
              <a:extLst>
                <a:ext uri="{FF2B5EF4-FFF2-40B4-BE49-F238E27FC236}">
                  <a16:creationId xmlns:a16="http://schemas.microsoft.com/office/drawing/2014/main" xmlns:p14="http://schemas.microsoft.com/office/powerpoint/2010/main" xmlns:a14="http://schemas.microsoft.com/office/drawing/2010/main" xmlns="" id="{177131E6-6389-4013-A7D3-3AFFD3CEC6A2}"/>
                </a:ext>
              </a:extLst>
            </p:cNvPr>
            <p:cNvSpPr txBox="1"/>
            <p:nvPr/>
          </p:nvSpPr>
          <p:spPr>
            <a:xfrm>
              <a:off x="1952201" y="1923215"/>
              <a:ext cx="2507637" cy="1508105"/>
            </a:xfrm>
            <a:prstGeom prst="rect">
              <a:avLst/>
            </a:prstGeom>
            <a:noFill/>
          </p:spPr>
          <p:txBody>
            <a:bodyPr vert="horz" wrap="square" rtlCol="0">
              <a:spAutoFit/>
            </a:bodyPr>
            <a:lstStyle/>
            <a:p>
              <a:pPr algn="just">
                <a:lnSpc>
                  <a:spcPct val="200000"/>
                </a:lnSpc>
              </a:pPr>
              <a:r>
                <a:rPr lang="zh-CN" altLang="en-US" sz="1600" dirty="0">
                  <a:solidFill>
                    <a:schemeClr val="tx1">
                      <a:lumMod val="95000"/>
                      <a:lumOff val="5000"/>
                    </a:schemeClr>
                  </a:solidFill>
                  <a:latin typeface="+mn-ea"/>
                </a:rPr>
                <a:t>中秋节也是东亚和东南亚一些国家尤其是当地的华人华侨的传统节日。</a:t>
              </a:r>
              <a:endParaRPr lang="en-US" altLang="zh-CN" sz="1600" dirty="0">
                <a:solidFill>
                  <a:schemeClr val="tx1">
                    <a:lumMod val="95000"/>
                    <a:lumOff val="5000"/>
                  </a:schemeClr>
                </a:solidFill>
                <a:latin typeface="+mn-ea"/>
                <a:cs typeface="阿里巴巴普惠体 R" panose="00020600040101010101" pitchFamily="18" charset="-122"/>
                <a:sym typeface=""/>
              </a:endParaRPr>
            </a:p>
          </p:txBody>
        </p:sp>
        <p:sp>
          <p:nvSpPr>
            <p:cNvPr id="31" name="文本框 30">
              <a:extLst>
                <a:ext uri="{FF2B5EF4-FFF2-40B4-BE49-F238E27FC236}">
                  <a16:creationId xmlns:a16="http://schemas.microsoft.com/office/drawing/2014/main" xmlns:p14="http://schemas.microsoft.com/office/powerpoint/2010/main" xmlns:a14="http://schemas.microsoft.com/office/drawing/2010/main" xmlns="" id="{56A5C0E0-25FC-4DBA-9997-81B959A87073}"/>
                </a:ext>
              </a:extLst>
            </p:cNvPr>
            <p:cNvSpPr txBox="1"/>
            <p:nvPr/>
          </p:nvSpPr>
          <p:spPr>
            <a:xfrm>
              <a:off x="1952201" y="1523105"/>
              <a:ext cx="1519682" cy="400110"/>
            </a:xfrm>
            <a:prstGeom prst="rect">
              <a:avLst/>
            </a:prstGeom>
            <a:noFill/>
          </p:spPr>
          <p:txBody>
            <a:bodyPr vert="horz" wrap="square" rtlCol="0">
              <a:spAutoFit/>
            </a:bodyPr>
            <a:lstStyle/>
            <a:p>
              <a:pPr algn="dist"/>
              <a:r>
                <a:rPr lang="zh-CN" altLang="en-US" sz="2000" dirty="0">
                  <a:solidFill>
                    <a:schemeClr val="tx1">
                      <a:lumMod val="95000"/>
                      <a:lumOff val="5000"/>
                    </a:schemeClr>
                  </a:solidFill>
                  <a:latin typeface="+mn-ea"/>
                  <a:cs typeface="阿里巴巴普惠体 R" panose="00020600040101010101" pitchFamily="18" charset="-122"/>
                  <a:sym typeface=""/>
                </a:rPr>
                <a:t>嫦娥奔月</a:t>
              </a:r>
            </a:p>
          </p:txBody>
        </p:sp>
      </p:grpSp>
      <p:sp>
        <p:nvSpPr>
          <p:cNvPr id="32" name="文本框 31" descr="e7d195523061f1c0092ce48a5fc95870a0687ac45bc8b2caB227BFDC40F9DB2B7A559DE97B8BDC6E716585DDCE188C7BF488BAA08C98985C74A3E1B5E305210FABE6A8AE2A6A8AB67019A6860E9B7AF58A2B57A1C6B8F2C85CB0EAED40C4F82894BC2D39F64AE6627D776777574710C96A2982A5D0BB6553398D7E5F4D6303B11156A917EB4EF75F035612C03AD96E20">
            <a:extLst>
              <a:ext uri="{FF2B5EF4-FFF2-40B4-BE49-F238E27FC236}">
                <a16:creationId xmlns:a16="http://schemas.microsoft.com/office/drawing/2014/main" xmlns:p14="http://schemas.microsoft.com/office/powerpoint/2010/main" xmlns:a14="http://schemas.microsoft.com/office/drawing/2010/main" xmlns="" id="{BBB92EA0-29D7-46ED-B184-4616D8E794BF}"/>
              </a:ext>
            </a:extLst>
          </p:cNvPr>
          <p:cNvSpPr txBox="1"/>
          <p:nvPr/>
        </p:nvSpPr>
        <p:spPr>
          <a:xfrm>
            <a:off x="951004" y="1640810"/>
            <a:ext cx="2620625" cy="3747180"/>
          </a:xfrm>
          <a:prstGeom prst="rect">
            <a:avLst/>
          </a:prstGeom>
          <a:noFill/>
        </p:spPr>
        <p:txBody>
          <a:bodyPr vert="horz" wrap="square" rtlCol="0">
            <a:spAutoFit/>
          </a:bodyPr>
          <a:lstStyle/>
          <a:p>
            <a:pPr>
              <a:lnSpc>
                <a:spcPct val="150000"/>
              </a:lnSpc>
            </a:pPr>
            <a:r>
              <a:rPr lang="zh-CN" altLang="en-US" sz="2000" dirty="0">
                <a:solidFill>
                  <a:schemeClr val="tx1">
                    <a:lumMod val="95000"/>
                    <a:lumOff val="5000"/>
                  </a:schemeClr>
                </a:solidFill>
                <a:latin typeface="+mn-ea"/>
              </a:rPr>
              <a:t>中秋节始于唐朝初年，盛行于宋朝，至明清时，已成为与春节齐名的中国传统节日之一。受中华文化的影响，自</a:t>
            </a:r>
            <a:r>
              <a:rPr lang="en-US" altLang="zh-CN" sz="2000" dirty="0">
                <a:solidFill>
                  <a:schemeClr val="tx1">
                    <a:lumMod val="95000"/>
                    <a:lumOff val="5000"/>
                  </a:schemeClr>
                </a:solidFill>
                <a:latin typeface="+mn-ea"/>
              </a:rPr>
              <a:t>2008</a:t>
            </a:r>
            <a:r>
              <a:rPr lang="zh-CN" altLang="en-US" sz="2000" dirty="0">
                <a:solidFill>
                  <a:schemeClr val="tx1">
                    <a:lumMod val="95000"/>
                    <a:lumOff val="5000"/>
                  </a:schemeClr>
                </a:solidFill>
                <a:latin typeface="+mn-ea"/>
              </a:rPr>
              <a:t>年起中秋节被列为国家法定节假日。</a:t>
            </a:r>
          </a:p>
        </p:txBody>
      </p:sp>
    </p:spTree>
    <p:extLst>
      <p:ext uri="{BB962C8B-B14F-4D97-AF65-F5344CB8AC3E}">
        <p14:creationId xmlns:p14="http://schemas.microsoft.com/office/powerpoint/2010/main" xmlns:a14="http://schemas.microsoft.com/office/drawing/2010/main" xmlns:a16="http://schemas.microsoft.com/office/drawing/2014/main" xmlns="" val="288241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16" presetClass="entr" presetSubtype="21"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barn(inVertical)">
                                      <p:cBhvr>
                                        <p:cTn id="12" dur="500"/>
                                        <p:tgtEl>
                                          <p:spTgt spid="32"/>
                                        </p:tgtEl>
                                      </p:cBhvr>
                                    </p:animEffect>
                                  </p:childTnLst>
                                </p:cTn>
                              </p:par>
                            </p:childTnLst>
                          </p:cTn>
                        </p:par>
                        <p:par>
                          <p:cTn id="13" fill="hold">
                            <p:stCondLst>
                              <p:cond delay="500"/>
                            </p:stCondLst>
                            <p:childTnLst>
                              <p:par>
                                <p:cTn id="14" presetID="21" presetClass="entr" presetSubtype="1"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heel(1)">
                                      <p:cBhvr>
                                        <p:cTn id="16" dur="2000"/>
                                        <p:tgtEl>
                                          <p:spTgt spid="26"/>
                                        </p:tgtEl>
                                      </p:cBhvr>
                                    </p:animEffect>
                                  </p:childTnLst>
                                </p:cTn>
                              </p:par>
                            </p:childTnLst>
                          </p:cTn>
                        </p:par>
                        <p:par>
                          <p:cTn id="17" fill="hold">
                            <p:stCondLst>
                              <p:cond delay="2500"/>
                            </p:stCondLst>
                            <p:childTnLst>
                              <p:par>
                                <p:cTn id="18" presetID="21" presetClass="entr" presetSubtype="1"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heel(1)">
                                      <p:cBhvr>
                                        <p:cTn id="20"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2C1A38"/>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26D7B0BD-749B-4EBF-AED3-AADA666DBDC5}"/>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223024"/>
            <a:ext cx="2386361" cy="6634976"/>
          </a:xfrm>
          <a:prstGeom prst="rect">
            <a:avLst/>
          </a:prstGeom>
        </p:spPr>
      </p:pic>
      <p:sp>
        <p:nvSpPr>
          <p:cNvPr id="4" name="矩形 3">
            <a:extLst>
              <a:ext uri="{FF2B5EF4-FFF2-40B4-BE49-F238E27FC236}">
                <a16:creationId xmlns:a16="http://schemas.microsoft.com/office/drawing/2014/main" xmlns:p14="http://schemas.microsoft.com/office/powerpoint/2010/main" xmlns:a14="http://schemas.microsoft.com/office/drawing/2010/main" xmlns="" id="{5C82A132-5BB3-4E3A-BD11-4782E256F7D0}"/>
              </a:ext>
            </a:extLst>
          </p:cNvPr>
          <p:cNvSpPr/>
          <p:nvPr/>
        </p:nvSpPr>
        <p:spPr>
          <a:xfrm>
            <a:off x="0" y="5229922"/>
            <a:ext cx="12192000" cy="1628078"/>
          </a:xfrm>
          <a:prstGeom prst="rect">
            <a:avLst/>
          </a:prstGeom>
          <a:solidFill>
            <a:srgbClr val="FDB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a:extLst>
              <a:ext uri="{FF2B5EF4-FFF2-40B4-BE49-F238E27FC236}">
                <a16:creationId xmlns:a16="http://schemas.microsoft.com/office/drawing/2014/main" xmlns:p14="http://schemas.microsoft.com/office/powerpoint/2010/main" xmlns:a14="http://schemas.microsoft.com/office/drawing/2010/main" xmlns="" id="{B35571D0-2C30-464A-980E-5854BED9C6A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l="17561" b="27479"/>
          <a:stretch/>
        </p:blipFill>
        <p:spPr>
          <a:xfrm>
            <a:off x="2141034" y="0"/>
            <a:ext cx="10050966" cy="4973444"/>
          </a:xfrm>
          <a:prstGeom prst="rect">
            <a:avLst/>
          </a:prstGeom>
        </p:spPr>
      </p:pic>
      <p:sp>
        <p:nvSpPr>
          <p:cNvPr id="9" name="文本框 8">
            <a:extLst>
              <a:ext uri="{FF2B5EF4-FFF2-40B4-BE49-F238E27FC236}">
                <a16:creationId xmlns:a16="http://schemas.microsoft.com/office/drawing/2014/main" xmlns:p14="http://schemas.microsoft.com/office/powerpoint/2010/main" xmlns:a14="http://schemas.microsoft.com/office/drawing/2010/main" xmlns="" id="{44328D24-83F6-44D7-8BFC-951297298FC1}"/>
              </a:ext>
            </a:extLst>
          </p:cNvPr>
          <p:cNvSpPr txBox="1"/>
          <p:nvPr/>
        </p:nvSpPr>
        <p:spPr>
          <a:xfrm>
            <a:off x="1527716" y="1969301"/>
            <a:ext cx="7627435" cy="1323439"/>
          </a:xfrm>
          <a:prstGeom prst="rect">
            <a:avLst/>
          </a:prstGeom>
          <a:noFill/>
        </p:spPr>
        <p:txBody>
          <a:bodyPr wrap="square" rtlCol="0">
            <a:spAutoFit/>
          </a:bodyPr>
          <a:lstStyle/>
          <a:p>
            <a:r>
              <a:rPr lang="zh-CN" altLang="en-US" sz="8000" i="1" dirty="0">
                <a:solidFill>
                  <a:srgbClr val="FDBF0F"/>
                </a:solidFill>
                <a:latin typeface="思源宋体 Heavy" panose="02020900000000000000" pitchFamily="18" charset="-122"/>
                <a:ea typeface="思源宋体 Heavy" panose="02020900000000000000" pitchFamily="18" charset="-122"/>
              </a:rPr>
              <a:t>合家欢乐</a:t>
            </a:r>
          </a:p>
        </p:txBody>
      </p:sp>
      <p:sp>
        <p:nvSpPr>
          <p:cNvPr id="11" name="文本框 10">
            <a:extLst>
              <a:ext uri="{FF2B5EF4-FFF2-40B4-BE49-F238E27FC236}">
                <a16:creationId xmlns:a16="http://schemas.microsoft.com/office/drawing/2014/main" xmlns:p14="http://schemas.microsoft.com/office/powerpoint/2010/main" xmlns:a14="http://schemas.microsoft.com/office/drawing/2010/main" xmlns="" id="{9018EE47-3FFC-49A6-A98F-7F52C2D9D6D0}"/>
              </a:ext>
            </a:extLst>
          </p:cNvPr>
          <p:cNvSpPr txBox="1"/>
          <p:nvPr/>
        </p:nvSpPr>
        <p:spPr>
          <a:xfrm>
            <a:off x="0" y="5798632"/>
            <a:ext cx="12192000" cy="461665"/>
          </a:xfrm>
          <a:prstGeom prst="rect">
            <a:avLst/>
          </a:prstGeom>
          <a:noFill/>
        </p:spPr>
        <p:txBody>
          <a:bodyPr wrap="square" rtlCol="0">
            <a:spAutoFit/>
          </a:bodyPr>
          <a:lstStyle/>
          <a:p>
            <a:pPr algn="ctr"/>
            <a:r>
              <a:rPr lang="zh-CN" altLang="en-US" sz="2400" dirty="0" smtClean="0">
                <a:latin typeface="+mn-ea"/>
              </a:rPr>
              <a:t>汇报人</a:t>
            </a:r>
            <a:r>
              <a:rPr lang="zh-CN" altLang="en-US" sz="2400" dirty="0" smtClean="0">
                <a:latin typeface="+mn-ea"/>
              </a:rPr>
              <a:t>：</a:t>
            </a:r>
            <a:r>
              <a:rPr lang="en-US" altLang="zh-CN" sz="2400" dirty="0" smtClean="0">
                <a:latin typeface="+mn-ea"/>
              </a:rPr>
              <a:t>PPT</a:t>
            </a:r>
            <a:endParaRPr lang="zh-CN" altLang="en-US" sz="2400" dirty="0">
              <a:latin typeface="+mn-ea"/>
            </a:endParaRPr>
          </a:p>
        </p:txBody>
      </p:sp>
    </p:spTree>
    <p:extLst>
      <p:ext uri="{BB962C8B-B14F-4D97-AF65-F5344CB8AC3E}">
        <p14:creationId xmlns:p14="http://schemas.microsoft.com/office/powerpoint/2010/main" xmlns:a14="http://schemas.microsoft.com/office/drawing/2010/main" xmlns:a16="http://schemas.microsoft.com/office/drawing/2014/main" xmlns="" val="583806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childTnLst>
                          </p:cTn>
                        </p:par>
                        <p:par>
                          <p:cTn id="17" fill="hold">
                            <p:stCondLst>
                              <p:cond delay="1500"/>
                            </p:stCondLst>
                            <p:childTnLst>
                              <p:par>
                                <p:cTn id="18" presetID="2" presetClass="entr" presetSubtype="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0-#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中秋节"/>
</p:tagLst>
</file>

<file path=ppt/theme/theme1.xml><?xml version="1.0" encoding="utf-8"?>
<a:theme xmlns:a="http://schemas.openxmlformats.org/drawingml/2006/main" name="PPT">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自定义 1">
      <a:majorFont>
        <a:latin typeface="Arial"/>
        <a:ea typeface="阿里巴巴普惠体 R"/>
        <a:cs typeface=""/>
      </a:majorFont>
      <a:minorFont>
        <a:latin typeface="Arial"/>
        <a:ea typeface="阿里巴巴普惠体 R"/>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阿里巴巴普惠体 R"/>
        <a:cs typeface=""/>
      </a:majorFont>
      <a:minorFont>
        <a:latin typeface="Arial"/>
        <a:ea typeface="阿里巴巴普惠体 R"/>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阿里巴巴普惠体 R"/>
        <a:cs typeface=""/>
      </a:majorFont>
      <a:minorFont>
        <a:latin typeface="Arial"/>
        <a:ea typeface="阿里巴巴普惠体 R"/>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121</TotalTime>
  <Words>1217</Words>
  <Application>Microsoft Office PowerPoint</Application>
  <PresentationFormat>自定义</PresentationFormat>
  <Paragraphs>109</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中秋节</dc:title>
  <dc:creator>PPT</dc:creator>
  <cp:keywords>PPT</cp:keywords>
  <dc:description>www.1ppt.com</dc:description>
  <cp:lastModifiedBy>User</cp:lastModifiedBy>
  <cp:revision>92</cp:revision>
  <dcterms:created xsi:type="dcterms:W3CDTF">2019-07-15T07:08:23Z</dcterms:created>
  <dcterms:modified xsi:type="dcterms:W3CDTF">2020-09-24T03:25:54Z</dcterms:modified>
</cp:coreProperties>
</file>