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83" r:id="rId2"/>
    <p:sldId id="260" r:id="rId3"/>
    <p:sldId id="261" r:id="rId4"/>
    <p:sldId id="262" r:id="rId5"/>
    <p:sldId id="289" r:id="rId6"/>
    <p:sldId id="290" r:id="rId7"/>
    <p:sldId id="291" r:id="rId8"/>
    <p:sldId id="292" r:id="rId9"/>
    <p:sldId id="284" r:id="rId10"/>
    <p:sldId id="293" r:id="rId11"/>
    <p:sldId id="270" r:id="rId12"/>
    <p:sldId id="269" r:id="rId13"/>
    <p:sldId id="294" r:id="rId14"/>
    <p:sldId id="285" r:id="rId15"/>
    <p:sldId id="271" r:id="rId16"/>
    <p:sldId id="274" r:id="rId17"/>
    <p:sldId id="286" r:id="rId18"/>
    <p:sldId id="272" r:id="rId19"/>
    <p:sldId id="287" r:id="rId20"/>
    <p:sldId id="273" r:id="rId21"/>
    <p:sldId id="288" r:id="rId22"/>
    <p:sldId id="275" r:id="rId23"/>
    <p:sldId id="282"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FF9409"/>
    <a:srgbClr val="9E211B"/>
    <a:srgbClr val="E3D2AE"/>
    <a:srgbClr val="DAECF7"/>
    <a:srgbClr val="C7020C"/>
    <a:srgbClr val="C91324"/>
    <a:srgbClr val="162F81"/>
    <a:srgbClr val="8A3E7E"/>
    <a:srgbClr val="4268A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1" autoAdjust="0"/>
    <p:restoredTop sz="94660"/>
  </p:normalViewPr>
  <p:slideViewPr>
    <p:cSldViewPr snapToGrid="0">
      <p:cViewPr varScale="1">
        <p:scale>
          <a:sx n="114" d="100"/>
          <a:sy n="114" d="100"/>
        </p:scale>
        <p:origin x="-474"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218B37-020C-4F32-869B-B4EC69FC56DC}" type="datetimeFigureOut">
              <a:rPr lang="zh-CN" altLang="en-US" smtClean="0"/>
              <a:pPr/>
              <a:t>2020/9/8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9A4DA0-D8C6-4F11-87F7-C108A6B130EE}" type="slidenum">
              <a:rPr lang="zh-CN" altLang="en-US" smtClean="0"/>
              <a:pPr/>
              <a:t>‹#›</a:t>
            </a:fld>
            <a:endParaRPr lang="zh-CN" altLang="en-US"/>
          </a:p>
        </p:txBody>
      </p:sp>
    </p:spTree>
    <p:extLst>
      <p:ext uri="{BB962C8B-B14F-4D97-AF65-F5344CB8AC3E}">
        <p14:creationId xmlns:p14="http://schemas.microsoft.com/office/powerpoint/2010/main" xmlns="" val="28477981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1</a:t>
            </a:fld>
            <a:endParaRPr lang="zh-CN" altLang="en-US"/>
          </a:p>
        </p:txBody>
      </p:sp>
    </p:spTree>
    <p:extLst>
      <p:ext uri="{BB962C8B-B14F-4D97-AF65-F5344CB8AC3E}">
        <p14:creationId xmlns:p14="http://schemas.microsoft.com/office/powerpoint/2010/main" xmlns="" val="2508697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2</a:t>
            </a:fld>
            <a:endParaRPr lang="zh-CN" altLang="en-US"/>
          </a:p>
        </p:txBody>
      </p:sp>
    </p:spTree>
    <p:extLst>
      <p:ext uri="{BB962C8B-B14F-4D97-AF65-F5344CB8AC3E}">
        <p14:creationId xmlns:p14="http://schemas.microsoft.com/office/powerpoint/2010/main" xmlns="" val="2125393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3</a:t>
            </a:fld>
            <a:endParaRPr lang="zh-CN" altLang="en-US"/>
          </a:p>
        </p:txBody>
      </p:sp>
    </p:spTree>
    <p:extLst>
      <p:ext uri="{BB962C8B-B14F-4D97-AF65-F5344CB8AC3E}">
        <p14:creationId xmlns:p14="http://schemas.microsoft.com/office/powerpoint/2010/main" xmlns="" val="3793571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4</a:t>
            </a:fld>
            <a:endParaRPr lang="zh-CN" altLang="en-US"/>
          </a:p>
        </p:txBody>
      </p:sp>
    </p:spTree>
    <p:extLst>
      <p:ext uri="{BB962C8B-B14F-4D97-AF65-F5344CB8AC3E}">
        <p14:creationId xmlns:p14="http://schemas.microsoft.com/office/powerpoint/2010/main" xmlns="" val="1826052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5</a:t>
            </a:fld>
            <a:endParaRPr lang="zh-CN" altLang="en-US"/>
          </a:p>
        </p:txBody>
      </p:sp>
    </p:spTree>
    <p:extLst>
      <p:ext uri="{BB962C8B-B14F-4D97-AF65-F5344CB8AC3E}">
        <p14:creationId xmlns:p14="http://schemas.microsoft.com/office/powerpoint/2010/main" xmlns="" val="153068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6</a:t>
            </a:fld>
            <a:endParaRPr lang="zh-CN" altLang="en-US"/>
          </a:p>
        </p:txBody>
      </p:sp>
    </p:spTree>
    <p:extLst>
      <p:ext uri="{BB962C8B-B14F-4D97-AF65-F5344CB8AC3E}">
        <p14:creationId xmlns:p14="http://schemas.microsoft.com/office/powerpoint/2010/main" xmlns="" val="14269139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7</a:t>
            </a:fld>
            <a:endParaRPr lang="zh-CN" altLang="en-US"/>
          </a:p>
        </p:txBody>
      </p:sp>
    </p:spTree>
    <p:extLst>
      <p:ext uri="{BB962C8B-B14F-4D97-AF65-F5344CB8AC3E}">
        <p14:creationId xmlns:p14="http://schemas.microsoft.com/office/powerpoint/2010/main" xmlns="" val="4509979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8</a:t>
            </a:fld>
            <a:endParaRPr lang="zh-CN" altLang="en-US"/>
          </a:p>
        </p:txBody>
      </p:sp>
    </p:spTree>
    <p:extLst>
      <p:ext uri="{BB962C8B-B14F-4D97-AF65-F5344CB8AC3E}">
        <p14:creationId xmlns:p14="http://schemas.microsoft.com/office/powerpoint/2010/main" xmlns="" val="67496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9</a:t>
            </a:fld>
            <a:endParaRPr lang="zh-CN" altLang="en-US"/>
          </a:p>
        </p:txBody>
      </p:sp>
    </p:spTree>
    <p:extLst>
      <p:ext uri="{BB962C8B-B14F-4D97-AF65-F5344CB8AC3E}">
        <p14:creationId xmlns:p14="http://schemas.microsoft.com/office/powerpoint/2010/main" xmlns="" val="3450282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10</a:t>
            </a:fld>
            <a:endParaRPr lang="zh-CN" altLang="en-US"/>
          </a:p>
        </p:txBody>
      </p:sp>
    </p:spTree>
    <p:extLst>
      <p:ext uri="{BB962C8B-B14F-4D97-AF65-F5344CB8AC3E}">
        <p14:creationId xmlns:p14="http://schemas.microsoft.com/office/powerpoint/2010/main" xmlns="" val="11951066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11</a:t>
            </a:fld>
            <a:endParaRPr lang="zh-CN" altLang="en-US"/>
          </a:p>
        </p:txBody>
      </p:sp>
    </p:spTree>
    <p:extLst>
      <p:ext uri="{BB962C8B-B14F-4D97-AF65-F5344CB8AC3E}">
        <p14:creationId xmlns:p14="http://schemas.microsoft.com/office/powerpoint/2010/main" xmlns="" val="265103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12</a:t>
            </a:fld>
            <a:endParaRPr lang="zh-CN" altLang="en-US"/>
          </a:p>
        </p:txBody>
      </p:sp>
    </p:spTree>
    <p:extLst>
      <p:ext uri="{BB962C8B-B14F-4D97-AF65-F5344CB8AC3E}">
        <p14:creationId xmlns:p14="http://schemas.microsoft.com/office/powerpoint/2010/main" xmlns="" val="5260842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13</a:t>
            </a:fld>
            <a:endParaRPr lang="zh-CN" altLang="en-US"/>
          </a:p>
        </p:txBody>
      </p:sp>
    </p:spTree>
    <p:extLst>
      <p:ext uri="{BB962C8B-B14F-4D97-AF65-F5344CB8AC3E}">
        <p14:creationId xmlns:p14="http://schemas.microsoft.com/office/powerpoint/2010/main" xmlns="" val="23251712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14</a:t>
            </a:fld>
            <a:endParaRPr lang="zh-CN" altLang="en-US"/>
          </a:p>
        </p:txBody>
      </p:sp>
    </p:spTree>
    <p:extLst>
      <p:ext uri="{BB962C8B-B14F-4D97-AF65-F5344CB8AC3E}">
        <p14:creationId xmlns:p14="http://schemas.microsoft.com/office/powerpoint/2010/main" xmlns="" val="27094558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15</a:t>
            </a:fld>
            <a:endParaRPr lang="zh-CN" altLang="en-US"/>
          </a:p>
        </p:txBody>
      </p:sp>
    </p:spTree>
    <p:extLst>
      <p:ext uri="{BB962C8B-B14F-4D97-AF65-F5344CB8AC3E}">
        <p14:creationId xmlns:p14="http://schemas.microsoft.com/office/powerpoint/2010/main" xmlns="" val="38308080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16</a:t>
            </a:fld>
            <a:endParaRPr lang="zh-CN" altLang="en-US"/>
          </a:p>
        </p:txBody>
      </p:sp>
    </p:spTree>
    <p:extLst>
      <p:ext uri="{BB962C8B-B14F-4D97-AF65-F5344CB8AC3E}">
        <p14:creationId xmlns:p14="http://schemas.microsoft.com/office/powerpoint/2010/main" xmlns="" val="18276655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17</a:t>
            </a:fld>
            <a:endParaRPr lang="zh-CN" altLang="en-US"/>
          </a:p>
        </p:txBody>
      </p:sp>
    </p:spTree>
    <p:extLst>
      <p:ext uri="{BB962C8B-B14F-4D97-AF65-F5344CB8AC3E}">
        <p14:creationId xmlns:p14="http://schemas.microsoft.com/office/powerpoint/2010/main" xmlns="" val="19815428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18</a:t>
            </a:fld>
            <a:endParaRPr lang="zh-CN" altLang="en-US"/>
          </a:p>
        </p:txBody>
      </p:sp>
    </p:spTree>
    <p:extLst>
      <p:ext uri="{BB962C8B-B14F-4D97-AF65-F5344CB8AC3E}">
        <p14:creationId xmlns:p14="http://schemas.microsoft.com/office/powerpoint/2010/main" xmlns="" val="39945158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19</a:t>
            </a:fld>
            <a:endParaRPr lang="zh-CN" altLang="en-US"/>
          </a:p>
        </p:txBody>
      </p:sp>
    </p:spTree>
    <p:extLst>
      <p:ext uri="{BB962C8B-B14F-4D97-AF65-F5344CB8AC3E}">
        <p14:creationId xmlns:p14="http://schemas.microsoft.com/office/powerpoint/2010/main" xmlns="" val="36084846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20</a:t>
            </a:fld>
            <a:endParaRPr lang="zh-CN" altLang="en-US"/>
          </a:p>
        </p:txBody>
      </p:sp>
    </p:spTree>
    <p:extLst>
      <p:ext uri="{BB962C8B-B14F-4D97-AF65-F5344CB8AC3E}">
        <p14:creationId xmlns:p14="http://schemas.microsoft.com/office/powerpoint/2010/main" xmlns="" val="30028427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21</a:t>
            </a:fld>
            <a:endParaRPr lang="zh-CN" altLang="en-US"/>
          </a:p>
        </p:txBody>
      </p:sp>
    </p:spTree>
    <p:extLst>
      <p:ext uri="{BB962C8B-B14F-4D97-AF65-F5344CB8AC3E}">
        <p14:creationId xmlns:p14="http://schemas.microsoft.com/office/powerpoint/2010/main" xmlns="" val="25963205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22</a:t>
            </a:fld>
            <a:endParaRPr lang="zh-CN" altLang="en-US"/>
          </a:p>
        </p:txBody>
      </p:sp>
    </p:spTree>
    <p:extLst>
      <p:ext uri="{BB962C8B-B14F-4D97-AF65-F5344CB8AC3E}">
        <p14:creationId xmlns:p14="http://schemas.microsoft.com/office/powerpoint/2010/main" xmlns="" val="39897946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49A4DA0-D8C6-4F11-87F7-C108A6B130EE}" type="slidenum">
              <a:rPr lang="zh-CN" altLang="en-US" smtClean="0"/>
              <a:pPr/>
              <a:t>23</a:t>
            </a:fld>
            <a:endParaRPr lang="zh-CN" altLang="en-US"/>
          </a:p>
        </p:txBody>
      </p:sp>
    </p:spTree>
    <p:extLst>
      <p:ext uri="{BB962C8B-B14F-4D97-AF65-F5344CB8AC3E}">
        <p14:creationId xmlns:p14="http://schemas.microsoft.com/office/powerpoint/2010/main" xmlns="" val="28044657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xmlns=""/>
              </a:ext>
            </a:extLst>
          </a:blip>
          <a:stretch>
            <a:fillRect/>
          </a:stretch>
        </p:blipFill>
        <p:spPr>
          <a:xfrm>
            <a:off x="0" y="4"/>
            <a:ext cx="12192000" cy="6857637"/>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标题幻灯片">
    <p:bg>
      <p:bgRef idx="1001">
        <a:schemeClr val="bg1"/>
      </p:bgRef>
    </p:bg>
    <p:spTree>
      <p:nvGrpSpPr>
        <p:cNvPr id="1" name=""/>
        <p:cNvGrpSpPr/>
        <p:nvPr/>
      </p:nvGrpSpPr>
      <p:grpSpPr>
        <a:xfrm>
          <a:off x="0" y="0"/>
          <a:ext cx="0" cy="0"/>
          <a:chOff x="0" y="0"/>
          <a:chExt cx="0" cy="0"/>
        </a:xfrm>
      </p:grpSpPr>
      <p:pic>
        <p:nvPicPr>
          <p:cNvPr id="4" name="图片 3"/>
          <p:cNvPicPr>
            <a:picLocks noChangeAspect="1"/>
          </p:cNvPicPr>
          <p:nvPr userDrawn="1"/>
        </p:nvPicPr>
        <p:blipFill rotWithShape="1">
          <a:blip r:embed="rId2" cstate="screen">
            <a:extLst>
              <a:ext uri="{28A0092B-C50C-407E-A947-70E740481C1C}">
                <a14:useLocalDpi xmlns:a14="http://schemas.microsoft.com/office/drawing/2010/main" xmlns=""/>
              </a:ext>
            </a:extLst>
          </a:blip>
          <a:srcRect/>
          <a:stretch/>
        </p:blipFill>
        <p:spPr>
          <a:xfrm>
            <a:off x="-1" y="0"/>
            <a:ext cx="12192001" cy="6858000"/>
          </a:xfrm>
          <a:prstGeom prst="rect">
            <a:avLst/>
          </a:prstGeom>
        </p:spPr>
      </p:pic>
    </p:spTree>
    <p:extLst>
      <p:ext uri="{BB962C8B-B14F-4D97-AF65-F5344CB8AC3E}">
        <p14:creationId xmlns:p14="http://schemas.microsoft.com/office/powerpoint/2010/main" xmlns="" val="32684901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3_标题幻灯片">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3728028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4_标题幻灯片">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4351375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41426274"/>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763482949"/>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7"/>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4166141361"/>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379485152"/>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889488911"/>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1" r:id="rId5"/>
    <p:sldLayoutId id="2147483654" r:id="rId6"/>
    <p:sldLayoutId id="2147483655" r:id="rId7"/>
    <p:sldLayoutId id="2147483656" r:id="rId8"/>
    <p:sldLayoutId id="2147483657" r:id="rId9"/>
  </p:sldLayoutIdLst>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1001776" y="0"/>
            <a:ext cx="7715251" cy="6858000"/>
          </a:xfrm>
          <a:prstGeom prst="rect">
            <a:avLst/>
          </a:prstGeom>
        </p:spPr>
      </p:pic>
      <p:sp>
        <p:nvSpPr>
          <p:cNvPr id="3" name="文本框 2"/>
          <p:cNvSpPr txBox="1"/>
          <p:nvPr/>
        </p:nvSpPr>
        <p:spPr>
          <a:xfrm>
            <a:off x="5495061" y="2015252"/>
            <a:ext cx="6190971" cy="923330"/>
          </a:xfrm>
          <a:prstGeom prst="rect">
            <a:avLst/>
          </a:prstGeom>
          <a:noFill/>
        </p:spPr>
        <p:txBody>
          <a:bodyPr wrap="square" rtlCol="0">
            <a:spAutoFit/>
          </a:bodyPr>
          <a:lstStyle/>
          <a:p>
            <a:r>
              <a:rPr kumimoji="1" lang="en-US" altLang="zh-CN" sz="5400" b="1" dirty="0" smtClean="0">
                <a:solidFill>
                  <a:schemeClr val="bg1"/>
                </a:solidFill>
                <a:cs typeface="+mn-ea"/>
                <a:sym typeface="+mn-lt"/>
              </a:rPr>
              <a:t>Ai</a:t>
            </a:r>
            <a:r>
              <a:rPr kumimoji="1" lang="zh-CN" altLang="en-US" sz="5400" b="1" dirty="0" smtClean="0">
                <a:solidFill>
                  <a:schemeClr val="bg1"/>
                </a:solidFill>
                <a:cs typeface="+mn-ea"/>
                <a:sym typeface="+mn-lt"/>
              </a:rPr>
              <a:t>人工智能机器人</a:t>
            </a:r>
            <a:endParaRPr kumimoji="1" lang="zh-CN" altLang="en-US" sz="5400" b="1" dirty="0">
              <a:solidFill>
                <a:schemeClr val="bg1"/>
              </a:solidFill>
              <a:cs typeface="+mn-ea"/>
              <a:sym typeface="+mn-lt"/>
            </a:endParaRPr>
          </a:p>
        </p:txBody>
      </p:sp>
      <p:sp>
        <p:nvSpPr>
          <p:cNvPr id="4" name="文本框 3"/>
          <p:cNvSpPr txBox="1"/>
          <p:nvPr/>
        </p:nvSpPr>
        <p:spPr>
          <a:xfrm>
            <a:off x="6651143" y="1461258"/>
            <a:ext cx="3878808" cy="461665"/>
          </a:xfrm>
          <a:prstGeom prst="rect">
            <a:avLst/>
          </a:prstGeom>
          <a:noFill/>
        </p:spPr>
        <p:txBody>
          <a:bodyPr wrap="square" rtlCol="0">
            <a:spAutoFit/>
          </a:bodyPr>
          <a:lstStyle/>
          <a:p>
            <a:pPr algn="dist"/>
            <a:r>
              <a:rPr kumimoji="1" lang="zh-CN" altLang="en-US" sz="2400" b="1" dirty="0" smtClean="0">
                <a:solidFill>
                  <a:schemeClr val="bg1"/>
                </a:solidFill>
                <a:cs typeface="+mn-ea"/>
                <a:sym typeface="+mn-lt"/>
              </a:rPr>
              <a:t>引领未来</a:t>
            </a:r>
            <a:endParaRPr kumimoji="1" lang="zh-CN" altLang="en-US" sz="2400" b="1" dirty="0">
              <a:solidFill>
                <a:schemeClr val="bg1"/>
              </a:solidFill>
              <a:cs typeface="+mn-ea"/>
              <a:sym typeface="+mn-lt"/>
            </a:endParaRPr>
          </a:p>
        </p:txBody>
      </p:sp>
      <p:sp>
        <p:nvSpPr>
          <p:cNvPr id="5" name="文本框 4"/>
          <p:cNvSpPr txBox="1"/>
          <p:nvPr/>
        </p:nvSpPr>
        <p:spPr>
          <a:xfrm>
            <a:off x="6302795" y="3307916"/>
            <a:ext cx="4575504" cy="369332"/>
          </a:xfrm>
          <a:prstGeom prst="rect">
            <a:avLst/>
          </a:prstGeom>
          <a:noFill/>
        </p:spPr>
        <p:txBody>
          <a:bodyPr wrap="square" rtlCol="0">
            <a:spAutoFit/>
          </a:bodyPr>
          <a:lstStyle/>
          <a:p>
            <a:pPr algn="dist"/>
            <a:r>
              <a:rPr kumimoji="1" lang="zh-CN" altLang="en-US" dirty="0" smtClean="0">
                <a:solidFill>
                  <a:schemeClr val="bg1"/>
                </a:solidFill>
                <a:cs typeface="+mn-ea"/>
                <a:sym typeface="+mn-lt"/>
              </a:rPr>
              <a:t>人工智能</a:t>
            </a:r>
            <a:r>
              <a:rPr kumimoji="1" lang="en-US" altLang="zh-CN" dirty="0" smtClean="0">
                <a:solidFill>
                  <a:schemeClr val="bg1"/>
                </a:solidFill>
                <a:cs typeface="+mn-ea"/>
                <a:sym typeface="+mn-lt"/>
              </a:rPr>
              <a:t>/</a:t>
            </a:r>
            <a:r>
              <a:rPr kumimoji="1" lang="zh-CN" altLang="en-US" dirty="0" smtClean="0">
                <a:solidFill>
                  <a:schemeClr val="bg1"/>
                </a:solidFill>
                <a:cs typeface="+mn-ea"/>
                <a:sym typeface="+mn-lt"/>
              </a:rPr>
              <a:t>智能机器人</a:t>
            </a:r>
            <a:r>
              <a:rPr kumimoji="1" lang="en-US" altLang="zh-CN" dirty="0" smtClean="0">
                <a:solidFill>
                  <a:schemeClr val="bg1"/>
                </a:solidFill>
                <a:cs typeface="+mn-ea"/>
                <a:sym typeface="+mn-lt"/>
              </a:rPr>
              <a:t>/</a:t>
            </a:r>
            <a:r>
              <a:rPr kumimoji="1" lang="zh-CN" altLang="en-US" dirty="0" smtClean="0">
                <a:solidFill>
                  <a:schemeClr val="bg1"/>
                </a:solidFill>
                <a:cs typeface="+mn-ea"/>
                <a:sym typeface="+mn-lt"/>
              </a:rPr>
              <a:t>工业</a:t>
            </a:r>
            <a:r>
              <a:rPr kumimoji="1" lang="en-US" altLang="zh-CN" dirty="0" smtClean="0">
                <a:solidFill>
                  <a:schemeClr val="bg1"/>
                </a:solidFill>
                <a:cs typeface="+mn-ea"/>
                <a:sym typeface="+mn-lt"/>
              </a:rPr>
              <a:t>2.0/</a:t>
            </a:r>
            <a:r>
              <a:rPr kumimoji="1" lang="zh-CN" altLang="en-US" dirty="0" smtClean="0">
                <a:solidFill>
                  <a:schemeClr val="bg1"/>
                </a:solidFill>
                <a:cs typeface="+mn-ea"/>
                <a:sym typeface="+mn-lt"/>
              </a:rPr>
              <a:t>机器人</a:t>
            </a:r>
            <a:endParaRPr kumimoji="1" lang="zh-CN" altLang="en-US" dirty="0">
              <a:solidFill>
                <a:schemeClr val="bg1"/>
              </a:solidFill>
              <a:cs typeface="+mn-ea"/>
              <a:sym typeface="+mn-lt"/>
            </a:endParaRPr>
          </a:p>
        </p:txBody>
      </p:sp>
      <p:sp>
        <p:nvSpPr>
          <p:cNvPr id="6" name="文本框 5"/>
          <p:cNvSpPr txBox="1"/>
          <p:nvPr/>
        </p:nvSpPr>
        <p:spPr>
          <a:xfrm>
            <a:off x="6302795" y="4046580"/>
            <a:ext cx="4575504" cy="369332"/>
          </a:xfrm>
          <a:prstGeom prst="rect">
            <a:avLst/>
          </a:prstGeom>
          <a:noFill/>
        </p:spPr>
        <p:txBody>
          <a:bodyPr wrap="square" rtlCol="0">
            <a:spAutoFit/>
          </a:bodyPr>
          <a:lstStyle/>
          <a:p>
            <a:pPr algn="ctr"/>
            <a:r>
              <a:rPr kumimoji="1" lang="zh-CN" altLang="en-US" dirty="0" smtClean="0">
                <a:solidFill>
                  <a:schemeClr val="bg1"/>
                </a:solidFill>
                <a:cs typeface="+mn-ea"/>
                <a:sym typeface="+mn-lt"/>
              </a:rPr>
              <a:t>汇报人</a:t>
            </a:r>
            <a:r>
              <a:rPr kumimoji="1" lang="zh-CN" altLang="en-US" dirty="0" smtClean="0">
                <a:solidFill>
                  <a:schemeClr val="bg1"/>
                </a:solidFill>
                <a:cs typeface="+mn-ea"/>
                <a:sym typeface="+mn-lt"/>
              </a:rPr>
              <a:t>：</a:t>
            </a:r>
            <a:r>
              <a:rPr kumimoji="1" lang="en-US" altLang="zh-CN" dirty="0" smtClean="0">
                <a:solidFill>
                  <a:schemeClr val="bg1"/>
                </a:solidFill>
                <a:cs typeface="+mn-ea"/>
                <a:sym typeface="+mn-lt"/>
              </a:rPr>
              <a:t>PPT     </a:t>
            </a:r>
            <a:r>
              <a:rPr kumimoji="1" lang="zh-CN" altLang="en-US" dirty="0" smtClean="0">
                <a:solidFill>
                  <a:schemeClr val="bg1"/>
                </a:solidFill>
                <a:cs typeface="+mn-ea"/>
                <a:sym typeface="+mn-lt"/>
              </a:rPr>
              <a:t>时间：</a:t>
            </a:r>
            <a:r>
              <a:rPr kumimoji="1" lang="en-US" altLang="zh-CN" dirty="0" smtClean="0">
                <a:solidFill>
                  <a:schemeClr val="bg1"/>
                </a:solidFill>
                <a:cs typeface="+mn-ea"/>
                <a:sym typeface="+mn-lt"/>
              </a:rPr>
              <a:t>2020.09.08</a:t>
            </a:r>
            <a:endParaRPr kumimoji="1" lang="zh-CN" altLang="en-US" dirty="0">
              <a:solidFill>
                <a:schemeClr val="bg1"/>
              </a:solidFill>
              <a:cs typeface="+mn-ea"/>
              <a:sym typeface="+mn-lt"/>
            </a:endParaRPr>
          </a:p>
        </p:txBody>
      </p:sp>
    </p:spTree>
    <p:extLst>
      <p:ext uri="{BB962C8B-B14F-4D97-AF65-F5344CB8AC3E}">
        <p14:creationId xmlns:p14="http://schemas.microsoft.com/office/powerpoint/2010/main" xmlns="" val="182060409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checkerboard(across)">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989605" y="3770900"/>
            <a:ext cx="6190971" cy="1754326"/>
          </a:xfrm>
          <a:prstGeom prst="rect">
            <a:avLst/>
          </a:prstGeom>
          <a:noFill/>
        </p:spPr>
        <p:txBody>
          <a:bodyPr wrap="square" rtlCol="0">
            <a:spAutoFit/>
          </a:bodyPr>
          <a:lstStyle/>
          <a:p>
            <a:pPr algn="ctr"/>
            <a:r>
              <a:rPr kumimoji="1" lang="zh-CN" altLang="en-US" sz="5400" b="1" dirty="0" smtClean="0">
                <a:solidFill>
                  <a:schemeClr val="bg1"/>
                </a:solidFill>
                <a:cs typeface="+mn-ea"/>
                <a:sym typeface="+mn-lt"/>
              </a:rPr>
              <a:t>人工智能时代</a:t>
            </a:r>
            <a:endParaRPr kumimoji="1" lang="en-US" altLang="zh-CN" sz="5400" b="1" dirty="0" smtClean="0">
              <a:solidFill>
                <a:schemeClr val="bg1"/>
              </a:solidFill>
              <a:cs typeface="+mn-ea"/>
              <a:sym typeface="+mn-lt"/>
            </a:endParaRPr>
          </a:p>
          <a:p>
            <a:pPr algn="ctr"/>
            <a:r>
              <a:rPr kumimoji="1" lang="zh-CN" altLang="en-US" sz="5400" b="1" dirty="0" smtClean="0">
                <a:solidFill>
                  <a:schemeClr val="bg1"/>
                </a:solidFill>
                <a:cs typeface="+mn-ea"/>
                <a:sym typeface="+mn-lt"/>
              </a:rPr>
              <a:t>已经来临</a:t>
            </a:r>
            <a:endParaRPr kumimoji="1" lang="zh-CN" altLang="en-US" sz="5400" b="1" dirty="0">
              <a:solidFill>
                <a:schemeClr val="bg1"/>
              </a:solidFill>
              <a:cs typeface="+mn-ea"/>
              <a:sym typeface="+mn-lt"/>
            </a:endParaRPr>
          </a:p>
        </p:txBody>
      </p:sp>
      <p:sp>
        <p:nvSpPr>
          <p:cNvPr id="4" name="文本框 3"/>
          <p:cNvSpPr txBox="1"/>
          <p:nvPr/>
        </p:nvSpPr>
        <p:spPr>
          <a:xfrm>
            <a:off x="201169" y="4047901"/>
            <a:ext cx="3459963" cy="1200329"/>
          </a:xfrm>
          <a:prstGeom prst="rect">
            <a:avLst/>
          </a:prstGeom>
          <a:noFill/>
        </p:spPr>
        <p:txBody>
          <a:bodyPr wrap="square" rtlCol="0">
            <a:spAutoFit/>
          </a:bodyPr>
          <a:lstStyle/>
          <a:p>
            <a:pPr algn="r">
              <a:lnSpc>
                <a:spcPct val="150000"/>
              </a:lnSpc>
            </a:pPr>
            <a:r>
              <a:rPr kumimoji="1" lang="zh-CN" altLang="en-US" sz="1600" dirty="0" smtClean="0">
                <a:solidFill>
                  <a:schemeClr val="bg1"/>
                </a:solidFill>
                <a:cs typeface="+mn-ea"/>
                <a:sym typeface="+mn-lt"/>
              </a:rPr>
              <a:t>人工智能将引领下一波计算浪潮。与之前的重大转型类似，仍智能将构建出更加美好的时间</a:t>
            </a:r>
            <a:endParaRPr kumimoji="1" lang="en-US" altLang="zh-CN" sz="1600" dirty="0" smtClean="0">
              <a:solidFill>
                <a:schemeClr val="bg1"/>
              </a:solidFill>
              <a:cs typeface="+mn-ea"/>
              <a:sym typeface="+mn-lt"/>
            </a:endParaRPr>
          </a:p>
        </p:txBody>
      </p:sp>
      <p:sp>
        <p:nvSpPr>
          <p:cNvPr id="5" name="文本框 4"/>
          <p:cNvSpPr txBox="1"/>
          <p:nvPr/>
        </p:nvSpPr>
        <p:spPr>
          <a:xfrm>
            <a:off x="8509053" y="4232569"/>
            <a:ext cx="3459963" cy="830997"/>
          </a:xfrm>
          <a:prstGeom prst="rect">
            <a:avLst/>
          </a:prstGeom>
          <a:noFill/>
        </p:spPr>
        <p:txBody>
          <a:bodyPr wrap="square" rtlCol="0">
            <a:spAutoFit/>
          </a:bodyPr>
          <a:lstStyle/>
          <a:p>
            <a:pPr>
              <a:lnSpc>
                <a:spcPct val="150000"/>
              </a:lnSpc>
            </a:pPr>
            <a:r>
              <a:rPr kumimoji="1" lang="zh-CN" altLang="en-US" sz="1600" dirty="0" smtClean="0">
                <a:solidFill>
                  <a:schemeClr val="bg1"/>
                </a:solidFill>
                <a:cs typeface="+mn-ea"/>
                <a:sym typeface="+mn-lt"/>
              </a:rPr>
              <a:t>人工智能的潜力将大大激发，为企业和社会创造更积极的影响</a:t>
            </a:r>
            <a:endParaRPr kumimoji="1" lang="en-US" altLang="zh-CN" sz="1600" dirty="0" smtClean="0">
              <a:solidFill>
                <a:schemeClr val="bg1"/>
              </a:solidFill>
              <a:cs typeface="+mn-ea"/>
              <a:sym typeface="+mn-lt"/>
            </a:endParaRPr>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353569" y="580752"/>
            <a:ext cx="11382451" cy="2728484"/>
          </a:xfrm>
          <a:prstGeom prst="rect">
            <a:avLst/>
          </a:prstGeom>
        </p:spPr>
      </p:pic>
    </p:spTree>
    <p:extLst>
      <p:ext uri="{BB962C8B-B14F-4D97-AF65-F5344CB8AC3E}">
        <p14:creationId xmlns:p14="http://schemas.microsoft.com/office/powerpoint/2010/main" xmlns="" val="84769385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65A11C-C8A9-4F8A-8D19-C0BB48CE7133}"/>
              </a:ext>
            </a:extLst>
          </p:cNvPr>
          <p:cNvSpPr txBox="1">
            <a:spLocks noChangeArrowheads="1"/>
          </p:cNvSpPr>
          <p:nvPr/>
        </p:nvSpPr>
        <p:spPr bwMode="auto">
          <a:xfrm>
            <a:off x="863925" y="471624"/>
            <a:ext cx="2474687"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fontAlgn="base"/>
            <a:r>
              <a:rPr lang="zh-CN" altLang="en-US" sz="5000" b="1" dirty="0">
                <a:solidFill>
                  <a:schemeClr val="bg1"/>
                </a:solidFill>
                <a:latin typeface="+mn-lt"/>
                <a:ea typeface="+mn-ea"/>
                <a:cs typeface="+mn-ea"/>
                <a:sym typeface="+mn-lt"/>
              </a:rPr>
              <a:t>目 录</a:t>
            </a:r>
          </a:p>
        </p:txBody>
      </p:sp>
      <p:sp>
        <p:nvSpPr>
          <p:cNvPr id="3" name="矩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A4CA94-9A23-4522-9B30-F46A5E25C48C}"/>
              </a:ext>
            </a:extLst>
          </p:cNvPr>
          <p:cNvSpPr>
            <a:spLocks noChangeArrowheads="1"/>
          </p:cNvSpPr>
          <p:nvPr/>
        </p:nvSpPr>
        <p:spPr bwMode="auto">
          <a:xfrm>
            <a:off x="863923" y="1333400"/>
            <a:ext cx="2006279"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50000"/>
              </a:lnSpc>
            </a:pPr>
            <a:r>
              <a:rPr lang="en-US" altLang="zh-CN" sz="2000" i="1" spc="600" dirty="0">
                <a:solidFill>
                  <a:schemeClr val="bg1"/>
                </a:solidFill>
                <a:cs typeface="+mn-ea"/>
                <a:sym typeface="+mn-lt"/>
              </a:rPr>
              <a:t>CONTENT</a:t>
            </a: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3CA4D2B-A4BD-4D07-940E-F388750FB453}"/>
              </a:ext>
            </a:extLst>
          </p:cNvPr>
          <p:cNvSpPr txBox="1">
            <a:spLocks noChangeArrowheads="1"/>
          </p:cNvSpPr>
          <p:nvPr/>
        </p:nvSpPr>
        <p:spPr bwMode="auto">
          <a:xfrm>
            <a:off x="863923" y="2155192"/>
            <a:ext cx="3525580" cy="267765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lnSpc>
                <a:spcPct val="200000"/>
              </a:lnSpc>
              <a:buFont typeface="Wingdings" panose="05000000000000000000" pitchFamily="2" charset="2"/>
              <a:buChar char="Ø"/>
            </a:pPr>
            <a:r>
              <a:rPr lang="zh-CN" altLang="en-US" sz="2800" b="1" i="1" dirty="0" smtClean="0">
                <a:solidFill>
                  <a:schemeClr val="bg1"/>
                </a:solidFill>
                <a:latin typeface="+mn-lt"/>
                <a:ea typeface="+mn-ea"/>
                <a:cs typeface="+mn-ea"/>
                <a:sym typeface="+mn-lt"/>
              </a:rPr>
              <a:t>什么是人工智能</a:t>
            </a:r>
            <a:endParaRPr lang="en-US" altLang="zh-CN" sz="2800" b="1" i="1" dirty="0">
              <a:solidFill>
                <a:schemeClr val="bg1"/>
              </a:solidFill>
              <a:latin typeface="+mn-lt"/>
              <a:ea typeface="+mn-ea"/>
              <a:cs typeface="+mn-ea"/>
              <a:sym typeface="+mn-lt"/>
            </a:endParaRPr>
          </a:p>
          <a:p>
            <a:pPr marL="457200" indent="-457200" fontAlgn="base">
              <a:lnSpc>
                <a:spcPct val="200000"/>
              </a:lnSpc>
              <a:buFont typeface="Wingdings" panose="05000000000000000000" pitchFamily="2" charset="2"/>
              <a:buChar char="Ø"/>
            </a:pPr>
            <a:r>
              <a:rPr lang="zh-CN" altLang="en-US" sz="2800" b="1" i="1" dirty="0" smtClean="0">
                <a:solidFill>
                  <a:schemeClr val="bg1"/>
                </a:solidFill>
                <a:latin typeface="+mn-lt"/>
                <a:ea typeface="+mn-ea"/>
                <a:cs typeface="+mn-ea"/>
                <a:sym typeface="+mn-lt"/>
              </a:rPr>
              <a:t>对生活的影响</a:t>
            </a:r>
            <a:endParaRPr lang="en-US" altLang="zh-CN" sz="2800" b="1" i="1" dirty="0" smtClean="0">
              <a:solidFill>
                <a:schemeClr val="bg1"/>
              </a:solidFill>
              <a:latin typeface="+mn-lt"/>
              <a:ea typeface="+mn-ea"/>
              <a:cs typeface="+mn-ea"/>
              <a:sym typeface="+mn-lt"/>
            </a:endParaRPr>
          </a:p>
          <a:p>
            <a:pPr marL="457200" indent="-457200" fontAlgn="base">
              <a:lnSpc>
                <a:spcPct val="200000"/>
              </a:lnSpc>
              <a:buFont typeface="Wingdings" panose="05000000000000000000" pitchFamily="2" charset="2"/>
              <a:buChar char="Ø"/>
            </a:pPr>
            <a:r>
              <a:rPr lang="zh-CN" altLang="en-US" sz="2800" b="1" i="1" dirty="0" smtClean="0">
                <a:solidFill>
                  <a:schemeClr val="bg1"/>
                </a:solidFill>
                <a:latin typeface="+mn-lt"/>
                <a:ea typeface="+mn-ea"/>
                <a:cs typeface="+mn-ea"/>
                <a:sym typeface="+mn-lt"/>
              </a:rPr>
              <a:t>人工智能的应用</a:t>
            </a:r>
            <a:endParaRPr lang="en-US" altLang="zh-CN" sz="2800" b="1" i="1" dirty="0">
              <a:solidFill>
                <a:schemeClr val="bg1"/>
              </a:solidFill>
              <a:latin typeface="+mn-lt"/>
              <a:ea typeface="+mn-ea"/>
              <a:cs typeface="+mn-ea"/>
              <a:sym typeface="+mn-lt"/>
            </a:endParaRPr>
          </a:p>
        </p:txBody>
      </p:sp>
      <p:sp>
        <p:nvSpPr>
          <p:cNvPr id="5"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A26F878-2D1A-42D6-9DDC-9AB1D2872BB8}"/>
              </a:ext>
            </a:extLst>
          </p:cNvPr>
          <p:cNvSpPr txBox="1">
            <a:spLocks noChangeArrowheads="1"/>
          </p:cNvSpPr>
          <p:nvPr/>
        </p:nvSpPr>
        <p:spPr bwMode="auto">
          <a:xfrm>
            <a:off x="4816743" y="2764953"/>
            <a:ext cx="4509935" cy="2677656"/>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lnSpc>
                <a:spcPct val="200000"/>
              </a:lnSpc>
              <a:buFont typeface="Wingdings" panose="05000000000000000000" pitchFamily="2" charset="2"/>
              <a:buChar char="Ø"/>
            </a:pPr>
            <a:r>
              <a:rPr lang="zh-CN" altLang="en-US" sz="2800" b="1" i="1" dirty="0" smtClean="0">
                <a:solidFill>
                  <a:schemeClr val="bg1"/>
                </a:solidFill>
                <a:latin typeface="+mn-lt"/>
                <a:ea typeface="+mn-ea"/>
                <a:cs typeface="+mn-ea"/>
                <a:sym typeface="+mn-lt"/>
              </a:rPr>
              <a:t>研究的价值</a:t>
            </a:r>
            <a:endParaRPr lang="en-US" altLang="zh-CN" sz="2800" b="1" i="1" dirty="0" smtClean="0">
              <a:solidFill>
                <a:schemeClr val="bg1"/>
              </a:solidFill>
              <a:latin typeface="+mn-lt"/>
              <a:ea typeface="+mn-ea"/>
              <a:cs typeface="+mn-ea"/>
              <a:sym typeface="+mn-lt"/>
            </a:endParaRPr>
          </a:p>
          <a:p>
            <a:pPr marL="457200" indent="-457200" fontAlgn="base">
              <a:lnSpc>
                <a:spcPct val="200000"/>
              </a:lnSpc>
              <a:buFont typeface="Wingdings" panose="05000000000000000000" pitchFamily="2" charset="2"/>
              <a:buChar char="Ø"/>
            </a:pPr>
            <a:r>
              <a:rPr lang="zh-CN" altLang="en-US" sz="2800" b="1" i="1" dirty="0" smtClean="0">
                <a:solidFill>
                  <a:schemeClr val="bg1"/>
                </a:solidFill>
                <a:latin typeface="+mn-lt"/>
                <a:ea typeface="+mn-ea"/>
                <a:cs typeface="+mn-ea"/>
                <a:sym typeface="+mn-lt"/>
              </a:rPr>
              <a:t>强弱对比</a:t>
            </a:r>
            <a:endParaRPr lang="en-US" altLang="zh-CN" sz="2800" b="1" i="1" dirty="0" smtClean="0">
              <a:solidFill>
                <a:schemeClr val="bg1"/>
              </a:solidFill>
              <a:latin typeface="+mn-lt"/>
              <a:ea typeface="+mn-ea"/>
              <a:cs typeface="+mn-ea"/>
              <a:sym typeface="+mn-lt"/>
            </a:endParaRPr>
          </a:p>
          <a:p>
            <a:pPr marL="457200" indent="-457200" fontAlgn="base">
              <a:lnSpc>
                <a:spcPct val="200000"/>
              </a:lnSpc>
              <a:buFont typeface="Wingdings" panose="05000000000000000000" pitchFamily="2" charset="2"/>
              <a:buChar char="Ø"/>
            </a:pPr>
            <a:r>
              <a:rPr lang="zh-CN" altLang="en-US" sz="2800" b="1" i="1" dirty="0" smtClean="0">
                <a:solidFill>
                  <a:schemeClr val="bg1"/>
                </a:solidFill>
                <a:latin typeface="+mn-lt"/>
                <a:ea typeface="+mn-ea"/>
                <a:cs typeface="+mn-ea"/>
                <a:sym typeface="+mn-lt"/>
              </a:rPr>
              <a:t>主要成果</a:t>
            </a:r>
            <a:endParaRPr lang="en-US" altLang="zh-CN" sz="2800" b="1" i="1" dirty="0">
              <a:solidFill>
                <a:schemeClr val="bg1"/>
              </a:solidFill>
              <a:latin typeface="+mn-lt"/>
              <a:ea typeface="+mn-ea"/>
              <a:cs typeface="+mn-ea"/>
              <a:sym typeface="+mn-lt"/>
            </a:endParaRPr>
          </a:p>
        </p:txBody>
      </p:sp>
      <p:pic>
        <p:nvPicPr>
          <p:cNvPr id="6" name="图片 5"/>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flipH="1">
            <a:off x="6020817" y="0"/>
            <a:ext cx="7715251" cy="6858000"/>
          </a:xfrm>
          <a:prstGeom prst="rect">
            <a:avLst/>
          </a:prstGeom>
        </p:spPr>
      </p:pic>
    </p:spTree>
    <p:extLst>
      <p:ext uri="{BB962C8B-B14F-4D97-AF65-F5344CB8AC3E}">
        <p14:creationId xmlns:p14="http://schemas.microsoft.com/office/powerpoint/2010/main" xmlns="" val="223053217"/>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9C8A2C-D282-4602-B69D-3CD87C86BF3A}"/>
              </a:ext>
            </a:extLst>
          </p:cNvPr>
          <p:cNvSpPr txBox="1">
            <a:spLocks noChangeArrowheads="1"/>
          </p:cNvSpPr>
          <p:nvPr/>
        </p:nvSpPr>
        <p:spPr bwMode="auto">
          <a:xfrm>
            <a:off x="827349" y="928824"/>
            <a:ext cx="2474687"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fontAlgn="base"/>
            <a:r>
              <a:rPr lang="zh-CN" altLang="en-US" sz="5000" b="1" dirty="0">
                <a:solidFill>
                  <a:schemeClr val="bg1"/>
                </a:solidFill>
                <a:latin typeface="+mn-lt"/>
                <a:ea typeface="+mn-ea"/>
                <a:cs typeface="+mn-ea"/>
                <a:sym typeface="+mn-lt"/>
              </a:rPr>
              <a:t>第一章</a:t>
            </a:r>
          </a:p>
        </p:txBody>
      </p:sp>
      <p:sp>
        <p:nvSpPr>
          <p:cNvPr id="3" name="矩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1186E7-7608-4714-B1DC-5B5DCA131417}"/>
              </a:ext>
            </a:extLst>
          </p:cNvPr>
          <p:cNvSpPr>
            <a:spLocks noChangeArrowheads="1"/>
          </p:cNvSpPr>
          <p:nvPr/>
        </p:nvSpPr>
        <p:spPr bwMode="auto">
          <a:xfrm>
            <a:off x="827347" y="1790600"/>
            <a:ext cx="2006279"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50000"/>
              </a:lnSpc>
            </a:pPr>
            <a:r>
              <a:rPr lang="en-US" altLang="zh-CN" sz="2000" i="1" spc="600" dirty="0">
                <a:solidFill>
                  <a:schemeClr val="bg1"/>
                </a:solidFill>
                <a:cs typeface="+mn-ea"/>
                <a:sym typeface="+mn-lt"/>
              </a:rPr>
              <a:t>PART.01</a:t>
            </a: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1A05D7-E387-4B91-9F95-B167427A19C0}"/>
              </a:ext>
            </a:extLst>
          </p:cNvPr>
          <p:cNvSpPr txBox="1">
            <a:spLocks noChangeArrowheads="1"/>
          </p:cNvSpPr>
          <p:nvPr/>
        </p:nvSpPr>
        <p:spPr bwMode="auto">
          <a:xfrm>
            <a:off x="662247" y="2612390"/>
            <a:ext cx="5841679" cy="156966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lnSpc>
                <a:spcPct val="200000"/>
              </a:lnSpc>
              <a:buFont typeface="Wingdings" panose="05000000000000000000" pitchFamily="2" charset="2"/>
              <a:buChar char="Ø"/>
            </a:pPr>
            <a:r>
              <a:rPr lang="zh-CN" altLang="en-US" sz="4800" b="1" i="1" dirty="0" smtClean="0">
                <a:solidFill>
                  <a:schemeClr val="bg1"/>
                </a:solidFill>
                <a:latin typeface="+mn-lt"/>
                <a:ea typeface="+mn-ea"/>
                <a:cs typeface="+mn-ea"/>
                <a:sym typeface="+mn-lt"/>
              </a:rPr>
              <a:t>什么是人工智能</a:t>
            </a:r>
            <a:endParaRPr lang="en-US" altLang="zh-CN" sz="4800" b="1" i="1" dirty="0">
              <a:solidFill>
                <a:schemeClr val="bg1"/>
              </a:solidFill>
              <a:latin typeface="+mn-lt"/>
              <a:ea typeface="+mn-ea"/>
              <a:cs typeface="+mn-ea"/>
              <a:sym typeface="+mn-lt"/>
            </a:endParaRPr>
          </a:p>
        </p:txBody>
      </p:sp>
      <p:sp>
        <p:nvSpPr>
          <p:cNvPr id="5"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BB8F2F-EC0E-4F5B-88F2-91E53A42F141}"/>
              </a:ext>
            </a:extLst>
          </p:cNvPr>
          <p:cNvSpPr txBox="1">
            <a:spLocks noChangeArrowheads="1"/>
          </p:cNvSpPr>
          <p:nvPr/>
        </p:nvSpPr>
        <p:spPr bwMode="auto">
          <a:xfrm>
            <a:off x="662247" y="4134632"/>
            <a:ext cx="7695879" cy="6463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i="1" dirty="0">
                <a:solidFill>
                  <a:schemeClr val="bg1"/>
                </a:solidFill>
                <a:latin typeface="+mn-lt"/>
                <a:ea typeface="+mn-ea"/>
                <a:cs typeface="+mn-ea"/>
                <a:sym typeface="+mn-lt"/>
              </a:rPr>
              <a:t>Your life can be enhanced, and your happiness enriched, </a:t>
            </a:r>
          </a:p>
          <a:p>
            <a:pPr eaLnBrk="1" hangingPunct="1"/>
            <a:r>
              <a:rPr lang="en-US" altLang="zh-CN" i="1" dirty="0">
                <a:solidFill>
                  <a:schemeClr val="bg1"/>
                </a:solidFill>
                <a:latin typeface="+mn-lt"/>
                <a:ea typeface="+mn-ea"/>
                <a:cs typeface="+mn-ea"/>
                <a:sym typeface="+mn-lt"/>
              </a:rPr>
              <a:t>when you choose to change your perspective. </a:t>
            </a:r>
            <a:endParaRPr lang="zh-CN" altLang="en-US" i="1" dirty="0">
              <a:solidFill>
                <a:schemeClr val="bg1"/>
              </a:solidFill>
              <a:latin typeface="+mn-lt"/>
              <a:ea typeface="+mn-ea"/>
              <a:cs typeface="+mn-ea"/>
              <a:sym typeface="+mn-lt"/>
            </a:endParaRPr>
          </a:p>
        </p:txBody>
      </p:sp>
      <p:pic>
        <p:nvPicPr>
          <p:cNvPr id="6" name="图片 5"/>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flipH="1">
            <a:off x="6020817" y="0"/>
            <a:ext cx="7715251" cy="6858000"/>
          </a:xfrm>
          <a:prstGeom prst="rect">
            <a:avLst/>
          </a:prstGeom>
        </p:spPr>
      </p:pic>
    </p:spTree>
    <p:extLst>
      <p:ext uri="{BB962C8B-B14F-4D97-AF65-F5344CB8AC3E}">
        <p14:creationId xmlns:p14="http://schemas.microsoft.com/office/powerpoint/2010/main" xmlns="" val="1723135911"/>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6"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smtClean="0">
                  <a:solidFill>
                    <a:schemeClr val="bg1"/>
                  </a:solidFill>
                  <a:latin typeface="+mn-lt"/>
                  <a:ea typeface="+mn-ea"/>
                  <a:cs typeface="+mn-ea"/>
                  <a:sym typeface="+mn-lt"/>
                </a:rPr>
                <a:t>什么是人工智能</a:t>
              </a:r>
              <a:endParaRPr lang="en-US" altLang="zh-CN" sz="3200" b="1" i="1" dirty="0">
                <a:solidFill>
                  <a:schemeClr val="bg1"/>
                </a:solidFill>
                <a:latin typeface="+mn-lt"/>
                <a:ea typeface="+mn-ea"/>
                <a:cs typeface="+mn-ea"/>
                <a:sym typeface="+mn-lt"/>
              </a:endParaRPr>
            </a:p>
          </p:txBody>
        </p:sp>
        <p:sp>
          <p:nvSpPr>
            <p:cNvPr id="7"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840102" y="2003027"/>
            <a:ext cx="3681100" cy="3456432"/>
          </a:xfrm>
          <a:prstGeom prst="rect">
            <a:avLst/>
          </a:prstGeom>
        </p:spPr>
      </p:pic>
      <p:sp>
        <p:nvSpPr>
          <p:cNvPr id="8" name="矩形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697DBB7-A0DF-4520-B32F-E406523EEB76}"/>
              </a:ext>
            </a:extLst>
          </p:cNvPr>
          <p:cNvSpPr/>
          <p:nvPr/>
        </p:nvSpPr>
        <p:spPr>
          <a:xfrm>
            <a:off x="5659776" y="2465377"/>
            <a:ext cx="120073" cy="489527"/>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cs typeface="+mn-ea"/>
              <a:sym typeface="+mn-lt"/>
            </a:endParaRPr>
          </a:p>
        </p:txBody>
      </p:sp>
      <p:sp>
        <p:nvSpPr>
          <p:cNvPr id="9" name="文本框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716021-A606-4416-B71F-81C22C47D6C1}"/>
              </a:ext>
            </a:extLst>
          </p:cNvPr>
          <p:cNvSpPr txBox="1"/>
          <p:nvPr/>
        </p:nvSpPr>
        <p:spPr>
          <a:xfrm>
            <a:off x="5779847" y="2465377"/>
            <a:ext cx="3075709" cy="461665"/>
          </a:xfrm>
          <a:prstGeom prst="rect">
            <a:avLst/>
          </a:prstGeom>
          <a:noFill/>
        </p:spPr>
        <p:txBody>
          <a:bodyPr wrap="square" rtlCol="0">
            <a:spAutoFit/>
          </a:bodyPr>
          <a:lstStyle/>
          <a:p>
            <a:r>
              <a:rPr lang="zh-CN" altLang="en-US" sz="2400" b="1" dirty="0" smtClean="0">
                <a:solidFill>
                  <a:schemeClr val="bg1"/>
                </a:solidFill>
                <a:cs typeface="+mn-ea"/>
                <a:sym typeface="+mn-lt"/>
              </a:rPr>
              <a:t>人工智能</a:t>
            </a:r>
            <a:endParaRPr lang="zh-CN" altLang="en-US" sz="2400" b="1" dirty="0">
              <a:solidFill>
                <a:schemeClr val="bg1"/>
              </a:solidFill>
              <a:cs typeface="+mn-ea"/>
              <a:sym typeface="+mn-lt"/>
            </a:endParaRPr>
          </a:p>
        </p:txBody>
      </p:sp>
      <p:sp>
        <p:nvSpPr>
          <p:cNvPr id="10" name="Content Placeholder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4CB78D29-859C-4DDB-A844-02F1FB71E1C5}"/>
              </a:ext>
            </a:extLst>
          </p:cNvPr>
          <p:cNvSpPr txBox="1"/>
          <p:nvPr/>
        </p:nvSpPr>
        <p:spPr>
          <a:xfrm>
            <a:off x="5538128" y="3086643"/>
            <a:ext cx="5965024" cy="1854077"/>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lnSpc>
                <a:spcPct val="150000"/>
              </a:lnSpc>
              <a:buFont typeface="Wingdings" charset="2"/>
              <a:buChar char="l"/>
            </a:pPr>
            <a:r>
              <a:rPr lang="zh-CN" altLang="en-US" sz="1200" dirty="0">
                <a:solidFill>
                  <a:schemeClr val="bg1"/>
                </a:solidFill>
                <a:cs typeface="+mn-ea"/>
                <a:sym typeface="+mn-lt"/>
              </a:rPr>
              <a:t>它是研究、开发用于模拟、延伸和扩展人的智能的理论、方法、技术及应用系统的一门新的技术科学。  </a:t>
            </a:r>
            <a:endParaRPr lang="en-US" altLang="zh-CN" sz="1200" dirty="0">
              <a:solidFill>
                <a:schemeClr val="bg1"/>
              </a:solidFill>
              <a:cs typeface="+mn-ea"/>
              <a:sym typeface="+mn-lt"/>
            </a:endParaRPr>
          </a:p>
          <a:p>
            <a:pPr algn="just">
              <a:lnSpc>
                <a:spcPct val="150000"/>
              </a:lnSpc>
              <a:buFont typeface="Wingdings" charset="2"/>
              <a:buChar char="l"/>
            </a:pPr>
            <a:r>
              <a:rPr lang="zh-CN" altLang="en-US" sz="1200" dirty="0">
                <a:solidFill>
                  <a:schemeClr val="bg1"/>
                </a:solidFill>
                <a:cs typeface="+mn-ea"/>
                <a:sym typeface="+mn-lt"/>
              </a:rPr>
              <a:t>人工智能是计算机科学的一个分支，它企图了解智能的实质，并生产出一种新的能以人类智能相似的方式做出反应的智能机器，该领域的研究包括机器人、语言识别、图像识别、自然语言处理和专家系统等。 </a:t>
            </a:r>
            <a:endParaRPr lang="en-US" altLang="zh-CN" sz="1200" dirty="0">
              <a:solidFill>
                <a:schemeClr val="bg1"/>
              </a:solidFill>
              <a:cs typeface="+mn-ea"/>
              <a:sym typeface="+mn-lt"/>
            </a:endParaRPr>
          </a:p>
          <a:p>
            <a:pPr algn="just">
              <a:lnSpc>
                <a:spcPct val="150000"/>
              </a:lnSpc>
              <a:buFont typeface="Wingdings" charset="2"/>
              <a:buChar char="l"/>
            </a:pPr>
            <a:r>
              <a:rPr lang="zh-CN" altLang="en-US" sz="1200" dirty="0">
                <a:solidFill>
                  <a:schemeClr val="bg1"/>
                </a:solidFill>
                <a:cs typeface="+mn-ea"/>
                <a:sym typeface="+mn-lt"/>
              </a:rPr>
              <a:t>人工智能从诞生以来，理论和技术日益成熟，应用领域也不断扩大，可以设想，未来人工智能带来的科技产品，将会是人类智慧的“容器”</a:t>
            </a:r>
            <a:endParaRPr lang="en-US" altLang="zh-CN" sz="1200" dirty="0">
              <a:solidFill>
                <a:schemeClr val="bg1"/>
              </a:solidFill>
              <a:cs typeface="+mn-ea"/>
              <a:sym typeface="+mn-lt"/>
            </a:endParaRPr>
          </a:p>
        </p:txBody>
      </p:sp>
    </p:spTree>
    <p:extLst>
      <p:ext uri="{BB962C8B-B14F-4D97-AF65-F5344CB8AC3E}">
        <p14:creationId xmlns:p14="http://schemas.microsoft.com/office/powerpoint/2010/main" xmlns="" val="539914904"/>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par>
                          <p:cTn id="14" fill="hold">
                            <p:stCondLst>
                              <p:cond delay="500"/>
                            </p:stCondLst>
                            <p:childTnLst>
                              <p:par>
                                <p:cTn id="15" presetID="2" presetClass="entr" presetSubtype="4" decel="10000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6"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smtClean="0">
                  <a:solidFill>
                    <a:schemeClr val="bg1"/>
                  </a:solidFill>
                  <a:latin typeface="+mn-lt"/>
                  <a:ea typeface="+mn-ea"/>
                  <a:cs typeface="+mn-ea"/>
                  <a:sym typeface="+mn-lt"/>
                </a:rPr>
                <a:t>什么是人工智能</a:t>
              </a:r>
              <a:endParaRPr lang="en-US" altLang="zh-CN" sz="3200" b="1" i="1" dirty="0">
                <a:solidFill>
                  <a:schemeClr val="bg1"/>
                </a:solidFill>
                <a:latin typeface="+mn-lt"/>
                <a:ea typeface="+mn-ea"/>
                <a:cs typeface="+mn-ea"/>
                <a:sym typeface="+mn-lt"/>
              </a:endParaRPr>
            </a:p>
          </p:txBody>
        </p:sp>
        <p:sp>
          <p:nvSpPr>
            <p:cNvPr id="7"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sp>
        <p:nvSpPr>
          <p:cNvPr id="8" name="文本框 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8716021-A606-4416-B71F-81C22C47D6C1}"/>
              </a:ext>
            </a:extLst>
          </p:cNvPr>
          <p:cNvSpPr txBox="1"/>
          <p:nvPr/>
        </p:nvSpPr>
        <p:spPr>
          <a:xfrm>
            <a:off x="1014476" y="2003031"/>
            <a:ext cx="10881360" cy="1323439"/>
          </a:xfrm>
          <a:prstGeom prst="rect">
            <a:avLst/>
          </a:prstGeom>
          <a:noFill/>
        </p:spPr>
        <p:txBody>
          <a:bodyPr wrap="square" rtlCol="0">
            <a:spAutoFit/>
          </a:bodyPr>
          <a:lstStyle/>
          <a:p>
            <a:r>
              <a:rPr lang="zh-CN" altLang="en-US" sz="8000" b="1" dirty="0" smtClean="0">
                <a:solidFill>
                  <a:schemeClr val="bg1"/>
                </a:solidFill>
                <a:cs typeface="+mn-ea"/>
                <a:sym typeface="+mn-lt"/>
              </a:rPr>
              <a:t>人工</a:t>
            </a:r>
            <a:r>
              <a:rPr lang="en-US" altLang="zh-CN" sz="8000" b="1" dirty="0">
                <a:solidFill>
                  <a:schemeClr val="bg1"/>
                </a:solidFill>
                <a:cs typeface="+mn-ea"/>
                <a:sym typeface="+mn-lt"/>
              </a:rPr>
              <a:t>+</a:t>
            </a:r>
            <a:r>
              <a:rPr lang="zh-CN" altLang="en-US" sz="8000" b="1" dirty="0" smtClean="0">
                <a:solidFill>
                  <a:schemeClr val="bg1"/>
                </a:solidFill>
                <a:cs typeface="+mn-ea"/>
                <a:sym typeface="+mn-lt"/>
              </a:rPr>
              <a:t>智能</a:t>
            </a:r>
            <a:r>
              <a:rPr lang="en-US" altLang="zh-CN" sz="8000" b="1" dirty="0" smtClean="0">
                <a:solidFill>
                  <a:schemeClr val="bg1"/>
                </a:solidFill>
                <a:cs typeface="+mn-ea"/>
                <a:sym typeface="+mn-lt"/>
              </a:rPr>
              <a:t>=</a:t>
            </a:r>
            <a:r>
              <a:rPr lang="zh-CN" altLang="en-US" sz="8000" b="1" dirty="0" smtClean="0">
                <a:solidFill>
                  <a:schemeClr val="bg1"/>
                </a:solidFill>
                <a:cs typeface="+mn-ea"/>
                <a:sym typeface="+mn-lt"/>
              </a:rPr>
              <a:t>人工智能</a:t>
            </a:r>
            <a:endParaRPr lang="zh-CN" altLang="en-US" sz="8000" b="1" dirty="0">
              <a:solidFill>
                <a:schemeClr val="bg1"/>
              </a:solidFill>
              <a:cs typeface="+mn-ea"/>
              <a:sym typeface="+mn-lt"/>
            </a:endParaRPr>
          </a:p>
        </p:txBody>
      </p:sp>
      <p:sp>
        <p:nvSpPr>
          <p:cNvPr id="9" name="Text Placeholder 4"/>
          <p:cNvSpPr txBox="1"/>
          <p:nvPr/>
        </p:nvSpPr>
        <p:spPr>
          <a:xfrm>
            <a:off x="1166755" y="4010553"/>
            <a:ext cx="3026215" cy="1419896"/>
          </a:xfrm>
          <a:prstGeom prst="rect">
            <a:avLst/>
          </a:prstGeom>
        </p:spPr>
        <p:txBody>
          <a:bodyPr lIns="68580" tIns="34290" rIns="68580" bIns="34290"/>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50000"/>
              </a:lnSpc>
              <a:buNone/>
            </a:pPr>
            <a:r>
              <a:rPr lang="zh-CN" altLang="en-US" sz="1100" dirty="0">
                <a:solidFill>
                  <a:schemeClr val="bg1"/>
                </a:solidFill>
                <a:cs typeface="+mn-ea"/>
                <a:sym typeface="+mn-lt"/>
              </a:rPr>
              <a:t>”人工”比较好理解，争议性也不大。有时我们会要考虑什么是人力所能及制造的，或者人自身的智能程度有没有高到可以创造人工智能的地步，等等。但总的来说，“人工系统”就是通常意义下的人工系统。</a:t>
            </a:r>
            <a:endParaRPr lang="en-US" altLang="zh-CN" sz="1100" dirty="0">
              <a:solidFill>
                <a:schemeClr val="bg1"/>
              </a:solidFill>
              <a:cs typeface="+mn-ea"/>
              <a:sym typeface="+mn-lt"/>
            </a:endParaRPr>
          </a:p>
        </p:txBody>
      </p:sp>
      <p:sp>
        <p:nvSpPr>
          <p:cNvPr id="10" name="Text Placeholder 4"/>
          <p:cNvSpPr txBox="1"/>
          <p:nvPr/>
        </p:nvSpPr>
        <p:spPr>
          <a:xfrm>
            <a:off x="6634831" y="4010557"/>
            <a:ext cx="3361460" cy="1548233"/>
          </a:xfrm>
          <a:prstGeom prst="rect">
            <a:avLst/>
          </a:prstGeom>
        </p:spPr>
        <p:txBody>
          <a:bodyPr lIns="68580" tIns="34290" rIns="68580" bIns="34290"/>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50000"/>
              </a:lnSpc>
              <a:buNone/>
            </a:pPr>
            <a:r>
              <a:rPr lang="zh-CN" altLang="en-US" sz="1100" dirty="0">
                <a:solidFill>
                  <a:schemeClr val="bg1"/>
                </a:solidFill>
                <a:cs typeface="+mn-ea"/>
                <a:sym typeface="+mn-lt"/>
              </a:rPr>
              <a:t>关于什么是“智能”，就问题多多了。这涉及到其它诸如意识</a:t>
            </a:r>
            <a:r>
              <a:rPr lang="en-US" altLang="zh-CN" sz="1100" dirty="0">
                <a:solidFill>
                  <a:schemeClr val="bg1"/>
                </a:solidFill>
                <a:cs typeface="+mn-ea"/>
                <a:sym typeface="+mn-lt"/>
              </a:rPr>
              <a:t>(CONSCIOUSNESS)</a:t>
            </a:r>
            <a:r>
              <a:rPr lang="zh-CN" altLang="en-US" sz="1100" dirty="0">
                <a:solidFill>
                  <a:schemeClr val="bg1"/>
                </a:solidFill>
                <a:cs typeface="+mn-ea"/>
                <a:sym typeface="+mn-lt"/>
              </a:rPr>
              <a:t>、自我</a:t>
            </a:r>
            <a:r>
              <a:rPr lang="en-US" altLang="zh-CN" sz="1100" dirty="0">
                <a:solidFill>
                  <a:schemeClr val="bg1"/>
                </a:solidFill>
                <a:cs typeface="+mn-ea"/>
                <a:sym typeface="+mn-lt"/>
              </a:rPr>
              <a:t>( SELF)</a:t>
            </a:r>
            <a:r>
              <a:rPr lang="zh-CN" altLang="en-US" sz="1100" dirty="0">
                <a:solidFill>
                  <a:schemeClr val="bg1"/>
                </a:solidFill>
                <a:cs typeface="+mn-ea"/>
                <a:sym typeface="+mn-lt"/>
              </a:rPr>
              <a:t>、思维</a:t>
            </a:r>
            <a:r>
              <a:rPr lang="en-US" altLang="zh-CN" sz="1100" dirty="0">
                <a:solidFill>
                  <a:schemeClr val="bg1"/>
                </a:solidFill>
                <a:cs typeface="+mn-ea"/>
                <a:sym typeface="+mn-lt"/>
              </a:rPr>
              <a:t>(MIND) (</a:t>
            </a:r>
            <a:r>
              <a:rPr lang="zh-CN" altLang="en-US" sz="1100" dirty="0">
                <a:solidFill>
                  <a:schemeClr val="bg1"/>
                </a:solidFill>
                <a:cs typeface="+mn-ea"/>
                <a:sym typeface="+mn-lt"/>
              </a:rPr>
              <a:t>包括无意识的思维</a:t>
            </a:r>
            <a:r>
              <a:rPr lang="en-US" altLang="zh-CN" sz="1100" dirty="0">
                <a:solidFill>
                  <a:schemeClr val="bg1"/>
                </a:solidFill>
                <a:cs typeface="+mn-ea"/>
                <a:sym typeface="+mn-lt"/>
              </a:rPr>
              <a:t>(UNCONSCIOUS_MIND) )</a:t>
            </a:r>
            <a:r>
              <a:rPr lang="zh-CN" altLang="en-US" sz="1100" dirty="0">
                <a:solidFill>
                  <a:schemeClr val="bg1"/>
                </a:solidFill>
                <a:cs typeface="+mn-ea"/>
                <a:sym typeface="+mn-lt"/>
              </a:rPr>
              <a:t>等等问题。人唯一了解的智能是人本身的智能，这是普遍认同的观点。</a:t>
            </a:r>
            <a:endParaRPr lang="en-US" altLang="zh-CN" sz="1100" dirty="0">
              <a:solidFill>
                <a:schemeClr val="bg1"/>
              </a:solidFill>
              <a:cs typeface="+mn-ea"/>
              <a:sym typeface="+mn-lt"/>
            </a:endParaRPr>
          </a:p>
        </p:txBody>
      </p:sp>
    </p:spTree>
    <p:extLst>
      <p:ext uri="{BB962C8B-B14F-4D97-AF65-F5344CB8AC3E}">
        <p14:creationId xmlns:p14="http://schemas.microsoft.com/office/powerpoint/2010/main" xmlns="" val="1696832166"/>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9">
                                            <p:txEl>
                                              <p:pRg st="0" end="0"/>
                                            </p:txEl>
                                          </p:spTgt>
                                        </p:tgtEl>
                                        <p:attrNameLst>
                                          <p:attrName>style.visibility</p:attrName>
                                        </p:attrNameLst>
                                      </p:cBhvr>
                                      <p:to>
                                        <p:strVal val="visible"/>
                                      </p:to>
                                    </p:set>
                                    <p:animEffect transition="in" filter="strips(downLeft)">
                                      <p:cBhvr>
                                        <p:cTn id="10" dur="500"/>
                                        <p:tgtEl>
                                          <p:spTgt spid="9">
                                            <p:txEl>
                                              <p:pRg st="0" end="0"/>
                                            </p:txEl>
                                          </p:spTgt>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strips(downLeft)">
                                      <p:cBhvr>
                                        <p:cTn id="13"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bldP spid="10"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6"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smtClean="0">
                  <a:solidFill>
                    <a:schemeClr val="bg1"/>
                  </a:solidFill>
                  <a:latin typeface="+mn-lt"/>
                  <a:ea typeface="+mn-ea"/>
                  <a:cs typeface="+mn-ea"/>
                  <a:sym typeface="+mn-lt"/>
                </a:rPr>
                <a:t>什么是人工智能</a:t>
              </a:r>
              <a:endParaRPr lang="en-US" altLang="zh-CN" sz="3200" b="1" i="1" dirty="0">
                <a:solidFill>
                  <a:schemeClr val="bg1"/>
                </a:solidFill>
                <a:latin typeface="+mn-lt"/>
                <a:ea typeface="+mn-ea"/>
                <a:cs typeface="+mn-ea"/>
                <a:sym typeface="+mn-lt"/>
              </a:endParaRPr>
            </a:p>
          </p:txBody>
        </p:sp>
        <p:sp>
          <p:nvSpPr>
            <p:cNvPr id="7"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cxnSp>
        <p:nvCxnSpPr>
          <p:cNvPr id="8" name="Straight Connector 8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259C5C8-4656-4712-BBA5-4B920E056B8A}"/>
              </a:ext>
            </a:extLst>
          </p:cNvPr>
          <p:cNvCxnSpPr/>
          <p:nvPr/>
        </p:nvCxnSpPr>
        <p:spPr>
          <a:xfrm>
            <a:off x="6077361" y="2018526"/>
            <a:ext cx="0" cy="119904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TextBox 7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B97AAA33-5841-4E0C-AAEE-882C3CDD97F9}"/>
              </a:ext>
            </a:extLst>
          </p:cNvPr>
          <p:cNvSpPr txBox="1"/>
          <p:nvPr/>
        </p:nvSpPr>
        <p:spPr>
          <a:xfrm>
            <a:off x="4317449" y="2694347"/>
            <a:ext cx="902811" cy="523220"/>
          </a:xfrm>
          <a:prstGeom prst="rect">
            <a:avLst/>
          </a:prstGeom>
          <a:noFill/>
        </p:spPr>
        <p:txBody>
          <a:bodyPr wrap="none" rtlCol="0" anchor="ctr" anchorCtr="0">
            <a:spAutoFit/>
          </a:bodyPr>
          <a:lstStyle/>
          <a:p>
            <a:pPr lvl="0" algn="ctr" defTabSz="914217" fontAlgn="auto">
              <a:spcBef>
                <a:spcPts val="0"/>
              </a:spcBef>
              <a:spcAft>
                <a:spcPts val="0"/>
              </a:spcAft>
              <a:defRPr/>
            </a:pPr>
            <a:r>
              <a:rPr lang="zh-CN" altLang="en-US" sz="2800" b="1" dirty="0" smtClean="0">
                <a:solidFill>
                  <a:srgbClr val="FFFFFF"/>
                </a:solidFill>
                <a:cs typeface="+mn-ea"/>
                <a:sym typeface="+mn-lt"/>
              </a:rPr>
              <a:t>规划</a:t>
            </a:r>
            <a:endParaRPr lang="zh-CN" altLang="en-US" sz="2800" b="1" dirty="0">
              <a:solidFill>
                <a:srgbClr val="FFFFFF"/>
              </a:solidFill>
              <a:cs typeface="+mn-ea"/>
              <a:sym typeface="+mn-lt"/>
            </a:endParaRPr>
          </a:p>
        </p:txBody>
      </p:sp>
      <p:sp>
        <p:nvSpPr>
          <p:cNvPr id="12" name="TextBox 7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8057B1-6075-4371-A501-1F2EDDA7D007}"/>
              </a:ext>
            </a:extLst>
          </p:cNvPr>
          <p:cNvSpPr txBox="1"/>
          <p:nvPr/>
        </p:nvSpPr>
        <p:spPr>
          <a:xfrm>
            <a:off x="6949989" y="2677911"/>
            <a:ext cx="902811" cy="523220"/>
          </a:xfrm>
          <a:prstGeom prst="rect">
            <a:avLst/>
          </a:prstGeom>
          <a:noFill/>
        </p:spPr>
        <p:txBody>
          <a:bodyPr wrap="none" rtlCol="0" anchor="ctr" anchorCtr="0">
            <a:spAutoFit/>
          </a:bodyPr>
          <a:lstStyle/>
          <a:p>
            <a:pPr lvl="0" algn="ctr" defTabSz="914217" fontAlgn="auto">
              <a:spcBef>
                <a:spcPts val="0"/>
              </a:spcBef>
              <a:spcAft>
                <a:spcPts val="0"/>
              </a:spcAft>
              <a:defRPr/>
            </a:pPr>
            <a:r>
              <a:rPr lang="zh-CN" altLang="en-US" sz="2800" b="1" dirty="0" smtClean="0">
                <a:solidFill>
                  <a:srgbClr val="FFFFFF"/>
                </a:solidFill>
                <a:cs typeface="+mn-ea"/>
                <a:sym typeface="+mn-lt"/>
              </a:rPr>
              <a:t>思考</a:t>
            </a:r>
            <a:endParaRPr lang="zh-CN" altLang="en-US" sz="2800" b="1" dirty="0">
              <a:solidFill>
                <a:srgbClr val="FFFFFF"/>
              </a:solidFill>
              <a:cs typeface="+mn-ea"/>
              <a:sym typeface="+mn-lt"/>
            </a:endParaRPr>
          </a:p>
        </p:txBody>
      </p:sp>
      <p:sp>
        <p:nvSpPr>
          <p:cNvPr id="13" name="Subtitle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8B52440A-4BBD-4480-B7AB-6BD544A44F8E}"/>
              </a:ext>
            </a:extLst>
          </p:cNvPr>
          <p:cNvSpPr txBox="1">
            <a:spLocks/>
          </p:cNvSpPr>
          <p:nvPr/>
        </p:nvSpPr>
        <p:spPr>
          <a:xfrm>
            <a:off x="1042487" y="3736869"/>
            <a:ext cx="9392536" cy="2208844"/>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just">
              <a:lnSpc>
                <a:spcPct val="200000"/>
              </a:lnSpc>
              <a:buFont typeface="Wingdings" charset="2"/>
              <a:buChar char="l"/>
            </a:pPr>
            <a:r>
              <a:rPr lang="zh-CN" altLang="en-US" sz="1100" dirty="0">
                <a:solidFill>
                  <a:schemeClr val="bg1"/>
                </a:solidFill>
                <a:latin typeface="+mn-lt"/>
                <a:cs typeface="+mn-ea"/>
                <a:sym typeface="+mn-lt"/>
              </a:rPr>
              <a:t>人工智能将涉及到计算机科学、心理学、哲学和语言学等学科。</a:t>
            </a:r>
            <a:endParaRPr lang="en-US" altLang="zh-CN" sz="1100" dirty="0">
              <a:solidFill>
                <a:schemeClr val="bg1"/>
              </a:solidFill>
              <a:latin typeface="+mn-lt"/>
              <a:cs typeface="+mn-ea"/>
              <a:sym typeface="+mn-lt"/>
            </a:endParaRPr>
          </a:p>
          <a:p>
            <a:pPr algn="just">
              <a:lnSpc>
                <a:spcPct val="200000"/>
              </a:lnSpc>
              <a:buFont typeface="Wingdings" charset="2"/>
              <a:buChar char="l"/>
            </a:pPr>
            <a:r>
              <a:rPr lang="zh-CN" altLang="en-US" sz="1100" dirty="0">
                <a:solidFill>
                  <a:schemeClr val="bg1"/>
                </a:solidFill>
                <a:latin typeface="+mn-lt"/>
                <a:cs typeface="+mn-ea"/>
                <a:sym typeface="+mn-lt"/>
              </a:rPr>
              <a:t>可以说几乎是自然科学和社会科学的所有学科，其范围已远远超  出了计算机科学的范畴，人工智能与思维科学的关系是实践和理论的关系，人工智能是处于思维科学的技术应用层次，是它的一个应用分支。</a:t>
            </a:r>
            <a:endParaRPr lang="en-US" altLang="zh-CN" sz="1100" dirty="0">
              <a:solidFill>
                <a:schemeClr val="bg1"/>
              </a:solidFill>
              <a:latin typeface="+mn-lt"/>
              <a:cs typeface="+mn-ea"/>
              <a:sym typeface="+mn-lt"/>
            </a:endParaRPr>
          </a:p>
          <a:p>
            <a:pPr algn="just">
              <a:lnSpc>
                <a:spcPct val="200000"/>
              </a:lnSpc>
              <a:buFont typeface="Wingdings" charset="2"/>
              <a:buChar char="l"/>
            </a:pPr>
            <a:r>
              <a:rPr lang="zh-CN" altLang="en-US" sz="1100" dirty="0">
                <a:solidFill>
                  <a:schemeClr val="bg1"/>
                </a:solidFill>
                <a:latin typeface="+mn-lt"/>
                <a:cs typeface="+mn-ea"/>
                <a:sym typeface="+mn-lt"/>
              </a:rPr>
              <a:t>必从思维观点看，人工智能不仅限于逻辑思维，要考虑形象思维、  灵感思维才能促进人工智能的突破性的发展，数学常被认为是多种学科的基础科学，数学也进入语言、思维领域，人工智能学科也必须借用数学工具，数学不仅在标准逻辑、模糊数学等范围发挥作用，数学进入人工智能学科，它们将互相促进而更快地发展。</a:t>
            </a:r>
            <a:endParaRPr lang="en-US" altLang="zh-CN" sz="1100" dirty="0">
              <a:solidFill>
                <a:schemeClr val="bg1"/>
              </a:solidFill>
              <a:latin typeface="+mn-lt"/>
              <a:cs typeface="+mn-ea"/>
              <a:sym typeface="+mn-lt"/>
            </a:endParaRPr>
          </a:p>
        </p:txBody>
      </p:sp>
      <p:sp>
        <p:nvSpPr>
          <p:cNvPr id="14" name="TextBox 79">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2C45073-06E2-4DF3-8F72-ACB957F78A5E}"/>
              </a:ext>
            </a:extLst>
          </p:cNvPr>
          <p:cNvSpPr txBox="1"/>
          <p:nvPr/>
        </p:nvSpPr>
        <p:spPr>
          <a:xfrm>
            <a:off x="1651458" y="2677911"/>
            <a:ext cx="902811" cy="523220"/>
          </a:xfrm>
          <a:prstGeom prst="rect">
            <a:avLst/>
          </a:prstGeom>
          <a:noFill/>
        </p:spPr>
        <p:txBody>
          <a:bodyPr wrap="none" rtlCol="0" anchor="ctr" anchorCtr="0">
            <a:spAutoFit/>
          </a:bodyPr>
          <a:lstStyle/>
          <a:p>
            <a:pPr lvl="0" algn="ctr" defTabSz="914217" fontAlgn="auto">
              <a:spcBef>
                <a:spcPts val="0"/>
              </a:spcBef>
              <a:spcAft>
                <a:spcPts val="0"/>
              </a:spcAft>
              <a:defRPr/>
            </a:pPr>
            <a:r>
              <a:rPr lang="zh-CN" altLang="en-US" sz="2800" b="1" dirty="0" smtClean="0">
                <a:solidFill>
                  <a:srgbClr val="FFFFFF"/>
                </a:solidFill>
                <a:cs typeface="+mn-ea"/>
                <a:sym typeface="+mn-lt"/>
              </a:rPr>
              <a:t>学习</a:t>
            </a:r>
            <a:endParaRPr lang="zh-CN" altLang="en-US" sz="2800" b="1" dirty="0">
              <a:solidFill>
                <a:srgbClr val="FFFFFF"/>
              </a:solidFill>
              <a:cs typeface="+mn-ea"/>
              <a:sym typeface="+mn-lt"/>
            </a:endParaRPr>
          </a:p>
        </p:txBody>
      </p:sp>
      <p:sp>
        <p:nvSpPr>
          <p:cNvPr id="15" name="Shape 252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7849E38-7C92-452D-8706-D89DFD86BA2B}"/>
              </a:ext>
            </a:extLst>
          </p:cNvPr>
          <p:cNvSpPr/>
          <p:nvPr/>
        </p:nvSpPr>
        <p:spPr>
          <a:xfrm>
            <a:off x="1853125" y="2003031"/>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1291" y="17673"/>
                </a:moveTo>
                <a:cubicBezTo>
                  <a:pt x="11562" y="17673"/>
                  <a:pt x="11782" y="17453"/>
                  <a:pt x="11782" y="17182"/>
                </a:cubicBezTo>
                <a:cubicBezTo>
                  <a:pt x="11782" y="16911"/>
                  <a:pt x="11562" y="16691"/>
                  <a:pt x="11291" y="16691"/>
                </a:cubicBezTo>
                <a:cubicBezTo>
                  <a:pt x="11020" y="16691"/>
                  <a:pt x="10800" y="16911"/>
                  <a:pt x="10800" y="17182"/>
                </a:cubicBezTo>
                <a:cubicBezTo>
                  <a:pt x="10800" y="17453"/>
                  <a:pt x="11020" y="17673"/>
                  <a:pt x="11291" y="17673"/>
                </a:cubicBezTo>
                <a:moveTo>
                  <a:pt x="17673" y="18655"/>
                </a:moveTo>
                <a:lnTo>
                  <a:pt x="13745" y="18655"/>
                </a:lnTo>
                <a:lnTo>
                  <a:pt x="13745" y="12273"/>
                </a:lnTo>
                <a:cubicBezTo>
                  <a:pt x="13745" y="12002"/>
                  <a:pt x="13525" y="11782"/>
                  <a:pt x="13255" y="11782"/>
                </a:cubicBezTo>
                <a:lnTo>
                  <a:pt x="8345" y="11782"/>
                </a:lnTo>
                <a:cubicBezTo>
                  <a:pt x="8075" y="11782"/>
                  <a:pt x="7855" y="12002"/>
                  <a:pt x="7855" y="12273"/>
                </a:cubicBezTo>
                <a:lnTo>
                  <a:pt x="7855" y="18655"/>
                </a:lnTo>
                <a:lnTo>
                  <a:pt x="3927" y="18655"/>
                </a:lnTo>
                <a:lnTo>
                  <a:pt x="3927" y="8058"/>
                </a:lnTo>
                <a:lnTo>
                  <a:pt x="10800" y="1185"/>
                </a:lnTo>
                <a:lnTo>
                  <a:pt x="17673" y="8058"/>
                </a:lnTo>
                <a:cubicBezTo>
                  <a:pt x="17673" y="8058"/>
                  <a:pt x="17673" y="18655"/>
                  <a:pt x="17673" y="18655"/>
                </a:cubicBezTo>
                <a:close/>
                <a:moveTo>
                  <a:pt x="17673" y="20618"/>
                </a:moveTo>
                <a:lnTo>
                  <a:pt x="13745" y="20618"/>
                </a:lnTo>
                <a:lnTo>
                  <a:pt x="13745" y="19636"/>
                </a:lnTo>
                <a:lnTo>
                  <a:pt x="17673" y="19636"/>
                </a:lnTo>
                <a:cubicBezTo>
                  <a:pt x="17673" y="19636"/>
                  <a:pt x="17673" y="20618"/>
                  <a:pt x="17673" y="20618"/>
                </a:cubicBezTo>
                <a:close/>
                <a:moveTo>
                  <a:pt x="12764" y="20618"/>
                </a:moveTo>
                <a:lnTo>
                  <a:pt x="8836" y="20618"/>
                </a:lnTo>
                <a:lnTo>
                  <a:pt x="8836" y="12764"/>
                </a:lnTo>
                <a:lnTo>
                  <a:pt x="12764" y="12764"/>
                </a:lnTo>
                <a:cubicBezTo>
                  <a:pt x="12764" y="12764"/>
                  <a:pt x="12764" y="20618"/>
                  <a:pt x="12764" y="20618"/>
                </a:cubicBezTo>
                <a:close/>
                <a:moveTo>
                  <a:pt x="7855" y="20618"/>
                </a:moveTo>
                <a:lnTo>
                  <a:pt x="3927" y="20618"/>
                </a:lnTo>
                <a:lnTo>
                  <a:pt x="3927" y="19636"/>
                </a:lnTo>
                <a:lnTo>
                  <a:pt x="7855" y="19636"/>
                </a:lnTo>
                <a:cubicBezTo>
                  <a:pt x="7855" y="19636"/>
                  <a:pt x="7855" y="20618"/>
                  <a:pt x="7855" y="20618"/>
                </a:cubicBezTo>
                <a:close/>
                <a:moveTo>
                  <a:pt x="14727" y="1964"/>
                </a:moveTo>
                <a:lnTo>
                  <a:pt x="16691" y="1964"/>
                </a:lnTo>
                <a:lnTo>
                  <a:pt x="16691" y="5688"/>
                </a:lnTo>
                <a:lnTo>
                  <a:pt x="14727" y="3724"/>
                </a:lnTo>
                <a:cubicBezTo>
                  <a:pt x="14727" y="3724"/>
                  <a:pt x="14727" y="1964"/>
                  <a:pt x="14727" y="1964"/>
                </a:cubicBezTo>
                <a:close/>
                <a:moveTo>
                  <a:pt x="21456" y="10453"/>
                </a:moveTo>
                <a:lnTo>
                  <a:pt x="17673" y="6670"/>
                </a:lnTo>
                <a:lnTo>
                  <a:pt x="17673" y="1473"/>
                </a:lnTo>
                <a:cubicBezTo>
                  <a:pt x="17673" y="1202"/>
                  <a:pt x="17453" y="982"/>
                  <a:pt x="17182" y="982"/>
                </a:cubicBezTo>
                <a:lnTo>
                  <a:pt x="14236" y="982"/>
                </a:lnTo>
                <a:cubicBezTo>
                  <a:pt x="13966" y="982"/>
                  <a:pt x="13745" y="1202"/>
                  <a:pt x="13745" y="1473"/>
                </a:cubicBezTo>
                <a:lnTo>
                  <a:pt x="13745" y="2742"/>
                </a:lnTo>
                <a:lnTo>
                  <a:pt x="11147" y="144"/>
                </a:lnTo>
                <a:cubicBezTo>
                  <a:pt x="11058" y="55"/>
                  <a:pt x="10935" y="0"/>
                  <a:pt x="10800" y="0"/>
                </a:cubicBezTo>
                <a:cubicBezTo>
                  <a:pt x="10665" y="0"/>
                  <a:pt x="10542" y="55"/>
                  <a:pt x="10453" y="144"/>
                </a:cubicBezTo>
                <a:lnTo>
                  <a:pt x="144" y="10453"/>
                </a:lnTo>
                <a:cubicBezTo>
                  <a:pt x="55" y="10542"/>
                  <a:pt x="0" y="10665"/>
                  <a:pt x="0" y="10800"/>
                </a:cubicBezTo>
                <a:cubicBezTo>
                  <a:pt x="0" y="11072"/>
                  <a:pt x="220" y="11291"/>
                  <a:pt x="491" y="11291"/>
                </a:cubicBezTo>
                <a:cubicBezTo>
                  <a:pt x="626" y="11291"/>
                  <a:pt x="749" y="11236"/>
                  <a:pt x="838" y="11147"/>
                </a:cubicBezTo>
                <a:lnTo>
                  <a:pt x="2945" y="9040"/>
                </a:lnTo>
                <a:lnTo>
                  <a:pt x="2945" y="21109"/>
                </a:lnTo>
                <a:cubicBezTo>
                  <a:pt x="2945" y="21381"/>
                  <a:pt x="3166" y="21600"/>
                  <a:pt x="3436" y="21600"/>
                </a:cubicBezTo>
                <a:lnTo>
                  <a:pt x="18164" y="21600"/>
                </a:lnTo>
                <a:cubicBezTo>
                  <a:pt x="18434" y="21600"/>
                  <a:pt x="18655" y="21381"/>
                  <a:pt x="18655" y="21109"/>
                </a:cubicBezTo>
                <a:lnTo>
                  <a:pt x="18655" y="9040"/>
                </a:lnTo>
                <a:lnTo>
                  <a:pt x="20762" y="11147"/>
                </a:lnTo>
                <a:cubicBezTo>
                  <a:pt x="20851" y="11236"/>
                  <a:pt x="20974" y="11291"/>
                  <a:pt x="21109" y="11291"/>
                </a:cubicBezTo>
                <a:cubicBezTo>
                  <a:pt x="21380" y="11291"/>
                  <a:pt x="21600" y="11072"/>
                  <a:pt x="21600" y="10800"/>
                </a:cubicBezTo>
                <a:cubicBezTo>
                  <a:pt x="21600" y="10665"/>
                  <a:pt x="21545" y="10542"/>
                  <a:pt x="21456" y="10453"/>
                </a:cubicBezTo>
              </a:path>
            </a:pathLst>
          </a:custGeom>
          <a:solidFill>
            <a:schemeClr val="bg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cs typeface="+mn-ea"/>
              <a:sym typeface="+mn-lt"/>
            </a:endParaRPr>
          </a:p>
        </p:txBody>
      </p:sp>
      <p:sp>
        <p:nvSpPr>
          <p:cNvPr id="16" name="Shape 25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E38B7C-965C-462E-AEA5-1BB4AE54E5D5}"/>
              </a:ext>
            </a:extLst>
          </p:cNvPr>
          <p:cNvSpPr/>
          <p:nvPr/>
        </p:nvSpPr>
        <p:spPr>
          <a:xfrm>
            <a:off x="4511175" y="2018526"/>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cs typeface="+mn-ea"/>
              <a:sym typeface="+mn-lt"/>
            </a:endParaRPr>
          </a:p>
        </p:txBody>
      </p:sp>
      <p:sp>
        <p:nvSpPr>
          <p:cNvPr id="17" name="Shape 2554">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D5F29A9-CEB3-4F84-87DD-3B446C7BDB72}"/>
              </a:ext>
            </a:extLst>
          </p:cNvPr>
          <p:cNvSpPr/>
          <p:nvPr/>
        </p:nvSpPr>
        <p:spPr>
          <a:xfrm>
            <a:off x="7096735" y="2028255"/>
            <a:ext cx="495655" cy="450596"/>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chemeClr val="bg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cs typeface="+mn-ea"/>
              <a:sym typeface="+mn-lt"/>
            </a:endParaRPr>
          </a:p>
        </p:txBody>
      </p:sp>
      <p:sp>
        <p:nvSpPr>
          <p:cNvPr id="18" name="Shape 25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9B5C8E24-23E3-4B78-9821-F3B75FE90F69}"/>
              </a:ext>
            </a:extLst>
          </p:cNvPr>
          <p:cNvSpPr/>
          <p:nvPr/>
        </p:nvSpPr>
        <p:spPr>
          <a:xfrm>
            <a:off x="9784871" y="2061311"/>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chemeClr val="bg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rgbClr val="FFFFFF"/>
              </a:solidFill>
              <a:effectLst>
                <a:outerShdw blurRad="38100" dist="12700" dir="5400000" rotWithShape="0">
                  <a:srgbClr val="000000">
                    <a:alpha val="50000"/>
                  </a:srgbClr>
                </a:outerShdw>
              </a:effectLst>
              <a:uLnTx/>
              <a:uFillTx/>
              <a:cs typeface="+mn-ea"/>
              <a:sym typeface="+mn-lt"/>
            </a:endParaRPr>
          </a:p>
        </p:txBody>
      </p:sp>
      <p:sp>
        <p:nvSpPr>
          <p:cNvPr id="20" name="TextBox 8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7EC4B7B-3612-4088-AF69-51CD6A55082E}"/>
              </a:ext>
            </a:extLst>
          </p:cNvPr>
          <p:cNvSpPr txBox="1"/>
          <p:nvPr/>
        </p:nvSpPr>
        <p:spPr>
          <a:xfrm>
            <a:off x="9532214" y="2677911"/>
            <a:ext cx="902811" cy="523220"/>
          </a:xfrm>
          <a:prstGeom prst="rect">
            <a:avLst/>
          </a:prstGeom>
          <a:noFill/>
        </p:spPr>
        <p:txBody>
          <a:bodyPr wrap="none" rtlCol="0" anchor="ctr" anchorCtr="0">
            <a:spAutoFit/>
          </a:bodyPr>
          <a:lstStyle/>
          <a:p>
            <a:pPr lvl="0" algn="ctr" defTabSz="914217" fontAlgn="auto">
              <a:spcBef>
                <a:spcPts val="0"/>
              </a:spcBef>
              <a:spcAft>
                <a:spcPts val="0"/>
              </a:spcAft>
              <a:defRPr/>
            </a:pPr>
            <a:r>
              <a:rPr lang="zh-CN" altLang="en-US" sz="2800" b="1" dirty="0" smtClean="0">
                <a:solidFill>
                  <a:srgbClr val="FFFFFF"/>
                </a:solidFill>
                <a:cs typeface="+mn-ea"/>
                <a:sym typeface="+mn-lt"/>
              </a:rPr>
              <a:t>推理</a:t>
            </a:r>
            <a:endParaRPr lang="zh-CN" altLang="en-US" sz="2800" b="1" dirty="0">
              <a:solidFill>
                <a:srgbClr val="FFFFFF"/>
              </a:solidFill>
              <a:cs typeface="+mn-ea"/>
              <a:sym typeface="+mn-lt"/>
            </a:endParaRPr>
          </a:p>
        </p:txBody>
      </p:sp>
      <p:cxnSp>
        <p:nvCxnSpPr>
          <p:cNvPr id="21" name="Straight Connector 8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80577C4-021F-4BB5-AEA1-45ABB9DFC09E}"/>
              </a:ext>
            </a:extLst>
          </p:cNvPr>
          <p:cNvCxnSpPr/>
          <p:nvPr/>
        </p:nvCxnSpPr>
        <p:spPr>
          <a:xfrm>
            <a:off x="8712644" y="2018526"/>
            <a:ext cx="0" cy="119904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8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B34493D-24C9-4396-96CD-BE802C8F89B9}"/>
              </a:ext>
            </a:extLst>
          </p:cNvPr>
          <p:cNvCxnSpPr/>
          <p:nvPr/>
        </p:nvCxnSpPr>
        <p:spPr>
          <a:xfrm>
            <a:off x="3440267" y="2018522"/>
            <a:ext cx="0" cy="111452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074078131"/>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Vertical)">
                                      <p:cBhvr>
                                        <p:cTn id="10" dur="500"/>
                                        <p:tgtEl>
                                          <p:spTgt spid="10"/>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arn(inVertical)">
                                      <p:cBhvr>
                                        <p:cTn id="16" dur="500"/>
                                        <p:tgtEl>
                                          <p:spTgt spid="13"/>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arn(inVertical)">
                                      <p:cBhvr>
                                        <p:cTn id="25" dur="500"/>
                                        <p:tgtEl>
                                          <p:spTgt spid="16"/>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arn(inVertical)">
                                      <p:cBhvr>
                                        <p:cTn id="28" dur="500"/>
                                        <p:tgtEl>
                                          <p:spTgt spid="17"/>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barn(inVertical)">
                                      <p:cBhvr>
                                        <p:cTn id="31" dur="500"/>
                                        <p:tgtEl>
                                          <p:spTgt spid="18"/>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barn(inVertical)">
                                      <p:cBhvr>
                                        <p:cTn id="34" dur="500"/>
                                        <p:tgtEl>
                                          <p:spTgt spid="20"/>
                                        </p:tgtEl>
                                      </p:cBhvr>
                                    </p:animEffect>
                                  </p:childTnLst>
                                </p:cTn>
                              </p:par>
                              <p:par>
                                <p:cTn id="35" presetID="16" presetClass="entr" presetSubtype="21"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500"/>
                                        <p:tgtEl>
                                          <p:spTgt spid="21"/>
                                        </p:tgtEl>
                                      </p:cBhvr>
                                    </p:animEffect>
                                  </p:childTnLst>
                                </p:cTn>
                              </p:par>
                              <p:par>
                                <p:cTn id="38" presetID="16" presetClass="entr" presetSubtype="21"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barn(inVertical)">
                                      <p:cBhvr>
                                        <p:cTn id="4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P spid="15" grpId="0" animBg="1"/>
      <p:bldP spid="16" grpId="0" animBg="1"/>
      <p:bldP spid="17" grpId="0" animBg="1"/>
      <p:bldP spid="18" grpId="0" animBg="1"/>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6"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smtClean="0">
                  <a:solidFill>
                    <a:schemeClr val="bg1"/>
                  </a:solidFill>
                  <a:latin typeface="+mn-lt"/>
                  <a:ea typeface="+mn-ea"/>
                  <a:cs typeface="+mn-ea"/>
                  <a:sym typeface="+mn-lt"/>
                </a:rPr>
                <a:t>什么是人工智能</a:t>
              </a:r>
              <a:endParaRPr lang="en-US" altLang="zh-CN" sz="3200" b="1" i="1" dirty="0">
                <a:solidFill>
                  <a:schemeClr val="bg1"/>
                </a:solidFill>
                <a:latin typeface="+mn-lt"/>
                <a:ea typeface="+mn-ea"/>
                <a:cs typeface="+mn-ea"/>
                <a:sym typeface="+mn-lt"/>
              </a:endParaRPr>
            </a:p>
          </p:txBody>
        </p:sp>
        <p:sp>
          <p:nvSpPr>
            <p:cNvPr id="7"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sp>
        <p:nvSpPr>
          <p:cNvPr id="8" name="圆角矩形 2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E60DE7D-0B48-476C-88B7-01E88F06BD60}"/>
              </a:ext>
            </a:extLst>
          </p:cNvPr>
          <p:cNvSpPr/>
          <p:nvPr/>
        </p:nvSpPr>
        <p:spPr>
          <a:xfrm>
            <a:off x="1071338" y="1619609"/>
            <a:ext cx="10328729" cy="1491059"/>
          </a:xfrm>
          <a:prstGeom prst="roundRect">
            <a:avLst>
              <a:gd name="adj" fmla="val 0"/>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solidFill>
                <a:schemeClr val="bg1"/>
              </a:solidFill>
              <a:cs typeface="+mn-ea"/>
              <a:sym typeface="+mn-lt"/>
            </a:endParaRPr>
          </a:p>
        </p:txBody>
      </p:sp>
      <p:sp>
        <p:nvSpPr>
          <p:cNvPr id="9" name="TextBox 3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2868E70-5EAF-423A-B79C-905D10263D09}"/>
              </a:ext>
            </a:extLst>
          </p:cNvPr>
          <p:cNvSpPr txBox="1"/>
          <p:nvPr/>
        </p:nvSpPr>
        <p:spPr>
          <a:xfrm>
            <a:off x="1558632" y="1880387"/>
            <a:ext cx="9492200" cy="969496"/>
          </a:xfrm>
          <a:prstGeom prst="rect">
            <a:avLst/>
          </a:prstGeom>
          <a:noFill/>
        </p:spPr>
        <p:txBody>
          <a:bodyPr wrap="square" lIns="0" tIns="0" rIns="0" bIns="0" rtlCol="0">
            <a:spAutoFit/>
          </a:bodyPr>
          <a:lstStyle/>
          <a:p>
            <a:pPr>
              <a:lnSpc>
                <a:spcPct val="150000"/>
              </a:lnSpc>
            </a:pPr>
            <a:r>
              <a:rPr lang="zh-CN" altLang="en-US" sz="1400" dirty="0">
                <a:solidFill>
                  <a:schemeClr val="bg1"/>
                </a:solidFill>
                <a:cs typeface="+mn-ea"/>
                <a:sym typeface="+mn-lt"/>
              </a:rPr>
              <a:t>这些说法反映了人工智能学科的基本思想和基本内容。即人工智能是研究人类智能活动的规律，构造具有一定智能的人工系统，研究如何让计算机去完成以往需要人的智力才能胜任的工作，也就是研究如何应用计算机的软硬件来模拟人类某些智能行为的基本理论、方法和技术。</a:t>
            </a:r>
            <a:endParaRPr lang="zh-CN" altLang="en-US" sz="1200" dirty="0">
              <a:solidFill>
                <a:schemeClr val="bg1"/>
              </a:solidFill>
              <a:cs typeface="+mn-ea"/>
              <a:sym typeface="+mn-lt"/>
            </a:endParaRPr>
          </a:p>
        </p:txBody>
      </p:sp>
      <p:sp>
        <p:nvSpPr>
          <p:cNvPr id="10" name="矩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6C5F0E1-72A2-4F12-819C-ECBED53CE904}"/>
              </a:ext>
            </a:extLst>
          </p:cNvPr>
          <p:cNvSpPr/>
          <p:nvPr/>
        </p:nvSpPr>
        <p:spPr>
          <a:xfrm>
            <a:off x="1018370" y="1572140"/>
            <a:ext cx="405001" cy="405001"/>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solidFill>
                <a:schemeClr val="bg1"/>
              </a:solidFill>
              <a:cs typeface="+mn-ea"/>
              <a:sym typeface="+mn-lt"/>
            </a:endParaRPr>
          </a:p>
        </p:txBody>
      </p:sp>
      <p:sp>
        <p:nvSpPr>
          <p:cNvPr id="11" name="矩形 9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75B22FFF-2F2C-48BA-8361-FB984807DC10}"/>
              </a:ext>
            </a:extLst>
          </p:cNvPr>
          <p:cNvSpPr/>
          <p:nvPr/>
        </p:nvSpPr>
        <p:spPr>
          <a:xfrm rot="10800000">
            <a:off x="11050834" y="2753134"/>
            <a:ext cx="405001" cy="405001"/>
          </a:xfrm>
          <a:custGeom>
            <a:avLst/>
            <a:gdLst/>
            <a:ahLst/>
            <a:cxnLst/>
            <a:rect l="l" t="t" r="r" b="b"/>
            <a:pathLst>
              <a:path w="504056" h="504056">
                <a:moveTo>
                  <a:pt x="0" y="0"/>
                </a:moveTo>
                <a:lnTo>
                  <a:pt x="504056" y="0"/>
                </a:lnTo>
                <a:lnTo>
                  <a:pt x="504056" y="144016"/>
                </a:lnTo>
                <a:lnTo>
                  <a:pt x="144016" y="144016"/>
                </a:lnTo>
                <a:lnTo>
                  <a:pt x="144016" y="504056"/>
                </a:lnTo>
                <a:lnTo>
                  <a:pt x="0" y="50405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solidFill>
                <a:schemeClr val="bg1"/>
              </a:solidFill>
              <a:cs typeface="+mn-ea"/>
              <a:sym typeface="+mn-lt"/>
            </a:endParaRPr>
          </a:p>
        </p:txBody>
      </p:sp>
      <p:pic>
        <p:nvPicPr>
          <p:cNvPr id="12" name="图片 1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3204012"/>
            <a:ext cx="4110736" cy="3653988"/>
          </a:xfrm>
          <a:prstGeom prst="rect">
            <a:avLst/>
          </a:prstGeom>
        </p:spPr>
      </p:pic>
      <p:sp>
        <p:nvSpPr>
          <p:cNvPr id="13" name="TextBox 33"/>
          <p:cNvSpPr txBox="1"/>
          <p:nvPr/>
        </p:nvSpPr>
        <p:spPr>
          <a:xfrm>
            <a:off x="4521201" y="3592778"/>
            <a:ext cx="5742787" cy="1107915"/>
          </a:xfrm>
          <a:prstGeom prst="rect">
            <a:avLst/>
          </a:prstGeom>
          <a:noFill/>
        </p:spPr>
        <p:txBody>
          <a:bodyPr wrap="square" lIns="91360" tIns="45680" rIns="91360" bIns="45680" rtlCol="0">
            <a:spAutoFit/>
          </a:bodyPr>
          <a:lstStyle/>
          <a:p>
            <a:pPr>
              <a:lnSpc>
                <a:spcPct val="150000"/>
              </a:lnSpc>
            </a:pPr>
            <a:r>
              <a:rPr lang="zh-CN" altLang="en-US" sz="1600" b="1" dirty="0">
                <a:solidFill>
                  <a:schemeClr val="bg1"/>
                </a:solidFill>
                <a:cs typeface="+mn-ea"/>
                <a:sym typeface="+mn-lt"/>
              </a:rPr>
              <a:t> 尼尔逊教授对人工智能下了这样一个</a:t>
            </a:r>
            <a:r>
              <a:rPr lang="zh-CN" altLang="en-US" sz="1600" b="1" dirty="0" smtClean="0">
                <a:solidFill>
                  <a:schemeClr val="bg1"/>
                </a:solidFill>
                <a:cs typeface="+mn-ea"/>
                <a:sym typeface="+mn-lt"/>
              </a:rPr>
              <a:t>定义</a:t>
            </a:r>
            <a:endParaRPr lang="en-US" altLang="zh-CN" sz="1600" b="1" dirty="0" smtClean="0">
              <a:solidFill>
                <a:schemeClr val="bg1"/>
              </a:solidFill>
              <a:cs typeface="+mn-ea"/>
              <a:sym typeface="+mn-lt"/>
            </a:endParaRPr>
          </a:p>
          <a:p>
            <a:pPr>
              <a:lnSpc>
                <a:spcPct val="150000"/>
              </a:lnSpc>
            </a:pPr>
            <a:r>
              <a:rPr lang="zh-CN" altLang="en-US" sz="1400" dirty="0">
                <a:solidFill>
                  <a:schemeClr val="bg1"/>
                </a:solidFill>
                <a:cs typeface="+mn-ea"/>
                <a:sym typeface="+mn-lt"/>
              </a:rPr>
              <a:t>人工智能是关于知识的学科一一怎样表示知  识以及怎样获得知识并使用知识的科学。</a:t>
            </a:r>
          </a:p>
        </p:txBody>
      </p:sp>
      <p:cxnSp>
        <p:nvCxnSpPr>
          <p:cNvPr id="14" name="直接连接符 36"/>
          <p:cNvCxnSpPr/>
          <p:nvPr/>
        </p:nvCxnSpPr>
        <p:spPr>
          <a:xfrm>
            <a:off x="4521200" y="4850776"/>
            <a:ext cx="5518197" cy="0"/>
          </a:xfrm>
          <a:prstGeom prst="line">
            <a:avLst/>
          </a:prstGeom>
          <a:noFill/>
          <a:ln w="9525" cap="flat" cmpd="sng" algn="ctr">
            <a:solidFill>
              <a:schemeClr val="bg1"/>
            </a:solidFill>
            <a:prstDash val="dash"/>
          </a:ln>
          <a:effectLst/>
        </p:spPr>
      </p:cxnSp>
      <p:sp>
        <p:nvSpPr>
          <p:cNvPr id="15" name="TextBox 33"/>
          <p:cNvSpPr txBox="1"/>
          <p:nvPr/>
        </p:nvSpPr>
        <p:spPr>
          <a:xfrm>
            <a:off x="4521201" y="5060630"/>
            <a:ext cx="5742787" cy="784749"/>
          </a:xfrm>
          <a:prstGeom prst="rect">
            <a:avLst/>
          </a:prstGeom>
          <a:noFill/>
        </p:spPr>
        <p:txBody>
          <a:bodyPr wrap="square" lIns="91360" tIns="45680" rIns="91360" bIns="45680" rtlCol="0">
            <a:spAutoFit/>
          </a:bodyPr>
          <a:lstStyle/>
          <a:p>
            <a:pPr>
              <a:lnSpc>
                <a:spcPct val="150000"/>
              </a:lnSpc>
            </a:pPr>
            <a:r>
              <a:rPr lang="zh-CN" altLang="en-US" sz="1600" b="1" dirty="0">
                <a:solidFill>
                  <a:schemeClr val="bg1"/>
                </a:solidFill>
                <a:cs typeface="+mn-ea"/>
                <a:sym typeface="+mn-lt"/>
              </a:rPr>
              <a:t>而另一个美国麻省理工学院的温斯顿教授认为</a:t>
            </a:r>
            <a:r>
              <a:rPr lang="en-US" altLang="zh-CN" sz="1600" b="1" dirty="0" smtClean="0">
                <a:solidFill>
                  <a:schemeClr val="bg1"/>
                </a:solidFill>
                <a:cs typeface="+mn-ea"/>
                <a:sym typeface="+mn-lt"/>
              </a:rPr>
              <a:t>:</a:t>
            </a:r>
          </a:p>
          <a:p>
            <a:pPr>
              <a:lnSpc>
                <a:spcPct val="150000"/>
              </a:lnSpc>
            </a:pPr>
            <a:r>
              <a:rPr lang="zh-CN" altLang="en-US" sz="1400" dirty="0">
                <a:solidFill>
                  <a:schemeClr val="bg1"/>
                </a:solidFill>
                <a:cs typeface="+mn-ea"/>
                <a:sym typeface="+mn-lt"/>
              </a:rPr>
              <a:t>人工智能就是研究如何使计算机去做过去  只有人才能做的智能工作。</a:t>
            </a:r>
          </a:p>
        </p:txBody>
      </p:sp>
    </p:spTree>
    <p:extLst>
      <p:ext uri="{BB962C8B-B14F-4D97-AF65-F5344CB8AC3E}">
        <p14:creationId xmlns:p14="http://schemas.microsoft.com/office/powerpoint/2010/main" xmlns="" val="1691899716"/>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anim calcmode="lin" valueType="num">
                                      <p:cBhvr>
                                        <p:cTn id="10" dur="500" fill="hold"/>
                                        <p:tgtEl>
                                          <p:spTgt spid="10"/>
                                        </p:tgtEl>
                                        <p:attrNameLst>
                                          <p:attrName>ppt_x</p:attrName>
                                        </p:attrNameLst>
                                      </p:cBhvr>
                                      <p:tavLst>
                                        <p:tav tm="0">
                                          <p:val>
                                            <p:fltVal val="0.5"/>
                                          </p:val>
                                        </p:tav>
                                        <p:tav tm="100000">
                                          <p:val>
                                            <p:strVal val="#ppt_x"/>
                                          </p:val>
                                        </p:tav>
                                      </p:tavLst>
                                    </p:anim>
                                    <p:anim calcmode="lin" valueType="num">
                                      <p:cBhvr>
                                        <p:cTn id="11" dur="500" fill="hold"/>
                                        <p:tgtEl>
                                          <p:spTgt spid="10"/>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fltVal val="0.5"/>
                                          </p:val>
                                        </p:tav>
                                        <p:tav tm="100000">
                                          <p:val>
                                            <p:strVal val="#ppt_x"/>
                                          </p:val>
                                        </p:tav>
                                      </p:tavLst>
                                    </p:anim>
                                    <p:anim calcmode="lin" valueType="num">
                                      <p:cBhvr>
                                        <p:cTn id="18" dur="500" fill="hold"/>
                                        <p:tgtEl>
                                          <p:spTgt spid="11"/>
                                        </p:tgtEl>
                                        <p:attrNameLst>
                                          <p:attrName>ppt_y</p:attrName>
                                        </p:attrNameLst>
                                      </p:cBhvr>
                                      <p:tavLst>
                                        <p:tav tm="0">
                                          <p:val>
                                            <p:fltVal val="0.5"/>
                                          </p:val>
                                        </p:tav>
                                        <p:tav tm="100000">
                                          <p:val>
                                            <p:strVal val="#ppt_y"/>
                                          </p:val>
                                        </p:tav>
                                      </p:tavLst>
                                    </p:anim>
                                  </p:childTnLst>
                                </p:cTn>
                              </p:par>
                            </p:childTnLst>
                          </p:cTn>
                        </p:par>
                        <p:par>
                          <p:cTn id="19" fill="hold">
                            <p:stCondLst>
                              <p:cond delay="500"/>
                            </p:stCondLst>
                            <p:childTnLst>
                              <p:par>
                                <p:cTn id="20" presetID="22" presetClass="entr" presetSubtype="1"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up)">
                                      <p:cBhvr>
                                        <p:cTn id="22" dur="500"/>
                                        <p:tgtEl>
                                          <p:spTgt spid="8"/>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up)">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heckerboard(across)">
                                      <p:cBhvr>
                                        <p:cTn id="31" dur="500"/>
                                        <p:tgtEl>
                                          <p:spTgt spid="12"/>
                                        </p:tgtEl>
                                      </p:cBhvr>
                                    </p:animEffect>
                                  </p:childTnLst>
                                </p:cTn>
                              </p:par>
                              <p:par>
                                <p:cTn id="32" presetID="22" presetClass="entr" presetSubtype="8" fill="hold" nodeType="withEffect">
                                  <p:stCondLst>
                                    <p:cond delay="50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par>
                                <p:cTn id="35" presetID="10" presetClass="entr" presetSubtype="0" fill="hold" grpId="0" nodeType="withEffect">
                                  <p:stCondLst>
                                    <p:cond delay="5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animBg="1"/>
      <p:bldP spid="11" grpId="0" animBg="1"/>
      <p:bldP spid="13"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9C8A2C-D282-4602-B69D-3CD87C86BF3A}"/>
              </a:ext>
            </a:extLst>
          </p:cNvPr>
          <p:cNvSpPr txBox="1">
            <a:spLocks noChangeArrowheads="1"/>
          </p:cNvSpPr>
          <p:nvPr/>
        </p:nvSpPr>
        <p:spPr bwMode="auto">
          <a:xfrm>
            <a:off x="827349" y="928824"/>
            <a:ext cx="2474687"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fontAlgn="base"/>
            <a:r>
              <a:rPr lang="zh-CN" altLang="en-US" sz="5000" b="1" dirty="0" smtClean="0">
                <a:solidFill>
                  <a:schemeClr val="bg1"/>
                </a:solidFill>
                <a:latin typeface="+mn-lt"/>
                <a:ea typeface="+mn-ea"/>
                <a:cs typeface="+mn-ea"/>
                <a:sym typeface="+mn-lt"/>
              </a:rPr>
              <a:t>第二章</a:t>
            </a:r>
            <a:endParaRPr lang="zh-CN" altLang="en-US" sz="5000" b="1" dirty="0">
              <a:solidFill>
                <a:schemeClr val="bg1"/>
              </a:solidFill>
              <a:latin typeface="+mn-lt"/>
              <a:ea typeface="+mn-ea"/>
              <a:cs typeface="+mn-ea"/>
              <a:sym typeface="+mn-lt"/>
            </a:endParaRPr>
          </a:p>
        </p:txBody>
      </p:sp>
      <p:sp>
        <p:nvSpPr>
          <p:cNvPr id="3" name="矩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1186E7-7608-4714-B1DC-5B5DCA131417}"/>
              </a:ext>
            </a:extLst>
          </p:cNvPr>
          <p:cNvSpPr>
            <a:spLocks noChangeArrowheads="1"/>
          </p:cNvSpPr>
          <p:nvPr/>
        </p:nvSpPr>
        <p:spPr bwMode="auto">
          <a:xfrm>
            <a:off x="827347" y="1790600"/>
            <a:ext cx="2006279"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50000"/>
              </a:lnSpc>
            </a:pPr>
            <a:r>
              <a:rPr lang="en-US" altLang="zh-CN" sz="2000" i="1" spc="600" dirty="0" smtClean="0">
                <a:solidFill>
                  <a:schemeClr val="bg1"/>
                </a:solidFill>
                <a:cs typeface="+mn-ea"/>
                <a:sym typeface="+mn-lt"/>
              </a:rPr>
              <a:t>PART.02</a:t>
            </a:r>
            <a:endParaRPr lang="en-US" altLang="zh-CN" sz="2000" i="1" spc="600" dirty="0">
              <a:solidFill>
                <a:schemeClr val="bg1"/>
              </a:solidFill>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1A05D7-E387-4B91-9F95-B167427A19C0}"/>
              </a:ext>
            </a:extLst>
          </p:cNvPr>
          <p:cNvSpPr txBox="1">
            <a:spLocks noChangeArrowheads="1"/>
          </p:cNvSpPr>
          <p:nvPr/>
        </p:nvSpPr>
        <p:spPr bwMode="auto">
          <a:xfrm>
            <a:off x="662247" y="2612390"/>
            <a:ext cx="5841679" cy="156966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lnSpc>
                <a:spcPct val="200000"/>
              </a:lnSpc>
              <a:buFont typeface="Wingdings" panose="05000000000000000000" pitchFamily="2" charset="2"/>
              <a:buChar char="Ø"/>
            </a:pPr>
            <a:r>
              <a:rPr lang="zh-CN" altLang="en-US" sz="4800" b="1" i="1" dirty="0" smtClean="0">
                <a:solidFill>
                  <a:schemeClr val="bg1"/>
                </a:solidFill>
                <a:latin typeface="+mn-lt"/>
                <a:ea typeface="+mn-ea"/>
                <a:cs typeface="+mn-ea"/>
                <a:sym typeface="+mn-lt"/>
              </a:rPr>
              <a:t>对生活的影响</a:t>
            </a:r>
            <a:endParaRPr lang="en-US" altLang="zh-CN" sz="4800" b="1" i="1" dirty="0">
              <a:solidFill>
                <a:schemeClr val="bg1"/>
              </a:solidFill>
              <a:latin typeface="+mn-lt"/>
              <a:ea typeface="+mn-ea"/>
              <a:cs typeface="+mn-ea"/>
              <a:sym typeface="+mn-lt"/>
            </a:endParaRPr>
          </a:p>
        </p:txBody>
      </p:sp>
      <p:sp>
        <p:nvSpPr>
          <p:cNvPr id="5"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BB8F2F-EC0E-4F5B-88F2-91E53A42F141}"/>
              </a:ext>
            </a:extLst>
          </p:cNvPr>
          <p:cNvSpPr txBox="1">
            <a:spLocks noChangeArrowheads="1"/>
          </p:cNvSpPr>
          <p:nvPr/>
        </p:nvSpPr>
        <p:spPr bwMode="auto">
          <a:xfrm>
            <a:off x="662247" y="4134632"/>
            <a:ext cx="7695879" cy="6463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i="1" dirty="0">
                <a:solidFill>
                  <a:schemeClr val="bg1"/>
                </a:solidFill>
                <a:latin typeface="+mn-lt"/>
                <a:ea typeface="+mn-ea"/>
                <a:cs typeface="+mn-ea"/>
                <a:sym typeface="+mn-lt"/>
              </a:rPr>
              <a:t>Your life can be enhanced, and your happiness enriched, </a:t>
            </a:r>
          </a:p>
          <a:p>
            <a:pPr eaLnBrk="1" hangingPunct="1"/>
            <a:r>
              <a:rPr lang="en-US" altLang="zh-CN" i="1" dirty="0">
                <a:solidFill>
                  <a:schemeClr val="bg1"/>
                </a:solidFill>
                <a:latin typeface="+mn-lt"/>
                <a:ea typeface="+mn-ea"/>
                <a:cs typeface="+mn-ea"/>
                <a:sym typeface="+mn-lt"/>
              </a:rPr>
              <a:t>when you choose to change your perspective. </a:t>
            </a:r>
            <a:endParaRPr lang="zh-CN" altLang="en-US" i="1" dirty="0">
              <a:solidFill>
                <a:schemeClr val="bg1"/>
              </a:solidFill>
              <a:latin typeface="+mn-lt"/>
              <a:ea typeface="+mn-ea"/>
              <a:cs typeface="+mn-ea"/>
              <a:sym typeface="+mn-lt"/>
            </a:endParaRPr>
          </a:p>
        </p:txBody>
      </p:sp>
      <p:pic>
        <p:nvPicPr>
          <p:cNvPr id="6" name="图片 5"/>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flipH="1">
            <a:off x="6020817" y="0"/>
            <a:ext cx="7715251" cy="6858000"/>
          </a:xfrm>
          <a:prstGeom prst="rect">
            <a:avLst/>
          </a:prstGeom>
        </p:spPr>
      </p:pic>
    </p:spTree>
    <p:extLst>
      <p:ext uri="{BB962C8B-B14F-4D97-AF65-F5344CB8AC3E}">
        <p14:creationId xmlns:p14="http://schemas.microsoft.com/office/powerpoint/2010/main" xmlns="" val="130290621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6"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a:solidFill>
                    <a:schemeClr val="bg1"/>
                  </a:solidFill>
                  <a:latin typeface="+mn-lt"/>
                  <a:ea typeface="+mn-ea"/>
                  <a:cs typeface="+mn-ea"/>
                  <a:sym typeface="+mn-lt"/>
                </a:rPr>
                <a:t>对生活的影响</a:t>
              </a:r>
              <a:endParaRPr lang="en-US" altLang="zh-CN" sz="3200" b="1" i="1" dirty="0">
                <a:solidFill>
                  <a:schemeClr val="bg1"/>
                </a:solidFill>
                <a:latin typeface="+mn-lt"/>
                <a:ea typeface="+mn-ea"/>
                <a:cs typeface="+mn-ea"/>
                <a:sym typeface="+mn-lt"/>
              </a:endParaRPr>
            </a:p>
          </p:txBody>
        </p:sp>
        <p:sp>
          <p:nvSpPr>
            <p:cNvPr id="7"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sp>
        <p:nvSpPr>
          <p:cNvPr id="8" name="Subtitle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217105-F843-48FB-9698-28082BEB7892}"/>
              </a:ext>
            </a:extLst>
          </p:cNvPr>
          <p:cNvSpPr txBox="1">
            <a:spLocks/>
          </p:cNvSpPr>
          <p:nvPr/>
        </p:nvSpPr>
        <p:spPr>
          <a:xfrm>
            <a:off x="7471763" y="1976719"/>
            <a:ext cx="4214068" cy="940805"/>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zh-CN" altLang="en-US" sz="1200" dirty="0">
                <a:solidFill>
                  <a:schemeClr val="bg1"/>
                </a:solidFill>
                <a:latin typeface="+mn-lt"/>
                <a:cs typeface="+mn-ea"/>
                <a:sym typeface="+mn-lt"/>
              </a:rPr>
              <a:t>在需要使用数学计算机工具解决问题的学科，</a:t>
            </a:r>
            <a:r>
              <a:rPr lang="en-US" altLang="zh-CN" sz="1200" dirty="0">
                <a:solidFill>
                  <a:schemeClr val="bg1"/>
                </a:solidFill>
                <a:latin typeface="+mn-lt"/>
                <a:cs typeface="+mn-ea"/>
                <a:sym typeface="+mn-lt"/>
              </a:rPr>
              <a:t>Ai</a:t>
            </a:r>
            <a:r>
              <a:rPr lang="zh-CN" altLang="en-US" sz="1200" dirty="0">
                <a:solidFill>
                  <a:schemeClr val="bg1"/>
                </a:solidFill>
                <a:latin typeface="+mn-lt"/>
                <a:cs typeface="+mn-ea"/>
                <a:sym typeface="+mn-lt"/>
              </a:rPr>
              <a:t>带来的帮助不言而喻。更重要的是，</a:t>
            </a:r>
            <a:r>
              <a:rPr lang="en-US" altLang="zh-CN" sz="1200" dirty="0">
                <a:solidFill>
                  <a:schemeClr val="bg1"/>
                </a:solidFill>
                <a:latin typeface="+mn-lt"/>
                <a:cs typeface="+mn-ea"/>
                <a:sym typeface="+mn-lt"/>
              </a:rPr>
              <a:t>Ai</a:t>
            </a:r>
            <a:r>
              <a:rPr lang="zh-CN" altLang="en-US" sz="1200" dirty="0">
                <a:solidFill>
                  <a:schemeClr val="bg1"/>
                </a:solidFill>
                <a:latin typeface="+mn-lt"/>
                <a:cs typeface="+mn-ea"/>
                <a:sym typeface="+mn-lt"/>
              </a:rPr>
              <a:t>反过来有助于人类最终认识自身智能的形成。</a:t>
            </a:r>
          </a:p>
        </p:txBody>
      </p:sp>
      <p:sp>
        <p:nvSpPr>
          <p:cNvPr id="9" name="TextBox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05E9E6-94F8-4CDA-B225-717153419E6B}"/>
              </a:ext>
            </a:extLst>
          </p:cNvPr>
          <p:cNvSpPr txBox="1"/>
          <p:nvPr/>
        </p:nvSpPr>
        <p:spPr>
          <a:xfrm>
            <a:off x="7530550" y="1574433"/>
            <a:ext cx="2077813" cy="461665"/>
          </a:xfrm>
          <a:prstGeom prst="rect">
            <a:avLst/>
          </a:prstGeom>
          <a:noFill/>
        </p:spPr>
        <p:txBody>
          <a:bodyPr wrap="none" rtlCol="0" anchor="ctr" anchorCtr="0">
            <a:spAutoFit/>
          </a:bodyPr>
          <a:lstStyle/>
          <a:p>
            <a:pPr>
              <a:lnSpc>
                <a:spcPct val="200000"/>
              </a:lnSpc>
            </a:pPr>
            <a:r>
              <a:rPr lang="zh-CN" altLang="en-US" sz="1200" b="1" dirty="0">
                <a:solidFill>
                  <a:schemeClr val="bg1"/>
                </a:solidFill>
                <a:cs typeface="+mn-ea"/>
                <a:sym typeface="+mn-lt"/>
              </a:rPr>
              <a:t> 人工智能对自然科学的影响</a:t>
            </a:r>
            <a:endParaRPr lang="en-US" altLang="zh-CN" sz="1200" b="1" dirty="0">
              <a:solidFill>
                <a:schemeClr val="bg1"/>
              </a:solidFill>
              <a:cs typeface="+mn-ea"/>
              <a:sym typeface="+mn-lt"/>
            </a:endParaRPr>
          </a:p>
        </p:txBody>
      </p:sp>
      <p:sp>
        <p:nvSpPr>
          <p:cNvPr id="10" name="Shape 26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3FEBB7-C1C3-4C72-B578-49567A444064}"/>
              </a:ext>
            </a:extLst>
          </p:cNvPr>
          <p:cNvSpPr/>
          <p:nvPr/>
        </p:nvSpPr>
        <p:spPr>
          <a:xfrm>
            <a:off x="6866497" y="1710952"/>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9579" y="17044"/>
                </a:moveTo>
                <a:cubicBezTo>
                  <a:pt x="9428" y="17174"/>
                  <a:pt x="9252" y="17274"/>
                  <a:pt x="9050" y="17344"/>
                </a:cubicBezTo>
                <a:cubicBezTo>
                  <a:pt x="8849" y="17415"/>
                  <a:pt x="8636" y="17450"/>
                  <a:pt x="8413" y="17450"/>
                </a:cubicBezTo>
                <a:cubicBezTo>
                  <a:pt x="7887" y="17450"/>
                  <a:pt x="7488" y="17288"/>
                  <a:pt x="7214" y="16966"/>
                </a:cubicBezTo>
                <a:cubicBezTo>
                  <a:pt x="6941" y="16644"/>
                  <a:pt x="6797" y="16226"/>
                  <a:pt x="6782" y="15715"/>
                </a:cubicBezTo>
                <a:lnTo>
                  <a:pt x="5864" y="15715"/>
                </a:lnTo>
                <a:cubicBezTo>
                  <a:pt x="5857" y="16122"/>
                  <a:pt x="5913" y="16486"/>
                  <a:pt x="6032" y="16805"/>
                </a:cubicBezTo>
                <a:cubicBezTo>
                  <a:pt x="6151" y="17123"/>
                  <a:pt x="6321" y="17393"/>
                  <a:pt x="6545" y="17611"/>
                </a:cubicBezTo>
                <a:cubicBezTo>
                  <a:pt x="6767" y="17830"/>
                  <a:pt x="7038" y="17995"/>
                  <a:pt x="7355" y="18106"/>
                </a:cubicBezTo>
                <a:cubicBezTo>
                  <a:pt x="7671" y="18218"/>
                  <a:pt x="8024" y="18273"/>
                  <a:pt x="8413" y="18273"/>
                </a:cubicBezTo>
                <a:cubicBezTo>
                  <a:pt x="8773" y="18273"/>
                  <a:pt x="9113" y="18223"/>
                  <a:pt x="9434" y="18123"/>
                </a:cubicBezTo>
                <a:cubicBezTo>
                  <a:pt x="9754" y="18023"/>
                  <a:pt x="10033" y="17873"/>
                  <a:pt x="10271" y="17672"/>
                </a:cubicBezTo>
                <a:cubicBezTo>
                  <a:pt x="10509" y="17472"/>
                  <a:pt x="10697" y="17222"/>
                  <a:pt x="10837" y="16922"/>
                </a:cubicBezTo>
                <a:cubicBezTo>
                  <a:pt x="10978" y="16621"/>
                  <a:pt x="11048" y="16275"/>
                  <a:pt x="11048" y="15881"/>
                </a:cubicBezTo>
                <a:cubicBezTo>
                  <a:pt x="11048" y="15407"/>
                  <a:pt x="10935" y="14995"/>
                  <a:pt x="10708" y="14646"/>
                </a:cubicBezTo>
                <a:cubicBezTo>
                  <a:pt x="10481" y="14298"/>
                  <a:pt x="10134" y="14072"/>
                  <a:pt x="9666" y="13968"/>
                </a:cubicBezTo>
                <a:lnTo>
                  <a:pt x="9666" y="13946"/>
                </a:lnTo>
                <a:cubicBezTo>
                  <a:pt x="9968" y="13805"/>
                  <a:pt x="10220" y="13597"/>
                  <a:pt x="10422" y="13323"/>
                </a:cubicBezTo>
                <a:cubicBezTo>
                  <a:pt x="10624" y="13048"/>
                  <a:pt x="10724" y="12734"/>
                  <a:pt x="10724" y="12377"/>
                </a:cubicBezTo>
                <a:cubicBezTo>
                  <a:pt x="10724" y="12014"/>
                  <a:pt x="10665" y="11698"/>
                  <a:pt x="10546" y="11432"/>
                </a:cubicBezTo>
                <a:cubicBezTo>
                  <a:pt x="10427" y="11165"/>
                  <a:pt x="10263" y="10946"/>
                  <a:pt x="10055" y="10776"/>
                </a:cubicBezTo>
                <a:cubicBezTo>
                  <a:pt x="9846" y="10605"/>
                  <a:pt x="9599" y="10477"/>
                  <a:pt x="9315" y="10392"/>
                </a:cubicBezTo>
                <a:cubicBezTo>
                  <a:pt x="9030" y="10306"/>
                  <a:pt x="8722" y="10264"/>
                  <a:pt x="8391" y="10264"/>
                </a:cubicBezTo>
                <a:cubicBezTo>
                  <a:pt x="8010" y="10264"/>
                  <a:pt x="7673" y="10326"/>
                  <a:pt x="7382" y="10453"/>
                </a:cubicBezTo>
                <a:cubicBezTo>
                  <a:pt x="7090" y="10579"/>
                  <a:pt x="6847" y="10753"/>
                  <a:pt x="6653" y="10976"/>
                </a:cubicBezTo>
                <a:cubicBezTo>
                  <a:pt x="6459" y="11198"/>
                  <a:pt x="6309" y="11466"/>
                  <a:pt x="6204" y="11777"/>
                </a:cubicBezTo>
                <a:cubicBezTo>
                  <a:pt x="6100" y="12088"/>
                  <a:pt x="6040" y="12433"/>
                  <a:pt x="6026" y="12811"/>
                </a:cubicBezTo>
                <a:lnTo>
                  <a:pt x="6944" y="12811"/>
                </a:lnTo>
                <a:cubicBezTo>
                  <a:pt x="6944" y="12581"/>
                  <a:pt x="6972" y="12363"/>
                  <a:pt x="7031" y="12155"/>
                </a:cubicBezTo>
                <a:cubicBezTo>
                  <a:pt x="7088" y="11947"/>
                  <a:pt x="7177" y="11766"/>
                  <a:pt x="7296" y="11610"/>
                </a:cubicBezTo>
                <a:cubicBezTo>
                  <a:pt x="7414" y="11454"/>
                  <a:pt x="7565" y="11330"/>
                  <a:pt x="7749" y="11237"/>
                </a:cubicBezTo>
                <a:cubicBezTo>
                  <a:pt x="7932" y="11144"/>
                  <a:pt x="8147" y="11098"/>
                  <a:pt x="8391" y="11098"/>
                </a:cubicBezTo>
                <a:cubicBezTo>
                  <a:pt x="8780" y="11098"/>
                  <a:pt x="9104" y="11204"/>
                  <a:pt x="9364" y="11415"/>
                </a:cubicBezTo>
                <a:cubicBezTo>
                  <a:pt x="9623" y="11627"/>
                  <a:pt x="9752" y="11943"/>
                  <a:pt x="9752" y="12366"/>
                </a:cubicBezTo>
                <a:cubicBezTo>
                  <a:pt x="9752" y="12574"/>
                  <a:pt x="9713" y="12759"/>
                  <a:pt x="9634" y="12922"/>
                </a:cubicBezTo>
                <a:cubicBezTo>
                  <a:pt x="9554" y="13086"/>
                  <a:pt x="9448" y="13221"/>
                  <a:pt x="9315" y="13329"/>
                </a:cubicBezTo>
                <a:cubicBezTo>
                  <a:pt x="9182" y="13436"/>
                  <a:pt x="9027" y="13517"/>
                  <a:pt x="8851" y="13574"/>
                </a:cubicBezTo>
                <a:cubicBezTo>
                  <a:pt x="8674" y="13629"/>
                  <a:pt x="8488" y="13657"/>
                  <a:pt x="8294" y="13657"/>
                </a:cubicBezTo>
                <a:lnTo>
                  <a:pt x="7992" y="13657"/>
                </a:lnTo>
                <a:cubicBezTo>
                  <a:pt x="7963" y="13657"/>
                  <a:pt x="7930" y="13653"/>
                  <a:pt x="7895" y="13645"/>
                </a:cubicBezTo>
                <a:lnTo>
                  <a:pt x="7895" y="14447"/>
                </a:lnTo>
                <a:cubicBezTo>
                  <a:pt x="8067" y="14424"/>
                  <a:pt x="8251" y="14413"/>
                  <a:pt x="8445" y="14413"/>
                </a:cubicBezTo>
                <a:cubicBezTo>
                  <a:pt x="8676" y="14413"/>
                  <a:pt x="8890" y="14444"/>
                  <a:pt x="9088" y="14507"/>
                </a:cubicBezTo>
                <a:cubicBezTo>
                  <a:pt x="9286" y="14571"/>
                  <a:pt x="9457" y="14667"/>
                  <a:pt x="9601" y="14797"/>
                </a:cubicBezTo>
                <a:cubicBezTo>
                  <a:pt x="9745" y="14927"/>
                  <a:pt x="9860" y="15086"/>
                  <a:pt x="9947" y="15275"/>
                </a:cubicBezTo>
                <a:cubicBezTo>
                  <a:pt x="10033" y="15464"/>
                  <a:pt x="10076" y="15682"/>
                  <a:pt x="10076" y="15926"/>
                </a:cubicBezTo>
                <a:cubicBezTo>
                  <a:pt x="10076" y="16163"/>
                  <a:pt x="10031" y="16377"/>
                  <a:pt x="9941" y="16565"/>
                </a:cubicBezTo>
                <a:cubicBezTo>
                  <a:pt x="9851" y="16754"/>
                  <a:pt x="9731" y="16914"/>
                  <a:pt x="9579" y="17044"/>
                </a:cubicBezTo>
                <a:moveTo>
                  <a:pt x="14257" y="18151"/>
                </a:moveTo>
                <a:lnTo>
                  <a:pt x="15175" y="18151"/>
                </a:lnTo>
                <a:lnTo>
                  <a:pt x="15175" y="10264"/>
                </a:lnTo>
                <a:lnTo>
                  <a:pt x="14473" y="10264"/>
                </a:lnTo>
                <a:cubicBezTo>
                  <a:pt x="14422" y="10561"/>
                  <a:pt x="14329" y="10805"/>
                  <a:pt x="14192" y="10998"/>
                </a:cubicBezTo>
                <a:cubicBezTo>
                  <a:pt x="14055" y="11191"/>
                  <a:pt x="13888" y="11343"/>
                  <a:pt x="13690" y="11454"/>
                </a:cubicBezTo>
                <a:cubicBezTo>
                  <a:pt x="13492" y="11565"/>
                  <a:pt x="13271" y="11641"/>
                  <a:pt x="13026" y="11682"/>
                </a:cubicBezTo>
                <a:cubicBezTo>
                  <a:pt x="12781" y="11723"/>
                  <a:pt x="12529" y="11743"/>
                  <a:pt x="12270" y="11743"/>
                </a:cubicBezTo>
                <a:lnTo>
                  <a:pt x="12270" y="12499"/>
                </a:lnTo>
                <a:lnTo>
                  <a:pt x="14257" y="12499"/>
                </a:lnTo>
                <a:cubicBezTo>
                  <a:pt x="14257" y="12499"/>
                  <a:pt x="14257" y="18151"/>
                  <a:pt x="14257" y="18151"/>
                </a:cubicBezTo>
                <a:close/>
                <a:moveTo>
                  <a:pt x="20618" y="6873"/>
                </a:moveTo>
                <a:lnTo>
                  <a:pt x="982" y="6873"/>
                </a:lnTo>
                <a:lnTo>
                  <a:pt x="982" y="3928"/>
                </a:lnTo>
                <a:cubicBezTo>
                  <a:pt x="982" y="3385"/>
                  <a:pt x="1421" y="2945"/>
                  <a:pt x="1964" y="2945"/>
                </a:cubicBezTo>
                <a:lnTo>
                  <a:pt x="3927" y="2945"/>
                </a:lnTo>
                <a:lnTo>
                  <a:pt x="3927" y="4418"/>
                </a:lnTo>
                <a:cubicBezTo>
                  <a:pt x="3927" y="4690"/>
                  <a:pt x="4147" y="4909"/>
                  <a:pt x="4418" y="4909"/>
                </a:cubicBezTo>
                <a:cubicBezTo>
                  <a:pt x="4690" y="4909"/>
                  <a:pt x="4909" y="4690"/>
                  <a:pt x="4909" y="4418"/>
                </a:cubicBezTo>
                <a:lnTo>
                  <a:pt x="4909" y="2945"/>
                </a:lnTo>
                <a:lnTo>
                  <a:pt x="16691" y="2945"/>
                </a:lnTo>
                <a:lnTo>
                  <a:pt x="16691" y="4418"/>
                </a:lnTo>
                <a:cubicBezTo>
                  <a:pt x="16691" y="4690"/>
                  <a:pt x="16910" y="4909"/>
                  <a:pt x="17182" y="4909"/>
                </a:cubicBezTo>
                <a:cubicBezTo>
                  <a:pt x="17453" y="4909"/>
                  <a:pt x="17673" y="4690"/>
                  <a:pt x="17673" y="4418"/>
                </a:cubicBezTo>
                <a:lnTo>
                  <a:pt x="17673" y="2945"/>
                </a:lnTo>
                <a:lnTo>
                  <a:pt x="19636" y="2945"/>
                </a:lnTo>
                <a:cubicBezTo>
                  <a:pt x="20179" y="2945"/>
                  <a:pt x="20618" y="3385"/>
                  <a:pt x="20618" y="3928"/>
                </a:cubicBezTo>
                <a:cubicBezTo>
                  <a:pt x="20618" y="3928"/>
                  <a:pt x="20618" y="6873"/>
                  <a:pt x="20618" y="6873"/>
                </a:cubicBezTo>
                <a:close/>
                <a:moveTo>
                  <a:pt x="20618" y="19636"/>
                </a:moveTo>
                <a:cubicBezTo>
                  <a:pt x="20618" y="20179"/>
                  <a:pt x="20179" y="20618"/>
                  <a:pt x="19636" y="20618"/>
                </a:cubicBezTo>
                <a:lnTo>
                  <a:pt x="1964" y="20618"/>
                </a:lnTo>
                <a:cubicBezTo>
                  <a:pt x="1421" y="20618"/>
                  <a:pt x="982" y="20179"/>
                  <a:pt x="982" y="19636"/>
                </a:cubicBezTo>
                <a:lnTo>
                  <a:pt x="982" y="7855"/>
                </a:lnTo>
                <a:lnTo>
                  <a:pt x="20618" y="7855"/>
                </a:lnTo>
                <a:cubicBezTo>
                  <a:pt x="20618" y="7855"/>
                  <a:pt x="20618" y="19636"/>
                  <a:pt x="20618" y="19636"/>
                </a:cubicBezTo>
                <a:close/>
                <a:moveTo>
                  <a:pt x="19636" y="1964"/>
                </a:moveTo>
                <a:lnTo>
                  <a:pt x="17673" y="1964"/>
                </a:lnTo>
                <a:lnTo>
                  <a:pt x="17673" y="491"/>
                </a:lnTo>
                <a:cubicBezTo>
                  <a:pt x="17673" y="220"/>
                  <a:pt x="17453" y="0"/>
                  <a:pt x="17182" y="0"/>
                </a:cubicBezTo>
                <a:cubicBezTo>
                  <a:pt x="16910" y="0"/>
                  <a:pt x="16691" y="220"/>
                  <a:pt x="16691" y="491"/>
                </a:cubicBezTo>
                <a:lnTo>
                  <a:pt x="16691" y="1964"/>
                </a:lnTo>
                <a:lnTo>
                  <a:pt x="4909" y="1964"/>
                </a:lnTo>
                <a:lnTo>
                  <a:pt x="4909" y="491"/>
                </a:lnTo>
                <a:cubicBezTo>
                  <a:pt x="4909" y="220"/>
                  <a:pt x="4690" y="0"/>
                  <a:pt x="4418" y="0"/>
                </a:cubicBezTo>
                <a:cubicBezTo>
                  <a:pt x="4147" y="0"/>
                  <a:pt x="3927" y="220"/>
                  <a:pt x="3927" y="491"/>
                </a:cubicBezTo>
                <a:lnTo>
                  <a:pt x="3927" y="1964"/>
                </a:lnTo>
                <a:lnTo>
                  <a:pt x="1964" y="1964"/>
                </a:lnTo>
                <a:cubicBezTo>
                  <a:pt x="879" y="1964"/>
                  <a:pt x="0" y="2843"/>
                  <a:pt x="0" y="3928"/>
                </a:cubicBezTo>
                <a:lnTo>
                  <a:pt x="0" y="19636"/>
                </a:lnTo>
                <a:cubicBezTo>
                  <a:pt x="0" y="20721"/>
                  <a:pt x="879" y="21600"/>
                  <a:pt x="1964" y="21600"/>
                </a:cubicBezTo>
                <a:lnTo>
                  <a:pt x="19636" y="21600"/>
                </a:lnTo>
                <a:cubicBezTo>
                  <a:pt x="20721" y="21600"/>
                  <a:pt x="21600" y="20721"/>
                  <a:pt x="21600" y="19636"/>
                </a:cubicBezTo>
                <a:lnTo>
                  <a:pt x="21600" y="3928"/>
                </a:lnTo>
                <a:cubicBezTo>
                  <a:pt x="21600" y="2843"/>
                  <a:pt x="20721" y="1964"/>
                  <a:pt x="19636" y="1964"/>
                </a:cubicBezTo>
              </a:path>
            </a:pathLst>
          </a:custGeom>
          <a:solidFill>
            <a:schemeClr val="bg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bg1"/>
              </a:solidFill>
              <a:effectLst>
                <a:outerShdw blurRad="38100" dist="12700" dir="5400000" rotWithShape="0">
                  <a:srgbClr val="000000">
                    <a:alpha val="50000"/>
                  </a:srgbClr>
                </a:outerShdw>
              </a:effectLst>
              <a:uLnTx/>
              <a:uFillTx/>
              <a:cs typeface="+mn-ea"/>
              <a:sym typeface="+mn-lt"/>
            </a:endParaRPr>
          </a:p>
        </p:txBody>
      </p:sp>
      <p:sp>
        <p:nvSpPr>
          <p:cNvPr id="11" name="Subtitle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054E04-4D5C-4FAA-B721-C4CCBFB8B016}"/>
              </a:ext>
            </a:extLst>
          </p:cNvPr>
          <p:cNvSpPr txBox="1">
            <a:spLocks/>
          </p:cNvSpPr>
          <p:nvPr/>
        </p:nvSpPr>
        <p:spPr>
          <a:xfrm>
            <a:off x="7503223" y="3319471"/>
            <a:ext cx="4214068" cy="940805"/>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zh-CN" altLang="en-US" sz="1200" dirty="0">
                <a:solidFill>
                  <a:schemeClr val="bg1"/>
                </a:solidFill>
                <a:latin typeface="+mn-lt"/>
                <a:cs typeface="+mn-ea"/>
                <a:sym typeface="+mn-lt"/>
              </a:rPr>
              <a:t>专家系统更深入各行各业，带来巨大的宏观效益，</a:t>
            </a:r>
            <a:r>
              <a:rPr lang="en-US" altLang="zh-CN" sz="1200" dirty="0">
                <a:solidFill>
                  <a:schemeClr val="bg1"/>
                </a:solidFill>
                <a:latin typeface="+mn-lt"/>
                <a:cs typeface="+mn-ea"/>
                <a:sym typeface="+mn-lt"/>
              </a:rPr>
              <a:t>AI</a:t>
            </a:r>
            <a:r>
              <a:rPr lang="zh-CN" altLang="en-US" sz="1200" dirty="0">
                <a:solidFill>
                  <a:schemeClr val="bg1"/>
                </a:solidFill>
                <a:latin typeface="+mn-lt"/>
                <a:cs typeface="+mn-ea"/>
                <a:sym typeface="+mn-lt"/>
              </a:rPr>
              <a:t>也促进了计算机工业网络工业的发展，但同时，也带来了劳务就业问题。</a:t>
            </a:r>
          </a:p>
        </p:txBody>
      </p:sp>
      <p:sp>
        <p:nvSpPr>
          <p:cNvPr id="12" name="TextBox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6FACE0-38BB-4D43-9461-A315D60A0B48}"/>
              </a:ext>
            </a:extLst>
          </p:cNvPr>
          <p:cNvSpPr txBox="1"/>
          <p:nvPr/>
        </p:nvSpPr>
        <p:spPr>
          <a:xfrm>
            <a:off x="7562012" y="2917192"/>
            <a:ext cx="2077813" cy="461665"/>
          </a:xfrm>
          <a:prstGeom prst="rect">
            <a:avLst/>
          </a:prstGeom>
          <a:noFill/>
        </p:spPr>
        <p:txBody>
          <a:bodyPr wrap="none" rtlCol="0" anchor="ctr" anchorCtr="0">
            <a:spAutoFit/>
          </a:bodyPr>
          <a:lstStyle/>
          <a:p>
            <a:pPr>
              <a:lnSpc>
                <a:spcPct val="200000"/>
              </a:lnSpc>
            </a:pPr>
            <a:r>
              <a:rPr lang="zh-CN" altLang="en-US" sz="1200" b="1" dirty="0">
                <a:solidFill>
                  <a:schemeClr val="bg1"/>
                </a:solidFill>
                <a:cs typeface="+mn-ea"/>
                <a:sym typeface="+mn-lt"/>
              </a:rPr>
              <a:t> 人工智能对智能经济的影响</a:t>
            </a:r>
            <a:endParaRPr lang="en-US" altLang="zh-CN" sz="1200" b="1" dirty="0">
              <a:solidFill>
                <a:schemeClr val="bg1"/>
              </a:solidFill>
              <a:cs typeface="+mn-ea"/>
              <a:sym typeface="+mn-lt"/>
            </a:endParaRPr>
          </a:p>
        </p:txBody>
      </p:sp>
      <p:sp>
        <p:nvSpPr>
          <p:cNvPr id="13" name="Shape 25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095CD8-5996-4DF9-88BC-116369C191DE}"/>
              </a:ext>
            </a:extLst>
          </p:cNvPr>
          <p:cNvSpPr/>
          <p:nvPr/>
        </p:nvSpPr>
        <p:spPr>
          <a:xfrm>
            <a:off x="6866497" y="3053713"/>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bg1"/>
              </a:solidFill>
              <a:effectLst>
                <a:outerShdw blurRad="38100" dist="12700" dir="5400000" rotWithShape="0">
                  <a:srgbClr val="000000">
                    <a:alpha val="50000"/>
                  </a:srgbClr>
                </a:outerShdw>
              </a:effectLst>
              <a:uLnTx/>
              <a:uFillTx/>
              <a:cs typeface="+mn-ea"/>
              <a:sym typeface="+mn-lt"/>
            </a:endParaRPr>
          </a:p>
        </p:txBody>
      </p:sp>
      <p:sp>
        <p:nvSpPr>
          <p:cNvPr id="14" name="Subtitle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DDDE6B-0CDB-42D7-8238-7F2FB3131635}"/>
              </a:ext>
            </a:extLst>
          </p:cNvPr>
          <p:cNvSpPr txBox="1">
            <a:spLocks/>
          </p:cNvSpPr>
          <p:nvPr/>
        </p:nvSpPr>
        <p:spPr>
          <a:xfrm>
            <a:off x="7523123" y="4645235"/>
            <a:ext cx="4214068" cy="940805"/>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50000"/>
              </a:lnSpc>
            </a:pPr>
            <a:r>
              <a:rPr lang="en-US" altLang="zh-CN" sz="1200" dirty="0">
                <a:solidFill>
                  <a:schemeClr val="bg1"/>
                </a:solidFill>
                <a:latin typeface="+mn-lt"/>
                <a:cs typeface="+mn-ea"/>
                <a:sym typeface="+mn-lt"/>
              </a:rPr>
              <a:t>AI</a:t>
            </a:r>
            <a:r>
              <a:rPr lang="zh-CN" altLang="en-US" sz="1200" dirty="0">
                <a:solidFill>
                  <a:schemeClr val="bg1"/>
                </a:solidFill>
                <a:latin typeface="+mn-lt"/>
                <a:cs typeface="+mn-ea"/>
                <a:sym typeface="+mn-lt"/>
              </a:rPr>
              <a:t>也为人类文化生活提供了新的模式。现有的游戏逐步发展为更高智能的交互式化娱乐手段，今天，游戏中的人工智能应用已经深入到各大游戏制造商的开发中。</a:t>
            </a:r>
          </a:p>
        </p:txBody>
      </p:sp>
      <p:sp>
        <p:nvSpPr>
          <p:cNvPr id="15" name="TextBox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2A755AA-B524-4FD4-8F27-E5C56F6EE34E}"/>
              </a:ext>
            </a:extLst>
          </p:cNvPr>
          <p:cNvSpPr txBox="1"/>
          <p:nvPr/>
        </p:nvSpPr>
        <p:spPr>
          <a:xfrm>
            <a:off x="7581912" y="4242954"/>
            <a:ext cx="2077813" cy="461665"/>
          </a:xfrm>
          <a:prstGeom prst="rect">
            <a:avLst/>
          </a:prstGeom>
          <a:noFill/>
        </p:spPr>
        <p:txBody>
          <a:bodyPr wrap="none" rtlCol="0" anchor="ctr" anchorCtr="0">
            <a:spAutoFit/>
          </a:bodyPr>
          <a:lstStyle/>
          <a:p>
            <a:pPr>
              <a:lnSpc>
                <a:spcPct val="200000"/>
              </a:lnSpc>
            </a:pPr>
            <a:r>
              <a:rPr lang="zh-CN" altLang="en-US" sz="1200" b="1" dirty="0">
                <a:solidFill>
                  <a:schemeClr val="bg1"/>
                </a:solidFill>
                <a:cs typeface="+mn-ea"/>
                <a:sym typeface="+mn-lt"/>
              </a:rPr>
              <a:t> 人工智能对智能社会的影响</a:t>
            </a:r>
            <a:endParaRPr lang="en-US" altLang="zh-CN" sz="1200" b="1" dirty="0">
              <a:solidFill>
                <a:schemeClr val="bg1"/>
              </a:solidFill>
              <a:cs typeface="+mn-ea"/>
              <a:sym typeface="+mn-lt"/>
            </a:endParaRPr>
          </a:p>
        </p:txBody>
      </p:sp>
      <p:sp>
        <p:nvSpPr>
          <p:cNvPr id="16" name="Shape 25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574FA3-8942-41BD-B73B-C2BD319DCFCF}"/>
              </a:ext>
            </a:extLst>
          </p:cNvPr>
          <p:cNvSpPr/>
          <p:nvPr/>
        </p:nvSpPr>
        <p:spPr>
          <a:xfrm>
            <a:off x="6866496" y="4428752"/>
            <a:ext cx="455357" cy="455357"/>
          </a:xfrm>
          <a:custGeom>
            <a:avLst/>
            <a:gdLst/>
            <a:ahLst/>
            <a:cxnLst>
              <a:cxn ang="0">
                <a:pos x="wd2" y="hd2"/>
              </a:cxn>
              <a:cxn ang="5400000">
                <a:pos x="wd2" y="hd2"/>
              </a:cxn>
              <a:cxn ang="10800000">
                <a:pos x="wd2" y="hd2"/>
              </a:cxn>
              <a:cxn ang="16200000">
                <a:pos x="wd2" y="hd2"/>
              </a:cxn>
            </a:cxnLst>
            <a:rect l="0" t="0" r="r" b="b"/>
            <a:pathLst>
              <a:path w="21600" h="21600" extrusionOk="0">
                <a:moveTo>
                  <a:pt x="21109" y="7364"/>
                </a:moveTo>
                <a:cubicBezTo>
                  <a:pt x="20838" y="7364"/>
                  <a:pt x="20618" y="7584"/>
                  <a:pt x="20618" y="7855"/>
                </a:cubicBezTo>
                <a:lnTo>
                  <a:pt x="20618" y="18655"/>
                </a:lnTo>
                <a:cubicBezTo>
                  <a:pt x="20618" y="19739"/>
                  <a:pt x="19739" y="20618"/>
                  <a:pt x="18655" y="20618"/>
                </a:cubicBezTo>
                <a:lnTo>
                  <a:pt x="2945" y="20618"/>
                </a:lnTo>
                <a:cubicBezTo>
                  <a:pt x="1861" y="20618"/>
                  <a:pt x="982" y="19739"/>
                  <a:pt x="982" y="18655"/>
                </a:cubicBezTo>
                <a:lnTo>
                  <a:pt x="982" y="2945"/>
                </a:lnTo>
                <a:cubicBezTo>
                  <a:pt x="982" y="1861"/>
                  <a:pt x="1861" y="982"/>
                  <a:pt x="2945" y="982"/>
                </a:cubicBezTo>
                <a:lnTo>
                  <a:pt x="13745" y="982"/>
                </a:lnTo>
                <a:cubicBezTo>
                  <a:pt x="14017" y="982"/>
                  <a:pt x="14236" y="762"/>
                  <a:pt x="14236" y="491"/>
                </a:cubicBezTo>
                <a:cubicBezTo>
                  <a:pt x="14236" y="220"/>
                  <a:pt x="14017" y="0"/>
                  <a:pt x="13745" y="0"/>
                </a:cubicBezTo>
                <a:lnTo>
                  <a:pt x="2945" y="0"/>
                </a:lnTo>
                <a:cubicBezTo>
                  <a:pt x="1318" y="0"/>
                  <a:pt x="0" y="1319"/>
                  <a:pt x="0" y="2945"/>
                </a:cubicBezTo>
                <a:lnTo>
                  <a:pt x="0" y="18655"/>
                </a:lnTo>
                <a:cubicBezTo>
                  <a:pt x="0" y="20282"/>
                  <a:pt x="1318" y="21600"/>
                  <a:pt x="2945" y="21600"/>
                </a:cubicBezTo>
                <a:lnTo>
                  <a:pt x="18655" y="21600"/>
                </a:lnTo>
                <a:cubicBezTo>
                  <a:pt x="20282" y="21600"/>
                  <a:pt x="21600" y="20282"/>
                  <a:pt x="21600" y="18655"/>
                </a:cubicBezTo>
                <a:lnTo>
                  <a:pt x="21600" y="7855"/>
                </a:lnTo>
                <a:cubicBezTo>
                  <a:pt x="21600" y="7584"/>
                  <a:pt x="21380" y="7364"/>
                  <a:pt x="21109" y="7364"/>
                </a:cubicBezTo>
                <a:moveTo>
                  <a:pt x="7006" y="12764"/>
                </a:moveTo>
                <a:lnTo>
                  <a:pt x="8836" y="12764"/>
                </a:lnTo>
                <a:lnTo>
                  <a:pt x="8836" y="14594"/>
                </a:lnTo>
                <a:lnTo>
                  <a:pt x="6627" y="14973"/>
                </a:lnTo>
                <a:cubicBezTo>
                  <a:pt x="6627" y="14973"/>
                  <a:pt x="7006" y="12764"/>
                  <a:pt x="7006" y="12764"/>
                </a:cubicBezTo>
                <a:close/>
                <a:moveTo>
                  <a:pt x="16775" y="2742"/>
                </a:moveTo>
                <a:lnTo>
                  <a:pt x="18858" y="4825"/>
                </a:lnTo>
                <a:lnTo>
                  <a:pt x="9818" y="13865"/>
                </a:lnTo>
                <a:lnTo>
                  <a:pt x="9818" y="11782"/>
                </a:lnTo>
                <a:lnTo>
                  <a:pt x="7736" y="11782"/>
                </a:lnTo>
                <a:cubicBezTo>
                  <a:pt x="7736" y="11782"/>
                  <a:pt x="16775" y="2742"/>
                  <a:pt x="16775" y="2742"/>
                </a:cubicBezTo>
                <a:close/>
                <a:moveTo>
                  <a:pt x="18104" y="1414"/>
                </a:moveTo>
                <a:cubicBezTo>
                  <a:pt x="18371" y="1147"/>
                  <a:pt x="18739" y="982"/>
                  <a:pt x="19145" y="982"/>
                </a:cubicBezTo>
                <a:cubicBezTo>
                  <a:pt x="19959" y="982"/>
                  <a:pt x="20618" y="1642"/>
                  <a:pt x="20618" y="2455"/>
                </a:cubicBezTo>
                <a:cubicBezTo>
                  <a:pt x="20618" y="2861"/>
                  <a:pt x="20453" y="3230"/>
                  <a:pt x="20187" y="3496"/>
                </a:cubicBezTo>
                <a:lnTo>
                  <a:pt x="19552" y="4131"/>
                </a:lnTo>
                <a:lnTo>
                  <a:pt x="17469" y="2048"/>
                </a:lnTo>
                <a:cubicBezTo>
                  <a:pt x="17469" y="2048"/>
                  <a:pt x="18104" y="1414"/>
                  <a:pt x="18104" y="1414"/>
                </a:cubicBezTo>
                <a:close/>
                <a:moveTo>
                  <a:pt x="5400" y="16200"/>
                </a:moveTo>
                <a:lnTo>
                  <a:pt x="9590" y="15481"/>
                </a:lnTo>
                <a:lnTo>
                  <a:pt x="20881" y="4190"/>
                </a:lnTo>
                <a:cubicBezTo>
                  <a:pt x="21325" y="3746"/>
                  <a:pt x="21600" y="3133"/>
                  <a:pt x="21600" y="2455"/>
                </a:cubicBezTo>
                <a:cubicBezTo>
                  <a:pt x="21600" y="1099"/>
                  <a:pt x="20501" y="0"/>
                  <a:pt x="19145" y="0"/>
                </a:cubicBezTo>
                <a:cubicBezTo>
                  <a:pt x="18468" y="0"/>
                  <a:pt x="17854" y="275"/>
                  <a:pt x="17410" y="719"/>
                </a:cubicBezTo>
                <a:lnTo>
                  <a:pt x="6119" y="12010"/>
                </a:lnTo>
                <a:cubicBezTo>
                  <a:pt x="6119" y="12010"/>
                  <a:pt x="5400" y="16200"/>
                  <a:pt x="5400" y="16200"/>
                </a:cubicBezTo>
                <a:close/>
              </a:path>
            </a:pathLst>
          </a:custGeom>
          <a:solidFill>
            <a:schemeClr val="bg1"/>
          </a:solidFill>
          <a:ln w="12700">
            <a:miter lim="400000"/>
          </a:ln>
        </p:spPr>
        <p:txBody>
          <a:bodyPr lIns="19045" tIns="19045" rIns="19045" bIns="19045" anchor="ctr"/>
          <a:lstStyle/>
          <a:p>
            <a:pPr marL="0" marR="0" lvl="0" indent="0" algn="l"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bg1"/>
              </a:solidFill>
              <a:effectLst>
                <a:outerShdw blurRad="38100" dist="12700" dir="5400000" rotWithShape="0">
                  <a:srgbClr val="000000">
                    <a:alpha val="50000"/>
                  </a:srgbClr>
                </a:outerShdw>
              </a:effectLst>
              <a:uLnTx/>
              <a:uFillTx/>
              <a:cs typeface="+mn-ea"/>
              <a:sym typeface="+mn-lt"/>
            </a:endParaRPr>
          </a:p>
        </p:txBody>
      </p:sp>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70738" y="1805264"/>
            <a:ext cx="6235700" cy="3507932"/>
          </a:xfrm>
          <a:prstGeom prst="rect">
            <a:avLst/>
          </a:prstGeom>
        </p:spPr>
      </p:pic>
    </p:spTree>
    <p:extLst>
      <p:ext uri="{BB962C8B-B14F-4D97-AF65-F5344CB8AC3E}">
        <p14:creationId xmlns:p14="http://schemas.microsoft.com/office/powerpoint/2010/main" xmlns="" val="864772622"/>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nodeType="click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dissolve">
                                      <p:cBhvr>
                                        <p:cTn id="5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p:bldP spid="12" grpId="0"/>
      <p:bldP spid="13" grpId="0" animBg="1"/>
      <p:bldP spid="14" grpId="0"/>
      <p:bldP spid="15" grpId="0"/>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3"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a:solidFill>
                    <a:schemeClr val="bg1"/>
                  </a:solidFill>
                  <a:latin typeface="+mn-lt"/>
                  <a:ea typeface="+mn-ea"/>
                  <a:cs typeface="+mn-ea"/>
                  <a:sym typeface="+mn-lt"/>
                </a:rPr>
                <a:t>对生活的影响</a:t>
              </a:r>
              <a:endParaRPr lang="en-US" altLang="zh-CN" sz="3200" b="1" i="1" dirty="0">
                <a:solidFill>
                  <a:schemeClr val="bg1"/>
                </a:solidFill>
                <a:latin typeface="+mn-lt"/>
                <a:ea typeface="+mn-ea"/>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sp>
        <p:nvSpPr>
          <p:cNvPr id="5" name="Content Placeholder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A8334B47-B354-46BB-836B-99D149117267}"/>
              </a:ext>
            </a:extLst>
          </p:cNvPr>
          <p:cNvSpPr txBox="1"/>
          <p:nvPr/>
        </p:nvSpPr>
        <p:spPr>
          <a:xfrm>
            <a:off x="838525" y="2197245"/>
            <a:ext cx="6015703" cy="1379623"/>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200000"/>
              </a:lnSpc>
              <a:buNone/>
            </a:pPr>
            <a:r>
              <a:rPr lang="zh-CN" altLang="en-US" dirty="0">
                <a:solidFill>
                  <a:schemeClr val="bg1"/>
                </a:solidFill>
                <a:cs typeface="+mn-ea"/>
                <a:sym typeface="+mn-lt"/>
              </a:rPr>
              <a:t>在安德森癌症中心这一全球最好的肿瘤医院里，  有一个超级“助理医生”一一“沃森”，它是一台超级计算机。“沃森”就像躺在口袋里的专家，医生在它的界面中输入病人的信息，几秒钟之内，它就会结合最新研究为病人量身定制出多种诊疗方案，供医生参考。“沃森”能力超强</a:t>
            </a:r>
            <a:r>
              <a:rPr lang="en-US" altLang="zh-CN" dirty="0">
                <a:solidFill>
                  <a:schemeClr val="bg1"/>
                </a:solidFill>
                <a:cs typeface="+mn-ea"/>
                <a:sym typeface="+mn-lt"/>
              </a:rPr>
              <a:t>:30</a:t>
            </a:r>
            <a:r>
              <a:rPr lang="zh-CN" altLang="en-US" dirty="0">
                <a:solidFill>
                  <a:schemeClr val="bg1"/>
                </a:solidFill>
                <a:cs typeface="+mn-ea"/>
                <a:sym typeface="+mn-lt"/>
              </a:rPr>
              <a:t>个医生夜以继日做上一个月的研究，它</a:t>
            </a:r>
            <a:r>
              <a:rPr lang="en-US" altLang="zh-CN" dirty="0">
                <a:solidFill>
                  <a:schemeClr val="bg1"/>
                </a:solidFill>
                <a:cs typeface="+mn-ea"/>
                <a:sym typeface="+mn-lt"/>
              </a:rPr>
              <a:t>9</a:t>
            </a:r>
            <a:r>
              <a:rPr lang="zh-CN" altLang="en-US" dirty="0">
                <a:solidFill>
                  <a:schemeClr val="bg1"/>
                </a:solidFill>
                <a:cs typeface="+mn-ea"/>
                <a:sym typeface="+mn-lt"/>
              </a:rPr>
              <a:t>分钟就能搞定</a:t>
            </a:r>
            <a:r>
              <a:rPr lang="en-US" altLang="zh-CN" dirty="0">
                <a:solidFill>
                  <a:schemeClr val="bg1"/>
                </a:solidFill>
                <a:cs typeface="+mn-ea"/>
                <a:sym typeface="+mn-lt"/>
              </a:rPr>
              <a:t>; </a:t>
            </a:r>
            <a:r>
              <a:rPr lang="zh-CN" altLang="en-US" dirty="0">
                <a:solidFill>
                  <a:schemeClr val="bg1"/>
                </a:solidFill>
                <a:cs typeface="+mn-ea"/>
                <a:sym typeface="+mn-lt"/>
              </a:rPr>
              <a:t>它</a:t>
            </a:r>
            <a:r>
              <a:rPr lang="en-US" altLang="zh-CN" dirty="0">
                <a:solidFill>
                  <a:schemeClr val="bg1"/>
                </a:solidFill>
                <a:cs typeface="+mn-ea"/>
                <a:sym typeface="+mn-lt"/>
              </a:rPr>
              <a:t>15</a:t>
            </a:r>
            <a:r>
              <a:rPr lang="zh-CN" altLang="en-US" dirty="0">
                <a:solidFill>
                  <a:schemeClr val="bg1"/>
                </a:solidFill>
                <a:cs typeface="+mn-ea"/>
                <a:sym typeface="+mn-lt"/>
              </a:rPr>
              <a:t>秒就能吃透的病，人类医生即使每天看</a:t>
            </a:r>
            <a:r>
              <a:rPr lang="en-US" altLang="zh-CN" dirty="0">
                <a:solidFill>
                  <a:schemeClr val="bg1"/>
                </a:solidFill>
                <a:cs typeface="+mn-ea"/>
                <a:sym typeface="+mn-lt"/>
              </a:rPr>
              <a:t>150</a:t>
            </a:r>
            <a:r>
              <a:rPr lang="zh-CN" altLang="en-US" dirty="0">
                <a:solidFill>
                  <a:schemeClr val="bg1"/>
                </a:solidFill>
                <a:cs typeface="+mn-ea"/>
                <a:sym typeface="+mn-lt"/>
              </a:rPr>
              <a:t>份病人的资料，也要花费一万个星期。</a:t>
            </a:r>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7298725" y="1418252"/>
            <a:ext cx="4259291" cy="3840480"/>
          </a:xfrm>
          <a:prstGeom prst="rect">
            <a:avLst/>
          </a:prstGeom>
        </p:spPr>
      </p:pic>
    </p:spTree>
    <p:extLst>
      <p:ext uri="{BB962C8B-B14F-4D97-AF65-F5344CB8AC3E}">
        <p14:creationId xmlns:p14="http://schemas.microsoft.com/office/powerpoint/2010/main" xmlns="" val="42834025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3"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a:solidFill>
                    <a:schemeClr val="bg1"/>
                  </a:solidFill>
                  <a:latin typeface="+mn-lt"/>
                  <a:ea typeface="+mn-ea"/>
                  <a:cs typeface="+mn-ea"/>
                  <a:sym typeface="+mn-lt"/>
                </a:rPr>
                <a:t>对生活的影响</a:t>
              </a:r>
              <a:endParaRPr lang="en-US" altLang="zh-CN" sz="3200" b="1" i="1" dirty="0">
                <a:solidFill>
                  <a:schemeClr val="bg1"/>
                </a:solidFill>
                <a:latin typeface="+mn-lt"/>
                <a:ea typeface="+mn-ea"/>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sp>
        <p:nvSpPr>
          <p:cNvPr id="5" name="TextBox 33"/>
          <p:cNvSpPr txBox="1"/>
          <p:nvPr/>
        </p:nvSpPr>
        <p:spPr>
          <a:xfrm>
            <a:off x="860875" y="3388966"/>
            <a:ext cx="10846375" cy="2062022"/>
          </a:xfrm>
          <a:prstGeom prst="rect">
            <a:avLst/>
          </a:prstGeom>
          <a:noFill/>
        </p:spPr>
        <p:txBody>
          <a:bodyPr wrap="square" lIns="91360" tIns="45680" rIns="91360" bIns="45680" rtlCol="0">
            <a:spAutoFit/>
          </a:bodyPr>
          <a:lstStyle/>
          <a:p>
            <a:pPr>
              <a:lnSpc>
                <a:spcPct val="200000"/>
              </a:lnSpc>
            </a:pPr>
            <a:r>
              <a:rPr lang="zh-CN" altLang="en-US" sz="1600" dirty="0">
                <a:solidFill>
                  <a:schemeClr val="bg1"/>
                </a:solidFill>
                <a:cs typeface="+mn-ea"/>
                <a:sym typeface="+mn-lt"/>
              </a:rPr>
              <a:t>英国曼曼彻斯特皇家眼科医院已经成功实施了世  界首例人工仿生机器眼移植治疗老年性视网膜黄斑变性</a:t>
            </a:r>
            <a:r>
              <a:rPr lang="en-US" altLang="zh-CN" sz="1600" dirty="0">
                <a:solidFill>
                  <a:schemeClr val="bg1"/>
                </a:solidFill>
                <a:cs typeface="+mn-ea"/>
                <a:sym typeface="+mn-lt"/>
              </a:rPr>
              <a:t>(AMD)</a:t>
            </a:r>
            <a:r>
              <a:rPr lang="zh-CN" altLang="en-US" sz="1600" dirty="0">
                <a:solidFill>
                  <a:schemeClr val="bg1"/>
                </a:solidFill>
                <a:cs typeface="+mn-ea"/>
                <a:sym typeface="+mn-lt"/>
              </a:rPr>
              <a:t>所导致失明的手术。这个人工智能仿生眼装置被称为</a:t>
            </a:r>
            <a:r>
              <a:rPr lang="en-US" altLang="zh-CN" sz="1600" dirty="0">
                <a:solidFill>
                  <a:schemeClr val="bg1"/>
                </a:solidFill>
                <a:cs typeface="+mn-ea"/>
                <a:sym typeface="+mn-lt"/>
              </a:rPr>
              <a:t>Argus Il,</a:t>
            </a:r>
            <a:r>
              <a:rPr lang="zh-CN" altLang="en-US" sz="1600" dirty="0">
                <a:solidFill>
                  <a:schemeClr val="bg1"/>
                </a:solidFill>
                <a:cs typeface="+mn-ea"/>
                <a:sym typeface="+mn-lt"/>
              </a:rPr>
              <a:t>由两部分组成</a:t>
            </a:r>
            <a:r>
              <a:rPr lang="en-US" altLang="zh-CN" sz="1600" dirty="0">
                <a:solidFill>
                  <a:schemeClr val="bg1"/>
                </a:solidFill>
                <a:cs typeface="+mn-ea"/>
                <a:sym typeface="+mn-lt"/>
              </a:rPr>
              <a:t>: </a:t>
            </a:r>
            <a:r>
              <a:rPr lang="zh-CN" altLang="en-US" sz="1600" dirty="0">
                <a:solidFill>
                  <a:schemeClr val="bg1"/>
                </a:solidFill>
                <a:cs typeface="+mn-ea"/>
                <a:sym typeface="+mn-lt"/>
              </a:rPr>
              <a:t>体内植入部分和体外病人必须穿戴的部分。植入设备将植入到病人的视网膜上，设备中含有电极阵列，电池和  个无线天线。外部设备包含一副眼镜，内置前向的摄像头和无线电发射器以及一个视频处理单元。</a:t>
            </a:r>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xmlns=""/>
              </a:ext>
            </a:extLst>
          </a:blip>
          <a:srcRect l="-152"/>
          <a:stretch/>
        </p:blipFill>
        <p:spPr>
          <a:xfrm>
            <a:off x="844313" y="1700105"/>
            <a:ext cx="10879496" cy="1688863"/>
          </a:xfrm>
          <a:prstGeom prst="rect">
            <a:avLst/>
          </a:prstGeom>
        </p:spPr>
      </p:pic>
    </p:spTree>
    <p:extLst>
      <p:ext uri="{BB962C8B-B14F-4D97-AF65-F5344CB8AC3E}">
        <p14:creationId xmlns:p14="http://schemas.microsoft.com/office/powerpoint/2010/main" xmlns="" val="362774347"/>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3"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a:solidFill>
                    <a:schemeClr val="bg1"/>
                  </a:solidFill>
                  <a:latin typeface="+mn-lt"/>
                  <a:ea typeface="+mn-ea"/>
                  <a:cs typeface="+mn-ea"/>
                  <a:sym typeface="+mn-lt"/>
                </a:rPr>
                <a:t>对生活的影响</a:t>
              </a:r>
              <a:endParaRPr lang="en-US" altLang="zh-CN" sz="3200" b="1" i="1" dirty="0">
                <a:solidFill>
                  <a:schemeClr val="bg1"/>
                </a:solidFill>
                <a:latin typeface="+mn-lt"/>
                <a:ea typeface="+mn-ea"/>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grpSp>
        <p:nvGrpSpPr>
          <p:cNvPr id="5" name="组 4"/>
          <p:cNvGrpSpPr/>
          <p:nvPr/>
        </p:nvGrpSpPr>
        <p:grpSpPr>
          <a:xfrm>
            <a:off x="692223" y="1605410"/>
            <a:ext cx="10336695" cy="1405427"/>
            <a:chOff x="1630018" y="972709"/>
            <a:chExt cx="9561443" cy="1405427"/>
          </a:xfrm>
        </p:grpSpPr>
        <p:sp>
          <p:nvSpPr>
            <p:cNvPr id="7" name="TextBox 33"/>
            <p:cNvSpPr txBox="1"/>
            <p:nvPr/>
          </p:nvSpPr>
          <p:spPr>
            <a:xfrm>
              <a:off x="1753720" y="972709"/>
              <a:ext cx="7353523" cy="584695"/>
            </a:xfrm>
            <a:prstGeom prst="rect">
              <a:avLst/>
            </a:prstGeom>
            <a:noFill/>
          </p:spPr>
          <p:txBody>
            <a:bodyPr wrap="square" lIns="91360" tIns="45680" rIns="91360" bIns="45680" rtlCol="0">
              <a:spAutoFit/>
            </a:bodyPr>
            <a:lstStyle/>
            <a:p>
              <a:pPr>
                <a:lnSpc>
                  <a:spcPct val="200000"/>
                </a:lnSpc>
              </a:pPr>
              <a:r>
                <a:rPr lang="zh-CN" altLang="en-US" sz="1600" b="1" dirty="0">
                  <a:solidFill>
                    <a:schemeClr val="bg1"/>
                  </a:solidFill>
                  <a:cs typeface="+mn-ea"/>
                  <a:sym typeface="+mn-lt"/>
                </a:rPr>
                <a:t>中国科学院院士梅宏</a:t>
              </a:r>
              <a:r>
                <a:rPr lang="en-US" altLang="zh-CN" sz="1600" b="1" dirty="0">
                  <a:solidFill>
                    <a:schemeClr val="bg1"/>
                  </a:solidFill>
                  <a:cs typeface="+mn-ea"/>
                  <a:sym typeface="+mn-lt"/>
                </a:rPr>
                <a:t>:2017</a:t>
              </a:r>
              <a:r>
                <a:rPr lang="zh-CN" altLang="en-US" sz="1600" b="1" dirty="0">
                  <a:solidFill>
                    <a:schemeClr val="bg1"/>
                  </a:solidFill>
                  <a:cs typeface="+mn-ea"/>
                  <a:sym typeface="+mn-lt"/>
                </a:rPr>
                <a:t>人工智能挑站</a:t>
              </a:r>
              <a:r>
                <a:rPr lang="en-US" altLang="zh-CN" sz="1600" b="1" dirty="0">
                  <a:solidFill>
                    <a:schemeClr val="bg1"/>
                  </a:solidFill>
                  <a:cs typeface="+mn-ea"/>
                  <a:sym typeface="+mn-lt"/>
                </a:rPr>
                <a:t>2016</a:t>
              </a:r>
              <a:r>
                <a:rPr lang="zh-CN" altLang="en-US" sz="1600" b="1" dirty="0">
                  <a:solidFill>
                    <a:schemeClr val="bg1"/>
                  </a:solidFill>
                  <a:cs typeface="+mn-ea"/>
                  <a:sym typeface="+mn-lt"/>
                </a:rPr>
                <a:t>年中国高考一本分数线</a:t>
              </a:r>
              <a:r>
                <a:rPr lang="en-US" altLang="zh-CN" sz="1600" b="1" dirty="0">
                  <a:solidFill>
                    <a:schemeClr val="bg1"/>
                  </a:solidFill>
                  <a:cs typeface="+mn-ea"/>
                  <a:sym typeface="+mn-lt"/>
                </a:rPr>
                <a:t>583</a:t>
              </a:r>
              <a:endParaRPr lang="en-US" altLang="zh-CN" sz="1600" b="1" dirty="0" smtClean="0">
                <a:solidFill>
                  <a:schemeClr val="bg1"/>
                </a:solidFill>
                <a:cs typeface="+mn-ea"/>
                <a:sym typeface="+mn-lt"/>
              </a:endParaRPr>
            </a:p>
          </p:txBody>
        </p:sp>
        <p:sp>
          <p:nvSpPr>
            <p:cNvPr id="8" name="TextBox 33"/>
            <p:cNvSpPr txBox="1"/>
            <p:nvPr/>
          </p:nvSpPr>
          <p:spPr>
            <a:xfrm>
              <a:off x="1630018" y="1524137"/>
              <a:ext cx="9561443" cy="853999"/>
            </a:xfrm>
            <a:prstGeom prst="rect">
              <a:avLst/>
            </a:prstGeom>
            <a:noFill/>
          </p:spPr>
          <p:txBody>
            <a:bodyPr wrap="square" lIns="91360" tIns="45680" rIns="91360" bIns="45680" rtlCol="0">
              <a:spAutoFit/>
            </a:bodyPr>
            <a:lstStyle/>
            <a:p>
              <a:pPr>
                <a:lnSpc>
                  <a:spcPct val="150000"/>
                </a:lnSpc>
              </a:pPr>
              <a:r>
                <a:rPr lang="zh-CN" altLang="en-US" sz="1100" dirty="0">
                  <a:solidFill>
                    <a:schemeClr val="bg1"/>
                  </a:solidFill>
                  <a:cs typeface="+mn-ea"/>
                  <a:sym typeface="+mn-lt"/>
                </a:rPr>
                <a:t>梅宏院士在做的一个项目是通过集成人工智能相关的技术，机器能不能通过高考进入人群的前</a:t>
              </a:r>
              <a:r>
                <a:rPr lang="en-US" altLang="zh-CN" sz="1100" dirty="0">
                  <a:solidFill>
                    <a:schemeClr val="bg1"/>
                  </a:solidFill>
                  <a:cs typeface="+mn-ea"/>
                  <a:sym typeface="+mn-lt"/>
                </a:rPr>
                <a:t>20%</a:t>
              </a:r>
              <a:r>
                <a:rPr lang="zh-CN" altLang="en-US" sz="1100" dirty="0">
                  <a:solidFill>
                    <a:schemeClr val="bg1"/>
                  </a:solidFill>
                  <a:cs typeface="+mn-ea"/>
                  <a:sym typeface="+mn-lt"/>
                </a:rPr>
                <a:t>。该项目启动两年了，取得了一些阶段性的成果</a:t>
              </a:r>
              <a:r>
                <a:rPr lang="en-US" altLang="zh-CN" sz="1100" dirty="0">
                  <a:solidFill>
                    <a:schemeClr val="bg1"/>
                  </a:solidFill>
                  <a:cs typeface="+mn-ea"/>
                  <a:sym typeface="+mn-lt"/>
                </a:rPr>
                <a:t>: </a:t>
              </a:r>
              <a:r>
                <a:rPr lang="zh-CN" altLang="en-US" sz="1100" dirty="0">
                  <a:solidFill>
                    <a:schemeClr val="bg1"/>
                  </a:solidFill>
                  <a:cs typeface="+mn-ea"/>
                  <a:sym typeface="+mn-lt"/>
                </a:rPr>
                <a:t>目前该人工智能系统在参加高考可以达到数学</a:t>
              </a:r>
              <a:r>
                <a:rPr lang="en-US" altLang="zh-CN" sz="1100" dirty="0">
                  <a:solidFill>
                    <a:schemeClr val="bg1"/>
                  </a:solidFill>
                  <a:cs typeface="+mn-ea"/>
                  <a:sym typeface="+mn-lt"/>
                </a:rPr>
                <a:t>110</a:t>
              </a:r>
              <a:r>
                <a:rPr lang="zh-CN" altLang="en-US" sz="1100" dirty="0">
                  <a:solidFill>
                    <a:schemeClr val="bg1"/>
                  </a:solidFill>
                  <a:cs typeface="+mn-ea"/>
                  <a:sym typeface="+mn-lt"/>
                </a:rPr>
                <a:t>分</a:t>
              </a:r>
              <a:r>
                <a:rPr lang="en-US" altLang="zh-CN" sz="1100" dirty="0">
                  <a:solidFill>
                    <a:schemeClr val="bg1"/>
                  </a:solidFill>
                  <a:cs typeface="+mn-ea"/>
                  <a:sym typeface="+mn-lt"/>
                </a:rPr>
                <a:t>(150</a:t>
              </a:r>
              <a:r>
                <a:rPr lang="zh-CN" altLang="en-US" sz="1100" dirty="0">
                  <a:solidFill>
                    <a:schemeClr val="bg1"/>
                  </a:solidFill>
                  <a:cs typeface="+mn-ea"/>
                  <a:sym typeface="+mn-lt"/>
                </a:rPr>
                <a:t>分满分</a:t>
              </a:r>
              <a:r>
                <a:rPr lang="en-US" altLang="zh-CN" sz="1100" dirty="0">
                  <a:solidFill>
                    <a:schemeClr val="bg1"/>
                  </a:solidFill>
                  <a:cs typeface="+mn-ea"/>
                  <a:sym typeface="+mn-lt"/>
                </a:rPr>
                <a:t>)</a:t>
              </a:r>
              <a:r>
                <a:rPr lang="zh-CN" altLang="en-US" sz="1100" dirty="0">
                  <a:solidFill>
                    <a:schemeClr val="bg1"/>
                  </a:solidFill>
                  <a:cs typeface="+mn-ea"/>
                  <a:sym typeface="+mn-lt"/>
                </a:rPr>
                <a:t>语文</a:t>
              </a:r>
              <a:r>
                <a:rPr lang="en-US" altLang="zh-CN" sz="1100" dirty="0">
                  <a:solidFill>
                    <a:schemeClr val="bg1"/>
                  </a:solidFill>
                  <a:cs typeface="+mn-ea"/>
                  <a:sym typeface="+mn-lt"/>
                </a:rPr>
                <a:t>: 90</a:t>
              </a:r>
              <a:r>
                <a:rPr lang="zh-CN" altLang="en-US" sz="1100" dirty="0">
                  <a:solidFill>
                    <a:schemeClr val="bg1"/>
                  </a:solidFill>
                  <a:cs typeface="+mn-ea"/>
                  <a:sym typeface="+mn-lt"/>
                </a:rPr>
                <a:t>分</a:t>
              </a:r>
              <a:r>
                <a:rPr lang="en-US" altLang="zh-CN" sz="1100" dirty="0">
                  <a:solidFill>
                    <a:schemeClr val="bg1"/>
                  </a:solidFill>
                  <a:cs typeface="+mn-ea"/>
                  <a:sym typeface="+mn-lt"/>
                </a:rPr>
                <a:t>(150</a:t>
              </a:r>
              <a:r>
                <a:rPr lang="zh-CN" altLang="en-US" sz="1100" dirty="0">
                  <a:solidFill>
                    <a:schemeClr val="bg1"/>
                  </a:solidFill>
                  <a:cs typeface="+mn-ea"/>
                  <a:sym typeface="+mn-lt"/>
                </a:rPr>
                <a:t>分满分，其中</a:t>
              </a:r>
              <a:r>
                <a:rPr lang="en-US" altLang="zh-CN" sz="1100" dirty="0">
                  <a:solidFill>
                    <a:schemeClr val="bg1"/>
                  </a:solidFill>
                  <a:cs typeface="+mn-ea"/>
                  <a:sym typeface="+mn-lt"/>
                </a:rPr>
                <a:t>60</a:t>
              </a:r>
              <a:r>
                <a:rPr lang="zh-CN" altLang="en-US" sz="1100" dirty="0">
                  <a:solidFill>
                    <a:schemeClr val="bg1"/>
                  </a:solidFill>
                  <a:cs typeface="+mn-ea"/>
                  <a:sym typeface="+mn-lt"/>
                </a:rPr>
                <a:t>分作文考了</a:t>
              </a:r>
              <a:r>
                <a:rPr lang="en-US" altLang="zh-CN" sz="1100" dirty="0">
                  <a:solidFill>
                    <a:schemeClr val="bg1"/>
                  </a:solidFill>
                  <a:cs typeface="+mn-ea"/>
                  <a:sym typeface="+mn-lt"/>
                </a:rPr>
                <a:t>45</a:t>
              </a:r>
              <a:r>
                <a:rPr lang="zh-CN" altLang="en-US" sz="1100" dirty="0">
                  <a:solidFill>
                    <a:schemeClr val="bg1"/>
                  </a:solidFill>
                  <a:cs typeface="+mn-ea"/>
                  <a:sym typeface="+mn-lt"/>
                </a:rPr>
                <a:t>分</a:t>
              </a:r>
              <a:r>
                <a:rPr lang="en-US" altLang="zh-CN" sz="1100" dirty="0">
                  <a:solidFill>
                    <a:schemeClr val="bg1"/>
                  </a:solidFill>
                  <a:cs typeface="+mn-ea"/>
                  <a:sym typeface="+mn-lt"/>
                </a:rPr>
                <a:t>);</a:t>
              </a:r>
              <a:r>
                <a:rPr lang="zh-CN" altLang="en-US" sz="1100" dirty="0">
                  <a:solidFill>
                    <a:schemeClr val="bg1"/>
                  </a:solidFill>
                  <a:cs typeface="+mn-ea"/>
                  <a:sym typeface="+mn-lt"/>
                </a:rPr>
                <a:t>文综</a:t>
              </a:r>
              <a:r>
                <a:rPr lang="en-US" altLang="zh-CN" sz="1100" dirty="0">
                  <a:solidFill>
                    <a:schemeClr val="bg1"/>
                  </a:solidFill>
                  <a:cs typeface="+mn-ea"/>
                  <a:sym typeface="+mn-lt"/>
                </a:rPr>
                <a:t>: 40 </a:t>
              </a:r>
              <a:r>
                <a:rPr lang="zh-CN" altLang="en-US" sz="1100" dirty="0">
                  <a:solidFill>
                    <a:schemeClr val="bg1"/>
                  </a:solidFill>
                  <a:cs typeface="+mn-ea"/>
                  <a:sym typeface="+mn-lt"/>
                </a:rPr>
                <a:t>分</a:t>
              </a:r>
              <a:r>
                <a:rPr lang="en-US" altLang="zh-CN" sz="1100" dirty="0">
                  <a:solidFill>
                    <a:schemeClr val="bg1"/>
                  </a:solidFill>
                  <a:cs typeface="+mn-ea"/>
                  <a:sym typeface="+mn-lt"/>
                </a:rPr>
                <a:t>(100</a:t>
              </a:r>
              <a:r>
                <a:rPr lang="zh-CN" altLang="en-US" sz="1100" dirty="0">
                  <a:solidFill>
                    <a:schemeClr val="bg1"/>
                  </a:solidFill>
                  <a:cs typeface="+mn-ea"/>
                  <a:sym typeface="+mn-lt"/>
                </a:rPr>
                <a:t>分满分</a:t>
              </a:r>
              <a:r>
                <a:rPr lang="en-US" altLang="zh-CN" sz="1100" dirty="0">
                  <a:solidFill>
                    <a:schemeClr val="bg1"/>
                  </a:solidFill>
                  <a:cs typeface="+mn-ea"/>
                  <a:sym typeface="+mn-lt"/>
                </a:rPr>
                <a:t>)</a:t>
              </a:r>
              <a:r>
                <a:rPr lang="zh-CN" altLang="en-US" sz="1100" dirty="0">
                  <a:solidFill>
                    <a:schemeClr val="bg1"/>
                  </a:solidFill>
                  <a:cs typeface="+mn-ea"/>
                  <a:sym typeface="+mn-lt"/>
                </a:rPr>
                <a:t>。目前该系统的知识库构成还不完善，该项目涉及的技术包括深度学习、知识图谱构建等。</a:t>
              </a:r>
            </a:p>
          </p:txBody>
        </p:sp>
      </p:grpSp>
      <p:grpSp>
        <p:nvGrpSpPr>
          <p:cNvPr id="9" name="组 8"/>
          <p:cNvGrpSpPr/>
          <p:nvPr/>
        </p:nvGrpSpPr>
        <p:grpSpPr>
          <a:xfrm>
            <a:off x="692223" y="3012508"/>
            <a:ext cx="10336695" cy="1405427"/>
            <a:chOff x="1630018" y="972709"/>
            <a:chExt cx="9561443" cy="1405427"/>
          </a:xfrm>
        </p:grpSpPr>
        <p:sp>
          <p:nvSpPr>
            <p:cNvPr id="11" name="TextBox 33"/>
            <p:cNvSpPr txBox="1"/>
            <p:nvPr/>
          </p:nvSpPr>
          <p:spPr>
            <a:xfrm>
              <a:off x="1753720" y="972709"/>
              <a:ext cx="7353523" cy="584695"/>
            </a:xfrm>
            <a:prstGeom prst="rect">
              <a:avLst/>
            </a:prstGeom>
            <a:noFill/>
          </p:spPr>
          <p:txBody>
            <a:bodyPr wrap="square" lIns="91360" tIns="45680" rIns="91360" bIns="45680" rtlCol="0">
              <a:spAutoFit/>
            </a:bodyPr>
            <a:lstStyle/>
            <a:p>
              <a:pPr>
                <a:lnSpc>
                  <a:spcPct val="200000"/>
                </a:lnSpc>
              </a:pPr>
              <a:r>
                <a:rPr lang="zh-CN" altLang="en-US" sz="1600" b="1" dirty="0">
                  <a:solidFill>
                    <a:schemeClr val="bg1"/>
                  </a:solidFill>
                  <a:cs typeface="+mn-ea"/>
                  <a:sym typeface="+mn-lt"/>
                </a:rPr>
                <a:t> 中国科学院院士韩杰才</a:t>
              </a:r>
              <a:r>
                <a:rPr lang="en-US" altLang="zh-CN" sz="1600" b="1" dirty="0">
                  <a:solidFill>
                    <a:schemeClr val="bg1"/>
                  </a:solidFill>
                  <a:cs typeface="+mn-ea"/>
                  <a:sym typeface="+mn-lt"/>
                </a:rPr>
                <a:t>: </a:t>
              </a:r>
              <a:r>
                <a:rPr lang="zh-CN" altLang="en-US" sz="1600" b="1" dirty="0">
                  <a:solidFill>
                    <a:schemeClr val="bg1"/>
                  </a:solidFill>
                  <a:cs typeface="+mn-ea"/>
                  <a:sym typeface="+mn-lt"/>
                </a:rPr>
                <a:t>人工智能挑战制造业的极限</a:t>
              </a:r>
              <a:endParaRPr lang="en-US" altLang="zh-CN" sz="1600" b="1" dirty="0">
                <a:solidFill>
                  <a:schemeClr val="bg1"/>
                </a:solidFill>
                <a:cs typeface="+mn-ea"/>
                <a:sym typeface="+mn-lt"/>
              </a:endParaRPr>
            </a:p>
          </p:txBody>
        </p:sp>
        <p:sp>
          <p:nvSpPr>
            <p:cNvPr id="12" name="TextBox 33"/>
            <p:cNvSpPr txBox="1"/>
            <p:nvPr/>
          </p:nvSpPr>
          <p:spPr>
            <a:xfrm>
              <a:off x="1630018" y="1524137"/>
              <a:ext cx="9561443" cy="853999"/>
            </a:xfrm>
            <a:prstGeom prst="rect">
              <a:avLst/>
            </a:prstGeom>
            <a:noFill/>
          </p:spPr>
          <p:txBody>
            <a:bodyPr wrap="square" lIns="91360" tIns="45680" rIns="91360" bIns="45680" rtlCol="0">
              <a:spAutoFit/>
            </a:bodyPr>
            <a:lstStyle/>
            <a:p>
              <a:pPr>
                <a:lnSpc>
                  <a:spcPct val="150000"/>
                </a:lnSpc>
              </a:pPr>
              <a:r>
                <a:rPr lang="zh-CN" altLang="en-US" sz="1100" dirty="0">
                  <a:solidFill>
                    <a:schemeClr val="bg1"/>
                  </a:solidFill>
                  <a:cs typeface="+mn-ea"/>
                  <a:sym typeface="+mn-lt"/>
                </a:rPr>
                <a:t>随着人工智能及制造技术的进步，生产效率的大幅度提高，每单辆汽车的生产时间在逼近于</a:t>
              </a:r>
              <a:r>
                <a:rPr lang="en-US" altLang="zh-CN" sz="1100" dirty="0">
                  <a:solidFill>
                    <a:schemeClr val="bg1"/>
                  </a:solidFill>
                  <a:cs typeface="+mn-ea"/>
                  <a:sym typeface="+mn-lt"/>
                </a:rPr>
                <a:t>0</a:t>
              </a:r>
              <a:r>
                <a:rPr lang="zh-CN" altLang="en-US" sz="1100" dirty="0">
                  <a:solidFill>
                    <a:schemeClr val="bg1"/>
                  </a:solidFill>
                  <a:cs typeface="+mn-ea"/>
                  <a:sym typeface="+mn-lt"/>
                </a:rPr>
                <a:t>。</a:t>
              </a:r>
              <a:r>
                <a:rPr lang="en-US" altLang="zh-CN" sz="1100" dirty="0">
                  <a:solidFill>
                    <a:schemeClr val="bg1"/>
                  </a:solidFill>
                  <a:cs typeface="+mn-ea"/>
                  <a:sym typeface="+mn-lt"/>
                </a:rPr>
                <a:t>1883</a:t>
              </a:r>
              <a:r>
                <a:rPr lang="zh-CN" altLang="en-US" sz="1100" dirty="0">
                  <a:solidFill>
                    <a:schemeClr val="bg1"/>
                  </a:solidFill>
                  <a:cs typeface="+mn-ea"/>
                  <a:sym typeface="+mn-lt"/>
                </a:rPr>
                <a:t>年到</a:t>
              </a:r>
              <a:r>
                <a:rPr lang="en-US" altLang="zh-CN" sz="1100" dirty="0">
                  <a:solidFill>
                    <a:schemeClr val="bg1"/>
                  </a:solidFill>
                  <a:cs typeface="+mn-ea"/>
                  <a:sym typeface="+mn-lt"/>
                </a:rPr>
                <a:t>1886</a:t>
              </a:r>
              <a:r>
                <a:rPr lang="zh-CN" altLang="en-US" sz="1100" dirty="0">
                  <a:solidFill>
                    <a:schemeClr val="bg1"/>
                  </a:solidFill>
                  <a:cs typeface="+mn-ea"/>
                  <a:sym typeface="+mn-lt"/>
                </a:rPr>
                <a:t>年，世界上第一辆汽车的发明和生产用了整整</a:t>
              </a:r>
              <a:r>
                <a:rPr lang="en-US" altLang="zh-CN" sz="1100" dirty="0">
                  <a:solidFill>
                    <a:schemeClr val="bg1"/>
                  </a:solidFill>
                  <a:cs typeface="+mn-ea"/>
                  <a:sym typeface="+mn-lt"/>
                </a:rPr>
                <a:t>3</a:t>
              </a:r>
              <a:r>
                <a:rPr lang="zh-CN" altLang="en-US" sz="1100" dirty="0">
                  <a:solidFill>
                    <a:schemeClr val="bg1"/>
                  </a:solidFill>
                  <a:cs typeface="+mn-ea"/>
                  <a:sym typeface="+mn-lt"/>
                </a:rPr>
                <a:t>年的时间。汽车生产的初期，几乎是手工式的，装配一辆汽车要花费</a:t>
              </a:r>
              <a:r>
                <a:rPr lang="en-US" altLang="zh-CN" sz="1100" dirty="0">
                  <a:solidFill>
                    <a:schemeClr val="bg1"/>
                  </a:solidFill>
                  <a:cs typeface="+mn-ea"/>
                  <a:sym typeface="+mn-lt"/>
                </a:rPr>
                <a:t>12</a:t>
              </a:r>
              <a:r>
                <a:rPr lang="zh-CN" altLang="en-US" sz="1100" dirty="0">
                  <a:solidFill>
                    <a:schemeClr val="bg1"/>
                  </a:solidFill>
                  <a:cs typeface="+mn-ea"/>
                  <a:sym typeface="+mn-lt"/>
                </a:rPr>
                <a:t>个半小时。今天机器人在汽车生产中得到大规模应用，用几百台机器人组成的汽车生产线，每一分钟就可以下线一辆合格的汽车。此处的一分钟和原来的</a:t>
              </a:r>
              <a:r>
                <a:rPr lang="en-US" altLang="zh-CN" sz="1100" dirty="0">
                  <a:solidFill>
                    <a:schemeClr val="bg1"/>
                  </a:solidFill>
                  <a:cs typeface="+mn-ea"/>
                  <a:sym typeface="+mn-lt"/>
                </a:rPr>
                <a:t>12</a:t>
              </a:r>
              <a:r>
                <a:rPr lang="zh-CN" altLang="en-US" sz="1100" dirty="0">
                  <a:solidFill>
                    <a:schemeClr val="bg1"/>
                  </a:solidFill>
                  <a:cs typeface="+mn-ea"/>
                  <a:sym typeface="+mn-lt"/>
                </a:rPr>
                <a:t>个半小时相比，只是用了原来的千分之一的时间。</a:t>
              </a:r>
            </a:p>
          </p:txBody>
        </p:sp>
      </p:grpSp>
      <p:grpSp>
        <p:nvGrpSpPr>
          <p:cNvPr id="13" name="组 12"/>
          <p:cNvGrpSpPr/>
          <p:nvPr/>
        </p:nvGrpSpPr>
        <p:grpSpPr>
          <a:xfrm>
            <a:off x="692222" y="4417935"/>
            <a:ext cx="10336695" cy="1405427"/>
            <a:chOff x="1630018" y="972709"/>
            <a:chExt cx="9561443" cy="1405427"/>
          </a:xfrm>
        </p:grpSpPr>
        <p:sp>
          <p:nvSpPr>
            <p:cNvPr id="15" name="TextBox 33"/>
            <p:cNvSpPr txBox="1"/>
            <p:nvPr/>
          </p:nvSpPr>
          <p:spPr>
            <a:xfrm>
              <a:off x="1753720" y="972709"/>
              <a:ext cx="7353523" cy="584695"/>
            </a:xfrm>
            <a:prstGeom prst="rect">
              <a:avLst/>
            </a:prstGeom>
            <a:noFill/>
          </p:spPr>
          <p:txBody>
            <a:bodyPr wrap="square" lIns="91360" tIns="45680" rIns="91360" bIns="45680" rtlCol="0">
              <a:spAutoFit/>
            </a:bodyPr>
            <a:lstStyle/>
            <a:p>
              <a:pPr>
                <a:lnSpc>
                  <a:spcPct val="200000"/>
                </a:lnSpc>
              </a:pPr>
              <a:r>
                <a:rPr lang="en-US" altLang="zh-CN" sz="1600" b="1" dirty="0">
                  <a:solidFill>
                    <a:schemeClr val="bg1"/>
                  </a:solidFill>
                  <a:cs typeface="+mn-ea"/>
                  <a:sym typeface="+mn-lt"/>
                </a:rPr>
                <a:t>IBM</a:t>
              </a:r>
              <a:r>
                <a:rPr lang="zh-CN" altLang="en-US" sz="1600" b="1" dirty="0">
                  <a:solidFill>
                    <a:schemeClr val="bg1"/>
                  </a:solidFill>
                  <a:cs typeface="+mn-ea"/>
                  <a:sym typeface="+mn-lt"/>
                </a:rPr>
                <a:t>中国研究院院长沈晓卫</a:t>
              </a:r>
              <a:r>
                <a:rPr lang="en-US" altLang="zh-CN" sz="1600" b="1" dirty="0">
                  <a:solidFill>
                    <a:schemeClr val="bg1"/>
                  </a:solidFill>
                  <a:cs typeface="+mn-ea"/>
                  <a:sym typeface="+mn-lt"/>
                </a:rPr>
                <a:t>: 2017</a:t>
              </a:r>
              <a:r>
                <a:rPr lang="zh-CN" altLang="en-US" sz="1600" b="1" dirty="0">
                  <a:solidFill>
                    <a:schemeClr val="bg1"/>
                  </a:solidFill>
                  <a:cs typeface="+mn-ea"/>
                  <a:sym typeface="+mn-lt"/>
                </a:rPr>
                <a:t>年人工智能将服务于</a:t>
              </a:r>
              <a:r>
                <a:rPr lang="en-US" altLang="zh-CN" sz="1600" b="1" dirty="0">
                  <a:solidFill>
                    <a:schemeClr val="bg1"/>
                  </a:solidFill>
                  <a:cs typeface="+mn-ea"/>
                  <a:sym typeface="+mn-lt"/>
                </a:rPr>
                <a:t>10</a:t>
              </a:r>
              <a:r>
                <a:rPr lang="zh-CN" altLang="en-US" sz="1600" b="1" dirty="0">
                  <a:solidFill>
                    <a:schemeClr val="bg1"/>
                  </a:solidFill>
                  <a:cs typeface="+mn-ea"/>
                  <a:sym typeface="+mn-lt"/>
                </a:rPr>
                <a:t>亿人</a:t>
              </a:r>
              <a:endParaRPr lang="en-US" altLang="zh-CN" sz="1600" b="1" dirty="0">
                <a:solidFill>
                  <a:schemeClr val="bg1"/>
                </a:solidFill>
                <a:cs typeface="+mn-ea"/>
                <a:sym typeface="+mn-lt"/>
              </a:endParaRPr>
            </a:p>
          </p:txBody>
        </p:sp>
        <p:sp>
          <p:nvSpPr>
            <p:cNvPr id="16" name="TextBox 33"/>
            <p:cNvSpPr txBox="1"/>
            <p:nvPr/>
          </p:nvSpPr>
          <p:spPr>
            <a:xfrm>
              <a:off x="1630018" y="1524137"/>
              <a:ext cx="9561443" cy="853999"/>
            </a:xfrm>
            <a:prstGeom prst="rect">
              <a:avLst/>
            </a:prstGeom>
            <a:noFill/>
          </p:spPr>
          <p:txBody>
            <a:bodyPr wrap="square" lIns="91360" tIns="45680" rIns="91360" bIns="45680" rtlCol="0">
              <a:spAutoFit/>
            </a:bodyPr>
            <a:lstStyle/>
            <a:p>
              <a:pPr>
                <a:lnSpc>
                  <a:spcPct val="150000"/>
                </a:lnSpc>
              </a:pPr>
              <a:r>
                <a:rPr lang="zh-CN" altLang="en-US" sz="1100" dirty="0">
                  <a:solidFill>
                    <a:schemeClr val="bg1"/>
                  </a:solidFill>
                  <a:cs typeface="+mn-ea"/>
                  <a:sym typeface="+mn-lt"/>
                </a:rPr>
                <a:t>沈晓卫院长表示，在</a:t>
              </a:r>
              <a:r>
                <a:rPr lang="en-US" altLang="zh-CN" sz="1100" dirty="0">
                  <a:solidFill>
                    <a:schemeClr val="bg1"/>
                  </a:solidFill>
                  <a:cs typeface="+mn-ea"/>
                  <a:sym typeface="+mn-lt"/>
                </a:rPr>
                <a:t>2017</a:t>
              </a:r>
              <a:r>
                <a:rPr lang="zh-CN" altLang="en-US" sz="1100" dirty="0">
                  <a:solidFill>
                    <a:schemeClr val="bg1"/>
                  </a:solidFill>
                  <a:cs typeface="+mn-ea"/>
                  <a:sym typeface="+mn-lt"/>
                </a:rPr>
                <a:t>年会有超过</a:t>
              </a:r>
              <a:r>
                <a:rPr lang="en-US" altLang="zh-CN" sz="1100" dirty="0">
                  <a:solidFill>
                    <a:schemeClr val="bg1"/>
                  </a:solidFill>
                  <a:cs typeface="+mn-ea"/>
                  <a:sym typeface="+mn-lt"/>
                </a:rPr>
                <a:t>10</a:t>
              </a:r>
              <a:r>
                <a:rPr lang="zh-CN" altLang="en-US" sz="1100" dirty="0">
                  <a:solidFill>
                    <a:schemeClr val="bg1"/>
                  </a:solidFill>
                  <a:cs typeface="+mn-ea"/>
                  <a:sym typeface="+mn-lt"/>
                </a:rPr>
                <a:t>亿人受惠于人工智能。人工智能到今天超过</a:t>
              </a:r>
              <a:r>
                <a:rPr lang="en-US" altLang="zh-CN" sz="1100" dirty="0">
                  <a:solidFill>
                    <a:schemeClr val="bg1"/>
                  </a:solidFill>
                  <a:cs typeface="+mn-ea"/>
                  <a:sym typeface="+mn-lt"/>
                </a:rPr>
                <a:t>60</a:t>
              </a:r>
              <a:r>
                <a:rPr lang="zh-CN" altLang="en-US" sz="1100" dirty="0">
                  <a:solidFill>
                    <a:schemeClr val="bg1"/>
                  </a:solidFill>
                  <a:cs typeface="+mn-ea"/>
                  <a:sym typeface="+mn-lt"/>
                </a:rPr>
                <a:t>年，随着</a:t>
              </a:r>
              <a:r>
                <a:rPr lang="en-US" altLang="zh-CN" sz="1100" dirty="0">
                  <a:solidFill>
                    <a:schemeClr val="bg1"/>
                  </a:solidFill>
                  <a:cs typeface="+mn-ea"/>
                  <a:sym typeface="+mn-lt"/>
                </a:rPr>
                <a:t>Alpha Go</a:t>
              </a:r>
              <a:r>
                <a:rPr lang="zh-CN" altLang="en-US" sz="1100" dirty="0">
                  <a:solidFill>
                    <a:schemeClr val="bg1"/>
                  </a:solidFill>
                  <a:cs typeface="+mn-ea"/>
                  <a:sym typeface="+mn-lt"/>
                </a:rPr>
                <a:t>在围棋中的胜利，当人类非常引</a:t>
              </a:r>
              <a:r>
                <a:rPr lang="en-US" altLang="zh-CN" sz="1100" dirty="0">
                  <a:solidFill>
                    <a:schemeClr val="bg1"/>
                  </a:solidFill>
                  <a:cs typeface="+mn-ea"/>
                  <a:sym typeface="+mn-lt"/>
                </a:rPr>
                <a:t>|</a:t>
              </a:r>
              <a:r>
                <a:rPr lang="zh-CN" altLang="en-US" sz="1100" dirty="0">
                  <a:solidFill>
                    <a:schemeClr val="bg1"/>
                  </a:solidFill>
                  <a:cs typeface="+mn-ea"/>
                  <a:sym typeface="+mn-lt"/>
                </a:rPr>
                <a:t>力为傲的智慧可以被算法和芯片击败。我们中的很多人会问自己，人工智能到底是什么</a:t>
              </a:r>
              <a:r>
                <a:rPr lang="en-US" altLang="zh-CN" sz="1100" dirty="0">
                  <a:solidFill>
                    <a:schemeClr val="bg1"/>
                  </a:solidFill>
                  <a:cs typeface="+mn-ea"/>
                  <a:sym typeface="+mn-lt"/>
                </a:rPr>
                <a:t>?</a:t>
              </a:r>
              <a:r>
                <a:rPr lang="zh-CN" altLang="en-US" sz="1100" dirty="0">
                  <a:solidFill>
                    <a:schemeClr val="bg1"/>
                  </a:solidFill>
                  <a:cs typeface="+mn-ea"/>
                  <a:sym typeface="+mn-lt"/>
                </a:rPr>
                <a:t>人工智能仅仅是一个工具，但它将帮助人类超越自我极限，就像在工业革命时代的蒸汽机，像信息时代的计算机。而现在我们要进入的是全新的认知时代。</a:t>
              </a:r>
            </a:p>
          </p:txBody>
        </p:sp>
      </p:grpSp>
    </p:spTree>
    <p:extLst>
      <p:ext uri="{BB962C8B-B14F-4D97-AF65-F5344CB8AC3E}">
        <p14:creationId xmlns:p14="http://schemas.microsoft.com/office/powerpoint/2010/main" xmlns="" val="2036194837"/>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9C8A2C-D282-4602-B69D-3CD87C86BF3A}"/>
              </a:ext>
            </a:extLst>
          </p:cNvPr>
          <p:cNvSpPr txBox="1">
            <a:spLocks noChangeArrowheads="1"/>
          </p:cNvSpPr>
          <p:nvPr/>
        </p:nvSpPr>
        <p:spPr bwMode="auto">
          <a:xfrm>
            <a:off x="827349" y="928824"/>
            <a:ext cx="2474687"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fontAlgn="base"/>
            <a:r>
              <a:rPr lang="zh-CN" altLang="en-US" sz="5000" b="1" dirty="0" smtClean="0">
                <a:solidFill>
                  <a:schemeClr val="bg1"/>
                </a:solidFill>
                <a:latin typeface="+mn-lt"/>
                <a:ea typeface="+mn-ea"/>
                <a:cs typeface="+mn-ea"/>
                <a:sym typeface="+mn-lt"/>
              </a:rPr>
              <a:t>第三章</a:t>
            </a:r>
            <a:endParaRPr lang="zh-CN" altLang="en-US" sz="5000" b="1" dirty="0">
              <a:solidFill>
                <a:schemeClr val="bg1"/>
              </a:solidFill>
              <a:latin typeface="+mn-lt"/>
              <a:ea typeface="+mn-ea"/>
              <a:cs typeface="+mn-ea"/>
              <a:sym typeface="+mn-lt"/>
            </a:endParaRPr>
          </a:p>
        </p:txBody>
      </p:sp>
      <p:sp>
        <p:nvSpPr>
          <p:cNvPr id="3" name="矩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1186E7-7608-4714-B1DC-5B5DCA131417}"/>
              </a:ext>
            </a:extLst>
          </p:cNvPr>
          <p:cNvSpPr>
            <a:spLocks noChangeArrowheads="1"/>
          </p:cNvSpPr>
          <p:nvPr/>
        </p:nvSpPr>
        <p:spPr bwMode="auto">
          <a:xfrm>
            <a:off x="827347" y="1790600"/>
            <a:ext cx="2006279"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50000"/>
              </a:lnSpc>
            </a:pPr>
            <a:r>
              <a:rPr lang="en-US" altLang="zh-CN" sz="2000" i="1" spc="600" dirty="0" smtClean="0">
                <a:solidFill>
                  <a:schemeClr val="bg1"/>
                </a:solidFill>
                <a:cs typeface="+mn-ea"/>
                <a:sym typeface="+mn-lt"/>
              </a:rPr>
              <a:t>PART.03</a:t>
            </a:r>
            <a:endParaRPr lang="en-US" altLang="zh-CN" sz="2000" i="1" spc="600" dirty="0">
              <a:solidFill>
                <a:schemeClr val="bg1"/>
              </a:solidFill>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1A05D7-E387-4B91-9F95-B167427A19C0}"/>
              </a:ext>
            </a:extLst>
          </p:cNvPr>
          <p:cNvSpPr txBox="1">
            <a:spLocks noChangeArrowheads="1"/>
          </p:cNvSpPr>
          <p:nvPr/>
        </p:nvSpPr>
        <p:spPr bwMode="auto">
          <a:xfrm>
            <a:off x="662247" y="2612390"/>
            <a:ext cx="5841679" cy="156966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lnSpc>
                <a:spcPct val="200000"/>
              </a:lnSpc>
              <a:buFont typeface="Wingdings" panose="05000000000000000000" pitchFamily="2" charset="2"/>
              <a:buChar char="Ø"/>
            </a:pPr>
            <a:r>
              <a:rPr lang="zh-CN" altLang="en-US" sz="4800" b="1" i="1" dirty="0" smtClean="0">
                <a:solidFill>
                  <a:schemeClr val="bg1"/>
                </a:solidFill>
                <a:latin typeface="+mn-lt"/>
                <a:ea typeface="+mn-ea"/>
                <a:cs typeface="+mn-ea"/>
                <a:sym typeface="+mn-lt"/>
              </a:rPr>
              <a:t>人工智能的应用</a:t>
            </a:r>
            <a:endParaRPr lang="en-US" altLang="zh-CN" sz="4800" b="1" i="1" dirty="0">
              <a:solidFill>
                <a:schemeClr val="bg1"/>
              </a:solidFill>
              <a:latin typeface="+mn-lt"/>
              <a:ea typeface="+mn-ea"/>
              <a:cs typeface="+mn-ea"/>
              <a:sym typeface="+mn-lt"/>
            </a:endParaRPr>
          </a:p>
        </p:txBody>
      </p:sp>
      <p:sp>
        <p:nvSpPr>
          <p:cNvPr id="5"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BB8F2F-EC0E-4F5B-88F2-91E53A42F141}"/>
              </a:ext>
            </a:extLst>
          </p:cNvPr>
          <p:cNvSpPr txBox="1">
            <a:spLocks noChangeArrowheads="1"/>
          </p:cNvSpPr>
          <p:nvPr/>
        </p:nvSpPr>
        <p:spPr bwMode="auto">
          <a:xfrm>
            <a:off x="662247" y="4134632"/>
            <a:ext cx="7695879" cy="6463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i="1" dirty="0">
                <a:solidFill>
                  <a:schemeClr val="bg1"/>
                </a:solidFill>
                <a:latin typeface="+mn-lt"/>
                <a:ea typeface="+mn-ea"/>
                <a:cs typeface="+mn-ea"/>
                <a:sym typeface="+mn-lt"/>
              </a:rPr>
              <a:t>Your life can be enhanced, and your happiness enriched, </a:t>
            </a:r>
          </a:p>
          <a:p>
            <a:pPr eaLnBrk="1" hangingPunct="1"/>
            <a:r>
              <a:rPr lang="en-US" altLang="zh-CN" i="1" dirty="0">
                <a:solidFill>
                  <a:schemeClr val="bg1"/>
                </a:solidFill>
                <a:latin typeface="+mn-lt"/>
                <a:ea typeface="+mn-ea"/>
                <a:cs typeface="+mn-ea"/>
                <a:sym typeface="+mn-lt"/>
              </a:rPr>
              <a:t>when you choose to change your perspective. </a:t>
            </a:r>
            <a:endParaRPr lang="zh-CN" altLang="en-US" i="1" dirty="0">
              <a:solidFill>
                <a:schemeClr val="bg1"/>
              </a:solidFill>
              <a:latin typeface="+mn-lt"/>
              <a:ea typeface="+mn-ea"/>
              <a:cs typeface="+mn-ea"/>
              <a:sym typeface="+mn-lt"/>
            </a:endParaRPr>
          </a:p>
        </p:txBody>
      </p:sp>
      <p:pic>
        <p:nvPicPr>
          <p:cNvPr id="6" name="图片 5"/>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flipH="1">
            <a:off x="6020817" y="0"/>
            <a:ext cx="7715251" cy="6858000"/>
          </a:xfrm>
          <a:prstGeom prst="rect">
            <a:avLst/>
          </a:prstGeom>
        </p:spPr>
      </p:pic>
    </p:spTree>
    <p:extLst>
      <p:ext uri="{BB962C8B-B14F-4D97-AF65-F5344CB8AC3E}">
        <p14:creationId xmlns:p14="http://schemas.microsoft.com/office/powerpoint/2010/main" xmlns="" val="15826518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3"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a:solidFill>
                    <a:schemeClr val="bg1"/>
                  </a:solidFill>
                  <a:latin typeface="+mn-lt"/>
                  <a:ea typeface="+mn-ea"/>
                  <a:cs typeface="+mn-ea"/>
                  <a:sym typeface="+mn-lt"/>
                </a:rPr>
                <a:t>人工智能的应用</a:t>
              </a:r>
              <a:endParaRPr lang="en-US" altLang="zh-CN" sz="3200" b="1" i="1" dirty="0">
                <a:solidFill>
                  <a:schemeClr val="bg1"/>
                </a:solidFill>
                <a:latin typeface="+mn-lt"/>
                <a:ea typeface="+mn-ea"/>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sp>
        <p:nvSpPr>
          <p:cNvPr id="5" name="TextBox 13"/>
          <p:cNvSpPr txBox="1"/>
          <p:nvPr/>
        </p:nvSpPr>
        <p:spPr>
          <a:xfrm>
            <a:off x="1647199" y="1931408"/>
            <a:ext cx="1189300"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机器翻译</a:t>
            </a:r>
            <a:endParaRPr lang="id-ID" sz="2000" b="1" dirty="0">
              <a:solidFill>
                <a:schemeClr val="bg1"/>
              </a:solidFill>
              <a:cs typeface="+mn-ea"/>
              <a:sym typeface="+mn-lt"/>
            </a:endParaRPr>
          </a:p>
        </p:txBody>
      </p:sp>
      <p:grpSp>
        <p:nvGrpSpPr>
          <p:cNvPr id="6" name="组 5"/>
          <p:cNvGrpSpPr/>
          <p:nvPr/>
        </p:nvGrpSpPr>
        <p:grpSpPr>
          <a:xfrm>
            <a:off x="4683745" y="2578458"/>
            <a:ext cx="2311955" cy="2311954"/>
            <a:chOff x="4531894" y="473244"/>
            <a:chExt cx="3577388" cy="3577388"/>
          </a:xfrm>
        </p:grpSpPr>
        <p:sp>
          <p:nvSpPr>
            <p:cNvPr id="7" name="椭圆 6"/>
            <p:cNvSpPr/>
            <p:nvPr/>
          </p:nvSpPr>
          <p:spPr>
            <a:xfrm>
              <a:off x="4531894" y="473244"/>
              <a:ext cx="3577388" cy="3577388"/>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bg1"/>
                </a:solidFill>
                <a:cs typeface="+mn-ea"/>
                <a:sym typeface="+mn-lt"/>
              </a:endParaRPr>
            </a:p>
          </p:txBody>
        </p:sp>
        <p:sp>
          <p:nvSpPr>
            <p:cNvPr id="8" name="Text Placeholder 3"/>
            <p:cNvSpPr txBox="1"/>
            <p:nvPr/>
          </p:nvSpPr>
          <p:spPr>
            <a:xfrm>
              <a:off x="5385412" y="1859782"/>
              <a:ext cx="1944558" cy="804314"/>
            </a:xfrm>
            <a:prstGeom prst="rect">
              <a:avLst/>
            </a:prstGeom>
          </p:spPr>
          <p:txBody>
            <a:bodyPr lIns="68580" tIns="34290" rIns="68580" bIns="34290" anchor="ct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4000" b="1" dirty="0" smtClean="0">
                  <a:solidFill>
                    <a:schemeClr val="bg1"/>
                  </a:solidFill>
                  <a:cs typeface="+mn-ea"/>
                  <a:sym typeface="+mn-lt"/>
                </a:rPr>
                <a:t>人工</a:t>
              </a:r>
              <a:endParaRPr lang="en-US" altLang="zh-CN" sz="4000" b="1" dirty="0" smtClean="0">
                <a:solidFill>
                  <a:schemeClr val="bg1"/>
                </a:solidFill>
                <a:cs typeface="+mn-ea"/>
                <a:sym typeface="+mn-lt"/>
              </a:endParaRPr>
            </a:p>
            <a:p>
              <a:pPr marL="0" indent="0">
                <a:buNone/>
              </a:pPr>
              <a:r>
                <a:rPr lang="zh-CN" altLang="en-US" sz="4000" b="1" dirty="0" smtClean="0">
                  <a:solidFill>
                    <a:schemeClr val="bg1"/>
                  </a:solidFill>
                  <a:cs typeface="+mn-ea"/>
                  <a:sym typeface="+mn-lt"/>
                </a:rPr>
                <a:t>智能</a:t>
              </a:r>
              <a:endParaRPr lang="zh-CN" altLang="en-US" sz="4000" b="1" dirty="0">
                <a:solidFill>
                  <a:schemeClr val="bg1"/>
                </a:solidFill>
                <a:cs typeface="+mn-ea"/>
                <a:sym typeface="+mn-lt"/>
              </a:endParaRPr>
            </a:p>
          </p:txBody>
        </p:sp>
      </p:grpSp>
      <p:sp>
        <p:nvSpPr>
          <p:cNvPr id="9" name="TextBox 13"/>
          <p:cNvSpPr txBox="1"/>
          <p:nvPr/>
        </p:nvSpPr>
        <p:spPr>
          <a:xfrm>
            <a:off x="7783539" y="2320875"/>
            <a:ext cx="1189300"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智能控制</a:t>
            </a:r>
            <a:endParaRPr lang="id-ID" sz="2000" b="1" dirty="0">
              <a:solidFill>
                <a:schemeClr val="bg1"/>
              </a:solidFill>
              <a:cs typeface="+mn-ea"/>
              <a:sym typeface="+mn-lt"/>
            </a:endParaRPr>
          </a:p>
        </p:txBody>
      </p:sp>
      <p:sp>
        <p:nvSpPr>
          <p:cNvPr id="10" name="TextBox 13"/>
          <p:cNvSpPr txBox="1"/>
          <p:nvPr/>
        </p:nvSpPr>
        <p:spPr>
          <a:xfrm>
            <a:off x="2241848" y="3799603"/>
            <a:ext cx="1189300"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专家系统</a:t>
            </a:r>
            <a:endParaRPr lang="id-ID" sz="2000" b="1" dirty="0">
              <a:solidFill>
                <a:schemeClr val="bg1"/>
              </a:solidFill>
              <a:cs typeface="+mn-ea"/>
              <a:sym typeface="+mn-lt"/>
            </a:endParaRPr>
          </a:p>
        </p:txBody>
      </p:sp>
      <p:sp>
        <p:nvSpPr>
          <p:cNvPr id="11" name="TextBox 13"/>
          <p:cNvSpPr txBox="1"/>
          <p:nvPr/>
        </p:nvSpPr>
        <p:spPr>
          <a:xfrm>
            <a:off x="1389631" y="2710342"/>
            <a:ext cx="1189300"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机器人学</a:t>
            </a:r>
            <a:endParaRPr lang="id-ID" sz="2000" b="1" dirty="0">
              <a:solidFill>
                <a:schemeClr val="bg1"/>
              </a:solidFill>
              <a:cs typeface="+mn-ea"/>
              <a:sym typeface="+mn-lt"/>
            </a:endParaRPr>
          </a:p>
        </p:txBody>
      </p:sp>
      <p:sp>
        <p:nvSpPr>
          <p:cNvPr id="12" name="TextBox 13"/>
          <p:cNvSpPr txBox="1"/>
          <p:nvPr/>
        </p:nvSpPr>
        <p:spPr>
          <a:xfrm>
            <a:off x="2506539" y="5108401"/>
            <a:ext cx="1958741"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语言和图像理解</a:t>
            </a:r>
            <a:endParaRPr lang="id-ID" sz="2000" b="1" dirty="0">
              <a:solidFill>
                <a:schemeClr val="bg1"/>
              </a:solidFill>
              <a:cs typeface="+mn-ea"/>
              <a:sym typeface="+mn-lt"/>
            </a:endParaRPr>
          </a:p>
        </p:txBody>
      </p:sp>
      <p:sp>
        <p:nvSpPr>
          <p:cNvPr id="13" name="TextBox 13"/>
          <p:cNvSpPr txBox="1"/>
          <p:nvPr/>
        </p:nvSpPr>
        <p:spPr>
          <a:xfrm>
            <a:off x="6995698" y="5519812"/>
            <a:ext cx="2215222"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遗传变成机器工厂</a:t>
            </a:r>
            <a:endParaRPr lang="id-ID" sz="2000" b="1" dirty="0">
              <a:solidFill>
                <a:schemeClr val="bg1"/>
              </a:solidFill>
              <a:cs typeface="+mn-ea"/>
              <a:sym typeface="+mn-lt"/>
            </a:endParaRPr>
          </a:p>
        </p:txBody>
      </p:sp>
      <p:sp>
        <p:nvSpPr>
          <p:cNvPr id="14" name="TextBox 13"/>
          <p:cNvSpPr txBox="1"/>
          <p:nvPr/>
        </p:nvSpPr>
        <p:spPr>
          <a:xfrm>
            <a:off x="8138115" y="3725609"/>
            <a:ext cx="1189300"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航天应用</a:t>
            </a:r>
            <a:endParaRPr lang="id-ID" sz="2000" b="1" dirty="0">
              <a:solidFill>
                <a:schemeClr val="bg1"/>
              </a:solidFill>
              <a:cs typeface="+mn-ea"/>
              <a:sym typeface="+mn-lt"/>
            </a:endParaRPr>
          </a:p>
        </p:txBody>
      </p:sp>
      <p:sp>
        <p:nvSpPr>
          <p:cNvPr id="15" name="TextBox 13"/>
          <p:cNvSpPr txBox="1"/>
          <p:nvPr/>
        </p:nvSpPr>
        <p:spPr>
          <a:xfrm>
            <a:off x="8926127" y="4535726"/>
            <a:ext cx="1189300"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信息处理</a:t>
            </a:r>
            <a:endParaRPr lang="id-ID" sz="2000" b="1" dirty="0">
              <a:solidFill>
                <a:schemeClr val="bg1"/>
              </a:solidFill>
              <a:cs typeface="+mn-ea"/>
              <a:sym typeface="+mn-lt"/>
            </a:endParaRPr>
          </a:p>
        </p:txBody>
      </p:sp>
      <p:sp>
        <p:nvSpPr>
          <p:cNvPr id="16" name="TextBox 13"/>
          <p:cNvSpPr txBox="1"/>
          <p:nvPr/>
        </p:nvSpPr>
        <p:spPr>
          <a:xfrm>
            <a:off x="3832616" y="1828829"/>
            <a:ext cx="1702261"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自动程序设计</a:t>
            </a:r>
            <a:endParaRPr lang="id-ID" sz="2000" b="1" dirty="0">
              <a:solidFill>
                <a:schemeClr val="bg1"/>
              </a:solidFill>
              <a:cs typeface="+mn-ea"/>
              <a:sym typeface="+mn-lt"/>
            </a:endParaRPr>
          </a:p>
        </p:txBody>
      </p:sp>
      <p:sp>
        <p:nvSpPr>
          <p:cNvPr id="17" name="TextBox 13"/>
          <p:cNvSpPr txBox="1"/>
          <p:nvPr/>
        </p:nvSpPr>
        <p:spPr>
          <a:xfrm>
            <a:off x="3832615" y="6027728"/>
            <a:ext cx="1958741"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无法执行的任务</a:t>
            </a:r>
            <a:endParaRPr lang="id-ID" sz="2000" b="1" dirty="0">
              <a:solidFill>
                <a:schemeClr val="bg1"/>
              </a:solidFill>
              <a:cs typeface="+mn-ea"/>
              <a:sym typeface="+mn-lt"/>
            </a:endParaRPr>
          </a:p>
        </p:txBody>
      </p:sp>
      <p:sp>
        <p:nvSpPr>
          <p:cNvPr id="18" name="TextBox 13"/>
          <p:cNvSpPr txBox="1"/>
          <p:nvPr/>
        </p:nvSpPr>
        <p:spPr>
          <a:xfrm>
            <a:off x="9327415" y="2188995"/>
            <a:ext cx="1189300"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复杂任务</a:t>
            </a:r>
            <a:endParaRPr lang="id-ID" sz="2000" b="1" dirty="0">
              <a:solidFill>
                <a:schemeClr val="bg1"/>
              </a:solidFill>
              <a:cs typeface="+mn-ea"/>
              <a:sym typeface="+mn-lt"/>
            </a:endParaRPr>
          </a:p>
        </p:txBody>
      </p:sp>
      <p:sp>
        <p:nvSpPr>
          <p:cNvPr id="19" name="TextBox 13"/>
          <p:cNvSpPr txBox="1"/>
          <p:nvPr/>
        </p:nvSpPr>
        <p:spPr>
          <a:xfrm>
            <a:off x="6016328" y="1572143"/>
            <a:ext cx="1958741" cy="389467"/>
          </a:xfrm>
          <a:prstGeom prst="rect">
            <a:avLst/>
          </a:prstGeom>
          <a:noFill/>
        </p:spPr>
        <p:txBody>
          <a:bodyPr wrap="none" lIns="80899" tIns="40450" rIns="80899" bIns="40450" rtlCol="0">
            <a:spAutoFit/>
          </a:bodyPr>
          <a:lstStyle/>
          <a:p>
            <a:r>
              <a:rPr lang="zh-CN" altLang="en-US" sz="2000" b="1" dirty="0" smtClean="0">
                <a:solidFill>
                  <a:schemeClr val="bg1"/>
                </a:solidFill>
                <a:cs typeface="+mn-ea"/>
                <a:sym typeface="+mn-lt"/>
              </a:rPr>
              <a:t>规模庞大的任务</a:t>
            </a:r>
            <a:endParaRPr lang="id-ID" sz="2000" b="1" dirty="0">
              <a:solidFill>
                <a:schemeClr val="bg1"/>
              </a:solidFill>
              <a:cs typeface="+mn-ea"/>
              <a:sym typeface="+mn-lt"/>
            </a:endParaRPr>
          </a:p>
        </p:txBody>
      </p:sp>
    </p:spTree>
    <p:extLst>
      <p:ext uri="{BB962C8B-B14F-4D97-AF65-F5344CB8AC3E}">
        <p14:creationId xmlns:p14="http://schemas.microsoft.com/office/powerpoint/2010/main" xmlns="" val="236208532"/>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 calcmode="lin" valueType="num">
                                      <p:cBhvr>
                                        <p:cTn id="22"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9">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10">
                                            <p:txEl>
                                              <p:pRg st="0" end="0"/>
                                            </p:txEl>
                                          </p:spTgt>
                                        </p:tgtEl>
                                        <p:attrNameLst>
                                          <p:attrName>style.visibility</p:attrName>
                                        </p:attrNameLst>
                                      </p:cBhvr>
                                      <p:to>
                                        <p:strVal val="visible"/>
                                      </p:to>
                                    </p:set>
                                    <p:anim calcmode="lin" valueType="num">
                                      <p:cBhvr>
                                        <p:cTn id="29"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30" dur="500" fill="hold"/>
                                        <p:tgtEl>
                                          <p:spTgt spid="10">
                                            <p:txEl>
                                              <p:pRg st="0" end="0"/>
                                            </p:txEl>
                                          </p:spTgt>
                                        </p:tgtEl>
                                        <p:attrNameLst>
                                          <p:attrName>ppt_h</p:attrName>
                                        </p:attrNameLst>
                                      </p:cBhvr>
                                      <p:tavLst>
                                        <p:tav tm="0">
                                          <p:val>
                                            <p:fltVal val="0"/>
                                          </p:val>
                                        </p:tav>
                                        <p:tav tm="100000">
                                          <p:val>
                                            <p:strVal val="#ppt_h"/>
                                          </p:val>
                                        </p:tav>
                                      </p:tavLst>
                                    </p:anim>
                                    <p:animEffect transition="in" filter="fade">
                                      <p:cBhvr>
                                        <p:cTn id="31" dur="500"/>
                                        <p:tgtEl>
                                          <p:spTgt spid="10">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1">
                                            <p:txEl>
                                              <p:pRg st="0" end="0"/>
                                            </p:txEl>
                                          </p:spTgt>
                                        </p:tgtEl>
                                        <p:attrNameLst>
                                          <p:attrName>style.visibility</p:attrName>
                                        </p:attrNameLst>
                                      </p:cBhvr>
                                      <p:to>
                                        <p:strVal val="visible"/>
                                      </p:to>
                                    </p:set>
                                    <p:anim calcmode="lin" valueType="num">
                                      <p:cBhvr>
                                        <p:cTn id="36"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37"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38" dur="500"/>
                                        <p:tgtEl>
                                          <p:spTgt spid="11">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12">
                                            <p:txEl>
                                              <p:pRg st="0" end="0"/>
                                            </p:txEl>
                                          </p:spTgt>
                                        </p:tgtEl>
                                        <p:attrNameLst>
                                          <p:attrName>style.visibility</p:attrName>
                                        </p:attrNameLst>
                                      </p:cBhvr>
                                      <p:to>
                                        <p:strVal val="visible"/>
                                      </p:to>
                                    </p:set>
                                    <p:anim calcmode="lin" valueType="num">
                                      <p:cBhvr>
                                        <p:cTn id="43"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45" dur="500"/>
                                        <p:tgtEl>
                                          <p:spTgt spid="12">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nodeType="clickEffect">
                                  <p:stCondLst>
                                    <p:cond delay="0"/>
                                  </p:stCondLst>
                                  <p:childTnLst>
                                    <p:set>
                                      <p:cBhvr>
                                        <p:cTn id="49" dur="1" fill="hold">
                                          <p:stCondLst>
                                            <p:cond delay="0"/>
                                          </p:stCondLst>
                                        </p:cTn>
                                        <p:tgtEl>
                                          <p:spTgt spid="13">
                                            <p:txEl>
                                              <p:pRg st="0" end="0"/>
                                            </p:txEl>
                                          </p:spTgt>
                                        </p:tgtEl>
                                        <p:attrNameLst>
                                          <p:attrName>style.visibility</p:attrName>
                                        </p:attrNameLst>
                                      </p:cBhvr>
                                      <p:to>
                                        <p:strVal val="visible"/>
                                      </p:to>
                                    </p:set>
                                    <p:anim calcmode="lin" valueType="num">
                                      <p:cBhvr>
                                        <p:cTn id="50" dur="5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51" dur="5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52" dur="500"/>
                                        <p:tgtEl>
                                          <p:spTgt spid="13">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14">
                                            <p:txEl>
                                              <p:pRg st="0" end="0"/>
                                            </p:txEl>
                                          </p:spTgt>
                                        </p:tgtEl>
                                        <p:attrNameLst>
                                          <p:attrName>style.visibility</p:attrName>
                                        </p:attrNameLst>
                                      </p:cBhvr>
                                      <p:to>
                                        <p:strVal val="visible"/>
                                      </p:to>
                                    </p:set>
                                    <p:anim calcmode="lin" valueType="num">
                                      <p:cBhvr>
                                        <p:cTn id="57"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58"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59" dur="500"/>
                                        <p:tgtEl>
                                          <p:spTgt spid="14">
                                            <p:txEl>
                                              <p:pRg st="0" end="0"/>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15">
                                            <p:txEl>
                                              <p:pRg st="0" end="0"/>
                                            </p:txEl>
                                          </p:spTgt>
                                        </p:tgtEl>
                                        <p:attrNameLst>
                                          <p:attrName>style.visibility</p:attrName>
                                        </p:attrNameLst>
                                      </p:cBhvr>
                                      <p:to>
                                        <p:strVal val="visible"/>
                                      </p:to>
                                    </p:set>
                                    <p:anim calcmode="lin" valueType="num">
                                      <p:cBhvr>
                                        <p:cTn id="64"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65"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66" dur="500"/>
                                        <p:tgtEl>
                                          <p:spTgt spid="15">
                                            <p:txEl>
                                              <p:pRg st="0" end="0"/>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16">
                                            <p:txEl>
                                              <p:pRg st="0" end="0"/>
                                            </p:txEl>
                                          </p:spTgt>
                                        </p:tgtEl>
                                        <p:attrNameLst>
                                          <p:attrName>style.visibility</p:attrName>
                                        </p:attrNameLst>
                                      </p:cBhvr>
                                      <p:to>
                                        <p:strVal val="visible"/>
                                      </p:to>
                                    </p:set>
                                    <p:anim calcmode="lin" valueType="num">
                                      <p:cBhvr>
                                        <p:cTn id="71"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72" dur="50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73" dur="500"/>
                                        <p:tgtEl>
                                          <p:spTgt spid="16">
                                            <p:txEl>
                                              <p:pRg st="0" end="0"/>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nodeType="clickEffect">
                                  <p:stCondLst>
                                    <p:cond delay="0"/>
                                  </p:stCondLst>
                                  <p:childTnLst>
                                    <p:set>
                                      <p:cBhvr>
                                        <p:cTn id="77" dur="1" fill="hold">
                                          <p:stCondLst>
                                            <p:cond delay="0"/>
                                          </p:stCondLst>
                                        </p:cTn>
                                        <p:tgtEl>
                                          <p:spTgt spid="17">
                                            <p:txEl>
                                              <p:pRg st="0" end="0"/>
                                            </p:txEl>
                                          </p:spTgt>
                                        </p:tgtEl>
                                        <p:attrNameLst>
                                          <p:attrName>style.visibility</p:attrName>
                                        </p:attrNameLst>
                                      </p:cBhvr>
                                      <p:to>
                                        <p:strVal val="visible"/>
                                      </p:to>
                                    </p:set>
                                    <p:anim calcmode="lin" valueType="num">
                                      <p:cBhvr>
                                        <p:cTn id="78" dur="5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79" dur="500" fill="hold"/>
                                        <p:tgtEl>
                                          <p:spTgt spid="17">
                                            <p:txEl>
                                              <p:pRg st="0" end="0"/>
                                            </p:txEl>
                                          </p:spTgt>
                                        </p:tgtEl>
                                        <p:attrNameLst>
                                          <p:attrName>ppt_h</p:attrName>
                                        </p:attrNameLst>
                                      </p:cBhvr>
                                      <p:tavLst>
                                        <p:tav tm="0">
                                          <p:val>
                                            <p:fltVal val="0"/>
                                          </p:val>
                                        </p:tav>
                                        <p:tav tm="100000">
                                          <p:val>
                                            <p:strVal val="#ppt_h"/>
                                          </p:val>
                                        </p:tav>
                                      </p:tavLst>
                                    </p:anim>
                                    <p:animEffect transition="in" filter="fade">
                                      <p:cBhvr>
                                        <p:cTn id="80" dur="500"/>
                                        <p:tgtEl>
                                          <p:spTgt spid="17">
                                            <p:txEl>
                                              <p:pRg st="0" end="0"/>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53" presetClass="entr" presetSubtype="16" fill="hold" nodeType="clickEffect">
                                  <p:stCondLst>
                                    <p:cond delay="0"/>
                                  </p:stCondLst>
                                  <p:childTnLst>
                                    <p:set>
                                      <p:cBhvr>
                                        <p:cTn id="84" dur="1" fill="hold">
                                          <p:stCondLst>
                                            <p:cond delay="0"/>
                                          </p:stCondLst>
                                        </p:cTn>
                                        <p:tgtEl>
                                          <p:spTgt spid="18">
                                            <p:txEl>
                                              <p:pRg st="0" end="0"/>
                                            </p:txEl>
                                          </p:spTgt>
                                        </p:tgtEl>
                                        <p:attrNameLst>
                                          <p:attrName>style.visibility</p:attrName>
                                        </p:attrNameLst>
                                      </p:cBhvr>
                                      <p:to>
                                        <p:strVal val="visible"/>
                                      </p:to>
                                    </p:set>
                                    <p:anim calcmode="lin" valueType="num">
                                      <p:cBhvr>
                                        <p:cTn id="85" dur="5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86" dur="500" fill="hold"/>
                                        <p:tgtEl>
                                          <p:spTgt spid="18">
                                            <p:txEl>
                                              <p:pRg st="0" end="0"/>
                                            </p:txEl>
                                          </p:spTgt>
                                        </p:tgtEl>
                                        <p:attrNameLst>
                                          <p:attrName>ppt_h</p:attrName>
                                        </p:attrNameLst>
                                      </p:cBhvr>
                                      <p:tavLst>
                                        <p:tav tm="0">
                                          <p:val>
                                            <p:fltVal val="0"/>
                                          </p:val>
                                        </p:tav>
                                        <p:tav tm="100000">
                                          <p:val>
                                            <p:strVal val="#ppt_h"/>
                                          </p:val>
                                        </p:tav>
                                      </p:tavLst>
                                    </p:anim>
                                    <p:animEffect transition="in" filter="fade">
                                      <p:cBhvr>
                                        <p:cTn id="87" dur="500"/>
                                        <p:tgtEl>
                                          <p:spTgt spid="18">
                                            <p:txEl>
                                              <p:pRg st="0" end="0"/>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53" presetClass="entr" presetSubtype="16" fill="hold" nodeType="clickEffect">
                                  <p:stCondLst>
                                    <p:cond delay="0"/>
                                  </p:stCondLst>
                                  <p:childTnLst>
                                    <p:set>
                                      <p:cBhvr>
                                        <p:cTn id="91" dur="1" fill="hold">
                                          <p:stCondLst>
                                            <p:cond delay="0"/>
                                          </p:stCondLst>
                                        </p:cTn>
                                        <p:tgtEl>
                                          <p:spTgt spid="19">
                                            <p:txEl>
                                              <p:pRg st="0" end="0"/>
                                            </p:txEl>
                                          </p:spTgt>
                                        </p:tgtEl>
                                        <p:attrNameLst>
                                          <p:attrName>style.visibility</p:attrName>
                                        </p:attrNameLst>
                                      </p:cBhvr>
                                      <p:to>
                                        <p:strVal val="visible"/>
                                      </p:to>
                                    </p:set>
                                    <p:anim calcmode="lin" valueType="num">
                                      <p:cBhvr>
                                        <p:cTn id="92" dur="5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93" dur="500" fill="hold"/>
                                        <p:tgtEl>
                                          <p:spTgt spid="19">
                                            <p:txEl>
                                              <p:pRg st="0" end="0"/>
                                            </p:txEl>
                                          </p:spTgt>
                                        </p:tgtEl>
                                        <p:attrNameLst>
                                          <p:attrName>ppt_h</p:attrName>
                                        </p:attrNameLst>
                                      </p:cBhvr>
                                      <p:tavLst>
                                        <p:tav tm="0">
                                          <p:val>
                                            <p:fltVal val="0"/>
                                          </p:val>
                                        </p:tav>
                                        <p:tav tm="100000">
                                          <p:val>
                                            <p:strVal val="#ppt_h"/>
                                          </p:val>
                                        </p:tav>
                                      </p:tavLst>
                                    </p:anim>
                                    <p:animEffect transition="in" filter="fade">
                                      <p:cBhvr>
                                        <p:cTn id="94"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3"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a:solidFill>
                    <a:schemeClr val="bg1"/>
                  </a:solidFill>
                  <a:latin typeface="+mn-lt"/>
                  <a:ea typeface="+mn-ea"/>
                  <a:cs typeface="+mn-ea"/>
                  <a:sym typeface="+mn-lt"/>
                </a:rPr>
                <a:t>人工智能的应用</a:t>
              </a:r>
              <a:endParaRPr lang="en-US" altLang="zh-CN" sz="3200" b="1" i="1" dirty="0">
                <a:solidFill>
                  <a:schemeClr val="bg1"/>
                </a:solidFill>
                <a:latin typeface="+mn-lt"/>
                <a:ea typeface="+mn-ea"/>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sp>
        <p:nvSpPr>
          <p:cNvPr id="5" name="Subtitle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217105-F843-48FB-9698-28082BEB7892}"/>
              </a:ext>
            </a:extLst>
          </p:cNvPr>
          <p:cNvSpPr txBox="1">
            <a:spLocks/>
          </p:cNvSpPr>
          <p:nvPr/>
        </p:nvSpPr>
        <p:spPr>
          <a:xfrm>
            <a:off x="1443791" y="2123019"/>
            <a:ext cx="4214068"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a:defRPr/>
            </a:pPr>
            <a:r>
              <a:rPr lang="zh-CN" altLang="en-US" sz="1200" dirty="0">
                <a:solidFill>
                  <a:schemeClr val="bg1"/>
                </a:solidFill>
                <a:latin typeface="+mn-lt"/>
                <a:cs typeface="+mn-ea"/>
                <a:sym typeface="+mn-lt"/>
              </a:rPr>
              <a:t>多场景语音服务支持专家，让你的设备长上耳朵让你的设备开口说话</a:t>
            </a:r>
            <a:endParaRPr lang="en-US" altLang="zh-CN" sz="1000" dirty="0">
              <a:solidFill>
                <a:schemeClr val="bg1"/>
              </a:solidFill>
              <a:latin typeface="+mn-lt"/>
              <a:cs typeface="+mn-ea"/>
              <a:sym typeface="+mn-lt"/>
            </a:endParaRPr>
          </a:p>
        </p:txBody>
      </p:sp>
      <p:sp>
        <p:nvSpPr>
          <p:cNvPr id="6" name="TextBox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05E9E6-94F8-4CDA-B225-717153419E6B}"/>
              </a:ext>
            </a:extLst>
          </p:cNvPr>
          <p:cNvSpPr txBox="1"/>
          <p:nvPr/>
        </p:nvSpPr>
        <p:spPr>
          <a:xfrm>
            <a:off x="1502579" y="1813073"/>
            <a:ext cx="800219" cy="276999"/>
          </a:xfrm>
          <a:prstGeom prst="rect">
            <a:avLst/>
          </a:prstGeom>
          <a:noFill/>
        </p:spPr>
        <p:txBody>
          <a:bodyPr wrap="none" rtlCol="0" anchor="ctr" anchorCtr="0">
            <a:spAutoFit/>
          </a:bodyPr>
          <a:lstStyle/>
          <a:p>
            <a:pPr>
              <a:defRPr/>
            </a:pPr>
            <a:r>
              <a:rPr lang="zh-CN" altLang="en-US" sz="1200" b="1" kern="0" dirty="0">
                <a:solidFill>
                  <a:schemeClr val="bg1"/>
                </a:solidFill>
                <a:cs typeface="+mn-ea"/>
                <a:sym typeface="+mn-lt"/>
              </a:rPr>
              <a:t>语音识别</a:t>
            </a:r>
            <a:endParaRPr lang="en-US" altLang="zh-CN" sz="1200" b="1" kern="0" dirty="0">
              <a:solidFill>
                <a:schemeClr val="bg1"/>
              </a:solidFill>
              <a:cs typeface="+mn-ea"/>
              <a:sym typeface="+mn-lt"/>
            </a:endParaRPr>
          </a:p>
        </p:txBody>
      </p:sp>
      <p:sp>
        <p:nvSpPr>
          <p:cNvPr id="7" name="Shape 26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3FEBB7-C1C3-4C72-B578-49567A444064}"/>
              </a:ext>
            </a:extLst>
          </p:cNvPr>
          <p:cNvSpPr/>
          <p:nvPr/>
        </p:nvSpPr>
        <p:spPr>
          <a:xfrm>
            <a:off x="838525" y="1857260"/>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9579" y="17044"/>
                </a:moveTo>
                <a:cubicBezTo>
                  <a:pt x="9428" y="17174"/>
                  <a:pt x="9252" y="17274"/>
                  <a:pt x="9050" y="17344"/>
                </a:cubicBezTo>
                <a:cubicBezTo>
                  <a:pt x="8849" y="17415"/>
                  <a:pt x="8636" y="17450"/>
                  <a:pt x="8413" y="17450"/>
                </a:cubicBezTo>
                <a:cubicBezTo>
                  <a:pt x="7887" y="17450"/>
                  <a:pt x="7488" y="17288"/>
                  <a:pt x="7214" y="16966"/>
                </a:cubicBezTo>
                <a:cubicBezTo>
                  <a:pt x="6941" y="16644"/>
                  <a:pt x="6797" y="16226"/>
                  <a:pt x="6782" y="15715"/>
                </a:cubicBezTo>
                <a:lnTo>
                  <a:pt x="5864" y="15715"/>
                </a:lnTo>
                <a:cubicBezTo>
                  <a:pt x="5857" y="16122"/>
                  <a:pt x="5913" y="16486"/>
                  <a:pt x="6032" y="16805"/>
                </a:cubicBezTo>
                <a:cubicBezTo>
                  <a:pt x="6151" y="17123"/>
                  <a:pt x="6321" y="17393"/>
                  <a:pt x="6545" y="17611"/>
                </a:cubicBezTo>
                <a:cubicBezTo>
                  <a:pt x="6767" y="17830"/>
                  <a:pt x="7038" y="17995"/>
                  <a:pt x="7355" y="18106"/>
                </a:cubicBezTo>
                <a:cubicBezTo>
                  <a:pt x="7671" y="18218"/>
                  <a:pt x="8024" y="18273"/>
                  <a:pt x="8413" y="18273"/>
                </a:cubicBezTo>
                <a:cubicBezTo>
                  <a:pt x="8773" y="18273"/>
                  <a:pt x="9113" y="18223"/>
                  <a:pt x="9434" y="18123"/>
                </a:cubicBezTo>
                <a:cubicBezTo>
                  <a:pt x="9754" y="18023"/>
                  <a:pt x="10033" y="17873"/>
                  <a:pt x="10271" y="17672"/>
                </a:cubicBezTo>
                <a:cubicBezTo>
                  <a:pt x="10509" y="17472"/>
                  <a:pt x="10697" y="17222"/>
                  <a:pt x="10837" y="16922"/>
                </a:cubicBezTo>
                <a:cubicBezTo>
                  <a:pt x="10978" y="16621"/>
                  <a:pt x="11048" y="16275"/>
                  <a:pt x="11048" y="15881"/>
                </a:cubicBezTo>
                <a:cubicBezTo>
                  <a:pt x="11048" y="15407"/>
                  <a:pt x="10935" y="14995"/>
                  <a:pt x="10708" y="14646"/>
                </a:cubicBezTo>
                <a:cubicBezTo>
                  <a:pt x="10481" y="14298"/>
                  <a:pt x="10134" y="14072"/>
                  <a:pt x="9666" y="13968"/>
                </a:cubicBezTo>
                <a:lnTo>
                  <a:pt x="9666" y="13946"/>
                </a:lnTo>
                <a:cubicBezTo>
                  <a:pt x="9968" y="13805"/>
                  <a:pt x="10220" y="13597"/>
                  <a:pt x="10422" y="13323"/>
                </a:cubicBezTo>
                <a:cubicBezTo>
                  <a:pt x="10624" y="13048"/>
                  <a:pt x="10724" y="12734"/>
                  <a:pt x="10724" y="12377"/>
                </a:cubicBezTo>
                <a:cubicBezTo>
                  <a:pt x="10724" y="12014"/>
                  <a:pt x="10665" y="11698"/>
                  <a:pt x="10546" y="11432"/>
                </a:cubicBezTo>
                <a:cubicBezTo>
                  <a:pt x="10427" y="11165"/>
                  <a:pt x="10263" y="10946"/>
                  <a:pt x="10055" y="10776"/>
                </a:cubicBezTo>
                <a:cubicBezTo>
                  <a:pt x="9846" y="10605"/>
                  <a:pt x="9599" y="10477"/>
                  <a:pt x="9315" y="10392"/>
                </a:cubicBezTo>
                <a:cubicBezTo>
                  <a:pt x="9030" y="10306"/>
                  <a:pt x="8722" y="10264"/>
                  <a:pt x="8391" y="10264"/>
                </a:cubicBezTo>
                <a:cubicBezTo>
                  <a:pt x="8010" y="10264"/>
                  <a:pt x="7673" y="10326"/>
                  <a:pt x="7382" y="10453"/>
                </a:cubicBezTo>
                <a:cubicBezTo>
                  <a:pt x="7090" y="10579"/>
                  <a:pt x="6847" y="10753"/>
                  <a:pt x="6653" y="10976"/>
                </a:cubicBezTo>
                <a:cubicBezTo>
                  <a:pt x="6459" y="11198"/>
                  <a:pt x="6309" y="11466"/>
                  <a:pt x="6204" y="11777"/>
                </a:cubicBezTo>
                <a:cubicBezTo>
                  <a:pt x="6100" y="12088"/>
                  <a:pt x="6040" y="12433"/>
                  <a:pt x="6026" y="12811"/>
                </a:cubicBezTo>
                <a:lnTo>
                  <a:pt x="6944" y="12811"/>
                </a:lnTo>
                <a:cubicBezTo>
                  <a:pt x="6944" y="12581"/>
                  <a:pt x="6972" y="12363"/>
                  <a:pt x="7031" y="12155"/>
                </a:cubicBezTo>
                <a:cubicBezTo>
                  <a:pt x="7088" y="11947"/>
                  <a:pt x="7177" y="11766"/>
                  <a:pt x="7296" y="11610"/>
                </a:cubicBezTo>
                <a:cubicBezTo>
                  <a:pt x="7414" y="11454"/>
                  <a:pt x="7565" y="11330"/>
                  <a:pt x="7749" y="11237"/>
                </a:cubicBezTo>
                <a:cubicBezTo>
                  <a:pt x="7932" y="11144"/>
                  <a:pt x="8147" y="11098"/>
                  <a:pt x="8391" y="11098"/>
                </a:cubicBezTo>
                <a:cubicBezTo>
                  <a:pt x="8780" y="11098"/>
                  <a:pt x="9104" y="11204"/>
                  <a:pt x="9364" y="11415"/>
                </a:cubicBezTo>
                <a:cubicBezTo>
                  <a:pt x="9623" y="11627"/>
                  <a:pt x="9752" y="11943"/>
                  <a:pt x="9752" y="12366"/>
                </a:cubicBezTo>
                <a:cubicBezTo>
                  <a:pt x="9752" y="12574"/>
                  <a:pt x="9713" y="12759"/>
                  <a:pt x="9634" y="12922"/>
                </a:cubicBezTo>
                <a:cubicBezTo>
                  <a:pt x="9554" y="13086"/>
                  <a:pt x="9448" y="13221"/>
                  <a:pt x="9315" y="13329"/>
                </a:cubicBezTo>
                <a:cubicBezTo>
                  <a:pt x="9182" y="13436"/>
                  <a:pt x="9027" y="13517"/>
                  <a:pt x="8851" y="13574"/>
                </a:cubicBezTo>
                <a:cubicBezTo>
                  <a:pt x="8674" y="13629"/>
                  <a:pt x="8488" y="13657"/>
                  <a:pt x="8294" y="13657"/>
                </a:cubicBezTo>
                <a:lnTo>
                  <a:pt x="7992" y="13657"/>
                </a:lnTo>
                <a:cubicBezTo>
                  <a:pt x="7963" y="13657"/>
                  <a:pt x="7930" y="13653"/>
                  <a:pt x="7895" y="13645"/>
                </a:cubicBezTo>
                <a:lnTo>
                  <a:pt x="7895" y="14447"/>
                </a:lnTo>
                <a:cubicBezTo>
                  <a:pt x="8067" y="14424"/>
                  <a:pt x="8251" y="14413"/>
                  <a:pt x="8445" y="14413"/>
                </a:cubicBezTo>
                <a:cubicBezTo>
                  <a:pt x="8676" y="14413"/>
                  <a:pt x="8890" y="14444"/>
                  <a:pt x="9088" y="14507"/>
                </a:cubicBezTo>
                <a:cubicBezTo>
                  <a:pt x="9286" y="14571"/>
                  <a:pt x="9457" y="14667"/>
                  <a:pt x="9601" y="14797"/>
                </a:cubicBezTo>
                <a:cubicBezTo>
                  <a:pt x="9745" y="14927"/>
                  <a:pt x="9860" y="15086"/>
                  <a:pt x="9947" y="15275"/>
                </a:cubicBezTo>
                <a:cubicBezTo>
                  <a:pt x="10033" y="15464"/>
                  <a:pt x="10076" y="15682"/>
                  <a:pt x="10076" y="15926"/>
                </a:cubicBezTo>
                <a:cubicBezTo>
                  <a:pt x="10076" y="16163"/>
                  <a:pt x="10031" y="16377"/>
                  <a:pt x="9941" y="16565"/>
                </a:cubicBezTo>
                <a:cubicBezTo>
                  <a:pt x="9851" y="16754"/>
                  <a:pt x="9731" y="16914"/>
                  <a:pt x="9579" y="17044"/>
                </a:cubicBezTo>
                <a:moveTo>
                  <a:pt x="14257" y="18151"/>
                </a:moveTo>
                <a:lnTo>
                  <a:pt x="15175" y="18151"/>
                </a:lnTo>
                <a:lnTo>
                  <a:pt x="15175" y="10264"/>
                </a:lnTo>
                <a:lnTo>
                  <a:pt x="14473" y="10264"/>
                </a:lnTo>
                <a:cubicBezTo>
                  <a:pt x="14422" y="10561"/>
                  <a:pt x="14329" y="10805"/>
                  <a:pt x="14192" y="10998"/>
                </a:cubicBezTo>
                <a:cubicBezTo>
                  <a:pt x="14055" y="11191"/>
                  <a:pt x="13888" y="11343"/>
                  <a:pt x="13690" y="11454"/>
                </a:cubicBezTo>
                <a:cubicBezTo>
                  <a:pt x="13492" y="11565"/>
                  <a:pt x="13271" y="11641"/>
                  <a:pt x="13026" y="11682"/>
                </a:cubicBezTo>
                <a:cubicBezTo>
                  <a:pt x="12781" y="11723"/>
                  <a:pt x="12529" y="11743"/>
                  <a:pt x="12270" y="11743"/>
                </a:cubicBezTo>
                <a:lnTo>
                  <a:pt x="12270" y="12499"/>
                </a:lnTo>
                <a:lnTo>
                  <a:pt x="14257" y="12499"/>
                </a:lnTo>
                <a:cubicBezTo>
                  <a:pt x="14257" y="12499"/>
                  <a:pt x="14257" y="18151"/>
                  <a:pt x="14257" y="18151"/>
                </a:cubicBezTo>
                <a:close/>
                <a:moveTo>
                  <a:pt x="20618" y="6873"/>
                </a:moveTo>
                <a:lnTo>
                  <a:pt x="982" y="6873"/>
                </a:lnTo>
                <a:lnTo>
                  <a:pt x="982" y="3928"/>
                </a:lnTo>
                <a:cubicBezTo>
                  <a:pt x="982" y="3385"/>
                  <a:pt x="1421" y="2945"/>
                  <a:pt x="1964" y="2945"/>
                </a:cubicBezTo>
                <a:lnTo>
                  <a:pt x="3927" y="2945"/>
                </a:lnTo>
                <a:lnTo>
                  <a:pt x="3927" y="4418"/>
                </a:lnTo>
                <a:cubicBezTo>
                  <a:pt x="3927" y="4690"/>
                  <a:pt x="4147" y="4909"/>
                  <a:pt x="4418" y="4909"/>
                </a:cubicBezTo>
                <a:cubicBezTo>
                  <a:pt x="4690" y="4909"/>
                  <a:pt x="4909" y="4690"/>
                  <a:pt x="4909" y="4418"/>
                </a:cubicBezTo>
                <a:lnTo>
                  <a:pt x="4909" y="2945"/>
                </a:lnTo>
                <a:lnTo>
                  <a:pt x="16691" y="2945"/>
                </a:lnTo>
                <a:lnTo>
                  <a:pt x="16691" y="4418"/>
                </a:lnTo>
                <a:cubicBezTo>
                  <a:pt x="16691" y="4690"/>
                  <a:pt x="16910" y="4909"/>
                  <a:pt x="17182" y="4909"/>
                </a:cubicBezTo>
                <a:cubicBezTo>
                  <a:pt x="17453" y="4909"/>
                  <a:pt x="17673" y="4690"/>
                  <a:pt x="17673" y="4418"/>
                </a:cubicBezTo>
                <a:lnTo>
                  <a:pt x="17673" y="2945"/>
                </a:lnTo>
                <a:lnTo>
                  <a:pt x="19636" y="2945"/>
                </a:lnTo>
                <a:cubicBezTo>
                  <a:pt x="20179" y="2945"/>
                  <a:pt x="20618" y="3385"/>
                  <a:pt x="20618" y="3928"/>
                </a:cubicBezTo>
                <a:cubicBezTo>
                  <a:pt x="20618" y="3928"/>
                  <a:pt x="20618" y="6873"/>
                  <a:pt x="20618" y="6873"/>
                </a:cubicBezTo>
                <a:close/>
                <a:moveTo>
                  <a:pt x="20618" y="19636"/>
                </a:moveTo>
                <a:cubicBezTo>
                  <a:pt x="20618" y="20179"/>
                  <a:pt x="20179" y="20618"/>
                  <a:pt x="19636" y="20618"/>
                </a:cubicBezTo>
                <a:lnTo>
                  <a:pt x="1964" y="20618"/>
                </a:lnTo>
                <a:cubicBezTo>
                  <a:pt x="1421" y="20618"/>
                  <a:pt x="982" y="20179"/>
                  <a:pt x="982" y="19636"/>
                </a:cubicBezTo>
                <a:lnTo>
                  <a:pt x="982" y="7855"/>
                </a:lnTo>
                <a:lnTo>
                  <a:pt x="20618" y="7855"/>
                </a:lnTo>
                <a:cubicBezTo>
                  <a:pt x="20618" y="7855"/>
                  <a:pt x="20618" y="19636"/>
                  <a:pt x="20618" y="19636"/>
                </a:cubicBezTo>
                <a:close/>
                <a:moveTo>
                  <a:pt x="19636" y="1964"/>
                </a:moveTo>
                <a:lnTo>
                  <a:pt x="17673" y="1964"/>
                </a:lnTo>
                <a:lnTo>
                  <a:pt x="17673" y="491"/>
                </a:lnTo>
                <a:cubicBezTo>
                  <a:pt x="17673" y="220"/>
                  <a:pt x="17453" y="0"/>
                  <a:pt x="17182" y="0"/>
                </a:cubicBezTo>
                <a:cubicBezTo>
                  <a:pt x="16910" y="0"/>
                  <a:pt x="16691" y="220"/>
                  <a:pt x="16691" y="491"/>
                </a:cubicBezTo>
                <a:lnTo>
                  <a:pt x="16691" y="1964"/>
                </a:lnTo>
                <a:lnTo>
                  <a:pt x="4909" y="1964"/>
                </a:lnTo>
                <a:lnTo>
                  <a:pt x="4909" y="491"/>
                </a:lnTo>
                <a:cubicBezTo>
                  <a:pt x="4909" y="220"/>
                  <a:pt x="4690" y="0"/>
                  <a:pt x="4418" y="0"/>
                </a:cubicBezTo>
                <a:cubicBezTo>
                  <a:pt x="4147" y="0"/>
                  <a:pt x="3927" y="220"/>
                  <a:pt x="3927" y="491"/>
                </a:cubicBezTo>
                <a:lnTo>
                  <a:pt x="3927" y="1964"/>
                </a:lnTo>
                <a:lnTo>
                  <a:pt x="1964" y="1964"/>
                </a:lnTo>
                <a:cubicBezTo>
                  <a:pt x="879" y="1964"/>
                  <a:pt x="0" y="2843"/>
                  <a:pt x="0" y="3928"/>
                </a:cubicBezTo>
                <a:lnTo>
                  <a:pt x="0" y="19636"/>
                </a:lnTo>
                <a:cubicBezTo>
                  <a:pt x="0" y="20721"/>
                  <a:pt x="879" y="21600"/>
                  <a:pt x="1964" y="21600"/>
                </a:cubicBezTo>
                <a:lnTo>
                  <a:pt x="19636" y="21600"/>
                </a:lnTo>
                <a:cubicBezTo>
                  <a:pt x="20721" y="21600"/>
                  <a:pt x="21600" y="20721"/>
                  <a:pt x="21600" y="19636"/>
                </a:cubicBezTo>
                <a:lnTo>
                  <a:pt x="21600" y="3928"/>
                </a:lnTo>
                <a:cubicBezTo>
                  <a:pt x="21600" y="2843"/>
                  <a:pt x="20721" y="1964"/>
                  <a:pt x="19636" y="1964"/>
                </a:cubicBezTo>
              </a:path>
            </a:pathLst>
          </a:custGeom>
          <a:solidFill>
            <a:schemeClr val="bg1"/>
          </a:solidFill>
          <a:ln w="12700">
            <a:miter lim="400000"/>
          </a:ln>
        </p:spPr>
        <p:txBody>
          <a:bodyPr lIns="19045" tIns="19045" rIns="19045" bIns="19045" anchor="ctr"/>
          <a:lstStyle/>
          <a:p>
            <a:pPr marL="0" marR="0" lvl="0" indent="0"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bg1"/>
              </a:solidFill>
              <a:effectLst>
                <a:outerShdw blurRad="38100" dist="12700" dir="5400000" rotWithShape="0">
                  <a:srgbClr val="000000">
                    <a:alpha val="50000"/>
                  </a:srgbClr>
                </a:outerShdw>
              </a:effectLst>
              <a:uLnTx/>
              <a:uFillTx/>
              <a:cs typeface="+mn-ea"/>
              <a:sym typeface="+mn-lt"/>
            </a:endParaRPr>
          </a:p>
        </p:txBody>
      </p:sp>
      <p:sp>
        <p:nvSpPr>
          <p:cNvPr id="8" name="Subtitle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054E04-4D5C-4FAA-B721-C4CCBFB8B016}"/>
              </a:ext>
            </a:extLst>
          </p:cNvPr>
          <p:cNvSpPr txBox="1">
            <a:spLocks/>
          </p:cNvSpPr>
          <p:nvPr/>
        </p:nvSpPr>
        <p:spPr>
          <a:xfrm>
            <a:off x="1475251" y="3465775"/>
            <a:ext cx="4214068"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a:defRPr/>
            </a:pPr>
            <a:r>
              <a:rPr lang="zh-CN" altLang="en-US" sz="1200" dirty="0">
                <a:solidFill>
                  <a:schemeClr val="bg1"/>
                </a:solidFill>
                <a:latin typeface="+mn-lt"/>
                <a:cs typeface="+mn-ea"/>
                <a:sym typeface="+mn-lt"/>
              </a:rPr>
              <a:t>依托业界领先的深度学习技术，提供了自然场景下整图文字检测、定位、识别等功能</a:t>
            </a:r>
            <a:endParaRPr lang="en-US" altLang="zh-CN" sz="1000" dirty="0">
              <a:solidFill>
                <a:schemeClr val="bg1"/>
              </a:solidFill>
              <a:latin typeface="+mn-lt"/>
              <a:cs typeface="+mn-ea"/>
              <a:sym typeface="+mn-lt"/>
            </a:endParaRPr>
          </a:p>
        </p:txBody>
      </p:sp>
      <p:sp>
        <p:nvSpPr>
          <p:cNvPr id="9" name="TextBox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6FACE0-38BB-4D43-9461-A315D60A0B48}"/>
              </a:ext>
            </a:extLst>
          </p:cNvPr>
          <p:cNvSpPr txBox="1"/>
          <p:nvPr/>
        </p:nvSpPr>
        <p:spPr>
          <a:xfrm>
            <a:off x="1534039" y="3155829"/>
            <a:ext cx="800219" cy="276999"/>
          </a:xfrm>
          <a:prstGeom prst="rect">
            <a:avLst/>
          </a:prstGeom>
          <a:noFill/>
        </p:spPr>
        <p:txBody>
          <a:bodyPr wrap="none" rtlCol="0" anchor="ctr" anchorCtr="0">
            <a:spAutoFit/>
          </a:bodyPr>
          <a:lstStyle/>
          <a:p>
            <a:pPr>
              <a:defRPr/>
            </a:pPr>
            <a:r>
              <a:rPr lang="zh-CN" altLang="en-US" sz="1200" b="1" kern="0" dirty="0">
                <a:solidFill>
                  <a:schemeClr val="bg1"/>
                </a:solidFill>
                <a:cs typeface="+mn-ea"/>
                <a:sym typeface="+mn-lt"/>
              </a:rPr>
              <a:t>文字识别</a:t>
            </a:r>
            <a:endParaRPr lang="en-US" altLang="zh-CN" sz="1200" b="1" kern="0" dirty="0">
              <a:solidFill>
                <a:schemeClr val="bg1"/>
              </a:solidFill>
              <a:cs typeface="+mn-ea"/>
              <a:sym typeface="+mn-lt"/>
            </a:endParaRPr>
          </a:p>
        </p:txBody>
      </p:sp>
      <p:sp>
        <p:nvSpPr>
          <p:cNvPr id="10" name="Shape 25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095CD8-5996-4DF9-88BC-116369C191DE}"/>
              </a:ext>
            </a:extLst>
          </p:cNvPr>
          <p:cNvSpPr/>
          <p:nvPr/>
        </p:nvSpPr>
        <p:spPr>
          <a:xfrm>
            <a:off x="838525" y="3200017"/>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w="12700">
            <a:miter lim="400000"/>
          </a:ln>
        </p:spPr>
        <p:txBody>
          <a:bodyPr lIns="19045" tIns="19045" rIns="19045" bIns="19045" anchor="ctr"/>
          <a:lstStyle/>
          <a:p>
            <a:pPr marL="0" marR="0" lvl="0" indent="0"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bg1"/>
              </a:solidFill>
              <a:effectLst>
                <a:outerShdw blurRad="38100" dist="12700" dir="5400000" rotWithShape="0">
                  <a:srgbClr val="000000">
                    <a:alpha val="50000"/>
                  </a:srgbClr>
                </a:outerShdw>
              </a:effectLst>
              <a:uLnTx/>
              <a:uFillTx/>
              <a:cs typeface="+mn-ea"/>
              <a:sym typeface="+mn-lt"/>
            </a:endParaRPr>
          </a:p>
        </p:txBody>
      </p:sp>
      <p:sp>
        <p:nvSpPr>
          <p:cNvPr id="11" name="Subtitle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DDDE6B-0CDB-42D7-8238-7F2FB3131635}"/>
              </a:ext>
            </a:extLst>
          </p:cNvPr>
          <p:cNvSpPr txBox="1">
            <a:spLocks/>
          </p:cNvSpPr>
          <p:nvPr/>
        </p:nvSpPr>
        <p:spPr>
          <a:xfrm>
            <a:off x="1495151" y="4791539"/>
            <a:ext cx="4214068"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a:defRPr/>
            </a:pPr>
            <a:r>
              <a:rPr lang="zh-CN" altLang="en-US" sz="1200" dirty="0">
                <a:solidFill>
                  <a:schemeClr val="bg1"/>
                </a:solidFill>
                <a:latin typeface="+mn-lt"/>
                <a:cs typeface="+mn-ea"/>
                <a:sym typeface="+mn-lt"/>
              </a:rPr>
              <a:t>基于智能人脸分析算法，提供人脸检测、人脸识别、关键点定位、属性识别和活体检测等一整套技术方案</a:t>
            </a:r>
            <a:endParaRPr lang="en-US" altLang="zh-CN" sz="1000" dirty="0">
              <a:solidFill>
                <a:schemeClr val="bg1"/>
              </a:solidFill>
              <a:latin typeface="+mn-lt"/>
              <a:cs typeface="+mn-ea"/>
              <a:sym typeface="+mn-lt"/>
            </a:endParaRPr>
          </a:p>
        </p:txBody>
      </p:sp>
      <p:sp>
        <p:nvSpPr>
          <p:cNvPr id="12" name="TextBox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2A755AA-B524-4FD4-8F27-E5C56F6EE34E}"/>
              </a:ext>
            </a:extLst>
          </p:cNvPr>
          <p:cNvSpPr txBox="1"/>
          <p:nvPr/>
        </p:nvSpPr>
        <p:spPr>
          <a:xfrm>
            <a:off x="1553939" y="4481591"/>
            <a:ext cx="800219" cy="276999"/>
          </a:xfrm>
          <a:prstGeom prst="rect">
            <a:avLst/>
          </a:prstGeom>
          <a:noFill/>
        </p:spPr>
        <p:txBody>
          <a:bodyPr wrap="none" rtlCol="0" anchor="ctr" anchorCtr="0">
            <a:spAutoFit/>
          </a:bodyPr>
          <a:lstStyle/>
          <a:p>
            <a:pPr>
              <a:defRPr/>
            </a:pPr>
            <a:r>
              <a:rPr lang="zh-CN" altLang="en-US" sz="1200" b="1" kern="0" dirty="0">
                <a:solidFill>
                  <a:schemeClr val="bg1"/>
                </a:solidFill>
                <a:cs typeface="+mn-ea"/>
                <a:sym typeface="+mn-lt"/>
              </a:rPr>
              <a:t>人脸识别</a:t>
            </a:r>
            <a:endParaRPr lang="en-US" altLang="zh-CN" sz="1200" b="1" kern="0" dirty="0">
              <a:solidFill>
                <a:schemeClr val="bg1"/>
              </a:solidFill>
              <a:cs typeface="+mn-ea"/>
              <a:sym typeface="+mn-lt"/>
            </a:endParaRPr>
          </a:p>
        </p:txBody>
      </p:sp>
      <p:sp>
        <p:nvSpPr>
          <p:cNvPr id="13" name="Shape 25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574FA3-8942-41BD-B73B-C2BD319DCFCF}"/>
              </a:ext>
            </a:extLst>
          </p:cNvPr>
          <p:cNvSpPr/>
          <p:nvPr/>
        </p:nvSpPr>
        <p:spPr>
          <a:xfrm>
            <a:off x="838524" y="4575056"/>
            <a:ext cx="455357" cy="455357"/>
          </a:xfrm>
          <a:custGeom>
            <a:avLst/>
            <a:gdLst/>
            <a:ahLst/>
            <a:cxnLst>
              <a:cxn ang="0">
                <a:pos x="wd2" y="hd2"/>
              </a:cxn>
              <a:cxn ang="5400000">
                <a:pos x="wd2" y="hd2"/>
              </a:cxn>
              <a:cxn ang="10800000">
                <a:pos x="wd2" y="hd2"/>
              </a:cxn>
              <a:cxn ang="16200000">
                <a:pos x="wd2" y="hd2"/>
              </a:cxn>
            </a:cxnLst>
            <a:rect l="0" t="0" r="r" b="b"/>
            <a:pathLst>
              <a:path w="21600" h="21600" extrusionOk="0">
                <a:moveTo>
                  <a:pt x="21109" y="7364"/>
                </a:moveTo>
                <a:cubicBezTo>
                  <a:pt x="20838" y="7364"/>
                  <a:pt x="20618" y="7584"/>
                  <a:pt x="20618" y="7855"/>
                </a:cubicBezTo>
                <a:lnTo>
                  <a:pt x="20618" y="18655"/>
                </a:lnTo>
                <a:cubicBezTo>
                  <a:pt x="20618" y="19739"/>
                  <a:pt x="19739" y="20618"/>
                  <a:pt x="18655" y="20618"/>
                </a:cubicBezTo>
                <a:lnTo>
                  <a:pt x="2945" y="20618"/>
                </a:lnTo>
                <a:cubicBezTo>
                  <a:pt x="1861" y="20618"/>
                  <a:pt x="982" y="19739"/>
                  <a:pt x="982" y="18655"/>
                </a:cubicBezTo>
                <a:lnTo>
                  <a:pt x="982" y="2945"/>
                </a:lnTo>
                <a:cubicBezTo>
                  <a:pt x="982" y="1861"/>
                  <a:pt x="1861" y="982"/>
                  <a:pt x="2945" y="982"/>
                </a:cubicBezTo>
                <a:lnTo>
                  <a:pt x="13745" y="982"/>
                </a:lnTo>
                <a:cubicBezTo>
                  <a:pt x="14017" y="982"/>
                  <a:pt x="14236" y="762"/>
                  <a:pt x="14236" y="491"/>
                </a:cubicBezTo>
                <a:cubicBezTo>
                  <a:pt x="14236" y="220"/>
                  <a:pt x="14017" y="0"/>
                  <a:pt x="13745" y="0"/>
                </a:cubicBezTo>
                <a:lnTo>
                  <a:pt x="2945" y="0"/>
                </a:lnTo>
                <a:cubicBezTo>
                  <a:pt x="1318" y="0"/>
                  <a:pt x="0" y="1319"/>
                  <a:pt x="0" y="2945"/>
                </a:cubicBezTo>
                <a:lnTo>
                  <a:pt x="0" y="18655"/>
                </a:lnTo>
                <a:cubicBezTo>
                  <a:pt x="0" y="20282"/>
                  <a:pt x="1318" y="21600"/>
                  <a:pt x="2945" y="21600"/>
                </a:cubicBezTo>
                <a:lnTo>
                  <a:pt x="18655" y="21600"/>
                </a:lnTo>
                <a:cubicBezTo>
                  <a:pt x="20282" y="21600"/>
                  <a:pt x="21600" y="20282"/>
                  <a:pt x="21600" y="18655"/>
                </a:cubicBezTo>
                <a:lnTo>
                  <a:pt x="21600" y="7855"/>
                </a:lnTo>
                <a:cubicBezTo>
                  <a:pt x="21600" y="7584"/>
                  <a:pt x="21380" y="7364"/>
                  <a:pt x="21109" y="7364"/>
                </a:cubicBezTo>
                <a:moveTo>
                  <a:pt x="7006" y="12764"/>
                </a:moveTo>
                <a:lnTo>
                  <a:pt x="8836" y="12764"/>
                </a:lnTo>
                <a:lnTo>
                  <a:pt x="8836" y="14594"/>
                </a:lnTo>
                <a:lnTo>
                  <a:pt x="6627" y="14973"/>
                </a:lnTo>
                <a:cubicBezTo>
                  <a:pt x="6627" y="14973"/>
                  <a:pt x="7006" y="12764"/>
                  <a:pt x="7006" y="12764"/>
                </a:cubicBezTo>
                <a:close/>
                <a:moveTo>
                  <a:pt x="16775" y="2742"/>
                </a:moveTo>
                <a:lnTo>
                  <a:pt x="18858" y="4825"/>
                </a:lnTo>
                <a:lnTo>
                  <a:pt x="9818" y="13865"/>
                </a:lnTo>
                <a:lnTo>
                  <a:pt x="9818" y="11782"/>
                </a:lnTo>
                <a:lnTo>
                  <a:pt x="7736" y="11782"/>
                </a:lnTo>
                <a:cubicBezTo>
                  <a:pt x="7736" y="11782"/>
                  <a:pt x="16775" y="2742"/>
                  <a:pt x="16775" y="2742"/>
                </a:cubicBezTo>
                <a:close/>
                <a:moveTo>
                  <a:pt x="18104" y="1414"/>
                </a:moveTo>
                <a:cubicBezTo>
                  <a:pt x="18371" y="1147"/>
                  <a:pt x="18739" y="982"/>
                  <a:pt x="19145" y="982"/>
                </a:cubicBezTo>
                <a:cubicBezTo>
                  <a:pt x="19959" y="982"/>
                  <a:pt x="20618" y="1642"/>
                  <a:pt x="20618" y="2455"/>
                </a:cubicBezTo>
                <a:cubicBezTo>
                  <a:pt x="20618" y="2861"/>
                  <a:pt x="20453" y="3230"/>
                  <a:pt x="20187" y="3496"/>
                </a:cubicBezTo>
                <a:lnTo>
                  <a:pt x="19552" y="4131"/>
                </a:lnTo>
                <a:lnTo>
                  <a:pt x="17469" y="2048"/>
                </a:lnTo>
                <a:cubicBezTo>
                  <a:pt x="17469" y="2048"/>
                  <a:pt x="18104" y="1414"/>
                  <a:pt x="18104" y="1414"/>
                </a:cubicBezTo>
                <a:close/>
                <a:moveTo>
                  <a:pt x="5400" y="16200"/>
                </a:moveTo>
                <a:lnTo>
                  <a:pt x="9590" y="15481"/>
                </a:lnTo>
                <a:lnTo>
                  <a:pt x="20881" y="4190"/>
                </a:lnTo>
                <a:cubicBezTo>
                  <a:pt x="21325" y="3746"/>
                  <a:pt x="21600" y="3133"/>
                  <a:pt x="21600" y="2455"/>
                </a:cubicBezTo>
                <a:cubicBezTo>
                  <a:pt x="21600" y="1099"/>
                  <a:pt x="20501" y="0"/>
                  <a:pt x="19145" y="0"/>
                </a:cubicBezTo>
                <a:cubicBezTo>
                  <a:pt x="18468" y="0"/>
                  <a:pt x="17854" y="275"/>
                  <a:pt x="17410" y="719"/>
                </a:cubicBezTo>
                <a:lnTo>
                  <a:pt x="6119" y="12010"/>
                </a:lnTo>
                <a:cubicBezTo>
                  <a:pt x="6119" y="12010"/>
                  <a:pt x="5400" y="16200"/>
                  <a:pt x="5400" y="16200"/>
                </a:cubicBezTo>
                <a:close/>
              </a:path>
            </a:pathLst>
          </a:custGeom>
          <a:solidFill>
            <a:schemeClr val="bg1"/>
          </a:solidFill>
          <a:ln w="12700">
            <a:miter lim="400000"/>
          </a:ln>
        </p:spPr>
        <p:txBody>
          <a:bodyPr lIns="19045" tIns="19045" rIns="19045" bIns="19045" anchor="ctr"/>
          <a:lstStyle/>
          <a:p>
            <a:pPr marL="0" marR="0" lvl="0" indent="0"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bg1"/>
              </a:solidFill>
              <a:effectLst>
                <a:outerShdw blurRad="38100" dist="12700" dir="5400000" rotWithShape="0">
                  <a:srgbClr val="000000">
                    <a:alpha val="50000"/>
                  </a:srgbClr>
                </a:outerShdw>
              </a:effectLst>
              <a:uLnTx/>
              <a:uFillTx/>
              <a:cs typeface="+mn-ea"/>
              <a:sym typeface="+mn-lt"/>
            </a:endParaRPr>
          </a:p>
        </p:txBody>
      </p:sp>
      <p:sp>
        <p:nvSpPr>
          <p:cNvPr id="14" name="Subtitle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D217105-F843-48FB-9698-28082BEB7892}"/>
              </a:ext>
            </a:extLst>
          </p:cNvPr>
          <p:cNvSpPr txBox="1">
            <a:spLocks/>
          </p:cNvSpPr>
          <p:nvPr/>
        </p:nvSpPr>
        <p:spPr>
          <a:xfrm>
            <a:off x="7155743" y="2167208"/>
            <a:ext cx="4214068"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a:defRPr/>
            </a:pPr>
            <a:r>
              <a:rPr lang="zh-CN" altLang="en-US" sz="1200" dirty="0">
                <a:solidFill>
                  <a:schemeClr val="bg1"/>
                </a:solidFill>
                <a:latin typeface="+mn-lt"/>
                <a:cs typeface="+mn-ea"/>
                <a:sym typeface="+mn-lt"/>
              </a:rPr>
              <a:t>针对海量数据提供的云端托管的分布式深度学习平台，助力客户轻松使用深度学习技术，打造智</a:t>
            </a:r>
            <a:endParaRPr lang="en-US" altLang="zh-CN" sz="1000" dirty="0">
              <a:solidFill>
                <a:schemeClr val="bg1"/>
              </a:solidFill>
              <a:latin typeface="+mn-lt"/>
              <a:cs typeface="+mn-ea"/>
              <a:sym typeface="+mn-lt"/>
            </a:endParaRPr>
          </a:p>
        </p:txBody>
      </p:sp>
      <p:sp>
        <p:nvSpPr>
          <p:cNvPr id="15" name="TextBox 5">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C205E9E6-94F8-4CDA-B225-717153419E6B}"/>
              </a:ext>
            </a:extLst>
          </p:cNvPr>
          <p:cNvSpPr txBox="1"/>
          <p:nvPr/>
        </p:nvSpPr>
        <p:spPr>
          <a:xfrm>
            <a:off x="7214531" y="1857257"/>
            <a:ext cx="800219" cy="276999"/>
          </a:xfrm>
          <a:prstGeom prst="rect">
            <a:avLst/>
          </a:prstGeom>
          <a:noFill/>
        </p:spPr>
        <p:txBody>
          <a:bodyPr wrap="none" rtlCol="0" anchor="ctr" anchorCtr="0">
            <a:spAutoFit/>
          </a:bodyPr>
          <a:lstStyle/>
          <a:p>
            <a:pPr>
              <a:defRPr/>
            </a:pPr>
            <a:r>
              <a:rPr lang="zh-CN" altLang="en-US" sz="1200" b="1" kern="0" dirty="0">
                <a:solidFill>
                  <a:schemeClr val="bg1"/>
                </a:solidFill>
                <a:cs typeface="+mn-ea"/>
                <a:sym typeface="+mn-lt"/>
              </a:rPr>
              <a:t>深度学习</a:t>
            </a:r>
            <a:endParaRPr lang="en-US" altLang="zh-CN" sz="1200" b="1" kern="0" dirty="0">
              <a:solidFill>
                <a:schemeClr val="bg1"/>
              </a:solidFill>
              <a:cs typeface="+mn-ea"/>
              <a:sym typeface="+mn-lt"/>
            </a:endParaRPr>
          </a:p>
        </p:txBody>
      </p:sp>
      <p:sp>
        <p:nvSpPr>
          <p:cNvPr id="16" name="Shape 262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3C3FEBB7-C1C3-4C72-B578-49567A444064}"/>
              </a:ext>
            </a:extLst>
          </p:cNvPr>
          <p:cNvSpPr/>
          <p:nvPr/>
        </p:nvSpPr>
        <p:spPr>
          <a:xfrm>
            <a:off x="6550477" y="1901447"/>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9579" y="17044"/>
                </a:moveTo>
                <a:cubicBezTo>
                  <a:pt x="9428" y="17174"/>
                  <a:pt x="9252" y="17274"/>
                  <a:pt x="9050" y="17344"/>
                </a:cubicBezTo>
                <a:cubicBezTo>
                  <a:pt x="8849" y="17415"/>
                  <a:pt x="8636" y="17450"/>
                  <a:pt x="8413" y="17450"/>
                </a:cubicBezTo>
                <a:cubicBezTo>
                  <a:pt x="7887" y="17450"/>
                  <a:pt x="7488" y="17288"/>
                  <a:pt x="7214" y="16966"/>
                </a:cubicBezTo>
                <a:cubicBezTo>
                  <a:pt x="6941" y="16644"/>
                  <a:pt x="6797" y="16226"/>
                  <a:pt x="6782" y="15715"/>
                </a:cubicBezTo>
                <a:lnTo>
                  <a:pt x="5864" y="15715"/>
                </a:lnTo>
                <a:cubicBezTo>
                  <a:pt x="5857" y="16122"/>
                  <a:pt x="5913" y="16486"/>
                  <a:pt x="6032" y="16805"/>
                </a:cubicBezTo>
                <a:cubicBezTo>
                  <a:pt x="6151" y="17123"/>
                  <a:pt x="6321" y="17393"/>
                  <a:pt x="6545" y="17611"/>
                </a:cubicBezTo>
                <a:cubicBezTo>
                  <a:pt x="6767" y="17830"/>
                  <a:pt x="7038" y="17995"/>
                  <a:pt x="7355" y="18106"/>
                </a:cubicBezTo>
                <a:cubicBezTo>
                  <a:pt x="7671" y="18218"/>
                  <a:pt x="8024" y="18273"/>
                  <a:pt x="8413" y="18273"/>
                </a:cubicBezTo>
                <a:cubicBezTo>
                  <a:pt x="8773" y="18273"/>
                  <a:pt x="9113" y="18223"/>
                  <a:pt x="9434" y="18123"/>
                </a:cubicBezTo>
                <a:cubicBezTo>
                  <a:pt x="9754" y="18023"/>
                  <a:pt x="10033" y="17873"/>
                  <a:pt x="10271" y="17672"/>
                </a:cubicBezTo>
                <a:cubicBezTo>
                  <a:pt x="10509" y="17472"/>
                  <a:pt x="10697" y="17222"/>
                  <a:pt x="10837" y="16922"/>
                </a:cubicBezTo>
                <a:cubicBezTo>
                  <a:pt x="10978" y="16621"/>
                  <a:pt x="11048" y="16275"/>
                  <a:pt x="11048" y="15881"/>
                </a:cubicBezTo>
                <a:cubicBezTo>
                  <a:pt x="11048" y="15407"/>
                  <a:pt x="10935" y="14995"/>
                  <a:pt x="10708" y="14646"/>
                </a:cubicBezTo>
                <a:cubicBezTo>
                  <a:pt x="10481" y="14298"/>
                  <a:pt x="10134" y="14072"/>
                  <a:pt x="9666" y="13968"/>
                </a:cubicBezTo>
                <a:lnTo>
                  <a:pt x="9666" y="13946"/>
                </a:lnTo>
                <a:cubicBezTo>
                  <a:pt x="9968" y="13805"/>
                  <a:pt x="10220" y="13597"/>
                  <a:pt x="10422" y="13323"/>
                </a:cubicBezTo>
                <a:cubicBezTo>
                  <a:pt x="10624" y="13048"/>
                  <a:pt x="10724" y="12734"/>
                  <a:pt x="10724" y="12377"/>
                </a:cubicBezTo>
                <a:cubicBezTo>
                  <a:pt x="10724" y="12014"/>
                  <a:pt x="10665" y="11698"/>
                  <a:pt x="10546" y="11432"/>
                </a:cubicBezTo>
                <a:cubicBezTo>
                  <a:pt x="10427" y="11165"/>
                  <a:pt x="10263" y="10946"/>
                  <a:pt x="10055" y="10776"/>
                </a:cubicBezTo>
                <a:cubicBezTo>
                  <a:pt x="9846" y="10605"/>
                  <a:pt x="9599" y="10477"/>
                  <a:pt x="9315" y="10392"/>
                </a:cubicBezTo>
                <a:cubicBezTo>
                  <a:pt x="9030" y="10306"/>
                  <a:pt x="8722" y="10264"/>
                  <a:pt x="8391" y="10264"/>
                </a:cubicBezTo>
                <a:cubicBezTo>
                  <a:pt x="8010" y="10264"/>
                  <a:pt x="7673" y="10326"/>
                  <a:pt x="7382" y="10453"/>
                </a:cubicBezTo>
                <a:cubicBezTo>
                  <a:pt x="7090" y="10579"/>
                  <a:pt x="6847" y="10753"/>
                  <a:pt x="6653" y="10976"/>
                </a:cubicBezTo>
                <a:cubicBezTo>
                  <a:pt x="6459" y="11198"/>
                  <a:pt x="6309" y="11466"/>
                  <a:pt x="6204" y="11777"/>
                </a:cubicBezTo>
                <a:cubicBezTo>
                  <a:pt x="6100" y="12088"/>
                  <a:pt x="6040" y="12433"/>
                  <a:pt x="6026" y="12811"/>
                </a:cubicBezTo>
                <a:lnTo>
                  <a:pt x="6944" y="12811"/>
                </a:lnTo>
                <a:cubicBezTo>
                  <a:pt x="6944" y="12581"/>
                  <a:pt x="6972" y="12363"/>
                  <a:pt x="7031" y="12155"/>
                </a:cubicBezTo>
                <a:cubicBezTo>
                  <a:pt x="7088" y="11947"/>
                  <a:pt x="7177" y="11766"/>
                  <a:pt x="7296" y="11610"/>
                </a:cubicBezTo>
                <a:cubicBezTo>
                  <a:pt x="7414" y="11454"/>
                  <a:pt x="7565" y="11330"/>
                  <a:pt x="7749" y="11237"/>
                </a:cubicBezTo>
                <a:cubicBezTo>
                  <a:pt x="7932" y="11144"/>
                  <a:pt x="8147" y="11098"/>
                  <a:pt x="8391" y="11098"/>
                </a:cubicBezTo>
                <a:cubicBezTo>
                  <a:pt x="8780" y="11098"/>
                  <a:pt x="9104" y="11204"/>
                  <a:pt x="9364" y="11415"/>
                </a:cubicBezTo>
                <a:cubicBezTo>
                  <a:pt x="9623" y="11627"/>
                  <a:pt x="9752" y="11943"/>
                  <a:pt x="9752" y="12366"/>
                </a:cubicBezTo>
                <a:cubicBezTo>
                  <a:pt x="9752" y="12574"/>
                  <a:pt x="9713" y="12759"/>
                  <a:pt x="9634" y="12922"/>
                </a:cubicBezTo>
                <a:cubicBezTo>
                  <a:pt x="9554" y="13086"/>
                  <a:pt x="9448" y="13221"/>
                  <a:pt x="9315" y="13329"/>
                </a:cubicBezTo>
                <a:cubicBezTo>
                  <a:pt x="9182" y="13436"/>
                  <a:pt x="9027" y="13517"/>
                  <a:pt x="8851" y="13574"/>
                </a:cubicBezTo>
                <a:cubicBezTo>
                  <a:pt x="8674" y="13629"/>
                  <a:pt x="8488" y="13657"/>
                  <a:pt x="8294" y="13657"/>
                </a:cubicBezTo>
                <a:lnTo>
                  <a:pt x="7992" y="13657"/>
                </a:lnTo>
                <a:cubicBezTo>
                  <a:pt x="7963" y="13657"/>
                  <a:pt x="7930" y="13653"/>
                  <a:pt x="7895" y="13645"/>
                </a:cubicBezTo>
                <a:lnTo>
                  <a:pt x="7895" y="14447"/>
                </a:lnTo>
                <a:cubicBezTo>
                  <a:pt x="8067" y="14424"/>
                  <a:pt x="8251" y="14413"/>
                  <a:pt x="8445" y="14413"/>
                </a:cubicBezTo>
                <a:cubicBezTo>
                  <a:pt x="8676" y="14413"/>
                  <a:pt x="8890" y="14444"/>
                  <a:pt x="9088" y="14507"/>
                </a:cubicBezTo>
                <a:cubicBezTo>
                  <a:pt x="9286" y="14571"/>
                  <a:pt x="9457" y="14667"/>
                  <a:pt x="9601" y="14797"/>
                </a:cubicBezTo>
                <a:cubicBezTo>
                  <a:pt x="9745" y="14927"/>
                  <a:pt x="9860" y="15086"/>
                  <a:pt x="9947" y="15275"/>
                </a:cubicBezTo>
                <a:cubicBezTo>
                  <a:pt x="10033" y="15464"/>
                  <a:pt x="10076" y="15682"/>
                  <a:pt x="10076" y="15926"/>
                </a:cubicBezTo>
                <a:cubicBezTo>
                  <a:pt x="10076" y="16163"/>
                  <a:pt x="10031" y="16377"/>
                  <a:pt x="9941" y="16565"/>
                </a:cubicBezTo>
                <a:cubicBezTo>
                  <a:pt x="9851" y="16754"/>
                  <a:pt x="9731" y="16914"/>
                  <a:pt x="9579" y="17044"/>
                </a:cubicBezTo>
                <a:moveTo>
                  <a:pt x="14257" y="18151"/>
                </a:moveTo>
                <a:lnTo>
                  <a:pt x="15175" y="18151"/>
                </a:lnTo>
                <a:lnTo>
                  <a:pt x="15175" y="10264"/>
                </a:lnTo>
                <a:lnTo>
                  <a:pt x="14473" y="10264"/>
                </a:lnTo>
                <a:cubicBezTo>
                  <a:pt x="14422" y="10561"/>
                  <a:pt x="14329" y="10805"/>
                  <a:pt x="14192" y="10998"/>
                </a:cubicBezTo>
                <a:cubicBezTo>
                  <a:pt x="14055" y="11191"/>
                  <a:pt x="13888" y="11343"/>
                  <a:pt x="13690" y="11454"/>
                </a:cubicBezTo>
                <a:cubicBezTo>
                  <a:pt x="13492" y="11565"/>
                  <a:pt x="13271" y="11641"/>
                  <a:pt x="13026" y="11682"/>
                </a:cubicBezTo>
                <a:cubicBezTo>
                  <a:pt x="12781" y="11723"/>
                  <a:pt x="12529" y="11743"/>
                  <a:pt x="12270" y="11743"/>
                </a:cubicBezTo>
                <a:lnTo>
                  <a:pt x="12270" y="12499"/>
                </a:lnTo>
                <a:lnTo>
                  <a:pt x="14257" y="12499"/>
                </a:lnTo>
                <a:cubicBezTo>
                  <a:pt x="14257" y="12499"/>
                  <a:pt x="14257" y="18151"/>
                  <a:pt x="14257" y="18151"/>
                </a:cubicBezTo>
                <a:close/>
                <a:moveTo>
                  <a:pt x="20618" y="6873"/>
                </a:moveTo>
                <a:lnTo>
                  <a:pt x="982" y="6873"/>
                </a:lnTo>
                <a:lnTo>
                  <a:pt x="982" y="3928"/>
                </a:lnTo>
                <a:cubicBezTo>
                  <a:pt x="982" y="3385"/>
                  <a:pt x="1421" y="2945"/>
                  <a:pt x="1964" y="2945"/>
                </a:cubicBezTo>
                <a:lnTo>
                  <a:pt x="3927" y="2945"/>
                </a:lnTo>
                <a:lnTo>
                  <a:pt x="3927" y="4418"/>
                </a:lnTo>
                <a:cubicBezTo>
                  <a:pt x="3927" y="4690"/>
                  <a:pt x="4147" y="4909"/>
                  <a:pt x="4418" y="4909"/>
                </a:cubicBezTo>
                <a:cubicBezTo>
                  <a:pt x="4690" y="4909"/>
                  <a:pt x="4909" y="4690"/>
                  <a:pt x="4909" y="4418"/>
                </a:cubicBezTo>
                <a:lnTo>
                  <a:pt x="4909" y="2945"/>
                </a:lnTo>
                <a:lnTo>
                  <a:pt x="16691" y="2945"/>
                </a:lnTo>
                <a:lnTo>
                  <a:pt x="16691" y="4418"/>
                </a:lnTo>
                <a:cubicBezTo>
                  <a:pt x="16691" y="4690"/>
                  <a:pt x="16910" y="4909"/>
                  <a:pt x="17182" y="4909"/>
                </a:cubicBezTo>
                <a:cubicBezTo>
                  <a:pt x="17453" y="4909"/>
                  <a:pt x="17673" y="4690"/>
                  <a:pt x="17673" y="4418"/>
                </a:cubicBezTo>
                <a:lnTo>
                  <a:pt x="17673" y="2945"/>
                </a:lnTo>
                <a:lnTo>
                  <a:pt x="19636" y="2945"/>
                </a:lnTo>
                <a:cubicBezTo>
                  <a:pt x="20179" y="2945"/>
                  <a:pt x="20618" y="3385"/>
                  <a:pt x="20618" y="3928"/>
                </a:cubicBezTo>
                <a:cubicBezTo>
                  <a:pt x="20618" y="3928"/>
                  <a:pt x="20618" y="6873"/>
                  <a:pt x="20618" y="6873"/>
                </a:cubicBezTo>
                <a:close/>
                <a:moveTo>
                  <a:pt x="20618" y="19636"/>
                </a:moveTo>
                <a:cubicBezTo>
                  <a:pt x="20618" y="20179"/>
                  <a:pt x="20179" y="20618"/>
                  <a:pt x="19636" y="20618"/>
                </a:cubicBezTo>
                <a:lnTo>
                  <a:pt x="1964" y="20618"/>
                </a:lnTo>
                <a:cubicBezTo>
                  <a:pt x="1421" y="20618"/>
                  <a:pt x="982" y="20179"/>
                  <a:pt x="982" y="19636"/>
                </a:cubicBezTo>
                <a:lnTo>
                  <a:pt x="982" y="7855"/>
                </a:lnTo>
                <a:lnTo>
                  <a:pt x="20618" y="7855"/>
                </a:lnTo>
                <a:cubicBezTo>
                  <a:pt x="20618" y="7855"/>
                  <a:pt x="20618" y="19636"/>
                  <a:pt x="20618" y="19636"/>
                </a:cubicBezTo>
                <a:close/>
                <a:moveTo>
                  <a:pt x="19636" y="1964"/>
                </a:moveTo>
                <a:lnTo>
                  <a:pt x="17673" y="1964"/>
                </a:lnTo>
                <a:lnTo>
                  <a:pt x="17673" y="491"/>
                </a:lnTo>
                <a:cubicBezTo>
                  <a:pt x="17673" y="220"/>
                  <a:pt x="17453" y="0"/>
                  <a:pt x="17182" y="0"/>
                </a:cubicBezTo>
                <a:cubicBezTo>
                  <a:pt x="16910" y="0"/>
                  <a:pt x="16691" y="220"/>
                  <a:pt x="16691" y="491"/>
                </a:cubicBezTo>
                <a:lnTo>
                  <a:pt x="16691" y="1964"/>
                </a:lnTo>
                <a:lnTo>
                  <a:pt x="4909" y="1964"/>
                </a:lnTo>
                <a:lnTo>
                  <a:pt x="4909" y="491"/>
                </a:lnTo>
                <a:cubicBezTo>
                  <a:pt x="4909" y="220"/>
                  <a:pt x="4690" y="0"/>
                  <a:pt x="4418" y="0"/>
                </a:cubicBezTo>
                <a:cubicBezTo>
                  <a:pt x="4147" y="0"/>
                  <a:pt x="3927" y="220"/>
                  <a:pt x="3927" y="491"/>
                </a:cubicBezTo>
                <a:lnTo>
                  <a:pt x="3927" y="1964"/>
                </a:lnTo>
                <a:lnTo>
                  <a:pt x="1964" y="1964"/>
                </a:lnTo>
                <a:cubicBezTo>
                  <a:pt x="879" y="1964"/>
                  <a:pt x="0" y="2843"/>
                  <a:pt x="0" y="3928"/>
                </a:cubicBezTo>
                <a:lnTo>
                  <a:pt x="0" y="19636"/>
                </a:lnTo>
                <a:cubicBezTo>
                  <a:pt x="0" y="20721"/>
                  <a:pt x="879" y="21600"/>
                  <a:pt x="1964" y="21600"/>
                </a:cubicBezTo>
                <a:lnTo>
                  <a:pt x="19636" y="21600"/>
                </a:lnTo>
                <a:cubicBezTo>
                  <a:pt x="20721" y="21600"/>
                  <a:pt x="21600" y="20721"/>
                  <a:pt x="21600" y="19636"/>
                </a:cubicBezTo>
                <a:lnTo>
                  <a:pt x="21600" y="3928"/>
                </a:lnTo>
                <a:cubicBezTo>
                  <a:pt x="21600" y="2843"/>
                  <a:pt x="20721" y="1964"/>
                  <a:pt x="19636" y="1964"/>
                </a:cubicBezTo>
              </a:path>
            </a:pathLst>
          </a:custGeom>
          <a:solidFill>
            <a:schemeClr val="bg1"/>
          </a:solidFill>
          <a:ln w="12700">
            <a:miter lim="400000"/>
          </a:ln>
        </p:spPr>
        <p:txBody>
          <a:bodyPr lIns="19045" tIns="19045" rIns="19045" bIns="19045" anchor="ctr"/>
          <a:lstStyle/>
          <a:p>
            <a:pPr marL="0" marR="0" lvl="0" indent="0"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bg1"/>
              </a:solidFill>
              <a:effectLst>
                <a:outerShdw blurRad="38100" dist="12700" dir="5400000" rotWithShape="0">
                  <a:srgbClr val="000000">
                    <a:alpha val="50000"/>
                  </a:srgbClr>
                </a:outerShdw>
              </a:effectLst>
              <a:uLnTx/>
              <a:uFillTx/>
              <a:cs typeface="+mn-ea"/>
              <a:sym typeface="+mn-lt"/>
            </a:endParaRPr>
          </a:p>
        </p:txBody>
      </p:sp>
      <p:sp>
        <p:nvSpPr>
          <p:cNvPr id="17" name="Subtitle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054E04-4D5C-4FAA-B721-C4CCBFB8B016}"/>
              </a:ext>
            </a:extLst>
          </p:cNvPr>
          <p:cNvSpPr txBox="1">
            <a:spLocks/>
          </p:cNvSpPr>
          <p:nvPr/>
        </p:nvSpPr>
        <p:spPr>
          <a:xfrm>
            <a:off x="7187203" y="3509962"/>
            <a:ext cx="4214068"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a:defRPr/>
            </a:pPr>
            <a:r>
              <a:rPr lang="zh-CN" altLang="en-US" sz="1200" dirty="0">
                <a:solidFill>
                  <a:schemeClr val="bg1"/>
                </a:solidFill>
                <a:latin typeface="+mn-lt"/>
                <a:cs typeface="+mn-ea"/>
                <a:sym typeface="+mn-lt"/>
              </a:rPr>
              <a:t>基于内部应用多年的机器学习算法库，提供实用的行业大数据解决方案</a:t>
            </a:r>
            <a:endParaRPr lang="en-US" altLang="zh-CN" sz="1000" dirty="0">
              <a:solidFill>
                <a:schemeClr val="bg1"/>
              </a:solidFill>
              <a:latin typeface="+mn-lt"/>
              <a:cs typeface="+mn-ea"/>
              <a:sym typeface="+mn-lt"/>
            </a:endParaRPr>
          </a:p>
        </p:txBody>
      </p:sp>
      <p:sp>
        <p:nvSpPr>
          <p:cNvPr id="18" name="TextBox 8">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B6FACE0-38BB-4D43-9461-A315D60A0B48}"/>
              </a:ext>
            </a:extLst>
          </p:cNvPr>
          <p:cNvSpPr txBox="1"/>
          <p:nvPr/>
        </p:nvSpPr>
        <p:spPr>
          <a:xfrm>
            <a:off x="7245991" y="3200016"/>
            <a:ext cx="800219" cy="276999"/>
          </a:xfrm>
          <a:prstGeom prst="rect">
            <a:avLst/>
          </a:prstGeom>
          <a:noFill/>
        </p:spPr>
        <p:txBody>
          <a:bodyPr wrap="none" rtlCol="0" anchor="ctr" anchorCtr="0">
            <a:spAutoFit/>
          </a:bodyPr>
          <a:lstStyle/>
          <a:p>
            <a:pPr>
              <a:defRPr/>
            </a:pPr>
            <a:r>
              <a:rPr lang="zh-CN" altLang="en-US" sz="1200" b="1" kern="0" dirty="0">
                <a:solidFill>
                  <a:schemeClr val="bg1"/>
                </a:solidFill>
                <a:cs typeface="+mn-ea"/>
                <a:sym typeface="+mn-lt"/>
              </a:rPr>
              <a:t>机器学习</a:t>
            </a:r>
            <a:endParaRPr lang="en-US" altLang="zh-CN" sz="1200" b="1" kern="0" dirty="0">
              <a:solidFill>
                <a:schemeClr val="bg1"/>
              </a:solidFill>
              <a:cs typeface="+mn-ea"/>
              <a:sym typeface="+mn-lt"/>
            </a:endParaRPr>
          </a:p>
        </p:txBody>
      </p:sp>
      <p:sp>
        <p:nvSpPr>
          <p:cNvPr id="19" name="Shape 2547">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19095CD8-5996-4DF9-88BC-116369C191DE}"/>
              </a:ext>
            </a:extLst>
          </p:cNvPr>
          <p:cNvSpPr/>
          <p:nvPr/>
        </p:nvSpPr>
        <p:spPr>
          <a:xfrm>
            <a:off x="6550477" y="3244204"/>
            <a:ext cx="495655" cy="495655"/>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w="12700">
            <a:miter lim="400000"/>
          </a:ln>
        </p:spPr>
        <p:txBody>
          <a:bodyPr lIns="19045" tIns="19045" rIns="19045" bIns="19045" anchor="ctr"/>
          <a:lstStyle/>
          <a:p>
            <a:pPr marL="0" marR="0" lvl="0" indent="0"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bg1"/>
              </a:solidFill>
              <a:effectLst>
                <a:outerShdw blurRad="38100" dist="12700" dir="5400000" rotWithShape="0">
                  <a:srgbClr val="000000">
                    <a:alpha val="50000"/>
                  </a:srgbClr>
                </a:outerShdw>
              </a:effectLst>
              <a:uLnTx/>
              <a:uFillTx/>
              <a:cs typeface="+mn-ea"/>
              <a:sym typeface="+mn-lt"/>
            </a:endParaRPr>
          </a:p>
        </p:txBody>
      </p:sp>
      <p:sp>
        <p:nvSpPr>
          <p:cNvPr id="20" name="Subtitle 2">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EDDDE6B-0CDB-42D7-8238-7F2FB3131635}"/>
              </a:ext>
            </a:extLst>
          </p:cNvPr>
          <p:cNvSpPr txBox="1">
            <a:spLocks/>
          </p:cNvSpPr>
          <p:nvPr/>
        </p:nvSpPr>
        <p:spPr>
          <a:xfrm>
            <a:off x="7207103" y="4835726"/>
            <a:ext cx="4214068" cy="553006"/>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a:defRPr/>
            </a:pPr>
            <a:r>
              <a:rPr lang="zh-CN" altLang="en-US" sz="1200" dirty="0">
                <a:solidFill>
                  <a:schemeClr val="bg1"/>
                </a:solidFill>
                <a:latin typeface="+mn-lt"/>
                <a:cs typeface="+mn-ea"/>
                <a:sym typeface="+mn-lt"/>
              </a:rPr>
              <a:t>基于自然语言处理技术，对人类自然语言进行分析、理解、生成、翻译，实现自然的人机对话交互</a:t>
            </a:r>
            <a:endParaRPr lang="en-US" altLang="zh-CN" sz="1000" dirty="0">
              <a:solidFill>
                <a:schemeClr val="bg1"/>
              </a:solidFill>
              <a:latin typeface="+mn-lt"/>
              <a:cs typeface="+mn-ea"/>
              <a:sym typeface="+mn-lt"/>
            </a:endParaRPr>
          </a:p>
        </p:txBody>
      </p:sp>
      <p:sp>
        <p:nvSpPr>
          <p:cNvPr id="21" name="TextBox 11">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F2A755AA-B524-4FD4-8F27-E5C56F6EE34E}"/>
              </a:ext>
            </a:extLst>
          </p:cNvPr>
          <p:cNvSpPr txBox="1"/>
          <p:nvPr/>
        </p:nvSpPr>
        <p:spPr>
          <a:xfrm>
            <a:off x="7265891" y="4525778"/>
            <a:ext cx="800219" cy="276999"/>
          </a:xfrm>
          <a:prstGeom prst="rect">
            <a:avLst/>
          </a:prstGeom>
          <a:noFill/>
        </p:spPr>
        <p:txBody>
          <a:bodyPr wrap="none" rtlCol="0" anchor="ctr" anchorCtr="0">
            <a:spAutoFit/>
          </a:bodyPr>
          <a:lstStyle/>
          <a:p>
            <a:pPr>
              <a:defRPr/>
            </a:pPr>
            <a:r>
              <a:rPr lang="zh-CN" altLang="en-US" sz="1200" b="1" kern="0" dirty="0">
                <a:solidFill>
                  <a:schemeClr val="bg1"/>
                </a:solidFill>
                <a:cs typeface="+mn-ea"/>
                <a:sym typeface="+mn-lt"/>
              </a:rPr>
              <a:t>自然语言</a:t>
            </a:r>
            <a:endParaRPr lang="en-US" altLang="zh-CN" sz="1200" b="1" kern="0" dirty="0">
              <a:solidFill>
                <a:schemeClr val="bg1"/>
              </a:solidFill>
              <a:cs typeface="+mn-ea"/>
              <a:sym typeface="+mn-lt"/>
            </a:endParaRPr>
          </a:p>
        </p:txBody>
      </p:sp>
      <p:sp>
        <p:nvSpPr>
          <p:cNvPr id="22" name="Shape 255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D5574FA3-8942-41BD-B73B-C2BD319DCFCF}"/>
              </a:ext>
            </a:extLst>
          </p:cNvPr>
          <p:cNvSpPr/>
          <p:nvPr/>
        </p:nvSpPr>
        <p:spPr>
          <a:xfrm>
            <a:off x="6550476" y="4619243"/>
            <a:ext cx="455357" cy="455357"/>
          </a:xfrm>
          <a:custGeom>
            <a:avLst/>
            <a:gdLst/>
            <a:ahLst/>
            <a:cxnLst>
              <a:cxn ang="0">
                <a:pos x="wd2" y="hd2"/>
              </a:cxn>
              <a:cxn ang="5400000">
                <a:pos x="wd2" y="hd2"/>
              </a:cxn>
              <a:cxn ang="10800000">
                <a:pos x="wd2" y="hd2"/>
              </a:cxn>
              <a:cxn ang="16200000">
                <a:pos x="wd2" y="hd2"/>
              </a:cxn>
            </a:cxnLst>
            <a:rect l="0" t="0" r="r" b="b"/>
            <a:pathLst>
              <a:path w="21600" h="21600" extrusionOk="0">
                <a:moveTo>
                  <a:pt x="21109" y="7364"/>
                </a:moveTo>
                <a:cubicBezTo>
                  <a:pt x="20838" y="7364"/>
                  <a:pt x="20618" y="7584"/>
                  <a:pt x="20618" y="7855"/>
                </a:cubicBezTo>
                <a:lnTo>
                  <a:pt x="20618" y="18655"/>
                </a:lnTo>
                <a:cubicBezTo>
                  <a:pt x="20618" y="19739"/>
                  <a:pt x="19739" y="20618"/>
                  <a:pt x="18655" y="20618"/>
                </a:cubicBezTo>
                <a:lnTo>
                  <a:pt x="2945" y="20618"/>
                </a:lnTo>
                <a:cubicBezTo>
                  <a:pt x="1861" y="20618"/>
                  <a:pt x="982" y="19739"/>
                  <a:pt x="982" y="18655"/>
                </a:cubicBezTo>
                <a:lnTo>
                  <a:pt x="982" y="2945"/>
                </a:lnTo>
                <a:cubicBezTo>
                  <a:pt x="982" y="1861"/>
                  <a:pt x="1861" y="982"/>
                  <a:pt x="2945" y="982"/>
                </a:cubicBezTo>
                <a:lnTo>
                  <a:pt x="13745" y="982"/>
                </a:lnTo>
                <a:cubicBezTo>
                  <a:pt x="14017" y="982"/>
                  <a:pt x="14236" y="762"/>
                  <a:pt x="14236" y="491"/>
                </a:cubicBezTo>
                <a:cubicBezTo>
                  <a:pt x="14236" y="220"/>
                  <a:pt x="14017" y="0"/>
                  <a:pt x="13745" y="0"/>
                </a:cubicBezTo>
                <a:lnTo>
                  <a:pt x="2945" y="0"/>
                </a:lnTo>
                <a:cubicBezTo>
                  <a:pt x="1318" y="0"/>
                  <a:pt x="0" y="1319"/>
                  <a:pt x="0" y="2945"/>
                </a:cubicBezTo>
                <a:lnTo>
                  <a:pt x="0" y="18655"/>
                </a:lnTo>
                <a:cubicBezTo>
                  <a:pt x="0" y="20282"/>
                  <a:pt x="1318" y="21600"/>
                  <a:pt x="2945" y="21600"/>
                </a:cubicBezTo>
                <a:lnTo>
                  <a:pt x="18655" y="21600"/>
                </a:lnTo>
                <a:cubicBezTo>
                  <a:pt x="20282" y="21600"/>
                  <a:pt x="21600" y="20282"/>
                  <a:pt x="21600" y="18655"/>
                </a:cubicBezTo>
                <a:lnTo>
                  <a:pt x="21600" y="7855"/>
                </a:lnTo>
                <a:cubicBezTo>
                  <a:pt x="21600" y="7584"/>
                  <a:pt x="21380" y="7364"/>
                  <a:pt x="21109" y="7364"/>
                </a:cubicBezTo>
                <a:moveTo>
                  <a:pt x="7006" y="12764"/>
                </a:moveTo>
                <a:lnTo>
                  <a:pt x="8836" y="12764"/>
                </a:lnTo>
                <a:lnTo>
                  <a:pt x="8836" y="14594"/>
                </a:lnTo>
                <a:lnTo>
                  <a:pt x="6627" y="14973"/>
                </a:lnTo>
                <a:cubicBezTo>
                  <a:pt x="6627" y="14973"/>
                  <a:pt x="7006" y="12764"/>
                  <a:pt x="7006" y="12764"/>
                </a:cubicBezTo>
                <a:close/>
                <a:moveTo>
                  <a:pt x="16775" y="2742"/>
                </a:moveTo>
                <a:lnTo>
                  <a:pt x="18858" y="4825"/>
                </a:lnTo>
                <a:lnTo>
                  <a:pt x="9818" y="13865"/>
                </a:lnTo>
                <a:lnTo>
                  <a:pt x="9818" y="11782"/>
                </a:lnTo>
                <a:lnTo>
                  <a:pt x="7736" y="11782"/>
                </a:lnTo>
                <a:cubicBezTo>
                  <a:pt x="7736" y="11782"/>
                  <a:pt x="16775" y="2742"/>
                  <a:pt x="16775" y="2742"/>
                </a:cubicBezTo>
                <a:close/>
                <a:moveTo>
                  <a:pt x="18104" y="1414"/>
                </a:moveTo>
                <a:cubicBezTo>
                  <a:pt x="18371" y="1147"/>
                  <a:pt x="18739" y="982"/>
                  <a:pt x="19145" y="982"/>
                </a:cubicBezTo>
                <a:cubicBezTo>
                  <a:pt x="19959" y="982"/>
                  <a:pt x="20618" y="1642"/>
                  <a:pt x="20618" y="2455"/>
                </a:cubicBezTo>
                <a:cubicBezTo>
                  <a:pt x="20618" y="2861"/>
                  <a:pt x="20453" y="3230"/>
                  <a:pt x="20187" y="3496"/>
                </a:cubicBezTo>
                <a:lnTo>
                  <a:pt x="19552" y="4131"/>
                </a:lnTo>
                <a:lnTo>
                  <a:pt x="17469" y="2048"/>
                </a:lnTo>
                <a:cubicBezTo>
                  <a:pt x="17469" y="2048"/>
                  <a:pt x="18104" y="1414"/>
                  <a:pt x="18104" y="1414"/>
                </a:cubicBezTo>
                <a:close/>
                <a:moveTo>
                  <a:pt x="5400" y="16200"/>
                </a:moveTo>
                <a:lnTo>
                  <a:pt x="9590" y="15481"/>
                </a:lnTo>
                <a:lnTo>
                  <a:pt x="20881" y="4190"/>
                </a:lnTo>
                <a:cubicBezTo>
                  <a:pt x="21325" y="3746"/>
                  <a:pt x="21600" y="3133"/>
                  <a:pt x="21600" y="2455"/>
                </a:cubicBezTo>
                <a:cubicBezTo>
                  <a:pt x="21600" y="1099"/>
                  <a:pt x="20501" y="0"/>
                  <a:pt x="19145" y="0"/>
                </a:cubicBezTo>
                <a:cubicBezTo>
                  <a:pt x="18468" y="0"/>
                  <a:pt x="17854" y="275"/>
                  <a:pt x="17410" y="719"/>
                </a:cubicBezTo>
                <a:lnTo>
                  <a:pt x="6119" y="12010"/>
                </a:lnTo>
                <a:cubicBezTo>
                  <a:pt x="6119" y="12010"/>
                  <a:pt x="5400" y="16200"/>
                  <a:pt x="5400" y="16200"/>
                </a:cubicBezTo>
                <a:close/>
              </a:path>
            </a:pathLst>
          </a:custGeom>
          <a:solidFill>
            <a:schemeClr val="bg1"/>
          </a:solidFill>
          <a:ln w="12700">
            <a:miter lim="400000"/>
          </a:ln>
        </p:spPr>
        <p:txBody>
          <a:bodyPr lIns="19045" tIns="19045" rIns="19045" bIns="19045" anchor="ctr"/>
          <a:lstStyle/>
          <a:p>
            <a:pPr marL="0" marR="0" lvl="0" indent="0" defTabSz="228532" rtl="0" eaLnBrk="1" fontAlgn="auto" latinLnBrk="0" hangingPunct="1">
              <a:lnSpc>
                <a:spcPct val="100000"/>
              </a:lnSpc>
              <a:spcBef>
                <a:spcPts val="0"/>
              </a:spcBef>
              <a:spcAft>
                <a:spcPts val="0"/>
              </a:spcAft>
              <a:buClrTx/>
              <a:buSzTx/>
              <a:buFontTx/>
              <a:buNone/>
              <a:tabLst/>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kumimoji="0" sz="1500" b="0" i="0" u="none" strike="noStrike" kern="1200" cap="none" spc="0" normalizeH="0" baseline="0" noProof="0">
              <a:ln>
                <a:noFill/>
              </a:ln>
              <a:solidFill>
                <a:schemeClr val="bg1"/>
              </a:solidFill>
              <a:effectLst>
                <a:outerShdw blurRad="38100" dist="12700" dir="5400000" rotWithShape="0">
                  <a:srgbClr val="000000">
                    <a:alpha val="50000"/>
                  </a:srgbClr>
                </a:outerShdw>
              </a:effectLst>
              <a:uLnTx/>
              <a:uFillTx/>
              <a:cs typeface="+mn-ea"/>
              <a:sym typeface="+mn-lt"/>
            </a:endParaRPr>
          </a:p>
        </p:txBody>
      </p:sp>
    </p:spTree>
    <p:extLst>
      <p:ext uri="{BB962C8B-B14F-4D97-AF65-F5344CB8AC3E}">
        <p14:creationId xmlns:p14="http://schemas.microsoft.com/office/powerpoint/2010/main" xmlns="" val="2084074235"/>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1000" fill="hold"/>
                                        <p:tgtEl>
                                          <p:spTgt spid="1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ppt_x</p:attrName>
                                        </p:attrNameLst>
                                      </p:cBhvr>
                                      <p:tavLst>
                                        <p:tav tm="0">
                                          <p:val>
                                            <p:strVal val="#ppt_x"/>
                                          </p:val>
                                        </p:tav>
                                        <p:tav tm="100000">
                                          <p:val>
                                            <p:strVal val="#ppt_x"/>
                                          </p:val>
                                        </p:tav>
                                      </p:tavLst>
                                    </p:anim>
                                    <p:anim calcmode="lin" valueType="num">
                                      <p:cBhvr>
                                        <p:cTn id="61" dur="1000" fill="hold"/>
                                        <p:tgtEl>
                                          <p:spTgt spid="15"/>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1000"/>
                                        <p:tgtEl>
                                          <p:spTgt spid="16"/>
                                        </p:tgtEl>
                                      </p:cBhvr>
                                    </p:animEffect>
                                    <p:anim calcmode="lin" valueType="num">
                                      <p:cBhvr>
                                        <p:cTn id="65" dur="1000" fill="hold"/>
                                        <p:tgtEl>
                                          <p:spTgt spid="16"/>
                                        </p:tgtEl>
                                        <p:attrNameLst>
                                          <p:attrName>ppt_x</p:attrName>
                                        </p:attrNameLst>
                                      </p:cBhvr>
                                      <p:tavLst>
                                        <p:tav tm="0">
                                          <p:val>
                                            <p:strVal val="#ppt_x"/>
                                          </p:val>
                                        </p:tav>
                                        <p:tav tm="100000">
                                          <p:val>
                                            <p:strVal val="#ppt_x"/>
                                          </p:val>
                                        </p:tav>
                                      </p:tavLst>
                                    </p:anim>
                                    <p:anim calcmode="lin" valueType="num">
                                      <p:cBhvr>
                                        <p:cTn id="66" dur="1000" fill="hold"/>
                                        <p:tgtEl>
                                          <p:spTgt spid="16"/>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1000"/>
                                        <p:tgtEl>
                                          <p:spTgt spid="17"/>
                                        </p:tgtEl>
                                      </p:cBhvr>
                                    </p:animEffect>
                                    <p:anim calcmode="lin" valueType="num">
                                      <p:cBhvr>
                                        <p:cTn id="70" dur="1000" fill="hold"/>
                                        <p:tgtEl>
                                          <p:spTgt spid="17"/>
                                        </p:tgtEl>
                                        <p:attrNameLst>
                                          <p:attrName>ppt_x</p:attrName>
                                        </p:attrNameLst>
                                      </p:cBhvr>
                                      <p:tavLst>
                                        <p:tav tm="0">
                                          <p:val>
                                            <p:strVal val="#ppt_x"/>
                                          </p:val>
                                        </p:tav>
                                        <p:tav tm="100000">
                                          <p:val>
                                            <p:strVal val="#ppt_x"/>
                                          </p:val>
                                        </p:tav>
                                      </p:tavLst>
                                    </p:anim>
                                    <p:anim calcmode="lin" valueType="num">
                                      <p:cBhvr>
                                        <p:cTn id="71" dur="1000" fill="hold"/>
                                        <p:tgtEl>
                                          <p:spTgt spid="17"/>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1000"/>
                                        <p:tgtEl>
                                          <p:spTgt spid="18"/>
                                        </p:tgtEl>
                                      </p:cBhvr>
                                    </p:animEffect>
                                    <p:anim calcmode="lin" valueType="num">
                                      <p:cBhvr>
                                        <p:cTn id="75" dur="1000" fill="hold"/>
                                        <p:tgtEl>
                                          <p:spTgt spid="18"/>
                                        </p:tgtEl>
                                        <p:attrNameLst>
                                          <p:attrName>ppt_x</p:attrName>
                                        </p:attrNameLst>
                                      </p:cBhvr>
                                      <p:tavLst>
                                        <p:tav tm="0">
                                          <p:val>
                                            <p:strVal val="#ppt_x"/>
                                          </p:val>
                                        </p:tav>
                                        <p:tav tm="100000">
                                          <p:val>
                                            <p:strVal val="#ppt_x"/>
                                          </p:val>
                                        </p:tav>
                                      </p:tavLst>
                                    </p:anim>
                                    <p:anim calcmode="lin" valueType="num">
                                      <p:cBhvr>
                                        <p:cTn id="76" dur="1000" fill="hold"/>
                                        <p:tgtEl>
                                          <p:spTgt spid="18"/>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fade">
                                      <p:cBhvr>
                                        <p:cTn id="79" dur="1000"/>
                                        <p:tgtEl>
                                          <p:spTgt spid="19"/>
                                        </p:tgtEl>
                                      </p:cBhvr>
                                    </p:animEffect>
                                    <p:anim calcmode="lin" valueType="num">
                                      <p:cBhvr>
                                        <p:cTn id="80" dur="1000" fill="hold"/>
                                        <p:tgtEl>
                                          <p:spTgt spid="19"/>
                                        </p:tgtEl>
                                        <p:attrNameLst>
                                          <p:attrName>ppt_x</p:attrName>
                                        </p:attrNameLst>
                                      </p:cBhvr>
                                      <p:tavLst>
                                        <p:tav tm="0">
                                          <p:val>
                                            <p:strVal val="#ppt_x"/>
                                          </p:val>
                                        </p:tav>
                                        <p:tav tm="100000">
                                          <p:val>
                                            <p:strVal val="#ppt_x"/>
                                          </p:val>
                                        </p:tav>
                                      </p:tavLst>
                                    </p:anim>
                                    <p:anim calcmode="lin" valueType="num">
                                      <p:cBhvr>
                                        <p:cTn id="81" dur="1000" fill="hold"/>
                                        <p:tgtEl>
                                          <p:spTgt spid="19"/>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0"/>
                                        </p:tgtEl>
                                        <p:attrNameLst>
                                          <p:attrName>style.visibility</p:attrName>
                                        </p:attrNameLst>
                                      </p:cBhvr>
                                      <p:to>
                                        <p:strVal val="visible"/>
                                      </p:to>
                                    </p:set>
                                    <p:animEffect transition="in" filter="fade">
                                      <p:cBhvr>
                                        <p:cTn id="84" dur="1000"/>
                                        <p:tgtEl>
                                          <p:spTgt spid="20"/>
                                        </p:tgtEl>
                                      </p:cBhvr>
                                    </p:animEffect>
                                    <p:anim calcmode="lin" valueType="num">
                                      <p:cBhvr>
                                        <p:cTn id="85" dur="1000" fill="hold"/>
                                        <p:tgtEl>
                                          <p:spTgt spid="20"/>
                                        </p:tgtEl>
                                        <p:attrNameLst>
                                          <p:attrName>ppt_x</p:attrName>
                                        </p:attrNameLst>
                                      </p:cBhvr>
                                      <p:tavLst>
                                        <p:tav tm="0">
                                          <p:val>
                                            <p:strVal val="#ppt_x"/>
                                          </p:val>
                                        </p:tav>
                                        <p:tav tm="100000">
                                          <p:val>
                                            <p:strVal val="#ppt_x"/>
                                          </p:val>
                                        </p:tav>
                                      </p:tavLst>
                                    </p:anim>
                                    <p:anim calcmode="lin" valueType="num">
                                      <p:cBhvr>
                                        <p:cTn id="86" dur="1000" fill="hold"/>
                                        <p:tgtEl>
                                          <p:spTgt spid="20"/>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1000"/>
                                        <p:tgtEl>
                                          <p:spTgt spid="21"/>
                                        </p:tgtEl>
                                      </p:cBhvr>
                                    </p:animEffect>
                                    <p:anim calcmode="lin" valueType="num">
                                      <p:cBhvr>
                                        <p:cTn id="90" dur="1000" fill="hold"/>
                                        <p:tgtEl>
                                          <p:spTgt spid="21"/>
                                        </p:tgtEl>
                                        <p:attrNameLst>
                                          <p:attrName>ppt_x</p:attrName>
                                        </p:attrNameLst>
                                      </p:cBhvr>
                                      <p:tavLst>
                                        <p:tav tm="0">
                                          <p:val>
                                            <p:strVal val="#ppt_x"/>
                                          </p:val>
                                        </p:tav>
                                        <p:tav tm="100000">
                                          <p:val>
                                            <p:strVal val="#ppt_x"/>
                                          </p:val>
                                        </p:tav>
                                      </p:tavLst>
                                    </p:anim>
                                    <p:anim calcmode="lin" valueType="num">
                                      <p:cBhvr>
                                        <p:cTn id="91" dur="1000" fill="hold"/>
                                        <p:tgtEl>
                                          <p:spTgt spid="21"/>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Effect transition="in" filter="fade">
                                      <p:cBhvr>
                                        <p:cTn id="94" dur="1000"/>
                                        <p:tgtEl>
                                          <p:spTgt spid="22"/>
                                        </p:tgtEl>
                                      </p:cBhvr>
                                    </p:animEffect>
                                    <p:anim calcmode="lin" valueType="num">
                                      <p:cBhvr>
                                        <p:cTn id="95" dur="1000" fill="hold"/>
                                        <p:tgtEl>
                                          <p:spTgt spid="22"/>
                                        </p:tgtEl>
                                        <p:attrNameLst>
                                          <p:attrName>ppt_x</p:attrName>
                                        </p:attrNameLst>
                                      </p:cBhvr>
                                      <p:tavLst>
                                        <p:tav tm="0">
                                          <p:val>
                                            <p:strVal val="#ppt_x"/>
                                          </p:val>
                                        </p:tav>
                                        <p:tav tm="100000">
                                          <p:val>
                                            <p:strVal val="#ppt_x"/>
                                          </p:val>
                                        </p:tav>
                                      </p:tavLst>
                                    </p:anim>
                                    <p:anim calcmode="lin" valueType="num">
                                      <p:cBhvr>
                                        <p:cTn id="9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p:bldP spid="9" grpId="0"/>
      <p:bldP spid="10" grpId="0" animBg="1"/>
      <p:bldP spid="11" grpId="0"/>
      <p:bldP spid="12" grpId="0"/>
      <p:bldP spid="13" grpId="0" animBg="1"/>
      <p:bldP spid="14" grpId="0"/>
      <p:bldP spid="15" grpId="0"/>
      <p:bldP spid="16" grpId="0" animBg="1"/>
      <p:bldP spid="17" grpId="0"/>
      <p:bldP spid="18" grpId="0"/>
      <p:bldP spid="19" grpId="0" animBg="1"/>
      <p:bldP spid="20" grpId="0"/>
      <p:bldP spid="21" grpId="0"/>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9C8A2C-D282-4602-B69D-3CD87C86BF3A}"/>
              </a:ext>
            </a:extLst>
          </p:cNvPr>
          <p:cNvSpPr txBox="1">
            <a:spLocks noChangeArrowheads="1"/>
          </p:cNvSpPr>
          <p:nvPr/>
        </p:nvSpPr>
        <p:spPr bwMode="auto">
          <a:xfrm>
            <a:off x="827349" y="928824"/>
            <a:ext cx="2474687"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fontAlgn="base"/>
            <a:r>
              <a:rPr lang="zh-CN" altLang="en-US" sz="5000" b="1" dirty="0" smtClean="0">
                <a:solidFill>
                  <a:schemeClr val="bg1"/>
                </a:solidFill>
                <a:latin typeface="+mn-lt"/>
                <a:ea typeface="+mn-ea"/>
                <a:cs typeface="+mn-ea"/>
                <a:sym typeface="+mn-lt"/>
              </a:rPr>
              <a:t>第四章</a:t>
            </a:r>
            <a:endParaRPr lang="zh-CN" altLang="en-US" sz="5000" b="1" dirty="0">
              <a:solidFill>
                <a:schemeClr val="bg1"/>
              </a:solidFill>
              <a:latin typeface="+mn-lt"/>
              <a:ea typeface="+mn-ea"/>
              <a:cs typeface="+mn-ea"/>
              <a:sym typeface="+mn-lt"/>
            </a:endParaRPr>
          </a:p>
        </p:txBody>
      </p:sp>
      <p:sp>
        <p:nvSpPr>
          <p:cNvPr id="3" name="矩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1186E7-7608-4714-B1DC-5B5DCA131417}"/>
              </a:ext>
            </a:extLst>
          </p:cNvPr>
          <p:cNvSpPr>
            <a:spLocks noChangeArrowheads="1"/>
          </p:cNvSpPr>
          <p:nvPr/>
        </p:nvSpPr>
        <p:spPr bwMode="auto">
          <a:xfrm>
            <a:off x="827347" y="1790600"/>
            <a:ext cx="2006279"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50000"/>
              </a:lnSpc>
            </a:pPr>
            <a:r>
              <a:rPr lang="en-US" altLang="zh-CN" sz="2000" i="1" spc="600" dirty="0" smtClean="0">
                <a:solidFill>
                  <a:schemeClr val="bg1"/>
                </a:solidFill>
                <a:cs typeface="+mn-ea"/>
                <a:sym typeface="+mn-lt"/>
              </a:rPr>
              <a:t>PART.04</a:t>
            </a:r>
            <a:endParaRPr lang="en-US" altLang="zh-CN" sz="2000" i="1" spc="600" dirty="0">
              <a:solidFill>
                <a:schemeClr val="bg1"/>
              </a:solidFill>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1A05D7-E387-4B91-9F95-B167427A19C0}"/>
              </a:ext>
            </a:extLst>
          </p:cNvPr>
          <p:cNvSpPr txBox="1">
            <a:spLocks noChangeArrowheads="1"/>
          </p:cNvSpPr>
          <p:nvPr/>
        </p:nvSpPr>
        <p:spPr bwMode="auto">
          <a:xfrm>
            <a:off x="662247" y="2612390"/>
            <a:ext cx="5841679" cy="156966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lnSpc>
                <a:spcPct val="200000"/>
              </a:lnSpc>
              <a:buFont typeface="Wingdings" panose="05000000000000000000" pitchFamily="2" charset="2"/>
              <a:buChar char="Ø"/>
            </a:pPr>
            <a:r>
              <a:rPr lang="zh-CN" altLang="en-US" sz="4800" b="1" i="1" dirty="0" smtClean="0">
                <a:solidFill>
                  <a:schemeClr val="bg1"/>
                </a:solidFill>
                <a:latin typeface="+mn-lt"/>
                <a:ea typeface="+mn-ea"/>
                <a:cs typeface="+mn-ea"/>
                <a:sym typeface="+mn-lt"/>
              </a:rPr>
              <a:t>研究的价值</a:t>
            </a:r>
            <a:endParaRPr lang="en-US" altLang="zh-CN" sz="4800" b="1" i="1" dirty="0">
              <a:solidFill>
                <a:schemeClr val="bg1"/>
              </a:solidFill>
              <a:latin typeface="+mn-lt"/>
              <a:ea typeface="+mn-ea"/>
              <a:cs typeface="+mn-ea"/>
              <a:sym typeface="+mn-lt"/>
            </a:endParaRPr>
          </a:p>
        </p:txBody>
      </p:sp>
      <p:sp>
        <p:nvSpPr>
          <p:cNvPr id="5"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BB8F2F-EC0E-4F5B-88F2-91E53A42F141}"/>
              </a:ext>
            </a:extLst>
          </p:cNvPr>
          <p:cNvSpPr txBox="1">
            <a:spLocks noChangeArrowheads="1"/>
          </p:cNvSpPr>
          <p:nvPr/>
        </p:nvSpPr>
        <p:spPr bwMode="auto">
          <a:xfrm>
            <a:off x="662247" y="4134632"/>
            <a:ext cx="7695879" cy="6463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i="1" dirty="0">
                <a:solidFill>
                  <a:schemeClr val="bg1"/>
                </a:solidFill>
                <a:latin typeface="+mn-lt"/>
                <a:ea typeface="+mn-ea"/>
                <a:cs typeface="+mn-ea"/>
                <a:sym typeface="+mn-lt"/>
              </a:rPr>
              <a:t>Your life can be enhanced, and your happiness enriched, </a:t>
            </a:r>
          </a:p>
          <a:p>
            <a:pPr eaLnBrk="1" hangingPunct="1"/>
            <a:r>
              <a:rPr lang="en-US" altLang="zh-CN" i="1" dirty="0">
                <a:solidFill>
                  <a:schemeClr val="bg1"/>
                </a:solidFill>
                <a:latin typeface="+mn-lt"/>
                <a:ea typeface="+mn-ea"/>
                <a:cs typeface="+mn-ea"/>
                <a:sym typeface="+mn-lt"/>
              </a:rPr>
              <a:t>when you choose to change your perspective. </a:t>
            </a:r>
            <a:endParaRPr lang="zh-CN" altLang="en-US" i="1" dirty="0">
              <a:solidFill>
                <a:schemeClr val="bg1"/>
              </a:solidFill>
              <a:latin typeface="+mn-lt"/>
              <a:ea typeface="+mn-ea"/>
              <a:cs typeface="+mn-ea"/>
              <a:sym typeface="+mn-lt"/>
            </a:endParaRPr>
          </a:p>
        </p:txBody>
      </p:sp>
      <p:pic>
        <p:nvPicPr>
          <p:cNvPr id="6" name="图片 5"/>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flipH="1">
            <a:off x="6020817" y="0"/>
            <a:ext cx="7715251" cy="6858000"/>
          </a:xfrm>
          <a:prstGeom prst="rect">
            <a:avLst/>
          </a:prstGeom>
        </p:spPr>
      </p:pic>
    </p:spTree>
    <p:extLst>
      <p:ext uri="{BB962C8B-B14F-4D97-AF65-F5344CB8AC3E}">
        <p14:creationId xmlns:p14="http://schemas.microsoft.com/office/powerpoint/2010/main" xmlns="" val="165266556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3"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a:solidFill>
                    <a:schemeClr val="bg1"/>
                  </a:solidFill>
                  <a:latin typeface="+mn-lt"/>
                  <a:ea typeface="+mn-ea"/>
                  <a:cs typeface="+mn-ea"/>
                  <a:sym typeface="+mn-lt"/>
                </a:rPr>
                <a:t>研究的价值</a:t>
              </a:r>
              <a:endParaRPr lang="en-US" altLang="zh-CN" sz="3200" b="1" i="1" dirty="0">
                <a:solidFill>
                  <a:schemeClr val="bg1"/>
                </a:solidFill>
                <a:latin typeface="+mn-lt"/>
                <a:ea typeface="+mn-ea"/>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sp>
        <p:nvSpPr>
          <p:cNvPr id="5" name="TextBox 13"/>
          <p:cNvSpPr txBox="1"/>
          <p:nvPr/>
        </p:nvSpPr>
        <p:spPr>
          <a:xfrm>
            <a:off x="893667" y="1812380"/>
            <a:ext cx="2662460" cy="574133"/>
          </a:xfrm>
          <a:prstGeom prst="rect">
            <a:avLst/>
          </a:prstGeom>
          <a:noFill/>
        </p:spPr>
        <p:txBody>
          <a:bodyPr wrap="none" lIns="80899" tIns="40450" rIns="80899" bIns="40450" rtlCol="0">
            <a:spAutoFit/>
          </a:bodyPr>
          <a:lstStyle/>
          <a:p>
            <a:r>
              <a:rPr lang="en-US" altLang="zh-CN" sz="3200" b="1" dirty="0" smtClean="0">
                <a:solidFill>
                  <a:schemeClr val="bg1"/>
                </a:solidFill>
                <a:cs typeface="+mn-ea"/>
                <a:sym typeface="+mn-lt"/>
              </a:rPr>
              <a:t>AI</a:t>
            </a:r>
            <a:r>
              <a:rPr lang="zh-CN" altLang="en-US" sz="3200" b="1" dirty="0" smtClean="0">
                <a:solidFill>
                  <a:schemeClr val="bg1"/>
                </a:solidFill>
                <a:cs typeface="+mn-ea"/>
                <a:sym typeface="+mn-lt"/>
              </a:rPr>
              <a:t>的研究价值</a:t>
            </a:r>
            <a:endParaRPr lang="id-ID" sz="3200" b="1" dirty="0">
              <a:solidFill>
                <a:schemeClr val="bg1"/>
              </a:solidFill>
              <a:cs typeface="+mn-ea"/>
              <a:sym typeface="+mn-lt"/>
            </a:endParaRPr>
          </a:p>
        </p:txBody>
      </p:sp>
      <p:sp>
        <p:nvSpPr>
          <p:cNvPr id="6" name="TextBox 33"/>
          <p:cNvSpPr txBox="1"/>
          <p:nvPr/>
        </p:nvSpPr>
        <p:spPr>
          <a:xfrm>
            <a:off x="838523" y="2369439"/>
            <a:ext cx="11140119" cy="1569580"/>
          </a:xfrm>
          <a:prstGeom prst="rect">
            <a:avLst/>
          </a:prstGeom>
          <a:noFill/>
        </p:spPr>
        <p:txBody>
          <a:bodyPr wrap="square" lIns="91360" tIns="45680" rIns="91360" bIns="45680" rtlCol="0">
            <a:spAutoFit/>
          </a:bodyPr>
          <a:lstStyle/>
          <a:p>
            <a:pPr>
              <a:lnSpc>
                <a:spcPct val="200000"/>
              </a:lnSpc>
            </a:pPr>
            <a:r>
              <a:rPr lang="zh-CN" altLang="en-US" sz="1200" dirty="0">
                <a:solidFill>
                  <a:schemeClr val="bg1"/>
                </a:solidFill>
                <a:cs typeface="+mn-ea"/>
                <a:sym typeface="+mn-lt"/>
              </a:rPr>
              <a:t>繁重的科学和工程计算本来是要人脑来承担的，如今计算机不但能完成这种计算，而且能够比人脑做得更快、更准确，因此当代人已不再把这种计算看作是  需要人类智能才能完成的复杂任务”，可见复杂工作的定义是随着时代的发展和技术的进步而变化的，人工智能这门科学的具体目标也自然随着时代的变化而发展。它一方面不断获得新的进展，另一方面又转向更有意义、更加困难的目标。</a:t>
            </a:r>
          </a:p>
          <a:p>
            <a:pPr>
              <a:lnSpc>
                <a:spcPct val="200000"/>
              </a:lnSpc>
            </a:pPr>
            <a:endParaRPr lang="zh-CN" altLang="en-US" sz="1200" dirty="0">
              <a:solidFill>
                <a:schemeClr val="bg1"/>
              </a:solidFill>
              <a:cs typeface="+mn-ea"/>
              <a:sym typeface="+mn-lt"/>
            </a:endParaRPr>
          </a:p>
        </p:txBody>
      </p:sp>
      <p:pic>
        <p:nvPicPr>
          <p:cNvPr id="8" name="图片 7"/>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838521" y="3768584"/>
            <a:ext cx="10737003" cy="2266456"/>
          </a:xfrm>
          <a:prstGeom prst="rect">
            <a:avLst/>
          </a:prstGeom>
        </p:spPr>
      </p:pic>
    </p:spTree>
    <p:extLst>
      <p:ext uri="{BB962C8B-B14F-4D97-AF65-F5344CB8AC3E}">
        <p14:creationId xmlns:p14="http://schemas.microsoft.com/office/powerpoint/2010/main" xmlns="" val="1803508959"/>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9C8A2C-D282-4602-B69D-3CD87C86BF3A}"/>
              </a:ext>
            </a:extLst>
          </p:cNvPr>
          <p:cNvSpPr txBox="1">
            <a:spLocks noChangeArrowheads="1"/>
          </p:cNvSpPr>
          <p:nvPr/>
        </p:nvSpPr>
        <p:spPr bwMode="auto">
          <a:xfrm>
            <a:off x="827349" y="928824"/>
            <a:ext cx="2474687"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fontAlgn="base"/>
            <a:r>
              <a:rPr lang="zh-CN" altLang="en-US" sz="5000" b="1" dirty="0" smtClean="0">
                <a:solidFill>
                  <a:schemeClr val="bg1"/>
                </a:solidFill>
                <a:latin typeface="+mn-lt"/>
                <a:ea typeface="+mn-ea"/>
                <a:cs typeface="+mn-ea"/>
                <a:sym typeface="+mn-lt"/>
              </a:rPr>
              <a:t>第五章</a:t>
            </a:r>
            <a:endParaRPr lang="zh-CN" altLang="en-US" sz="5000" b="1" dirty="0">
              <a:solidFill>
                <a:schemeClr val="bg1"/>
              </a:solidFill>
              <a:latin typeface="+mn-lt"/>
              <a:ea typeface="+mn-ea"/>
              <a:cs typeface="+mn-ea"/>
              <a:sym typeface="+mn-lt"/>
            </a:endParaRPr>
          </a:p>
        </p:txBody>
      </p:sp>
      <p:sp>
        <p:nvSpPr>
          <p:cNvPr id="3" name="矩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1186E7-7608-4714-B1DC-5B5DCA131417}"/>
              </a:ext>
            </a:extLst>
          </p:cNvPr>
          <p:cNvSpPr>
            <a:spLocks noChangeArrowheads="1"/>
          </p:cNvSpPr>
          <p:nvPr/>
        </p:nvSpPr>
        <p:spPr bwMode="auto">
          <a:xfrm>
            <a:off x="827347" y="1790600"/>
            <a:ext cx="2006279"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50000"/>
              </a:lnSpc>
            </a:pPr>
            <a:r>
              <a:rPr lang="en-US" altLang="zh-CN" sz="2000" i="1" spc="600" dirty="0" smtClean="0">
                <a:solidFill>
                  <a:schemeClr val="bg1"/>
                </a:solidFill>
                <a:cs typeface="+mn-ea"/>
                <a:sym typeface="+mn-lt"/>
              </a:rPr>
              <a:t>PART.05</a:t>
            </a:r>
            <a:endParaRPr lang="en-US" altLang="zh-CN" sz="2000" i="1" spc="600" dirty="0">
              <a:solidFill>
                <a:schemeClr val="bg1"/>
              </a:solidFill>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1A05D7-E387-4B91-9F95-B167427A19C0}"/>
              </a:ext>
            </a:extLst>
          </p:cNvPr>
          <p:cNvSpPr txBox="1">
            <a:spLocks noChangeArrowheads="1"/>
          </p:cNvSpPr>
          <p:nvPr/>
        </p:nvSpPr>
        <p:spPr bwMode="auto">
          <a:xfrm>
            <a:off x="662247" y="2612390"/>
            <a:ext cx="5841679" cy="156966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lnSpc>
                <a:spcPct val="200000"/>
              </a:lnSpc>
              <a:buFont typeface="Wingdings" panose="05000000000000000000" pitchFamily="2" charset="2"/>
              <a:buChar char="Ø"/>
            </a:pPr>
            <a:r>
              <a:rPr lang="zh-CN" altLang="en-US" sz="4800" b="1" i="1" dirty="0" smtClean="0">
                <a:solidFill>
                  <a:schemeClr val="bg1"/>
                </a:solidFill>
                <a:latin typeface="+mn-lt"/>
                <a:ea typeface="+mn-ea"/>
                <a:cs typeface="+mn-ea"/>
                <a:sym typeface="+mn-lt"/>
              </a:rPr>
              <a:t>强弱对比</a:t>
            </a:r>
            <a:endParaRPr lang="en-US" altLang="zh-CN" sz="4800" b="1" i="1" dirty="0">
              <a:solidFill>
                <a:schemeClr val="bg1"/>
              </a:solidFill>
              <a:latin typeface="+mn-lt"/>
              <a:ea typeface="+mn-ea"/>
              <a:cs typeface="+mn-ea"/>
              <a:sym typeface="+mn-lt"/>
            </a:endParaRPr>
          </a:p>
        </p:txBody>
      </p:sp>
      <p:sp>
        <p:nvSpPr>
          <p:cNvPr id="5"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BB8F2F-EC0E-4F5B-88F2-91E53A42F141}"/>
              </a:ext>
            </a:extLst>
          </p:cNvPr>
          <p:cNvSpPr txBox="1">
            <a:spLocks noChangeArrowheads="1"/>
          </p:cNvSpPr>
          <p:nvPr/>
        </p:nvSpPr>
        <p:spPr bwMode="auto">
          <a:xfrm>
            <a:off x="662247" y="4134632"/>
            <a:ext cx="7695879" cy="6463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i="1" dirty="0">
                <a:solidFill>
                  <a:schemeClr val="bg1"/>
                </a:solidFill>
                <a:latin typeface="+mn-lt"/>
                <a:ea typeface="+mn-ea"/>
                <a:cs typeface="+mn-ea"/>
                <a:sym typeface="+mn-lt"/>
              </a:rPr>
              <a:t>Your life can be enhanced, and your happiness enriched, </a:t>
            </a:r>
          </a:p>
          <a:p>
            <a:pPr eaLnBrk="1" hangingPunct="1"/>
            <a:r>
              <a:rPr lang="en-US" altLang="zh-CN" i="1" dirty="0">
                <a:solidFill>
                  <a:schemeClr val="bg1"/>
                </a:solidFill>
                <a:latin typeface="+mn-lt"/>
                <a:ea typeface="+mn-ea"/>
                <a:cs typeface="+mn-ea"/>
                <a:sym typeface="+mn-lt"/>
              </a:rPr>
              <a:t>when you choose to change your perspective. </a:t>
            </a:r>
            <a:endParaRPr lang="zh-CN" altLang="en-US" i="1" dirty="0">
              <a:solidFill>
                <a:schemeClr val="bg1"/>
              </a:solidFill>
              <a:latin typeface="+mn-lt"/>
              <a:ea typeface="+mn-ea"/>
              <a:cs typeface="+mn-ea"/>
              <a:sym typeface="+mn-lt"/>
            </a:endParaRPr>
          </a:p>
        </p:txBody>
      </p:sp>
      <p:pic>
        <p:nvPicPr>
          <p:cNvPr id="6" name="图片 5"/>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flipH="1">
            <a:off x="6020817" y="0"/>
            <a:ext cx="7715251" cy="6858000"/>
          </a:xfrm>
          <a:prstGeom prst="rect">
            <a:avLst/>
          </a:prstGeom>
        </p:spPr>
      </p:pic>
    </p:spTree>
    <p:extLst>
      <p:ext uri="{BB962C8B-B14F-4D97-AF65-F5344CB8AC3E}">
        <p14:creationId xmlns:p14="http://schemas.microsoft.com/office/powerpoint/2010/main" xmlns="" val="762548901"/>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3"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a:solidFill>
                    <a:schemeClr val="bg1"/>
                  </a:solidFill>
                  <a:latin typeface="+mn-lt"/>
                  <a:ea typeface="+mn-ea"/>
                  <a:cs typeface="+mn-ea"/>
                  <a:sym typeface="+mn-lt"/>
                </a:rPr>
                <a:t>强弱对比</a:t>
              </a:r>
              <a:endParaRPr lang="en-US" altLang="zh-CN" sz="3200" b="1" i="1" dirty="0">
                <a:solidFill>
                  <a:schemeClr val="bg1"/>
                </a:solidFill>
                <a:latin typeface="+mn-lt"/>
                <a:ea typeface="+mn-ea"/>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sp>
        <p:nvSpPr>
          <p:cNvPr id="5" name="TextBox 33"/>
          <p:cNvSpPr txBox="1"/>
          <p:nvPr/>
        </p:nvSpPr>
        <p:spPr>
          <a:xfrm>
            <a:off x="838523" y="2739972"/>
            <a:ext cx="10372023" cy="1938912"/>
          </a:xfrm>
          <a:prstGeom prst="rect">
            <a:avLst/>
          </a:prstGeom>
          <a:noFill/>
        </p:spPr>
        <p:txBody>
          <a:bodyPr wrap="square" lIns="91360" tIns="45680" rIns="91360" bIns="45680" rtlCol="0">
            <a:spAutoFit/>
          </a:bodyPr>
          <a:lstStyle/>
          <a:p>
            <a:pPr marL="171450" indent="-171450">
              <a:lnSpc>
                <a:spcPct val="200000"/>
              </a:lnSpc>
              <a:buFont typeface="Wingdings" charset="2"/>
              <a:buChar char="ü"/>
            </a:pPr>
            <a:r>
              <a:rPr lang="zh-CN" altLang="en-US" sz="1200" dirty="0">
                <a:solidFill>
                  <a:schemeClr val="bg1"/>
                </a:solidFill>
                <a:cs typeface="+mn-ea"/>
                <a:sym typeface="+mn-lt"/>
              </a:rPr>
              <a:t>名人工智能的一个比较流行的定义，也是该领域较早的定  义，是由约翰</a:t>
            </a:r>
            <a:r>
              <a:rPr lang="en-US" altLang="zh-CN" sz="1200" dirty="0">
                <a:solidFill>
                  <a:schemeClr val="bg1"/>
                </a:solidFill>
                <a:cs typeface="+mn-ea"/>
                <a:sym typeface="+mn-lt"/>
              </a:rPr>
              <a:t>:</a:t>
            </a:r>
            <a:r>
              <a:rPr lang="zh-CN" altLang="en-US" sz="1200" dirty="0">
                <a:solidFill>
                  <a:schemeClr val="bg1"/>
                </a:solidFill>
                <a:cs typeface="+mn-ea"/>
                <a:sym typeface="+mn-lt"/>
              </a:rPr>
              <a:t>麦卡锡</a:t>
            </a:r>
            <a:r>
              <a:rPr lang="en-US" altLang="zh-CN" sz="1200" dirty="0">
                <a:solidFill>
                  <a:schemeClr val="bg1"/>
                </a:solidFill>
                <a:cs typeface="+mn-ea"/>
                <a:sym typeface="+mn-lt"/>
              </a:rPr>
              <a:t>(JOHN MCCARTHY) </a:t>
            </a:r>
            <a:r>
              <a:rPr lang="zh-CN" altLang="en-US" sz="1200" dirty="0">
                <a:solidFill>
                  <a:schemeClr val="bg1"/>
                </a:solidFill>
                <a:cs typeface="+mn-ea"/>
                <a:sym typeface="+mn-lt"/>
              </a:rPr>
              <a:t>在</a:t>
            </a:r>
            <a:r>
              <a:rPr lang="en-US" altLang="zh-CN" sz="1200" dirty="0">
                <a:solidFill>
                  <a:schemeClr val="bg1"/>
                </a:solidFill>
                <a:cs typeface="+mn-ea"/>
                <a:sym typeface="+mn-lt"/>
              </a:rPr>
              <a:t>1956</a:t>
            </a:r>
            <a:r>
              <a:rPr lang="zh-CN" altLang="en-US" sz="1200" dirty="0">
                <a:solidFill>
                  <a:schemeClr val="bg1"/>
                </a:solidFill>
                <a:cs typeface="+mn-ea"/>
                <a:sym typeface="+mn-lt"/>
              </a:rPr>
              <a:t>年的达特矛斯会议</a:t>
            </a:r>
            <a:r>
              <a:rPr lang="en-US" altLang="zh-CN" sz="1200" dirty="0">
                <a:solidFill>
                  <a:schemeClr val="bg1"/>
                </a:solidFill>
                <a:cs typeface="+mn-ea"/>
                <a:sym typeface="+mn-lt"/>
              </a:rPr>
              <a:t>( DARTMOUTH CONFERENCE) </a:t>
            </a:r>
            <a:r>
              <a:rPr lang="zh-CN" altLang="en-US" sz="1200" dirty="0">
                <a:solidFill>
                  <a:schemeClr val="bg1"/>
                </a:solidFill>
                <a:cs typeface="+mn-ea"/>
                <a:sym typeface="+mn-lt"/>
              </a:rPr>
              <a:t>上提出的</a:t>
            </a:r>
            <a:r>
              <a:rPr lang="en-US" altLang="zh-CN" sz="1200" dirty="0">
                <a:solidFill>
                  <a:schemeClr val="bg1"/>
                </a:solidFill>
                <a:cs typeface="+mn-ea"/>
                <a:sym typeface="+mn-lt"/>
              </a:rPr>
              <a:t>: </a:t>
            </a:r>
            <a:r>
              <a:rPr lang="zh-CN" altLang="en-US" sz="1200" dirty="0">
                <a:solidFill>
                  <a:schemeClr val="bg1"/>
                </a:solidFill>
                <a:cs typeface="+mn-ea"/>
                <a:sym typeface="+mn-lt"/>
              </a:rPr>
              <a:t>人工智能就是要让机器的行为看起来就象是人所表现出的智能行为一样。  </a:t>
            </a:r>
            <a:endParaRPr lang="en-US" altLang="zh-CN" sz="1200" dirty="0" smtClean="0">
              <a:solidFill>
                <a:schemeClr val="bg1"/>
              </a:solidFill>
              <a:cs typeface="+mn-ea"/>
              <a:sym typeface="+mn-lt"/>
            </a:endParaRPr>
          </a:p>
          <a:p>
            <a:pPr marL="171450" indent="-171450">
              <a:lnSpc>
                <a:spcPct val="200000"/>
              </a:lnSpc>
              <a:buFont typeface="Wingdings" charset="2"/>
              <a:buChar char="ü"/>
            </a:pPr>
            <a:r>
              <a:rPr lang="zh-CN" altLang="en-US" sz="1200" dirty="0" smtClean="0">
                <a:solidFill>
                  <a:schemeClr val="bg1"/>
                </a:solidFill>
                <a:cs typeface="+mn-ea"/>
                <a:sym typeface="+mn-lt"/>
              </a:rPr>
              <a:t>但是</a:t>
            </a:r>
            <a:r>
              <a:rPr lang="zh-CN" altLang="en-US" sz="1200" dirty="0">
                <a:solidFill>
                  <a:schemeClr val="bg1"/>
                </a:solidFill>
                <a:cs typeface="+mn-ea"/>
                <a:sym typeface="+mn-lt"/>
              </a:rPr>
              <a:t>这个定义似乎忽略了强人工智能的可能性</a:t>
            </a:r>
            <a:r>
              <a:rPr lang="en-US" altLang="zh-CN" sz="1200" dirty="0">
                <a:solidFill>
                  <a:schemeClr val="bg1"/>
                </a:solidFill>
                <a:cs typeface="+mn-ea"/>
                <a:sym typeface="+mn-lt"/>
              </a:rPr>
              <a:t>(</a:t>
            </a:r>
            <a:r>
              <a:rPr lang="zh-CN" altLang="en-US" sz="1200" dirty="0">
                <a:solidFill>
                  <a:schemeClr val="bg1"/>
                </a:solidFill>
                <a:cs typeface="+mn-ea"/>
                <a:sym typeface="+mn-lt"/>
              </a:rPr>
              <a:t>见下</a:t>
            </a:r>
            <a:r>
              <a:rPr lang="en-US" altLang="zh-CN" sz="1200" dirty="0">
                <a:solidFill>
                  <a:schemeClr val="bg1"/>
                </a:solidFill>
                <a:cs typeface="+mn-ea"/>
                <a:sym typeface="+mn-lt"/>
              </a:rPr>
              <a:t>)</a:t>
            </a:r>
            <a:r>
              <a:rPr lang="zh-CN" altLang="en-US" sz="1200" dirty="0">
                <a:solidFill>
                  <a:schemeClr val="bg1"/>
                </a:solidFill>
                <a:cs typeface="+mn-ea"/>
                <a:sym typeface="+mn-lt"/>
              </a:rPr>
              <a:t>。另一个定义指人工智能是人造机器所表现出来的智能性。总体来讲，对人工智能的定义大多可划分为四类，即机器“像人一样思考”、“像人一样行动”、“理性地思考”和</a:t>
            </a:r>
            <a:r>
              <a:rPr lang="en-US" altLang="zh-CN" sz="1200" dirty="0">
                <a:solidFill>
                  <a:schemeClr val="bg1"/>
                </a:solidFill>
                <a:cs typeface="+mn-ea"/>
                <a:sym typeface="+mn-lt"/>
              </a:rPr>
              <a:t>" </a:t>
            </a:r>
            <a:r>
              <a:rPr lang="zh-CN" altLang="en-US" sz="1200" dirty="0">
                <a:solidFill>
                  <a:schemeClr val="bg1"/>
                </a:solidFill>
                <a:cs typeface="+mn-ea"/>
                <a:sym typeface="+mn-lt"/>
              </a:rPr>
              <a:t>理性地行动”。 </a:t>
            </a:r>
            <a:endParaRPr lang="en-US" altLang="zh-CN" sz="1200" dirty="0" smtClean="0">
              <a:solidFill>
                <a:schemeClr val="bg1"/>
              </a:solidFill>
              <a:cs typeface="+mn-ea"/>
              <a:sym typeface="+mn-lt"/>
            </a:endParaRPr>
          </a:p>
          <a:p>
            <a:pPr marL="171450" indent="-171450">
              <a:lnSpc>
                <a:spcPct val="200000"/>
              </a:lnSpc>
              <a:buFont typeface="Wingdings" charset="2"/>
              <a:buChar char="ü"/>
            </a:pPr>
            <a:r>
              <a:rPr lang="zh-CN" altLang="en-US" sz="1200" dirty="0" smtClean="0">
                <a:solidFill>
                  <a:schemeClr val="bg1"/>
                </a:solidFill>
                <a:cs typeface="+mn-ea"/>
                <a:sym typeface="+mn-lt"/>
              </a:rPr>
              <a:t> </a:t>
            </a:r>
            <a:r>
              <a:rPr lang="zh-CN" altLang="en-US" sz="1200" dirty="0">
                <a:solidFill>
                  <a:schemeClr val="bg1"/>
                </a:solidFill>
                <a:cs typeface="+mn-ea"/>
                <a:sym typeface="+mn-lt"/>
              </a:rPr>
              <a:t>这里“行动”应广义地理解为采取行动，或制定行动的决策，而不是肢体动作。</a:t>
            </a:r>
          </a:p>
        </p:txBody>
      </p:sp>
      <p:sp>
        <p:nvSpPr>
          <p:cNvPr id="6" name="TextBox 13"/>
          <p:cNvSpPr txBox="1"/>
          <p:nvPr/>
        </p:nvSpPr>
        <p:spPr>
          <a:xfrm>
            <a:off x="893667" y="2182913"/>
            <a:ext cx="2662460" cy="574133"/>
          </a:xfrm>
          <a:prstGeom prst="rect">
            <a:avLst/>
          </a:prstGeom>
          <a:noFill/>
        </p:spPr>
        <p:txBody>
          <a:bodyPr wrap="none" lIns="80899" tIns="40450" rIns="80899" bIns="40450" rtlCol="0">
            <a:spAutoFit/>
          </a:bodyPr>
          <a:lstStyle/>
          <a:p>
            <a:r>
              <a:rPr lang="en-US" altLang="zh-CN" sz="3200" b="1" dirty="0" smtClean="0">
                <a:solidFill>
                  <a:schemeClr val="bg1"/>
                </a:solidFill>
                <a:cs typeface="+mn-ea"/>
                <a:sym typeface="+mn-lt"/>
              </a:rPr>
              <a:t>AI</a:t>
            </a:r>
            <a:r>
              <a:rPr lang="zh-CN" altLang="en-US" sz="3200" b="1" dirty="0" smtClean="0">
                <a:solidFill>
                  <a:schemeClr val="bg1"/>
                </a:solidFill>
                <a:cs typeface="+mn-ea"/>
                <a:sym typeface="+mn-lt"/>
              </a:rPr>
              <a:t>的强弱对比</a:t>
            </a:r>
            <a:endParaRPr lang="id-ID" sz="3200" b="1" dirty="0">
              <a:solidFill>
                <a:schemeClr val="bg1"/>
              </a:solidFill>
              <a:cs typeface="+mn-ea"/>
              <a:sym typeface="+mn-lt"/>
            </a:endParaRPr>
          </a:p>
        </p:txBody>
      </p:sp>
    </p:spTree>
    <p:extLst>
      <p:ext uri="{BB962C8B-B14F-4D97-AF65-F5344CB8AC3E}">
        <p14:creationId xmlns:p14="http://schemas.microsoft.com/office/powerpoint/2010/main" xmlns="" val="780061178"/>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19C8A2C-D282-4602-B69D-3CD87C86BF3A}"/>
              </a:ext>
            </a:extLst>
          </p:cNvPr>
          <p:cNvSpPr txBox="1">
            <a:spLocks noChangeArrowheads="1"/>
          </p:cNvSpPr>
          <p:nvPr/>
        </p:nvSpPr>
        <p:spPr bwMode="auto">
          <a:xfrm>
            <a:off x="827349" y="928824"/>
            <a:ext cx="2474687"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fontAlgn="base"/>
            <a:r>
              <a:rPr lang="zh-CN" altLang="en-US" sz="5000" b="1" dirty="0" smtClean="0">
                <a:solidFill>
                  <a:schemeClr val="bg1"/>
                </a:solidFill>
                <a:latin typeface="+mn-lt"/>
                <a:ea typeface="+mn-ea"/>
                <a:cs typeface="+mn-ea"/>
                <a:sym typeface="+mn-lt"/>
              </a:rPr>
              <a:t>第五章</a:t>
            </a:r>
            <a:endParaRPr lang="zh-CN" altLang="en-US" sz="5000" b="1" dirty="0">
              <a:solidFill>
                <a:schemeClr val="bg1"/>
              </a:solidFill>
              <a:latin typeface="+mn-lt"/>
              <a:ea typeface="+mn-ea"/>
              <a:cs typeface="+mn-ea"/>
              <a:sym typeface="+mn-lt"/>
            </a:endParaRPr>
          </a:p>
        </p:txBody>
      </p:sp>
      <p:sp>
        <p:nvSpPr>
          <p:cNvPr id="3" name="矩形 160">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31186E7-7608-4714-B1DC-5B5DCA131417}"/>
              </a:ext>
            </a:extLst>
          </p:cNvPr>
          <p:cNvSpPr>
            <a:spLocks noChangeArrowheads="1"/>
          </p:cNvSpPr>
          <p:nvPr/>
        </p:nvSpPr>
        <p:spPr bwMode="auto">
          <a:xfrm>
            <a:off x="827347" y="1790600"/>
            <a:ext cx="2006279"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50000"/>
              </a:lnSpc>
            </a:pPr>
            <a:r>
              <a:rPr lang="en-US" altLang="zh-CN" sz="2000" i="1" spc="600" dirty="0" smtClean="0">
                <a:solidFill>
                  <a:schemeClr val="bg1"/>
                </a:solidFill>
                <a:cs typeface="+mn-ea"/>
                <a:sym typeface="+mn-lt"/>
              </a:rPr>
              <a:t>PART.05</a:t>
            </a:r>
            <a:endParaRPr lang="en-US" altLang="zh-CN" sz="2000" i="1" spc="600" dirty="0">
              <a:solidFill>
                <a:schemeClr val="bg1"/>
              </a:solidFill>
              <a:cs typeface="+mn-ea"/>
              <a:sym typeface="+mn-lt"/>
            </a:endParaRPr>
          </a:p>
        </p:txBody>
      </p:sp>
      <p:sp>
        <p:nvSpPr>
          <p:cNvPr id="4"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E81A05D7-E387-4B91-9F95-B167427A19C0}"/>
              </a:ext>
            </a:extLst>
          </p:cNvPr>
          <p:cNvSpPr txBox="1">
            <a:spLocks noChangeArrowheads="1"/>
          </p:cNvSpPr>
          <p:nvPr/>
        </p:nvSpPr>
        <p:spPr bwMode="auto">
          <a:xfrm>
            <a:off x="662247" y="2612390"/>
            <a:ext cx="5841679" cy="156966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lnSpc>
                <a:spcPct val="200000"/>
              </a:lnSpc>
              <a:buFont typeface="Wingdings" panose="05000000000000000000" pitchFamily="2" charset="2"/>
              <a:buChar char="Ø"/>
            </a:pPr>
            <a:r>
              <a:rPr lang="zh-CN" altLang="en-US" sz="4800" b="1" i="1" dirty="0" smtClean="0">
                <a:solidFill>
                  <a:schemeClr val="bg1"/>
                </a:solidFill>
                <a:latin typeface="+mn-lt"/>
                <a:ea typeface="+mn-ea"/>
                <a:cs typeface="+mn-ea"/>
                <a:sym typeface="+mn-lt"/>
              </a:rPr>
              <a:t>主要成果</a:t>
            </a:r>
            <a:endParaRPr lang="en-US" altLang="zh-CN" sz="4800" b="1" i="1" dirty="0">
              <a:solidFill>
                <a:schemeClr val="bg1"/>
              </a:solidFill>
              <a:latin typeface="+mn-lt"/>
              <a:ea typeface="+mn-ea"/>
              <a:cs typeface="+mn-ea"/>
              <a:sym typeface="+mn-lt"/>
            </a:endParaRPr>
          </a:p>
        </p:txBody>
      </p:sp>
      <p:sp>
        <p:nvSpPr>
          <p:cNvPr id="5"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2ABB8F2F-EC0E-4F5B-88F2-91E53A42F141}"/>
              </a:ext>
            </a:extLst>
          </p:cNvPr>
          <p:cNvSpPr txBox="1">
            <a:spLocks noChangeArrowheads="1"/>
          </p:cNvSpPr>
          <p:nvPr/>
        </p:nvSpPr>
        <p:spPr bwMode="auto">
          <a:xfrm>
            <a:off x="662247" y="4134632"/>
            <a:ext cx="7695879" cy="6463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i="1" dirty="0">
                <a:solidFill>
                  <a:schemeClr val="bg1"/>
                </a:solidFill>
                <a:latin typeface="+mn-lt"/>
                <a:ea typeface="+mn-ea"/>
                <a:cs typeface="+mn-ea"/>
                <a:sym typeface="+mn-lt"/>
              </a:rPr>
              <a:t>Your life can be enhanced, and your happiness enriched, </a:t>
            </a:r>
          </a:p>
          <a:p>
            <a:pPr eaLnBrk="1" hangingPunct="1"/>
            <a:r>
              <a:rPr lang="en-US" altLang="zh-CN" i="1" dirty="0">
                <a:solidFill>
                  <a:schemeClr val="bg1"/>
                </a:solidFill>
                <a:latin typeface="+mn-lt"/>
                <a:ea typeface="+mn-ea"/>
                <a:cs typeface="+mn-ea"/>
                <a:sym typeface="+mn-lt"/>
              </a:rPr>
              <a:t>when you choose to change your perspective. </a:t>
            </a:r>
            <a:endParaRPr lang="zh-CN" altLang="en-US" i="1" dirty="0">
              <a:solidFill>
                <a:schemeClr val="bg1"/>
              </a:solidFill>
              <a:latin typeface="+mn-lt"/>
              <a:ea typeface="+mn-ea"/>
              <a:cs typeface="+mn-ea"/>
              <a:sym typeface="+mn-lt"/>
            </a:endParaRPr>
          </a:p>
        </p:txBody>
      </p:sp>
      <p:pic>
        <p:nvPicPr>
          <p:cNvPr id="6" name="图片 5"/>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flipH="1">
            <a:off x="6020817" y="0"/>
            <a:ext cx="7715251" cy="6858000"/>
          </a:xfrm>
          <a:prstGeom prst="rect">
            <a:avLst/>
          </a:prstGeom>
        </p:spPr>
      </p:pic>
    </p:spTree>
    <p:extLst>
      <p:ext uri="{BB962C8B-B14F-4D97-AF65-F5344CB8AC3E}">
        <p14:creationId xmlns:p14="http://schemas.microsoft.com/office/powerpoint/2010/main" xmlns="" val="1693381584"/>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heckerboard(across)">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3"/>
          <p:cNvSpPr txBox="1"/>
          <p:nvPr/>
        </p:nvSpPr>
        <p:spPr>
          <a:xfrm>
            <a:off x="6774627" y="1418256"/>
            <a:ext cx="3561744" cy="574133"/>
          </a:xfrm>
          <a:prstGeom prst="rect">
            <a:avLst/>
          </a:prstGeom>
          <a:noFill/>
        </p:spPr>
        <p:txBody>
          <a:bodyPr wrap="none" lIns="80899" tIns="40450" rIns="80899" bIns="40450" rtlCol="0">
            <a:spAutoFit/>
          </a:bodyPr>
          <a:lstStyle/>
          <a:p>
            <a:r>
              <a:rPr lang="en-US" altLang="zh-CN" sz="3200" b="1" dirty="0" smtClean="0">
                <a:solidFill>
                  <a:schemeClr val="bg1"/>
                </a:solidFill>
                <a:cs typeface="+mn-ea"/>
                <a:sym typeface="+mn-lt"/>
              </a:rPr>
              <a:t>Google</a:t>
            </a:r>
            <a:r>
              <a:rPr lang="zh-CN" altLang="en-US" sz="3200" b="1" dirty="0" smtClean="0">
                <a:solidFill>
                  <a:schemeClr val="bg1"/>
                </a:solidFill>
                <a:cs typeface="+mn-ea"/>
                <a:sym typeface="+mn-lt"/>
              </a:rPr>
              <a:t> </a:t>
            </a:r>
            <a:r>
              <a:rPr lang="en-US" altLang="zh-CN" sz="3200" b="1" dirty="0" err="1" smtClean="0">
                <a:solidFill>
                  <a:schemeClr val="bg1"/>
                </a:solidFill>
                <a:cs typeface="+mn-ea"/>
                <a:sym typeface="+mn-lt"/>
              </a:rPr>
              <a:t>AlphaGo</a:t>
            </a:r>
            <a:endParaRPr lang="id-ID" sz="3200" b="1" dirty="0">
              <a:solidFill>
                <a:schemeClr val="bg1"/>
              </a:solidFill>
              <a:cs typeface="+mn-ea"/>
              <a:sym typeface="+mn-lt"/>
            </a:endParaRPr>
          </a:p>
        </p:txBody>
      </p:sp>
      <p:sp>
        <p:nvSpPr>
          <p:cNvPr id="3" name="TextBox 33"/>
          <p:cNvSpPr txBox="1"/>
          <p:nvPr/>
        </p:nvSpPr>
        <p:spPr>
          <a:xfrm>
            <a:off x="6774627" y="2155522"/>
            <a:ext cx="4706472" cy="3416239"/>
          </a:xfrm>
          <a:prstGeom prst="rect">
            <a:avLst/>
          </a:prstGeom>
          <a:noFill/>
        </p:spPr>
        <p:txBody>
          <a:bodyPr wrap="square" lIns="91360" tIns="45680" rIns="91360" bIns="45680" rtlCol="0">
            <a:spAutoFit/>
          </a:bodyPr>
          <a:lstStyle/>
          <a:p>
            <a:pPr>
              <a:lnSpc>
                <a:spcPct val="200000"/>
              </a:lnSpc>
            </a:pPr>
            <a:r>
              <a:rPr lang="en-US" altLang="zh-CN" sz="1200" dirty="0">
                <a:solidFill>
                  <a:schemeClr val="bg1"/>
                </a:solidFill>
                <a:cs typeface="+mn-ea"/>
                <a:sym typeface="+mn-lt"/>
              </a:rPr>
              <a:t>1</a:t>
            </a:r>
            <a:r>
              <a:rPr lang="zh-CN" altLang="en-US" sz="1200" dirty="0">
                <a:solidFill>
                  <a:schemeClr val="bg1"/>
                </a:solidFill>
                <a:cs typeface="+mn-ea"/>
                <a:sym typeface="+mn-lt"/>
              </a:rPr>
              <a:t>月</a:t>
            </a:r>
            <a:r>
              <a:rPr lang="en-US" altLang="zh-CN" sz="1200" dirty="0">
                <a:solidFill>
                  <a:schemeClr val="bg1"/>
                </a:solidFill>
                <a:cs typeface="+mn-ea"/>
                <a:sym typeface="+mn-lt"/>
              </a:rPr>
              <a:t>28</a:t>
            </a:r>
            <a:r>
              <a:rPr lang="zh-CN" altLang="en-US" sz="1200" dirty="0">
                <a:solidFill>
                  <a:schemeClr val="bg1"/>
                </a:solidFill>
                <a:cs typeface="+mn-ea"/>
                <a:sym typeface="+mn-lt"/>
              </a:rPr>
              <a:t>日上午消息，谷歌今日召开全球电话会议，旗下</a:t>
            </a:r>
            <a:r>
              <a:rPr lang="en-US" altLang="zh-CN" sz="1200" dirty="0">
                <a:solidFill>
                  <a:schemeClr val="bg1"/>
                </a:solidFill>
                <a:cs typeface="+mn-ea"/>
                <a:sym typeface="+mn-lt"/>
              </a:rPr>
              <a:t>Deep Mind  </a:t>
            </a:r>
            <a:r>
              <a:rPr lang="zh-CN" altLang="en-US" sz="1200" dirty="0">
                <a:solidFill>
                  <a:schemeClr val="bg1"/>
                </a:solidFill>
                <a:cs typeface="+mn-ea"/>
                <a:sym typeface="+mn-lt"/>
              </a:rPr>
              <a:t>创始人戴密斯</a:t>
            </a:r>
            <a:r>
              <a:rPr lang="en-US" altLang="zh-CN" sz="1200" dirty="0">
                <a:solidFill>
                  <a:schemeClr val="bg1"/>
                </a:solidFill>
                <a:cs typeface="+mn-ea"/>
                <a:sym typeface="+mn-lt"/>
              </a:rPr>
              <a:t>:</a:t>
            </a:r>
            <a:r>
              <a:rPr lang="zh-CN" altLang="en-US" sz="1200" dirty="0">
                <a:solidFill>
                  <a:schemeClr val="bg1"/>
                </a:solidFill>
                <a:cs typeface="+mn-ea"/>
                <a:sym typeface="+mn-lt"/>
              </a:rPr>
              <a:t>哈萨比斯</a:t>
            </a:r>
            <a:r>
              <a:rPr lang="en-US" altLang="zh-CN" sz="1200" dirty="0">
                <a:solidFill>
                  <a:schemeClr val="bg1"/>
                </a:solidFill>
                <a:cs typeface="+mn-ea"/>
                <a:sym typeface="+mn-lt"/>
              </a:rPr>
              <a:t>(</a:t>
            </a:r>
            <a:r>
              <a:rPr lang="en-US" altLang="zh-CN" sz="1200" dirty="0" err="1">
                <a:solidFill>
                  <a:schemeClr val="bg1"/>
                </a:solidFill>
                <a:cs typeface="+mn-ea"/>
                <a:sym typeface="+mn-lt"/>
              </a:rPr>
              <a:t>Demis</a:t>
            </a:r>
            <a:r>
              <a:rPr lang="en-US" altLang="zh-CN" sz="1200" dirty="0">
                <a:solidFill>
                  <a:schemeClr val="bg1"/>
                </a:solidFill>
                <a:cs typeface="+mn-ea"/>
                <a:sym typeface="+mn-lt"/>
              </a:rPr>
              <a:t> </a:t>
            </a:r>
            <a:r>
              <a:rPr lang="en-US" altLang="zh-CN" sz="1200" dirty="0" err="1">
                <a:solidFill>
                  <a:schemeClr val="bg1"/>
                </a:solidFill>
                <a:cs typeface="+mn-ea"/>
                <a:sym typeface="+mn-lt"/>
              </a:rPr>
              <a:t>Hassabis</a:t>
            </a:r>
            <a:r>
              <a:rPr lang="en-US" altLang="zh-CN" sz="1200" dirty="0">
                <a:solidFill>
                  <a:schemeClr val="bg1"/>
                </a:solidFill>
                <a:cs typeface="+mn-ea"/>
                <a:sym typeface="+mn-lt"/>
              </a:rPr>
              <a:t>)</a:t>
            </a:r>
            <a:r>
              <a:rPr lang="zh-CN" altLang="en-US" sz="1200" dirty="0">
                <a:solidFill>
                  <a:schemeClr val="bg1"/>
                </a:solidFill>
                <a:cs typeface="+mn-ea"/>
                <a:sym typeface="+mn-lt"/>
              </a:rPr>
              <a:t>宣布了谷歌在人工智能领域的重要进展</a:t>
            </a:r>
            <a:r>
              <a:rPr lang="en-US" altLang="zh-CN" sz="1200" dirty="0">
                <a:solidFill>
                  <a:schemeClr val="bg1"/>
                </a:solidFill>
                <a:cs typeface="+mn-ea"/>
                <a:sym typeface="+mn-lt"/>
              </a:rPr>
              <a:t>: </a:t>
            </a:r>
            <a:r>
              <a:rPr lang="zh-CN" altLang="en-US" sz="1200" dirty="0">
                <a:solidFill>
                  <a:schemeClr val="bg1"/>
                </a:solidFill>
                <a:cs typeface="+mn-ea"/>
                <a:sym typeface="+mn-lt"/>
              </a:rPr>
              <a:t>开发出一款能够在围棋中击败职业选手的程序</a:t>
            </a:r>
            <a:r>
              <a:rPr lang="en-US" altLang="zh-CN" sz="1200" dirty="0" err="1">
                <a:solidFill>
                  <a:schemeClr val="bg1"/>
                </a:solidFill>
                <a:cs typeface="+mn-ea"/>
                <a:sym typeface="+mn-lt"/>
              </a:rPr>
              <a:t>AlphaGo</a:t>
            </a:r>
            <a:r>
              <a:rPr lang="en-US" altLang="zh-CN" sz="1200" dirty="0">
                <a:solidFill>
                  <a:schemeClr val="bg1"/>
                </a:solidFill>
                <a:cs typeface="+mn-ea"/>
                <a:sym typeface="+mn-lt"/>
              </a:rPr>
              <a:t>,</a:t>
            </a:r>
            <a:r>
              <a:rPr lang="zh-CN" altLang="en-US" sz="1200" dirty="0">
                <a:solidFill>
                  <a:schemeClr val="bg1"/>
                </a:solidFill>
                <a:cs typeface="+mn-ea"/>
                <a:sym typeface="+mn-lt"/>
              </a:rPr>
              <a:t>后者能够通过机器学习的方式掌握比赛技巧。将于三月份同李世豆竞技。分</a:t>
            </a:r>
            <a:r>
              <a:rPr lang="en-US" altLang="zh-CN" sz="1200" dirty="0">
                <a:solidFill>
                  <a:schemeClr val="bg1"/>
                </a:solidFill>
                <a:cs typeface="+mn-ea"/>
                <a:sym typeface="+mn-lt"/>
              </a:rPr>
              <a:t>2016</a:t>
            </a:r>
            <a:r>
              <a:rPr lang="zh-CN" altLang="en-US" sz="1200" dirty="0">
                <a:solidFill>
                  <a:schemeClr val="bg1"/>
                </a:solidFill>
                <a:cs typeface="+mn-ea"/>
                <a:sym typeface="+mn-lt"/>
              </a:rPr>
              <a:t>年</a:t>
            </a:r>
            <a:r>
              <a:rPr lang="en-US" altLang="zh-CN" sz="1200" dirty="0">
                <a:solidFill>
                  <a:schemeClr val="bg1"/>
                </a:solidFill>
                <a:cs typeface="+mn-ea"/>
                <a:sym typeface="+mn-lt"/>
              </a:rPr>
              <a:t>3</a:t>
            </a:r>
            <a:r>
              <a:rPr lang="zh-CN" altLang="en-US" sz="1200" dirty="0">
                <a:solidFill>
                  <a:schemeClr val="bg1"/>
                </a:solidFill>
                <a:cs typeface="+mn-ea"/>
                <a:sym typeface="+mn-lt"/>
              </a:rPr>
              <a:t>月</a:t>
            </a:r>
            <a:r>
              <a:rPr lang="en-US" altLang="zh-CN" sz="1200" dirty="0">
                <a:solidFill>
                  <a:schemeClr val="bg1"/>
                </a:solidFill>
                <a:cs typeface="+mn-ea"/>
                <a:sym typeface="+mn-lt"/>
              </a:rPr>
              <a:t>9</a:t>
            </a:r>
            <a:r>
              <a:rPr lang="zh-CN" altLang="en-US" sz="1200" dirty="0">
                <a:solidFill>
                  <a:schemeClr val="bg1"/>
                </a:solidFill>
                <a:cs typeface="+mn-ea"/>
                <a:sym typeface="+mn-lt"/>
              </a:rPr>
              <a:t>日第一局，李世烹输，</a:t>
            </a:r>
            <a:r>
              <a:rPr lang="en-US" altLang="zh-CN" sz="1200" dirty="0">
                <a:solidFill>
                  <a:schemeClr val="bg1"/>
                </a:solidFill>
                <a:cs typeface="+mn-ea"/>
                <a:sym typeface="+mn-lt"/>
              </a:rPr>
              <a:t>10</a:t>
            </a:r>
            <a:r>
              <a:rPr lang="zh-CN" altLang="en-US" sz="1200" dirty="0">
                <a:solidFill>
                  <a:schemeClr val="bg1"/>
                </a:solidFill>
                <a:cs typeface="+mn-ea"/>
                <a:sym typeface="+mn-lt"/>
              </a:rPr>
              <a:t>日第二局，李世夏输，</a:t>
            </a:r>
            <a:r>
              <a:rPr lang="en-US" altLang="zh-CN" sz="1200" dirty="0">
                <a:solidFill>
                  <a:schemeClr val="bg1"/>
                </a:solidFill>
                <a:cs typeface="+mn-ea"/>
                <a:sym typeface="+mn-lt"/>
              </a:rPr>
              <a:t>12  </a:t>
            </a:r>
            <a:r>
              <a:rPr lang="zh-CN" altLang="en-US" sz="1200" dirty="0">
                <a:solidFill>
                  <a:schemeClr val="bg1"/>
                </a:solidFill>
                <a:cs typeface="+mn-ea"/>
                <a:sym typeface="+mn-lt"/>
              </a:rPr>
              <a:t>日第三局，李世烹输，</a:t>
            </a:r>
            <a:r>
              <a:rPr lang="en-US" altLang="zh-CN" sz="1200" dirty="0">
                <a:solidFill>
                  <a:schemeClr val="bg1"/>
                </a:solidFill>
                <a:cs typeface="+mn-ea"/>
                <a:sym typeface="+mn-lt"/>
              </a:rPr>
              <a:t>13</a:t>
            </a:r>
            <a:r>
              <a:rPr lang="zh-CN" altLang="en-US" sz="1200" dirty="0">
                <a:solidFill>
                  <a:schemeClr val="bg1"/>
                </a:solidFill>
                <a:cs typeface="+mn-ea"/>
                <a:sym typeface="+mn-lt"/>
              </a:rPr>
              <a:t>日，拿到首胜</a:t>
            </a:r>
            <a:r>
              <a:rPr lang="en-US" altLang="zh-CN" sz="1200" dirty="0">
                <a:solidFill>
                  <a:schemeClr val="bg1"/>
                </a:solidFill>
                <a:cs typeface="+mn-ea"/>
                <a:sym typeface="+mn-lt"/>
              </a:rPr>
              <a:t>!</a:t>
            </a:r>
            <a:r>
              <a:rPr lang="zh-CN" altLang="en-US" sz="1200" dirty="0">
                <a:solidFill>
                  <a:schemeClr val="bg1"/>
                </a:solidFill>
                <a:cs typeface="+mn-ea"/>
                <a:sym typeface="+mn-lt"/>
              </a:rPr>
              <a:t>必根据之前的约定，谷歌获胜后将获得“自己的”</a:t>
            </a:r>
            <a:r>
              <a:rPr lang="en-US" altLang="zh-CN" sz="1200" dirty="0">
                <a:solidFill>
                  <a:schemeClr val="bg1"/>
                </a:solidFill>
                <a:cs typeface="+mn-ea"/>
                <a:sym typeface="+mn-lt"/>
              </a:rPr>
              <a:t>100</a:t>
            </a:r>
            <a:r>
              <a:rPr lang="zh-CN" altLang="en-US" sz="1200" dirty="0">
                <a:solidFill>
                  <a:schemeClr val="bg1"/>
                </a:solidFill>
                <a:cs typeface="+mn-ea"/>
                <a:sym typeface="+mn-lt"/>
              </a:rPr>
              <a:t>万奖金，这些  奖金将捐赠给联合国儿童基金会</a:t>
            </a:r>
            <a:r>
              <a:rPr lang="en-US" altLang="zh-CN" sz="1200" dirty="0">
                <a:solidFill>
                  <a:schemeClr val="bg1"/>
                </a:solidFill>
                <a:cs typeface="+mn-ea"/>
                <a:sym typeface="+mn-lt"/>
              </a:rPr>
              <a:t>(UNICEF)</a:t>
            </a:r>
            <a:r>
              <a:rPr lang="zh-CN" altLang="en-US" sz="1200" dirty="0">
                <a:solidFill>
                  <a:schemeClr val="bg1"/>
                </a:solidFill>
                <a:cs typeface="+mn-ea"/>
                <a:sym typeface="+mn-lt"/>
              </a:rPr>
              <a:t>、</a:t>
            </a:r>
            <a:r>
              <a:rPr lang="en-US" altLang="zh-CN" sz="1200" dirty="0">
                <a:solidFill>
                  <a:schemeClr val="bg1"/>
                </a:solidFill>
                <a:cs typeface="+mn-ea"/>
                <a:sym typeface="+mn-lt"/>
              </a:rPr>
              <a:t>STEM</a:t>
            </a:r>
            <a:r>
              <a:rPr lang="zh-CN" altLang="en-US" sz="1200" dirty="0">
                <a:solidFill>
                  <a:schemeClr val="bg1"/>
                </a:solidFill>
                <a:cs typeface="+mn-ea"/>
                <a:sym typeface="+mn-lt"/>
              </a:rPr>
              <a:t>教育以及围棋慈善机构</a:t>
            </a:r>
            <a:r>
              <a:rPr lang="en-US" altLang="zh-CN" sz="1200" dirty="0">
                <a:solidFill>
                  <a:schemeClr val="bg1"/>
                </a:solidFill>
                <a:cs typeface="+mn-ea"/>
                <a:sym typeface="+mn-lt"/>
              </a:rPr>
              <a:t>(Go Charity)</a:t>
            </a:r>
            <a:r>
              <a:rPr lang="zh-CN" altLang="en-US" sz="1200" dirty="0">
                <a:solidFill>
                  <a:schemeClr val="bg1"/>
                </a:solidFill>
                <a:cs typeface="+mn-ea"/>
                <a:sym typeface="+mn-lt"/>
              </a:rPr>
              <a:t>。</a:t>
            </a:r>
          </a:p>
        </p:txBody>
      </p:sp>
      <p:grpSp>
        <p:nvGrpSpPr>
          <p:cNvPr id="7" name="组合 3">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66694062-C54A-496E-924C-B502A60F7AF2}"/>
              </a:ext>
            </a:extLst>
          </p:cNvPr>
          <p:cNvGrpSpPr/>
          <p:nvPr/>
        </p:nvGrpSpPr>
        <p:grpSpPr>
          <a:xfrm>
            <a:off x="394023" y="402592"/>
            <a:ext cx="5841679" cy="1184939"/>
            <a:chOff x="394022" y="402590"/>
            <a:chExt cx="5841678" cy="1184939"/>
          </a:xfrm>
        </p:grpSpPr>
        <p:sp>
          <p:nvSpPr>
            <p:cNvPr id="8"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5C57750B-CFE2-41BA-AE38-090492226EE3}"/>
                </a:ext>
              </a:extLst>
            </p:cNvPr>
            <p:cNvSpPr txBox="1">
              <a:spLocks noChangeArrowheads="1"/>
            </p:cNvSpPr>
            <p:nvPr/>
          </p:nvSpPr>
          <p:spPr bwMode="auto">
            <a:xfrm>
              <a:off x="394022" y="402590"/>
              <a:ext cx="5841678" cy="5847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marL="457200" indent="-457200" fontAlgn="base">
                <a:buFont typeface="Wingdings" panose="05000000000000000000" pitchFamily="2" charset="2"/>
                <a:buChar char="Ø"/>
              </a:pPr>
              <a:r>
                <a:rPr lang="zh-CN" altLang="en-US" sz="3200" b="1" i="1" dirty="0">
                  <a:solidFill>
                    <a:schemeClr val="bg1"/>
                  </a:solidFill>
                  <a:latin typeface="+mn-lt"/>
                  <a:ea typeface="+mn-ea"/>
                  <a:cs typeface="+mn-ea"/>
                  <a:sym typeface="+mn-lt"/>
                </a:rPr>
                <a:t>主要成果</a:t>
              </a:r>
              <a:endParaRPr lang="en-US" altLang="zh-CN" sz="3200" b="1" i="1" dirty="0">
                <a:solidFill>
                  <a:schemeClr val="bg1"/>
                </a:solidFill>
                <a:latin typeface="+mn-lt"/>
                <a:ea typeface="+mn-ea"/>
                <a:cs typeface="+mn-ea"/>
                <a:sym typeface="+mn-lt"/>
              </a:endParaRPr>
            </a:p>
          </p:txBody>
        </p:sp>
        <p:sp>
          <p:nvSpPr>
            <p:cNvPr id="9" name="TextBox 6">
              <a:extLst>
                <a:ext uri="{FF2B5EF4-FFF2-40B4-BE49-F238E27FC236}">
                  <a16:creationId xmlns="" xmlns:a14="http://schemas.microsoft.com/office/drawing/2010/main" xmlns:p14="http://schemas.microsoft.com/office/powerpoint/2010/main" xmlns:mc="http://schemas.openxmlformats.org/markup-compatibility/2006" xmlns:a16="http://schemas.microsoft.com/office/drawing/2014/main" id="{00DB3267-9D32-4CB7-9F23-67EECE08C8B5}"/>
                </a:ext>
              </a:extLst>
            </p:cNvPr>
            <p:cNvSpPr txBox="1">
              <a:spLocks noChangeArrowheads="1"/>
            </p:cNvSpPr>
            <p:nvPr/>
          </p:nvSpPr>
          <p:spPr bwMode="auto">
            <a:xfrm>
              <a:off x="838522" y="987365"/>
              <a:ext cx="3682678" cy="6001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en-US" altLang="zh-CN" sz="1100" i="1" dirty="0">
                  <a:solidFill>
                    <a:schemeClr val="bg1"/>
                  </a:solidFill>
                  <a:latin typeface="+mn-lt"/>
                  <a:ea typeface="+mn-ea"/>
                  <a:cs typeface="+mn-ea"/>
                  <a:sym typeface="+mn-lt"/>
                </a:rPr>
                <a:t>Your life can be enhanced, and your happiness enriched, </a:t>
              </a:r>
            </a:p>
            <a:p>
              <a:pPr eaLnBrk="1" hangingPunct="1"/>
              <a:r>
                <a:rPr lang="en-US" altLang="zh-CN" sz="1100" i="1" dirty="0">
                  <a:solidFill>
                    <a:schemeClr val="bg1"/>
                  </a:solidFill>
                  <a:latin typeface="+mn-lt"/>
                  <a:ea typeface="+mn-ea"/>
                  <a:cs typeface="+mn-ea"/>
                  <a:sym typeface="+mn-lt"/>
                </a:rPr>
                <a:t>when you choose to change your perspective. </a:t>
              </a:r>
              <a:endParaRPr lang="zh-CN" altLang="en-US" sz="1100" i="1" dirty="0">
                <a:solidFill>
                  <a:schemeClr val="bg1"/>
                </a:solidFill>
                <a:latin typeface="+mn-lt"/>
                <a:ea typeface="+mn-ea"/>
                <a:cs typeface="+mn-ea"/>
                <a:sym typeface="+mn-lt"/>
              </a:endParaRPr>
            </a:p>
          </p:txBody>
        </p:sp>
      </p:grpSp>
      <p:pic>
        <p:nvPicPr>
          <p:cNvPr id="10" name="图片 9"/>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838521" y="2003027"/>
            <a:ext cx="4652683" cy="3063016"/>
          </a:xfrm>
          <a:prstGeom prst="rect">
            <a:avLst/>
          </a:prstGeom>
        </p:spPr>
      </p:pic>
    </p:spTree>
    <p:extLst>
      <p:ext uri="{BB962C8B-B14F-4D97-AF65-F5344CB8AC3E}">
        <p14:creationId xmlns:p14="http://schemas.microsoft.com/office/powerpoint/2010/main" xmlns="" val="1577385075"/>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heckerboard(across)">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154197" y="2399300"/>
            <a:ext cx="6190971" cy="923330"/>
          </a:xfrm>
          <a:prstGeom prst="rect">
            <a:avLst/>
          </a:prstGeom>
          <a:noFill/>
        </p:spPr>
        <p:txBody>
          <a:bodyPr wrap="square" rtlCol="0">
            <a:spAutoFit/>
          </a:bodyPr>
          <a:lstStyle/>
          <a:p>
            <a:pPr algn="ctr"/>
            <a:r>
              <a:rPr kumimoji="1" lang="en-US" altLang="zh-CN" sz="5400" b="1" dirty="0" smtClean="0">
                <a:solidFill>
                  <a:schemeClr val="bg1"/>
                </a:solidFill>
                <a:cs typeface="+mn-ea"/>
                <a:sym typeface="+mn-lt"/>
              </a:rPr>
              <a:t>THANK</a:t>
            </a:r>
            <a:r>
              <a:rPr kumimoji="1" lang="zh-CN" altLang="en-US" sz="5400" b="1" dirty="0" smtClean="0">
                <a:solidFill>
                  <a:schemeClr val="bg1"/>
                </a:solidFill>
                <a:cs typeface="+mn-ea"/>
                <a:sym typeface="+mn-lt"/>
              </a:rPr>
              <a:t> </a:t>
            </a:r>
            <a:r>
              <a:rPr kumimoji="1" lang="en-US" altLang="zh-CN" sz="5400" b="1" dirty="0" smtClean="0">
                <a:solidFill>
                  <a:schemeClr val="bg1"/>
                </a:solidFill>
                <a:cs typeface="+mn-ea"/>
                <a:sym typeface="+mn-lt"/>
              </a:rPr>
              <a:t>YOU</a:t>
            </a:r>
            <a:endParaRPr kumimoji="1" lang="zh-CN" altLang="en-US" sz="5400" b="1" dirty="0">
              <a:solidFill>
                <a:schemeClr val="bg1"/>
              </a:solidFill>
              <a:cs typeface="+mn-ea"/>
              <a:sym typeface="+mn-lt"/>
            </a:endParaRPr>
          </a:p>
        </p:txBody>
      </p:sp>
      <p:sp>
        <p:nvSpPr>
          <p:cNvPr id="4" name="文本框 3"/>
          <p:cNvSpPr txBox="1"/>
          <p:nvPr/>
        </p:nvSpPr>
        <p:spPr>
          <a:xfrm>
            <a:off x="4310279" y="1845302"/>
            <a:ext cx="3878808" cy="461665"/>
          </a:xfrm>
          <a:prstGeom prst="rect">
            <a:avLst/>
          </a:prstGeom>
          <a:noFill/>
        </p:spPr>
        <p:txBody>
          <a:bodyPr wrap="square" rtlCol="0">
            <a:spAutoFit/>
          </a:bodyPr>
          <a:lstStyle/>
          <a:p>
            <a:pPr algn="dist"/>
            <a:r>
              <a:rPr kumimoji="1" lang="zh-CN" altLang="en-US" sz="2400" b="1" dirty="0" smtClean="0">
                <a:solidFill>
                  <a:schemeClr val="bg1"/>
                </a:solidFill>
                <a:cs typeface="+mn-ea"/>
                <a:sym typeface="+mn-lt"/>
              </a:rPr>
              <a:t>引领未来</a:t>
            </a:r>
            <a:endParaRPr kumimoji="1" lang="zh-CN" altLang="en-US" sz="2400" b="1" dirty="0">
              <a:solidFill>
                <a:schemeClr val="bg1"/>
              </a:solidFill>
              <a:cs typeface="+mn-ea"/>
              <a:sym typeface="+mn-lt"/>
            </a:endParaRPr>
          </a:p>
        </p:txBody>
      </p:sp>
      <p:sp>
        <p:nvSpPr>
          <p:cNvPr id="5" name="文本框 4"/>
          <p:cNvSpPr txBox="1"/>
          <p:nvPr/>
        </p:nvSpPr>
        <p:spPr>
          <a:xfrm>
            <a:off x="3961931" y="3691962"/>
            <a:ext cx="4575504" cy="369332"/>
          </a:xfrm>
          <a:prstGeom prst="rect">
            <a:avLst/>
          </a:prstGeom>
          <a:noFill/>
        </p:spPr>
        <p:txBody>
          <a:bodyPr wrap="square" rtlCol="0">
            <a:spAutoFit/>
          </a:bodyPr>
          <a:lstStyle/>
          <a:p>
            <a:pPr algn="dist"/>
            <a:r>
              <a:rPr kumimoji="1" lang="zh-CN" altLang="en-US" dirty="0" smtClean="0">
                <a:solidFill>
                  <a:schemeClr val="bg1"/>
                </a:solidFill>
                <a:cs typeface="+mn-ea"/>
                <a:sym typeface="+mn-lt"/>
              </a:rPr>
              <a:t>人工智能</a:t>
            </a:r>
            <a:r>
              <a:rPr kumimoji="1" lang="en-US" altLang="zh-CN" dirty="0" smtClean="0">
                <a:solidFill>
                  <a:schemeClr val="bg1"/>
                </a:solidFill>
                <a:cs typeface="+mn-ea"/>
                <a:sym typeface="+mn-lt"/>
              </a:rPr>
              <a:t>/</a:t>
            </a:r>
            <a:r>
              <a:rPr kumimoji="1" lang="zh-CN" altLang="en-US" dirty="0" smtClean="0">
                <a:solidFill>
                  <a:schemeClr val="bg1"/>
                </a:solidFill>
                <a:cs typeface="+mn-ea"/>
                <a:sym typeface="+mn-lt"/>
              </a:rPr>
              <a:t>智能机器人</a:t>
            </a:r>
            <a:r>
              <a:rPr kumimoji="1" lang="en-US" altLang="zh-CN" dirty="0" smtClean="0">
                <a:solidFill>
                  <a:schemeClr val="bg1"/>
                </a:solidFill>
                <a:cs typeface="+mn-ea"/>
                <a:sym typeface="+mn-lt"/>
              </a:rPr>
              <a:t>/</a:t>
            </a:r>
            <a:r>
              <a:rPr kumimoji="1" lang="zh-CN" altLang="en-US" dirty="0" smtClean="0">
                <a:solidFill>
                  <a:schemeClr val="bg1"/>
                </a:solidFill>
                <a:cs typeface="+mn-ea"/>
                <a:sym typeface="+mn-lt"/>
              </a:rPr>
              <a:t>工业</a:t>
            </a:r>
            <a:r>
              <a:rPr kumimoji="1" lang="en-US" altLang="zh-CN" dirty="0" smtClean="0">
                <a:solidFill>
                  <a:schemeClr val="bg1"/>
                </a:solidFill>
                <a:cs typeface="+mn-ea"/>
                <a:sym typeface="+mn-lt"/>
              </a:rPr>
              <a:t>2.0/</a:t>
            </a:r>
            <a:r>
              <a:rPr kumimoji="1" lang="zh-CN" altLang="en-US" dirty="0" smtClean="0">
                <a:solidFill>
                  <a:schemeClr val="bg1"/>
                </a:solidFill>
                <a:cs typeface="+mn-ea"/>
                <a:sym typeface="+mn-lt"/>
              </a:rPr>
              <a:t>机器人</a:t>
            </a:r>
            <a:endParaRPr kumimoji="1" lang="zh-CN" altLang="en-US" dirty="0">
              <a:solidFill>
                <a:schemeClr val="bg1"/>
              </a:solidFill>
              <a:cs typeface="+mn-ea"/>
              <a:sym typeface="+mn-lt"/>
            </a:endParaRPr>
          </a:p>
        </p:txBody>
      </p:sp>
      <p:sp>
        <p:nvSpPr>
          <p:cNvPr id="6" name="文本框 5"/>
          <p:cNvSpPr txBox="1"/>
          <p:nvPr/>
        </p:nvSpPr>
        <p:spPr>
          <a:xfrm>
            <a:off x="3961931" y="4430628"/>
            <a:ext cx="4575504" cy="369332"/>
          </a:xfrm>
          <a:prstGeom prst="rect">
            <a:avLst/>
          </a:prstGeom>
          <a:noFill/>
        </p:spPr>
        <p:txBody>
          <a:bodyPr wrap="square" rtlCol="0">
            <a:spAutoFit/>
          </a:bodyPr>
          <a:lstStyle/>
          <a:p>
            <a:pPr algn="ctr"/>
            <a:r>
              <a:rPr kumimoji="1" lang="zh-CN" altLang="en-US" dirty="0">
                <a:solidFill>
                  <a:schemeClr val="bg1"/>
                </a:solidFill>
                <a:cs typeface="+mn-ea"/>
                <a:sym typeface="+mn-lt"/>
              </a:rPr>
              <a:t>汇报人</a:t>
            </a:r>
            <a:r>
              <a:rPr kumimoji="1" lang="zh-CN" altLang="en-US" dirty="0" smtClean="0">
                <a:solidFill>
                  <a:schemeClr val="bg1"/>
                </a:solidFill>
                <a:cs typeface="+mn-ea"/>
                <a:sym typeface="+mn-lt"/>
              </a:rPr>
              <a:t>：</a:t>
            </a:r>
            <a:r>
              <a:rPr kumimoji="1" lang="en-US" altLang="zh-CN" dirty="0" smtClean="0">
                <a:solidFill>
                  <a:schemeClr val="bg1"/>
                </a:solidFill>
                <a:cs typeface="+mn-ea"/>
                <a:sym typeface="+mn-lt"/>
              </a:rPr>
              <a:t>PPT     </a:t>
            </a:r>
            <a:r>
              <a:rPr kumimoji="1" lang="zh-CN" altLang="en-US" dirty="0" smtClean="0">
                <a:solidFill>
                  <a:schemeClr val="bg1"/>
                </a:solidFill>
                <a:cs typeface="+mn-ea"/>
                <a:sym typeface="+mn-lt"/>
              </a:rPr>
              <a:t>时间：</a:t>
            </a:r>
            <a:r>
              <a:rPr kumimoji="1" lang="en-US" altLang="zh-CN" dirty="0" smtClean="0">
                <a:solidFill>
                  <a:schemeClr val="bg1"/>
                </a:solidFill>
                <a:cs typeface="+mn-ea"/>
                <a:sym typeface="+mn-lt"/>
              </a:rPr>
              <a:t>2020.09.08</a:t>
            </a:r>
            <a:endParaRPr kumimoji="1" lang="zh-CN" altLang="en-US" dirty="0">
              <a:solidFill>
                <a:schemeClr val="bg1"/>
              </a:solidFill>
              <a:cs typeface="+mn-ea"/>
              <a:sym typeface="+mn-lt"/>
            </a:endParaRPr>
          </a:p>
        </p:txBody>
      </p:sp>
    </p:spTree>
    <p:extLst>
      <p:ext uri="{BB962C8B-B14F-4D97-AF65-F5344CB8AC3E}">
        <p14:creationId xmlns:p14="http://schemas.microsoft.com/office/powerpoint/2010/main" xmlns="" val="438797530"/>
      </p:ext>
    </p:extLst>
  </p:cSld>
  <p:clrMapOvr>
    <a:masterClrMapping/>
  </p:clrMapOvr>
  <mc:AlternateContent xmlns:mc="http://schemas.openxmlformats.org/markup-compatibility/2006">
    <mc:Choice xmlns:p14="http://schemas.microsoft.com/office/powerpoint/2010/main" xmlns=""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人工智能"/>
</p:tagLst>
</file>

<file path=ppt/theme/theme1.xml><?xml version="1.0" encoding="utf-8"?>
<a:theme xmlns:a="http://schemas.openxmlformats.org/drawingml/2006/main" name="PPT">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jcxtg3l0">
      <a:majorFont>
        <a:latin typeface="微软雅黑"/>
        <a:ea typeface="微软雅黑"/>
        <a:cs typeface=""/>
      </a:majorFont>
      <a:minorFont>
        <a:latin typeface="微软雅黑"/>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379</TotalTime>
  <Words>2377</Words>
  <Application>Microsoft Office PowerPoint</Application>
  <PresentationFormat>自定义</PresentationFormat>
  <Paragraphs>179</Paragraphs>
  <Slides>23</Slides>
  <Notes>23</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人工智能</dc:title>
  <dc:creator>PPT</dc:creator>
  <cp:keywords>PPT</cp:keywords>
  <cp:lastModifiedBy>User</cp:lastModifiedBy>
  <cp:revision>105</cp:revision>
  <dcterms:created xsi:type="dcterms:W3CDTF">2017-08-18T03:02:00Z</dcterms:created>
  <dcterms:modified xsi:type="dcterms:W3CDTF">2020-09-08T03:10:02Z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