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theme/themeOverride1.xml" ContentType="application/vnd.openxmlformats-officedocument.themeOverr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Override PartName="/ppt/theme/themeOverride3.xml" ContentType="application/vnd.openxmlformats-officedocument.themeOverride+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notesMasterIdLst>
    <p:notesMasterId r:id="rId34"/>
  </p:notesMasterIdLst>
  <p:handoutMasterIdLst>
    <p:handoutMasterId r:id="rId35"/>
  </p:handoutMasterIdLst>
  <p:sldIdLst>
    <p:sldId id="651" r:id="rId4"/>
    <p:sldId id="461" r:id="rId5"/>
    <p:sldId id="583" r:id="rId6"/>
    <p:sldId id="611" r:id="rId7"/>
    <p:sldId id="612" r:id="rId8"/>
    <p:sldId id="632" r:id="rId9"/>
    <p:sldId id="610" r:id="rId10"/>
    <p:sldId id="642" r:id="rId11"/>
    <p:sldId id="614" r:id="rId12"/>
    <p:sldId id="630" r:id="rId13"/>
    <p:sldId id="616" r:id="rId14"/>
    <p:sldId id="617" r:id="rId15"/>
    <p:sldId id="618" r:id="rId16"/>
    <p:sldId id="619" r:id="rId17"/>
    <p:sldId id="643" r:id="rId18"/>
    <p:sldId id="621" r:id="rId19"/>
    <p:sldId id="622" r:id="rId20"/>
    <p:sldId id="623" r:id="rId21"/>
    <p:sldId id="644" r:id="rId22"/>
    <p:sldId id="613" r:id="rId23"/>
    <p:sldId id="633" r:id="rId24"/>
    <p:sldId id="626" r:id="rId25"/>
    <p:sldId id="631" r:id="rId26"/>
    <p:sldId id="645" r:id="rId27"/>
    <p:sldId id="625" r:id="rId28"/>
    <p:sldId id="629" r:id="rId29"/>
    <p:sldId id="627" r:id="rId30"/>
    <p:sldId id="649" r:id="rId31"/>
    <p:sldId id="647" r:id="rId32"/>
    <p:sldId id="648" r:id="rId33"/>
  </p:sldIdLst>
  <p:sldSz cx="12198350" cy="6858000"/>
  <p:notesSz cx="6858000" cy="9144000"/>
  <p:custDataLst>
    <p:tags r:id="rId36"/>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142">
          <p15:clr>
            <a:srgbClr val="A4A3A4"/>
          </p15:clr>
        </p15:guide>
        <p15:guide id="2" pos="384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433D3C"/>
    <a:srgbClr val="C00000"/>
    <a:srgbClr val="F8F8F8"/>
    <a:srgbClr val="781E19"/>
    <a:srgbClr val="A9BECB"/>
    <a:srgbClr val="DDDDDD"/>
    <a:srgbClr val="21A3D0"/>
    <a:srgbClr val="AF1D5C"/>
    <a:srgbClr val="D01C63"/>
    <a:srgbClr val="0067A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1964" autoAdjust="0"/>
    <p:restoredTop sz="96318" autoAdjust="0"/>
  </p:normalViewPr>
  <p:slideViewPr>
    <p:cSldViewPr snapToObjects="1">
      <p:cViewPr varScale="1">
        <p:scale>
          <a:sx n="110" d="100"/>
          <a:sy n="110" d="100"/>
        </p:scale>
        <p:origin x="-762" y="-78"/>
      </p:cViewPr>
      <p:guideLst>
        <p:guide orient="horz" pos="2142"/>
        <p:guide pos="384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Objects="1">
      <p:cViewPr varScale="1">
        <p:scale>
          <a:sx n="81" d="100"/>
          <a:sy n="81" d="100"/>
        </p:scale>
        <p:origin x="-2088"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gs" Target="tags/tag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Office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Office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Office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5.xlsx"/></Relationships>
</file>

<file path=ppt/charts/chart1.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Val val="1"/>
          <c:showCatName val="1"/>
        </c:dLbls>
        <c:firstSliceAng val="0"/>
        <c:holeSize val="84"/>
      </c:doughnutChart>
    </c:plotArea>
    <c:plotVisOnly val="1"/>
    <c:dispBlanksAs val="zero"/>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Val val="1"/>
          <c:showCatName val="1"/>
        </c:dLbls>
        <c:firstSliceAng val="0"/>
        <c:holeSize val="84"/>
      </c:doughnutChart>
    </c:plotArea>
    <c:plotVisOnly val="1"/>
    <c:dispBlanksAs val="zero"/>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chartSpace>
</file>

<file path=ppt/charts/chart3.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Val val="1"/>
          <c:showCatName val="1"/>
        </c:dLbls>
        <c:firstSliceAng val="0"/>
        <c:holeSize val="84"/>
      </c:doughnutChart>
    </c:plotArea>
    <c:plotVisOnly val="1"/>
    <c:dispBlanksAs val="zero"/>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spPr>
              <a:solidFill>
                <a:srgbClr val="C00000"/>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spPr>
              <a:solidFill>
                <a:schemeClr val="tx1">
                  <a:lumMod val="75000"/>
                  <a:lumOff val="2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Val val="1"/>
          <c:showCatName val="1"/>
        </c:dLbls>
        <c:firstSliceAng val="0"/>
        <c:holeSize val="84"/>
      </c:doughnutChart>
    </c:plotArea>
    <c:plotVisOnly val="1"/>
    <c:dispBlanksAs val="zero"/>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系列 1</c:v>
                </c:pt>
              </c:strCache>
            </c:strRef>
          </c:tx>
          <c:spPr>
            <a:ln w="76200"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507B-45D5-9D8B-583FAED50D3E}"/>
              </c:ext>
            </c:extLst>
          </c:dPt>
          <c:dPt>
            <c:idx val="2"/>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507B-45D5-9D8B-583FAED50D3E}"/>
              </c:ext>
            </c:extLst>
          </c:dPt>
          <c:dPt>
            <c:idx val="4"/>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507B-45D5-9D8B-583FAED50D3E}"/>
              </c:ext>
            </c:extLst>
          </c:dPt>
          <c:dPt>
            <c:idx val="5"/>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507B-45D5-9D8B-583FAED50D3E}"/>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dropLines>
          <c:spPr>
            <a:ln w="9525" cap="flat" cmpd="sng" algn="ctr">
              <a:solidFill>
                <a:srgbClr val="C00000"/>
              </a:solidFill>
              <a:round/>
            </a:ln>
            <a:effectLst/>
          </c:spPr>
        </c:dropLines>
        <c:marker val="1"/>
        <c:axId val="242792320"/>
        <c:axId val="242793856"/>
      </c:lineChart>
      <c:catAx>
        <c:axId val="242792320"/>
        <c:scaling>
          <c:orientation val="minMax"/>
        </c:scaling>
        <c:axPos val="b"/>
        <c:numFmt formatCode="General" sourceLinked="1"/>
        <c:majorTickMark val="none"/>
        <c:tickLblPos val="nextTo"/>
        <c:spPr>
          <a:noFill/>
          <a:ln w="12700" cap="flat" cmpd="sng" algn="ctr">
            <a:solidFill>
              <a:srgbClr val="C00000"/>
            </a:solidFill>
            <a:round/>
          </a:ln>
          <a:effectLst/>
        </c:spPr>
        <c:txPr>
          <a:bodyPr rot="-60000000" spcFirstLastPara="1" vertOverflow="ellipsis" vert="horz" wrap="square" anchor="ctr" anchorCtr="1"/>
          <a:lstStyle/>
          <a:p>
            <a:pPr>
              <a:defRPr sz="1197" b="0" i="0" u="none" strike="noStrike" kern="1200" spc="1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242793856"/>
        <c:crosses val="autoZero"/>
        <c:auto val="1"/>
        <c:lblAlgn val="ctr"/>
        <c:lblOffset val="100"/>
      </c:catAx>
      <c:valAx>
        <c:axId val="242793856"/>
        <c:scaling>
          <c:orientation val="minMax"/>
        </c:scaling>
        <c:axPos val="l"/>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242792320"/>
        <c:crosses val="autoZero"/>
        <c:crossBetween val="between"/>
      </c:valAx>
      <c:spPr>
        <a:noFill/>
        <a:ln>
          <a:noFill/>
        </a:ln>
        <a:effectLst/>
      </c:spPr>
    </c:plotArea>
    <c:plotVisOnly val="1"/>
    <c:dispBlanksAs val="gap"/>
  </c:chart>
  <c:spPr>
    <a:noFill/>
    <a:ln w="9525" cap="flat" cmpd="sng" algn="ctr">
      <a:noFill/>
      <a:round/>
    </a:ln>
    <a:effectLst/>
  </c:spPr>
  <c:txPr>
    <a:bodyPr/>
    <a:lstStyle/>
    <a:p>
      <a:pPr>
        <a:defRPr>
          <a:latin typeface="Bebas" pitchFamily="2" charset="0"/>
          <a:ea typeface="微软雅黑" panose="020B0503020204020204" pitchFamily="34" charset="-122"/>
          <a:sym typeface="Bebas" pitchFamily="2" charset="0"/>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AA66804-583B-42BE-962B-441699487C40}" type="datetimeFigureOut">
              <a:rPr lang="zh-CN" altLang="en-US" smtClean="0"/>
              <a:pPr/>
              <a:t>2020/8/10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920FDFD-A5D4-42F3-BCC8-12887DAA73C1}" type="slidenum">
              <a:rPr lang="zh-CN" altLang="en-US" smtClean="0"/>
              <a:pPr/>
              <a:t>‹#›</a:t>
            </a:fld>
            <a:endParaRPr lang="zh-CN" altLang="en-US"/>
          </a:p>
        </p:txBody>
      </p:sp>
    </p:spTree>
    <p:extLst>
      <p:ext uri="{BB962C8B-B14F-4D97-AF65-F5344CB8AC3E}">
        <p14:creationId xmlns:p14="http://schemas.microsoft.com/office/powerpoint/2010/main" xmlns="" val="1402497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pPr/>
              <a:t>2020/8/10</a:t>
            </a:fld>
            <a:endParaRPr lang="en-US"/>
          </a:p>
        </p:txBody>
      </p:sp>
      <p:sp>
        <p:nvSpPr>
          <p:cNvPr id="3076" name="Rectangle 4"/>
          <p:cNvSpPr>
            <a:spLocks noGrp="1" noRot="1" noChangeAspect="1" noChangeArrowheads="1"/>
          </p:cNvSpPr>
          <p:nvPr>
            <p:ph type="sldImg" idx="2"/>
          </p:nvPr>
        </p:nvSpPr>
        <p:spPr bwMode="auto">
          <a:xfrm>
            <a:off x="379413" y="685800"/>
            <a:ext cx="6099175" cy="3429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pPr/>
              <a:t>‹#›</a:t>
            </a:fld>
            <a:endParaRPr lang="en-US"/>
          </a:p>
        </p:txBody>
      </p:sp>
    </p:spTree>
    <p:extLst>
      <p:ext uri="{BB962C8B-B14F-4D97-AF65-F5344CB8AC3E}">
        <p14:creationId xmlns:p14="http://schemas.microsoft.com/office/powerpoint/2010/main" xmlns="" val="20160281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1689F0-D8FB-450F-A36F-553F26501FEE}" type="slidenum">
              <a:rPr lang="zh-CN" altLang="en-US" smtClean="0"/>
              <a:pPr/>
              <a:t>1</a:t>
            </a:fld>
            <a:endParaRPr lang="en-US"/>
          </a:p>
        </p:txBody>
      </p:sp>
    </p:spTree>
    <p:extLst>
      <p:ext uri="{BB962C8B-B14F-4D97-AF65-F5344CB8AC3E}">
        <p14:creationId xmlns:p14="http://schemas.microsoft.com/office/powerpoint/2010/main" xmlns="" val="4277170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xmlns="" val="136886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xmlns="" val="318956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4</a:t>
            </a:fld>
            <a:endParaRPr lang="en-US"/>
          </a:p>
        </p:txBody>
      </p:sp>
    </p:spTree>
    <p:extLst>
      <p:ext uri="{BB962C8B-B14F-4D97-AF65-F5344CB8AC3E}">
        <p14:creationId xmlns:p14="http://schemas.microsoft.com/office/powerpoint/2010/main" xmlns="" val="4283763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5</a:t>
            </a:fld>
            <a:endParaRPr lang="en-US"/>
          </a:p>
        </p:txBody>
      </p:sp>
    </p:spTree>
    <p:extLst>
      <p:ext uri="{BB962C8B-B14F-4D97-AF65-F5344CB8AC3E}">
        <p14:creationId xmlns:p14="http://schemas.microsoft.com/office/powerpoint/2010/main" xmlns="" val="206100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6</a:t>
            </a:fld>
            <a:endParaRPr lang="en-US"/>
          </a:p>
        </p:txBody>
      </p:sp>
    </p:spTree>
    <p:extLst>
      <p:ext uri="{BB962C8B-B14F-4D97-AF65-F5344CB8AC3E}">
        <p14:creationId xmlns:p14="http://schemas.microsoft.com/office/powerpoint/2010/main" xmlns="" val="1372779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7</a:t>
            </a:fld>
            <a:endParaRPr lang="en-US"/>
          </a:p>
        </p:txBody>
      </p:sp>
    </p:spTree>
    <p:extLst>
      <p:ext uri="{BB962C8B-B14F-4D97-AF65-F5344CB8AC3E}">
        <p14:creationId xmlns:p14="http://schemas.microsoft.com/office/powerpoint/2010/main" xmlns="" val="2276153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t>8</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xmlns="" val="854765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9</a:t>
            </a:fld>
            <a:endParaRPr lang="en-US"/>
          </a:p>
        </p:txBody>
      </p:sp>
    </p:spTree>
    <p:extLst>
      <p:ext uri="{BB962C8B-B14F-4D97-AF65-F5344CB8AC3E}">
        <p14:creationId xmlns:p14="http://schemas.microsoft.com/office/powerpoint/2010/main" xmlns="" val="3727532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10</a:t>
            </a:fld>
            <a:endParaRPr lang="en-US"/>
          </a:p>
        </p:txBody>
      </p:sp>
    </p:spTree>
    <p:extLst>
      <p:ext uri="{BB962C8B-B14F-4D97-AF65-F5344CB8AC3E}">
        <p14:creationId xmlns:p14="http://schemas.microsoft.com/office/powerpoint/2010/main" xmlns="" val="805511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11</a:t>
            </a:fld>
            <a:endParaRPr lang="en-US"/>
          </a:p>
        </p:txBody>
      </p:sp>
    </p:spTree>
    <p:extLst>
      <p:ext uri="{BB962C8B-B14F-4D97-AF65-F5344CB8AC3E}">
        <p14:creationId xmlns:p14="http://schemas.microsoft.com/office/powerpoint/2010/main" xmlns="" val="1846988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12</a:t>
            </a:fld>
            <a:endParaRPr lang="en-US"/>
          </a:p>
        </p:txBody>
      </p:sp>
    </p:spTree>
    <p:extLst>
      <p:ext uri="{BB962C8B-B14F-4D97-AF65-F5344CB8AC3E}">
        <p14:creationId xmlns:p14="http://schemas.microsoft.com/office/powerpoint/2010/main" xmlns="" val="4020917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13</a:t>
            </a:fld>
            <a:endParaRPr lang="en-US"/>
          </a:p>
        </p:txBody>
      </p:sp>
    </p:spTree>
    <p:extLst>
      <p:ext uri="{BB962C8B-B14F-4D97-AF65-F5344CB8AC3E}">
        <p14:creationId xmlns:p14="http://schemas.microsoft.com/office/powerpoint/2010/main" xmlns="" val="4061145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14</a:t>
            </a:fld>
            <a:endParaRPr lang="en-US"/>
          </a:p>
        </p:txBody>
      </p:sp>
    </p:spTree>
    <p:extLst>
      <p:ext uri="{BB962C8B-B14F-4D97-AF65-F5344CB8AC3E}">
        <p14:creationId xmlns:p14="http://schemas.microsoft.com/office/powerpoint/2010/main" xmlns="" val="3856035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t>15</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xmlns="" val="733969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16</a:t>
            </a:fld>
            <a:endParaRPr lang="en-US"/>
          </a:p>
        </p:txBody>
      </p:sp>
    </p:spTree>
    <p:extLst>
      <p:ext uri="{BB962C8B-B14F-4D97-AF65-F5344CB8AC3E}">
        <p14:creationId xmlns:p14="http://schemas.microsoft.com/office/powerpoint/2010/main" xmlns="" val="10695992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17</a:t>
            </a:fld>
            <a:endParaRPr lang="en-US"/>
          </a:p>
        </p:txBody>
      </p:sp>
    </p:spTree>
    <p:extLst>
      <p:ext uri="{BB962C8B-B14F-4D97-AF65-F5344CB8AC3E}">
        <p14:creationId xmlns:p14="http://schemas.microsoft.com/office/powerpoint/2010/main" xmlns="" val="2026684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18</a:t>
            </a:fld>
            <a:endParaRPr lang="en-US"/>
          </a:p>
        </p:txBody>
      </p:sp>
    </p:spTree>
    <p:extLst>
      <p:ext uri="{BB962C8B-B14F-4D97-AF65-F5344CB8AC3E}">
        <p14:creationId xmlns:p14="http://schemas.microsoft.com/office/powerpoint/2010/main" xmlns="" val="3738831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t>19</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xmlns="" val="583133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20</a:t>
            </a:fld>
            <a:endParaRPr lang="en-US"/>
          </a:p>
        </p:txBody>
      </p:sp>
    </p:spTree>
    <p:extLst>
      <p:ext uri="{BB962C8B-B14F-4D97-AF65-F5344CB8AC3E}">
        <p14:creationId xmlns:p14="http://schemas.microsoft.com/office/powerpoint/2010/main" xmlns="" val="2002567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21</a:t>
            </a:fld>
            <a:endParaRPr lang="en-US"/>
          </a:p>
        </p:txBody>
      </p:sp>
    </p:spTree>
    <p:extLst>
      <p:ext uri="{BB962C8B-B14F-4D97-AF65-F5344CB8AC3E}">
        <p14:creationId xmlns:p14="http://schemas.microsoft.com/office/powerpoint/2010/main" xmlns="" val="836624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22</a:t>
            </a:fld>
            <a:endParaRPr lang="en-US"/>
          </a:p>
        </p:txBody>
      </p:sp>
    </p:spTree>
    <p:extLst>
      <p:ext uri="{BB962C8B-B14F-4D97-AF65-F5344CB8AC3E}">
        <p14:creationId xmlns:p14="http://schemas.microsoft.com/office/powerpoint/2010/main" xmlns="" val="33391843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23</a:t>
            </a:fld>
            <a:endParaRPr lang="en-US"/>
          </a:p>
        </p:txBody>
      </p:sp>
    </p:spTree>
    <p:extLst>
      <p:ext uri="{BB962C8B-B14F-4D97-AF65-F5344CB8AC3E}">
        <p14:creationId xmlns:p14="http://schemas.microsoft.com/office/powerpoint/2010/main" xmlns="" val="6215895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t>24</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xmlns="" val="17919550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25</a:t>
            </a:fld>
            <a:endParaRPr lang="en-US"/>
          </a:p>
        </p:txBody>
      </p:sp>
    </p:spTree>
    <p:extLst>
      <p:ext uri="{BB962C8B-B14F-4D97-AF65-F5344CB8AC3E}">
        <p14:creationId xmlns:p14="http://schemas.microsoft.com/office/powerpoint/2010/main" xmlns="" val="2718805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26</a:t>
            </a:fld>
            <a:endParaRPr lang="en-US"/>
          </a:p>
        </p:txBody>
      </p:sp>
    </p:spTree>
    <p:extLst>
      <p:ext uri="{BB962C8B-B14F-4D97-AF65-F5344CB8AC3E}">
        <p14:creationId xmlns:p14="http://schemas.microsoft.com/office/powerpoint/2010/main" xmlns="" val="16247323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27</a:t>
            </a:fld>
            <a:endParaRPr lang="en-US"/>
          </a:p>
        </p:txBody>
      </p:sp>
    </p:spTree>
    <p:extLst>
      <p:ext uri="{BB962C8B-B14F-4D97-AF65-F5344CB8AC3E}">
        <p14:creationId xmlns:p14="http://schemas.microsoft.com/office/powerpoint/2010/main" xmlns="" val="6439406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28</a:t>
            </a:fld>
            <a:endParaRPr lang="zh-CN" altLang="en-US">
              <a:solidFill>
                <a:prstClr val="black"/>
              </a:solidFill>
            </a:endParaRPr>
          </a:p>
        </p:txBody>
      </p:sp>
    </p:spTree>
    <p:extLst>
      <p:ext uri="{BB962C8B-B14F-4D97-AF65-F5344CB8AC3E}">
        <p14:creationId xmlns:p14="http://schemas.microsoft.com/office/powerpoint/2010/main" xmlns="" val="23223633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xmlns="" val="1553816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xmlns="" val="46418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714360" y="2420888"/>
            <a:ext cx="6334949" cy="863600"/>
          </a:xfrm>
          <a:prstGeom prst="rect">
            <a:avLst/>
          </a:prstGeom>
        </p:spPr>
        <p:txBody>
          <a:bodyPr/>
          <a:lstStyle>
            <a:lvl1pPr algn="ctr">
              <a:defRPr sz="3600"/>
            </a:lvl1pPr>
          </a:lstStyle>
          <a:p>
            <a:pPr lvl="0"/>
            <a:r>
              <a:rPr lang="zh-CN" noProof="0"/>
              <a:t>单击此处编辑母版标题样式</a:t>
            </a:r>
          </a:p>
        </p:txBody>
      </p:sp>
      <p:sp>
        <p:nvSpPr>
          <p:cNvPr id="2051" name="Rectangle 3"/>
          <p:cNvSpPr>
            <a:spLocks noGrp="1" noChangeArrowheads="1"/>
          </p:cNvSpPr>
          <p:nvPr>
            <p:ph type="subTitle" idx="1"/>
          </p:nvPr>
        </p:nvSpPr>
        <p:spPr>
          <a:xfrm>
            <a:off x="2715947" y="3500388"/>
            <a:ext cx="6336536" cy="647700"/>
          </a:xfrm>
          <a:prstGeom prst="rect">
            <a:avLst/>
          </a:prstGeom>
        </p:spPr>
        <p:txBody>
          <a:bodyPr/>
          <a:lstStyle>
            <a:lvl1pPr marL="0" indent="0" algn="ctr">
              <a:buFontTx/>
              <a:buNone/>
              <a:defRPr sz="2400"/>
            </a:lvl1pPr>
          </a:lstStyle>
          <a:p>
            <a:pPr lvl="0"/>
            <a:r>
              <a:rPr lang="zh-CN" noProof="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5"/>
          <p:cNvSpPr/>
          <p:nvPr userDrawn="1"/>
        </p:nvSpPr>
        <p:spPr bwMode="auto">
          <a:xfrm>
            <a:off x="11047233" y="0"/>
            <a:ext cx="457200" cy="549275"/>
          </a:xfrm>
          <a:custGeom>
            <a:avLst/>
            <a:gdLst>
              <a:gd name="T0" fmla="*/ 675 w 675"/>
              <a:gd name="T1" fmla="*/ 800 h 800"/>
              <a:gd name="T2" fmla="*/ 334 w 675"/>
              <a:gd name="T3" fmla="*/ 666 h 800"/>
              <a:gd name="T4" fmla="*/ 0 w 675"/>
              <a:gd name="T5" fmla="*/ 800 h 800"/>
              <a:gd name="T6" fmla="*/ 0 w 675"/>
              <a:gd name="T7" fmla="*/ 0 h 800"/>
              <a:gd name="T8" fmla="*/ 675 w 675"/>
              <a:gd name="T9" fmla="*/ 0 h 800"/>
              <a:gd name="T10" fmla="*/ 675 w 675"/>
              <a:gd name="T11" fmla="*/ 800 h 800"/>
            </a:gdLst>
            <a:ahLst/>
            <a:cxnLst>
              <a:cxn ang="0">
                <a:pos x="T0" y="T1"/>
              </a:cxn>
              <a:cxn ang="0">
                <a:pos x="T2" y="T3"/>
              </a:cxn>
              <a:cxn ang="0">
                <a:pos x="T4" y="T5"/>
              </a:cxn>
              <a:cxn ang="0">
                <a:pos x="T6" y="T7"/>
              </a:cxn>
              <a:cxn ang="0">
                <a:pos x="T8" y="T9"/>
              </a:cxn>
              <a:cxn ang="0">
                <a:pos x="T10" y="T11"/>
              </a:cxn>
            </a:cxnLst>
            <a:rect l="0" t="0" r="r" b="b"/>
            <a:pathLst>
              <a:path w="675" h="800">
                <a:moveTo>
                  <a:pt x="675" y="800"/>
                </a:moveTo>
                <a:lnTo>
                  <a:pt x="334" y="666"/>
                </a:lnTo>
                <a:lnTo>
                  <a:pt x="0" y="800"/>
                </a:lnTo>
                <a:lnTo>
                  <a:pt x="0" y="0"/>
                </a:lnTo>
                <a:lnTo>
                  <a:pt x="675" y="0"/>
                </a:lnTo>
                <a:lnTo>
                  <a:pt x="675" y="800"/>
                </a:lnTo>
                <a:close/>
              </a:path>
            </a:pathLst>
          </a:custGeom>
          <a:solidFill>
            <a:srgbClr val="C00000"/>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a:xfrm>
            <a:off x="841907" y="590550"/>
            <a:ext cx="10514536" cy="635000"/>
          </a:xfrm>
          <a:prstGeom prst="rect">
            <a:avLst/>
          </a:prstGeom>
        </p:spPr>
        <p:txBody>
          <a:bodyPr/>
          <a:lstStyle>
            <a:lvl1pPr>
              <a:defRPr>
                <a:solidFill>
                  <a:schemeClr val="bg1"/>
                </a:solidFill>
              </a:defRPr>
            </a:lvl1pPr>
          </a:lstStyle>
          <a:p>
            <a:r>
              <a:rPr lang="zh-CN" altLang="en-US"/>
              <a:t>单击此处编辑母版标题样式</a:t>
            </a:r>
          </a:p>
        </p:txBody>
      </p:sp>
      <p:sp>
        <p:nvSpPr>
          <p:cNvPr id="3" name="内容占位符 2"/>
          <p:cNvSpPr>
            <a:spLocks noGrp="1"/>
          </p:cNvSpPr>
          <p:nvPr>
            <p:ph idx="1"/>
          </p:nvPr>
        </p:nvSpPr>
        <p:spPr>
          <a:xfrm>
            <a:off x="841907" y="1600201"/>
            <a:ext cx="10514536" cy="4277072"/>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 name="TextBox 19"/>
          <p:cNvSpPr txBox="1"/>
          <p:nvPr userDrawn="1"/>
        </p:nvSpPr>
        <p:spPr>
          <a:xfrm>
            <a:off x="11047233" y="95447"/>
            <a:ext cx="447178" cy="307777"/>
          </a:xfrm>
          <a:prstGeom prst="rect">
            <a:avLst/>
          </a:prstGeom>
          <a:noFill/>
        </p:spPr>
        <p:txBody>
          <a:bodyPr wrap="square" rtlCol="0">
            <a:spAutoFit/>
          </a:bodyPr>
          <a:lstStyle/>
          <a:p>
            <a:pPr algn="ctr"/>
            <a:fld id="{E33E7C02-82D1-42DA-AA8B-2AEC9E450366}" type="slidenum">
              <a:rPr lang="zh-CN" altLang="en-US" sz="1400" smtClean="0">
                <a:solidFill>
                  <a:srgbClr val="F8F8F8"/>
                </a:solidFill>
                <a:latin typeface="+mj-ea"/>
                <a:ea typeface="+mj-ea"/>
              </a:rPr>
              <a:pPr algn="ctr"/>
              <a:t>‹#›</a:t>
            </a:fld>
            <a:endParaRPr lang="zh-CN" altLang="en-US" sz="1400" dirty="0">
              <a:solidFill>
                <a:srgbClr val="F8F8F8"/>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400"/>
                                        <p:tgtEl>
                                          <p:spTgt spid="20"/>
                                        </p:tgtEl>
                                      </p:cBhvr>
                                    </p:animEffect>
                                    <p:anim calcmode="lin" valueType="num">
                                      <p:cBhvr>
                                        <p:cTn id="8" dur="400" fill="hold"/>
                                        <p:tgtEl>
                                          <p:spTgt spid="20"/>
                                        </p:tgtEl>
                                        <p:attrNameLst>
                                          <p:attrName>ppt_x</p:attrName>
                                        </p:attrNameLst>
                                      </p:cBhvr>
                                      <p:tavLst>
                                        <p:tav tm="0">
                                          <p:val>
                                            <p:strVal val="#ppt_x"/>
                                          </p:val>
                                        </p:tav>
                                        <p:tav tm="100000">
                                          <p:val>
                                            <p:strVal val="#ppt_x"/>
                                          </p:val>
                                        </p:tav>
                                      </p:tavLst>
                                    </p:anim>
                                    <p:anim calcmode="lin" valueType="num">
                                      <p:cBhvr>
                                        <p:cTn id="9" dur="4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8F8F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739" y="4406902"/>
            <a:ext cx="10367724"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739" y="2906713"/>
            <a:ext cx="10367724"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80" y="1600202"/>
            <a:ext cx="5412493"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4592" y="1600202"/>
            <a:ext cx="541408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80" y="1535113"/>
            <a:ext cx="5390264"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80" y="2174875"/>
            <a:ext cx="5390264"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820" y="1535113"/>
            <a:ext cx="5391851"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6820" y="2174875"/>
            <a:ext cx="5391851"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80" y="273050"/>
            <a:ext cx="4013722"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9471" y="273052"/>
            <a:ext cx="681920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80" y="1435102"/>
            <a:ext cx="401372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1088" y="4800600"/>
            <a:ext cx="7319328"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1088" y="612775"/>
            <a:ext cx="7319328"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1088" y="5367338"/>
            <a:ext cx="7319328"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41907" y="1600201"/>
            <a:ext cx="10514536" cy="4277072"/>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5113" y="908050"/>
            <a:ext cx="2743557" cy="5218113"/>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80" y="908050"/>
            <a:ext cx="8083014" cy="521811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7454" y="2886611"/>
            <a:ext cx="1060487" cy="798789"/>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1559" y="2758267"/>
            <a:ext cx="1096957" cy="838939"/>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587" y="1447781"/>
            <a:ext cx="3014123" cy="2376211"/>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8018" y="3771071"/>
            <a:ext cx="524195" cy="395616"/>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6" descr="PPECLOGO-eff-0-1"/>
          <p:cNvPicPr>
            <a:picLocks noChangeAspect="1" noChangeArrowheads="1"/>
          </p:cNvPicPr>
          <p:nvPr userDrawn="1"/>
        </p:nvPicPr>
        <p:blipFill>
          <a:blip r:embed="rId6" cstate="screen"/>
          <a:srcRect/>
          <a:stretch>
            <a:fillRect/>
          </a:stretch>
        </p:blipFill>
        <p:spPr bwMode="auto">
          <a:xfrm>
            <a:off x="7377300" y="2904248"/>
            <a:ext cx="401210" cy="302381"/>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8504" y="2574151"/>
            <a:ext cx="981859" cy="750913"/>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2367" y="3206628"/>
            <a:ext cx="1477829" cy="1123849"/>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3101" y="3446016"/>
            <a:ext cx="1834683" cy="1436309"/>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Picture 11" descr="PPECLOGO-eff-5-4"/>
          <p:cNvPicPr>
            <a:picLocks noChangeAspect="1" noChangeArrowheads="1"/>
          </p:cNvPicPr>
          <p:nvPr userDrawn="1"/>
        </p:nvPicPr>
        <p:blipFill>
          <a:blip r:embed="rId10" cstate="screen"/>
          <a:srcRect/>
          <a:stretch>
            <a:fillRect/>
          </a:stretch>
        </p:blipFill>
        <p:spPr bwMode="auto">
          <a:xfrm>
            <a:off x="9887388" y="2725340"/>
            <a:ext cx="1116940" cy="851707"/>
          </a:xfrm>
          <a:prstGeom prst="rect">
            <a:avLst/>
          </a:prstGeom>
          <a:noFill/>
          <a:extLst>
            <a:ext uri="{909E8E84-426E-40DD-AFC4-6F175D3DCCD1}">
              <a14:hiddenFill xmlns:a14="http://schemas.microsoft.com/office/drawing/2010/main" xmlns="">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3834" y="3624921"/>
            <a:ext cx="522180" cy="393095"/>
          </a:xfrm>
          <a:prstGeom prst="rect">
            <a:avLst/>
          </a:prstGeom>
          <a:noFill/>
          <a:extLst>
            <a:ext uri="{909E8E84-426E-40DD-AFC4-6F175D3DCCD1}">
              <a14:hiddenFill xmlns:a14="http://schemas.microsoft.com/office/drawing/2010/main" xmlns="">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6344" y="2365002"/>
            <a:ext cx="522179" cy="393095"/>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705" y="2795896"/>
            <a:ext cx="1697586" cy="1428749"/>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4146" y="2785815"/>
            <a:ext cx="437502" cy="365376"/>
          </a:xfrm>
          <a:prstGeom prst="rect">
            <a:avLst/>
          </a:prstGeom>
          <a:noFill/>
          <a:extLst>
            <a:ext uri="{909E8E84-426E-40DD-AFC4-6F175D3DCCD1}">
              <a14:hiddenFill xmlns:a14="http://schemas.microsoft.com/office/drawing/2010/main" xmlns="">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20449" y="3325063"/>
            <a:ext cx="703632" cy="587123"/>
          </a:xfrm>
          <a:prstGeom prst="rect">
            <a:avLst/>
          </a:prstGeom>
          <a:noFill/>
          <a:extLst>
            <a:ext uri="{909E8E84-426E-40DD-AFC4-6F175D3DCCD1}">
              <a14:hiddenFill xmlns:a14="http://schemas.microsoft.com/office/drawing/2010/main" xmlns="">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40210" y="2909287"/>
            <a:ext cx="360888" cy="302381"/>
          </a:xfrm>
          <a:prstGeom prst="rect">
            <a:avLst/>
          </a:prstGeom>
          <a:noFill/>
          <a:extLst>
            <a:ext uri="{909E8E84-426E-40DD-AFC4-6F175D3DCCD1}">
              <a14:hiddenFill xmlns:a14="http://schemas.microsoft.com/office/drawing/2010/main" xmlns="">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6259" y="3446015"/>
            <a:ext cx="282259" cy="236865"/>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xmlns="" val="3001048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1107023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110356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30954779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4136164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18377254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269512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24165424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24374799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1299833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4237938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228367491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advClick="0" advTm="0">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xmlns="" val="36391545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3283914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4143930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40616660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21595647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41166384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1224126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23007714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21712350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8201878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32581086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2020/8/10</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xmlns="" val="314837749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2"/>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14">
            <a:extLst>
              <a:ext uri="{28A0092B-C50C-407E-A947-70E740481C1C}">
                <a14:useLocalDpi xmlns:a14="http://schemas.microsoft.com/office/drawing/2010/main" xmlns="" val="0"/>
              </a:ext>
            </a:extLst>
          </a:blip>
          <a:stretch>
            <a:fillRect/>
          </a:stretch>
        </p:blipFill>
        <p:spPr>
          <a:xfrm>
            <a:off x="0" y="0"/>
            <a:ext cx="12192000" cy="3810000"/>
          </a:xfrm>
          <a:prstGeom prst="rect">
            <a:avLst/>
          </a:prstGeom>
        </p:spPr>
      </p:pic>
      <p:sp>
        <p:nvSpPr>
          <p:cNvPr id="5" name="矩形 4"/>
          <p:cNvSpPr/>
          <p:nvPr userDrawn="1"/>
        </p:nvSpPr>
        <p:spPr>
          <a:xfrm>
            <a:off x="0" y="14414"/>
            <a:ext cx="12180352"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548640" y="548640"/>
            <a:ext cx="11064240"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1"/>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1"/>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xmlns=""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xmlns="" val="221381238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xmlns=""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xmlns="" val="8418756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2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0.xml"/><Relationship Id="rId4"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831516" y="5488006"/>
            <a:ext cx="2291995" cy="322275"/>
            <a:chOff x="3079994" y="5783863"/>
            <a:chExt cx="3383255" cy="475717"/>
          </a:xfrm>
        </p:grpSpPr>
        <p:sp>
          <p:nvSpPr>
            <p:cNvPr id="3" name="Freeform 7"/>
            <p:cNvSpPr/>
            <p:nvPr/>
          </p:nvSpPr>
          <p:spPr bwMode="auto">
            <a:xfrm>
              <a:off x="3079994" y="5783863"/>
              <a:ext cx="503238" cy="442913"/>
            </a:xfrm>
            <a:custGeom>
              <a:avLst/>
              <a:gdLst>
                <a:gd name="T0" fmla="*/ 472 w 613"/>
                <a:gd name="T1" fmla="*/ 18 h 537"/>
                <a:gd name="T2" fmla="*/ 539 w 613"/>
                <a:gd name="T3" fmla="*/ 134 h 537"/>
                <a:gd name="T4" fmla="*/ 605 w 613"/>
                <a:gd name="T5" fmla="*/ 248 h 537"/>
                <a:gd name="T6" fmla="*/ 606 w 613"/>
                <a:gd name="T7" fmla="*/ 287 h 537"/>
                <a:gd name="T8" fmla="*/ 539 w 613"/>
                <a:gd name="T9" fmla="*/ 403 h 537"/>
                <a:gd name="T10" fmla="*/ 474 w 613"/>
                <a:gd name="T11" fmla="*/ 517 h 537"/>
                <a:gd name="T12" fmla="*/ 440 w 613"/>
                <a:gd name="T13" fmla="*/ 537 h 537"/>
                <a:gd name="T14" fmla="*/ 307 w 613"/>
                <a:gd name="T15" fmla="*/ 537 h 537"/>
                <a:gd name="T16" fmla="*/ 175 w 613"/>
                <a:gd name="T17" fmla="*/ 537 h 537"/>
                <a:gd name="T18" fmla="*/ 141 w 613"/>
                <a:gd name="T19" fmla="*/ 519 h 537"/>
                <a:gd name="T20" fmla="*/ 74 w 613"/>
                <a:gd name="T21" fmla="*/ 403 h 537"/>
                <a:gd name="T22" fmla="*/ 8 w 613"/>
                <a:gd name="T23" fmla="*/ 289 h 537"/>
                <a:gd name="T24" fmla="*/ 7 w 613"/>
                <a:gd name="T25" fmla="*/ 250 h 537"/>
                <a:gd name="T26" fmla="*/ 74 w 613"/>
                <a:gd name="T27" fmla="*/ 134 h 537"/>
                <a:gd name="T28" fmla="*/ 139 w 613"/>
                <a:gd name="T29" fmla="*/ 20 h 537"/>
                <a:gd name="T30" fmla="*/ 173 w 613"/>
                <a:gd name="T31" fmla="*/ 0 h 537"/>
                <a:gd name="T32" fmla="*/ 307 w 613"/>
                <a:gd name="T33" fmla="*/ 0 h 537"/>
                <a:gd name="T34" fmla="*/ 438 w 613"/>
                <a:gd name="T35" fmla="*/ 0 h 537"/>
                <a:gd name="T36" fmla="*/ 472 w 613"/>
                <a:gd name="T37" fmla="*/ 18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3" h="537">
                  <a:moveTo>
                    <a:pt x="472" y="18"/>
                  </a:moveTo>
                  <a:lnTo>
                    <a:pt x="539" y="134"/>
                  </a:lnTo>
                  <a:cubicBezTo>
                    <a:pt x="561" y="172"/>
                    <a:pt x="583" y="210"/>
                    <a:pt x="605" y="248"/>
                  </a:cubicBezTo>
                  <a:cubicBezTo>
                    <a:pt x="612" y="260"/>
                    <a:pt x="613" y="273"/>
                    <a:pt x="606" y="287"/>
                  </a:cubicBezTo>
                  <a:lnTo>
                    <a:pt x="539" y="403"/>
                  </a:lnTo>
                  <a:cubicBezTo>
                    <a:pt x="518" y="441"/>
                    <a:pt x="496" y="479"/>
                    <a:pt x="474" y="517"/>
                  </a:cubicBezTo>
                  <a:cubicBezTo>
                    <a:pt x="466" y="529"/>
                    <a:pt x="456" y="536"/>
                    <a:pt x="440" y="537"/>
                  </a:cubicBezTo>
                  <a:lnTo>
                    <a:pt x="307" y="537"/>
                  </a:lnTo>
                  <a:cubicBezTo>
                    <a:pt x="263" y="537"/>
                    <a:pt x="219" y="537"/>
                    <a:pt x="175" y="537"/>
                  </a:cubicBezTo>
                  <a:cubicBezTo>
                    <a:pt x="161" y="537"/>
                    <a:pt x="149" y="532"/>
                    <a:pt x="141" y="519"/>
                  </a:cubicBezTo>
                  <a:lnTo>
                    <a:pt x="74" y="403"/>
                  </a:lnTo>
                  <a:cubicBezTo>
                    <a:pt x="52" y="365"/>
                    <a:pt x="30" y="327"/>
                    <a:pt x="8" y="289"/>
                  </a:cubicBezTo>
                  <a:cubicBezTo>
                    <a:pt x="1" y="277"/>
                    <a:pt x="0" y="264"/>
                    <a:pt x="7" y="250"/>
                  </a:cubicBezTo>
                  <a:lnTo>
                    <a:pt x="74" y="134"/>
                  </a:lnTo>
                  <a:cubicBezTo>
                    <a:pt x="96" y="96"/>
                    <a:pt x="117" y="58"/>
                    <a:pt x="139" y="20"/>
                  </a:cubicBezTo>
                  <a:cubicBezTo>
                    <a:pt x="147" y="8"/>
                    <a:pt x="157" y="1"/>
                    <a:pt x="173" y="0"/>
                  </a:cubicBezTo>
                  <a:lnTo>
                    <a:pt x="307" y="0"/>
                  </a:lnTo>
                  <a:cubicBezTo>
                    <a:pt x="350" y="0"/>
                    <a:pt x="394" y="0"/>
                    <a:pt x="438" y="0"/>
                  </a:cubicBezTo>
                  <a:cubicBezTo>
                    <a:pt x="452" y="0"/>
                    <a:pt x="464" y="5"/>
                    <a:pt x="472" y="18"/>
                  </a:cubicBezTo>
                  <a:close/>
                </a:path>
              </a:pathLst>
            </a:custGeom>
            <a:solidFill>
              <a:srgbClr val="433D3C"/>
            </a:solidFill>
            <a:ln>
              <a:noFill/>
            </a:ln>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4" name="Freeform 8"/>
            <p:cNvSpPr>
              <a:spLocks noEditPoints="1"/>
            </p:cNvSpPr>
            <p:nvPr/>
          </p:nvSpPr>
          <p:spPr bwMode="auto">
            <a:xfrm>
              <a:off x="3202232" y="5909276"/>
              <a:ext cx="265113" cy="192088"/>
            </a:xfrm>
            <a:custGeom>
              <a:avLst/>
              <a:gdLst>
                <a:gd name="T0" fmla="*/ 269 w 322"/>
                <a:gd name="T1" fmla="*/ 0 h 233"/>
                <a:gd name="T2" fmla="*/ 53 w 322"/>
                <a:gd name="T3" fmla="*/ 0 h 233"/>
                <a:gd name="T4" fmla="*/ 0 w 322"/>
                <a:gd name="T5" fmla="*/ 52 h 233"/>
                <a:gd name="T6" fmla="*/ 0 w 322"/>
                <a:gd name="T7" fmla="*/ 181 h 233"/>
                <a:gd name="T8" fmla="*/ 53 w 322"/>
                <a:gd name="T9" fmla="*/ 233 h 233"/>
                <a:gd name="T10" fmla="*/ 269 w 322"/>
                <a:gd name="T11" fmla="*/ 233 h 233"/>
                <a:gd name="T12" fmla="*/ 322 w 322"/>
                <a:gd name="T13" fmla="*/ 181 h 233"/>
                <a:gd name="T14" fmla="*/ 322 w 322"/>
                <a:gd name="T15" fmla="*/ 52 h 233"/>
                <a:gd name="T16" fmla="*/ 269 w 322"/>
                <a:gd name="T17" fmla="*/ 0 h 233"/>
                <a:gd name="T18" fmla="*/ 101 w 322"/>
                <a:gd name="T19" fmla="*/ 101 h 233"/>
                <a:gd name="T20" fmla="*/ 124 w 322"/>
                <a:gd name="T21" fmla="*/ 78 h 233"/>
                <a:gd name="T22" fmla="*/ 101 w 322"/>
                <a:gd name="T23" fmla="*/ 55 h 233"/>
                <a:gd name="T24" fmla="*/ 78 w 322"/>
                <a:gd name="T25" fmla="*/ 78 h 233"/>
                <a:gd name="T26" fmla="*/ 101 w 322"/>
                <a:gd name="T27" fmla="*/ 101 h 233"/>
                <a:gd name="T28" fmla="*/ 141 w 322"/>
                <a:gd name="T29" fmla="*/ 166 h 233"/>
                <a:gd name="T30" fmla="*/ 144 w 322"/>
                <a:gd name="T31" fmla="*/ 128 h 233"/>
                <a:gd name="T32" fmla="*/ 121 w 322"/>
                <a:gd name="T33" fmla="*/ 108 h 233"/>
                <a:gd name="T34" fmla="*/ 109 w 322"/>
                <a:gd name="T35" fmla="*/ 108 h 233"/>
                <a:gd name="T36" fmla="*/ 106 w 322"/>
                <a:gd name="T37" fmla="*/ 117 h 233"/>
                <a:gd name="T38" fmla="*/ 109 w 322"/>
                <a:gd name="T39" fmla="*/ 151 h 233"/>
                <a:gd name="T40" fmla="*/ 100 w 322"/>
                <a:gd name="T41" fmla="*/ 163 h 233"/>
                <a:gd name="T42" fmla="*/ 92 w 322"/>
                <a:gd name="T43" fmla="*/ 151 h 233"/>
                <a:gd name="T44" fmla="*/ 97 w 322"/>
                <a:gd name="T45" fmla="*/ 117 h 233"/>
                <a:gd name="T46" fmla="*/ 94 w 322"/>
                <a:gd name="T47" fmla="*/ 108 h 233"/>
                <a:gd name="T48" fmla="*/ 80 w 322"/>
                <a:gd name="T49" fmla="*/ 108 h 233"/>
                <a:gd name="T50" fmla="*/ 57 w 322"/>
                <a:gd name="T51" fmla="*/ 129 h 233"/>
                <a:gd name="T52" fmla="*/ 60 w 322"/>
                <a:gd name="T53" fmla="*/ 166 h 233"/>
                <a:gd name="T54" fmla="*/ 101 w 322"/>
                <a:gd name="T55" fmla="*/ 176 h 233"/>
                <a:gd name="T56" fmla="*/ 141 w 322"/>
                <a:gd name="T57" fmla="*/ 166 h 233"/>
                <a:gd name="T58" fmla="*/ 165 w 322"/>
                <a:gd name="T59" fmla="*/ 191 h 233"/>
                <a:gd name="T60" fmla="*/ 165 w 322"/>
                <a:gd name="T61" fmla="*/ 191 h 233"/>
                <a:gd name="T62" fmla="*/ 36 w 322"/>
                <a:gd name="T63" fmla="*/ 191 h 233"/>
                <a:gd name="T64" fmla="*/ 36 w 322"/>
                <a:gd name="T65" fmla="*/ 42 h 233"/>
                <a:gd name="T66" fmla="*/ 165 w 322"/>
                <a:gd name="T67" fmla="*/ 42 h 233"/>
                <a:gd name="T68" fmla="*/ 165 w 322"/>
                <a:gd name="T69" fmla="*/ 191 h 233"/>
                <a:gd name="T70" fmla="*/ 249 w 322"/>
                <a:gd name="T71" fmla="*/ 73 h 233"/>
                <a:gd name="T72" fmla="*/ 249 w 322"/>
                <a:gd name="T73" fmla="*/ 73 h 233"/>
                <a:gd name="T74" fmla="*/ 193 w 322"/>
                <a:gd name="T75" fmla="*/ 73 h 233"/>
                <a:gd name="T76" fmla="*/ 181 w 322"/>
                <a:gd name="T77" fmla="*/ 60 h 233"/>
                <a:gd name="T78" fmla="*/ 193 w 322"/>
                <a:gd name="T79" fmla="*/ 48 h 233"/>
                <a:gd name="T80" fmla="*/ 249 w 322"/>
                <a:gd name="T81" fmla="*/ 48 h 233"/>
                <a:gd name="T82" fmla="*/ 261 w 322"/>
                <a:gd name="T83" fmla="*/ 60 h 233"/>
                <a:gd name="T84" fmla="*/ 249 w 322"/>
                <a:gd name="T85" fmla="*/ 73 h 233"/>
                <a:gd name="T86" fmla="*/ 302 w 322"/>
                <a:gd name="T87" fmla="*/ 123 h 233"/>
                <a:gd name="T88" fmla="*/ 302 w 322"/>
                <a:gd name="T89" fmla="*/ 123 h 233"/>
                <a:gd name="T90" fmla="*/ 292 w 322"/>
                <a:gd name="T91" fmla="*/ 133 h 233"/>
                <a:gd name="T92" fmla="*/ 191 w 322"/>
                <a:gd name="T93" fmla="*/ 133 h 233"/>
                <a:gd name="T94" fmla="*/ 181 w 322"/>
                <a:gd name="T95" fmla="*/ 123 h 233"/>
                <a:gd name="T96" fmla="*/ 191 w 322"/>
                <a:gd name="T97" fmla="*/ 113 h 233"/>
                <a:gd name="T98" fmla="*/ 292 w 322"/>
                <a:gd name="T99" fmla="*/ 113 h 233"/>
                <a:gd name="T100" fmla="*/ 302 w 322"/>
                <a:gd name="T101" fmla="*/ 123 h 233"/>
                <a:gd name="T102" fmla="*/ 302 w 322"/>
                <a:gd name="T103" fmla="*/ 163 h 233"/>
                <a:gd name="T104" fmla="*/ 302 w 322"/>
                <a:gd name="T105" fmla="*/ 163 h 233"/>
                <a:gd name="T106" fmla="*/ 292 w 322"/>
                <a:gd name="T107" fmla="*/ 173 h 233"/>
                <a:gd name="T108" fmla="*/ 191 w 322"/>
                <a:gd name="T109" fmla="*/ 173 h 233"/>
                <a:gd name="T110" fmla="*/ 181 w 322"/>
                <a:gd name="T111" fmla="*/ 163 h 233"/>
                <a:gd name="T112" fmla="*/ 191 w 322"/>
                <a:gd name="T113" fmla="*/ 153 h 233"/>
                <a:gd name="T114" fmla="*/ 292 w 322"/>
                <a:gd name="T115" fmla="*/ 153 h 233"/>
                <a:gd name="T116" fmla="*/ 302 w 322"/>
                <a:gd name="T117" fmla="*/ 16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2" h="233">
                  <a:moveTo>
                    <a:pt x="269" y="0"/>
                  </a:moveTo>
                  <a:lnTo>
                    <a:pt x="53" y="0"/>
                  </a:lnTo>
                  <a:cubicBezTo>
                    <a:pt x="24" y="0"/>
                    <a:pt x="0" y="23"/>
                    <a:pt x="0" y="52"/>
                  </a:cubicBezTo>
                  <a:lnTo>
                    <a:pt x="0" y="181"/>
                  </a:lnTo>
                  <a:cubicBezTo>
                    <a:pt x="0" y="210"/>
                    <a:pt x="24" y="233"/>
                    <a:pt x="53" y="233"/>
                  </a:cubicBezTo>
                  <a:lnTo>
                    <a:pt x="269" y="233"/>
                  </a:lnTo>
                  <a:cubicBezTo>
                    <a:pt x="298" y="233"/>
                    <a:pt x="322" y="210"/>
                    <a:pt x="322" y="181"/>
                  </a:cubicBezTo>
                  <a:lnTo>
                    <a:pt x="322" y="52"/>
                  </a:lnTo>
                  <a:cubicBezTo>
                    <a:pt x="322" y="23"/>
                    <a:pt x="298" y="0"/>
                    <a:pt x="269" y="0"/>
                  </a:cubicBezTo>
                  <a:close/>
                  <a:moveTo>
                    <a:pt x="101" y="101"/>
                  </a:moveTo>
                  <a:cubicBezTo>
                    <a:pt x="113" y="101"/>
                    <a:pt x="124" y="91"/>
                    <a:pt x="124" y="78"/>
                  </a:cubicBezTo>
                  <a:cubicBezTo>
                    <a:pt x="124" y="65"/>
                    <a:pt x="113" y="55"/>
                    <a:pt x="101" y="55"/>
                  </a:cubicBezTo>
                  <a:cubicBezTo>
                    <a:pt x="88" y="55"/>
                    <a:pt x="78" y="65"/>
                    <a:pt x="78" y="78"/>
                  </a:cubicBezTo>
                  <a:cubicBezTo>
                    <a:pt x="78" y="91"/>
                    <a:pt x="88" y="101"/>
                    <a:pt x="101" y="101"/>
                  </a:cubicBezTo>
                  <a:close/>
                  <a:moveTo>
                    <a:pt x="141" y="166"/>
                  </a:moveTo>
                  <a:lnTo>
                    <a:pt x="144" y="128"/>
                  </a:lnTo>
                  <a:cubicBezTo>
                    <a:pt x="145" y="117"/>
                    <a:pt x="134" y="108"/>
                    <a:pt x="121" y="108"/>
                  </a:cubicBezTo>
                  <a:lnTo>
                    <a:pt x="109" y="108"/>
                  </a:lnTo>
                  <a:cubicBezTo>
                    <a:pt x="109" y="109"/>
                    <a:pt x="109" y="114"/>
                    <a:pt x="106" y="117"/>
                  </a:cubicBezTo>
                  <a:cubicBezTo>
                    <a:pt x="106" y="117"/>
                    <a:pt x="111" y="142"/>
                    <a:pt x="109" y="151"/>
                  </a:cubicBezTo>
                  <a:cubicBezTo>
                    <a:pt x="108" y="154"/>
                    <a:pt x="104" y="163"/>
                    <a:pt x="100" y="163"/>
                  </a:cubicBezTo>
                  <a:cubicBezTo>
                    <a:pt x="96" y="163"/>
                    <a:pt x="93" y="154"/>
                    <a:pt x="92" y="151"/>
                  </a:cubicBezTo>
                  <a:cubicBezTo>
                    <a:pt x="91" y="142"/>
                    <a:pt x="97" y="117"/>
                    <a:pt x="97" y="117"/>
                  </a:cubicBezTo>
                  <a:cubicBezTo>
                    <a:pt x="96" y="116"/>
                    <a:pt x="94" y="115"/>
                    <a:pt x="94" y="108"/>
                  </a:cubicBezTo>
                  <a:lnTo>
                    <a:pt x="80" y="108"/>
                  </a:lnTo>
                  <a:cubicBezTo>
                    <a:pt x="68" y="108"/>
                    <a:pt x="56" y="117"/>
                    <a:pt x="57" y="129"/>
                  </a:cubicBezTo>
                  <a:lnTo>
                    <a:pt x="60" y="166"/>
                  </a:lnTo>
                  <a:cubicBezTo>
                    <a:pt x="70" y="176"/>
                    <a:pt x="86" y="176"/>
                    <a:pt x="101" y="176"/>
                  </a:cubicBezTo>
                  <a:cubicBezTo>
                    <a:pt x="115" y="176"/>
                    <a:pt x="132" y="175"/>
                    <a:pt x="141" y="166"/>
                  </a:cubicBezTo>
                  <a:close/>
                  <a:moveTo>
                    <a:pt x="165" y="191"/>
                  </a:moveTo>
                  <a:lnTo>
                    <a:pt x="165" y="191"/>
                  </a:lnTo>
                  <a:lnTo>
                    <a:pt x="36" y="191"/>
                  </a:lnTo>
                  <a:lnTo>
                    <a:pt x="36" y="42"/>
                  </a:lnTo>
                  <a:lnTo>
                    <a:pt x="165" y="42"/>
                  </a:lnTo>
                  <a:lnTo>
                    <a:pt x="165" y="191"/>
                  </a:lnTo>
                  <a:close/>
                  <a:moveTo>
                    <a:pt x="249" y="73"/>
                  </a:moveTo>
                  <a:lnTo>
                    <a:pt x="249" y="73"/>
                  </a:lnTo>
                  <a:lnTo>
                    <a:pt x="193" y="73"/>
                  </a:lnTo>
                  <a:cubicBezTo>
                    <a:pt x="186" y="73"/>
                    <a:pt x="181" y="67"/>
                    <a:pt x="181" y="60"/>
                  </a:cubicBezTo>
                  <a:cubicBezTo>
                    <a:pt x="181" y="54"/>
                    <a:pt x="186" y="48"/>
                    <a:pt x="193" y="48"/>
                  </a:cubicBezTo>
                  <a:lnTo>
                    <a:pt x="249" y="48"/>
                  </a:lnTo>
                  <a:cubicBezTo>
                    <a:pt x="256" y="48"/>
                    <a:pt x="261" y="54"/>
                    <a:pt x="261" y="60"/>
                  </a:cubicBezTo>
                  <a:cubicBezTo>
                    <a:pt x="261" y="67"/>
                    <a:pt x="256" y="73"/>
                    <a:pt x="249" y="73"/>
                  </a:cubicBezTo>
                  <a:close/>
                  <a:moveTo>
                    <a:pt x="302" y="123"/>
                  </a:moveTo>
                  <a:lnTo>
                    <a:pt x="302" y="123"/>
                  </a:lnTo>
                  <a:cubicBezTo>
                    <a:pt x="302" y="128"/>
                    <a:pt x="297" y="133"/>
                    <a:pt x="292" y="133"/>
                  </a:cubicBezTo>
                  <a:lnTo>
                    <a:pt x="191" y="133"/>
                  </a:lnTo>
                  <a:cubicBezTo>
                    <a:pt x="186" y="133"/>
                    <a:pt x="181" y="128"/>
                    <a:pt x="181" y="123"/>
                  </a:cubicBezTo>
                  <a:cubicBezTo>
                    <a:pt x="181" y="117"/>
                    <a:pt x="186" y="113"/>
                    <a:pt x="191" y="113"/>
                  </a:cubicBezTo>
                  <a:lnTo>
                    <a:pt x="292" y="113"/>
                  </a:lnTo>
                  <a:cubicBezTo>
                    <a:pt x="297" y="113"/>
                    <a:pt x="302" y="117"/>
                    <a:pt x="302" y="123"/>
                  </a:cubicBezTo>
                  <a:close/>
                  <a:moveTo>
                    <a:pt x="302" y="163"/>
                  </a:moveTo>
                  <a:lnTo>
                    <a:pt x="302" y="163"/>
                  </a:lnTo>
                  <a:cubicBezTo>
                    <a:pt x="302" y="169"/>
                    <a:pt x="297" y="173"/>
                    <a:pt x="292" y="173"/>
                  </a:cubicBezTo>
                  <a:lnTo>
                    <a:pt x="191" y="173"/>
                  </a:lnTo>
                  <a:cubicBezTo>
                    <a:pt x="186" y="173"/>
                    <a:pt x="181" y="169"/>
                    <a:pt x="181" y="163"/>
                  </a:cubicBezTo>
                  <a:cubicBezTo>
                    <a:pt x="181" y="157"/>
                    <a:pt x="186" y="153"/>
                    <a:pt x="191" y="153"/>
                  </a:cubicBezTo>
                  <a:lnTo>
                    <a:pt x="292" y="153"/>
                  </a:lnTo>
                  <a:cubicBezTo>
                    <a:pt x="297" y="153"/>
                    <a:pt x="302" y="157"/>
                    <a:pt x="302" y="163"/>
                  </a:cubicBez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5" name="TextBox 82"/>
            <p:cNvSpPr txBox="1"/>
            <p:nvPr/>
          </p:nvSpPr>
          <p:spPr>
            <a:xfrm>
              <a:off x="3576020" y="5805264"/>
              <a:ext cx="2887229" cy="454316"/>
            </a:xfrm>
            <a:prstGeom prst="rect">
              <a:avLst/>
            </a:prstGeom>
            <a:noFill/>
          </p:spPr>
          <p:txBody>
            <a:bodyPr wrap="square" rtlCol="0">
              <a:spAutoFit/>
            </a:bodyPr>
            <a:lstStyle/>
            <a:p>
              <a:r>
                <a:rPr lang="zh-CN" altLang="en-US" sz="1400" dirty="0">
                  <a:solidFill>
                    <a:schemeClr val="bg1">
                      <a:lumMod val="75000"/>
                    </a:schemeClr>
                  </a:solidFill>
                  <a:latin typeface="+mj-ea"/>
                  <a:ea typeface="+mj-ea"/>
                </a:rPr>
                <a:t>时间：</a:t>
              </a:r>
              <a:r>
                <a:rPr lang="en-US" altLang="zh-CN" sz="1400" dirty="0" smtClean="0">
                  <a:solidFill>
                    <a:schemeClr val="bg1">
                      <a:lumMod val="75000"/>
                    </a:schemeClr>
                  </a:solidFill>
                  <a:latin typeface="+mj-ea"/>
                  <a:ea typeface="+mj-ea"/>
                </a:rPr>
                <a:t>2020.08.10</a:t>
              </a:r>
              <a:endParaRPr lang="en-US" altLang="zh-CN" sz="1400" dirty="0">
                <a:solidFill>
                  <a:schemeClr val="bg1">
                    <a:lumMod val="75000"/>
                  </a:schemeClr>
                </a:solidFill>
                <a:latin typeface="+mj-ea"/>
                <a:ea typeface="+mj-ea"/>
              </a:endParaRPr>
            </a:p>
          </p:txBody>
        </p:sp>
      </p:grpSp>
      <p:grpSp>
        <p:nvGrpSpPr>
          <p:cNvPr id="6" name="组合 5"/>
          <p:cNvGrpSpPr/>
          <p:nvPr/>
        </p:nvGrpSpPr>
        <p:grpSpPr>
          <a:xfrm>
            <a:off x="4147375" y="5488006"/>
            <a:ext cx="2036069" cy="322275"/>
            <a:chOff x="6825277" y="5783863"/>
            <a:chExt cx="3005478" cy="475717"/>
          </a:xfrm>
        </p:grpSpPr>
        <p:sp>
          <p:nvSpPr>
            <p:cNvPr id="7" name="Freeform 9"/>
            <p:cNvSpPr/>
            <p:nvPr/>
          </p:nvSpPr>
          <p:spPr bwMode="auto">
            <a:xfrm>
              <a:off x="6825277" y="5783863"/>
              <a:ext cx="504825" cy="442913"/>
            </a:xfrm>
            <a:custGeom>
              <a:avLst/>
              <a:gdLst>
                <a:gd name="T0" fmla="*/ 472 w 613"/>
                <a:gd name="T1" fmla="*/ 18 h 537"/>
                <a:gd name="T2" fmla="*/ 539 w 613"/>
                <a:gd name="T3" fmla="*/ 134 h 537"/>
                <a:gd name="T4" fmla="*/ 605 w 613"/>
                <a:gd name="T5" fmla="*/ 248 h 537"/>
                <a:gd name="T6" fmla="*/ 606 w 613"/>
                <a:gd name="T7" fmla="*/ 287 h 537"/>
                <a:gd name="T8" fmla="*/ 539 w 613"/>
                <a:gd name="T9" fmla="*/ 403 h 537"/>
                <a:gd name="T10" fmla="*/ 473 w 613"/>
                <a:gd name="T11" fmla="*/ 517 h 537"/>
                <a:gd name="T12" fmla="*/ 440 w 613"/>
                <a:gd name="T13" fmla="*/ 537 h 537"/>
                <a:gd name="T14" fmla="*/ 306 w 613"/>
                <a:gd name="T15" fmla="*/ 537 h 537"/>
                <a:gd name="T16" fmla="*/ 175 w 613"/>
                <a:gd name="T17" fmla="*/ 537 h 537"/>
                <a:gd name="T18" fmla="*/ 140 w 613"/>
                <a:gd name="T19" fmla="*/ 519 h 537"/>
                <a:gd name="T20" fmla="*/ 73 w 613"/>
                <a:gd name="T21" fmla="*/ 403 h 537"/>
                <a:gd name="T22" fmla="*/ 7 w 613"/>
                <a:gd name="T23" fmla="*/ 289 h 537"/>
                <a:gd name="T24" fmla="*/ 6 w 613"/>
                <a:gd name="T25" fmla="*/ 250 h 537"/>
                <a:gd name="T26" fmla="*/ 73 w 613"/>
                <a:gd name="T27" fmla="*/ 134 h 537"/>
                <a:gd name="T28" fmla="*/ 139 w 613"/>
                <a:gd name="T29" fmla="*/ 20 h 537"/>
                <a:gd name="T30" fmla="*/ 172 w 613"/>
                <a:gd name="T31" fmla="*/ 0 h 537"/>
                <a:gd name="T32" fmla="*/ 306 w 613"/>
                <a:gd name="T33" fmla="*/ 0 h 537"/>
                <a:gd name="T34" fmla="*/ 437 w 613"/>
                <a:gd name="T35" fmla="*/ 0 h 537"/>
                <a:gd name="T36" fmla="*/ 472 w 613"/>
                <a:gd name="T37" fmla="*/ 18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3" h="537">
                  <a:moveTo>
                    <a:pt x="472" y="18"/>
                  </a:moveTo>
                  <a:lnTo>
                    <a:pt x="539" y="134"/>
                  </a:lnTo>
                  <a:cubicBezTo>
                    <a:pt x="561" y="172"/>
                    <a:pt x="583" y="210"/>
                    <a:pt x="605" y="248"/>
                  </a:cubicBezTo>
                  <a:cubicBezTo>
                    <a:pt x="612" y="260"/>
                    <a:pt x="613" y="273"/>
                    <a:pt x="606" y="287"/>
                  </a:cubicBezTo>
                  <a:lnTo>
                    <a:pt x="539" y="403"/>
                  </a:lnTo>
                  <a:cubicBezTo>
                    <a:pt x="517" y="441"/>
                    <a:pt x="495" y="479"/>
                    <a:pt x="473" y="517"/>
                  </a:cubicBezTo>
                  <a:cubicBezTo>
                    <a:pt x="466" y="529"/>
                    <a:pt x="455" y="536"/>
                    <a:pt x="440" y="537"/>
                  </a:cubicBezTo>
                  <a:lnTo>
                    <a:pt x="306" y="537"/>
                  </a:lnTo>
                  <a:cubicBezTo>
                    <a:pt x="262" y="537"/>
                    <a:pt x="219" y="537"/>
                    <a:pt x="175" y="537"/>
                  </a:cubicBezTo>
                  <a:cubicBezTo>
                    <a:pt x="160" y="537"/>
                    <a:pt x="149" y="532"/>
                    <a:pt x="140" y="519"/>
                  </a:cubicBezTo>
                  <a:lnTo>
                    <a:pt x="73" y="403"/>
                  </a:lnTo>
                  <a:cubicBezTo>
                    <a:pt x="51" y="365"/>
                    <a:pt x="29" y="327"/>
                    <a:pt x="7" y="289"/>
                  </a:cubicBezTo>
                  <a:cubicBezTo>
                    <a:pt x="1" y="277"/>
                    <a:pt x="0" y="264"/>
                    <a:pt x="6" y="250"/>
                  </a:cubicBezTo>
                  <a:lnTo>
                    <a:pt x="73" y="134"/>
                  </a:lnTo>
                  <a:cubicBezTo>
                    <a:pt x="95" y="96"/>
                    <a:pt x="117" y="58"/>
                    <a:pt x="139" y="20"/>
                  </a:cubicBezTo>
                  <a:cubicBezTo>
                    <a:pt x="146" y="8"/>
                    <a:pt x="157" y="1"/>
                    <a:pt x="172" y="0"/>
                  </a:cubicBezTo>
                  <a:lnTo>
                    <a:pt x="306" y="0"/>
                  </a:lnTo>
                  <a:cubicBezTo>
                    <a:pt x="350" y="0"/>
                    <a:pt x="394" y="0"/>
                    <a:pt x="437" y="0"/>
                  </a:cubicBezTo>
                  <a:cubicBezTo>
                    <a:pt x="452" y="0"/>
                    <a:pt x="464" y="5"/>
                    <a:pt x="472" y="18"/>
                  </a:cubicBezTo>
                  <a:close/>
                </a:path>
              </a:pathLst>
            </a:custGeom>
            <a:solidFill>
              <a:srgbClr val="C00000"/>
            </a:solidFill>
            <a:ln>
              <a:noFill/>
            </a:ln>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8" name="Freeform 10"/>
            <p:cNvSpPr>
              <a:spLocks noEditPoints="1"/>
            </p:cNvSpPr>
            <p:nvPr/>
          </p:nvSpPr>
          <p:spPr bwMode="auto">
            <a:xfrm>
              <a:off x="6955452" y="5863238"/>
              <a:ext cx="268288" cy="285750"/>
            </a:xfrm>
            <a:custGeom>
              <a:avLst/>
              <a:gdLst>
                <a:gd name="T0" fmla="*/ 163 w 327"/>
                <a:gd name="T1" fmla="*/ 331 h 347"/>
                <a:gd name="T2" fmla="*/ 164 w 327"/>
                <a:gd name="T3" fmla="*/ 192 h 347"/>
                <a:gd name="T4" fmla="*/ 261 w 327"/>
                <a:gd name="T5" fmla="*/ 174 h 347"/>
                <a:gd name="T6" fmla="*/ 200 w 327"/>
                <a:gd name="T7" fmla="*/ 198 h 347"/>
                <a:gd name="T8" fmla="*/ 55 w 327"/>
                <a:gd name="T9" fmla="*/ 124 h 347"/>
                <a:gd name="T10" fmla="*/ 73 w 327"/>
                <a:gd name="T11" fmla="*/ 126 h 347"/>
                <a:gd name="T12" fmla="*/ 96 w 327"/>
                <a:gd name="T13" fmla="*/ 128 h 347"/>
                <a:gd name="T14" fmla="*/ 96 w 327"/>
                <a:gd name="T15" fmla="*/ 113 h 347"/>
                <a:gd name="T16" fmla="*/ 163 w 327"/>
                <a:gd name="T17" fmla="*/ 175 h 347"/>
                <a:gd name="T18" fmla="*/ 238 w 327"/>
                <a:gd name="T19" fmla="*/ 121 h 347"/>
                <a:gd name="T20" fmla="*/ 254 w 327"/>
                <a:gd name="T21" fmla="*/ 118 h 347"/>
                <a:gd name="T22" fmla="*/ 264 w 327"/>
                <a:gd name="T23" fmla="*/ 122 h 347"/>
                <a:gd name="T24" fmla="*/ 240 w 327"/>
                <a:gd name="T25" fmla="*/ 148 h 347"/>
                <a:gd name="T26" fmla="*/ 282 w 327"/>
                <a:gd name="T27" fmla="*/ 197 h 347"/>
                <a:gd name="T28" fmla="*/ 269 w 327"/>
                <a:gd name="T29" fmla="*/ 152 h 347"/>
                <a:gd name="T30" fmla="*/ 269 w 327"/>
                <a:gd name="T31" fmla="*/ 289 h 347"/>
                <a:gd name="T32" fmla="*/ 284 w 327"/>
                <a:gd name="T33" fmla="*/ 285 h 347"/>
                <a:gd name="T34" fmla="*/ 178 w 327"/>
                <a:gd name="T35" fmla="*/ 343 h 347"/>
                <a:gd name="T36" fmla="*/ 164 w 327"/>
                <a:gd name="T37" fmla="*/ 346 h 347"/>
                <a:gd name="T38" fmla="*/ 43 w 327"/>
                <a:gd name="T39" fmla="*/ 285 h 347"/>
                <a:gd name="T40" fmla="*/ 58 w 327"/>
                <a:gd name="T41" fmla="*/ 289 h 347"/>
                <a:gd name="T42" fmla="*/ 58 w 327"/>
                <a:gd name="T43" fmla="*/ 152 h 347"/>
                <a:gd name="T44" fmla="*/ 46 w 327"/>
                <a:gd name="T45" fmla="*/ 197 h 347"/>
                <a:gd name="T46" fmla="*/ 82 w 327"/>
                <a:gd name="T47" fmla="*/ 145 h 347"/>
                <a:gd name="T48" fmla="*/ 36 w 327"/>
                <a:gd name="T49" fmla="*/ 231 h 347"/>
                <a:gd name="T50" fmla="*/ 42 w 327"/>
                <a:gd name="T51" fmla="*/ 244 h 347"/>
                <a:gd name="T52" fmla="*/ 49 w 327"/>
                <a:gd name="T53" fmla="*/ 257 h 347"/>
                <a:gd name="T54" fmla="*/ 26 w 327"/>
                <a:gd name="T55" fmla="*/ 274 h 347"/>
                <a:gd name="T56" fmla="*/ 16 w 327"/>
                <a:gd name="T57" fmla="*/ 217 h 347"/>
                <a:gd name="T58" fmla="*/ 31 w 327"/>
                <a:gd name="T59" fmla="*/ 192 h 347"/>
                <a:gd name="T60" fmla="*/ 272 w 327"/>
                <a:gd name="T61" fmla="*/ 220 h 347"/>
                <a:gd name="T62" fmla="*/ 267 w 327"/>
                <a:gd name="T63" fmla="*/ 234 h 347"/>
                <a:gd name="T64" fmla="*/ 262 w 327"/>
                <a:gd name="T65" fmla="*/ 249 h 347"/>
                <a:gd name="T66" fmla="*/ 259 w 327"/>
                <a:gd name="T67" fmla="*/ 260 h 347"/>
                <a:gd name="T68" fmla="*/ 277 w 327"/>
                <a:gd name="T69" fmla="*/ 210 h 347"/>
                <a:gd name="T70" fmla="*/ 296 w 327"/>
                <a:gd name="T71" fmla="*/ 208 h 347"/>
                <a:gd name="T72" fmla="*/ 162 w 327"/>
                <a:gd name="T73" fmla="*/ 0 h 347"/>
                <a:gd name="T74" fmla="*/ 241 w 327"/>
                <a:gd name="T75" fmla="*/ 62 h 347"/>
                <a:gd name="T76" fmla="*/ 227 w 327"/>
                <a:gd name="T77" fmla="*/ 103 h 347"/>
                <a:gd name="T78" fmla="*/ 210 w 327"/>
                <a:gd name="T79" fmla="*/ 47 h 347"/>
                <a:gd name="T80" fmla="*/ 112 w 327"/>
                <a:gd name="T81" fmla="*/ 106 h 347"/>
                <a:gd name="T82" fmla="*/ 88 w 327"/>
                <a:gd name="T83" fmla="*/ 89 h 347"/>
                <a:gd name="T84" fmla="*/ 114 w 327"/>
                <a:gd name="T85" fmla="*/ 2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7" h="347">
                  <a:moveTo>
                    <a:pt x="153" y="191"/>
                  </a:moveTo>
                  <a:lnTo>
                    <a:pt x="153" y="329"/>
                  </a:lnTo>
                  <a:cubicBezTo>
                    <a:pt x="156" y="331"/>
                    <a:pt x="160" y="331"/>
                    <a:pt x="163" y="331"/>
                  </a:cubicBezTo>
                  <a:cubicBezTo>
                    <a:pt x="167" y="331"/>
                    <a:pt x="171" y="330"/>
                    <a:pt x="174" y="329"/>
                  </a:cubicBezTo>
                  <a:lnTo>
                    <a:pt x="174" y="191"/>
                  </a:lnTo>
                  <a:cubicBezTo>
                    <a:pt x="171" y="192"/>
                    <a:pt x="167" y="192"/>
                    <a:pt x="164" y="192"/>
                  </a:cubicBezTo>
                  <a:cubicBezTo>
                    <a:pt x="160" y="192"/>
                    <a:pt x="157" y="192"/>
                    <a:pt x="153" y="191"/>
                  </a:cubicBezTo>
                  <a:close/>
                  <a:moveTo>
                    <a:pt x="200" y="198"/>
                  </a:moveTo>
                  <a:lnTo>
                    <a:pt x="261" y="174"/>
                  </a:lnTo>
                  <a:lnTo>
                    <a:pt x="261" y="199"/>
                  </a:lnTo>
                  <a:lnTo>
                    <a:pt x="200" y="223"/>
                  </a:lnTo>
                  <a:lnTo>
                    <a:pt x="200" y="198"/>
                  </a:lnTo>
                  <a:close/>
                  <a:moveTo>
                    <a:pt x="82" y="145"/>
                  </a:moveTo>
                  <a:lnTo>
                    <a:pt x="57" y="131"/>
                  </a:lnTo>
                  <a:cubicBezTo>
                    <a:pt x="54" y="130"/>
                    <a:pt x="53" y="126"/>
                    <a:pt x="55" y="124"/>
                  </a:cubicBezTo>
                  <a:cubicBezTo>
                    <a:pt x="56" y="121"/>
                    <a:pt x="60" y="120"/>
                    <a:pt x="62" y="122"/>
                  </a:cubicBezTo>
                  <a:lnTo>
                    <a:pt x="86" y="135"/>
                  </a:lnTo>
                  <a:lnTo>
                    <a:pt x="73" y="126"/>
                  </a:lnTo>
                  <a:cubicBezTo>
                    <a:pt x="70" y="124"/>
                    <a:pt x="70" y="120"/>
                    <a:pt x="72" y="118"/>
                  </a:cubicBezTo>
                  <a:cubicBezTo>
                    <a:pt x="73" y="115"/>
                    <a:pt x="77" y="115"/>
                    <a:pt x="80" y="117"/>
                  </a:cubicBezTo>
                  <a:lnTo>
                    <a:pt x="96" y="128"/>
                  </a:lnTo>
                  <a:lnTo>
                    <a:pt x="88" y="121"/>
                  </a:lnTo>
                  <a:cubicBezTo>
                    <a:pt x="86" y="119"/>
                    <a:pt x="86" y="115"/>
                    <a:pt x="88" y="113"/>
                  </a:cubicBezTo>
                  <a:cubicBezTo>
                    <a:pt x="90" y="111"/>
                    <a:pt x="94" y="110"/>
                    <a:pt x="96" y="113"/>
                  </a:cubicBezTo>
                  <a:lnTo>
                    <a:pt x="162" y="175"/>
                  </a:lnTo>
                  <a:cubicBezTo>
                    <a:pt x="163" y="175"/>
                    <a:pt x="163" y="175"/>
                    <a:pt x="163" y="175"/>
                  </a:cubicBezTo>
                  <a:cubicBezTo>
                    <a:pt x="163" y="175"/>
                    <a:pt x="163" y="175"/>
                    <a:pt x="163" y="175"/>
                  </a:cubicBezTo>
                  <a:lnTo>
                    <a:pt x="230" y="113"/>
                  </a:lnTo>
                  <a:cubicBezTo>
                    <a:pt x="232" y="110"/>
                    <a:pt x="236" y="111"/>
                    <a:pt x="238" y="113"/>
                  </a:cubicBezTo>
                  <a:cubicBezTo>
                    <a:pt x="240" y="115"/>
                    <a:pt x="240" y="119"/>
                    <a:pt x="238" y="121"/>
                  </a:cubicBezTo>
                  <a:lnTo>
                    <a:pt x="229" y="128"/>
                  </a:lnTo>
                  <a:lnTo>
                    <a:pt x="246" y="117"/>
                  </a:lnTo>
                  <a:cubicBezTo>
                    <a:pt x="249" y="115"/>
                    <a:pt x="252" y="115"/>
                    <a:pt x="254" y="118"/>
                  </a:cubicBezTo>
                  <a:cubicBezTo>
                    <a:pt x="256" y="120"/>
                    <a:pt x="255" y="124"/>
                    <a:pt x="253" y="126"/>
                  </a:cubicBezTo>
                  <a:lnTo>
                    <a:pt x="240" y="135"/>
                  </a:lnTo>
                  <a:lnTo>
                    <a:pt x="264" y="122"/>
                  </a:lnTo>
                  <a:cubicBezTo>
                    <a:pt x="266" y="120"/>
                    <a:pt x="270" y="121"/>
                    <a:pt x="271" y="124"/>
                  </a:cubicBezTo>
                  <a:cubicBezTo>
                    <a:pt x="273" y="127"/>
                    <a:pt x="272" y="130"/>
                    <a:pt x="269" y="131"/>
                  </a:cubicBezTo>
                  <a:lnTo>
                    <a:pt x="240" y="148"/>
                  </a:lnTo>
                  <a:lnTo>
                    <a:pt x="284" y="129"/>
                  </a:lnTo>
                  <a:lnTo>
                    <a:pt x="284" y="197"/>
                  </a:lnTo>
                  <a:cubicBezTo>
                    <a:pt x="283" y="197"/>
                    <a:pt x="283" y="197"/>
                    <a:pt x="282" y="197"/>
                  </a:cubicBezTo>
                  <a:lnTo>
                    <a:pt x="273" y="196"/>
                  </a:lnTo>
                  <a:lnTo>
                    <a:pt x="269" y="203"/>
                  </a:lnTo>
                  <a:lnTo>
                    <a:pt x="269" y="152"/>
                  </a:lnTo>
                  <a:lnTo>
                    <a:pt x="190" y="186"/>
                  </a:lnTo>
                  <a:lnTo>
                    <a:pt x="190" y="322"/>
                  </a:lnTo>
                  <a:lnTo>
                    <a:pt x="269" y="289"/>
                  </a:lnTo>
                  <a:lnTo>
                    <a:pt x="269" y="279"/>
                  </a:lnTo>
                  <a:cubicBezTo>
                    <a:pt x="272" y="280"/>
                    <a:pt x="275" y="282"/>
                    <a:pt x="277" y="283"/>
                  </a:cubicBezTo>
                  <a:cubicBezTo>
                    <a:pt x="280" y="284"/>
                    <a:pt x="282" y="284"/>
                    <a:pt x="284" y="285"/>
                  </a:cubicBezTo>
                  <a:lnTo>
                    <a:pt x="284" y="299"/>
                  </a:lnTo>
                  <a:lnTo>
                    <a:pt x="185" y="341"/>
                  </a:lnTo>
                  <a:cubicBezTo>
                    <a:pt x="183" y="342"/>
                    <a:pt x="181" y="343"/>
                    <a:pt x="178" y="343"/>
                  </a:cubicBezTo>
                  <a:lnTo>
                    <a:pt x="174" y="345"/>
                  </a:lnTo>
                  <a:lnTo>
                    <a:pt x="174" y="345"/>
                  </a:lnTo>
                  <a:cubicBezTo>
                    <a:pt x="171" y="346"/>
                    <a:pt x="167" y="346"/>
                    <a:pt x="164" y="346"/>
                  </a:cubicBezTo>
                  <a:cubicBezTo>
                    <a:pt x="156" y="347"/>
                    <a:pt x="149" y="345"/>
                    <a:pt x="142" y="340"/>
                  </a:cubicBezTo>
                  <a:lnTo>
                    <a:pt x="43" y="299"/>
                  </a:lnTo>
                  <a:lnTo>
                    <a:pt x="43" y="285"/>
                  </a:lnTo>
                  <a:cubicBezTo>
                    <a:pt x="45" y="284"/>
                    <a:pt x="48" y="284"/>
                    <a:pt x="50" y="283"/>
                  </a:cubicBezTo>
                  <a:cubicBezTo>
                    <a:pt x="53" y="282"/>
                    <a:pt x="55" y="280"/>
                    <a:pt x="58" y="279"/>
                  </a:cubicBezTo>
                  <a:lnTo>
                    <a:pt x="58" y="289"/>
                  </a:lnTo>
                  <a:lnTo>
                    <a:pt x="138" y="322"/>
                  </a:lnTo>
                  <a:lnTo>
                    <a:pt x="138" y="186"/>
                  </a:lnTo>
                  <a:lnTo>
                    <a:pt x="58" y="152"/>
                  </a:lnTo>
                  <a:lnTo>
                    <a:pt x="58" y="203"/>
                  </a:lnTo>
                  <a:lnTo>
                    <a:pt x="55" y="196"/>
                  </a:lnTo>
                  <a:lnTo>
                    <a:pt x="46" y="197"/>
                  </a:lnTo>
                  <a:cubicBezTo>
                    <a:pt x="45" y="197"/>
                    <a:pt x="44" y="197"/>
                    <a:pt x="43" y="197"/>
                  </a:cubicBezTo>
                  <a:lnTo>
                    <a:pt x="43" y="129"/>
                  </a:lnTo>
                  <a:lnTo>
                    <a:pt x="82" y="145"/>
                  </a:lnTo>
                  <a:close/>
                  <a:moveTo>
                    <a:pt x="49" y="210"/>
                  </a:moveTo>
                  <a:cubicBezTo>
                    <a:pt x="51" y="213"/>
                    <a:pt x="53" y="216"/>
                    <a:pt x="54" y="220"/>
                  </a:cubicBezTo>
                  <a:lnTo>
                    <a:pt x="36" y="231"/>
                  </a:lnTo>
                  <a:lnTo>
                    <a:pt x="56" y="223"/>
                  </a:lnTo>
                  <a:cubicBezTo>
                    <a:pt x="57" y="227"/>
                    <a:pt x="58" y="230"/>
                    <a:pt x="60" y="234"/>
                  </a:cubicBezTo>
                  <a:lnTo>
                    <a:pt x="42" y="244"/>
                  </a:lnTo>
                  <a:lnTo>
                    <a:pt x="61" y="237"/>
                  </a:lnTo>
                  <a:cubicBezTo>
                    <a:pt x="62" y="241"/>
                    <a:pt x="63" y="245"/>
                    <a:pt x="65" y="249"/>
                  </a:cubicBezTo>
                  <a:lnTo>
                    <a:pt x="49" y="257"/>
                  </a:lnTo>
                  <a:lnTo>
                    <a:pt x="65" y="251"/>
                  </a:lnTo>
                  <a:cubicBezTo>
                    <a:pt x="66" y="254"/>
                    <a:pt x="67" y="257"/>
                    <a:pt x="67" y="260"/>
                  </a:cubicBezTo>
                  <a:cubicBezTo>
                    <a:pt x="64" y="262"/>
                    <a:pt x="38" y="279"/>
                    <a:pt x="26" y="274"/>
                  </a:cubicBezTo>
                  <a:cubicBezTo>
                    <a:pt x="13" y="269"/>
                    <a:pt x="1" y="252"/>
                    <a:pt x="0" y="236"/>
                  </a:cubicBezTo>
                  <a:cubicBezTo>
                    <a:pt x="0" y="221"/>
                    <a:pt x="40" y="211"/>
                    <a:pt x="49" y="210"/>
                  </a:cubicBezTo>
                  <a:close/>
                  <a:moveTo>
                    <a:pt x="16" y="217"/>
                  </a:moveTo>
                  <a:lnTo>
                    <a:pt x="26" y="213"/>
                  </a:lnTo>
                  <a:lnTo>
                    <a:pt x="31" y="208"/>
                  </a:lnTo>
                  <a:lnTo>
                    <a:pt x="31" y="192"/>
                  </a:lnTo>
                  <a:cubicBezTo>
                    <a:pt x="22" y="196"/>
                    <a:pt x="18" y="206"/>
                    <a:pt x="16" y="217"/>
                  </a:cubicBezTo>
                  <a:close/>
                  <a:moveTo>
                    <a:pt x="277" y="210"/>
                  </a:moveTo>
                  <a:cubicBezTo>
                    <a:pt x="276" y="213"/>
                    <a:pt x="274" y="216"/>
                    <a:pt x="272" y="220"/>
                  </a:cubicBezTo>
                  <a:lnTo>
                    <a:pt x="291" y="231"/>
                  </a:lnTo>
                  <a:lnTo>
                    <a:pt x="271" y="223"/>
                  </a:lnTo>
                  <a:cubicBezTo>
                    <a:pt x="269" y="227"/>
                    <a:pt x="268" y="230"/>
                    <a:pt x="267" y="234"/>
                  </a:cubicBezTo>
                  <a:lnTo>
                    <a:pt x="284" y="244"/>
                  </a:lnTo>
                  <a:lnTo>
                    <a:pt x="266" y="237"/>
                  </a:lnTo>
                  <a:cubicBezTo>
                    <a:pt x="264" y="241"/>
                    <a:pt x="263" y="245"/>
                    <a:pt x="262" y="249"/>
                  </a:cubicBezTo>
                  <a:lnTo>
                    <a:pt x="278" y="257"/>
                  </a:lnTo>
                  <a:lnTo>
                    <a:pt x="261" y="251"/>
                  </a:lnTo>
                  <a:cubicBezTo>
                    <a:pt x="261" y="254"/>
                    <a:pt x="260" y="257"/>
                    <a:pt x="259" y="260"/>
                  </a:cubicBezTo>
                  <a:cubicBezTo>
                    <a:pt x="263" y="262"/>
                    <a:pt x="289" y="279"/>
                    <a:pt x="301" y="274"/>
                  </a:cubicBezTo>
                  <a:cubicBezTo>
                    <a:pt x="313" y="269"/>
                    <a:pt x="326" y="252"/>
                    <a:pt x="326" y="236"/>
                  </a:cubicBezTo>
                  <a:cubicBezTo>
                    <a:pt x="327" y="221"/>
                    <a:pt x="286" y="211"/>
                    <a:pt x="277" y="210"/>
                  </a:cubicBezTo>
                  <a:close/>
                  <a:moveTo>
                    <a:pt x="311" y="217"/>
                  </a:moveTo>
                  <a:lnTo>
                    <a:pt x="300" y="213"/>
                  </a:lnTo>
                  <a:lnTo>
                    <a:pt x="296" y="208"/>
                  </a:lnTo>
                  <a:lnTo>
                    <a:pt x="295" y="192"/>
                  </a:lnTo>
                  <a:cubicBezTo>
                    <a:pt x="305" y="196"/>
                    <a:pt x="309" y="206"/>
                    <a:pt x="311" y="217"/>
                  </a:cubicBezTo>
                  <a:close/>
                  <a:moveTo>
                    <a:pt x="162" y="0"/>
                  </a:moveTo>
                  <a:cubicBezTo>
                    <a:pt x="181" y="0"/>
                    <a:pt x="198" y="10"/>
                    <a:pt x="210" y="24"/>
                  </a:cubicBezTo>
                  <a:cubicBezTo>
                    <a:pt x="218" y="34"/>
                    <a:pt x="224" y="45"/>
                    <a:pt x="228" y="59"/>
                  </a:cubicBezTo>
                  <a:cubicBezTo>
                    <a:pt x="232" y="58"/>
                    <a:pt x="239" y="57"/>
                    <a:pt x="241" y="62"/>
                  </a:cubicBezTo>
                  <a:cubicBezTo>
                    <a:pt x="244" y="70"/>
                    <a:pt x="242" y="87"/>
                    <a:pt x="237" y="89"/>
                  </a:cubicBezTo>
                  <a:cubicBezTo>
                    <a:pt x="235" y="90"/>
                    <a:pt x="232" y="90"/>
                    <a:pt x="229" y="90"/>
                  </a:cubicBezTo>
                  <a:cubicBezTo>
                    <a:pt x="229" y="94"/>
                    <a:pt x="228" y="99"/>
                    <a:pt x="227" y="103"/>
                  </a:cubicBezTo>
                  <a:cubicBezTo>
                    <a:pt x="222" y="104"/>
                    <a:pt x="217" y="105"/>
                    <a:pt x="213" y="106"/>
                  </a:cubicBezTo>
                  <a:cubicBezTo>
                    <a:pt x="216" y="98"/>
                    <a:pt x="217" y="89"/>
                    <a:pt x="217" y="80"/>
                  </a:cubicBezTo>
                  <a:cubicBezTo>
                    <a:pt x="217" y="68"/>
                    <a:pt x="215" y="57"/>
                    <a:pt x="210" y="47"/>
                  </a:cubicBezTo>
                  <a:cubicBezTo>
                    <a:pt x="173" y="76"/>
                    <a:pt x="125" y="55"/>
                    <a:pt x="113" y="50"/>
                  </a:cubicBezTo>
                  <a:cubicBezTo>
                    <a:pt x="109" y="59"/>
                    <a:pt x="107" y="69"/>
                    <a:pt x="107" y="80"/>
                  </a:cubicBezTo>
                  <a:cubicBezTo>
                    <a:pt x="107" y="89"/>
                    <a:pt x="109" y="98"/>
                    <a:pt x="112" y="106"/>
                  </a:cubicBezTo>
                  <a:cubicBezTo>
                    <a:pt x="107" y="105"/>
                    <a:pt x="103" y="104"/>
                    <a:pt x="98" y="103"/>
                  </a:cubicBezTo>
                  <a:cubicBezTo>
                    <a:pt x="97" y="99"/>
                    <a:pt x="96" y="94"/>
                    <a:pt x="95" y="90"/>
                  </a:cubicBezTo>
                  <a:cubicBezTo>
                    <a:pt x="93" y="90"/>
                    <a:pt x="90" y="90"/>
                    <a:pt x="88" y="89"/>
                  </a:cubicBezTo>
                  <a:cubicBezTo>
                    <a:pt x="82" y="87"/>
                    <a:pt x="81" y="70"/>
                    <a:pt x="84" y="62"/>
                  </a:cubicBezTo>
                  <a:cubicBezTo>
                    <a:pt x="86" y="57"/>
                    <a:pt x="92" y="58"/>
                    <a:pt x="97" y="59"/>
                  </a:cubicBezTo>
                  <a:cubicBezTo>
                    <a:pt x="100" y="45"/>
                    <a:pt x="106" y="34"/>
                    <a:pt x="114" y="24"/>
                  </a:cubicBezTo>
                  <a:cubicBezTo>
                    <a:pt x="126" y="10"/>
                    <a:pt x="143" y="0"/>
                    <a:pt x="162" y="0"/>
                  </a:cubicBez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9" name="TextBox 82"/>
            <p:cNvSpPr txBox="1"/>
            <p:nvPr/>
          </p:nvSpPr>
          <p:spPr>
            <a:xfrm>
              <a:off x="7359441" y="5805264"/>
              <a:ext cx="2471314" cy="454316"/>
            </a:xfrm>
            <a:prstGeom prst="rect">
              <a:avLst/>
            </a:prstGeom>
            <a:noFill/>
          </p:spPr>
          <p:txBody>
            <a:bodyPr wrap="square" rtlCol="0">
              <a:spAutoFit/>
            </a:bodyPr>
            <a:lstStyle/>
            <a:p>
              <a:r>
                <a:rPr lang="zh-CN" altLang="en-US" sz="1400" dirty="0">
                  <a:solidFill>
                    <a:schemeClr val="bg1">
                      <a:lumMod val="75000"/>
                    </a:schemeClr>
                  </a:solidFill>
                  <a:latin typeface="+mj-ea"/>
                  <a:ea typeface="+mj-ea"/>
                </a:rPr>
                <a:t>汇报人</a:t>
              </a:r>
              <a:r>
                <a:rPr lang="zh-CN" altLang="en-US" sz="1400" dirty="0" smtClean="0">
                  <a:solidFill>
                    <a:schemeClr val="bg1">
                      <a:lumMod val="75000"/>
                    </a:schemeClr>
                  </a:solidFill>
                  <a:latin typeface="+mj-ea"/>
                  <a:ea typeface="+mj-ea"/>
                </a:rPr>
                <a:t>：</a:t>
              </a:r>
              <a:r>
                <a:rPr lang="en-US" altLang="zh-CN" sz="1400" dirty="0" smtClean="0">
                  <a:solidFill>
                    <a:schemeClr val="bg1">
                      <a:lumMod val="75000"/>
                    </a:schemeClr>
                  </a:solidFill>
                  <a:latin typeface="+mj-ea"/>
                  <a:ea typeface="+mj-ea"/>
                </a:rPr>
                <a:t>PPT</a:t>
              </a:r>
              <a:endParaRPr lang="en-US" altLang="zh-CN" sz="1400" dirty="0">
                <a:solidFill>
                  <a:schemeClr val="bg1">
                    <a:lumMod val="75000"/>
                  </a:schemeClr>
                </a:solidFill>
                <a:latin typeface="+mj-ea"/>
                <a:ea typeface="+mj-ea"/>
              </a:endParaRPr>
            </a:p>
          </p:txBody>
        </p:sp>
      </p:grpSp>
      <p:sp>
        <p:nvSpPr>
          <p:cNvPr id="10" name="矩形 9"/>
          <p:cNvSpPr/>
          <p:nvPr/>
        </p:nvSpPr>
        <p:spPr>
          <a:xfrm>
            <a:off x="2057030" y="3404866"/>
            <a:ext cx="8032968" cy="830997"/>
          </a:xfrm>
          <a:prstGeom prst="rect">
            <a:avLst/>
          </a:prstGeom>
          <a:noFill/>
        </p:spPr>
        <p:txBody>
          <a:bodyPr wrap="none">
            <a:spAutoFit/>
          </a:bodyPr>
          <a:lstStyle/>
          <a:p>
            <a:pPr algn="ctr" fontAlgn="auto">
              <a:spcBef>
                <a:spcPts val="0"/>
              </a:spcBef>
              <a:spcAft>
                <a:spcPts val="0"/>
              </a:spcAft>
              <a:buFontTx/>
              <a:buNone/>
            </a:pPr>
            <a:r>
              <a:rPr lang="zh-CN" altLang="en-US" sz="4800" b="1" spc="300" dirty="0" smtClean="0">
                <a:solidFill>
                  <a:srgbClr val="C00000"/>
                </a:solidFill>
                <a:latin typeface="微软雅黑" panose="020B0503020204020204" pitchFamily="34" charset="-122"/>
                <a:ea typeface="微软雅黑" panose="020B0503020204020204" pitchFamily="34" charset="-122"/>
              </a:rPr>
              <a:t>总结汇报</a:t>
            </a:r>
            <a:r>
              <a:rPr lang="zh-CN" altLang="en-US" sz="4800" b="1" spc="300" dirty="0" smtClean="0">
                <a:solidFill>
                  <a:prstClr val="black">
                    <a:lumMod val="75000"/>
                    <a:lumOff val="25000"/>
                  </a:prstClr>
                </a:solidFill>
                <a:latin typeface="微软雅黑" panose="020B0503020204020204" pitchFamily="34" charset="-122"/>
                <a:ea typeface="微软雅黑" panose="020B0503020204020204" pitchFamily="34" charset="-122"/>
              </a:rPr>
              <a:t>工作</a:t>
            </a:r>
            <a:r>
              <a:rPr lang="zh-CN" altLang="en-US" sz="4800" b="1" spc="300" dirty="0">
                <a:solidFill>
                  <a:prstClr val="black">
                    <a:lumMod val="75000"/>
                    <a:lumOff val="25000"/>
                  </a:prstClr>
                </a:solidFill>
                <a:latin typeface="微软雅黑" panose="020B0503020204020204" pitchFamily="34" charset="-122"/>
                <a:ea typeface="微软雅黑" panose="020B0503020204020204" pitchFamily="34" charset="-122"/>
              </a:rPr>
              <a:t>报告</a:t>
            </a:r>
            <a:r>
              <a:rPr lang="en-US" altLang="zh-CN" sz="4800" b="1" spc="300" dirty="0">
                <a:solidFill>
                  <a:prstClr val="black">
                    <a:lumMod val="75000"/>
                    <a:lumOff val="25000"/>
                  </a:prstClr>
                </a:solidFill>
                <a:latin typeface="微软雅黑" panose="020B0503020204020204" pitchFamily="34" charset="-122"/>
                <a:ea typeface="微软雅黑" panose="020B0503020204020204" pitchFamily="34" charset="-122"/>
              </a:rPr>
              <a:t>PPT</a:t>
            </a:r>
            <a:r>
              <a:rPr lang="zh-CN" altLang="en-US" sz="4800" b="1" spc="300" dirty="0">
                <a:solidFill>
                  <a:prstClr val="black">
                    <a:lumMod val="75000"/>
                    <a:lumOff val="25000"/>
                  </a:prstClr>
                </a:solidFill>
                <a:latin typeface="微软雅黑" panose="020B0503020204020204" pitchFamily="34" charset="-122"/>
                <a:ea typeface="微软雅黑" panose="020B0503020204020204" pitchFamily="34" charset="-122"/>
              </a:rPr>
              <a:t>模板</a:t>
            </a:r>
            <a:endParaRPr lang="en-US" altLang="zh-CN" sz="4800" b="1"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042785" y="1334048"/>
            <a:ext cx="8061461" cy="369332"/>
            <a:chOff x="2743824" y="672584"/>
            <a:chExt cx="8061461" cy="369332"/>
          </a:xfrm>
        </p:grpSpPr>
        <p:sp>
          <p:nvSpPr>
            <p:cNvPr id="12" name="矩形 11"/>
            <p:cNvSpPr/>
            <p:nvPr/>
          </p:nvSpPr>
          <p:spPr>
            <a:xfrm>
              <a:off x="5251541" y="672584"/>
              <a:ext cx="3046027"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专业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严谨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创新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勤奋</a:t>
              </a:r>
            </a:p>
          </p:txBody>
        </p:sp>
        <p:cxnSp>
          <p:nvCxnSpPr>
            <p:cNvPr id="13" name="直接连接符 12"/>
            <p:cNvCxnSpPr/>
            <p:nvPr/>
          </p:nvCxnSpPr>
          <p:spPr>
            <a:xfrm>
              <a:off x="2743824" y="838200"/>
              <a:ext cx="2324100" cy="0"/>
            </a:xfrm>
            <a:prstGeom prst="line">
              <a:avLst/>
            </a:prstGeom>
            <a:noFill/>
            <a:ln w="6350" cap="flat" cmpd="sng" algn="ctr">
              <a:solidFill>
                <a:sysClr val="window" lastClr="FFFFFF">
                  <a:lumMod val="50000"/>
                </a:sysClr>
              </a:solidFill>
              <a:prstDash val="solid"/>
              <a:miter lim="800000"/>
            </a:ln>
            <a:effectLst/>
          </p:spPr>
        </p:cxnSp>
        <p:cxnSp>
          <p:nvCxnSpPr>
            <p:cNvPr id="14" name="直接连接符 13"/>
            <p:cNvCxnSpPr/>
            <p:nvPr/>
          </p:nvCxnSpPr>
          <p:spPr>
            <a:xfrm>
              <a:off x="8481185" y="838200"/>
              <a:ext cx="2324100" cy="0"/>
            </a:xfrm>
            <a:prstGeom prst="line">
              <a:avLst/>
            </a:prstGeom>
            <a:noFill/>
            <a:ln w="6350" cap="flat" cmpd="sng" algn="ctr">
              <a:solidFill>
                <a:sysClr val="window" lastClr="FFFFFF">
                  <a:lumMod val="50000"/>
                </a:sysClr>
              </a:solidFill>
              <a:prstDash val="solid"/>
              <a:miter lim="800000"/>
            </a:ln>
            <a:effectLst/>
          </p:spPr>
        </p:cxnSp>
      </p:grpSp>
      <p:sp>
        <p:nvSpPr>
          <p:cNvPr id="15" name="矩形 14"/>
          <p:cNvSpPr/>
          <p:nvPr/>
        </p:nvSpPr>
        <p:spPr>
          <a:xfrm>
            <a:off x="4878316" y="2344233"/>
            <a:ext cx="2390398" cy="1015663"/>
          </a:xfrm>
          <a:prstGeom prst="rect">
            <a:avLst/>
          </a:prstGeom>
        </p:spPr>
        <p:txBody>
          <a:bodyPr wrap="none">
            <a:spAutoFit/>
          </a:bodyPr>
          <a:lstStyle/>
          <a:p>
            <a:pPr algn="ctr" fontAlgn="auto">
              <a:spcBef>
                <a:spcPts val="0"/>
              </a:spcBef>
              <a:spcAft>
                <a:spcPts val="0"/>
              </a:spcAft>
              <a:buFontTx/>
              <a:buNone/>
            </a:pPr>
            <a:r>
              <a:rPr lang="en-US" altLang="zh-CN" sz="6000" b="1" spc="600" dirty="0">
                <a:solidFill>
                  <a:prstClr val="black">
                    <a:lumMod val="75000"/>
                    <a:lumOff val="25000"/>
                  </a:prstClr>
                </a:solidFill>
                <a:latin typeface="微软雅黑" panose="020B0503020204020204" pitchFamily="34" charset="-122"/>
                <a:ea typeface="微软雅黑" panose="020B0503020204020204" pitchFamily="34" charset="-122"/>
              </a:rPr>
              <a:t>2020</a:t>
            </a:r>
            <a:endParaRPr lang="zh-CN" altLang="en-US" sz="3200" spc="6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6" name="矩形 15"/>
          <p:cNvSpPr/>
          <p:nvPr/>
        </p:nvSpPr>
        <p:spPr>
          <a:xfrm>
            <a:off x="3411549" y="4231388"/>
            <a:ext cx="5375253" cy="369332"/>
          </a:xfrm>
          <a:prstGeom prst="rect">
            <a:avLst/>
          </a:prstGeom>
        </p:spPr>
        <p:txBody>
          <a:bodyPr wrap="none">
            <a:spAutoFit/>
          </a:bodyPr>
          <a:lstStyle/>
          <a:p>
            <a:pPr algn="ctr" fontAlgn="auto">
              <a:spcBef>
                <a:spcPts val="0"/>
              </a:spcBef>
              <a:spcAft>
                <a:spcPts val="0"/>
              </a:spcAft>
              <a:buFontTx/>
              <a:buNone/>
            </a:pPr>
            <a:r>
              <a:rPr lang="en-US" altLang="zh-CN" spc="300" dirty="0">
                <a:solidFill>
                  <a:prstClr val="black">
                    <a:lumMod val="75000"/>
                    <a:lumOff val="25000"/>
                  </a:prstClr>
                </a:solidFill>
                <a:latin typeface="微软雅黑" panose="020B0503020204020204" pitchFamily="34" charset="-122"/>
                <a:ea typeface="微软雅黑" panose="020B0503020204020204" pitchFamily="34" charset="-122"/>
              </a:rPr>
              <a:t>WORK SUMMARY BUSINESS REPORT</a:t>
            </a:r>
            <a:endParaRPr lang="zh-CN" altLang="en-US"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83225807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fade">
                                      <p:cBhvr>
                                        <p:cTn id="13" dur="500"/>
                                        <p:tgtEl>
                                          <p:spTgt spid="15">
                                            <p:txEl>
                                              <p:pRg st="0" end="0"/>
                                            </p:txEl>
                                          </p:spTgt>
                                        </p:tgtEl>
                                      </p:cBhvr>
                                    </p:animEffect>
                                    <p:anim calcmode="lin" valueType="num">
                                      <p:cBhvr>
                                        <p:cTn id="14"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fade">
                                      <p:cBhvr>
                                        <p:cTn id="19" dur="500"/>
                                        <p:tgtEl>
                                          <p:spTgt spid="10">
                                            <p:txEl>
                                              <p:pRg st="0" end="0"/>
                                            </p:txEl>
                                          </p:spTgt>
                                        </p:tgtEl>
                                      </p:cBhvr>
                                    </p:animEffect>
                                    <p:anim calcmode="lin" valueType="num">
                                      <p:cBhvr>
                                        <p:cTn id="2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1" dur="500" fill="hold"/>
                                        <p:tgtEl>
                                          <p:spTgt spid="10">
                                            <p:txEl>
                                              <p:pRg st="0" end="0"/>
                                            </p:txEl>
                                          </p:spTgt>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25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par>
                          <p:cTn id="25" fill="hold">
                            <p:stCondLst>
                              <p:cond delay="2250"/>
                            </p:stCondLst>
                            <p:childTnLst>
                              <p:par>
                                <p:cTn id="26" presetID="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par>
                          <p:cTn id="30" fill="hold">
                            <p:stCondLst>
                              <p:cond delay="275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1+#ppt_w/2"/>
                                          </p:val>
                                        </p:tav>
                                        <p:tav tm="100000">
                                          <p:val>
                                            <p:strVal val="#ppt_x"/>
                                          </p:val>
                                        </p:tav>
                                      </p:tavLst>
                                    </p:anim>
                                    <p:anim calcmode="lin" valueType="num">
                                      <p:cBhvr additive="base">
                                        <p:cTn id="3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5" grpId="0" build="p"/>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文本框 28"/>
          <p:cNvSpPr txBox="1"/>
          <p:nvPr/>
        </p:nvSpPr>
        <p:spPr>
          <a:xfrm>
            <a:off x="8691463" y="7317432"/>
            <a:ext cx="646331" cy="369332"/>
          </a:xfrm>
          <a:prstGeom prst="rect">
            <a:avLst/>
          </a:prstGeom>
          <a:noFill/>
        </p:spPr>
        <p:txBody>
          <a:bodyPr wrap="none" rtlCol="0">
            <a:spAutoFit/>
          </a:bodyPr>
          <a:lstStyle/>
          <a:p>
            <a:r>
              <a:rPr lang="zh-CN" altLang="en-US" dirty="0"/>
              <a:t>延迟</a:t>
            </a:r>
          </a:p>
        </p:txBody>
      </p:sp>
      <p:sp>
        <p:nvSpPr>
          <p:cNvPr id="55" name="文本框 54"/>
          <p:cNvSpPr txBox="1"/>
          <p:nvPr/>
        </p:nvSpPr>
        <p:spPr>
          <a:xfrm>
            <a:off x="4956735" y="1392438"/>
            <a:ext cx="2180557" cy="1200329"/>
          </a:xfrm>
          <a:prstGeom prst="rect">
            <a:avLst/>
          </a:prstGeom>
          <a:noFill/>
        </p:spPr>
        <p:txBody>
          <a:bodyPr wrap="square" rtlCol="0">
            <a:spAutoFit/>
          </a:bodyPr>
          <a:lstStyle/>
          <a:p>
            <a:pPr fontAlgn="auto">
              <a:spcBef>
                <a:spcPts val="0"/>
              </a:spcBef>
              <a:spcAft>
                <a:spcPts val="0"/>
              </a:spcAft>
              <a:buFontTx/>
              <a:buNone/>
            </a:pPr>
            <a:r>
              <a:rPr lang="zh-CN" altLang="en-US" sz="7200" b="1" dirty="0">
                <a:solidFill>
                  <a:srgbClr val="C00000"/>
                </a:solidFill>
                <a:latin typeface="微软雅黑" panose="020B0503020204020204" pitchFamily="34" charset="-122"/>
                <a:ea typeface="微软雅黑" panose="020B0503020204020204" pitchFamily="34" charset="-122"/>
              </a:rPr>
              <a:t>目录</a:t>
            </a:r>
          </a:p>
        </p:txBody>
      </p:sp>
      <p:sp>
        <p:nvSpPr>
          <p:cNvPr id="56" name="文本框 55"/>
          <p:cNvSpPr txBox="1"/>
          <p:nvPr/>
        </p:nvSpPr>
        <p:spPr>
          <a:xfrm>
            <a:off x="4980567" y="2592767"/>
            <a:ext cx="2132892" cy="523220"/>
          </a:xfrm>
          <a:prstGeom prst="rect">
            <a:avLst/>
          </a:prstGeom>
          <a:noFill/>
        </p:spPr>
        <p:txBody>
          <a:bodyPr wrap="none" rtlCol="0">
            <a:spAutoFit/>
          </a:bodyPr>
          <a:lstStyle/>
          <a:p>
            <a:pPr algn="ctr" fontAlgn="auto">
              <a:spcBef>
                <a:spcPts val="0"/>
              </a:spcBef>
              <a:spcAft>
                <a:spcPts val="0"/>
              </a:spcAft>
              <a:buFontTx/>
              <a:buNone/>
            </a:pPr>
            <a:r>
              <a:rPr lang="en-US" altLang="zh-CN" sz="2800" dirty="0">
                <a:solidFill>
                  <a:prstClr val="black">
                    <a:lumMod val="65000"/>
                    <a:lumOff val="35000"/>
                  </a:prstClr>
                </a:solidFill>
                <a:ea typeface="Meiryo UI" panose="020B0604030504040204" pitchFamily="34" charset="-128"/>
                <a:cs typeface="Arial" panose="020B0604020202020204" pitchFamily="34" charset="0"/>
              </a:rPr>
              <a:t>CONTANTS</a:t>
            </a:r>
            <a:endParaRPr lang="zh-CN" altLang="en-US" sz="2800" dirty="0">
              <a:solidFill>
                <a:prstClr val="black">
                  <a:lumMod val="65000"/>
                  <a:lumOff val="35000"/>
                </a:prstClr>
              </a:solidFill>
              <a:ea typeface="Meiryo UI" panose="020B0604030504040204" pitchFamily="34" charset="-128"/>
              <a:cs typeface="Arial" panose="020B0604020202020204" pitchFamily="34" charset="0"/>
            </a:endParaRPr>
          </a:p>
        </p:txBody>
      </p:sp>
      <p:grpSp>
        <p:nvGrpSpPr>
          <p:cNvPr id="57" name="组合 56"/>
          <p:cNvGrpSpPr/>
          <p:nvPr/>
        </p:nvGrpSpPr>
        <p:grpSpPr>
          <a:xfrm>
            <a:off x="924422" y="4128662"/>
            <a:ext cx="1731564" cy="1430263"/>
            <a:chOff x="1179879" y="4179178"/>
            <a:chExt cx="1731564" cy="1430263"/>
          </a:xfrm>
        </p:grpSpPr>
        <p:sp>
          <p:nvSpPr>
            <p:cNvPr id="58" name="文本框 57"/>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01</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工作回顾</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0" name="组合 59"/>
          <p:cNvGrpSpPr/>
          <p:nvPr/>
        </p:nvGrpSpPr>
        <p:grpSpPr>
          <a:xfrm>
            <a:off x="3082335" y="4128662"/>
            <a:ext cx="1731563" cy="1430263"/>
            <a:chOff x="1179879" y="4179178"/>
            <a:chExt cx="1731563" cy="1430263"/>
          </a:xfrm>
        </p:grpSpPr>
        <p:sp>
          <p:nvSpPr>
            <p:cNvPr id="61" name="文本框 60"/>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02</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完成情况</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3" name="组合 62"/>
          <p:cNvGrpSpPr/>
          <p:nvPr/>
        </p:nvGrpSpPr>
        <p:grpSpPr>
          <a:xfrm>
            <a:off x="5240247" y="4128662"/>
            <a:ext cx="1731564" cy="1430263"/>
            <a:chOff x="1179879" y="4179178"/>
            <a:chExt cx="1731564" cy="1430263"/>
          </a:xfrm>
        </p:grpSpPr>
        <p:sp>
          <p:nvSpPr>
            <p:cNvPr id="64" name="文本框 63"/>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03</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项目展示</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6" name="组合 65"/>
          <p:cNvGrpSpPr/>
          <p:nvPr/>
        </p:nvGrpSpPr>
        <p:grpSpPr>
          <a:xfrm>
            <a:off x="7398160" y="4128662"/>
            <a:ext cx="1731563" cy="1430263"/>
            <a:chOff x="1179879" y="4179178"/>
            <a:chExt cx="1731563" cy="1430263"/>
          </a:xfrm>
        </p:grpSpPr>
        <p:sp>
          <p:nvSpPr>
            <p:cNvPr id="70" name="文本框 69"/>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04</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1" name="文本框 70"/>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工作不足</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72" name="组合 71"/>
          <p:cNvGrpSpPr/>
          <p:nvPr/>
        </p:nvGrpSpPr>
        <p:grpSpPr>
          <a:xfrm>
            <a:off x="9556073" y="4128662"/>
            <a:ext cx="1731564" cy="1430263"/>
            <a:chOff x="1179879" y="4179178"/>
            <a:chExt cx="1731564" cy="1430263"/>
          </a:xfrm>
        </p:grpSpPr>
        <p:sp>
          <p:nvSpPr>
            <p:cNvPr id="73" name="文本框 72"/>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05</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未来计划</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cxnSp>
        <p:nvCxnSpPr>
          <p:cNvPr id="78" name="直接连接符 77"/>
          <p:cNvCxnSpPr/>
          <p:nvPr/>
        </p:nvCxnSpPr>
        <p:spPr>
          <a:xfrm>
            <a:off x="2498271" y="3559629"/>
            <a:ext cx="7057802" cy="0"/>
          </a:xfrm>
          <a:prstGeom prst="line">
            <a:avLst/>
          </a:prstGeom>
          <a:noFill/>
          <a:ln w="19050" cap="flat" cmpd="sng" algn="ctr">
            <a:solidFill>
              <a:sysClr val="window" lastClr="FFFFFF">
                <a:lumMod val="75000"/>
              </a:sysClr>
            </a:solidFill>
            <a:prstDash val="solid"/>
            <a:miter lim="800000"/>
          </a:ln>
          <a:effectLst/>
        </p:spPr>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barn(inVertical)">
                                      <p:cBhvr>
                                        <p:cTn id="16" dur="500"/>
                                        <p:tgtEl>
                                          <p:spTgt spid="78"/>
                                        </p:tgtEl>
                                      </p:cBhvr>
                                    </p:animEffect>
                                  </p:childTnLst>
                                </p:cTn>
                              </p:par>
                              <p:par>
                                <p:cTn id="17" presetID="42" presetClass="entr" presetSubtype="0" fill="hold"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1000"/>
                                        <p:tgtEl>
                                          <p:spTgt spid="57"/>
                                        </p:tgtEl>
                                      </p:cBhvr>
                                    </p:animEffect>
                                    <p:anim calcmode="lin" valueType="num">
                                      <p:cBhvr>
                                        <p:cTn id="20" dur="1000" fill="hold"/>
                                        <p:tgtEl>
                                          <p:spTgt spid="57"/>
                                        </p:tgtEl>
                                        <p:attrNameLst>
                                          <p:attrName>ppt_x</p:attrName>
                                        </p:attrNameLst>
                                      </p:cBhvr>
                                      <p:tavLst>
                                        <p:tav tm="0">
                                          <p:val>
                                            <p:strVal val="#ppt_x"/>
                                          </p:val>
                                        </p:tav>
                                        <p:tav tm="100000">
                                          <p:val>
                                            <p:strVal val="#ppt_x"/>
                                          </p:val>
                                        </p:tav>
                                      </p:tavLst>
                                    </p:anim>
                                    <p:anim calcmode="lin" valueType="num">
                                      <p:cBhvr>
                                        <p:cTn id="21" dur="100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1000"/>
                                        <p:tgtEl>
                                          <p:spTgt spid="60"/>
                                        </p:tgtEl>
                                      </p:cBhvr>
                                    </p:animEffect>
                                    <p:anim calcmode="lin" valueType="num">
                                      <p:cBhvr>
                                        <p:cTn id="26" dur="1000" fill="hold"/>
                                        <p:tgtEl>
                                          <p:spTgt spid="60"/>
                                        </p:tgtEl>
                                        <p:attrNameLst>
                                          <p:attrName>ppt_x</p:attrName>
                                        </p:attrNameLst>
                                      </p:cBhvr>
                                      <p:tavLst>
                                        <p:tav tm="0">
                                          <p:val>
                                            <p:strVal val="#ppt_x"/>
                                          </p:val>
                                        </p:tav>
                                        <p:tav tm="100000">
                                          <p:val>
                                            <p:strVal val="#ppt_x"/>
                                          </p:val>
                                        </p:tav>
                                      </p:tavLst>
                                    </p:anim>
                                    <p:anim calcmode="lin" valueType="num">
                                      <p:cBhvr>
                                        <p:cTn id="27" dur="1000" fill="hold"/>
                                        <p:tgtEl>
                                          <p:spTgt spid="6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1000"/>
                                        <p:tgtEl>
                                          <p:spTgt spid="63"/>
                                        </p:tgtEl>
                                      </p:cBhvr>
                                    </p:animEffect>
                                    <p:anim calcmode="lin" valueType="num">
                                      <p:cBhvr>
                                        <p:cTn id="32" dur="1000" fill="hold"/>
                                        <p:tgtEl>
                                          <p:spTgt spid="63"/>
                                        </p:tgtEl>
                                        <p:attrNameLst>
                                          <p:attrName>ppt_x</p:attrName>
                                        </p:attrNameLst>
                                      </p:cBhvr>
                                      <p:tavLst>
                                        <p:tav tm="0">
                                          <p:val>
                                            <p:strVal val="#ppt_x"/>
                                          </p:val>
                                        </p:tav>
                                        <p:tav tm="100000">
                                          <p:val>
                                            <p:strVal val="#ppt_x"/>
                                          </p:val>
                                        </p:tav>
                                      </p:tavLst>
                                    </p:anim>
                                    <p:anim calcmode="lin" valueType="num">
                                      <p:cBhvr>
                                        <p:cTn id="33" dur="1000" fill="hold"/>
                                        <p:tgtEl>
                                          <p:spTgt spid="63"/>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2" presetClass="entr" presetSubtype="0"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1000"/>
                                        <p:tgtEl>
                                          <p:spTgt spid="66"/>
                                        </p:tgtEl>
                                      </p:cBhvr>
                                    </p:animEffect>
                                    <p:anim calcmode="lin" valueType="num">
                                      <p:cBhvr>
                                        <p:cTn id="38" dur="1000" fill="hold"/>
                                        <p:tgtEl>
                                          <p:spTgt spid="66"/>
                                        </p:tgtEl>
                                        <p:attrNameLst>
                                          <p:attrName>ppt_x</p:attrName>
                                        </p:attrNameLst>
                                      </p:cBhvr>
                                      <p:tavLst>
                                        <p:tav tm="0">
                                          <p:val>
                                            <p:strVal val="#ppt_x"/>
                                          </p:val>
                                        </p:tav>
                                        <p:tav tm="100000">
                                          <p:val>
                                            <p:strVal val="#ppt_x"/>
                                          </p:val>
                                        </p:tav>
                                      </p:tavLst>
                                    </p:anim>
                                    <p:anim calcmode="lin" valueType="num">
                                      <p:cBhvr>
                                        <p:cTn id="39" dur="1000" fill="hold"/>
                                        <p:tgtEl>
                                          <p:spTgt spid="6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55" grpId="0"/>
      <p:bldP spid="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文本框 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49" name="图片 48"/>
          <p:cNvPicPr>
            <a:picLocks noChangeAspect="1"/>
          </p:cNvPicPr>
          <p:nvPr/>
        </p:nvPicPr>
        <p:blipFill rotWithShape="1">
          <a:blip r:embed="rId3" cstate="print">
            <a:grayscl/>
            <a:extLst>
              <a:ext uri="{28A0092B-C50C-407E-A947-70E740481C1C}">
                <a14:useLocalDpi xmlns:a14="http://schemas.microsoft.com/office/drawing/2010/main" xmlns=""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50" name="矩形 4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1" name="矩形 5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2" name="文本框 5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01</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年中工作概述</a:t>
            </a:r>
          </a:p>
        </p:txBody>
      </p:sp>
      <p:grpSp>
        <p:nvGrpSpPr>
          <p:cNvPr id="54" name="组合 53"/>
          <p:cNvGrpSpPr/>
          <p:nvPr/>
        </p:nvGrpSpPr>
        <p:grpSpPr>
          <a:xfrm>
            <a:off x="555172" y="2563318"/>
            <a:ext cx="5906926" cy="109452"/>
            <a:chOff x="538843" y="2563318"/>
            <a:chExt cx="5906926" cy="109452"/>
          </a:xfrm>
        </p:grpSpPr>
        <p:cxnSp>
          <p:nvCxnSpPr>
            <p:cNvPr id="55" name="直接连接符 5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56" name="矩形 5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57" name="组合 56"/>
          <p:cNvGrpSpPr/>
          <p:nvPr/>
        </p:nvGrpSpPr>
        <p:grpSpPr>
          <a:xfrm>
            <a:off x="4863806" y="3588460"/>
            <a:ext cx="1283107" cy="1512389"/>
            <a:chOff x="6295756" y="3113567"/>
            <a:chExt cx="2677254" cy="1512389"/>
          </a:xfrm>
        </p:grpSpPr>
        <p:sp>
          <p:nvSpPr>
            <p:cNvPr id="5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5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0" name="文本框 5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62" name="组合 61"/>
          <p:cNvGrpSpPr/>
          <p:nvPr/>
        </p:nvGrpSpPr>
        <p:grpSpPr>
          <a:xfrm>
            <a:off x="5978097" y="3579491"/>
            <a:ext cx="1578105" cy="1078469"/>
            <a:chOff x="8566712" y="3117911"/>
            <a:chExt cx="2677254" cy="1078469"/>
          </a:xfrm>
        </p:grpSpPr>
        <p:sp>
          <p:nvSpPr>
            <p:cNvPr id="63"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4"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5"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randombar(horizontal)">
                                      <p:cBhvr>
                                        <p:cTn id="15" dur="500"/>
                                        <p:tgtEl>
                                          <p:spTgt spid="5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51"/>
                                        </p:tgtEl>
                                        <p:attrNameLst>
                                          <p:attrName>style.visibility</p:attrName>
                                        </p:attrNameLst>
                                      </p:cBhvr>
                                      <p:to>
                                        <p:strVal val="visible"/>
                                      </p:to>
                                    </p:set>
                                    <p:animEffect transition="in" filter="randombar(horizontal)">
                                      <p:cBhvr>
                                        <p:cTn id="18" dur="500"/>
                                        <p:tgtEl>
                                          <p:spTgt spid="5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3"/>
                                        </p:tgtEl>
                                        <p:attrNameLst>
                                          <p:attrName>ppt_y</p:attrName>
                                        </p:attrNameLst>
                                      </p:cBhvr>
                                      <p:tavLst>
                                        <p:tav tm="0">
                                          <p:val>
                                            <p:strVal val="#ppt_y"/>
                                          </p:val>
                                        </p:tav>
                                        <p:tav tm="100000">
                                          <p:val>
                                            <p:strVal val="#ppt_y"/>
                                          </p:val>
                                        </p:tav>
                                      </p:tavLst>
                                    </p:anim>
                                    <p:anim calcmode="lin" valueType="num">
                                      <p:cBhvr>
                                        <p:cTn id="28"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3"/>
                                        </p:tgtEl>
                                      </p:cBhvr>
                                    </p:animEffect>
                                  </p:childTnLst>
                                </p:cTn>
                              </p:par>
                              <p:par>
                                <p:cTn id="31" presetID="22" presetClass="entr" presetSubtype="1" fill="hold" nodeType="withEffect">
                                  <p:stCondLst>
                                    <p:cond delay="1250"/>
                                  </p:stCondLst>
                                  <p:childTnLst>
                                    <p:set>
                                      <p:cBhvr>
                                        <p:cTn id="32" dur="1" fill="hold">
                                          <p:stCondLst>
                                            <p:cond delay="0"/>
                                          </p:stCondLst>
                                        </p:cTn>
                                        <p:tgtEl>
                                          <p:spTgt spid="57"/>
                                        </p:tgtEl>
                                        <p:attrNameLst>
                                          <p:attrName>style.visibility</p:attrName>
                                        </p:attrNameLst>
                                      </p:cBhvr>
                                      <p:to>
                                        <p:strVal val="visible"/>
                                      </p:to>
                                    </p:set>
                                    <p:animEffect transition="in" filter="wipe(up)">
                                      <p:cBhvr>
                                        <p:cTn id="33" dur="1000"/>
                                        <p:tgtEl>
                                          <p:spTgt spid="57"/>
                                        </p:tgtEl>
                                      </p:cBhvr>
                                    </p:animEffect>
                                  </p:childTnLst>
                                </p:cTn>
                              </p:par>
                              <p:par>
                                <p:cTn id="34" presetID="22" presetClass="entr" presetSubtype="1" fill="hold" nodeType="withEffect">
                                  <p:stCondLst>
                                    <p:cond delay="2250"/>
                                  </p:stCondLst>
                                  <p:childTnLst>
                                    <p:set>
                                      <p:cBhvr>
                                        <p:cTn id="35" dur="1" fill="hold">
                                          <p:stCondLst>
                                            <p:cond delay="0"/>
                                          </p:stCondLst>
                                        </p:cTn>
                                        <p:tgtEl>
                                          <p:spTgt spid="62"/>
                                        </p:tgtEl>
                                        <p:attrNameLst>
                                          <p:attrName>style.visibility</p:attrName>
                                        </p:attrNameLst>
                                      </p:cBhvr>
                                      <p:to>
                                        <p:strVal val="visible"/>
                                      </p:to>
                                    </p:set>
                                    <p:animEffect transition="in" filter="wipe(up)">
                                      <p:cBhvr>
                                        <p:cTn id="36" dur="1000"/>
                                        <p:tgtEl>
                                          <p:spTgt spid="6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0" grpId="0" animBg="1"/>
      <p:bldP spid="51" grpId="0" animBg="1"/>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0" name="Freeform 10"/>
          <p:cNvSpPr/>
          <p:nvPr/>
        </p:nvSpPr>
        <p:spPr bwMode="auto">
          <a:xfrm>
            <a:off x="1748405" y="1852262"/>
            <a:ext cx="842853" cy="1402802"/>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xmlns="">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1" name="Freeform 11"/>
          <p:cNvSpPr/>
          <p:nvPr/>
        </p:nvSpPr>
        <p:spPr bwMode="auto">
          <a:xfrm>
            <a:off x="5442037" y="1852262"/>
            <a:ext cx="493649" cy="1402802"/>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xmlns="">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2" name="Freeform 12"/>
          <p:cNvSpPr/>
          <p:nvPr/>
        </p:nvSpPr>
        <p:spPr bwMode="auto">
          <a:xfrm>
            <a:off x="8761067" y="1852262"/>
            <a:ext cx="523807" cy="1402802"/>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xmlns="">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3" name="Freeform 13"/>
          <p:cNvSpPr/>
          <p:nvPr/>
        </p:nvSpPr>
        <p:spPr bwMode="auto">
          <a:xfrm>
            <a:off x="3719823" y="4224899"/>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xmlns="">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4" name="Freeform 14"/>
          <p:cNvSpPr/>
          <p:nvPr/>
        </p:nvSpPr>
        <p:spPr bwMode="auto">
          <a:xfrm>
            <a:off x="7176948" y="4224899"/>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xmlns="">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grpSp>
        <p:nvGrpSpPr>
          <p:cNvPr id="7" name="组合 6"/>
          <p:cNvGrpSpPr/>
          <p:nvPr/>
        </p:nvGrpSpPr>
        <p:grpSpPr>
          <a:xfrm>
            <a:off x="1778564" y="1713589"/>
            <a:ext cx="2148696" cy="785587"/>
            <a:chOff x="1778563" y="1218253"/>
            <a:chExt cx="3142089" cy="785587"/>
          </a:xfrm>
        </p:grpSpPr>
        <p:sp>
          <p:nvSpPr>
            <p:cNvPr id="55" name="矩形 54"/>
            <p:cNvSpPr/>
            <p:nvPr/>
          </p:nvSpPr>
          <p:spPr>
            <a:xfrm>
              <a:off x="1778563"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起步于上世纪</a:t>
              </a:r>
              <a:r>
                <a:rPr lang="en-US" altLang="zh-CN" sz="1200" dirty="0">
                  <a:solidFill>
                    <a:schemeClr val="bg1"/>
                  </a:solidFill>
                  <a:latin typeface="+mj-ea"/>
                  <a:ea typeface="+mj-ea"/>
                </a:rPr>
                <a:t>90</a:t>
              </a:r>
              <a:r>
                <a:rPr lang="zh-CN" altLang="en-US" sz="1200" dirty="0">
                  <a:solidFill>
                    <a:schemeClr val="bg1"/>
                  </a:solidFill>
                  <a:latin typeface="+mj-ea"/>
                  <a:ea typeface="+mj-ea"/>
                </a:rPr>
                <a:t>初，总共发展不过</a:t>
              </a:r>
              <a:r>
                <a:rPr lang="en-US" altLang="zh-CN" sz="1200" dirty="0">
                  <a:solidFill>
                    <a:schemeClr val="bg1"/>
                  </a:solidFill>
                  <a:latin typeface="+mj-ea"/>
                  <a:ea typeface="+mj-ea"/>
                </a:rPr>
                <a:t>20</a:t>
              </a:r>
              <a:r>
                <a:rPr lang="zh-CN" altLang="en-US" sz="1200" dirty="0">
                  <a:solidFill>
                    <a:schemeClr val="bg1"/>
                  </a:solidFill>
                  <a:latin typeface="+mj-ea"/>
                  <a:ea typeface="+mj-ea"/>
                </a:rPr>
                <a:t>余年时间。</a:t>
              </a:r>
            </a:p>
          </p:txBody>
        </p:sp>
        <p:sp>
          <p:nvSpPr>
            <p:cNvPr id="56" name="矩形 55"/>
            <p:cNvSpPr/>
            <p:nvPr/>
          </p:nvSpPr>
          <p:spPr>
            <a:xfrm>
              <a:off x="1786188" y="1218253"/>
              <a:ext cx="1582743" cy="307777"/>
            </a:xfrm>
            <a:prstGeom prst="rect">
              <a:avLst/>
            </a:prstGeom>
          </p:spPr>
          <p:txBody>
            <a:bodyPr wrap="none">
              <a:spAutoFit/>
            </a:bodyPr>
            <a:lstStyle/>
            <a:p>
              <a:r>
                <a:rPr lang="zh-CN" altLang="en-US" sz="1400" b="1" dirty="0">
                  <a:solidFill>
                    <a:schemeClr val="bg1"/>
                  </a:solidFill>
                  <a:latin typeface="+mj-ea"/>
                  <a:ea typeface="+mj-ea"/>
                </a:rPr>
                <a:t>您的项目一</a:t>
              </a:r>
            </a:p>
          </p:txBody>
        </p:sp>
      </p:grpSp>
      <p:grpSp>
        <p:nvGrpSpPr>
          <p:cNvPr id="2" name="组合 1"/>
          <p:cNvGrpSpPr/>
          <p:nvPr/>
        </p:nvGrpSpPr>
        <p:grpSpPr>
          <a:xfrm>
            <a:off x="1696511" y="3059482"/>
            <a:ext cx="1900602" cy="1389570"/>
            <a:chOff x="1696511" y="2790392"/>
            <a:chExt cx="1900602" cy="1389570"/>
          </a:xfrm>
        </p:grpSpPr>
        <p:sp>
          <p:nvSpPr>
            <p:cNvPr id="45" name="Freeform 5"/>
            <p:cNvSpPr/>
            <p:nvPr/>
          </p:nvSpPr>
          <p:spPr bwMode="auto">
            <a:xfrm>
              <a:off x="1696511" y="2790392"/>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7" name="文本框 56"/>
            <p:cNvSpPr txBox="1"/>
            <p:nvPr/>
          </p:nvSpPr>
          <p:spPr>
            <a:xfrm>
              <a:off x="2288736"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01</a:t>
              </a:r>
              <a:endParaRPr lang="zh-CN" altLang="en-US" sz="4400" dirty="0">
                <a:solidFill>
                  <a:schemeClr val="bg2"/>
                </a:solidFill>
                <a:latin typeface="微软雅黑" panose="020B0503020204020204" pitchFamily="34" charset="-122"/>
              </a:endParaRPr>
            </a:p>
          </p:txBody>
        </p:sp>
      </p:grpSp>
      <p:grpSp>
        <p:nvGrpSpPr>
          <p:cNvPr id="3" name="组合 2"/>
          <p:cNvGrpSpPr/>
          <p:nvPr/>
        </p:nvGrpSpPr>
        <p:grpSpPr>
          <a:xfrm>
            <a:off x="3364756" y="3002340"/>
            <a:ext cx="1900602" cy="1389570"/>
            <a:chOff x="3364756" y="2733250"/>
            <a:chExt cx="1900602" cy="1389570"/>
          </a:xfrm>
        </p:grpSpPr>
        <p:sp>
          <p:nvSpPr>
            <p:cNvPr id="48" name="Freeform 8"/>
            <p:cNvSpPr/>
            <p:nvPr/>
          </p:nvSpPr>
          <p:spPr bwMode="auto">
            <a:xfrm>
              <a:off x="3364756" y="2733250"/>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8" name="文本框 57"/>
            <p:cNvSpPr txBox="1"/>
            <p:nvPr/>
          </p:nvSpPr>
          <p:spPr>
            <a:xfrm>
              <a:off x="3890110"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02</a:t>
              </a:r>
              <a:endParaRPr lang="zh-CN" altLang="en-US" sz="4400" dirty="0">
                <a:solidFill>
                  <a:schemeClr val="bg2"/>
                </a:solidFill>
                <a:latin typeface="微软雅黑" panose="020B0503020204020204" pitchFamily="34" charset="-122"/>
              </a:endParaRPr>
            </a:p>
          </p:txBody>
        </p:sp>
      </p:grpSp>
      <p:grpSp>
        <p:nvGrpSpPr>
          <p:cNvPr id="4" name="组合 3"/>
          <p:cNvGrpSpPr/>
          <p:nvPr/>
        </p:nvGrpSpPr>
        <p:grpSpPr>
          <a:xfrm>
            <a:off x="5033077" y="3059482"/>
            <a:ext cx="1898864" cy="1389570"/>
            <a:chOff x="5033077" y="2790392"/>
            <a:chExt cx="1898864" cy="1389570"/>
          </a:xfrm>
        </p:grpSpPr>
        <p:sp>
          <p:nvSpPr>
            <p:cNvPr id="46" name="Freeform 6"/>
            <p:cNvSpPr/>
            <p:nvPr/>
          </p:nvSpPr>
          <p:spPr bwMode="auto">
            <a:xfrm>
              <a:off x="5033077" y="2790392"/>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9" name="文本框 58"/>
            <p:cNvSpPr txBox="1"/>
            <p:nvPr/>
          </p:nvSpPr>
          <p:spPr>
            <a:xfrm>
              <a:off x="5557547"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03</a:t>
              </a:r>
              <a:endParaRPr lang="zh-CN" altLang="en-US" sz="4400" dirty="0">
                <a:solidFill>
                  <a:schemeClr val="bg2"/>
                </a:solidFill>
                <a:latin typeface="微软雅黑" panose="020B0503020204020204" pitchFamily="34" charset="-122"/>
              </a:endParaRPr>
            </a:p>
          </p:txBody>
        </p:sp>
      </p:grpSp>
      <p:grpSp>
        <p:nvGrpSpPr>
          <p:cNvPr id="5" name="组合 4"/>
          <p:cNvGrpSpPr/>
          <p:nvPr/>
        </p:nvGrpSpPr>
        <p:grpSpPr>
          <a:xfrm>
            <a:off x="6701322" y="3002340"/>
            <a:ext cx="1898864" cy="1389570"/>
            <a:chOff x="6701322" y="2733250"/>
            <a:chExt cx="1898864" cy="1389570"/>
          </a:xfrm>
        </p:grpSpPr>
        <p:sp>
          <p:nvSpPr>
            <p:cNvPr id="49" name="Freeform 9"/>
            <p:cNvSpPr/>
            <p:nvPr/>
          </p:nvSpPr>
          <p:spPr bwMode="auto">
            <a:xfrm>
              <a:off x="6701322" y="2733250"/>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0" name="文本框 59"/>
            <p:cNvSpPr txBox="1"/>
            <p:nvPr/>
          </p:nvSpPr>
          <p:spPr>
            <a:xfrm>
              <a:off x="7232088"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04</a:t>
              </a:r>
              <a:endParaRPr lang="zh-CN" altLang="en-US" sz="4400" dirty="0">
                <a:solidFill>
                  <a:schemeClr val="bg2"/>
                </a:solidFill>
                <a:latin typeface="微软雅黑" panose="020B0503020204020204" pitchFamily="34" charset="-122"/>
              </a:endParaRPr>
            </a:p>
          </p:txBody>
        </p:sp>
      </p:grpSp>
      <p:grpSp>
        <p:nvGrpSpPr>
          <p:cNvPr id="6" name="组合 5"/>
          <p:cNvGrpSpPr/>
          <p:nvPr/>
        </p:nvGrpSpPr>
        <p:grpSpPr>
          <a:xfrm>
            <a:off x="8369568" y="3059482"/>
            <a:ext cx="1898864" cy="1389570"/>
            <a:chOff x="8369568" y="2790392"/>
            <a:chExt cx="1898864" cy="1389570"/>
          </a:xfrm>
        </p:grpSpPr>
        <p:sp>
          <p:nvSpPr>
            <p:cNvPr id="47" name="Freeform 7"/>
            <p:cNvSpPr/>
            <p:nvPr/>
          </p:nvSpPr>
          <p:spPr bwMode="auto">
            <a:xfrm>
              <a:off x="8369568" y="2790392"/>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1" name="文本框 60"/>
            <p:cNvSpPr txBox="1"/>
            <p:nvPr/>
          </p:nvSpPr>
          <p:spPr>
            <a:xfrm>
              <a:off x="8936115"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05</a:t>
              </a:r>
              <a:endParaRPr lang="zh-CN" altLang="en-US" sz="4400" dirty="0">
                <a:solidFill>
                  <a:schemeClr val="bg2"/>
                </a:solidFill>
                <a:latin typeface="微软雅黑" panose="020B0503020204020204" pitchFamily="34" charset="-122"/>
              </a:endParaRPr>
            </a:p>
          </p:txBody>
        </p:sp>
      </p:grpSp>
      <p:grpSp>
        <p:nvGrpSpPr>
          <p:cNvPr id="8" name="组合 7"/>
          <p:cNvGrpSpPr/>
          <p:nvPr/>
        </p:nvGrpSpPr>
        <p:grpSpPr>
          <a:xfrm>
            <a:off x="3751486" y="4723417"/>
            <a:ext cx="2148696" cy="785587"/>
            <a:chOff x="3751485" y="4454327"/>
            <a:chExt cx="3142089" cy="785587"/>
          </a:xfrm>
        </p:grpSpPr>
        <p:sp>
          <p:nvSpPr>
            <p:cNvPr id="62" name="矩形 61"/>
            <p:cNvSpPr/>
            <p:nvPr/>
          </p:nvSpPr>
          <p:spPr>
            <a:xfrm>
              <a:off x="3751485"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法律法规制订比较滞后，适用的法规还是上世纪</a:t>
              </a:r>
              <a:r>
                <a:rPr lang="en-US" altLang="zh-CN" sz="1200" dirty="0">
                  <a:solidFill>
                    <a:schemeClr val="bg1"/>
                  </a:solidFill>
                  <a:latin typeface="+mj-ea"/>
                  <a:ea typeface="+mj-ea"/>
                </a:rPr>
                <a:t>80</a:t>
              </a:r>
              <a:r>
                <a:rPr lang="zh-CN" altLang="en-US" sz="1200" dirty="0">
                  <a:solidFill>
                    <a:schemeClr val="bg1"/>
                  </a:solidFill>
                  <a:latin typeface="+mj-ea"/>
                  <a:ea typeface="+mj-ea"/>
                </a:rPr>
                <a:t>年代的</a:t>
              </a:r>
              <a:r>
                <a:rPr lang="en-US" altLang="zh-CN" sz="1200" dirty="0">
                  <a:solidFill>
                    <a:schemeClr val="bg1"/>
                  </a:solidFill>
                  <a:latin typeface="+mj-ea"/>
                  <a:ea typeface="+mj-ea"/>
                </a:rPr>
                <a:t>XXXX</a:t>
              </a:r>
              <a:r>
                <a:rPr lang="zh-CN" altLang="en-US" sz="1200" dirty="0">
                  <a:solidFill>
                    <a:schemeClr val="bg1"/>
                  </a:solidFill>
                  <a:latin typeface="+mj-ea"/>
                  <a:ea typeface="+mj-ea"/>
                </a:rPr>
                <a:t>标准</a:t>
              </a:r>
            </a:p>
          </p:txBody>
        </p:sp>
        <p:sp>
          <p:nvSpPr>
            <p:cNvPr id="86" name="矩形 85"/>
            <p:cNvSpPr/>
            <p:nvPr/>
          </p:nvSpPr>
          <p:spPr>
            <a:xfrm>
              <a:off x="3801934"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您的项目二</a:t>
              </a:r>
            </a:p>
          </p:txBody>
        </p:sp>
      </p:grpSp>
      <p:grpSp>
        <p:nvGrpSpPr>
          <p:cNvPr id="10" name="组合 9"/>
          <p:cNvGrpSpPr/>
          <p:nvPr/>
        </p:nvGrpSpPr>
        <p:grpSpPr>
          <a:xfrm>
            <a:off x="5483807" y="1713589"/>
            <a:ext cx="2148696" cy="785587"/>
            <a:chOff x="5483806" y="1218253"/>
            <a:chExt cx="3142089" cy="785587"/>
          </a:xfrm>
        </p:grpSpPr>
        <p:sp>
          <p:nvSpPr>
            <p:cNvPr id="87" name="矩形 86"/>
            <p:cNvSpPr/>
            <p:nvPr/>
          </p:nvSpPr>
          <p:spPr>
            <a:xfrm>
              <a:off x="5483806"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目前本行业对人才的逐年增长，人才缺口较大。</a:t>
              </a:r>
            </a:p>
          </p:txBody>
        </p:sp>
        <p:sp>
          <p:nvSpPr>
            <p:cNvPr id="88" name="矩形 87"/>
            <p:cNvSpPr/>
            <p:nvPr/>
          </p:nvSpPr>
          <p:spPr>
            <a:xfrm>
              <a:off x="5491431" y="1218253"/>
              <a:ext cx="1582743" cy="307777"/>
            </a:xfrm>
            <a:prstGeom prst="rect">
              <a:avLst/>
            </a:prstGeom>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您的项目三</a:t>
              </a:r>
            </a:p>
          </p:txBody>
        </p:sp>
      </p:grpSp>
      <p:grpSp>
        <p:nvGrpSpPr>
          <p:cNvPr id="9" name="组合 8"/>
          <p:cNvGrpSpPr/>
          <p:nvPr/>
        </p:nvGrpSpPr>
        <p:grpSpPr>
          <a:xfrm>
            <a:off x="7240190" y="4723417"/>
            <a:ext cx="2148696" cy="785587"/>
            <a:chOff x="7240189" y="4454327"/>
            <a:chExt cx="3142089" cy="785587"/>
          </a:xfrm>
        </p:grpSpPr>
        <p:sp>
          <p:nvSpPr>
            <p:cNvPr id="89" name="矩形 88"/>
            <p:cNvSpPr/>
            <p:nvPr/>
          </p:nvSpPr>
          <p:spPr>
            <a:xfrm>
              <a:off x="7240189"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行业规模每年以</a:t>
              </a:r>
              <a:r>
                <a:rPr lang="en-US" altLang="zh-CN" sz="1200" dirty="0">
                  <a:solidFill>
                    <a:schemeClr val="bg1"/>
                  </a:solidFill>
                  <a:latin typeface="+mj-ea"/>
                  <a:ea typeface="+mj-ea"/>
                </a:rPr>
                <a:t>300%</a:t>
              </a:r>
              <a:r>
                <a:rPr lang="zh-CN" altLang="en-US" sz="1200" dirty="0">
                  <a:solidFill>
                    <a:schemeClr val="bg1"/>
                  </a:solidFill>
                  <a:latin typeface="+mj-ea"/>
                  <a:ea typeface="+mj-ea"/>
                </a:rPr>
                <a:t>的速度快速增长，远高于国外</a:t>
              </a:r>
              <a:r>
                <a:rPr lang="en-US" altLang="zh-CN" sz="1200" dirty="0">
                  <a:solidFill>
                    <a:schemeClr val="bg1"/>
                  </a:solidFill>
                  <a:latin typeface="+mj-ea"/>
                  <a:ea typeface="+mj-ea"/>
                </a:rPr>
                <a:t>50%</a:t>
              </a:r>
              <a:r>
                <a:rPr lang="zh-CN" altLang="en-US" sz="1200" dirty="0">
                  <a:solidFill>
                    <a:schemeClr val="bg1"/>
                  </a:solidFill>
                  <a:latin typeface="+mj-ea"/>
                  <a:ea typeface="+mj-ea"/>
                </a:rPr>
                <a:t>的平均增速。</a:t>
              </a:r>
            </a:p>
          </p:txBody>
        </p:sp>
        <p:sp>
          <p:nvSpPr>
            <p:cNvPr id="90" name="矩形 89"/>
            <p:cNvSpPr/>
            <p:nvPr/>
          </p:nvSpPr>
          <p:spPr>
            <a:xfrm>
              <a:off x="7273202"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您的项目四</a:t>
              </a:r>
            </a:p>
          </p:txBody>
        </p:sp>
      </p:grpSp>
      <p:grpSp>
        <p:nvGrpSpPr>
          <p:cNvPr id="11" name="组合 10"/>
          <p:cNvGrpSpPr/>
          <p:nvPr/>
        </p:nvGrpSpPr>
        <p:grpSpPr>
          <a:xfrm>
            <a:off x="8804091" y="1713589"/>
            <a:ext cx="2297688" cy="785587"/>
            <a:chOff x="8804091" y="1218253"/>
            <a:chExt cx="2297688" cy="785587"/>
          </a:xfrm>
        </p:grpSpPr>
        <p:sp>
          <p:nvSpPr>
            <p:cNvPr id="91" name="矩形 90"/>
            <p:cNvSpPr/>
            <p:nvPr/>
          </p:nvSpPr>
          <p:spPr>
            <a:xfrm>
              <a:off x="8804091" y="1542175"/>
              <a:ext cx="2297688" cy="461665"/>
            </a:xfrm>
            <a:prstGeom prst="rect">
              <a:avLst/>
            </a:prstGeom>
            <a:noFill/>
          </p:spPr>
          <p:txBody>
            <a:bodyPr wrap="square" rtlCol="0">
              <a:spAutoFit/>
            </a:bodyPr>
            <a:lstStyle/>
            <a:p>
              <a:r>
                <a:rPr lang="zh-CN" altLang="en-US" sz="1200" dirty="0">
                  <a:solidFill>
                    <a:schemeClr val="bg1"/>
                  </a:solidFill>
                  <a:latin typeface="+mj-ea"/>
                  <a:ea typeface="+mj-ea"/>
                </a:rPr>
                <a:t>相关配套的产业不完善，还需从多面着手构建完整产业体系。</a:t>
              </a:r>
            </a:p>
          </p:txBody>
        </p:sp>
        <p:sp>
          <p:nvSpPr>
            <p:cNvPr id="92" name="矩形 91"/>
            <p:cNvSpPr/>
            <p:nvPr/>
          </p:nvSpPr>
          <p:spPr>
            <a:xfrm>
              <a:off x="8811714" y="1218253"/>
              <a:ext cx="1082348" cy="307777"/>
            </a:xfrm>
            <a:prstGeom prst="rect">
              <a:avLst/>
            </a:prstGeom>
          </p:spPr>
          <p:txBody>
            <a:bodyPr wrap="none">
              <a:spAutoFit/>
            </a:bodyPr>
            <a:lstStyle/>
            <a:p>
              <a:r>
                <a:rPr lang="zh-CN" altLang="en-US" sz="1400" b="1" dirty="0">
                  <a:solidFill>
                    <a:schemeClr val="bg1"/>
                  </a:solidFill>
                  <a:latin typeface="+mj-ea"/>
                  <a:ea typeface="+mj-ea"/>
                </a:rPr>
                <a:t>您的项目五</a:t>
              </a: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heel(1)">
                                      <p:cBhvr>
                                        <p:cTn id="22" dur="2000"/>
                                        <p:tgtEl>
                                          <p:spTgt spid="5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heel(1)">
                                      <p:cBhvr>
                                        <p:cTn id="25" dur="2000"/>
                                        <p:tgtEl>
                                          <p:spTgt spid="5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heel(1)">
                                      <p:cBhvr>
                                        <p:cTn id="28" dur="2000"/>
                                        <p:tgtEl>
                                          <p:spTgt spid="51"/>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heel(1)">
                                      <p:cBhvr>
                                        <p:cTn id="31" dur="2000"/>
                                        <p:tgtEl>
                                          <p:spTgt spid="54"/>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wheel(1)">
                                      <p:cBhvr>
                                        <p:cTn id="34" dur="2000"/>
                                        <p:tgtEl>
                                          <p:spTgt spid="52"/>
                                        </p:tgtEl>
                                      </p:cBhvr>
                                    </p:animEffect>
                                  </p:childTnLst>
                                </p:cTn>
                              </p:par>
                            </p:childTnLst>
                          </p:cTn>
                        </p:par>
                        <p:par>
                          <p:cTn id="35" fill="hold">
                            <p:stCondLst>
                              <p:cond delay="2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2"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42" presetClass="entr" presetSubtype="0" fill="hold"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2" name="组合 21"/>
          <p:cNvGrpSpPr/>
          <p:nvPr/>
        </p:nvGrpSpPr>
        <p:grpSpPr>
          <a:xfrm>
            <a:off x="2377009" y="1834256"/>
            <a:ext cx="6996237" cy="3971008"/>
            <a:chOff x="1138238" y="995645"/>
            <a:chExt cx="8807450" cy="4999038"/>
          </a:xfrm>
        </p:grpSpPr>
        <p:sp>
          <p:nvSpPr>
            <p:cNvPr id="5" name="Freeform 6"/>
            <p:cNvSpPr/>
            <p:nvPr/>
          </p:nvSpPr>
          <p:spPr bwMode="auto">
            <a:xfrm>
              <a:off x="1138238" y="2667283"/>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Line 7"/>
            <p:cNvSpPr>
              <a:spLocks noChangeShapeType="1"/>
            </p:cNvSpPr>
            <p:nvPr/>
          </p:nvSpPr>
          <p:spPr bwMode="auto">
            <a:xfrm flipV="1">
              <a:off x="2690813" y="183384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7" name="Line 8"/>
            <p:cNvSpPr>
              <a:spLocks noChangeShapeType="1"/>
            </p:cNvSpPr>
            <p:nvPr/>
          </p:nvSpPr>
          <p:spPr bwMode="auto">
            <a:xfrm flipV="1">
              <a:off x="3201987" y="3564220"/>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12" name="Line 13"/>
            <p:cNvSpPr>
              <a:spLocks noChangeShapeType="1"/>
            </p:cNvSpPr>
            <p:nvPr/>
          </p:nvSpPr>
          <p:spPr bwMode="auto">
            <a:xfrm>
              <a:off x="2690813" y="445639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solidFill>
                  <a:schemeClr val="bg1"/>
                </a:solidFill>
              </a:endParaRPr>
            </a:p>
          </p:txBody>
        </p:sp>
        <p:grpSp>
          <p:nvGrpSpPr>
            <p:cNvPr id="2" name="组合 1"/>
            <p:cNvGrpSpPr/>
            <p:nvPr/>
          </p:nvGrpSpPr>
          <p:grpSpPr>
            <a:xfrm>
              <a:off x="3751263" y="995645"/>
              <a:ext cx="6194425" cy="1500188"/>
              <a:chOff x="3751263" y="995645"/>
              <a:chExt cx="6194425" cy="1500188"/>
            </a:xfrm>
          </p:grpSpPr>
          <p:sp>
            <p:nvSpPr>
              <p:cNvPr id="8" name="Rectangle 9"/>
              <p:cNvSpPr>
                <a:spLocks noChangeArrowheads="1"/>
              </p:cNvSpPr>
              <p:nvPr/>
            </p:nvSpPr>
            <p:spPr bwMode="auto">
              <a:xfrm>
                <a:off x="3751263" y="120202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 name="Rectangle 10"/>
              <p:cNvSpPr>
                <a:spLocks noChangeArrowheads="1"/>
              </p:cNvSpPr>
              <p:nvPr/>
            </p:nvSpPr>
            <p:spPr bwMode="auto">
              <a:xfrm>
                <a:off x="5057775" y="995645"/>
                <a:ext cx="3581400" cy="422275"/>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5" name="TextBox 16"/>
              <p:cNvSpPr txBox="1"/>
              <p:nvPr/>
            </p:nvSpPr>
            <p:spPr>
              <a:xfrm>
                <a:off x="5294452" y="995645"/>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项目概述一</a:t>
                </a:r>
                <a:endParaRPr lang="en-US" altLang="zh-CN" sz="1600" b="1" dirty="0">
                  <a:solidFill>
                    <a:schemeClr val="bg2"/>
                  </a:solidFill>
                  <a:latin typeface="+mn-ea"/>
                  <a:ea typeface="+mn-ea"/>
                </a:endParaRPr>
              </a:p>
            </p:txBody>
          </p:sp>
          <p:sp>
            <p:nvSpPr>
              <p:cNvPr id="16" name="TextBox 17"/>
              <p:cNvSpPr txBox="1"/>
              <p:nvPr/>
            </p:nvSpPr>
            <p:spPr>
              <a:xfrm>
                <a:off x="3938141" y="1527796"/>
                <a:ext cx="5760640" cy="276999"/>
              </a:xfrm>
              <a:prstGeom prst="rect">
                <a:avLst/>
              </a:prstGeom>
              <a:noFill/>
            </p:spPr>
            <p:txBody>
              <a:bodyPr wrap="square" rtlCol="0">
                <a:spAutoFit/>
              </a:bodyPr>
              <a:lstStyle/>
              <a:p>
                <a:r>
                  <a:rPr lang="zh-CN" altLang="en-US" sz="1200" dirty="0">
                    <a:solidFill>
                      <a:schemeClr val="bg1"/>
                    </a:solidFill>
                    <a:latin typeface="+mn-ea"/>
                    <a:ea typeface="+mn-ea"/>
                  </a:rPr>
                  <a:t>本课题具有较高的学术研究价值，可以某某某研究提供相应的理论基础。</a:t>
                </a:r>
              </a:p>
            </p:txBody>
          </p:sp>
        </p:grpSp>
        <p:grpSp>
          <p:nvGrpSpPr>
            <p:cNvPr id="3" name="组合 2"/>
            <p:cNvGrpSpPr/>
            <p:nvPr/>
          </p:nvGrpSpPr>
          <p:grpSpPr>
            <a:xfrm>
              <a:off x="3751263" y="2741895"/>
              <a:ext cx="6194425" cy="1500187"/>
              <a:chOff x="3751263" y="2741895"/>
              <a:chExt cx="6194425" cy="1500187"/>
            </a:xfrm>
          </p:grpSpPr>
          <p:sp>
            <p:nvSpPr>
              <p:cNvPr id="10" name="Rectangle 11"/>
              <p:cNvSpPr>
                <a:spLocks noChangeArrowheads="1"/>
              </p:cNvSpPr>
              <p:nvPr/>
            </p:nvSpPr>
            <p:spPr bwMode="auto">
              <a:xfrm>
                <a:off x="3751263" y="2949857"/>
                <a:ext cx="6194425" cy="1292225"/>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1" name="Rectangle 12"/>
              <p:cNvSpPr>
                <a:spLocks noChangeArrowheads="1"/>
              </p:cNvSpPr>
              <p:nvPr/>
            </p:nvSpPr>
            <p:spPr bwMode="auto">
              <a:xfrm>
                <a:off x="5057775" y="27418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7" name="TextBox 18"/>
              <p:cNvSpPr txBox="1"/>
              <p:nvPr/>
            </p:nvSpPr>
            <p:spPr>
              <a:xfrm>
                <a:off x="5294452" y="2750677"/>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项目概述二</a:t>
                </a:r>
              </a:p>
            </p:txBody>
          </p:sp>
          <p:sp>
            <p:nvSpPr>
              <p:cNvPr id="18" name="TextBox 19"/>
              <p:cNvSpPr txBox="1"/>
              <p:nvPr/>
            </p:nvSpPr>
            <p:spPr>
              <a:xfrm>
                <a:off x="3938141" y="3261061"/>
                <a:ext cx="5760640" cy="276999"/>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本课题能有效地提高工作效率，降低成本，经济效益比较明显。</a:t>
                </a:r>
              </a:p>
            </p:txBody>
          </p:sp>
        </p:grpSp>
        <p:grpSp>
          <p:nvGrpSpPr>
            <p:cNvPr id="4" name="组合 3"/>
            <p:cNvGrpSpPr/>
            <p:nvPr/>
          </p:nvGrpSpPr>
          <p:grpSpPr>
            <a:xfrm>
              <a:off x="3751263" y="4494495"/>
              <a:ext cx="6194425" cy="1500188"/>
              <a:chOff x="3751263" y="4494495"/>
              <a:chExt cx="6194425" cy="1500188"/>
            </a:xfrm>
          </p:grpSpPr>
          <p:sp>
            <p:nvSpPr>
              <p:cNvPr id="13" name="Rectangle 14"/>
              <p:cNvSpPr>
                <a:spLocks noChangeArrowheads="1"/>
              </p:cNvSpPr>
              <p:nvPr/>
            </p:nvSpPr>
            <p:spPr bwMode="auto">
              <a:xfrm>
                <a:off x="3751263" y="470087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4" name="Rectangle 15"/>
              <p:cNvSpPr>
                <a:spLocks noChangeArrowheads="1"/>
              </p:cNvSpPr>
              <p:nvPr/>
            </p:nvSpPr>
            <p:spPr bwMode="auto">
              <a:xfrm>
                <a:off x="5057775" y="44944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9" name="TextBox 20"/>
              <p:cNvSpPr txBox="1"/>
              <p:nvPr/>
            </p:nvSpPr>
            <p:spPr>
              <a:xfrm>
                <a:off x="5294452" y="4497591"/>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项目概述三</a:t>
                </a:r>
              </a:p>
            </p:txBody>
          </p:sp>
          <p:sp>
            <p:nvSpPr>
              <p:cNvPr id="20" name="TextBox 21"/>
              <p:cNvSpPr txBox="1"/>
              <p:nvPr/>
            </p:nvSpPr>
            <p:spPr>
              <a:xfrm>
                <a:off x="3938141" y="5007975"/>
                <a:ext cx="5760640" cy="461665"/>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请在这里输入您的文字请在这里输入您的文字请在这里输入您的文字请在这里输入您的文字</a:t>
                </a:r>
              </a:p>
            </p:txBody>
          </p:sp>
        </p:grpSp>
        <p:sp>
          <p:nvSpPr>
            <p:cNvPr id="21" name="TextBox 22"/>
            <p:cNvSpPr txBox="1"/>
            <p:nvPr/>
          </p:nvSpPr>
          <p:spPr>
            <a:xfrm>
              <a:off x="1438197" y="2995804"/>
              <a:ext cx="1499007" cy="1201110"/>
            </a:xfrm>
            <a:prstGeom prst="rect">
              <a:avLst/>
            </a:prstGeom>
            <a:noFill/>
          </p:spPr>
          <p:txBody>
            <a:bodyPr wrap="square" rtlCol="0">
              <a:spAutoFit/>
            </a:bodyPr>
            <a:lstStyle/>
            <a:p>
              <a:pPr algn="ctr"/>
              <a:r>
                <a:rPr lang="zh-CN" altLang="en-US" sz="2800" b="1" dirty="0">
                  <a:solidFill>
                    <a:schemeClr val="bg2"/>
                  </a:solidFill>
                  <a:latin typeface="+mn-ea"/>
                  <a:ea typeface="+mn-ea"/>
                </a:rPr>
                <a:t>项目概述</a:t>
              </a:r>
              <a:endParaRPr lang="en-US" altLang="zh-CN" sz="2800" b="1" dirty="0">
                <a:solidFill>
                  <a:schemeClr val="bg2"/>
                </a:solidFill>
                <a:latin typeface="+mn-ea"/>
                <a:ea typeface="+mn-ea"/>
              </a:endParaRPr>
            </a:p>
          </p:txBody>
        </p:sp>
      </p:grpSp>
      <p:grpSp>
        <p:nvGrpSpPr>
          <p:cNvPr id="26" name="组合 25"/>
          <p:cNvGrpSpPr/>
          <p:nvPr/>
        </p:nvGrpSpPr>
        <p:grpSpPr>
          <a:xfrm>
            <a:off x="791350" y="858778"/>
            <a:ext cx="2067465" cy="553998"/>
            <a:chOff x="791350" y="858778"/>
            <a:chExt cx="2067465" cy="553998"/>
          </a:xfrm>
        </p:grpSpPr>
        <p:sp>
          <p:nvSpPr>
            <p:cNvPr id="2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9" name="文本框 2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4459540" y="2187167"/>
            <a:ext cx="1440160" cy="1440160"/>
            <a:chOff x="4066364" y="1514966"/>
            <a:chExt cx="1757290" cy="1757290"/>
          </a:xfrm>
        </p:grpSpPr>
        <p:sp>
          <p:nvSpPr>
            <p:cNvPr id="28" name="泪滴形 27"/>
            <p:cNvSpPr/>
            <p:nvPr/>
          </p:nvSpPr>
          <p:spPr>
            <a:xfrm flipH="1">
              <a:off x="4066364" y="1514966"/>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Oval 6"/>
            <p:cNvSpPr>
              <a:spLocks noChangeArrowheads="1"/>
            </p:cNvSpPr>
            <p:nvPr/>
          </p:nvSpPr>
          <p:spPr bwMode="auto">
            <a:xfrm>
              <a:off x="4536212"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3" name="文本框 32"/>
            <p:cNvSpPr txBox="1"/>
            <p:nvPr/>
          </p:nvSpPr>
          <p:spPr>
            <a:xfrm>
              <a:off x="4613791"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01</a:t>
              </a:r>
              <a:endParaRPr lang="zh-CN" altLang="en-US" sz="2400" dirty="0">
                <a:solidFill>
                  <a:schemeClr val="bg1"/>
                </a:solidFill>
                <a:latin typeface="微软雅黑" panose="020B0503020204020204" pitchFamily="34" charset="-122"/>
              </a:endParaRPr>
            </a:p>
          </p:txBody>
        </p:sp>
      </p:grpSp>
      <p:grpSp>
        <p:nvGrpSpPr>
          <p:cNvPr id="5" name="组合 4"/>
          <p:cNvGrpSpPr/>
          <p:nvPr/>
        </p:nvGrpSpPr>
        <p:grpSpPr>
          <a:xfrm>
            <a:off x="6135609" y="2187167"/>
            <a:ext cx="1440160" cy="1440160"/>
            <a:chOff x="6027167" y="1514966"/>
            <a:chExt cx="1757290" cy="1757290"/>
          </a:xfrm>
        </p:grpSpPr>
        <p:sp>
          <p:nvSpPr>
            <p:cNvPr id="27" name="泪滴形 26"/>
            <p:cNvSpPr/>
            <p:nvPr/>
          </p:nvSpPr>
          <p:spPr>
            <a:xfrm>
              <a:off x="6027167" y="1514966"/>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4" name="Oval 6"/>
            <p:cNvSpPr>
              <a:spLocks noChangeArrowheads="1"/>
            </p:cNvSpPr>
            <p:nvPr/>
          </p:nvSpPr>
          <p:spPr bwMode="auto">
            <a:xfrm>
              <a:off x="6541475"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5" name="文本框 34"/>
            <p:cNvSpPr txBox="1"/>
            <p:nvPr/>
          </p:nvSpPr>
          <p:spPr>
            <a:xfrm>
              <a:off x="6602838"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02</a:t>
              </a:r>
              <a:endParaRPr lang="zh-CN" altLang="en-US" sz="2400" dirty="0">
                <a:solidFill>
                  <a:schemeClr val="bg1"/>
                </a:solidFill>
                <a:latin typeface="微软雅黑" panose="020B0503020204020204" pitchFamily="34" charset="-122"/>
              </a:endParaRPr>
            </a:p>
          </p:txBody>
        </p:sp>
      </p:grpSp>
      <p:grpSp>
        <p:nvGrpSpPr>
          <p:cNvPr id="3" name="组合 2"/>
          <p:cNvGrpSpPr/>
          <p:nvPr/>
        </p:nvGrpSpPr>
        <p:grpSpPr>
          <a:xfrm>
            <a:off x="4459540" y="3861048"/>
            <a:ext cx="1440160" cy="1440160"/>
            <a:chOff x="4066364" y="3439143"/>
            <a:chExt cx="1757290" cy="1757290"/>
          </a:xfrm>
        </p:grpSpPr>
        <p:sp>
          <p:nvSpPr>
            <p:cNvPr id="29" name="泪滴形 28"/>
            <p:cNvSpPr/>
            <p:nvPr/>
          </p:nvSpPr>
          <p:spPr>
            <a:xfrm flipH="1" flipV="1">
              <a:off x="4066364" y="3439143"/>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6" name="Oval 6"/>
            <p:cNvSpPr>
              <a:spLocks noChangeArrowheads="1"/>
            </p:cNvSpPr>
            <p:nvPr/>
          </p:nvSpPr>
          <p:spPr bwMode="auto">
            <a:xfrm>
              <a:off x="4536212"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7" name="文本框 36"/>
            <p:cNvSpPr txBox="1"/>
            <p:nvPr/>
          </p:nvSpPr>
          <p:spPr>
            <a:xfrm>
              <a:off x="4600838"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03</a:t>
              </a:r>
              <a:endParaRPr lang="zh-CN" altLang="en-US" sz="2400" dirty="0">
                <a:solidFill>
                  <a:schemeClr val="bg1"/>
                </a:solidFill>
                <a:latin typeface="微软雅黑" panose="020B0503020204020204" pitchFamily="34" charset="-122"/>
              </a:endParaRPr>
            </a:p>
          </p:txBody>
        </p:sp>
      </p:grpSp>
      <p:grpSp>
        <p:nvGrpSpPr>
          <p:cNvPr id="4" name="组合 3"/>
          <p:cNvGrpSpPr/>
          <p:nvPr/>
        </p:nvGrpSpPr>
        <p:grpSpPr>
          <a:xfrm>
            <a:off x="6135609" y="3861048"/>
            <a:ext cx="1440160" cy="1440160"/>
            <a:chOff x="6027167" y="3439143"/>
            <a:chExt cx="1757290" cy="1757290"/>
          </a:xfrm>
        </p:grpSpPr>
        <p:sp>
          <p:nvSpPr>
            <p:cNvPr id="30" name="泪滴形 29"/>
            <p:cNvSpPr/>
            <p:nvPr/>
          </p:nvSpPr>
          <p:spPr>
            <a:xfrm flipV="1">
              <a:off x="6027167" y="3439143"/>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8" name="Oval 6"/>
            <p:cNvSpPr>
              <a:spLocks noChangeArrowheads="1"/>
            </p:cNvSpPr>
            <p:nvPr/>
          </p:nvSpPr>
          <p:spPr bwMode="auto">
            <a:xfrm>
              <a:off x="6541475"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9" name="文本框 38"/>
            <p:cNvSpPr txBox="1"/>
            <p:nvPr/>
          </p:nvSpPr>
          <p:spPr>
            <a:xfrm>
              <a:off x="6593735"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04</a:t>
              </a:r>
              <a:endParaRPr lang="zh-CN" altLang="en-US" sz="2400" dirty="0">
                <a:solidFill>
                  <a:schemeClr val="bg1"/>
                </a:solidFill>
                <a:latin typeface="微软雅黑" panose="020B0503020204020204" pitchFamily="34" charset="-122"/>
              </a:endParaRPr>
            </a:p>
          </p:txBody>
        </p:sp>
      </p:grpSp>
      <p:grpSp>
        <p:nvGrpSpPr>
          <p:cNvPr id="6" name="组合 5"/>
          <p:cNvGrpSpPr/>
          <p:nvPr/>
        </p:nvGrpSpPr>
        <p:grpSpPr>
          <a:xfrm>
            <a:off x="1357405" y="2211613"/>
            <a:ext cx="2744284" cy="777456"/>
            <a:chOff x="914599" y="1436454"/>
            <a:chExt cx="3000483" cy="777456"/>
          </a:xfrm>
        </p:grpSpPr>
        <p:sp>
          <p:nvSpPr>
            <p:cNvPr id="40" name="TextBox 52"/>
            <p:cNvSpPr txBox="1"/>
            <p:nvPr/>
          </p:nvSpPr>
          <p:spPr>
            <a:xfrm>
              <a:off x="2363429" y="1436454"/>
              <a:ext cx="1532486" cy="338554"/>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网络项目一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1" name="TextBox 53"/>
            <p:cNvSpPr txBox="1"/>
            <p:nvPr/>
          </p:nvSpPr>
          <p:spPr>
            <a:xfrm>
              <a:off x="914599" y="1752245"/>
              <a:ext cx="3000483" cy="461665"/>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a:t>
              </a:r>
            </a:p>
          </p:txBody>
        </p:sp>
      </p:grpSp>
      <p:grpSp>
        <p:nvGrpSpPr>
          <p:cNvPr id="8" name="组合 7"/>
          <p:cNvGrpSpPr/>
          <p:nvPr/>
        </p:nvGrpSpPr>
        <p:grpSpPr>
          <a:xfrm>
            <a:off x="7824067" y="2211613"/>
            <a:ext cx="3013581" cy="962122"/>
            <a:chOff x="7879058" y="1436454"/>
            <a:chExt cx="3013581" cy="962122"/>
          </a:xfrm>
        </p:grpSpPr>
        <p:sp>
          <p:nvSpPr>
            <p:cNvPr id="42" name="TextBox 52"/>
            <p:cNvSpPr txBox="1"/>
            <p:nvPr/>
          </p:nvSpPr>
          <p:spPr>
            <a:xfrm>
              <a:off x="7879058" y="1436454"/>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3" name="TextBox 53"/>
            <p:cNvSpPr txBox="1"/>
            <p:nvPr/>
          </p:nvSpPr>
          <p:spPr>
            <a:xfrm>
              <a:off x="7892156" y="1752245"/>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7" name="组合 6"/>
          <p:cNvGrpSpPr/>
          <p:nvPr/>
        </p:nvGrpSpPr>
        <p:grpSpPr>
          <a:xfrm>
            <a:off x="1357405" y="4188176"/>
            <a:ext cx="2744283" cy="962122"/>
            <a:chOff x="914599" y="4083401"/>
            <a:chExt cx="3000483" cy="962122"/>
          </a:xfrm>
        </p:grpSpPr>
        <p:sp>
          <p:nvSpPr>
            <p:cNvPr id="44" name="TextBox 52"/>
            <p:cNvSpPr txBox="1"/>
            <p:nvPr/>
          </p:nvSpPr>
          <p:spPr>
            <a:xfrm>
              <a:off x="2372388" y="4083401"/>
              <a:ext cx="1532484" cy="338554"/>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网络项目三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5" name="TextBox 53"/>
            <p:cNvSpPr txBox="1"/>
            <p:nvPr/>
          </p:nvSpPr>
          <p:spPr>
            <a:xfrm>
              <a:off x="914599"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9" name="组合 8"/>
          <p:cNvGrpSpPr/>
          <p:nvPr/>
        </p:nvGrpSpPr>
        <p:grpSpPr>
          <a:xfrm>
            <a:off x="7877857" y="4188176"/>
            <a:ext cx="3013583" cy="962122"/>
            <a:chOff x="7879058" y="4083401"/>
            <a:chExt cx="3013583" cy="962122"/>
          </a:xfrm>
        </p:grpSpPr>
        <p:sp>
          <p:nvSpPr>
            <p:cNvPr id="46" name="TextBox 52"/>
            <p:cNvSpPr txBox="1"/>
            <p:nvPr/>
          </p:nvSpPr>
          <p:spPr>
            <a:xfrm>
              <a:off x="7879058" y="4083401"/>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7" name="TextBox 53"/>
            <p:cNvSpPr txBox="1"/>
            <p:nvPr/>
          </p:nvSpPr>
          <p:spPr>
            <a:xfrm>
              <a:off x="7892158"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48" name="组合 47"/>
          <p:cNvGrpSpPr/>
          <p:nvPr/>
        </p:nvGrpSpPr>
        <p:grpSpPr>
          <a:xfrm>
            <a:off x="791350" y="858778"/>
            <a:ext cx="2067465" cy="553998"/>
            <a:chOff x="791350" y="858778"/>
            <a:chExt cx="2067465" cy="553998"/>
          </a:xfrm>
        </p:grpSpPr>
        <p:sp>
          <p:nvSpPr>
            <p:cNvPr id="4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0" name="文本框 4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5000"/>
                            </p:stCondLst>
                            <p:childTnLst>
                              <p:par>
                                <p:cTn id="36" presetID="42" presetClass="entr" presetSubtype="0"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4" name="矩形 43"/>
          <p:cNvSpPr/>
          <p:nvPr/>
        </p:nvSpPr>
        <p:spPr>
          <a:xfrm>
            <a:off x="2210743" y="4515820"/>
            <a:ext cx="2421248" cy="923330"/>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grpSp>
        <p:nvGrpSpPr>
          <p:cNvPr id="4" name="组合 3"/>
          <p:cNvGrpSpPr/>
          <p:nvPr/>
        </p:nvGrpSpPr>
        <p:grpSpPr>
          <a:xfrm>
            <a:off x="2403086" y="2239374"/>
            <a:ext cx="7224481" cy="1970992"/>
            <a:chOff x="2403086" y="2239374"/>
            <a:chExt cx="7224481" cy="1970992"/>
          </a:xfrm>
        </p:grpSpPr>
        <p:grpSp>
          <p:nvGrpSpPr>
            <p:cNvPr id="25" name="组合 24"/>
            <p:cNvGrpSpPr/>
            <p:nvPr/>
          </p:nvGrpSpPr>
          <p:grpSpPr>
            <a:xfrm>
              <a:off x="2403086" y="2239375"/>
              <a:ext cx="1967897" cy="1970991"/>
              <a:chOff x="1393278" y="1580877"/>
              <a:chExt cx="2707454" cy="2711710"/>
            </a:xfrm>
          </p:grpSpPr>
          <p:sp>
            <p:nvSpPr>
              <p:cNvPr id="26" name="Oval 5"/>
              <p:cNvSpPr>
                <a:spLocks noChangeArrowheads="1"/>
              </p:cNvSpPr>
              <p:nvPr/>
            </p:nvSpPr>
            <p:spPr bwMode="auto">
              <a:xfrm>
                <a:off x="1393278" y="1580877"/>
                <a:ext cx="2707454" cy="2711710"/>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27" name="Oval 6"/>
              <p:cNvSpPr>
                <a:spLocks noChangeArrowheads="1"/>
              </p:cNvSpPr>
              <p:nvPr/>
            </p:nvSpPr>
            <p:spPr bwMode="auto">
              <a:xfrm>
                <a:off x="1474164"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28" name="组合 27"/>
            <p:cNvGrpSpPr/>
            <p:nvPr/>
          </p:nvGrpSpPr>
          <p:grpSpPr>
            <a:xfrm>
              <a:off x="5049234" y="2239374"/>
              <a:ext cx="1964804" cy="1970992"/>
              <a:chOff x="4605019" y="1580876"/>
              <a:chExt cx="2703198" cy="2711712"/>
            </a:xfrm>
          </p:grpSpPr>
          <p:sp>
            <p:nvSpPr>
              <p:cNvPr id="29" name="Oval 7"/>
              <p:cNvSpPr>
                <a:spLocks noChangeArrowheads="1"/>
              </p:cNvSpPr>
              <p:nvPr/>
            </p:nvSpPr>
            <p:spPr bwMode="auto">
              <a:xfrm>
                <a:off x="4605019" y="1580876"/>
                <a:ext cx="2703198" cy="2711712"/>
              </a:xfrm>
              <a:prstGeom prst="ellipse">
                <a:avLst/>
              </a:prstGeom>
              <a:solidFill>
                <a:srgbClr val="C00000"/>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0"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1" name="组合 30"/>
            <p:cNvGrpSpPr/>
            <p:nvPr/>
          </p:nvGrpSpPr>
          <p:grpSpPr>
            <a:xfrm>
              <a:off x="7662763" y="2239374"/>
              <a:ext cx="1964804" cy="1970992"/>
              <a:chOff x="7853261" y="1580876"/>
              <a:chExt cx="2703198" cy="2711712"/>
            </a:xfrm>
          </p:grpSpPr>
          <p:sp>
            <p:nvSpPr>
              <p:cNvPr id="32" name="Oval 9"/>
              <p:cNvSpPr>
                <a:spLocks noChangeArrowheads="1"/>
              </p:cNvSpPr>
              <p:nvPr/>
            </p:nvSpPr>
            <p:spPr bwMode="auto">
              <a:xfrm>
                <a:off x="7853261" y="1580876"/>
                <a:ext cx="2703198" cy="2711712"/>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3"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4" name="组合 33"/>
            <p:cNvGrpSpPr/>
            <p:nvPr/>
          </p:nvGrpSpPr>
          <p:grpSpPr>
            <a:xfrm>
              <a:off x="4154959" y="3184144"/>
              <a:ext cx="1130719" cy="105202"/>
              <a:chOff x="2929691" y="2127825"/>
              <a:chExt cx="900366" cy="126498"/>
            </a:xfrm>
          </p:grpSpPr>
          <p:sp>
            <p:nvSpPr>
              <p:cNvPr id="35"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6"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7"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38" name="组合 37"/>
            <p:cNvGrpSpPr/>
            <p:nvPr/>
          </p:nvGrpSpPr>
          <p:grpSpPr>
            <a:xfrm>
              <a:off x="6768656" y="3184144"/>
              <a:ext cx="1130719" cy="105202"/>
              <a:chOff x="5627069" y="2127825"/>
              <a:chExt cx="900366" cy="126498"/>
            </a:xfrm>
          </p:grpSpPr>
          <p:sp>
            <p:nvSpPr>
              <p:cNvPr id="39"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0"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1"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sp>
          <p:nvSpPr>
            <p:cNvPr id="46" name="矩形 45"/>
            <p:cNvSpPr/>
            <p:nvPr/>
          </p:nvSpPr>
          <p:spPr>
            <a:xfrm>
              <a:off x="2636197" y="3238758"/>
              <a:ext cx="1467068" cy="400110"/>
            </a:xfrm>
            <a:prstGeom prst="rect">
              <a:avLst/>
            </a:prstGeom>
          </p:spPr>
          <p:txBody>
            <a:bodyPr wrap="none">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重要项目一</a:t>
              </a:r>
            </a:p>
          </p:txBody>
        </p:sp>
        <p:sp>
          <p:nvSpPr>
            <p:cNvPr id="47" name="矩形 46"/>
            <p:cNvSpPr/>
            <p:nvPr/>
          </p:nvSpPr>
          <p:spPr>
            <a:xfrm>
              <a:off x="5300493" y="3239927"/>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重要项目二</a:t>
              </a:r>
            </a:p>
          </p:txBody>
        </p:sp>
        <p:sp>
          <p:nvSpPr>
            <p:cNvPr id="48" name="矩形 47"/>
            <p:cNvSpPr/>
            <p:nvPr/>
          </p:nvSpPr>
          <p:spPr>
            <a:xfrm>
              <a:off x="7964789" y="3252790"/>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重要项目三</a:t>
              </a:r>
            </a:p>
          </p:txBody>
        </p:sp>
        <p:sp>
          <p:nvSpPr>
            <p:cNvPr id="83" name="文本框 82"/>
            <p:cNvSpPr txBox="1"/>
            <p:nvPr/>
          </p:nvSpPr>
          <p:spPr>
            <a:xfrm>
              <a:off x="304962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01</a:t>
              </a:r>
              <a:endParaRPr lang="zh-CN" altLang="en-US" sz="3200" dirty="0">
                <a:solidFill>
                  <a:schemeClr val="bg2"/>
                </a:solidFill>
                <a:latin typeface="微软雅黑" panose="020B0503020204020204" pitchFamily="34" charset="-122"/>
              </a:endParaRPr>
            </a:p>
          </p:txBody>
        </p:sp>
        <p:sp>
          <p:nvSpPr>
            <p:cNvPr id="84" name="文本框 83"/>
            <p:cNvSpPr txBox="1"/>
            <p:nvPr/>
          </p:nvSpPr>
          <p:spPr>
            <a:xfrm>
              <a:off x="5708091"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02</a:t>
              </a:r>
              <a:endParaRPr lang="zh-CN" altLang="en-US" sz="3200" dirty="0">
                <a:solidFill>
                  <a:schemeClr val="bg2"/>
                </a:solidFill>
                <a:latin typeface="微软雅黑" panose="020B0503020204020204" pitchFamily="34" charset="-122"/>
              </a:endParaRPr>
            </a:p>
          </p:txBody>
        </p:sp>
        <p:sp>
          <p:nvSpPr>
            <p:cNvPr id="85" name="文本框 84"/>
            <p:cNvSpPr txBox="1"/>
            <p:nvPr/>
          </p:nvSpPr>
          <p:spPr>
            <a:xfrm>
              <a:off x="837238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03</a:t>
              </a:r>
              <a:endParaRPr lang="zh-CN" altLang="en-US" sz="3200" dirty="0">
                <a:solidFill>
                  <a:schemeClr val="bg2"/>
                </a:solidFill>
                <a:latin typeface="微软雅黑" panose="020B0503020204020204" pitchFamily="34" charset="-122"/>
              </a:endParaRPr>
            </a:p>
          </p:txBody>
        </p:sp>
      </p:grpSp>
      <p:grpSp>
        <p:nvGrpSpPr>
          <p:cNvPr id="51" name="组合 50"/>
          <p:cNvGrpSpPr/>
          <p:nvPr/>
        </p:nvGrpSpPr>
        <p:grpSpPr>
          <a:xfrm>
            <a:off x="791350" y="858778"/>
            <a:ext cx="2067465" cy="553998"/>
            <a:chOff x="791350" y="858778"/>
            <a:chExt cx="2067465" cy="553998"/>
          </a:xfrm>
        </p:grpSpPr>
        <p:sp>
          <p:nvSpPr>
            <p:cNvPr id="5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3" name="文本框 5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
        <p:nvSpPr>
          <p:cNvPr id="54" name="矩形 53"/>
          <p:cNvSpPr/>
          <p:nvPr/>
        </p:nvSpPr>
        <p:spPr>
          <a:xfrm>
            <a:off x="4886845" y="4515820"/>
            <a:ext cx="2421248" cy="923330"/>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
        <p:nvSpPr>
          <p:cNvPr id="55" name="矩形 54"/>
          <p:cNvSpPr/>
          <p:nvPr/>
        </p:nvSpPr>
        <p:spPr>
          <a:xfrm>
            <a:off x="7566359" y="4521894"/>
            <a:ext cx="2421248" cy="923330"/>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1000"/>
                                        <p:tgtEl>
                                          <p:spTgt spid="55"/>
                                        </p:tgtEl>
                                      </p:cBhvr>
                                    </p:animEffect>
                                    <p:anim calcmode="lin" valueType="num">
                                      <p:cBhvr>
                                        <p:cTn id="25" dur="1000" fill="hold"/>
                                        <p:tgtEl>
                                          <p:spTgt spid="55"/>
                                        </p:tgtEl>
                                        <p:attrNameLst>
                                          <p:attrName>ppt_x</p:attrName>
                                        </p:attrNameLst>
                                      </p:cBhvr>
                                      <p:tavLst>
                                        <p:tav tm="0">
                                          <p:val>
                                            <p:strVal val="#ppt_x"/>
                                          </p:val>
                                        </p:tav>
                                        <p:tav tm="100000">
                                          <p:val>
                                            <p:strVal val="#ppt_x"/>
                                          </p:val>
                                        </p:tav>
                                      </p:tavLst>
                                    </p:anim>
                                    <p:anim calcmode="lin" valueType="num">
                                      <p:cBhvr>
                                        <p:cTn id="26"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4"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文本框 14"/>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6" name="图片 15"/>
          <p:cNvPicPr>
            <a:picLocks noChangeAspect="1"/>
          </p:cNvPicPr>
          <p:nvPr/>
        </p:nvPicPr>
        <p:blipFill rotWithShape="1">
          <a:blip r:embed="rId3" cstate="print">
            <a:grayscl/>
            <a:extLst>
              <a:ext uri="{28A0092B-C50C-407E-A947-70E740481C1C}">
                <a14:useLocalDpi xmlns:a14="http://schemas.microsoft.com/office/drawing/2010/main" xmlns=""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02</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工作完成情况</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36"/>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9" name="组合 38"/>
          <p:cNvGrpSpPr/>
          <p:nvPr/>
        </p:nvGrpSpPr>
        <p:grpSpPr>
          <a:xfrm>
            <a:off x="5978097" y="3579491"/>
            <a:ext cx="1578105" cy="1078469"/>
            <a:chOff x="8566712" y="3117911"/>
            <a:chExt cx="2677254" cy="1078469"/>
          </a:xfrm>
        </p:grpSpPr>
        <p:sp>
          <p:nvSpPr>
            <p:cNvPr id="40"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2"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1000"/>
                                        <p:tgtEl>
                                          <p:spTgt spid="39"/>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24" grpId="0" animBg="1"/>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968595" y="3442220"/>
            <a:ext cx="2593262" cy="950111"/>
            <a:chOff x="769789" y="3442220"/>
            <a:chExt cx="2593262" cy="950111"/>
          </a:xfrm>
        </p:grpSpPr>
        <p:sp>
          <p:nvSpPr>
            <p:cNvPr id="12" name="矩形 11"/>
            <p:cNvSpPr/>
            <p:nvPr/>
          </p:nvSpPr>
          <p:spPr>
            <a:xfrm>
              <a:off x="1561877" y="3442220"/>
              <a:ext cx="1801173"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工作完成亮点一</a:t>
              </a:r>
            </a:p>
          </p:txBody>
        </p:sp>
        <p:sp>
          <p:nvSpPr>
            <p:cNvPr id="16" name="矩形 25"/>
            <p:cNvSpPr>
              <a:spLocks noChangeArrowheads="1"/>
            </p:cNvSpPr>
            <p:nvPr/>
          </p:nvSpPr>
          <p:spPr bwMode="auto">
            <a:xfrm>
              <a:off x="769789" y="3746000"/>
              <a:ext cx="2593262" cy="646331"/>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与主题相匹配的画面和现场装饰效果，精心打造欢娱晚宴氛围，</a:t>
              </a:r>
              <a:r>
                <a:rPr lang="zh-CN" altLang="en-US" sz="1200" dirty="0">
                  <a:solidFill>
                    <a:schemeClr val="bg1"/>
                  </a:solidFill>
                  <a:latin typeface="+mj-ea"/>
                  <a:ea typeface="+mj-ea"/>
                  <a:sym typeface="Arial" panose="020B0604020202020204" pitchFamily="34" charset="0"/>
                </a:rPr>
                <a:t>使所有员工感受到企业的关怀和温暖</a:t>
              </a:r>
              <a:endParaRPr lang="zh-CN" altLang="en-US" sz="1200" dirty="0">
                <a:solidFill>
                  <a:schemeClr val="bg1"/>
                </a:solidFill>
                <a:latin typeface="+mj-ea"/>
                <a:ea typeface="+mj-ea"/>
              </a:endParaRPr>
            </a:p>
          </p:txBody>
        </p:sp>
      </p:grpSp>
      <p:grpSp>
        <p:nvGrpSpPr>
          <p:cNvPr id="2" name="组合 1"/>
          <p:cNvGrpSpPr/>
          <p:nvPr/>
        </p:nvGrpSpPr>
        <p:grpSpPr>
          <a:xfrm>
            <a:off x="1256627" y="2055288"/>
            <a:ext cx="3101301" cy="769233"/>
            <a:chOff x="1057821" y="1420109"/>
            <a:chExt cx="3101301" cy="769233"/>
          </a:xfrm>
        </p:grpSpPr>
        <p:sp>
          <p:nvSpPr>
            <p:cNvPr id="13" name="矩形 12"/>
            <p:cNvSpPr/>
            <p:nvPr/>
          </p:nvSpPr>
          <p:spPr>
            <a:xfrm>
              <a:off x="2443986" y="1420109"/>
              <a:ext cx="1709920"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工作完成亮点二</a:t>
              </a:r>
            </a:p>
          </p:txBody>
        </p:sp>
        <p:sp>
          <p:nvSpPr>
            <p:cNvPr id="17" name="矩形 25"/>
            <p:cNvSpPr>
              <a:spLocks noChangeArrowheads="1"/>
            </p:cNvSpPr>
            <p:nvPr/>
          </p:nvSpPr>
          <p:spPr bwMode="auto">
            <a:xfrm>
              <a:off x="1057821" y="1727677"/>
              <a:ext cx="3101301" cy="461665"/>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立意高远，体</a:t>
              </a:r>
              <a:r>
                <a:rPr lang="zh-CN" altLang="en-US" sz="1200" dirty="0">
                  <a:solidFill>
                    <a:schemeClr val="bg1"/>
                  </a:solidFill>
                  <a:latin typeface="+mj-ea"/>
                  <a:ea typeface="+mj-ea"/>
                  <a:sym typeface="Arial" panose="020B0604020202020204" pitchFamily="34" charset="0"/>
                </a:rPr>
                <a:t>现公司的</a:t>
              </a:r>
              <a:r>
                <a:rPr lang="zh-CN" altLang="en-US" sz="1200" dirty="0">
                  <a:solidFill>
                    <a:schemeClr val="bg1"/>
                  </a:solidFill>
                  <a:latin typeface="+mj-ea"/>
                  <a:ea typeface="+mj-ea"/>
                </a:rPr>
                <a:t>精神风貌，树立鲜明的品牌形象，赢得内部的团结力和凝聚力</a:t>
              </a:r>
            </a:p>
          </p:txBody>
        </p:sp>
      </p:grpSp>
      <p:grpSp>
        <p:nvGrpSpPr>
          <p:cNvPr id="4" name="组合 3"/>
          <p:cNvGrpSpPr/>
          <p:nvPr/>
        </p:nvGrpSpPr>
        <p:grpSpPr>
          <a:xfrm>
            <a:off x="7454272" y="2086218"/>
            <a:ext cx="3397431" cy="766718"/>
            <a:chOff x="8029541" y="1451039"/>
            <a:chExt cx="3397431" cy="766718"/>
          </a:xfrm>
        </p:grpSpPr>
        <p:sp>
          <p:nvSpPr>
            <p:cNvPr id="14" name="矩形 13"/>
            <p:cNvSpPr/>
            <p:nvPr/>
          </p:nvSpPr>
          <p:spPr>
            <a:xfrm>
              <a:off x="8029542" y="1451039"/>
              <a:ext cx="1885262"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工作完成亮点三</a:t>
              </a:r>
            </a:p>
          </p:txBody>
        </p:sp>
        <p:sp>
          <p:nvSpPr>
            <p:cNvPr id="18" name="矩形 25"/>
            <p:cNvSpPr>
              <a:spLocks noChangeArrowheads="1"/>
            </p:cNvSpPr>
            <p:nvPr/>
          </p:nvSpPr>
          <p:spPr bwMode="auto">
            <a:xfrm>
              <a:off x="8029541" y="1756092"/>
              <a:ext cx="3397431" cy="461665"/>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mj-ea"/>
                  <a:ea typeface="+mj-ea"/>
                </a:rPr>
                <a:t>整个流程中用精致的</a:t>
              </a:r>
              <a:r>
                <a:rPr lang="zh-CN" altLang="en-US" sz="1200" dirty="0">
                  <a:solidFill>
                    <a:schemeClr val="bg1"/>
                  </a:solidFill>
                  <a:latin typeface="+mj-ea"/>
                  <a:ea typeface="+mj-ea"/>
                  <a:sym typeface="Arial" panose="020B0604020202020204" pitchFamily="34" charset="0"/>
                </a:rPr>
                <a:t>细节提升兴通监理的形象，激励员工在未来能更好的与公司携手并进；</a:t>
              </a:r>
            </a:p>
          </p:txBody>
        </p:sp>
      </p:grpSp>
      <p:grpSp>
        <p:nvGrpSpPr>
          <p:cNvPr id="5" name="组合 4"/>
          <p:cNvGrpSpPr/>
          <p:nvPr/>
        </p:nvGrpSpPr>
        <p:grpSpPr>
          <a:xfrm>
            <a:off x="8313549" y="3546673"/>
            <a:ext cx="2538153" cy="825132"/>
            <a:chOff x="8888818" y="3546673"/>
            <a:chExt cx="2538153" cy="825132"/>
          </a:xfrm>
        </p:grpSpPr>
        <p:sp>
          <p:nvSpPr>
            <p:cNvPr id="15" name="矩形 14"/>
            <p:cNvSpPr/>
            <p:nvPr/>
          </p:nvSpPr>
          <p:spPr>
            <a:xfrm>
              <a:off x="8888818" y="3546673"/>
              <a:ext cx="1818074"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工作完成亮点四</a:t>
              </a:r>
            </a:p>
          </p:txBody>
        </p:sp>
        <p:sp>
          <p:nvSpPr>
            <p:cNvPr id="19" name="矩形 25"/>
            <p:cNvSpPr>
              <a:spLocks noChangeArrowheads="1"/>
            </p:cNvSpPr>
            <p:nvPr/>
          </p:nvSpPr>
          <p:spPr bwMode="auto">
            <a:xfrm>
              <a:off x="8888818" y="3910140"/>
              <a:ext cx="253815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6" name="组合 5"/>
          <p:cNvGrpSpPr/>
          <p:nvPr/>
        </p:nvGrpSpPr>
        <p:grpSpPr>
          <a:xfrm>
            <a:off x="3709856" y="2718398"/>
            <a:ext cx="4334985" cy="3639924"/>
            <a:chOff x="3345274" y="1792649"/>
            <a:chExt cx="5437512" cy="4565674"/>
          </a:xfrm>
        </p:grpSpPr>
        <p:sp>
          <p:nvSpPr>
            <p:cNvPr id="20" name="Freeform 6"/>
            <p:cNvSpPr>
              <a:spLocks noEditPoints="1"/>
            </p:cNvSpPr>
            <p:nvPr/>
          </p:nvSpPr>
          <p:spPr bwMode="auto">
            <a:xfrm>
              <a:off x="4637435" y="2818924"/>
              <a:ext cx="2797008" cy="2797008"/>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solidFill>
              <a:schemeClr val="tx2"/>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1" name="Freeform 7"/>
            <p:cNvSpPr>
              <a:spLocks noEditPoints="1"/>
            </p:cNvSpPr>
            <p:nvPr/>
          </p:nvSpPr>
          <p:spPr bwMode="auto">
            <a:xfrm>
              <a:off x="5556395" y="5278846"/>
              <a:ext cx="995205" cy="1079477"/>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22" name="组合 21"/>
            <p:cNvGrpSpPr/>
            <p:nvPr/>
          </p:nvGrpSpPr>
          <p:grpSpPr>
            <a:xfrm>
              <a:off x="3345274" y="3641573"/>
              <a:ext cx="1264071" cy="1264071"/>
              <a:chOff x="3602100" y="4141250"/>
              <a:chExt cx="1264071" cy="1264071"/>
            </a:xfrm>
          </p:grpSpPr>
          <p:sp>
            <p:nvSpPr>
              <p:cNvPr id="23"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4"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5" name="组合 24"/>
            <p:cNvGrpSpPr/>
            <p:nvPr/>
          </p:nvGrpSpPr>
          <p:grpSpPr>
            <a:xfrm>
              <a:off x="4327970" y="1792649"/>
              <a:ext cx="1264071" cy="1264071"/>
              <a:chOff x="4637435" y="2231854"/>
              <a:chExt cx="1264071" cy="1264071"/>
            </a:xfrm>
          </p:grpSpPr>
          <p:sp>
            <p:nvSpPr>
              <p:cNvPr id="26"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7"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8" name="组合 27"/>
            <p:cNvGrpSpPr/>
            <p:nvPr/>
          </p:nvGrpSpPr>
          <p:grpSpPr>
            <a:xfrm>
              <a:off x="6537621" y="1834072"/>
              <a:ext cx="1264071" cy="1264071"/>
              <a:chOff x="6847086" y="2273277"/>
              <a:chExt cx="1264071" cy="1264071"/>
            </a:xfrm>
          </p:grpSpPr>
          <p:sp>
            <p:nvSpPr>
              <p:cNvPr id="29"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30"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31" name="组合 30"/>
            <p:cNvGrpSpPr/>
            <p:nvPr/>
          </p:nvGrpSpPr>
          <p:grpSpPr>
            <a:xfrm>
              <a:off x="7518715" y="3641573"/>
              <a:ext cx="1264071" cy="1264071"/>
              <a:chOff x="7775541" y="4141250"/>
              <a:chExt cx="1264071" cy="1264071"/>
            </a:xfrm>
          </p:grpSpPr>
          <p:sp>
            <p:nvSpPr>
              <p:cNvPr id="32"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dirty="0">
                  <a:solidFill>
                    <a:schemeClr val="bg1"/>
                  </a:solidFill>
                </a:endParaRPr>
              </a:p>
            </p:txBody>
          </p:sp>
          <p:sp>
            <p:nvSpPr>
              <p:cNvPr id="33"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dirty="0">
                  <a:solidFill>
                    <a:schemeClr val="bg1"/>
                  </a:solidFill>
                </a:endParaRPr>
              </a:p>
            </p:txBody>
          </p:sp>
        </p:grpSp>
        <p:sp>
          <p:nvSpPr>
            <p:cNvPr id="34" name="Freeform 18"/>
            <p:cNvSpPr/>
            <p:nvPr/>
          </p:nvSpPr>
          <p:spPr bwMode="auto">
            <a:xfrm>
              <a:off x="5006625" y="3176075"/>
              <a:ext cx="2070669" cy="2042578"/>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C00000"/>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5" name="矩形 34"/>
            <p:cNvSpPr/>
            <p:nvPr/>
          </p:nvSpPr>
          <p:spPr>
            <a:xfrm>
              <a:off x="5169956" y="3902451"/>
              <a:ext cx="1732116" cy="643083"/>
            </a:xfrm>
            <a:prstGeom prst="rect">
              <a:avLst/>
            </a:prstGeom>
            <a:noFill/>
          </p:spPr>
          <p:txBody>
            <a:bodyPr wrap="square" rtlCol="0">
              <a:spAutoFit/>
            </a:bodyPr>
            <a:lstStyle/>
            <a:p>
              <a:pPr algn="ctr">
                <a:lnSpc>
                  <a:spcPct val="150000"/>
                </a:lnSpc>
              </a:pPr>
              <a:r>
                <a:rPr lang="zh-CN" altLang="en-US" b="1" dirty="0">
                  <a:solidFill>
                    <a:schemeClr val="bg2"/>
                  </a:solidFill>
                  <a:latin typeface="微软雅黑" panose="020B0503020204020204" pitchFamily="34" charset="-122"/>
                  <a:ea typeface="微软雅黑" panose="020B0503020204020204" pitchFamily="34" charset="-122"/>
                </a:rPr>
                <a:t>四个创新点</a:t>
              </a:r>
            </a:p>
          </p:txBody>
        </p:sp>
        <p:sp>
          <p:nvSpPr>
            <p:cNvPr id="36" name="文本框 35"/>
            <p:cNvSpPr txBox="1"/>
            <p:nvPr/>
          </p:nvSpPr>
          <p:spPr>
            <a:xfrm>
              <a:off x="3576968" y="3921193"/>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01</a:t>
              </a:r>
              <a:endParaRPr lang="zh-CN" altLang="en-US" sz="2800" dirty="0">
                <a:solidFill>
                  <a:schemeClr val="bg2"/>
                </a:solidFill>
                <a:latin typeface="微软雅黑" panose="020B0503020204020204" pitchFamily="34" charset="-122"/>
              </a:endParaRPr>
            </a:p>
          </p:txBody>
        </p:sp>
        <p:sp>
          <p:nvSpPr>
            <p:cNvPr id="37" name="文本框 36"/>
            <p:cNvSpPr txBox="1"/>
            <p:nvPr/>
          </p:nvSpPr>
          <p:spPr>
            <a:xfrm>
              <a:off x="4567690" y="2045812"/>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02</a:t>
              </a:r>
              <a:endParaRPr lang="zh-CN" altLang="en-US" sz="2800" dirty="0">
                <a:solidFill>
                  <a:schemeClr val="bg2"/>
                </a:solidFill>
                <a:latin typeface="微软雅黑" panose="020B0503020204020204" pitchFamily="34" charset="-122"/>
              </a:endParaRPr>
            </a:p>
          </p:txBody>
        </p:sp>
        <p:sp>
          <p:nvSpPr>
            <p:cNvPr id="38" name="文本框 37"/>
            <p:cNvSpPr txBox="1"/>
            <p:nvPr/>
          </p:nvSpPr>
          <p:spPr>
            <a:xfrm>
              <a:off x="6777341" y="2083087"/>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03</a:t>
              </a:r>
              <a:endParaRPr lang="zh-CN" altLang="en-US" sz="2800" dirty="0">
                <a:solidFill>
                  <a:schemeClr val="bg2"/>
                </a:solidFill>
                <a:latin typeface="微软雅黑" panose="020B0503020204020204" pitchFamily="34" charset="-122"/>
              </a:endParaRPr>
            </a:p>
          </p:txBody>
        </p:sp>
        <p:sp>
          <p:nvSpPr>
            <p:cNvPr id="39" name="文本框 38"/>
            <p:cNvSpPr txBox="1"/>
            <p:nvPr/>
          </p:nvSpPr>
          <p:spPr>
            <a:xfrm>
              <a:off x="7763431" y="3927615"/>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04</a:t>
              </a:r>
              <a:endParaRPr lang="zh-CN" altLang="en-US" sz="2800" dirty="0">
                <a:solidFill>
                  <a:schemeClr val="bg2"/>
                </a:solidFill>
                <a:latin typeface="微软雅黑" panose="020B0503020204020204" pitchFamily="34" charset="-122"/>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2087766" y="2418346"/>
            <a:ext cx="1542097" cy="1542097"/>
            <a:chOff x="1301963" y="2081698"/>
            <a:chExt cx="1878745" cy="1878745"/>
          </a:xfrm>
        </p:grpSpPr>
        <p:sp>
          <p:nvSpPr>
            <p:cNvPr id="42" name="Pie 9"/>
            <p:cNvSpPr/>
            <p:nvPr/>
          </p:nvSpPr>
          <p:spPr>
            <a:xfrm>
              <a:off x="1301963" y="2081698"/>
              <a:ext cx="1878745" cy="1878745"/>
            </a:xfrm>
            <a:prstGeom prst="pie">
              <a:avLst>
                <a:gd name="adj1" fmla="val 11220407"/>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4" name="Oval 1"/>
            <p:cNvSpPr/>
            <p:nvPr/>
          </p:nvSpPr>
          <p:spPr>
            <a:xfrm>
              <a:off x="1638612"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8" name="TextBox 29"/>
            <p:cNvSpPr txBox="1"/>
            <p:nvPr/>
          </p:nvSpPr>
          <p:spPr>
            <a:xfrm>
              <a:off x="1741185"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3" name="组合 2"/>
          <p:cNvGrpSpPr/>
          <p:nvPr/>
        </p:nvGrpSpPr>
        <p:grpSpPr>
          <a:xfrm>
            <a:off x="4230700" y="2418346"/>
            <a:ext cx="1542097" cy="1542097"/>
            <a:chOff x="3871739" y="2081698"/>
            <a:chExt cx="1878745" cy="1878745"/>
          </a:xfrm>
        </p:grpSpPr>
        <p:sp>
          <p:nvSpPr>
            <p:cNvPr id="39" name="Pie 10"/>
            <p:cNvSpPr/>
            <p:nvPr/>
          </p:nvSpPr>
          <p:spPr>
            <a:xfrm>
              <a:off x="3871739" y="2081698"/>
              <a:ext cx="1878745" cy="1878745"/>
            </a:xfrm>
            <a:prstGeom prst="pie">
              <a:avLst>
                <a:gd name="adj1" fmla="val 2888642"/>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5" name="Oval 2"/>
            <p:cNvSpPr/>
            <p:nvPr/>
          </p:nvSpPr>
          <p:spPr>
            <a:xfrm>
              <a:off x="4208388"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9" name="TextBox 30"/>
            <p:cNvSpPr txBox="1"/>
            <p:nvPr/>
          </p:nvSpPr>
          <p:spPr>
            <a:xfrm>
              <a:off x="4310961"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6" name="组合 5"/>
          <p:cNvGrpSpPr/>
          <p:nvPr/>
        </p:nvGrpSpPr>
        <p:grpSpPr>
          <a:xfrm>
            <a:off x="6373634" y="2418346"/>
            <a:ext cx="1542097" cy="1542097"/>
            <a:chOff x="6441516" y="2081698"/>
            <a:chExt cx="1878745" cy="1878745"/>
          </a:xfrm>
        </p:grpSpPr>
        <p:sp>
          <p:nvSpPr>
            <p:cNvPr id="40" name="Pie 11"/>
            <p:cNvSpPr/>
            <p:nvPr/>
          </p:nvSpPr>
          <p:spPr>
            <a:xfrm>
              <a:off x="6441516" y="2081698"/>
              <a:ext cx="1878745" cy="1878745"/>
            </a:xfrm>
            <a:prstGeom prst="pie">
              <a:avLst>
                <a:gd name="adj1" fmla="val 10635691"/>
                <a:gd name="adj2" fmla="val 1494589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grpSp>
          <p:nvGrpSpPr>
            <p:cNvPr id="4" name="组合 3"/>
            <p:cNvGrpSpPr/>
            <p:nvPr/>
          </p:nvGrpSpPr>
          <p:grpSpPr>
            <a:xfrm>
              <a:off x="6778164" y="2418347"/>
              <a:ext cx="1205448" cy="1205448"/>
              <a:chOff x="6778164" y="2418347"/>
              <a:chExt cx="1205448" cy="1205448"/>
            </a:xfrm>
          </p:grpSpPr>
          <p:sp>
            <p:nvSpPr>
              <p:cNvPr id="46" name="Oval 3"/>
              <p:cNvSpPr/>
              <p:nvPr/>
            </p:nvSpPr>
            <p:spPr>
              <a:xfrm>
                <a:off x="6778164"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0" name="TextBox 31"/>
              <p:cNvSpPr txBox="1"/>
              <p:nvPr/>
            </p:nvSpPr>
            <p:spPr>
              <a:xfrm>
                <a:off x="6880739" y="2708920"/>
                <a:ext cx="1000300"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grpSp>
        <p:nvGrpSpPr>
          <p:cNvPr id="5" name="组合 4"/>
          <p:cNvGrpSpPr/>
          <p:nvPr/>
        </p:nvGrpSpPr>
        <p:grpSpPr>
          <a:xfrm>
            <a:off x="8516568" y="2418346"/>
            <a:ext cx="1542097" cy="1542097"/>
            <a:chOff x="9011291" y="2081698"/>
            <a:chExt cx="1878745" cy="1878745"/>
          </a:xfrm>
        </p:grpSpPr>
        <p:sp>
          <p:nvSpPr>
            <p:cNvPr id="41" name="Pie 12"/>
            <p:cNvSpPr/>
            <p:nvPr/>
          </p:nvSpPr>
          <p:spPr>
            <a:xfrm>
              <a:off x="9011291" y="2081698"/>
              <a:ext cx="1878745" cy="1878745"/>
            </a:xfrm>
            <a:prstGeom prst="pie">
              <a:avLst>
                <a:gd name="adj1" fmla="val 20443643"/>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7" name="Oval 7"/>
            <p:cNvSpPr/>
            <p:nvPr/>
          </p:nvSpPr>
          <p:spPr>
            <a:xfrm>
              <a:off x="9347940"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1" name="TextBox 32"/>
            <p:cNvSpPr txBox="1"/>
            <p:nvPr/>
          </p:nvSpPr>
          <p:spPr>
            <a:xfrm>
              <a:off x="9450513"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7" name="组合 6"/>
          <p:cNvGrpSpPr/>
          <p:nvPr/>
        </p:nvGrpSpPr>
        <p:grpSpPr>
          <a:xfrm>
            <a:off x="1792199" y="4228928"/>
            <a:ext cx="2146736" cy="1238080"/>
            <a:chOff x="1000276" y="4221088"/>
            <a:chExt cx="2146736" cy="1238080"/>
          </a:xfrm>
        </p:grpSpPr>
        <p:sp>
          <p:nvSpPr>
            <p:cNvPr id="52"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53" name="文本框 52"/>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7" name="文本框 3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grpSp>
        <p:nvGrpSpPr>
          <p:cNvPr id="38" name="组合 37"/>
          <p:cNvGrpSpPr/>
          <p:nvPr/>
        </p:nvGrpSpPr>
        <p:grpSpPr>
          <a:xfrm>
            <a:off x="3967439" y="4228928"/>
            <a:ext cx="2146736" cy="1238080"/>
            <a:chOff x="1000276" y="4221088"/>
            <a:chExt cx="2146736" cy="1238080"/>
          </a:xfrm>
        </p:grpSpPr>
        <p:sp>
          <p:nvSpPr>
            <p:cNvPr id="4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1" name="文本框 60"/>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6142679" y="4228928"/>
            <a:ext cx="2146736" cy="1238080"/>
            <a:chOff x="1000276" y="4221088"/>
            <a:chExt cx="2146736" cy="1238080"/>
          </a:xfrm>
        </p:grpSpPr>
        <p:sp>
          <p:nvSpPr>
            <p:cNvPr id="6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4" name="文本框 63"/>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8317919" y="4228928"/>
            <a:ext cx="2146736" cy="1238080"/>
            <a:chOff x="1000276" y="4221088"/>
            <a:chExt cx="2146736" cy="1238080"/>
          </a:xfrm>
        </p:grpSpPr>
        <p:sp>
          <p:nvSpPr>
            <p:cNvPr id="66"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7" name="文本框 66"/>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1000"/>
                                        <p:tgtEl>
                                          <p:spTgt spid="62"/>
                                        </p:tgtEl>
                                      </p:cBhvr>
                                    </p:animEffect>
                                    <p:anim calcmode="lin" valueType="num">
                                      <p:cBhvr>
                                        <p:cTn id="44" dur="1000" fill="hold"/>
                                        <p:tgtEl>
                                          <p:spTgt spid="62"/>
                                        </p:tgtEl>
                                        <p:attrNameLst>
                                          <p:attrName>ppt_x</p:attrName>
                                        </p:attrNameLst>
                                      </p:cBhvr>
                                      <p:tavLst>
                                        <p:tav tm="0">
                                          <p:val>
                                            <p:strVal val="#ppt_x"/>
                                          </p:val>
                                        </p:tav>
                                        <p:tav tm="100000">
                                          <p:val>
                                            <p:strVal val="#ppt_x"/>
                                          </p:val>
                                        </p:tav>
                                      </p:tavLst>
                                    </p:anim>
                                    <p:anim calcmode="lin" valueType="num">
                                      <p:cBhvr>
                                        <p:cTn id="45" dur="1000" fill="hold"/>
                                        <p:tgtEl>
                                          <p:spTgt spid="62"/>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nodeType="after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1000"/>
                                        <p:tgtEl>
                                          <p:spTgt spid="65"/>
                                        </p:tgtEl>
                                      </p:cBhvr>
                                    </p:animEffect>
                                    <p:anim calcmode="lin" valueType="num">
                                      <p:cBhvr>
                                        <p:cTn id="50" dur="1000" fill="hold"/>
                                        <p:tgtEl>
                                          <p:spTgt spid="65"/>
                                        </p:tgtEl>
                                        <p:attrNameLst>
                                          <p:attrName>ppt_x</p:attrName>
                                        </p:attrNameLst>
                                      </p:cBhvr>
                                      <p:tavLst>
                                        <p:tav tm="0">
                                          <p:val>
                                            <p:strVal val="#ppt_x"/>
                                          </p:val>
                                        </p:tav>
                                        <p:tav tm="100000">
                                          <p:val>
                                            <p:strVal val="#ppt_x"/>
                                          </p:val>
                                        </p:tav>
                                      </p:tavLst>
                                    </p:anim>
                                    <p:anim calcmode="lin" valueType="num">
                                      <p:cBhvr>
                                        <p:cTn id="5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2252070" y="1844824"/>
            <a:ext cx="1824404" cy="2516376"/>
            <a:chOff x="2252070" y="1844824"/>
            <a:chExt cx="1824404" cy="2516376"/>
          </a:xfrm>
        </p:grpSpPr>
        <p:sp>
          <p:nvSpPr>
            <p:cNvPr id="74" name="Freeform 5"/>
            <p:cNvSpPr/>
            <p:nvPr/>
          </p:nvSpPr>
          <p:spPr bwMode="auto">
            <a:xfrm>
              <a:off x="2252070" y="2149955"/>
              <a:ext cx="1824404" cy="2211245"/>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5" name="Oval 6"/>
            <p:cNvSpPr>
              <a:spLocks noChangeArrowheads="1"/>
            </p:cNvSpPr>
            <p:nvPr/>
          </p:nvSpPr>
          <p:spPr bwMode="auto">
            <a:xfrm>
              <a:off x="2864886"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4" name="TextBox 14"/>
            <p:cNvSpPr txBox="1"/>
            <p:nvPr/>
          </p:nvSpPr>
          <p:spPr>
            <a:xfrm>
              <a:off x="2461119" y="2514012"/>
              <a:ext cx="1406305" cy="307777"/>
            </a:xfrm>
            <a:prstGeom prst="rect">
              <a:avLst/>
            </a:prstGeom>
            <a:noFill/>
          </p:spPr>
          <p:txBody>
            <a:bodyPr wrap="square" rtlCol="0">
              <a:spAutoFit/>
            </a:bodyPr>
            <a:lstStyle/>
            <a:p>
              <a:pPr algn="ctr"/>
              <a:r>
                <a:rPr lang="zh-CN" altLang="en-US" sz="1400" b="1" dirty="0">
                  <a:solidFill>
                    <a:schemeClr val="bg2"/>
                  </a:solidFill>
                  <a:latin typeface="+mj-ea"/>
                  <a:ea typeface="+mj-ea"/>
                </a:rPr>
                <a:t>工作完成进度</a:t>
              </a:r>
            </a:p>
          </p:txBody>
        </p:sp>
        <p:sp>
          <p:nvSpPr>
            <p:cNvPr id="85" name="TextBox 15"/>
            <p:cNvSpPr txBox="1"/>
            <p:nvPr/>
          </p:nvSpPr>
          <p:spPr>
            <a:xfrm>
              <a:off x="2464994"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6" name="文本框 85"/>
            <p:cNvSpPr txBox="1"/>
            <p:nvPr/>
          </p:nvSpPr>
          <p:spPr>
            <a:xfrm>
              <a:off x="2975924"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01</a:t>
              </a:r>
              <a:endParaRPr lang="zh-CN" altLang="en-US" sz="2000" dirty="0">
                <a:solidFill>
                  <a:schemeClr val="bg2"/>
                </a:solidFill>
                <a:latin typeface="微软雅黑" panose="020B0503020204020204" pitchFamily="34" charset="-122"/>
              </a:endParaRPr>
            </a:p>
          </p:txBody>
        </p:sp>
      </p:grpSp>
      <p:grpSp>
        <p:nvGrpSpPr>
          <p:cNvPr id="5" name="组合 4"/>
          <p:cNvGrpSpPr/>
          <p:nvPr/>
        </p:nvGrpSpPr>
        <p:grpSpPr>
          <a:xfrm>
            <a:off x="5027616" y="1844824"/>
            <a:ext cx="1824404" cy="2516376"/>
            <a:chOff x="5027616" y="1844824"/>
            <a:chExt cx="1824404" cy="2516376"/>
          </a:xfrm>
        </p:grpSpPr>
        <p:sp>
          <p:nvSpPr>
            <p:cNvPr id="76" name="Freeform 7"/>
            <p:cNvSpPr/>
            <p:nvPr/>
          </p:nvSpPr>
          <p:spPr bwMode="auto">
            <a:xfrm>
              <a:off x="5027616"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7" name="Oval 8"/>
            <p:cNvSpPr>
              <a:spLocks noChangeArrowheads="1"/>
            </p:cNvSpPr>
            <p:nvPr/>
          </p:nvSpPr>
          <p:spPr bwMode="auto">
            <a:xfrm>
              <a:off x="5640432"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7" name="TextBox 14"/>
            <p:cNvSpPr txBox="1"/>
            <p:nvPr/>
          </p:nvSpPr>
          <p:spPr>
            <a:xfrm>
              <a:off x="5344897" y="2514012"/>
              <a:ext cx="1298252"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88" name="TextBox 15"/>
            <p:cNvSpPr txBox="1"/>
            <p:nvPr/>
          </p:nvSpPr>
          <p:spPr>
            <a:xfrm>
              <a:off x="5244593"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9" name="文本框 88"/>
            <p:cNvSpPr txBox="1"/>
            <p:nvPr/>
          </p:nvSpPr>
          <p:spPr>
            <a:xfrm>
              <a:off x="5732140"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03</a:t>
              </a:r>
              <a:endParaRPr lang="zh-CN" altLang="en-US" sz="2000" dirty="0">
                <a:solidFill>
                  <a:schemeClr val="bg2"/>
                </a:solidFill>
                <a:latin typeface="微软雅黑" panose="020B0503020204020204" pitchFamily="34" charset="-122"/>
              </a:endParaRPr>
            </a:p>
          </p:txBody>
        </p:sp>
      </p:grpSp>
      <p:grpSp>
        <p:nvGrpSpPr>
          <p:cNvPr id="7" name="组合 6"/>
          <p:cNvGrpSpPr/>
          <p:nvPr/>
        </p:nvGrpSpPr>
        <p:grpSpPr>
          <a:xfrm>
            <a:off x="7803163" y="1844824"/>
            <a:ext cx="1824404" cy="2516376"/>
            <a:chOff x="7803163" y="1844824"/>
            <a:chExt cx="1824404" cy="2516376"/>
          </a:xfrm>
        </p:grpSpPr>
        <p:sp>
          <p:nvSpPr>
            <p:cNvPr id="78" name="Freeform 9"/>
            <p:cNvSpPr/>
            <p:nvPr/>
          </p:nvSpPr>
          <p:spPr bwMode="auto">
            <a:xfrm>
              <a:off x="7803163"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9" name="Oval 10"/>
            <p:cNvSpPr>
              <a:spLocks noChangeArrowheads="1"/>
            </p:cNvSpPr>
            <p:nvPr/>
          </p:nvSpPr>
          <p:spPr bwMode="auto">
            <a:xfrm>
              <a:off x="8415979"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0" name="TextBox 14"/>
            <p:cNvSpPr txBox="1"/>
            <p:nvPr/>
          </p:nvSpPr>
          <p:spPr>
            <a:xfrm>
              <a:off x="7990458" y="2514012"/>
              <a:ext cx="1398557"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1" name="TextBox 15"/>
            <p:cNvSpPr txBox="1"/>
            <p:nvPr/>
          </p:nvSpPr>
          <p:spPr>
            <a:xfrm>
              <a:off x="7990459"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92" name="文本框 91"/>
            <p:cNvSpPr txBox="1"/>
            <p:nvPr/>
          </p:nvSpPr>
          <p:spPr>
            <a:xfrm>
              <a:off x="8501389"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05</a:t>
              </a:r>
              <a:endParaRPr lang="zh-CN" altLang="en-US" sz="2000" dirty="0">
                <a:solidFill>
                  <a:schemeClr val="bg2"/>
                </a:solidFill>
                <a:latin typeface="微软雅黑" panose="020B0503020204020204" pitchFamily="34" charset="-122"/>
              </a:endParaRPr>
            </a:p>
          </p:txBody>
        </p:sp>
      </p:grpSp>
      <p:grpSp>
        <p:nvGrpSpPr>
          <p:cNvPr id="4" name="组合 3"/>
          <p:cNvGrpSpPr/>
          <p:nvPr/>
        </p:nvGrpSpPr>
        <p:grpSpPr>
          <a:xfrm>
            <a:off x="3639843" y="3236320"/>
            <a:ext cx="1824404" cy="2465309"/>
            <a:chOff x="3639843" y="3236320"/>
            <a:chExt cx="1824404" cy="2465309"/>
          </a:xfrm>
        </p:grpSpPr>
        <p:sp>
          <p:nvSpPr>
            <p:cNvPr id="80" name="Freeform 11"/>
            <p:cNvSpPr/>
            <p:nvPr/>
          </p:nvSpPr>
          <p:spPr bwMode="auto">
            <a:xfrm>
              <a:off x="3639843" y="3236320"/>
              <a:ext cx="1824404" cy="2209969"/>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1" name="Oval 12"/>
            <p:cNvSpPr>
              <a:spLocks noChangeArrowheads="1"/>
            </p:cNvSpPr>
            <p:nvPr/>
          </p:nvSpPr>
          <p:spPr bwMode="auto">
            <a:xfrm>
              <a:off x="4252659"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3" name="文本框 92"/>
            <p:cNvSpPr txBox="1"/>
            <p:nvPr/>
          </p:nvSpPr>
          <p:spPr>
            <a:xfrm>
              <a:off x="4322101" y="5177688"/>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02</a:t>
              </a:r>
              <a:endParaRPr lang="zh-CN" altLang="en-US" sz="2000" dirty="0">
                <a:solidFill>
                  <a:schemeClr val="bg2"/>
                </a:solidFill>
                <a:latin typeface="微软雅黑" panose="020B0503020204020204" pitchFamily="34" charset="-122"/>
              </a:endParaRPr>
            </a:p>
          </p:txBody>
        </p:sp>
        <p:sp>
          <p:nvSpPr>
            <p:cNvPr id="95" name="TextBox 14"/>
            <p:cNvSpPr txBox="1"/>
            <p:nvPr/>
          </p:nvSpPr>
          <p:spPr>
            <a:xfrm>
              <a:off x="3941605"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6" name="TextBox 15"/>
            <p:cNvSpPr txBox="1"/>
            <p:nvPr/>
          </p:nvSpPr>
          <p:spPr>
            <a:xfrm>
              <a:off x="3841300"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6" name="组合 5"/>
          <p:cNvGrpSpPr/>
          <p:nvPr/>
        </p:nvGrpSpPr>
        <p:grpSpPr>
          <a:xfrm>
            <a:off x="6415389" y="3236320"/>
            <a:ext cx="1824404" cy="2465309"/>
            <a:chOff x="6415389" y="3236320"/>
            <a:chExt cx="1824404" cy="2465309"/>
          </a:xfrm>
        </p:grpSpPr>
        <p:sp>
          <p:nvSpPr>
            <p:cNvPr id="82" name="Freeform 13"/>
            <p:cNvSpPr/>
            <p:nvPr/>
          </p:nvSpPr>
          <p:spPr bwMode="auto">
            <a:xfrm>
              <a:off x="6415389" y="3236320"/>
              <a:ext cx="1824404" cy="2209969"/>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3" name="Oval 14"/>
            <p:cNvSpPr>
              <a:spLocks noChangeArrowheads="1"/>
            </p:cNvSpPr>
            <p:nvPr/>
          </p:nvSpPr>
          <p:spPr bwMode="auto">
            <a:xfrm>
              <a:off x="7028205"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4" name="文本框 93"/>
            <p:cNvSpPr txBox="1"/>
            <p:nvPr/>
          </p:nvSpPr>
          <p:spPr>
            <a:xfrm>
              <a:off x="7111589" y="5170941"/>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04</a:t>
              </a:r>
              <a:endParaRPr lang="zh-CN" altLang="en-US" sz="2000" dirty="0">
                <a:solidFill>
                  <a:schemeClr val="bg2"/>
                </a:solidFill>
                <a:latin typeface="微软雅黑" panose="020B0503020204020204" pitchFamily="34" charset="-122"/>
              </a:endParaRPr>
            </a:p>
          </p:txBody>
        </p:sp>
        <p:sp>
          <p:nvSpPr>
            <p:cNvPr id="97" name="TextBox 14"/>
            <p:cNvSpPr txBox="1"/>
            <p:nvPr/>
          </p:nvSpPr>
          <p:spPr>
            <a:xfrm>
              <a:off x="6748190"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8" name="TextBox 15"/>
            <p:cNvSpPr txBox="1"/>
            <p:nvPr/>
          </p:nvSpPr>
          <p:spPr>
            <a:xfrm>
              <a:off x="6647885"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30" name="组合 29"/>
          <p:cNvGrpSpPr/>
          <p:nvPr/>
        </p:nvGrpSpPr>
        <p:grpSpPr>
          <a:xfrm>
            <a:off x="791350" y="858778"/>
            <a:ext cx="2067465" cy="553998"/>
            <a:chOff x="791350" y="858778"/>
            <a:chExt cx="2067465" cy="553998"/>
          </a:xfrm>
        </p:grpSpPr>
        <p:sp>
          <p:nvSpPr>
            <p:cNvPr id="3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2" name="文本框 3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3" name="Freeform 7"/>
          <p:cNvSpPr/>
          <p:nvPr/>
        </p:nvSpPr>
        <p:spPr bwMode="auto">
          <a:xfrm rot="21146637">
            <a:off x="853107" y="2715370"/>
            <a:ext cx="5753180" cy="2730276"/>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sz="1400">
              <a:solidFill>
                <a:prstClr val="black"/>
              </a:solidFill>
              <a:cs typeface="+mn-ea"/>
              <a:sym typeface="+mn-lt"/>
            </a:endParaRPr>
          </a:p>
        </p:txBody>
      </p:sp>
      <p:pic>
        <p:nvPicPr>
          <p:cNvPr id="54" name="图片 29"/>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291382">
            <a:off x="6179768" y="1097633"/>
            <a:ext cx="628046" cy="2016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5" name="Oval 8"/>
          <p:cNvSpPr>
            <a:spLocks noChangeArrowheads="1"/>
          </p:cNvSpPr>
          <p:nvPr/>
        </p:nvSpPr>
        <p:spPr bwMode="auto">
          <a:xfrm>
            <a:off x="4433661" y="4694751"/>
            <a:ext cx="207048" cy="207048"/>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6" name="Oval 10"/>
          <p:cNvSpPr>
            <a:spLocks noChangeArrowheads="1"/>
          </p:cNvSpPr>
          <p:nvPr/>
        </p:nvSpPr>
        <p:spPr bwMode="auto">
          <a:xfrm>
            <a:off x="5260474" y="3974223"/>
            <a:ext cx="216710" cy="21809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7" name="Oval 12"/>
          <p:cNvSpPr>
            <a:spLocks noChangeArrowheads="1"/>
          </p:cNvSpPr>
          <p:nvPr/>
        </p:nvSpPr>
        <p:spPr bwMode="auto">
          <a:xfrm>
            <a:off x="5831927" y="3179158"/>
            <a:ext cx="247077" cy="247077"/>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8" name="Oval 8"/>
          <p:cNvSpPr>
            <a:spLocks noChangeArrowheads="1"/>
          </p:cNvSpPr>
          <p:nvPr/>
        </p:nvSpPr>
        <p:spPr bwMode="auto">
          <a:xfrm>
            <a:off x="3125116" y="5324177"/>
            <a:ext cx="179442" cy="17806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9" name="文本框 58"/>
          <p:cNvSpPr txBox="1"/>
          <p:nvPr/>
        </p:nvSpPr>
        <p:spPr>
          <a:xfrm>
            <a:off x="3486760" y="5378009"/>
            <a:ext cx="6998230" cy="461665"/>
          </a:xfrm>
          <a:prstGeom prst="rect">
            <a:avLst/>
          </a:prstGeom>
          <a:noFill/>
        </p:spPr>
        <p:txBody>
          <a:bodyPr>
            <a:spAutoFit/>
          </a:bodyPr>
          <a:lstStyle/>
          <a:p>
            <a:r>
              <a:rPr lang="zh-CN" altLang="en-US" sz="1200" dirty="0">
                <a:solidFill>
                  <a:schemeClr val="bg1"/>
                </a:solidFill>
                <a:latin typeface="+mj-ea"/>
                <a:ea typeface="+mj-ea"/>
              </a:rPr>
              <a:t>唯物主义者和实干家们最注重的就是客观务实，这是一种一切从实际出发的工作理念，脱离了实际的行动都是不切实际的。</a:t>
            </a:r>
          </a:p>
        </p:txBody>
      </p:sp>
      <p:grpSp>
        <p:nvGrpSpPr>
          <p:cNvPr id="2" name="组合 1"/>
          <p:cNvGrpSpPr/>
          <p:nvPr/>
        </p:nvGrpSpPr>
        <p:grpSpPr>
          <a:xfrm>
            <a:off x="1773782" y="4990139"/>
            <a:ext cx="1405167" cy="346460"/>
            <a:chOff x="1198563" y="5017382"/>
            <a:chExt cx="1616075" cy="398462"/>
          </a:xfrm>
        </p:grpSpPr>
        <p:sp>
          <p:nvSpPr>
            <p:cNvPr id="60" name="矩形: 圆角 36"/>
            <p:cNvSpPr>
              <a:spLocks noChangeArrowheads="1"/>
            </p:cNvSpPr>
            <p:nvPr/>
          </p:nvSpPr>
          <p:spPr bwMode="auto">
            <a:xfrm>
              <a:off x="1198563" y="5022144"/>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1" name="文本框 60"/>
            <p:cNvSpPr txBox="1"/>
            <p:nvPr/>
          </p:nvSpPr>
          <p:spPr>
            <a:xfrm>
              <a:off x="1509713" y="5017382"/>
              <a:ext cx="1038318" cy="353973"/>
            </a:xfrm>
            <a:prstGeom prst="rect">
              <a:avLst/>
            </a:prstGeom>
            <a:noFill/>
          </p:spPr>
          <p:txBody>
            <a:bodyPr wrap="none">
              <a:spAutoFit/>
            </a:bodyPr>
            <a:lstStyle/>
            <a:p>
              <a:pPr eaLnBrk="1" hangingPunct="1">
                <a:buFont typeface="Arial" panose="020B0604020202020204" pitchFamily="34" charset="0"/>
                <a:buNone/>
                <a:defRPr/>
              </a:pPr>
              <a:r>
                <a:rPr lang="zh-CN" altLang="en-US" sz="1400" dirty="0">
                  <a:solidFill>
                    <a:schemeClr val="bg2"/>
                  </a:solidFill>
                  <a:latin typeface="+mj-ea"/>
                  <a:ea typeface="+mj-ea"/>
                </a:rPr>
                <a:t>客观务实</a:t>
              </a:r>
            </a:p>
          </p:txBody>
        </p:sp>
      </p:grpSp>
      <p:sp>
        <p:nvSpPr>
          <p:cNvPr id="62" name="文本框 39"/>
          <p:cNvSpPr txBox="1">
            <a:spLocks noChangeArrowheads="1"/>
          </p:cNvSpPr>
          <p:nvPr/>
        </p:nvSpPr>
        <p:spPr bwMode="auto">
          <a:xfrm>
            <a:off x="4727670" y="4767907"/>
            <a:ext cx="571177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在其位谋其政，在新岗位上努力将自身的业绩提升到一个新的层次，将自身的能力提升到一个新的层次。</a:t>
            </a:r>
          </a:p>
        </p:txBody>
      </p:sp>
      <p:sp>
        <p:nvSpPr>
          <p:cNvPr id="63" name="文本框 41"/>
          <p:cNvSpPr txBox="1">
            <a:spLocks noChangeArrowheads="1"/>
          </p:cNvSpPr>
          <p:nvPr/>
        </p:nvSpPr>
        <p:spPr bwMode="auto">
          <a:xfrm>
            <a:off x="5555863" y="4098452"/>
            <a:ext cx="488357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坚决服务公司制定的发展大局，找准部门的位置，摆正自身的位置，做好该做的事，管好该管的人。</a:t>
            </a:r>
          </a:p>
        </p:txBody>
      </p:sp>
      <p:sp>
        <p:nvSpPr>
          <p:cNvPr id="64" name="文本框 43"/>
          <p:cNvSpPr txBox="1">
            <a:spLocks noChangeArrowheads="1"/>
          </p:cNvSpPr>
          <p:nvPr/>
        </p:nvSpPr>
        <p:spPr bwMode="auto">
          <a:xfrm>
            <a:off x="6203233" y="3293724"/>
            <a:ext cx="423620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运用最新的科技手段和管理理念，结合部门现实状况，将部门的管理、业绩提升到一个新的层次。</a:t>
            </a:r>
          </a:p>
        </p:txBody>
      </p:sp>
      <p:grpSp>
        <p:nvGrpSpPr>
          <p:cNvPr id="3" name="组合 2"/>
          <p:cNvGrpSpPr/>
          <p:nvPr/>
        </p:nvGrpSpPr>
        <p:grpSpPr>
          <a:xfrm>
            <a:off x="3058861" y="4418686"/>
            <a:ext cx="1405167" cy="345080"/>
            <a:chOff x="2676525" y="4360157"/>
            <a:chExt cx="1616075" cy="396875"/>
          </a:xfrm>
        </p:grpSpPr>
        <p:sp>
          <p:nvSpPr>
            <p:cNvPr id="65" name="矩形: 圆角 44"/>
            <p:cNvSpPr>
              <a:spLocks noChangeArrowheads="1"/>
            </p:cNvSpPr>
            <p:nvPr/>
          </p:nvSpPr>
          <p:spPr bwMode="auto">
            <a:xfrm>
              <a:off x="2676525" y="4363332"/>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6" name="文本框 65"/>
            <p:cNvSpPr txBox="1"/>
            <p:nvPr/>
          </p:nvSpPr>
          <p:spPr>
            <a:xfrm>
              <a:off x="2959100" y="4360157"/>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开拓进取</a:t>
              </a:r>
            </a:p>
          </p:txBody>
        </p:sp>
      </p:grpSp>
      <p:grpSp>
        <p:nvGrpSpPr>
          <p:cNvPr id="4" name="组合 3"/>
          <p:cNvGrpSpPr/>
          <p:nvPr/>
        </p:nvGrpSpPr>
        <p:grpSpPr>
          <a:xfrm>
            <a:off x="3816658" y="3735427"/>
            <a:ext cx="1405167" cy="343700"/>
            <a:chOff x="3548063" y="3574344"/>
            <a:chExt cx="1616075" cy="395288"/>
          </a:xfrm>
        </p:grpSpPr>
        <p:sp>
          <p:nvSpPr>
            <p:cNvPr id="67" name="矩形: 圆角 46"/>
            <p:cNvSpPr>
              <a:spLocks noChangeArrowheads="1"/>
            </p:cNvSpPr>
            <p:nvPr/>
          </p:nvSpPr>
          <p:spPr bwMode="auto">
            <a:xfrm>
              <a:off x="3548063" y="3575932"/>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8" name="文本框 67"/>
            <p:cNvSpPr txBox="1"/>
            <p:nvPr/>
          </p:nvSpPr>
          <p:spPr>
            <a:xfrm>
              <a:off x="3832225" y="3574344"/>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服务大局</a:t>
              </a:r>
            </a:p>
          </p:txBody>
        </p:sp>
      </p:grpSp>
      <p:grpSp>
        <p:nvGrpSpPr>
          <p:cNvPr id="5" name="组合 4"/>
          <p:cNvGrpSpPr/>
          <p:nvPr/>
        </p:nvGrpSpPr>
        <p:grpSpPr>
          <a:xfrm>
            <a:off x="4390871" y="2951404"/>
            <a:ext cx="1405167" cy="342320"/>
            <a:chOff x="4208463" y="2672644"/>
            <a:chExt cx="1616075" cy="393700"/>
          </a:xfrm>
        </p:grpSpPr>
        <p:sp>
          <p:nvSpPr>
            <p:cNvPr id="69" name="矩形: 圆角 48"/>
            <p:cNvSpPr>
              <a:spLocks noChangeArrowheads="1"/>
            </p:cNvSpPr>
            <p:nvPr/>
          </p:nvSpPr>
          <p:spPr bwMode="auto">
            <a:xfrm>
              <a:off x="4208463" y="2672644"/>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70" name="文本框 69"/>
            <p:cNvSpPr txBox="1"/>
            <p:nvPr/>
          </p:nvSpPr>
          <p:spPr>
            <a:xfrm>
              <a:off x="4494213" y="2683757"/>
              <a:ext cx="1038318" cy="35397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科学管理</a:t>
              </a:r>
            </a:p>
          </p:txBody>
        </p:sp>
      </p:grpSp>
      <p:sp>
        <p:nvSpPr>
          <p:cNvPr id="71" name="TextBox 22"/>
          <p:cNvSpPr txBox="1"/>
          <p:nvPr/>
        </p:nvSpPr>
        <p:spPr>
          <a:xfrm>
            <a:off x="1522131" y="2551249"/>
            <a:ext cx="1897942" cy="923330"/>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四个工作思想</a:t>
            </a:r>
            <a:endParaRPr lang="en-US" altLang="zh-CN" b="1" dirty="0">
              <a:solidFill>
                <a:schemeClr val="bg1"/>
              </a:solidFill>
              <a:latin typeface="+mj-ea"/>
              <a:ea typeface="+mj-ea"/>
            </a:endParaRPr>
          </a:p>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贯穿全盘工作</a:t>
            </a:r>
          </a:p>
        </p:txBody>
      </p:sp>
      <p:grpSp>
        <p:nvGrpSpPr>
          <p:cNvPr id="28" name="组合 27"/>
          <p:cNvGrpSpPr/>
          <p:nvPr/>
        </p:nvGrpSpPr>
        <p:grpSpPr>
          <a:xfrm>
            <a:off x="791350" y="858778"/>
            <a:ext cx="2067465" cy="553998"/>
            <a:chOff x="791350" y="858778"/>
            <a:chExt cx="2067465" cy="553998"/>
          </a:xfrm>
        </p:grpSpPr>
        <p:sp>
          <p:nvSpPr>
            <p:cNvPr id="2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0" name="文本框 2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p:cTn id="20" dur="500" fill="hold"/>
                                        <p:tgtEl>
                                          <p:spTgt spid="55"/>
                                        </p:tgtEl>
                                        <p:attrNameLst>
                                          <p:attrName>ppt_w</p:attrName>
                                        </p:attrNameLst>
                                      </p:cBhvr>
                                      <p:tavLst>
                                        <p:tav tm="0">
                                          <p:val>
                                            <p:fltVal val="0"/>
                                          </p:val>
                                        </p:tav>
                                        <p:tav tm="100000">
                                          <p:val>
                                            <p:strVal val="#ppt_w"/>
                                          </p:val>
                                        </p:tav>
                                      </p:tavLst>
                                    </p:anim>
                                    <p:anim calcmode="lin" valueType="num">
                                      <p:cBhvr>
                                        <p:cTn id="21" dur="500" fill="hold"/>
                                        <p:tgtEl>
                                          <p:spTgt spid="55"/>
                                        </p:tgtEl>
                                        <p:attrNameLst>
                                          <p:attrName>ppt_h</p:attrName>
                                        </p:attrNameLst>
                                      </p:cBhvr>
                                      <p:tavLst>
                                        <p:tav tm="0">
                                          <p:val>
                                            <p:fltVal val="0"/>
                                          </p:val>
                                        </p:tav>
                                        <p:tav tm="100000">
                                          <p:val>
                                            <p:strVal val="#ppt_h"/>
                                          </p:val>
                                        </p:tav>
                                      </p:tavLst>
                                    </p:anim>
                                    <p:animEffect transition="in" filter="fade">
                                      <p:cBhvr>
                                        <p:cTn id="22" dur="500"/>
                                        <p:tgtEl>
                                          <p:spTgt spid="5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p:cTn id="25" dur="500" fill="hold"/>
                                        <p:tgtEl>
                                          <p:spTgt spid="56"/>
                                        </p:tgtEl>
                                        <p:attrNameLst>
                                          <p:attrName>ppt_w</p:attrName>
                                        </p:attrNameLst>
                                      </p:cBhvr>
                                      <p:tavLst>
                                        <p:tav tm="0">
                                          <p:val>
                                            <p:fltVal val="0"/>
                                          </p:val>
                                        </p:tav>
                                        <p:tav tm="100000">
                                          <p:val>
                                            <p:strVal val="#ppt_w"/>
                                          </p:val>
                                        </p:tav>
                                      </p:tavLst>
                                    </p:anim>
                                    <p:anim calcmode="lin" valueType="num">
                                      <p:cBhvr>
                                        <p:cTn id="26" dur="500" fill="hold"/>
                                        <p:tgtEl>
                                          <p:spTgt spid="56"/>
                                        </p:tgtEl>
                                        <p:attrNameLst>
                                          <p:attrName>ppt_h</p:attrName>
                                        </p:attrNameLst>
                                      </p:cBhvr>
                                      <p:tavLst>
                                        <p:tav tm="0">
                                          <p:val>
                                            <p:fltVal val="0"/>
                                          </p:val>
                                        </p:tav>
                                        <p:tav tm="100000">
                                          <p:val>
                                            <p:strVal val="#ppt_h"/>
                                          </p:val>
                                        </p:tav>
                                      </p:tavLst>
                                    </p:anim>
                                    <p:animEffect transition="in" filter="fade">
                                      <p:cBhvr>
                                        <p:cTn id="27" dur="500"/>
                                        <p:tgtEl>
                                          <p:spTgt spid="5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500" fill="hold"/>
                                        <p:tgtEl>
                                          <p:spTgt spid="57"/>
                                        </p:tgtEl>
                                        <p:attrNameLst>
                                          <p:attrName>ppt_w</p:attrName>
                                        </p:attrNameLst>
                                      </p:cBhvr>
                                      <p:tavLst>
                                        <p:tav tm="0">
                                          <p:val>
                                            <p:fltVal val="0"/>
                                          </p:val>
                                        </p:tav>
                                        <p:tav tm="100000">
                                          <p:val>
                                            <p:strVal val="#ppt_w"/>
                                          </p:val>
                                        </p:tav>
                                      </p:tavLst>
                                    </p:anim>
                                    <p:anim calcmode="lin" valueType="num">
                                      <p:cBhvr>
                                        <p:cTn id="31" dur="500" fill="hold"/>
                                        <p:tgtEl>
                                          <p:spTgt spid="57"/>
                                        </p:tgtEl>
                                        <p:attrNameLst>
                                          <p:attrName>ppt_h</p:attrName>
                                        </p:attrNameLst>
                                      </p:cBhvr>
                                      <p:tavLst>
                                        <p:tav tm="0">
                                          <p:val>
                                            <p:fltVal val="0"/>
                                          </p:val>
                                        </p:tav>
                                        <p:tav tm="100000">
                                          <p:val>
                                            <p:strVal val="#ppt_h"/>
                                          </p:val>
                                        </p:tav>
                                      </p:tavLst>
                                    </p:anim>
                                    <p:animEffect transition="in" filter="fade">
                                      <p:cBhvr>
                                        <p:cTn id="32" dur="500"/>
                                        <p:tgtEl>
                                          <p:spTgt spid="57"/>
                                        </p:tgtEl>
                                      </p:cBhvr>
                                    </p:animEffect>
                                  </p:childTnLst>
                                </p:cTn>
                              </p:par>
                              <p:par>
                                <p:cTn id="33" presetID="53" presetClass="entr" presetSubtype="16"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5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par>
                                <p:cTn id="43" presetID="53" presetClass="entr" presetSubtype="1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500" fill="hold"/>
                                        <p:tgtEl>
                                          <p:spTgt spid="3"/>
                                        </p:tgtEl>
                                        <p:attrNameLst>
                                          <p:attrName>ppt_w</p:attrName>
                                        </p:attrNameLst>
                                      </p:cBhvr>
                                      <p:tavLst>
                                        <p:tav tm="0">
                                          <p:val>
                                            <p:fltVal val="0"/>
                                          </p:val>
                                        </p:tav>
                                        <p:tav tm="100000">
                                          <p:val>
                                            <p:strVal val="#ppt_w"/>
                                          </p:val>
                                        </p:tav>
                                      </p:tavLst>
                                    </p:anim>
                                    <p:anim calcmode="lin" valueType="num">
                                      <p:cBhvr>
                                        <p:cTn id="46" dur="500" fill="hold"/>
                                        <p:tgtEl>
                                          <p:spTgt spid="3"/>
                                        </p:tgtEl>
                                        <p:attrNameLst>
                                          <p:attrName>ppt_h</p:attrName>
                                        </p:attrNameLst>
                                      </p:cBhvr>
                                      <p:tavLst>
                                        <p:tav tm="0">
                                          <p:val>
                                            <p:fltVal val="0"/>
                                          </p:val>
                                        </p:tav>
                                        <p:tav tm="100000">
                                          <p:val>
                                            <p:strVal val="#ppt_h"/>
                                          </p:val>
                                        </p:tav>
                                      </p:tavLst>
                                    </p:anim>
                                    <p:animEffect transition="in" filter="fade">
                                      <p:cBhvr>
                                        <p:cTn id="47" dur="500"/>
                                        <p:tgtEl>
                                          <p:spTgt spid="3"/>
                                        </p:tgtEl>
                                      </p:cBhvr>
                                    </p:animEffect>
                                  </p:childTnLst>
                                </p:cTn>
                              </p:par>
                              <p:par>
                                <p:cTn id="48" presetID="53" presetClass="entr" presetSubtype="16"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500" fill="hold"/>
                                        <p:tgtEl>
                                          <p:spTgt spid="2"/>
                                        </p:tgtEl>
                                        <p:attrNameLst>
                                          <p:attrName>ppt_w</p:attrName>
                                        </p:attrNameLst>
                                      </p:cBhvr>
                                      <p:tavLst>
                                        <p:tav tm="0">
                                          <p:val>
                                            <p:fltVal val="0"/>
                                          </p:val>
                                        </p:tav>
                                        <p:tav tm="100000">
                                          <p:val>
                                            <p:strVal val="#ppt_w"/>
                                          </p:val>
                                        </p:tav>
                                      </p:tavLst>
                                    </p:anim>
                                    <p:anim calcmode="lin" valueType="num">
                                      <p:cBhvr>
                                        <p:cTn id="51" dur="500" fill="hold"/>
                                        <p:tgtEl>
                                          <p:spTgt spid="2"/>
                                        </p:tgtEl>
                                        <p:attrNameLst>
                                          <p:attrName>ppt_h</p:attrName>
                                        </p:attrNameLst>
                                      </p:cBhvr>
                                      <p:tavLst>
                                        <p:tav tm="0">
                                          <p:val>
                                            <p:fltVal val="0"/>
                                          </p:val>
                                        </p:tav>
                                        <p:tav tm="100000">
                                          <p:val>
                                            <p:strVal val="#ppt_h"/>
                                          </p:val>
                                        </p:tav>
                                      </p:tavLst>
                                    </p:anim>
                                    <p:animEffect transition="in" filter="fade">
                                      <p:cBhvr>
                                        <p:cTn id="52" dur="5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71">
                                            <p:txEl>
                                              <p:pRg st="0" end="0"/>
                                            </p:txEl>
                                          </p:spTgt>
                                        </p:tgtEl>
                                        <p:attrNameLst>
                                          <p:attrName>style.visibility</p:attrName>
                                        </p:attrNameLst>
                                      </p:cBhvr>
                                      <p:to>
                                        <p:strVal val="visible"/>
                                      </p:to>
                                    </p:set>
                                    <p:anim calcmode="lin" valueType="num">
                                      <p:cBhvr additive="base">
                                        <p:cTn id="57" dur="500" fill="hold"/>
                                        <p:tgtEl>
                                          <p:spTgt spid="71">
                                            <p:txEl>
                                              <p:pRg st="0" end="0"/>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71">
                                            <p:txEl>
                                              <p:pRg st="0" end="0"/>
                                            </p:txEl>
                                          </p:spTgt>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71">
                                            <p:txEl>
                                              <p:pRg st="1" end="1"/>
                                            </p:txEl>
                                          </p:spTgt>
                                        </p:tgtEl>
                                        <p:attrNameLst>
                                          <p:attrName>style.visibility</p:attrName>
                                        </p:attrNameLst>
                                      </p:cBhvr>
                                      <p:to>
                                        <p:strVal val="visible"/>
                                      </p:to>
                                    </p:set>
                                    <p:anim calcmode="lin" valueType="num">
                                      <p:cBhvr additive="base">
                                        <p:cTn id="61" dur="500" fill="hold"/>
                                        <p:tgtEl>
                                          <p:spTgt spid="71">
                                            <p:txEl>
                                              <p:pRg st="1" end="1"/>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4"/>
                                        </p:tgtEl>
                                        <p:attrNameLst>
                                          <p:attrName>style.visibility</p:attrName>
                                        </p:attrNameLst>
                                      </p:cBhvr>
                                      <p:to>
                                        <p:strVal val="visible"/>
                                      </p:to>
                                    </p:set>
                                    <p:anim calcmode="lin" valueType="num">
                                      <p:cBhvr additive="base">
                                        <p:cTn id="67" dur="500" fill="hold"/>
                                        <p:tgtEl>
                                          <p:spTgt spid="64"/>
                                        </p:tgtEl>
                                        <p:attrNameLst>
                                          <p:attrName>ppt_x</p:attrName>
                                        </p:attrNameLst>
                                      </p:cBhvr>
                                      <p:tavLst>
                                        <p:tav tm="0">
                                          <p:val>
                                            <p:strVal val="#ppt_x"/>
                                          </p:val>
                                        </p:tav>
                                        <p:tav tm="100000">
                                          <p:val>
                                            <p:strVal val="#ppt_x"/>
                                          </p:val>
                                        </p:tav>
                                      </p:tavLst>
                                    </p:anim>
                                    <p:anim calcmode="lin" valueType="num">
                                      <p:cBhvr additive="base">
                                        <p:cTn id="68" dur="500" fill="hold"/>
                                        <p:tgtEl>
                                          <p:spTgt spid="6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additive="base">
                                        <p:cTn id="71" dur="500" fill="hold"/>
                                        <p:tgtEl>
                                          <p:spTgt spid="63"/>
                                        </p:tgtEl>
                                        <p:attrNameLst>
                                          <p:attrName>ppt_x</p:attrName>
                                        </p:attrNameLst>
                                      </p:cBhvr>
                                      <p:tavLst>
                                        <p:tav tm="0">
                                          <p:val>
                                            <p:strVal val="#ppt_x"/>
                                          </p:val>
                                        </p:tav>
                                        <p:tav tm="100000">
                                          <p:val>
                                            <p:strVal val="#ppt_x"/>
                                          </p:val>
                                        </p:tav>
                                      </p:tavLst>
                                    </p:anim>
                                    <p:anim calcmode="lin" valueType="num">
                                      <p:cBhvr additive="base">
                                        <p:cTn id="72" dur="500" fill="hold"/>
                                        <p:tgtEl>
                                          <p:spTgt spid="6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2"/>
                                        </p:tgtEl>
                                        <p:attrNameLst>
                                          <p:attrName>style.visibility</p:attrName>
                                        </p:attrNameLst>
                                      </p:cBhvr>
                                      <p:to>
                                        <p:strVal val="visible"/>
                                      </p:to>
                                    </p:set>
                                    <p:anim calcmode="lin" valueType="num">
                                      <p:cBhvr additive="base">
                                        <p:cTn id="75" dur="500" fill="hold"/>
                                        <p:tgtEl>
                                          <p:spTgt spid="62"/>
                                        </p:tgtEl>
                                        <p:attrNameLst>
                                          <p:attrName>ppt_x</p:attrName>
                                        </p:attrNameLst>
                                      </p:cBhvr>
                                      <p:tavLst>
                                        <p:tav tm="0">
                                          <p:val>
                                            <p:strVal val="#ppt_x"/>
                                          </p:val>
                                        </p:tav>
                                        <p:tav tm="100000">
                                          <p:val>
                                            <p:strVal val="#ppt_x"/>
                                          </p:val>
                                        </p:tav>
                                      </p:tavLst>
                                    </p:anim>
                                    <p:anim calcmode="lin" valueType="num">
                                      <p:cBhvr additive="base">
                                        <p:cTn id="76" dur="500" fill="hold"/>
                                        <p:tgtEl>
                                          <p:spTgt spid="6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fill="hold"/>
                                        <p:tgtEl>
                                          <p:spTgt spid="59"/>
                                        </p:tgtEl>
                                        <p:attrNameLst>
                                          <p:attrName>ppt_x</p:attrName>
                                        </p:attrNameLst>
                                      </p:cBhvr>
                                      <p:tavLst>
                                        <p:tav tm="0">
                                          <p:val>
                                            <p:strVal val="#ppt_x"/>
                                          </p:val>
                                        </p:tav>
                                        <p:tav tm="100000">
                                          <p:val>
                                            <p:strVal val="#ppt_x"/>
                                          </p:val>
                                        </p:tav>
                                      </p:tavLst>
                                    </p:anim>
                                    <p:anim calcmode="lin" valueType="num">
                                      <p:cBhvr additive="base">
                                        <p:cTn id="80"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5" grpId="0" animBg="1"/>
      <p:bldP spid="56" grpId="0" animBg="1"/>
      <p:bldP spid="57" grpId="0" animBg="1"/>
      <p:bldP spid="58" grpId="0" animBg="1"/>
      <p:bldP spid="59" grpId="0"/>
      <p:bldP spid="62" grpId="0"/>
      <p:bldP spid="63"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4" name="矩形 93"/>
          <p:cNvSpPr/>
          <p:nvPr/>
        </p:nvSpPr>
        <p:spPr bwMode="auto">
          <a:xfrm>
            <a:off x="6676877" y="2047007"/>
            <a:ext cx="3670770" cy="3552746"/>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5" name="矩形 94"/>
          <p:cNvSpPr/>
          <p:nvPr/>
        </p:nvSpPr>
        <p:spPr>
          <a:xfrm>
            <a:off x="6831031" y="2295327"/>
            <a:ext cx="3362462" cy="313932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请在这里输入您的文字说明请在这里输入您的文字说请在这里输入您的文字说明请</a:t>
            </a:r>
          </a:p>
        </p:txBody>
      </p:sp>
      <p:sp>
        <p:nvSpPr>
          <p:cNvPr id="96" name="Freeform 5"/>
          <p:cNvSpPr>
            <a:spLocks noEditPoints="1"/>
          </p:cNvSpPr>
          <p:nvPr/>
        </p:nvSpPr>
        <p:spPr bwMode="auto">
          <a:xfrm>
            <a:off x="1634679" y="2567302"/>
            <a:ext cx="2245596" cy="2233831"/>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7" name="Freeform 6"/>
          <p:cNvSpPr>
            <a:spLocks noEditPoints="1"/>
          </p:cNvSpPr>
          <p:nvPr/>
        </p:nvSpPr>
        <p:spPr bwMode="auto">
          <a:xfrm>
            <a:off x="3974817" y="2561957"/>
            <a:ext cx="2245594" cy="2244522"/>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8" name="Freeform 7"/>
          <p:cNvSpPr>
            <a:spLocks noEditPoints="1"/>
          </p:cNvSpPr>
          <p:nvPr/>
        </p:nvSpPr>
        <p:spPr bwMode="auto">
          <a:xfrm>
            <a:off x="3499879" y="2190678"/>
            <a:ext cx="855335" cy="85533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99" name="Freeform 8"/>
          <p:cNvSpPr>
            <a:spLocks noEditPoints="1"/>
          </p:cNvSpPr>
          <p:nvPr/>
        </p:nvSpPr>
        <p:spPr bwMode="auto">
          <a:xfrm>
            <a:off x="4655733" y="4863454"/>
            <a:ext cx="534745" cy="534745"/>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0" name="Freeform 9"/>
          <p:cNvSpPr>
            <a:spLocks noEditPoints="1"/>
          </p:cNvSpPr>
          <p:nvPr/>
        </p:nvSpPr>
        <p:spPr bwMode="auto">
          <a:xfrm>
            <a:off x="2940904" y="4916502"/>
            <a:ext cx="452674" cy="453956"/>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a typeface="宋体" panose="02010600030101010101" pitchFamily="2" charset="-122"/>
            </a:endParaRPr>
          </a:p>
        </p:txBody>
      </p:sp>
      <p:sp>
        <p:nvSpPr>
          <p:cNvPr id="101" name="Freeform 10"/>
          <p:cNvSpPr>
            <a:spLocks noEditPoints="1"/>
          </p:cNvSpPr>
          <p:nvPr/>
        </p:nvSpPr>
        <p:spPr bwMode="auto">
          <a:xfrm>
            <a:off x="3394336" y="4385403"/>
            <a:ext cx="1036147" cy="1037430"/>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2" name="矩形 101"/>
          <p:cNvSpPr/>
          <p:nvPr/>
        </p:nvSpPr>
        <p:spPr>
          <a:xfrm>
            <a:off x="2137877" y="3690098"/>
            <a:ext cx="1107996" cy="369332"/>
          </a:xfrm>
          <a:prstGeom prst="rect">
            <a:avLst/>
          </a:prstGeom>
        </p:spPr>
        <p:txBody>
          <a:bodyPr wrap="none">
            <a:spAutoFit/>
          </a:bodyPr>
          <a:lstStyle/>
          <a:p>
            <a:pPr algn="ctr"/>
            <a:r>
              <a:rPr lang="zh-CN" altLang="en-US" b="1" dirty="0">
                <a:solidFill>
                  <a:schemeClr val="bg1"/>
                </a:solidFill>
                <a:latin typeface="+mj-ea"/>
                <a:ea typeface="+mj-ea"/>
              </a:rPr>
              <a:t>团队建设</a:t>
            </a:r>
          </a:p>
        </p:txBody>
      </p:sp>
      <p:sp>
        <p:nvSpPr>
          <p:cNvPr id="103" name="矩形 102"/>
          <p:cNvSpPr/>
          <p:nvPr/>
        </p:nvSpPr>
        <p:spPr>
          <a:xfrm>
            <a:off x="4559131" y="3690098"/>
            <a:ext cx="1107996" cy="369332"/>
          </a:xfrm>
          <a:prstGeom prst="rect">
            <a:avLst/>
          </a:prstGeom>
        </p:spPr>
        <p:txBody>
          <a:bodyPr wrap="none">
            <a:spAutoFit/>
          </a:bodyPr>
          <a:lstStyle/>
          <a:p>
            <a:pPr algn="ctr"/>
            <a:r>
              <a:rPr lang="zh-CN" altLang="en-US" b="1" dirty="0">
                <a:solidFill>
                  <a:schemeClr val="bg1"/>
                </a:solidFill>
                <a:latin typeface="+mj-ea"/>
                <a:ea typeface="+mj-ea"/>
              </a:rPr>
              <a:t>工作能力</a:t>
            </a:r>
          </a:p>
        </p:txBody>
      </p:sp>
      <p:sp>
        <p:nvSpPr>
          <p:cNvPr id="104" name="Freeform 19"/>
          <p:cNvSpPr>
            <a:spLocks noEditPoints="1"/>
          </p:cNvSpPr>
          <p:nvPr/>
        </p:nvSpPr>
        <p:spPr bwMode="auto">
          <a:xfrm>
            <a:off x="4867869" y="3122013"/>
            <a:ext cx="642463" cy="525768"/>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433D3C"/>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05" name="矩形 104"/>
          <p:cNvSpPr/>
          <p:nvPr/>
        </p:nvSpPr>
        <p:spPr bwMode="auto">
          <a:xfrm>
            <a:off x="7171031" y="1988840"/>
            <a:ext cx="2682460" cy="114164"/>
          </a:xfrm>
          <a:prstGeom prst="rect">
            <a:avLst/>
          </a:prstGeom>
          <a:solidFill>
            <a:srgbClr val="433D3C"/>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sz="1200">
              <a:solidFill>
                <a:schemeClr val="bg1"/>
              </a:solidFill>
            </a:endParaRPr>
          </a:p>
        </p:txBody>
      </p:sp>
      <p:sp>
        <p:nvSpPr>
          <p:cNvPr id="106" name="Freeform 11"/>
          <p:cNvSpPr>
            <a:spLocks noEditPoints="1"/>
          </p:cNvSpPr>
          <p:nvPr/>
        </p:nvSpPr>
        <p:spPr bwMode="auto">
          <a:xfrm>
            <a:off x="2386803" y="3158339"/>
            <a:ext cx="775888" cy="487318"/>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C00000"/>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9" name="文本框 18"/>
          <p:cNvSpPr txBox="1"/>
          <p:nvPr/>
        </p:nvSpPr>
        <p:spPr>
          <a:xfrm>
            <a:off x="8691463" y="7317432"/>
            <a:ext cx="646331" cy="369332"/>
          </a:xfrm>
          <a:prstGeom prst="rect">
            <a:avLst/>
          </a:prstGeom>
          <a:noFill/>
        </p:spPr>
        <p:txBody>
          <a:bodyPr wrap="none" rtlCol="0">
            <a:spAutoFit/>
          </a:bodyPr>
          <a:lstStyle/>
          <a:p>
            <a:r>
              <a:rPr lang="zh-CN" altLang="en-US" dirty="0"/>
              <a:t>延迟</a:t>
            </a:r>
          </a:p>
        </p:txBody>
      </p:sp>
      <p:grpSp>
        <p:nvGrpSpPr>
          <p:cNvPr id="21" name="组合 20"/>
          <p:cNvGrpSpPr/>
          <p:nvPr/>
        </p:nvGrpSpPr>
        <p:grpSpPr>
          <a:xfrm>
            <a:off x="791350" y="858778"/>
            <a:ext cx="2067465" cy="553998"/>
            <a:chOff x="791350" y="858778"/>
            <a:chExt cx="2067465" cy="553998"/>
          </a:xfrm>
        </p:grpSpPr>
        <p:sp>
          <p:nvSpPr>
            <p:cNvPr id="2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3" name="文本框 2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8"/>
                                        </p:tgtEl>
                                        <p:attrNameLst>
                                          <p:attrName>style.visibility</p:attrName>
                                        </p:attrNameLst>
                                      </p:cBhvr>
                                      <p:to>
                                        <p:strVal val="visible"/>
                                      </p:to>
                                    </p:set>
                                    <p:anim calcmode="lin" valueType="num">
                                      <p:cBhvr additive="base">
                                        <p:cTn id="15" dur="500" fill="hold"/>
                                        <p:tgtEl>
                                          <p:spTgt spid="98"/>
                                        </p:tgtEl>
                                        <p:attrNameLst>
                                          <p:attrName>ppt_x</p:attrName>
                                        </p:attrNameLst>
                                      </p:cBhvr>
                                      <p:tavLst>
                                        <p:tav tm="0">
                                          <p:val>
                                            <p:strVal val="0-#ppt_w/2"/>
                                          </p:val>
                                        </p:tav>
                                        <p:tav tm="100000">
                                          <p:val>
                                            <p:strVal val="#ppt_x"/>
                                          </p:val>
                                        </p:tav>
                                      </p:tavLst>
                                    </p:anim>
                                    <p:anim calcmode="lin" valueType="num">
                                      <p:cBhvr additive="base">
                                        <p:cTn id="16" dur="500" fill="hold"/>
                                        <p:tgtEl>
                                          <p:spTgt spid="9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0"/>
                                        </p:tgtEl>
                                        <p:attrNameLst>
                                          <p:attrName>style.visibility</p:attrName>
                                        </p:attrNameLst>
                                      </p:cBhvr>
                                      <p:to>
                                        <p:strVal val="visible"/>
                                      </p:to>
                                    </p:set>
                                    <p:anim calcmode="lin" valueType="num">
                                      <p:cBhvr additive="base">
                                        <p:cTn id="23" dur="500" fill="hold"/>
                                        <p:tgtEl>
                                          <p:spTgt spid="100"/>
                                        </p:tgtEl>
                                        <p:attrNameLst>
                                          <p:attrName>ppt_x</p:attrName>
                                        </p:attrNameLst>
                                      </p:cBhvr>
                                      <p:tavLst>
                                        <p:tav tm="0">
                                          <p:val>
                                            <p:strVal val="0-#ppt_w/2"/>
                                          </p:val>
                                        </p:tav>
                                        <p:tav tm="100000">
                                          <p:val>
                                            <p:strVal val="#ppt_x"/>
                                          </p:val>
                                        </p:tav>
                                      </p:tavLst>
                                    </p:anim>
                                    <p:anim calcmode="lin" valueType="num">
                                      <p:cBhvr additive="base">
                                        <p:cTn id="24" dur="500" fill="hold"/>
                                        <p:tgtEl>
                                          <p:spTgt spid="1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1"/>
                                        </p:tgtEl>
                                        <p:attrNameLst>
                                          <p:attrName>style.visibility</p:attrName>
                                        </p:attrNameLst>
                                      </p:cBhvr>
                                      <p:to>
                                        <p:strVal val="visible"/>
                                      </p:to>
                                    </p:set>
                                    <p:anim calcmode="lin" valueType="num">
                                      <p:cBhvr additive="base">
                                        <p:cTn id="27" dur="500" fill="hold"/>
                                        <p:tgtEl>
                                          <p:spTgt spid="101"/>
                                        </p:tgtEl>
                                        <p:attrNameLst>
                                          <p:attrName>ppt_x</p:attrName>
                                        </p:attrNameLst>
                                      </p:cBhvr>
                                      <p:tavLst>
                                        <p:tav tm="0">
                                          <p:val>
                                            <p:strVal val="0-#ppt_w/2"/>
                                          </p:val>
                                        </p:tav>
                                        <p:tav tm="100000">
                                          <p:val>
                                            <p:strVal val="#ppt_x"/>
                                          </p:val>
                                        </p:tav>
                                      </p:tavLst>
                                    </p:anim>
                                    <p:anim calcmode="lin" valueType="num">
                                      <p:cBhvr additive="base">
                                        <p:cTn id="28" dur="500" fill="hold"/>
                                        <p:tgtEl>
                                          <p:spTgt spid="1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 calcmode="lin" valueType="num">
                                      <p:cBhvr additive="base">
                                        <p:cTn id="31" dur="500" fill="hold"/>
                                        <p:tgtEl>
                                          <p:spTgt spid="102"/>
                                        </p:tgtEl>
                                        <p:attrNameLst>
                                          <p:attrName>ppt_x</p:attrName>
                                        </p:attrNameLst>
                                      </p:cBhvr>
                                      <p:tavLst>
                                        <p:tav tm="0">
                                          <p:val>
                                            <p:strVal val="0-#ppt_w/2"/>
                                          </p:val>
                                        </p:tav>
                                        <p:tav tm="100000">
                                          <p:val>
                                            <p:strVal val="#ppt_x"/>
                                          </p:val>
                                        </p:tav>
                                      </p:tavLst>
                                    </p:anim>
                                    <p:anim calcmode="lin" valueType="num">
                                      <p:cBhvr additive="base">
                                        <p:cTn id="32" dur="500" fill="hold"/>
                                        <p:tgtEl>
                                          <p:spTgt spid="10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3"/>
                                        </p:tgtEl>
                                        <p:attrNameLst>
                                          <p:attrName>style.visibility</p:attrName>
                                        </p:attrNameLst>
                                      </p:cBhvr>
                                      <p:to>
                                        <p:strVal val="visible"/>
                                      </p:to>
                                    </p:set>
                                    <p:anim calcmode="lin" valueType="num">
                                      <p:cBhvr additive="base">
                                        <p:cTn id="35" dur="500" fill="hold"/>
                                        <p:tgtEl>
                                          <p:spTgt spid="103"/>
                                        </p:tgtEl>
                                        <p:attrNameLst>
                                          <p:attrName>ppt_x</p:attrName>
                                        </p:attrNameLst>
                                      </p:cBhvr>
                                      <p:tavLst>
                                        <p:tav tm="0">
                                          <p:val>
                                            <p:strVal val="0-#ppt_w/2"/>
                                          </p:val>
                                        </p:tav>
                                        <p:tav tm="100000">
                                          <p:val>
                                            <p:strVal val="#ppt_x"/>
                                          </p:val>
                                        </p:tav>
                                      </p:tavLst>
                                    </p:anim>
                                    <p:anim calcmode="lin" valueType="num">
                                      <p:cBhvr additive="base">
                                        <p:cTn id="36" dur="500" fill="hold"/>
                                        <p:tgtEl>
                                          <p:spTgt spid="10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04"/>
                                        </p:tgtEl>
                                        <p:attrNameLst>
                                          <p:attrName>style.visibility</p:attrName>
                                        </p:attrNameLst>
                                      </p:cBhvr>
                                      <p:to>
                                        <p:strVal val="visible"/>
                                      </p:to>
                                    </p:set>
                                    <p:anim calcmode="lin" valueType="num">
                                      <p:cBhvr additive="base">
                                        <p:cTn id="39" dur="500" fill="hold"/>
                                        <p:tgtEl>
                                          <p:spTgt spid="104"/>
                                        </p:tgtEl>
                                        <p:attrNameLst>
                                          <p:attrName>ppt_x</p:attrName>
                                        </p:attrNameLst>
                                      </p:cBhvr>
                                      <p:tavLst>
                                        <p:tav tm="0">
                                          <p:val>
                                            <p:strVal val="0-#ppt_w/2"/>
                                          </p:val>
                                        </p:tav>
                                        <p:tav tm="100000">
                                          <p:val>
                                            <p:strVal val="#ppt_x"/>
                                          </p:val>
                                        </p:tav>
                                      </p:tavLst>
                                    </p:anim>
                                    <p:anim calcmode="lin" valueType="num">
                                      <p:cBhvr additive="base">
                                        <p:cTn id="40" dur="500" fill="hold"/>
                                        <p:tgtEl>
                                          <p:spTgt spid="10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6"/>
                                        </p:tgtEl>
                                        <p:attrNameLst>
                                          <p:attrName>style.visibility</p:attrName>
                                        </p:attrNameLst>
                                      </p:cBhvr>
                                      <p:to>
                                        <p:strVal val="visible"/>
                                      </p:to>
                                    </p:set>
                                    <p:anim calcmode="lin" valueType="num">
                                      <p:cBhvr additive="base">
                                        <p:cTn id="43" dur="500" fill="hold"/>
                                        <p:tgtEl>
                                          <p:spTgt spid="106"/>
                                        </p:tgtEl>
                                        <p:attrNameLst>
                                          <p:attrName>ppt_x</p:attrName>
                                        </p:attrNameLst>
                                      </p:cBhvr>
                                      <p:tavLst>
                                        <p:tav tm="0">
                                          <p:val>
                                            <p:strVal val="0-#ppt_w/2"/>
                                          </p:val>
                                        </p:tav>
                                        <p:tav tm="100000">
                                          <p:val>
                                            <p:strVal val="#ppt_x"/>
                                          </p:val>
                                        </p:tav>
                                      </p:tavLst>
                                    </p:anim>
                                    <p:anim calcmode="lin" valueType="num">
                                      <p:cBhvr additive="base">
                                        <p:cTn id="44" dur="500" fill="hold"/>
                                        <p:tgtEl>
                                          <p:spTgt spid="10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additive="base">
                                        <p:cTn id="49" dur="500" fill="hold"/>
                                        <p:tgtEl>
                                          <p:spTgt spid="94"/>
                                        </p:tgtEl>
                                        <p:attrNameLst>
                                          <p:attrName>ppt_x</p:attrName>
                                        </p:attrNameLst>
                                      </p:cBhvr>
                                      <p:tavLst>
                                        <p:tav tm="0">
                                          <p:val>
                                            <p:strVal val="#ppt_x"/>
                                          </p:val>
                                        </p:tav>
                                        <p:tav tm="100000">
                                          <p:val>
                                            <p:strVal val="#ppt_x"/>
                                          </p:val>
                                        </p:tav>
                                      </p:tavLst>
                                    </p:anim>
                                    <p:anim calcmode="lin" valueType="num">
                                      <p:cBhvr additive="base">
                                        <p:cTn id="50" dur="500" fill="hold"/>
                                        <p:tgtEl>
                                          <p:spTgt spid="9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95"/>
                                        </p:tgtEl>
                                        <p:attrNameLst>
                                          <p:attrName>style.visibility</p:attrName>
                                        </p:attrNameLst>
                                      </p:cBhvr>
                                      <p:to>
                                        <p:strVal val="visible"/>
                                      </p:to>
                                    </p:set>
                                    <p:anim calcmode="lin" valueType="num">
                                      <p:cBhvr additive="base">
                                        <p:cTn id="53" dur="500" fill="hold"/>
                                        <p:tgtEl>
                                          <p:spTgt spid="95"/>
                                        </p:tgtEl>
                                        <p:attrNameLst>
                                          <p:attrName>ppt_x</p:attrName>
                                        </p:attrNameLst>
                                      </p:cBhvr>
                                      <p:tavLst>
                                        <p:tav tm="0">
                                          <p:val>
                                            <p:strVal val="#ppt_x"/>
                                          </p:val>
                                        </p:tav>
                                        <p:tav tm="100000">
                                          <p:val>
                                            <p:strVal val="#ppt_x"/>
                                          </p:val>
                                        </p:tav>
                                      </p:tavLst>
                                    </p:anim>
                                    <p:anim calcmode="lin" valueType="num">
                                      <p:cBhvr additive="base">
                                        <p:cTn id="54" dur="500" fill="hold"/>
                                        <p:tgtEl>
                                          <p:spTgt spid="9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05"/>
                                        </p:tgtEl>
                                        <p:attrNameLst>
                                          <p:attrName>style.visibility</p:attrName>
                                        </p:attrNameLst>
                                      </p:cBhvr>
                                      <p:to>
                                        <p:strVal val="visible"/>
                                      </p:to>
                                    </p:set>
                                    <p:anim calcmode="lin" valueType="num">
                                      <p:cBhvr additive="base">
                                        <p:cTn id="57" dur="500" fill="hold"/>
                                        <p:tgtEl>
                                          <p:spTgt spid="105"/>
                                        </p:tgtEl>
                                        <p:attrNameLst>
                                          <p:attrName>ppt_x</p:attrName>
                                        </p:attrNameLst>
                                      </p:cBhvr>
                                      <p:tavLst>
                                        <p:tav tm="0">
                                          <p:val>
                                            <p:strVal val="#ppt_x"/>
                                          </p:val>
                                        </p:tav>
                                        <p:tav tm="100000">
                                          <p:val>
                                            <p:strVal val="#ppt_x"/>
                                          </p:val>
                                        </p:tav>
                                      </p:tavLst>
                                    </p:anim>
                                    <p:anim calcmode="lin" valueType="num">
                                      <p:cBhvr additive="base">
                                        <p:cTn id="58" dur="500" fill="hold"/>
                                        <p:tgtEl>
                                          <p:spTgt spid="105"/>
                                        </p:tgtEl>
                                        <p:attrNameLst>
                                          <p:attrName>ppt_y</p:attrName>
                                        </p:attrNameLst>
                                      </p:cBhvr>
                                      <p:tavLst>
                                        <p:tav tm="0">
                                          <p:val>
                                            <p:strVal val="1+#ppt_h/2"/>
                                          </p:val>
                                        </p:tav>
                                        <p:tav tm="100000">
                                          <p:val>
                                            <p:strVal val="#ppt_y"/>
                                          </p:val>
                                        </p:tav>
                                      </p:tavLst>
                                    </p:anim>
                                  </p:childTnLst>
                                </p:cTn>
                              </p:par>
                            </p:childTnLst>
                          </p:cTn>
                        </p:par>
                        <p:par>
                          <p:cTn id="59" fill="hold">
                            <p:stCondLst>
                              <p:cond delay="5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5" grpId="0"/>
      <p:bldP spid="96" grpId="0" animBg="1"/>
      <p:bldP spid="97" grpId="0" animBg="1"/>
      <p:bldP spid="98" grpId="0" animBg="1"/>
      <p:bldP spid="99" grpId="0" animBg="1"/>
      <p:bldP spid="100" grpId="0" animBg="1"/>
      <p:bldP spid="101" grpId="0" animBg="1"/>
      <p:bldP spid="102" grpId="0"/>
      <p:bldP spid="103" grpId="0"/>
      <p:bldP spid="104" grpId="0" animBg="1"/>
      <p:bldP spid="105" grpId="0" animBg="1"/>
      <p:bldP spid="106"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 name="组合 4"/>
          <p:cNvGrpSpPr/>
          <p:nvPr/>
        </p:nvGrpSpPr>
        <p:grpSpPr>
          <a:xfrm>
            <a:off x="7069917" y="4821467"/>
            <a:ext cx="2701666" cy="746802"/>
            <a:chOff x="7630669" y="4874080"/>
            <a:chExt cx="3415477" cy="944116"/>
          </a:xfrm>
        </p:grpSpPr>
        <p:sp>
          <p:nvSpPr>
            <p:cNvPr id="22" name="TextBox 76"/>
            <p:cNvSpPr txBox="1"/>
            <p:nvPr/>
          </p:nvSpPr>
          <p:spPr>
            <a:xfrm>
              <a:off x="7630669" y="4874080"/>
              <a:ext cx="1924446" cy="389095"/>
            </a:xfrm>
            <a:prstGeom prst="rect">
              <a:avLst/>
            </a:prstGeom>
            <a:noFill/>
          </p:spPr>
          <p:txBody>
            <a:bodyPr wrap="square" rtlCol="0">
              <a:spAutoFit/>
            </a:bodyPr>
            <a:lstStyle/>
            <a:p>
              <a:r>
                <a:rPr lang="zh-CN" altLang="en-US" sz="1400" b="1" dirty="0">
                  <a:solidFill>
                    <a:schemeClr val="bg1"/>
                  </a:solidFill>
                  <a:latin typeface="+mj-ea"/>
                  <a:ea typeface="+mj-ea"/>
                </a:rPr>
                <a:t>消费者日趋理性</a:t>
              </a:r>
              <a:endParaRPr lang="en-US" altLang="zh-CN" sz="1400" b="1" dirty="0">
                <a:solidFill>
                  <a:schemeClr val="bg1"/>
                </a:solidFill>
                <a:latin typeface="+mj-ea"/>
                <a:ea typeface="+mj-ea"/>
              </a:endParaRPr>
            </a:p>
          </p:txBody>
        </p:sp>
        <p:sp>
          <p:nvSpPr>
            <p:cNvPr id="23" name="文本框 22"/>
            <p:cNvSpPr txBox="1"/>
            <p:nvPr/>
          </p:nvSpPr>
          <p:spPr>
            <a:xfrm>
              <a:off x="7630669" y="5234554"/>
              <a:ext cx="3415477"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近两年由于媒体的宣传，消费者日趋理性，选择做某项目的人越来越多。</a:t>
              </a:r>
            </a:p>
          </p:txBody>
        </p:sp>
      </p:grpSp>
      <p:grpSp>
        <p:nvGrpSpPr>
          <p:cNvPr id="3" name="组合 2"/>
          <p:cNvGrpSpPr/>
          <p:nvPr/>
        </p:nvGrpSpPr>
        <p:grpSpPr>
          <a:xfrm>
            <a:off x="2089370" y="2016940"/>
            <a:ext cx="2939354" cy="1097667"/>
            <a:chOff x="1334203" y="1328564"/>
            <a:chExt cx="3715966" cy="1387684"/>
          </a:xfrm>
        </p:grpSpPr>
        <p:sp>
          <p:nvSpPr>
            <p:cNvPr id="24" name="TextBox 76"/>
            <p:cNvSpPr txBox="1"/>
            <p:nvPr/>
          </p:nvSpPr>
          <p:spPr>
            <a:xfrm>
              <a:off x="2826474" y="1328564"/>
              <a:ext cx="2223695" cy="389095"/>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sz="1400" dirty="0">
                  <a:solidFill>
                    <a:schemeClr val="bg1"/>
                  </a:solidFill>
                  <a:latin typeface="+mn-ea"/>
                </a:rPr>
                <a:t>使用群体的壮大</a:t>
              </a:r>
              <a:endParaRPr lang="en-US" altLang="zh-CN" sz="1400" dirty="0">
                <a:solidFill>
                  <a:schemeClr val="bg1"/>
                </a:solidFill>
                <a:latin typeface="+mn-ea"/>
              </a:endParaRPr>
            </a:p>
          </p:txBody>
        </p:sp>
        <p:sp>
          <p:nvSpPr>
            <p:cNvPr id="25" name="文本框 24"/>
            <p:cNvSpPr txBox="1"/>
            <p:nvPr/>
          </p:nvSpPr>
          <p:spPr>
            <a:xfrm>
              <a:off x="1334203" y="1689038"/>
              <a:ext cx="3715965" cy="1027210"/>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200" dirty="0">
                  <a:solidFill>
                    <a:schemeClr val="bg1"/>
                  </a:solidFill>
                </a:rPr>
                <a:t>根据某某管理所提供的权威信息，近年新车登记量以每年</a:t>
              </a:r>
              <a:r>
                <a:rPr lang="en-US" altLang="zh-CN" sz="1200" dirty="0">
                  <a:solidFill>
                    <a:schemeClr val="bg1"/>
                  </a:solidFill>
                </a:rPr>
                <a:t>8%</a:t>
              </a:r>
              <a:r>
                <a:rPr lang="zh-CN" altLang="en-US" sz="1200" dirty="0">
                  <a:solidFill>
                    <a:schemeClr val="bg1"/>
                  </a:solidFill>
                </a:rPr>
                <a:t>数量增长，年登记量</a:t>
              </a:r>
              <a:r>
                <a:rPr lang="en-US" altLang="zh-CN" sz="1200" dirty="0">
                  <a:solidFill>
                    <a:schemeClr val="bg1"/>
                  </a:solidFill>
                </a:rPr>
                <a:t>1.2</a:t>
              </a:r>
              <a:r>
                <a:rPr lang="zh-CN" altLang="en-US" sz="1200" dirty="0">
                  <a:solidFill>
                    <a:schemeClr val="bg1"/>
                  </a:solidFill>
                </a:rPr>
                <a:t>万台以上。</a:t>
              </a:r>
            </a:p>
          </p:txBody>
        </p:sp>
      </p:grpSp>
      <p:grpSp>
        <p:nvGrpSpPr>
          <p:cNvPr id="4" name="组合 3"/>
          <p:cNvGrpSpPr/>
          <p:nvPr/>
        </p:nvGrpSpPr>
        <p:grpSpPr>
          <a:xfrm>
            <a:off x="7069917" y="2016940"/>
            <a:ext cx="2413635" cy="931466"/>
            <a:chOff x="7630668" y="1328564"/>
            <a:chExt cx="3051345" cy="1177571"/>
          </a:xfrm>
        </p:grpSpPr>
        <p:sp>
          <p:nvSpPr>
            <p:cNvPr id="26" name="TextBox 76"/>
            <p:cNvSpPr txBox="1"/>
            <p:nvPr/>
          </p:nvSpPr>
          <p:spPr>
            <a:xfrm>
              <a:off x="7630668" y="1328564"/>
              <a:ext cx="2096021" cy="389095"/>
            </a:xfrm>
            <a:prstGeom prst="rect">
              <a:avLst/>
            </a:prstGeom>
            <a:noFill/>
          </p:spPr>
          <p:txBody>
            <a:bodyPr wrap="square" rtlCol="0">
              <a:spAutoFit/>
            </a:bodyPr>
            <a:lstStyle/>
            <a:p>
              <a:r>
                <a:rPr lang="zh-CN" altLang="en-US" sz="1400" b="1" dirty="0">
                  <a:solidFill>
                    <a:schemeClr val="bg1"/>
                  </a:solidFill>
                  <a:latin typeface="+mj-ea"/>
                  <a:ea typeface="+mj-ea"/>
                </a:rPr>
                <a:t>细分市场存在空白</a:t>
              </a:r>
              <a:endParaRPr lang="en-US" altLang="zh-CN" sz="1400" b="1" dirty="0">
                <a:solidFill>
                  <a:schemeClr val="bg1"/>
                </a:solidFill>
                <a:latin typeface="+mj-ea"/>
                <a:ea typeface="+mj-ea"/>
              </a:endParaRPr>
            </a:p>
          </p:txBody>
        </p:sp>
        <p:sp>
          <p:nvSpPr>
            <p:cNvPr id="27" name="文本框 26"/>
            <p:cNvSpPr txBox="1"/>
            <p:nvPr/>
          </p:nvSpPr>
          <p:spPr>
            <a:xfrm>
              <a:off x="7630669" y="1689036"/>
              <a:ext cx="3051344" cy="817099"/>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海东市虽然同行众多，但是专做某某项目的商家却很少，而客户均需到省城才能享受该服务。</a:t>
              </a:r>
            </a:p>
          </p:txBody>
        </p:sp>
      </p:grpSp>
      <p:grpSp>
        <p:nvGrpSpPr>
          <p:cNvPr id="2" name="组合 1"/>
          <p:cNvGrpSpPr/>
          <p:nvPr/>
        </p:nvGrpSpPr>
        <p:grpSpPr>
          <a:xfrm>
            <a:off x="2117191" y="4821467"/>
            <a:ext cx="2911533" cy="746802"/>
            <a:chOff x="1369374" y="4874080"/>
            <a:chExt cx="3680794" cy="944116"/>
          </a:xfrm>
        </p:grpSpPr>
        <p:sp>
          <p:nvSpPr>
            <p:cNvPr id="28" name="TextBox 76"/>
            <p:cNvSpPr txBox="1"/>
            <p:nvPr/>
          </p:nvSpPr>
          <p:spPr>
            <a:xfrm>
              <a:off x="2570783" y="4874080"/>
              <a:ext cx="2479385" cy="389095"/>
            </a:xfrm>
            <a:prstGeom prst="rect">
              <a:avLst/>
            </a:prstGeom>
            <a:noFill/>
          </p:spPr>
          <p:txBody>
            <a:bodyPr wrap="square" rtlCol="0">
              <a:spAutoFit/>
            </a:bodyPr>
            <a:lstStyle/>
            <a:p>
              <a:pPr algn="r"/>
              <a:r>
                <a:rPr lang="zh-CN" altLang="en-US" sz="1400" b="1" dirty="0">
                  <a:solidFill>
                    <a:schemeClr val="bg1"/>
                  </a:solidFill>
                  <a:latin typeface="+mj-ea"/>
                  <a:ea typeface="+mj-ea"/>
                </a:rPr>
                <a:t>地理位置较好</a:t>
              </a:r>
              <a:endParaRPr lang="en-US" altLang="zh-CN" sz="1400" b="1" dirty="0">
                <a:solidFill>
                  <a:schemeClr val="bg1"/>
                </a:solidFill>
                <a:latin typeface="+mj-ea"/>
                <a:ea typeface="+mj-ea"/>
              </a:endParaRPr>
            </a:p>
          </p:txBody>
        </p:sp>
        <p:sp>
          <p:nvSpPr>
            <p:cNvPr id="29" name="文本框 28"/>
            <p:cNvSpPr txBox="1"/>
            <p:nvPr/>
          </p:nvSpPr>
          <p:spPr>
            <a:xfrm>
              <a:off x="1369374" y="5234554"/>
              <a:ext cx="3680794"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本市距省城最近的服务店也需要</a:t>
              </a:r>
              <a:r>
                <a:rPr lang="en-US" altLang="zh-CN" sz="1200" dirty="0">
                  <a:solidFill>
                    <a:schemeClr val="bg1"/>
                  </a:solidFill>
                </a:rPr>
                <a:t>120</a:t>
              </a:r>
              <a:r>
                <a:rPr lang="zh-CN" altLang="en-US" sz="1200" dirty="0">
                  <a:solidFill>
                    <a:schemeClr val="bg1"/>
                  </a:solidFill>
                </a:rPr>
                <a:t>公里，本地建一个将享有较好的地理位置条件。</a:t>
              </a:r>
            </a:p>
          </p:txBody>
        </p:sp>
      </p:grpSp>
      <p:grpSp>
        <p:nvGrpSpPr>
          <p:cNvPr id="7" name="组合 6"/>
          <p:cNvGrpSpPr/>
          <p:nvPr/>
        </p:nvGrpSpPr>
        <p:grpSpPr>
          <a:xfrm>
            <a:off x="4294766" y="2006319"/>
            <a:ext cx="3643450" cy="3654930"/>
            <a:chOff x="4294766" y="2006319"/>
            <a:chExt cx="3643450" cy="3654930"/>
          </a:xfrm>
        </p:grpSpPr>
        <p:sp>
          <p:nvSpPr>
            <p:cNvPr id="30" name="任意多边形 23"/>
            <p:cNvSpPr/>
            <p:nvPr/>
          </p:nvSpPr>
          <p:spPr>
            <a:xfrm rot="5400000" flipV="1">
              <a:off x="5818392"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1" name="任意多边形 24"/>
            <p:cNvSpPr/>
            <p:nvPr/>
          </p:nvSpPr>
          <p:spPr>
            <a:xfrm rot="16200000" flipH="1" flipV="1">
              <a:off x="4294767"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2" name="任意多边形 25"/>
            <p:cNvSpPr/>
            <p:nvPr/>
          </p:nvSpPr>
          <p:spPr>
            <a:xfrm rot="5400000" flipH="1" flipV="1">
              <a:off x="5818392"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3" name="任意多边形 26"/>
            <p:cNvSpPr/>
            <p:nvPr/>
          </p:nvSpPr>
          <p:spPr>
            <a:xfrm rot="16200000" flipV="1">
              <a:off x="4294767"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4" name="TextBox 83"/>
            <p:cNvSpPr txBox="1"/>
            <p:nvPr/>
          </p:nvSpPr>
          <p:spPr>
            <a:xfrm>
              <a:off x="5660603" y="3454609"/>
              <a:ext cx="880609" cy="707886"/>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000" dirty="0">
                  <a:solidFill>
                    <a:schemeClr val="bg1"/>
                  </a:solidFill>
                </a:rPr>
                <a:t>客户发展</a:t>
              </a:r>
            </a:p>
          </p:txBody>
        </p:sp>
        <p:sp>
          <p:nvSpPr>
            <p:cNvPr id="49" name="Oval 10"/>
            <p:cNvSpPr>
              <a:spLocks noChangeArrowheads="1"/>
            </p:cNvSpPr>
            <p:nvPr/>
          </p:nvSpPr>
          <p:spPr bwMode="auto">
            <a:xfrm>
              <a:off x="5878795" y="2109857"/>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1</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0" name="Oval 10"/>
            <p:cNvSpPr>
              <a:spLocks noChangeArrowheads="1"/>
            </p:cNvSpPr>
            <p:nvPr/>
          </p:nvSpPr>
          <p:spPr bwMode="auto">
            <a:xfrm>
              <a:off x="7439592"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2</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1" name="Oval 10"/>
            <p:cNvSpPr>
              <a:spLocks noChangeArrowheads="1"/>
            </p:cNvSpPr>
            <p:nvPr/>
          </p:nvSpPr>
          <p:spPr bwMode="auto">
            <a:xfrm>
              <a:off x="5929551" y="518069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3</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2" name="Oval 10"/>
            <p:cNvSpPr>
              <a:spLocks noChangeArrowheads="1"/>
            </p:cNvSpPr>
            <p:nvPr/>
          </p:nvSpPr>
          <p:spPr bwMode="auto">
            <a:xfrm>
              <a:off x="4406821"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4</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0" name="文本框 3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文本框 1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4" name="图片 13"/>
          <p:cNvPicPr>
            <a:picLocks noChangeAspect="1"/>
          </p:cNvPicPr>
          <p:nvPr/>
        </p:nvPicPr>
        <p:blipFill rotWithShape="1">
          <a:blip r:embed="rId3" cstate="print">
            <a:grayscl/>
            <a:extLst>
              <a:ext uri="{28A0092B-C50C-407E-A947-70E740481C1C}">
                <a14:useLocalDpi xmlns:a14="http://schemas.microsoft.com/office/drawing/2010/main" xmlns=""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6" name="矩形 15"/>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矩形 17"/>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文本框 18"/>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03</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成功项目展示</a:t>
            </a:r>
          </a:p>
        </p:txBody>
      </p:sp>
      <p:grpSp>
        <p:nvGrpSpPr>
          <p:cNvPr id="21" name="组合 20"/>
          <p:cNvGrpSpPr/>
          <p:nvPr/>
        </p:nvGrpSpPr>
        <p:grpSpPr>
          <a:xfrm>
            <a:off x="555172" y="2563318"/>
            <a:ext cx="5906926" cy="109452"/>
            <a:chOff x="538843" y="2563318"/>
            <a:chExt cx="5906926" cy="109452"/>
          </a:xfrm>
        </p:grpSpPr>
        <p:cxnSp>
          <p:nvCxnSpPr>
            <p:cNvPr id="22" name="直接连接符 21"/>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0"/>
                                        </p:tgtEl>
                                        <p:attrNameLst>
                                          <p:attrName>ppt_y</p:attrName>
                                        </p:attrNameLst>
                                      </p:cBhvr>
                                      <p:tavLst>
                                        <p:tav tm="0">
                                          <p:val>
                                            <p:strVal val="#ppt_y"/>
                                          </p:val>
                                        </p:tav>
                                        <p:tav tm="100000">
                                          <p:val>
                                            <p:strVal val="#ppt_y"/>
                                          </p:val>
                                        </p:tav>
                                      </p:tavLst>
                                    </p:anim>
                                    <p:anim calcmode="lin" valueType="num">
                                      <p:cBhvr>
                                        <p:cTn id="2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0"/>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P spid="18"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9" name="Oval 5"/>
          <p:cNvSpPr>
            <a:spLocks noChangeArrowheads="1"/>
          </p:cNvSpPr>
          <p:nvPr/>
        </p:nvSpPr>
        <p:spPr bwMode="auto">
          <a:xfrm>
            <a:off x="5419364" y="1887760"/>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0" name="Oval 6"/>
          <p:cNvSpPr>
            <a:spLocks noChangeArrowheads="1"/>
          </p:cNvSpPr>
          <p:nvPr/>
        </p:nvSpPr>
        <p:spPr bwMode="auto">
          <a:xfrm>
            <a:off x="5788011" y="2589890"/>
            <a:ext cx="866191" cy="859746"/>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1" name="Oval 7"/>
          <p:cNvSpPr>
            <a:spLocks noChangeArrowheads="1"/>
          </p:cNvSpPr>
          <p:nvPr/>
        </p:nvSpPr>
        <p:spPr bwMode="auto">
          <a:xfrm>
            <a:off x="5419364" y="3294538"/>
            <a:ext cx="866191" cy="859746"/>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2" name="Oval 8"/>
          <p:cNvSpPr>
            <a:spLocks noChangeArrowheads="1"/>
          </p:cNvSpPr>
          <p:nvPr/>
        </p:nvSpPr>
        <p:spPr bwMode="auto">
          <a:xfrm>
            <a:off x="5788011" y="4013391"/>
            <a:ext cx="866191" cy="85974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4" name="Oval 9"/>
          <p:cNvSpPr>
            <a:spLocks noChangeArrowheads="1"/>
          </p:cNvSpPr>
          <p:nvPr/>
        </p:nvSpPr>
        <p:spPr bwMode="auto">
          <a:xfrm>
            <a:off x="5419364" y="4742652"/>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5" name="Freeform 10"/>
          <p:cNvSpPr>
            <a:spLocks noEditPoints="1"/>
          </p:cNvSpPr>
          <p:nvPr/>
        </p:nvSpPr>
        <p:spPr bwMode="auto">
          <a:xfrm flipH="1">
            <a:off x="5091063" y="218035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200">
              <a:solidFill>
                <a:schemeClr val="bg1"/>
              </a:solidFill>
            </a:endParaRPr>
          </a:p>
        </p:txBody>
      </p:sp>
      <p:sp>
        <p:nvSpPr>
          <p:cNvPr id="46" name="Freeform 11"/>
          <p:cNvSpPr>
            <a:spLocks noEditPoints="1"/>
          </p:cNvSpPr>
          <p:nvPr/>
        </p:nvSpPr>
        <p:spPr bwMode="auto">
          <a:xfrm flipH="1">
            <a:off x="6772949" y="2908266"/>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200">
              <a:solidFill>
                <a:schemeClr val="bg1"/>
              </a:solidFill>
            </a:endParaRPr>
          </a:p>
        </p:txBody>
      </p:sp>
      <p:sp>
        <p:nvSpPr>
          <p:cNvPr id="47" name="Freeform 12"/>
          <p:cNvSpPr>
            <a:spLocks noEditPoints="1"/>
          </p:cNvSpPr>
          <p:nvPr/>
        </p:nvSpPr>
        <p:spPr bwMode="auto">
          <a:xfrm flipH="1">
            <a:off x="5091063" y="363482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200">
              <a:solidFill>
                <a:schemeClr val="bg1"/>
              </a:solidFill>
            </a:endParaRPr>
          </a:p>
        </p:txBody>
      </p:sp>
      <p:sp>
        <p:nvSpPr>
          <p:cNvPr id="48" name="Freeform 13"/>
          <p:cNvSpPr>
            <a:spLocks noEditPoints="1"/>
          </p:cNvSpPr>
          <p:nvPr/>
        </p:nvSpPr>
        <p:spPr bwMode="auto">
          <a:xfrm flipH="1">
            <a:off x="6772949" y="4343368"/>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200">
              <a:solidFill>
                <a:schemeClr val="bg1"/>
              </a:solidFill>
            </a:endParaRPr>
          </a:p>
        </p:txBody>
      </p:sp>
      <p:sp>
        <p:nvSpPr>
          <p:cNvPr id="49" name="Freeform 14"/>
          <p:cNvSpPr>
            <a:spLocks noEditPoints="1"/>
          </p:cNvSpPr>
          <p:nvPr/>
        </p:nvSpPr>
        <p:spPr bwMode="auto">
          <a:xfrm flipH="1">
            <a:off x="5091063" y="5182193"/>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200">
              <a:solidFill>
                <a:schemeClr val="bg1"/>
              </a:solidFill>
            </a:endParaRPr>
          </a:p>
        </p:txBody>
      </p:sp>
      <p:sp>
        <p:nvSpPr>
          <p:cNvPr id="50" name="TextBox 20"/>
          <p:cNvSpPr txBox="1">
            <a:spLocks noChangeArrowheads="1"/>
          </p:cNvSpPr>
          <p:nvPr/>
        </p:nvSpPr>
        <p:spPr bwMode="auto">
          <a:xfrm flipH="1">
            <a:off x="5555996" y="2025725"/>
            <a:ext cx="61355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01</a:t>
            </a:r>
          </a:p>
        </p:txBody>
      </p:sp>
      <p:sp>
        <p:nvSpPr>
          <p:cNvPr id="51" name="TextBox 21"/>
          <p:cNvSpPr txBox="1">
            <a:spLocks noChangeArrowheads="1"/>
          </p:cNvSpPr>
          <p:nvPr/>
        </p:nvSpPr>
        <p:spPr bwMode="auto">
          <a:xfrm flipH="1">
            <a:off x="5907886" y="2710453"/>
            <a:ext cx="614841"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02</a:t>
            </a:r>
          </a:p>
        </p:txBody>
      </p:sp>
      <p:sp>
        <p:nvSpPr>
          <p:cNvPr id="52" name="TextBox 22"/>
          <p:cNvSpPr txBox="1">
            <a:spLocks noChangeArrowheads="1"/>
          </p:cNvSpPr>
          <p:nvPr/>
        </p:nvSpPr>
        <p:spPr bwMode="auto">
          <a:xfrm flipH="1">
            <a:off x="5532109" y="3413417"/>
            <a:ext cx="61484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03</a:t>
            </a:r>
          </a:p>
        </p:txBody>
      </p:sp>
      <p:sp>
        <p:nvSpPr>
          <p:cNvPr id="53" name="TextBox 23"/>
          <p:cNvSpPr txBox="1">
            <a:spLocks noChangeArrowheads="1"/>
          </p:cNvSpPr>
          <p:nvPr/>
        </p:nvSpPr>
        <p:spPr bwMode="auto">
          <a:xfrm flipH="1">
            <a:off x="5895931" y="4157156"/>
            <a:ext cx="61484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04</a:t>
            </a:r>
          </a:p>
        </p:txBody>
      </p:sp>
      <p:sp>
        <p:nvSpPr>
          <p:cNvPr id="54" name="TextBox 24"/>
          <p:cNvSpPr txBox="1">
            <a:spLocks noChangeArrowheads="1"/>
          </p:cNvSpPr>
          <p:nvPr/>
        </p:nvSpPr>
        <p:spPr bwMode="auto">
          <a:xfrm flipH="1">
            <a:off x="5523643" y="4880984"/>
            <a:ext cx="614841"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05</a:t>
            </a:r>
          </a:p>
        </p:txBody>
      </p:sp>
      <p:grpSp>
        <p:nvGrpSpPr>
          <p:cNvPr id="3" name="组合 2"/>
          <p:cNvGrpSpPr/>
          <p:nvPr/>
        </p:nvGrpSpPr>
        <p:grpSpPr>
          <a:xfrm>
            <a:off x="1971048" y="1972428"/>
            <a:ext cx="3040993" cy="710065"/>
            <a:chOff x="1971048" y="1972428"/>
            <a:chExt cx="3040993" cy="710065"/>
          </a:xfrm>
        </p:grpSpPr>
        <p:sp>
          <p:nvSpPr>
            <p:cNvPr id="55" name="矩形 25"/>
            <p:cNvSpPr>
              <a:spLocks noChangeArrowheads="1"/>
            </p:cNvSpPr>
            <p:nvPr/>
          </p:nvSpPr>
          <p:spPr bwMode="auto">
            <a:xfrm>
              <a:off x="1971048" y="2220828"/>
              <a:ext cx="304099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0" name="矩形 3"/>
            <p:cNvSpPr>
              <a:spLocks noChangeArrowheads="1"/>
            </p:cNvSpPr>
            <p:nvPr/>
          </p:nvSpPr>
          <p:spPr bwMode="auto">
            <a:xfrm>
              <a:off x="2324258" y="1972428"/>
              <a:ext cx="262978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关键技术一</a:t>
              </a:r>
            </a:p>
          </p:txBody>
        </p:sp>
      </p:grpSp>
      <p:grpSp>
        <p:nvGrpSpPr>
          <p:cNvPr id="6" name="组合 5"/>
          <p:cNvGrpSpPr/>
          <p:nvPr/>
        </p:nvGrpSpPr>
        <p:grpSpPr>
          <a:xfrm>
            <a:off x="7043064" y="2661090"/>
            <a:ext cx="3160567" cy="673975"/>
            <a:chOff x="7043064" y="2661090"/>
            <a:chExt cx="3160567" cy="673975"/>
          </a:xfrm>
        </p:grpSpPr>
        <p:sp>
          <p:nvSpPr>
            <p:cNvPr id="56" name="矩形 55"/>
            <p:cNvSpPr>
              <a:spLocks noChangeArrowheads="1"/>
            </p:cNvSpPr>
            <p:nvPr/>
          </p:nvSpPr>
          <p:spPr bwMode="auto">
            <a:xfrm>
              <a:off x="7066265" y="2873400"/>
              <a:ext cx="300912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1" name="矩形 33"/>
            <p:cNvSpPr>
              <a:spLocks noChangeArrowheads="1"/>
            </p:cNvSpPr>
            <p:nvPr/>
          </p:nvSpPr>
          <p:spPr bwMode="auto">
            <a:xfrm>
              <a:off x="7043064" y="2661090"/>
              <a:ext cx="3160567"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关键技术二</a:t>
              </a:r>
            </a:p>
          </p:txBody>
        </p:sp>
      </p:grpSp>
      <p:grpSp>
        <p:nvGrpSpPr>
          <p:cNvPr id="4" name="组合 3"/>
          <p:cNvGrpSpPr/>
          <p:nvPr/>
        </p:nvGrpSpPr>
        <p:grpSpPr>
          <a:xfrm>
            <a:off x="1922711" y="3484909"/>
            <a:ext cx="3031327" cy="676554"/>
            <a:chOff x="1922711" y="3484909"/>
            <a:chExt cx="3031327" cy="676554"/>
          </a:xfrm>
        </p:grpSpPr>
        <p:sp>
          <p:nvSpPr>
            <p:cNvPr id="57" name="矩形 56"/>
            <p:cNvSpPr>
              <a:spLocks noChangeArrowheads="1"/>
            </p:cNvSpPr>
            <p:nvPr/>
          </p:nvSpPr>
          <p:spPr bwMode="auto">
            <a:xfrm>
              <a:off x="1922711" y="3699798"/>
              <a:ext cx="303132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2" name="矩形 34"/>
            <p:cNvSpPr>
              <a:spLocks noChangeArrowheads="1"/>
            </p:cNvSpPr>
            <p:nvPr/>
          </p:nvSpPr>
          <p:spPr bwMode="auto">
            <a:xfrm>
              <a:off x="2324258" y="3484909"/>
              <a:ext cx="262978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关键技术三</a:t>
              </a:r>
            </a:p>
          </p:txBody>
        </p:sp>
      </p:grpSp>
      <p:grpSp>
        <p:nvGrpSpPr>
          <p:cNvPr id="7" name="组合 6"/>
          <p:cNvGrpSpPr/>
          <p:nvPr/>
        </p:nvGrpSpPr>
        <p:grpSpPr>
          <a:xfrm>
            <a:off x="7066265" y="4051143"/>
            <a:ext cx="3009128" cy="684287"/>
            <a:chOff x="7066265" y="4051143"/>
            <a:chExt cx="3009128" cy="684287"/>
          </a:xfrm>
        </p:grpSpPr>
        <p:sp>
          <p:nvSpPr>
            <p:cNvPr id="58" name="矩形 57"/>
            <p:cNvSpPr>
              <a:spLocks noChangeArrowheads="1"/>
            </p:cNvSpPr>
            <p:nvPr/>
          </p:nvSpPr>
          <p:spPr bwMode="auto">
            <a:xfrm>
              <a:off x="7066265" y="4273765"/>
              <a:ext cx="300912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3" name="矩形 35"/>
            <p:cNvSpPr>
              <a:spLocks noChangeArrowheads="1"/>
            </p:cNvSpPr>
            <p:nvPr/>
          </p:nvSpPr>
          <p:spPr bwMode="auto">
            <a:xfrm>
              <a:off x="7066265" y="4051143"/>
              <a:ext cx="283795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关键技术四</a:t>
              </a:r>
            </a:p>
          </p:txBody>
        </p:sp>
      </p:grpSp>
      <p:grpSp>
        <p:nvGrpSpPr>
          <p:cNvPr id="5" name="组合 4"/>
          <p:cNvGrpSpPr/>
          <p:nvPr/>
        </p:nvGrpSpPr>
        <p:grpSpPr>
          <a:xfrm>
            <a:off x="1971047" y="4901343"/>
            <a:ext cx="3040993" cy="716509"/>
            <a:chOff x="1971047" y="4901343"/>
            <a:chExt cx="3040993" cy="716509"/>
          </a:xfrm>
        </p:grpSpPr>
        <p:sp>
          <p:nvSpPr>
            <p:cNvPr id="59" name="矩形 58"/>
            <p:cNvSpPr>
              <a:spLocks noChangeArrowheads="1"/>
            </p:cNvSpPr>
            <p:nvPr/>
          </p:nvSpPr>
          <p:spPr bwMode="auto">
            <a:xfrm>
              <a:off x="1971047" y="5156187"/>
              <a:ext cx="304099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4" name="矩形 36"/>
            <p:cNvSpPr>
              <a:spLocks noChangeArrowheads="1"/>
            </p:cNvSpPr>
            <p:nvPr/>
          </p:nvSpPr>
          <p:spPr bwMode="auto">
            <a:xfrm>
              <a:off x="2324258" y="4901343"/>
              <a:ext cx="262978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关键技术五</a:t>
              </a:r>
            </a:p>
          </p:txBody>
        </p:sp>
      </p:grpSp>
      <p:grpSp>
        <p:nvGrpSpPr>
          <p:cNvPr id="33" name="组合 32"/>
          <p:cNvGrpSpPr/>
          <p:nvPr/>
        </p:nvGrpSpPr>
        <p:grpSpPr>
          <a:xfrm>
            <a:off x="791350" y="858778"/>
            <a:ext cx="2067465" cy="553998"/>
            <a:chOff x="791350" y="858778"/>
            <a:chExt cx="2067465" cy="553998"/>
          </a:xfrm>
        </p:grpSpPr>
        <p:sp>
          <p:nvSpPr>
            <p:cNvPr id="35"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6" name="文本框 35"/>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ppt_x"/>
                                          </p:val>
                                        </p:tav>
                                        <p:tav tm="100000">
                                          <p:val>
                                            <p:strVal val="#ppt_x"/>
                                          </p:val>
                                        </p:tav>
                                      </p:tavLst>
                                    </p:anim>
                                    <p:anim calcmode="lin" valueType="num">
                                      <p:cBhvr additive="base">
                                        <p:cTn id="12" dur="500" fill="hold"/>
                                        <p:tgtEl>
                                          <p:spTgt spid="4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additive="base">
                                        <p:cTn id="47" dur="500" fill="hold"/>
                                        <p:tgtEl>
                                          <p:spTgt spid="50"/>
                                        </p:tgtEl>
                                        <p:attrNameLst>
                                          <p:attrName>ppt_x</p:attrName>
                                        </p:attrNameLst>
                                      </p:cBhvr>
                                      <p:tavLst>
                                        <p:tav tm="0">
                                          <p:val>
                                            <p:strVal val="#ppt_x"/>
                                          </p:val>
                                        </p:tav>
                                        <p:tav tm="100000">
                                          <p:val>
                                            <p:strVal val="#ppt_x"/>
                                          </p:val>
                                        </p:tav>
                                      </p:tavLst>
                                    </p:anim>
                                    <p:anim calcmode="lin" valueType="num">
                                      <p:cBhvr additive="base">
                                        <p:cTn id="48" dur="500" fill="hold"/>
                                        <p:tgtEl>
                                          <p:spTgt spid="5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nodeType="click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500" fill="hold"/>
                                        <p:tgtEl>
                                          <p:spTgt spid="3"/>
                                        </p:tgtEl>
                                        <p:attrNameLst>
                                          <p:attrName>ppt_x</p:attrName>
                                        </p:attrNameLst>
                                      </p:cBhvr>
                                      <p:tavLst>
                                        <p:tav tm="0">
                                          <p:val>
                                            <p:strVal val="0-#ppt_w/2"/>
                                          </p:val>
                                        </p:tav>
                                        <p:tav tm="100000">
                                          <p:val>
                                            <p:strVal val="#ppt_x"/>
                                          </p:val>
                                        </p:tav>
                                      </p:tavLst>
                                    </p:anim>
                                    <p:anim calcmode="lin" valueType="num">
                                      <p:cBhvr additive="base">
                                        <p:cTn id="70" dur="500" fill="hold"/>
                                        <p:tgtEl>
                                          <p:spTgt spid="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0-#ppt_w/2"/>
                                          </p:val>
                                        </p:tav>
                                        <p:tav tm="100000">
                                          <p:val>
                                            <p:strVal val="#ppt_x"/>
                                          </p:val>
                                        </p:tav>
                                      </p:tavLst>
                                    </p:anim>
                                    <p:anim calcmode="lin" valueType="num">
                                      <p:cBhvr additive="base">
                                        <p:cTn id="74" dur="5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500" fill="hold"/>
                                        <p:tgtEl>
                                          <p:spTgt spid="5"/>
                                        </p:tgtEl>
                                        <p:attrNameLst>
                                          <p:attrName>ppt_x</p:attrName>
                                        </p:attrNameLst>
                                      </p:cBhvr>
                                      <p:tavLst>
                                        <p:tav tm="0">
                                          <p:val>
                                            <p:strVal val="0-#ppt_w/2"/>
                                          </p:val>
                                        </p:tav>
                                        <p:tav tm="100000">
                                          <p:val>
                                            <p:strVal val="#ppt_x"/>
                                          </p:val>
                                        </p:tav>
                                      </p:tavLst>
                                    </p:anim>
                                    <p:anim calcmode="lin" valueType="num">
                                      <p:cBhvr additive="base">
                                        <p:cTn id="78" dur="500" fill="hold"/>
                                        <p:tgtEl>
                                          <p:spTgt spid="5"/>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500" fill="hold"/>
                                        <p:tgtEl>
                                          <p:spTgt spid="7"/>
                                        </p:tgtEl>
                                        <p:attrNameLst>
                                          <p:attrName>ppt_x</p:attrName>
                                        </p:attrNameLst>
                                      </p:cBhvr>
                                      <p:tavLst>
                                        <p:tav tm="0">
                                          <p:val>
                                            <p:strVal val="1+#ppt_w/2"/>
                                          </p:val>
                                        </p:tav>
                                        <p:tav tm="100000">
                                          <p:val>
                                            <p:strVal val="#ppt_x"/>
                                          </p:val>
                                        </p:tav>
                                      </p:tavLst>
                                    </p:anim>
                                    <p:anim calcmode="lin" valueType="num">
                                      <p:cBhvr additive="base">
                                        <p:cTn id="82" dur="500" fill="hold"/>
                                        <p:tgtEl>
                                          <p:spTgt spid="7"/>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500" fill="hold"/>
                                        <p:tgtEl>
                                          <p:spTgt spid="6"/>
                                        </p:tgtEl>
                                        <p:attrNameLst>
                                          <p:attrName>ppt_x</p:attrName>
                                        </p:attrNameLst>
                                      </p:cBhvr>
                                      <p:tavLst>
                                        <p:tav tm="0">
                                          <p:val>
                                            <p:strVal val="1+#ppt_w/2"/>
                                          </p:val>
                                        </p:tav>
                                        <p:tav tm="100000">
                                          <p:val>
                                            <p:strVal val="#ppt_x"/>
                                          </p:val>
                                        </p:tav>
                                      </p:tavLst>
                                    </p:anim>
                                    <p:anim calcmode="lin" valueType="num">
                                      <p:cBhvr additive="base">
                                        <p:cTn id="8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4" grpId="0" animBg="1"/>
      <p:bldP spid="45" grpId="0" animBg="1"/>
      <p:bldP spid="46" grpId="0" animBg="1"/>
      <p:bldP spid="47" grpId="0" animBg="1"/>
      <p:bldP spid="48" grpId="0" animBg="1"/>
      <p:bldP spid="49" grpId="0" animBg="1"/>
      <p:bldP spid="50" grpId="0"/>
      <p:bldP spid="51" grpId="0"/>
      <p:bldP spid="52" grpId="0"/>
      <p:bldP spid="53" grpId="0"/>
      <p:bldP spid="5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8" name="Picture 2" descr="D:\快盘\培训PPT\咸安PPT制作培训教程\导出\平板.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069895" y="2086332"/>
            <a:ext cx="3989720" cy="3657387"/>
          </a:xfrm>
          <a:prstGeom prst="rect">
            <a:avLst/>
          </a:prstGeom>
          <a:noFill/>
          <a:extLst>
            <a:ext uri="{909E8E84-426E-40DD-AFC4-6F175D3DCCD1}">
              <a14:hiddenFill xmlns:a14="http://schemas.microsoft.com/office/drawing/2010/main" xmlns="">
                <a:solidFill>
                  <a:srgbClr val="FFFFFF"/>
                </a:solidFill>
              </a14:hiddenFill>
            </a:ext>
          </a:extLst>
        </p:spPr>
      </p:pic>
      <p:grpSp>
        <p:nvGrpSpPr>
          <p:cNvPr id="3" name="组合 2"/>
          <p:cNvGrpSpPr/>
          <p:nvPr/>
        </p:nvGrpSpPr>
        <p:grpSpPr>
          <a:xfrm>
            <a:off x="1850703" y="2148610"/>
            <a:ext cx="3697090" cy="560310"/>
            <a:chOff x="1007084" y="1372699"/>
            <a:chExt cx="4473688" cy="678007"/>
          </a:xfrm>
        </p:grpSpPr>
        <p:sp>
          <p:nvSpPr>
            <p:cNvPr id="20" name="Oval 17"/>
            <p:cNvSpPr>
              <a:spLocks noChangeArrowheads="1"/>
            </p:cNvSpPr>
            <p:nvPr/>
          </p:nvSpPr>
          <p:spPr bwMode="auto">
            <a:xfrm>
              <a:off x="1007084" y="1372699"/>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1</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矩形 22"/>
            <p:cNvSpPr/>
            <p:nvPr/>
          </p:nvSpPr>
          <p:spPr>
            <a:xfrm>
              <a:off x="1808364" y="1410108"/>
              <a:ext cx="3672408" cy="558641"/>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坚持入门、中端、高端三款产品同步发力，满足不同层次需求的消费者的理念。</a:t>
              </a:r>
            </a:p>
          </p:txBody>
        </p:sp>
      </p:grpSp>
      <p:grpSp>
        <p:nvGrpSpPr>
          <p:cNvPr id="4" name="组合 3"/>
          <p:cNvGrpSpPr/>
          <p:nvPr/>
        </p:nvGrpSpPr>
        <p:grpSpPr>
          <a:xfrm>
            <a:off x="1850703" y="3355248"/>
            <a:ext cx="3697090" cy="560310"/>
            <a:chOff x="1007084" y="2925107"/>
            <a:chExt cx="4473688" cy="678007"/>
          </a:xfrm>
        </p:grpSpPr>
        <p:sp>
          <p:nvSpPr>
            <p:cNvPr id="21" name="Oval 17"/>
            <p:cNvSpPr>
              <a:spLocks noChangeArrowheads="1"/>
            </p:cNvSpPr>
            <p:nvPr/>
          </p:nvSpPr>
          <p:spPr bwMode="auto">
            <a:xfrm>
              <a:off x="1007084" y="2925107"/>
              <a:ext cx="680125" cy="67800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2</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4" name="矩形 23"/>
            <p:cNvSpPr/>
            <p:nvPr/>
          </p:nvSpPr>
          <p:spPr>
            <a:xfrm>
              <a:off x="1808364" y="2991533"/>
              <a:ext cx="3672408" cy="558641"/>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在某某市场方面继续发力，在未来三年培养成公司主要收入来源。</a:t>
              </a:r>
            </a:p>
          </p:txBody>
        </p:sp>
      </p:grpSp>
      <p:grpSp>
        <p:nvGrpSpPr>
          <p:cNvPr id="5" name="组合 4"/>
          <p:cNvGrpSpPr/>
          <p:nvPr/>
        </p:nvGrpSpPr>
        <p:grpSpPr>
          <a:xfrm>
            <a:off x="1850703" y="4581128"/>
            <a:ext cx="3697090" cy="560310"/>
            <a:chOff x="1007084" y="4484588"/>
            <a:chExt cx="4473688" cy="678007"/>
          </a:xfrm>
        </p:grpSpPr>
        <p:sp>
          <p:nvSpPr>
            <p:cNvPr id="22" name="Oval 17"/>
            <p:cNvSpPr>
              <a:spLocks noChangeArrowheads="1"/>
            </p:cNvSpPr>
            <p:nvPr/>
          </p:nvSpPr>
          <p:spPr bwMode="auto">
            <a:xfrm>
              <a:off x="1007084" y="4484588"/>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3</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矩形 24"/>
            <p:cNvSpPr/>
            <p:nvPr/>
          </p:nvSpPr>
          <p:spPr>
            <a:xfrm>
              <a:off x="1808364" y="4546922"/>
              <a:ext cx="3672408" cy="558641"/>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加大到网络渠道的投入，天猫和京东旗舰店销售额力争上升到</a:t>
              </a:r>
              <a:r>
                <a:rPr lang="en-US" altLang="zh-CN" sz="1200" dirty="0">
                  <a:solidFill>
                    <a:schemeClr val="bg1"/>
                  </a:solidFill>
                  <a:latin typeface="+mn-ea"/>
                  <a:ea typeface="+mn-ea"/>
                  <a:sym typeface="Arial" panose="020B0604020202020204" pitchFamily="34" charset="0"/>
                </a:rPr>
                <a:t>30%</a:t>
              </a:r>
              <a:r>
                <a:rPr lang="zh-CN" altLang="en-US" sz="1200" dirty="0">
                  <a:solidFill>
                    <a:schemeClr val="bg1"/>
                  </a:solidFill>
                  <a:latin typeface="+mn-ea"/>
                  <a:ea typeface="+mn-ea"/>
                  <a:sym typeface="Arial" panose="020B0604020202020204" pitchFamily="34" charset="0"/>
                </a:rPr>
                <a:t>。</a:t>
              </a:r>
            </a:p>
          </p:txBody>
        </p:sp>
      </p:grpSp>
      <p:sp>
        <p:nvSpPr>
          <p:cNvPr id="26" name="文本框 25"/>
          <p:cNvSpPr txBox="1"/>
          <p:nvPr/>
        </p:nvSpPr>
        <p:spPr>
          <a:xfrm>
            <a:off x="6533517" y="5441635"/>
            <a:ext cx="2800767" cy="276999"/>
          </a:xfrm>
          <a:prstGeom prst="rect">
            <a:avLst/>
          </a:prstGeom>
          <a:noFill/>
        </p:spPr>
        <p:txBody>
          <a:bodyPr wrap="none" rtlCol="0">
            <a:spAutoFit/>
          </a:bodyPr>
          <a:lstStyle/>
          <a:p>
            <a:r>
              <a:rPr lang="zh-CN" altLang="en-US" sz="1200" dirty="0">
                <a:solidFill>
                  <a:schemeClr val="bg1"/>
                </a:solidFill>
                <a:latin typeface="+mj-ea"/>
                <a:ea typeface="+mj-ea"/>
              </a:rPr>
              <a:t>这里可以用来展示相关图片或视频文件</a:t>
            </a:r>
          </a:p>
        </p:txBody>
      </p:sp>
      <p:pic>
        <p:nvPicPr>
          <p:cNvPr id="2" name="图片 1"/>
          <p:cNvPicPr>
            <a:picLocks noChangeAspect="1"/>
          </p:cNvPicPr>
          <p:nvPr/>
        </p:nvPicPr>
        <p:blipFill rotWithShape="1">
          <a:blip r:embed="rId4">
            <a:extLst>
              <a:ext uri="{28A0092B-C50C-407E-A947-70E740481C1C}">
                <a14:useLocalDpi xmlns:a14="http://schemas.microsoft.com/office/drawing/2010/main" xmlns="" val="0"/>
              </a:ext>
            </a:extLst>
          </a:blip>
          <a:srcRect l="15726" r="11940" b="6862"/>
          <a:stretch>
            <a:fillRect/>
          </a:stretch>
        </p:blipFill>
        <p:spPr>
          <a:xfrm>
            <a:off x="6266946" y="2278860"/>
            <a:ext cx="3568372" cy="2679750"/>
          </a:xfrm>
          <a:prstGeom prst="rect">
            <a:avLst/>
          </a:prstGeom>
        </p:spPr>
      </p:pic>
      <p:grpSp>
        <p:nvGrpSpPr>
          <p:cNvPr id="17" name="组合 16"/>
          <p:cNvGrpSpPr/>
          <p:nvPr/>
        </p:nvGrpSpPr>
        <p:grpSpPr>
          <a:xfrm>
            <a:off x="791350" y="858778"/>
            <a:ext cx="2067465" cy="553998"/>
            <a:chOff x="791350" y="858778"/>
            <a:chExt cx="2067465" cy="553998"/>
          </a:xfrm>
        </p:grpSpPr>
        <p:sp>
          <p:nvSpPr>
            <p:cNvPr id="2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8" name="文本框 27"/>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0-#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五边形 2"/>
          <p:cNvSpPr/>
          <p:nvPr/>
        </p:nvSpPr>
        <p:spPr>
          <a:xfrm flipH="1">
            <a:off x="3484818" y="3943846"/>
            <a:ext cx="197285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2" name="五边形 3"/>
          <p:cNvSpPr/>
          <p:nvPr/>
        </p:nvSpPr>
        <p:spPr>
          <a:xfrm flipH="1">
            <a:off x="4244351" y="4436162"/>
            <a:ext cx="1213300"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3" name="五边形 4"/>
          <p:cNvSpPr/>
          <p:nvPr/>
        </p:nvSpPr>
        <p:spPr>
          <a:xfrm flipH="1">
            <a:off x="3782783" y="4918290"/>
            <a:ext cx="1674868"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4" name="五边形 5"/>
          <p:cNvSpPr/>
          <p:nvPr/>
        </p:nvSpPr>
        <p:spPr>
          <a:xfrm flipH="1">
            <a:off x="3042691" y="5401171"/>
            <a:ext cx="241496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5" name="TextBox 159"/>
          <p:cNvSpPr txBox="1"/>
          <p:nvPr/>
        </p:nvSpPr>
        <p:spPr>
          <a:xfrm>
            <a:off x="4879919" y="397705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73%</a:t>
            </a:r>
            <a:endParaRPr lang="zh-CN" altLang="en-US" sz="1600" dirty="0">
              <a:solidFill>
                <a:schemeClr val="bg2"/>
              </a:solidFill>
              <a:latin typeface="微软雅黑" panose="020B0503020204020204" pitchFamily="34" charset="-122"/>
            </a:endParaRPr>
          </a:p>
        </p:txBody>
      </p:sp>
      <p:sp>
        <p:nvSpPr>
          <p:cNvPr id="26" name="TextBox 160"/>
          <p:cNvSpPr txBox="1"/>
          <p:nvPr/>
        </p:nvSpPr>
        <p:spPr>
          <a:xfrm>
            <a:off x="4873599" y="4472538"/>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30%</a:t>
            </a:r>
            <a:endParaRPr lang="zh-CN" altLang="en-US" sz="1600" dirty="0">
              <a:solidFill>
                <a:schemeClr val="bg2"/>
              </a:solidFill>
              <a:latin typeface="微软雅黑" panose="020B0503020204020204" pitchFamily="34" charset="-122"/>
            </a:endParaRPr>
          </a:p>
        </p:txBody>
      </p:sp>
      <p:sp>
        <p:nvSpPr>
          <p:cNvPr id="27" name="TextBox 161"/>
          <p:cNvSpPr txBox="1"/>
          <p:nvPr/>
        </p:nvSpPr>
        <p:spPr>
          <a:xfrm>
            <a:off x="4873602" y="495472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50%</a:t>
            </a:r>
            <a:endParaRPr lang="zh-CN" altLang="en-US" sz="1600" dirty="0">
              <a:solidFill>
                <a:schemeClr val="bg2"/>
              </a:solidFill>
              <a:latin typeface="微软雅黑" panose="020B0503020204020204" pitchFamily="34" charset="-122"/>
            </a:endParaRPr>
          </a:p>
        </p:txBody>
      </p:sp>
      <p:sp>
        <p:nvSpPr>
          <p:cNvPr id="28" name="TextBox 162"/>
          <p:cNvSpPr txBox="1"/>
          <p:nvPr/>
        </p:nvSpPr>
        <p:spPr>
          <a:xfrm>
            <a:off x="4890453" y="544149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75%</a:t>
            </a:r>
            <a:endParaRPr lang="zh-CN" altLang="en-US" sz="1600" dirty="0">
              <a:solidFill>
                <a:schemeClr val="bg2"/>
              </a:solidFill>
              <a:latin typeface="微软雅黑" panose="020B0503020204020204" pitchFamily="34" charset="-122"/>
            </a:endParaRPr>
          </a:p>
        </p:txBody>
      </p:sp>
      <p:sp>
        <p:nvSpPr>
          <p:cNvPr id="29" name="五边形 11"/>
          <p:cNvSpPr/>
          <p:nvPr/>
        </p:nvSpPr>
        <p:spPr>
          <a:xfrm>
            <a:off x="6401490" y="3945589"/>
            <a:ext cx="1006986"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0" name="五边形 12"/>
          <p:cNvSpPr/>
          <p:nvPr/>
        </p:nvSpPr>
        <p:spPr>
          <a:xfrm>
            <a:off x="6401491" y="4437906"/>
            <a:ext cx="1900937"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1" name="五边形 13"/>
          <p:cNvSpPr/>
          <p:nvPr/>
        </p:nvSpPr>
        <p:spPr>
          <a:xfrm>
            <a:off x="6401505" y="4920034"/>
            <a:ext cx="1191934"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五边形 14"/>
          <p:cNvSpPr/>
          <p:nvPr/>
        </p:nvSpPr>
        <p:spPr>
          <a:xfrm>
            <a:off x="6401505" y="5402915"/>
            <a:ext cx="2540958"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3" name="TextBox 173"/>
          <p:cNvSpPr txBox="1"/>
          <p:nvPr/>
        </p:nvSpPr>
        <p:spPr>
          <a:xfrm>
            <a:off x="6437267" y="3982719"/>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20%</a:t>
            </a:r>
            <a:endParaRPr lang="zh-CN" altLang="en-US" sz="1600" dirty="0">
              <a:solidFill>
                <a:schemeClr val="bg2"/>
              </a:solidFill>
              <a:latin typeface="微软雅黑" panose="020B0503020204020204" pitchFamily="34" charset="-122"/>
            </a:endParaRPr>
          </a:p>
        </p:txBody>
      </p:sp>
      <p:sp>
        <p:nvSpPr>
          <p:cNvPr id="34" name="TextBox 174"/>
          <p:cNvSpPr txBox="1"/>
          <p:nvPr/>
        </p:nvSpPr>
        <p:spPr>
          <a:xfrm>
            <a:off x="6437267" y="4468565"/>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56%</a:t>
            </a:r>
            <a:endParaRPr lang="zh-CN" altLang="en-US" sz="1600" dirty="0">
              <a:solidFill>
                <a:schemeClr val="bg2"/>
              </a:solidFill>
              <a:latin typeface="微软雅黑" panose="020B0503020204020204" pitchFamily="34" charset="-122"/>
            </a:endParaRPr>
          </a:p>
        </p:txBody>
      </p:sp>
      <p:sp>
        <p:nvSpPr>
          <p:cNvPr id="35" name="TextBox 175"/>
          <p:cNvSpPr txBox="1"/>
          <p:nvPr/>
        </p:nvSpPr>
        <p:spPr>
          <a:xfrm>
            <a:off x="6437267" y="4954716"/>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29%</a:t>
            </a:r>
            <a:endParaRPr lang="zh-CN" altLang="en-US" sz="1600" dirty="0">
              <a:solidFill>
                <a:schemeClr val="bg2"/>
              </a:solidFill>
              <a:latin typeface="微软雅黑" panose="020B0503020204020204" pitchFamily="34" charset="-122"/>
            </a:endParaRPr>
          </a:p>
        </p:txBody>
      </p:sp>
      <p:sp>
        <p:nvSpPr>
          <p:cNvPr id="36" name="TextBox 176"/>
          <p:cNvSpPr txBox="1"/>
          <p:nvPr/>
        </p:nvSpPr>
        <p:spPr>
          <a:xfrm>
            <a:off x="6448419" y="543934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77%</a:t>
            </a:r>
            <a:endParaRPr lang="zh-CN" altLang="en-US" sz="1600" dirty="0">
              <a:solidFill>
                <a:schemeClr val="bg2"/>
              </a:solidFill>
              <a:latin typeface="微软雅黑" panose="020B0503020204020204" pitchFamily="34" charset="-122"/>
            </a:endParaRPr>
          </a:p>
        </p:txBody>
      </p:sp>
      <p:sp>
        <p:nvSpPr>
          <p:cNvPr id="37" name="TextBox 180"/>
          <p:cNvSpPr txBox="1"/>
          <p:nvPr/>
        </p:nvSpPr>
        <p:spPr>
          <a:xfrm>
            <a:off x="5615730" y="401330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项目一</a:t>
            </a:r>
          </a:p>
        </p:txBody>
      </p:sp>
      <p:sp>
        <p:nvSpPr>
          <p:cNvPr id="38" name="TextBox 181"/>
          <p:cNvSpPr txBox="1"/>
          <p:nvPr/>
        </p:nvSpPr>
        <p:spPr>
          <a:xfrm>
            <a:off x="5615730" y="4502798"/>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项目二</a:t>
            </a:r>
          </a:p>
        </p:txBody>
      </p:sp>
      <p:sp>
        <p:nvSpPr>
          <p:cNvPr id="39" name="TextBox 182"/>
          <p:cNvSpPr txBox="1"/>
          <p:nvPr/>
        </p:nvSpPr>
        <p:spPr>
          <a:xfrm>
            <a:off x="5615885" y="4984925"/>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项目三</a:t>
            </a:r>
          </a:p>
        </p:txBody>
      </p:sp>
      <p:sp>
        <p:nvSpPr>
          <p:cNvPr id="40" name="TextBox 183"/>
          <p:cNvSpPr txBox="1"/>
          <p:nvPr/>
        </p:nvSpPr>
        <p:spPr>
          <a:xfrm>
            <a:off x="5615885" y="546955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项目四</a:t>
            </a:r>
          </a:p>
        </p:txBody>
      </p:sp>
      <p:sp>
        <p:nvSpPr>
          <p:cNvPr id="41" name="Oval 4"/>
          <p:cNvSpPr/>
          <p:nvPr/>
        </p:nvSpPr>
        <p:spPr>
          <a:xfrm>
            <a:off x="6309939" y="1916832"/>
            <a:ext cx="914320" cy="862378"/>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sz="1400" dirty="0">
                <a:solidFill>
                  <a:schemeClr val="tx2"/>
                </a:solidFill>
                <a:latin typeface="微软雅黑" panose="020B0503020204020204" pitchFamily="34" charset="-122"/>
                <a:ea typeface="微软雅黑" panose="020B0503020204020204" pitchFamily="34" charset="-122"/>
              </a:rPr>
              <a:t>2020</a:t>
            </a:r>
          </a:p>
        </p:txBody>
      </p:sp>
      <p:sp>
        <p:nvSpPr>
          <p:cNvPr id="42" name="Oval 5"/>
          <p:cNvSpPr/>
          <p:nvPr/>
        </p:nvSpPr>
        <p:spPr>
          <a:xfrm>
            <a:off x="4648051" y="1916832"/>
            <a:ext cx="914320" cy="862378"/>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sz="1400" dirty="0">
                <a:solidFill>
                  <a:schemeClr val="tx2"/>
                </a:solidFill>
                <a:latin typeface="微软雅黑" panose="020B0503020204020204" pitchFamily="34" charset="-122"/>
                <a:ea typeface="微软雅黑" panose="020B0503020204020204" pitchFamily="34" charset="-122"/>
              </a:rPr>
              <a:t>2019</a:t>
            </a:r>
            <a:endParaRPr lang="en-US" sz="1400" dirty="0">
              <a:solidFill>
                <a:schemeClr val="tx2"/>
              </a:solidFill>
              <a:latin typeface="微软雅黑" panose="020B0503020204020204" pitchFamily="34" charset="-122"/>
              <a:ea typeface="微软雅黑" panose="020B0503020204020204" pitchFamily="34" charset="-122"/>
            </a:endParaRPr>
          </a:p>
        </p:txBody>
      </p:sp>
      <p:sp>
        <p:nvSpPr>
          <p:cNvPr id="44" name="Text Box 10"/>
          <p:cNvSpPr txBox="1">
            <a:spLocks noChangeArrowheads="1"/>
          </p:cNvSpPr>
          <p:nvPr/>
        </p:nvSpPr>
        <p:spPr bwMode="auto">
          <a:xfrm>
            <a:off x="6401485" y="2914254"/>
            <a:ext cx="4090971" cy="871360"/>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sp>
        <p:nvSpPr>
          <p:cNvPr id="45" name="Text Box 10"/>
          <p:cNvSpPr txBox="1">
            <a:spLocks noChangeArrowheads="1"/>
          </p:cNvSpPr>
          <p:nvPr/>
        </p:nvSpPr>
        <p:spPr bwMode="auto">
          <a:xfrm>
            <a:off x="1922711" y="2914252"/>
            <a:ext cx="3544262" cy="874788"/>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algn="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grpSp>
        <p:nvGrpSpPr>
          <p:cNvPr id="46" name="组合 45"/>
          <p:cNvGrpSpPr/>
          <p:nvPr/>
        </p:nvGrpSpPr>
        <p:grpSpPr>
          <a:xfrm>
            <a:off x="791350" y="858778"/>
            <a:ext cx="2067465" cy="553998"/>
            <a:chOff x="791350" y="858778"/>
            <a:chExt cx="2067465" cy="553998"/>
          </a:xfrm>
        </p:grpSpPr>
        <p:sp>
          <p:nvSpPr>
            <p:cNvPr id="4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9" name="文本框 4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0-#ppt_w/2"/>
                                          </p:val>
                                        </p:tav>
                                        <p:tav tm="100000">
                                          <p:val>
                                            <p:strVal val="#ppt_x"/>
                                          </p:val>
                                        </p:tav>
                                      </p:tavLst>
                                    </p:anim>
                                    <p:anim calcmode="lin" valueType="num">
                                      <p:cBhvr additive="base">
                                        <p:cTn id="18" dur="500" fill="hold"/>
                                        <p:tgtEl>
                                          <p:spTgt spid="4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ppt_x"/>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ppt_x"/>
                                          </p:val>
                                        </p:tav>
                                        <p:tav tm="100000">
                                          <p:val>
                                            <p:strVal val="#ppt_x"/>
                                          </p:val>
                                        </p:tav>
                                      </p:tavLst>
                                    </p:anim>
                                    <p:anim calcmode="lin" valueType="num">
                                      <p:cBhvr additive="base">
                                        <p:cTn id="48" dur="500" fill="hold"/>
                                        <p:tgtEl>
                                          <p:spTgt spid="2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ppt_x"/>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fill="hold"/>
                                        <p:tgtEl>
                                          <p:spTgt spid="28"/>
                                        </p:tgtEl>
                                        <p:attrNameLst>
                                          <p:attrName>ppt_x</p:attrName>
                                        </p:attrNameLst>
                                      </p:cBhvr>
                                      <p:tavLst>
                                        <p:tav tm="0">
                                          <p:val>
                                            <p:strVal val="#ppt_x"/>
                                          </p:val>
                                        </p:tav>
                                        <p:tav tm="100000">
                                          <p:val>
                                            <p:strVal val="#ppt_x"/>
                                          </p:val>
                                        </p:tav>
                                      </p:tavLst>
                                    </p:anim>
                                    <p:anim calcmode="lin" valueType="num">
                                      <p:cBhvr additive="base">
                                        <p:cTn id="56" dur="500" fill="hold"/>
                                        <p:tgtEl>
                                          <p:spTgt spid="2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additive="base">
                                        <p:cTn id="59" dur="500" fill="hold"/>
                                        <p:tgtEl>
                                          <p:spTgt spid="29"/>
                                        </p:tgtEl>
                                        <p:attrNameLst>
                                          <p:attrName>ppt_x</p:attrName>
                                        </p:attrNameLst>
                                      </p:cBhvr>
                                      <p:tavLst>
                                        <p:tav tm="0">
                                          <p:val>
                                            <p:strVal val="#ppt_x"/>
                                          </p:val>
                                        </p:tav>
                                        <p:tav tm="100000">
                                          <p:val>
                                            <p:strVal val="#ppt_x"/>
                                          </p:val>
                                        </p:tav>
                                      </p:tavLst>
                                    </p:anim>
                                    <p:anim calcmode="lin" valueType="num">
                                      <p:cBhvr additive="base">
                                        <p:cTn id="60" dur="500" fill="hold"/>
                                        <p:tgtEl>
                                          <p:spTgt spid="2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ppt_x"/>
                                          </p:val>
                                        </p:tav>
                                        <p:tav tm="100000">
                                          <p:val>
                                            <p:strVal val="#ppt_x"/>
                                          </p:val>
                                        </p:tav>
                                      </p:tavLst>
                                    </p:anim>
                                    <p:anim calcmode="lin" valueType="num">
                                      <p:cBhvr additive="base">
                                        <p:cTn id="64" dur="500" fill="hold"/>
                                        <p:tgtEl>
                                          <p:spTgt spid="3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500" fill="hold"/>
                                        <p:tgtEl>
                                          <p:spTgt spid="31"/>
                                        </p:tgtEl>
                                        <p:attrNameLst>
                                          <p:attrName>ppt_x</p:attrName>
                                        </p:attrNameLst>
                                      </p:cBhvr>
                                      <p:tavLst>
                                        <p:tav tm="0">
                                          <p:val>
                                            <p:strVal val="#ppt_x"/>
                                          </p:val>
                                        </p:tav>
                                        <p:tav tm="100000">
                                          <p:val>
                                            <p:strVal val="#ppt_x"/>
                                          </p:val>
                                        </p:tav>
                                      </p:tavLst>
                                    </p:anim>
                                    <p:anim calcmode="lin" valueType="num">
                                      <p:cBhvr additive="base">
                                        <p:cTn id="68" dur="500" fill="hold"/>
                                        <p:tgtEl>
                                          <p:spTgt spid="3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additive="base">
                                        <p:cTn id="75" dur="500" fill="hold"/>
                                        <p:tgtEl>
                                          <p:spTgt spid="33"/>
                                        </p:tgtEl>
                                        <p:attrNameLst>
                                          <p:attrName>ppt_x</p:attrName>
                                        </p:attrNameLst>
                                      </p:cBhvr>
                                      <p:tavLst>
                                        <p:tav tm="0">
                                          <p:val>
                                            <p:strVal val="#ppt_x"/>
                                          </p:val>
                                        </p:tav>
                                        <p:tav tm="100000">
                                          <p:val>
                                            <p:strVal val="#ppt_x"/>
                                          </p:val>
                                        </p:tav>
                                      </p:tavLst>
                                    </p:anim>
                                    <p:anim calcmode="lin" valueType="num">
                                      <p:cBhvr additive="base">
                                        <p:cTn id="76" dur="500" fill="hold"/>
                                        <p:tgtEl>
                                          <p:spTgt spid="3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fill="hold"/>
                                        <p:tgtEl>
                                          <p:spTgt spid="35"/>
                                        </p:tgtEl>
                                        <p:attrNameLst>
                                          <p:attrName>ppt_x</p:attrName>
                                        </p:attrNameLst>
                                      </p:cBhvr>
                                      <p:tavLst>
                                        <p:tav tm="0">
                                          <p:val>
                                            <p:strVal val="#ppt_x"/>
                                          </p:val>
                                        </p:tav>
                                        <p:tav tm="100000">
                                          <p:val>
                                            <p:strVal val="#ppt_x"/>
                                          </p:val>
                                        </p:tav>
                                      </p:tavLst>
                                    </p:anim>
                                    <p:anim calcmode="lin" valueType="num">
                                      <p:cBhvr additive="base">
                                        <p:cTn id="84" dur="500" fill="hold"/>
                                        <p:tgtEl>
                                          <p:spTgt spid="3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additive="base">
                                        <p:cTn id="87" dur="500" fill="hold"/>
                                        <p:tgtEl>
                                          <p:spTgt spid="36"/>
                                        </p:tgtEl>
                                        <p:attrNameLst>
                                          <p:attrName>ppt_x</p:attrName>
                                        </p:attrNameLst>
                                      </p:cBhvr>
                                      <p:tavLst>
                                        <p:tav tm="0">
                                          <p:val>
                                            <p:strVal val="#ppt_x"/>
                                          </p:val>
                                        </p:tav>
                                        <p:tav tm="100000">
                                          <p:val>
                                            <p:strVal val="#ppt_x"/>
                                          </p:val>
                                        </p:tav>
                                      </p:tavLst>
                                    </p:anim>
                                    <p:anim calcmode="lin" valueType="num">
                                      <p:cBhvr additive="base">
                                        <p:cTn id="88" dur="500" fill="hold"/>
                                        <p:tgtEl>
                                          <p:spTgt spid="3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ppt_x"/>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8"/>
                                        </p:tgtEl>
                                        <p:attrNameLst>
                                          <p:attrName>style.visibility</p:attrName>
                                        </p:attrNameLst>
                                      </p:cBhvr>
                                      <p:to>
                                        <p:strVal val="visible"/>
                                      </p:to>
                                    </p:set>
                                    <p:anim calcmode="lin" valueType="num">
                                      <p:cBhvr additive="base">
                                        <p:cTn id="95" dur="500" fill="hold"/>
                                        <p:tgtEl>
                                          <p:spTgt spid="38"/>
                                        </p:tgtEl>
                                        <p:attrNameLst>
                                          <p:attrName>ppt_x</p:attrName>
                                        </p:attrNameLst>
                                      </p:cBhvr>
                                      <p:tavLst>
                                        <p:tav tm="0">
                                          <p:val>
                                            <p:strVal val="#ppt_x"/>
                                          </p:val>
                                        </p:tav>
                                        <p:tav tm="100000">
                                          <p:val>
                                            <p:strVal val="#ppt_x"/>
                                          </p:val>
                                        </p:tav>
                                      </p:tavLst>
                                    </p:anim>
                                    <p:anim calcmode="lin" valueType="num">
                                      <p:cBhvr additive="base">
                                        <p:cTn id="96" dur="500" fill="hold"/>
                                        <p:tgtEl>
                                          <p:spTgt spid="3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 calcmode="lin" valueType="num">
                                      <p:cBhvr additive="base">
                                        <p:cTn id="99" dur="500" fill="hold"/>
                                        <p:tgtEl>
                                          <p:spTgt spid="39"/>
                                        </p:tgtEl>
                                        <p:attrNameLst>
                                          <p:attrName>ppt_x</p:attrName>
                                        </p:attrNameLst>
                                      </p:cBhvr>
                                      <p:tavLst>
                                        <p:tav tm="0">
                                          <p:val>
                                            <p:strVal val="#ppt_x"/>
                                          </p:val>
                                        </p:tav>
                                        <p:tav tm="100000">
                                          <p:val>
                                            <p:strVal val="#ppt_x"/>
                                          </p:val>
                                        </p:tav>
                                      </p:tavLst>
                                    </p:anim>
                                    <p:anim calcmode="lin" valueType="num">
                                      <p:cBhvr additive="base">
                                        <p:cTn id="100" dur="500" fill="hold"/>
                                        <p:tgtEl>
                                          <p:spTgt spid="3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additive="base">
                                        <p:cTn id="103" dur="500" fill="hold"/>
                                        <p:tgtEl>
                                          <p:spTgt spid="40"/>
                                        </p:tgtEl>
                                        <p:attrNameLst>
                                          <p:attrName>ppt_x</p:attrName>
                                        </p:attrNameLst>
                                      </p:cBhvr>
                                      <p:tavLst>
                                        <p:tav tm="0">
                                          <p:val>
                                            <p:strVal val="#ppt_x"/>
                                          </p:val>
                                        </p:tav>
                                        <p:tav tm="100000">
                                          <p:val>
                                            <p:strVal val="#ppt_x"/>
                                          </p:val>
                                        </p:tav>
                                      </p:tavLst>
                                    </p:anim>
                                    <p:anim calcmode="lin" valueType="num">
                                      <p:cBhvr additive="base">
                                        <p:cTn id="10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29" grpId="0" animBg="1"/>
      <p:bldP spid="30" grpId="0" animBg="1"/>
      <p:bldP spid="31" grpId="0" animBg="1"/>
      <p:bldP spid="32" grpId="0" animBg="1"/>
      <p:bldP spid="33" grpId="0"/>
      <p:bldP spid="34" grpId="0"/>
      <p:bldP spid="35" grpId="0"/>
      <p:bldP spid="36" grpId="0"/>
      <p:bldP spid="37" grpId="0"/>
      <p:bldP spid="38" grpId="0"/>
      <p:bldP spid="39" grpId="0"/>
      <p:bldP spid="40" grpId="0"/>
      <p:bldP spid="41" grpId="0" animBg="1"/>
      <p:bldP spid="42" grpId="0" animBg="1"/>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文本框 13"/>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5" name="图片 14"/>
          <p:cNvPicPr>
            <a:picLocks noChangeAspect="1"/>
          </p:cNvPicPr>
          <p:nvPr/>
        </p:nvPicPr>
        <p:blipFill rotWithShape="1">
          <a:blip r:embed="rId3" cstate="print">
            <a:grayscl/>
            <a:extLst>
              <a:ext uri="{28A0092B-C50C-407E-A947-70E740481C1C}">
                <a14:useLocalDpi xmlns:a14="http://schemas.microsoft.com/office/drawing/2010/main" xmlns=""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04</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工作不足之处</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animBg="1"/>
      <p:bldP spid="24" grpId="0" animBg="1"/>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extBox 6"/>
          <p:cNvSpPr txBox="1"/>
          <p:nvPr/>
        </p:nvSpPr>
        <p:spPr>
          <a:xfrm>
            <a:off x="6387207" y="2180624"/>
            <a:ext cx="4032448"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6" name="TextBox 7"/>
          <p:cNvSpPr txBox="1"/>
          <p:nvPr/>
        </p:nvSpPr>
        <p:spPr>
          <a:xfrm>
            <a:off x="6387207" y="2990956"/>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7" name="Oval 10"/>
          <p:cNvSpPr>
            <a:spLocks noChangeArrowheads="1"/>
          </p:cNvSpPr>
          <p:nvPr/>
        </p:nvSpPr>
        <p:spPr bwMode="auto">
          <a:xfrm>
            <a:off x="5778382" y="2180624"/>
            <a:ext cx="463458"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1</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8" name="Oval 13"/>
          <p:cNvSpPr>
            <a:spLocks noChangeArrowheads="1"/>
          </p:cNvSpPr>
          <p:nvPr/>
        </p:nvSpPr>
        <p:spPr bwMode="auto">
          <a:xfrm>
            <a:off x="5778475" y="2990359"/>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2</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9" name="TextBox 10"/>
          <p:cNvSpPr txBox="1"/>
          <p:nvPr/>
        </p:nvSpPr>
        <p:spPr>
          <a:xfrm>
            <a:off x="6387207" y="3801288"/>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0" name="Oval 13"/>
          <p:cNvSpPr>
            <a:spLocks noChangeArrowheads="1"/>
          </p:cNvSpPr>
          <p:nvPr/>
        </p:nvSpPr>
        <p:spPr bwMode="auto">
          <a:xfrm>
            <a:off x="5778475" y="3800094"/>
            <a:ext cx="464716"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3</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1" name="TextBox 12"/>
          <p:cNvSpPr txBox="1"/>
          <p:nvPr/>
        </p:nvSpPr>
        <p:spPr>
          <a:xfrm>
            <a:off x="6387207" y="4611621"/>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2" name="Oval 13"/>
          <p:cNvSpPr>
            <a:spLocks noChangeArrowheads="1"/>
          </p:cNvSpPr>
          <p:nvPr/>
        </p:nvSpPr>
        <p:spPr bwMode="auto">
          <a:xfrm>
            <a:off x="5778475" y="4609828"/>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4</a:t>
            </a:r>
            <a:endParaRPr lang="zh-CN" altLang="en-US" dirty="0">
              <a:solidFill>
                <a:srgbClr val="F8F8F8"/>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698117" y="2264974"/>
            <a:ext cx="3248930" cy="3252258"/>
            <a:chOff x="-246099" y="1802240"/>
            <a:chExt cx="4354235" cy="4358695"/>
          </a:xfrm>
        </p:grpSpPr>
        <p:sp>
          <p:nvSpPr>
            <p:cNvPr id="18" name="Freeform 5"/>
            <p:cNvSpPr>
              <a:spLocks noEditPoints="1"/>
            </p:cNvSpPr>
            <p:nvPr/>
          </p:nvSpPr>
          <p:spPr bwMode="auto">
            <a:xfrm rot="925172">
              <a:off x="-246099" y="1802240"/>
              <a:ext cx="4354235" cy="4358695"/>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9" name="Freeform 26"/>
            <p:cNvSpPr>
              <a:spLocks noEditPoints="1"/>
            </p:cNvSpPr>
            <p:nvPr/>
          </p:nvSpPr>
          <p:spPr bwMode="auto">
            <a:xfrm>
              <a:off x="1879144" y="2752533"/>
              <a:ext cx="1633000" cy="15163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accent1"/>
                </a:solidFill>
              </a:endParaRPr>
            </a:p>
          </p:txBody>
        </p:sp>
      </p:grpSp>
      <p:grpSp>
        <p:nvGrpSpPr>
          <p:cNvPr id="20" name="组合 19"/>
          <p:cNvGrpSpPr/>
          <p:nvPr/>
        </p:nvGrpSpPr>
        <p:grpSpPr>
          <a:xfrm>
            <a:off x="791350" y="858778"/>
            <a:ext cx="2067465" cy="553998"/>
            <a:chOff x="791350" y="858778"/>
            <a:chExt cx="2067465" cy="553998"/>
          </a:xfrm>
        </p:grpSpPr>
        <p:sp>
          <p:nvSpPr>
            <p:cNvPr id="2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4" name="文本框 2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animBg="1"/>
      <p:bldP spid="11"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 name="组合 3"/>
          <p:cNvGrpSpPr/>
          <p:nvPr/>
        </p:nvGrpSpPr>
        <p:grpSpPr>
          <a:xfrm>
            <a:off x="1706687" y="2061912"/>
            <a:ext cx="4217953" cy="3743352"/>
            <a:chOff x="1706687" y="2061912"/>
            <a:chExt cx="4217953" cy="3743352"/>
          </a:xfrm>
        </p:grpSpPr>
        <p:sp>
          <p:nvSpPr>
            <p:cNvPr id="15" name="矩形 14"/>
            <p:cNvSpPr/>
            <p:nvPr/>
          </p:nvSpPr>
          <p:spPr bwMode="auto">
            <a:xfrm>
              <a:off x="1706687"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17" name="Freeform 6"/>
            <p:cNvSpPr/>
            <p:nvPr/>
          </p:nvSpPr>
          <p:spPr bwMode="auto">
            <a:xfrm>
              <a:off x="1965587"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18" name="Freeform 7"/>
            <p:cNvSpPr/>
            <p:nvPr/>
          </p:nvSpPr>
          <p:spPr bwMode="auto">
            <a:xfrm>
              <a:off x="2203505"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C00000"/>
            </a:solidFill>
            <a:ln>
              <a:noFill/>
            </a:ln>
          </p:spPr>
          <p:txBody>
            <a:bodyPr vert="horz" wrap="square" lIns="91440" tIns="45720" rIns="91440" bIns="45720" numCol="1" anchor="t" anchorCtr="0" compatLnSpc="1"/>
            <a:lstStyle/>
            <a:p>
              <a:endParaRPr lang="zh-CN" altLang="en-US" sz="1200"/>
            </a:p>
          </p:txBody>
        </p:sp>
        <p:sp>
          <p:nvSpPr>
            <p:cNvPr id="19" name="矩形 18"/>
            <p:cNvSpPr/>
            <p:nvPr/>
          </p:nvSpPr>
          <p:spPr>
            <a:xfrm>
              <a:off x="3127787" y="2219842"/>
              <a:ext cx="1210588" cy="338554"/>
            </a:xfrm>
            <a:prstGeom prst="rect">
              <a:avLst/>
            </a:prstGeom>
          </p:spPr>
          <p:txBody>
            <a:bodyPr wrap="none">
              <a:spAutoFit/>
            </a:bodyPr>
            <a:lstStyle/>
            <a:p>
              <a:pPr algn="ctr"/>
              <a:r>
                <a:rPr lang="zh-CN" altLang="en-US" sz="1600" b="1" dirty="0">
                  <a:solidFill>
                    <a:schemeClr val="bg2"/>
                  </a:solidFill>
                  <a:latin typeface="+mj-ea"/>
                  <a:ea typeface="+mj-ea"/>
                </a:rPr>
                <a:t>收获的成绩</a:t>
              </a:r>
            </a:p>
          </p:txBody>
        </p:sp>
        <p:sp>
          <p:nvSpPr>
            <p:cNvPr id="9" name="TextBox 10"/>
            <p:cNvSpPr txBox="1"/>
            <p:nvPr/>
          </p:nvSpPr>
          <p:spPr>
            <a:xfrm>
              <a:off x="2117138"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成绩一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5" name="组合 4"/>
          <p:cNvGrpSpPr/>
          <p:nvPr/>
        </p:nvGrpSpPr>
        <p:grpSpPr>
          <a:xfrm>
            <a:off x="6216660" y="2061912"/>
            <a:ext cx="4217953" cy="3743352"/>
            <a:chOff x="6216660" y="2061912"/>
            <a:chExt cx="4217953" cy="3743352"/>
          </a:xfrm>
        </p:grpSpPr>
        <p:sp>
          <p:nvSpPr>
            <p:cNvPr id="16" name="矩形 15"/>
            <p:cNvSpPr/>
            <p:nvPr/>
          </p:nvSpPr>
          <p:spPr bwMode="auto">
            <a:xfrm>
              <a:off x="6216660"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21" name="Freeform 6"/>
            <p:cNvSpPr/>
            <p:nvPr/>
          </p:nvSpPr>
          <p:spPr bwMode="auto">
            <a:xfrm>
              <a:off x="6546985"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22" name="Freeform 7"/>
            <p:cNvSpPr/>
            <p:nvPr/>
          </p:nvSpPr>
          <p:spPr bwMode="auto">
            <a:xfrm>
              <a:off x="6784903"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433D3C"/>
            </a:solidFill>
            <a:ln>
              <a:noFill/>
            </a:ln>
          </p:spPr>
          <p:txBody>
            <a:bodyPr vert="horz" wrap="square" lIns="91440" tIns="45720" rIns="91440" bIns="45720" numCol="1" anchor="t" anchorCtr="0" compatLnSpc="1"/>
            <a:lstStyle/>
            <a:p>
              <a:endParaRPr lang="zh-CN" altLang="en-US" sz="1200"/>
            </a:p>
          </p:txBody>
        </p:sp>
        <p:sp>
          <p:nvSpPr>
            <p:cNvPr id="23" name="矩形 22"/>
            <p:cNvSpPr/>
            <p:nvPr/>
          </p:nvSpPr>
          <p:spPr>
            <a:xfrm>
              <a:off x="7321027" y="2215327"/>
              <a:ext cx="2092844" cy="338554"/>
            </a:xfrm>
            <a:prstGeom prst="rect">
              <a:avLst/>
            </a:prstGeom>
          </p:spPr>
          <p:txBody>
            <a:bodyPr wrap="square">
              <a:spAutoFit/>
            </a:bodyPr>
            <a:lstStyle/>
            <a:p>
              <a:pPr algn="ctr"/>
              <a:r>
                <a:rPr lang="zh-CN" altLang="en-US" sz="1600" b="1" dirty="0">
                  <a:solidFill>
                    <a:schemeClr val="bg2"/>
                  </a:solidFill>
                  <a:latin typeface="+mj-ea"/>
                  <a:ea typeface="+mj-ea"/>
                </a:rPr>
                <a:t>存在的不足</a:t>
              </a:r>
            </a:p>
          </p:txBody>
        </p:sp>
        <p:sp>
          <p:nvSpPr>
            <p:cNvPr id="14" name="TextBox 15"/>
            <p:cNvSpPr txBox="1"/>
            <p:nvPr/>
          </p:nvSpPr>
          <p:spPr>
            <a:xfrm>
              <a:off x="6677172"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不足一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20" name="组合 19"/>
          <p:cNvGrpSpPr/>
          <p:nvPr/>
        </p:nvGrpSpPr>
        <p:grpSpPr>
          <a:xfrm>
            <a:off x="791350" y="858778"/>
            <a:ext cx="2067465" cy="553998"/>
            <a:chOff x="791350" y="858778"/>
            <a:chExt cx="2067465" cy="553998"/>
          </a:xfrm>
        </p:grpSpPr>
        <p:sp>
          <p:nvSpPr>
            <p:cNvPr id="24"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6" name="TextBox 15"/>
          <p:cNvSpPr txBox="1"/>
          <p:nvPr/>
        </p:nvSpPr>
        <p:spPr>
          <a:xfrm flipH="1">
            <a:off x="5069561" y="1866315"/>
            <a:ext cx="484238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完成论文的设计工作完成论文的设计工作完成论文的设计工作完成论文的设计工作完成论文的设计工作</a:t>
            </a:r>
          </a:p>
        </p:txBody>
      </p:sp>
      <p:sp>
        <p:nvSpPr>
          <p:cNvPr id="37" name="TextBox 16"/>
          <p:cNvSpPr txBox="1"/>
          <p:nvPr/>
        </p:nvSpPr>
        <p:spPr>
          <a:xfrm flipH="1">
            <a:off x="5802003" y="3530387"/>
            <a:ext cx="4257612"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试制出测试样机试制出测试样机试制出测试样机试制出测试样机试制出测试样机试制出测试样机试制出测试样机</a:t>
            </a:r>
          </a:p>
        </p:txBody>
      </p:sp>
      <p:sp>
        <p:nvSpPr>
          <p:cNvPr id="38" name="TextBox 17"/>
          <p:cNvSpPr txBox="1"/>
          <p:nvPr/>
        </p:nvSpPr>
        <p:spPr>
          <a:xfrm flipH="1">
            <a:off x="4980781" y="5021942"/>
            <a:ext cx="493116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制作出设计报告制作出设计报告制作出设计报告制作出设计报告制作出设计报告制作出设计报告</a:t>
            </a:r>
          </a:p>
        </p:txBody>
      </p:sp>
      <p:grpSp>
        <p:nvGrpSpPr>
          <p:cNvPr id="6" name="组合 5"/>
          <p:cNvGrpSpPr/>
          <p:nvPr/>
        </p:nvGrpSpPr>
        <p:grpSpPr>
          <a:xfrm>
            <a:off x="2065548" y="1772816"/>
            <a:ext cx="3690473" cy="3968123"/>
            <a:chOff x="2065548" y="1772816"/>
            <a:chExt cx="3690473" cy="3968123"/>
          </a:xfrm>
        </p:grpSpPr>
        <p:sp>
          <p:nvSpPr>
            <p:cNvPr id="24" name="Oval 6"/>
            <p:cNvSpPr>
              <a:spLocks noChangeArrowheads="1"/>
            </p:cNvSpPr>
            <p:nvPr/>
          </p:nvSpPr>
          <p:spPr bwMode="auto">
            <a:xfrm flipH="1">
              <a:off x="2065548" y="3043177"/>
              <a:ext cx="1551394" cy="1550033"/>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5" name="Freeform 7"/>
            <p:cNvSpPr/>
            <p:nvPr/>
          </p:nvSpPr>
          <p:spPr bwMode="auto">
            <a:xfrm flipH="1">
              <a:off x="4317997" y="2129095"/>
              <a:ext cx="1050765" cy="3317526"/>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9" name="Line 11"/>
            <p:cNvSpPr>
              <a:spLocks noChangeShapeType="1"/>
            </p:cNvSpPr>
            <p:nvPr/>
          </p:nvSpPr>
          <p:spPr bwMode="auto">
            <a:xfrm flipH="1">
              <a:off x="3426136" y="2652801"/>
              <a:ext cx="710246" cy="521588"/>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0" name="Line 13"/>
            <p:cNvSpPr>
              <a:spLocks noChangeShapeType="1"/>
            </p:cNvSpPr>
            <p:nvPr/>
          </p:nvSpPr>
          <p:spPr bwMode="auto">
            <a:xfrm flipH="1">
              <a:off x="3711290" y="3765914"/>
              <a:ext cx="946680"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1" name="Oval 14"/>
            <p:cNvSpPr>
              <a:spLocks noChangeArrowheads="1"/>
            </p:cNvSpPr>
            <p:nvPr/>
          </p:nvSpPr>
          <p:spPr bwMode="auto">
            <a:xfrm flipH="1">
              <a:off x="2180322" y="3156625"/>
              <a:ext cx="1321847" cy="1321847"/>
            </a:xfrm>
            <a:prstGeom prst="ellipse">
              <a:avLst/>
            </a:prstGeom>
            <a:solidFill>
              <a:srgbClr val="C00000"/>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4052078" y="1772816"/>
              <a:ext cx="991385" cy="992677"/>
              <a:chOff x="3428452" y="1024328"/>
              <a:chExt cx="1219200" cy="1220788"/>
            </a:xfrm>
          </p:grpSpPr>
          <p:sp>
            <p:nvSpPr>
              <p:cNvPr id="26" name="Oval 8"/>
              <p:cNvSpPr>
                <a:spLocks noChangeArrowheads="1"/>
              </p:cNvSpPr>
              <p:nvPr/>
            </p:nvSpPr>
            <p:spPr bwMode="auto">
              <a:xfrm flipH="1">
                <a:off x="3428452" y="1024328"/>
                <a:ext cx="1219200" cy="122078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2" name="TextBox 11"/>
              <p:cNvSpPr txBox="1"/>
              <p:nvPr/>
            </p:nvSpPr>
            <p:spPr>
              <a:xfrm flipH="1">
                <a:off x="3612469" y="1283969"/>
                <a:ext cx="873717"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管理不足</a:t>
                </a:r>
              </a:p>
            </p:txBody>
          </p:sp>
        </p:grpSp>
        <p:grpSp>
          <p:nvGrpSpPr>
            <p:cNvPr id="3" name="组合 2"/>
            <p:cNvGrpSpPr/>
            <p:nvPr/>
          </p:nvGrpSpPr>
          <p:grpSpPr>
            <a:xfrm>
              <a:off x="4763345" y="3284421"/>
              <a:ext cx="992676" cy="991385"/>
              <a:chOff x="4303164" y="2883291"/>
              <a:chExt cx="1220788" cy="1219200"/>
            </a:xfrm>
          </p:grpSpPr>
          <p:sp>
            <p:nvSpPr>
              <p:cNvPr id="27" name="Oval 9"/>
              <p:cNvSpPr>
                <a:spLocks noChangeArrowheads="1"/>
              </p:cNvSpPr>
              <p:nvPr/>
            </p:nvSpPr>
            <p:spPr bwMode="auto">
              <a:xfrm flipH="1">
                <a:off x="4303164" y="2883291"/>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3" name="TextBox 12"/>
              <p:cNvSpPr txBox="1"/>
              <p:nvPr/>
            </p:nvSpPr>
            <p:spPr>
              <a:xfrm flipH="1">
                <a:off x="4523827" y="3140612"/>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执行不足</a:t>
                </a:r>
              </a:p>
            </p:txBody>
          </p:sp>
        </p:grpSp>
        <p:grpSp>
          <p:nvGrpSpPr>
            <p:cNvPr id="4" name="组合 3"/>
            <p:cNvGrpSpPr/>
            <p:nvPr/>
          </p:nvGrpSpPr>
          <p:grpSpPr>
            <a:xfrm>
              <a:off x="3950100" y="4749554"/>
              <a:ext cx="992676" cy="991385"/>
              <a:chOff x="3303039" y="4685103"/>
              <a:chExt cx="1220788" cy="1219200"/>
            </a:xfrm>
          </p:grpSpPr>
          <p:sp>
            <p:nvSpPr>
              <p:cNvPr id="28" name="Oval 10"/>
              <p:cNvSpPr>
                <a:spLocks noChangeArrowheads="1"/>
              </p:cNvSpPr>
              <p:nvPr/>
            </p:nvSpPr>
            <p:spPr bwMode="auto">
              <a:xfrm flipH="1">
                <a:off x="3303039" y="4685103"/>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4" name="TextBox 13"/>
              <p:cNvSpPr txBox="1"/>
              <p:nvPr/>
            </p:nvSpPr>
            <p:spPr>
              <a:xfrm flipH="1">
                <a:off x="3477289" y="4952587"/>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专业不足</a:t>
                </a:r>
              </a:p>
            </p:txBody>
          </p:sp>
        </p:grpSp>
        <p:sp>
          <p:nvSpPr>
            <p:cNvPr id="35" name="TextBox 14"/>
            <p:cNvSpPr txBox="1"/>
            <p:nvPr/>
          </p:nvSpPr>
          <p:spPr>
            <a:xfrm flipH="1">
              <a:off x="2420657" y="3468832"/>
              <a:ext cx="849765" cy="707886"/>
            </a:xfrm>
            <a:prstGeom prst="rect">
              <a:avLst/>
            </a:prstGeom>
            <a:noFill/>
          </p:spPr>
          <p:txBody>
            <a:bodyPr wrap="square" rtlCol="0">
              <a:spAutoFit/>
            </a:bodyPr>
            <a:lstStyle/>
            <a:p>
              <a:pPr algn="ctr"/>
              <a:r>
                <a:rPr lang="zh-CN" altLang="en-US" sz="2000" b="1" dirty="0">
                  <a:solidFill>
                    <a:schemeClr val="bg2"/>
                  </a:solidFill>
                  <a:latin typeface="+mn-ea"/>
                  <a:ea typeface="+mn-ea"/>
                </a:rPr>
                <a:t>工作不足</a:t>
              </a:r>
              <a:endParaRPr lang="en-US" altLang="zh-CN" sz="2000" b="1" dirty="0">
                <a:solidFill>
                  <a:schemeClr val="bg2"/>
                </a:solidFill>
                <a:latin typeface="+mn-ea"/>
                <a:ea typeface="+mn-ea"/>
              </a:endParaRPr>
            </a:p>
          </p:txBody>
        </p:sp>
        <p:sp>
          <p:nvSpPr>
            <p:cNvPr id="39" name="Line 11"/>
            <p:cNvSpPr>
              <a:spLocks noChangeShapeType="1"/>
            </p:cNvSpPr>
            <p:nvPr/>
          </p:nvSpPr>
          <p:spPr bwMode="auto">
            <a:xfrm flipH="1" flipV="1">
              <a:off x="3415039" y="4439515"/>
              <a:ext cx="588172" cy="47719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sz="1200">
                <a:solidFill>
                  <a:schemeClr val="bg1"/>
                </a:solidFill>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1+#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1+#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0" name="组合 29"/>
          <p:cNvGrpSpPr/>
          <p:nvPr/>
        </p:nvGrpSpPr>
        <p:grpSpPr>
          <a:xfrm>
            <a:off x="2158618" y="2292775"/>
            <a:ext cx="8045013" cy="626663"/>
            <a:chOff x="2158618" y="2292775"/>
            <a:chExt cx="8045013" cy="626663"/>
          </a:xfrm>
        </p:grpSpPr>
        <p:sp>
          <p:nvSpPr>
            <p:cNvPr id="6" name="右箭头 7"/>
            <p:cNvSpPr/>
            <p:nvPr/>
          </p:nvSpPr>
          <p:spPr bwMode="auto">
            <a:xfrm>
              <a:off x="3889190" y="2450255"/>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2158618" y="2292775"/>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7" name="TextBox 18"/>
            <p:cNvSpPr txBox="1"/>
            <p:nvPr/>
          </p:nvSpPr>
          <p:spPr>
            <a:xfrm>
              <a:off x="2240684" y="2450255"/>
              <a:ext cx="1847559" cy="307777"/>
            </a:xfrm>
            <a:prstGeom prst="rect">
              <a:avLst/>
            </a:prstGeom>
            <a:noFill/>
          </p:spPr>
          <p:txBody>
            <a:bodyPr wrap="square" rtlCol="0">
              <a:spAutoFit/>
            </a:bodyPr>
            <a:lstStyle/>
            <a:p>
              <a:pPr algn="ctr"/>
              <a:r>
                <a:rPr lang="zh-CN" altLang="en-US" sz="1400" dirty="0">
                  <a:solidFill>
                    <a:schemeClr val="bg2"/>
                  </a:solidFill>
                  <a:latin typeface="+mj-ea"/>
                  <a:ea typeface="+mj-ea"/>
                </a:rPr>
                <a:t>问题的解决方法一</a:t>
              </a:r>
            </a:p>
          </p:txBody>
        </p:sp>
        <p:grpSp>
          <p:nvGrpSpPr>
            <p:cNvPr id="2" name="组合 1"/>
            <p:cNvGrpSpPr/>
            <p:nvPr/>
          </p:nvGrpSpPr>
          <p:grpSpPr>
            <a:xfrm>
              <a:off x="4062491" y="2292775"/>
              <a:ext cx="6141140" cy="626663"/>
              <a:chOff x="3440971" y="1286794"/>
              <a:chExt cx="7852672" cy="801314"/>
            </a:xfrm>
          </p:grpSpPr>
          <p:sp>
            <p:nvSpPr>
              <p:cNvPr id="5" name="矩形 4"/>
              <p:cNvSpPr/>
              <p:nvPr/>
            </p:nvSpPr>
            <p:spPr bwMode="auto">
              <a:xfrm>
                <a:off x="3440971" y="1286794"/>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8" name="TextBox 19"/>
              <p:cNvSpPr txBox="1"/>
              <p:nvPr/>
            </p:nvSpPr>
            <p:spPr>
              <a:xfrm>
                <a:off x="3877078" y="1348808"/>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在开业前两个月招聘形象气质佳的人员，送往海东市关系较好的店进行标准化学习，再进行考核筛选。</a:t>
                </a:r>
              </a:p>
            </p:txBody>
          </p:sp>
        </p:grpSp>
      </p:grpSp>
      <p:grpSp>
        <p:nvGrpSpPr>
          <p:cNvPr id="35" name="组合 34"/>
          <p:cNvGrpSpPr/>
          <p:nvPr/>
        </p:nvGrpSpPr>
        <p:grpSpPr>
          <a:xfrm>
            <a:off x="2158618" y="3144851"/>
            <a:ext cx="8045013" cy="626663"/>
            <a:chOff x="2158618" y="3144851"/>
            <a:chExt cx="8045013" cy="626663"/>
          </a:xfrm>
        </p:grpSpPr>
        <p:sp>
          <p:nvSpPr>
            <p:cNvPr id="9" name="右箭头 10"/>
            <p:cNvSpPr/>
            <p:nvPr/>
          </p:nvSpPr>
          <p:spPr bwMode="auto">
            <a:xfrm>
              <a:off x="3889190" y="330233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0" name="矩形 9"/>
            <p:cNvSpPr/>
            <p:nvPr/>
          </p:nvSpPr>
          <p:spPr bwMode="auto">
            <a:xfrm>
              <a:off x="2158618" y="3144851"/>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9" name="TextBox 20"/>
            <p:cNvSpPr txBox="1"/>
            <p:nvPr/>
          </p:nvSpPr>
          <p:spPr>
            <a:xfrm>
              <a:off x="2240684" y="3308962"/>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问题的解决方法二</a:t>
              </a:r>
            </a:p>
          </p:txBody>
        </p:sp>
        <p:grpSp>
          <p:nvGrpSpPr>
            <p:cNvPr id="3" name="组合 2"/>
            <p:cNvGrpSpPr/>
            <p:nvPr/>
          </p:nvGrpSpPr>
          <p:grpSpPr>
            <a:xfrm>
              <a:off x="4062491" y="3144851"/>
              <a:ext cx="6141140" cy="626663"/>
              <a:chOff x="3440971" y="2376343"/>
              <a:chExt cx="7852672" cy="801314"/>
            </a:xfrm>
          </p:grpSpPr>
          <p:sp>
            <p:nvSpPr>
              <p:cNvPr id="8" name="矩形 7"/>
              <p:cNvSpPr/>
              <p:nvPr/>
            </p:nvSpPr>
            <p:spPr bwMode="auto">
              <a:xfrm>
                <a:off x="3440971" y="2376343"/>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0" name="TextBox 21"/>
              <p:cNvSpPr txBox="1"/>
              <p:nvPr/>
            </p:nvSpPr>
            <p:spPr>
              <a:xfrm>
                <a:off x="3877078" y="2423056"/>
                <a:ext cx="7200800" cy="354199"/>
              </a:xfrm>
              <a:prstGeom prst="rect">
                <a:avLst/>
              </a:prstGeom>
              <a:noFill/>
            </p:spPr>
            <p:txBody>
              <a:bodyPr wrap="square" rtlCol="0">
                <a:spAutoFit/>
              </a:bodyPr>
              <a:lstStyle/>
              <a:p>
                <a:pPr algn="just"/>
                <a:r>
                  <a:rPr lang="zh-CN" altLang="en-US" sz="1200" dirty="0">
                    <a:solidFill>
                      <a:schemeClr val="bg1"/>
                    </a:solidFill>
                    <a:latin typeface="+mj-ea"/>
                    <a:ea typeface="+mj-ea"/>
                  </a:rPr>
                  <a:t>在开业前一个月将人员招聘到位。管理人员和技术人员来自高端品牌店技术人员。</a:t>
                </a:r>
              </a:p>
            </p:txBody>
          </p:sp>
        </p:grpSp>
      </p:grpSp>
      <p:grpSp>
        <p:nvGrpSpPr>
          <p:cNvPr id="36" name="组合 35"/>
          <p:cNvGrpSpPr/>
          <p:nvPr/>
        </p:nvGrpSpPr>
        <p:grpSpPr>
          <a:xfrm>
            <a:off x="2158618" y="4001161"/>
            <a:ext cx="8045013" cy="626663"/>
            <a:chOff x="2158618" y="4001161"/>
            <a:chExt cx="8045013" cy="626663"/>
          </a:xfrm>
        </p:grpSpPr>
        <p:sp>
          <p:nvSpPr>
            <p:cNvPr id="12" name="右箭头 13"/>
            <p:cNvSpPr/>
            <p:nvPr/>
          </p:nvSpPr>
          <p:spPr bwMode="auto">
            <a:xfrm>
              <a:off x="3889190" y="415864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3" name="矩形 12"/>
            <p:cNvSpPr/>
            <p:nvPr/>
          </p:nvSpPr>
          <p:spPr bwMode="auto">
            <a:xfrm>
              <a:off x="2158618" y="4001161"/>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1" name="TextBox 22"/>
            <p:cNvSpPr txBox="1"/>
            <p:nvPr/>
          </p:nvSpPr>
          <p:spPr>
            <a:xfrm>
              <a:off x="2240684" y="4158641"/>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问题的解决方法三</a:t>
              </a:r>
            </a:p>
          </p:txBody>
        </p:sp>
        <p:grpSp>
          <p:nvGrpSpPr>
            <p:cNvPr id="4" name="组合 3"/>
            <p:cNvGrpSpPr/>
            <p:nvPr/>
          </p:nvGrpSpPr>
          <p:grpSpPr>
            <a:xfrm>
              <a:off x="4062491" y="4001161"/>
              <a:ext cx="6141140" cy="626663"/>
              <a:chOff x="3440971" y="3471306"/>
              <a:chExt cx="7852672" cy="801314"/>
            </a:xfrm>
          </p:grpSpPr>
          <p:sp>
            <p:nvSpPr>
              <p:cNvPr id="11" name="矩形 10"/>
              <p:cNvSpPr/>
              <p:nvPr/>
            </p:nvSpPr>
            <p:spPr bwMode="auto">
              <a:xfrm>
                <a:off x="3440971" y="3471306"/>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2" name="TextBox 23"/>
              <p:cNvSpPr txBox="1"/>
              <p:nvPr/>
            </p:nvSpPr>
            <p:spPr>
              <a:xfrm>
                <a:off x="3877078" y="3518019"/>
                <a:ext cx="7200800" cy="590331"/>
              </a:xfrm>
              <a:prstGeom prst="rect">
                <a:avLst/>
              </a:prstGeom>
              <a:noFill/>
            </p:spPr>
            <p:txBody>
              <a:bodyPr wrap="square" rtlCol="0">
                <a:spAutoFit/>
              </a:bodyPr>
              <a:lstStyle/>
              <a:p>
                <a:r>
                  <a:rPr lang="zh-CN" altLang="en-US" sz="1200" dirty="0">
                    <a:solidFill>
                      <a:schemeClr val="bg1"/>
                    </a:solidFill>
                    <a:latin typeface="+mj-ea"/>
                    <a:ea typeface="+mj-ea"/>
                  </a:rPr>
                  <a:t>一部分从成都大经销商处购买，另一部分则根据以前积累的供应商，从全国范围采购，然后以空运的方式托运。</a:t>
                </a:r>
              </a:p>
            </p:txBody>
          </p:sp>
        </p:grpSp>
      </p:grpSp>
      <p:grpSp>
        <p:nvGrpSpPr>
          <p:cNvPr id="37" name="组合 36"/>
          <p:cNvGrpSpPr/>
          <p:nvPr/>
        </p:nvGrpSpPr>
        <p:grpSpPr>
          <a:xfrm>
            <a:off x="2158618" y="4890569"/>
            <a:ext cx="8045013" cy="626663"/>
            <a:chOff x="2158618" y="4890569"/>
            <a:chExt cx="8045013" cy="626663"/>
          </a:xfrm>
        </p:grpSpPr>
        <p:sp>
          <p:nvSpPr>
            <p:cNvPr id="15" name="右箭头 16"/>
            <p:cNvSpPr/>
            <p:nvPr/>
          </p:nvSpPr>
          <p:spPr bwMode="auto">
            <a:xfrm>
              <a:off x="3889190" y="5048048"/>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6" name="矩形 15"/>
            <p:cNvSpPr/>
            <p:nvPr/>
          </p:nvSpPr>
          <p:spPr bwMode="auto">
            <a:xfrm>
              <a:off x="2158618" y="4890569"/>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3" name="TextBox 24"/>
            <p:cNvSpPr txBox="1"/>
            <p:nvPr/>
          </p:nvSpPr>
          <p:spPr>
            <a:xfrm>
              <a:off x="2240684" y="5047693"/>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问题的解决方法四</a:t>
              </a:r>
            </a:p>
          </p:txBody>
        </p:sp>
        <p:grpSp>
          <p:nvGrpSpPr>
            <p:cNvPr id="25" name="组合 24"/>
            <p:cNvGrpSpPr/>
            <p:nvPr/>
          </p:nvGrpSpPr>
          <p:grpSpPr>
            <a:xfrm>
              <a:off x="4062491" y="4890569"/>
              <a:ext cx="6141140" cy="626663"/>
              <a:chOff x="3440971" y="4608591"/>
              <a:chExt cx="7852672" cy="801314"/>
            </a:xfrm>
          </p:grpSpPr>
          <p:sp>
            <p:nvSpPr>
              <p:cNvPr id="14" name="矩形 13"/>
              <p:cNvSpPr/>
              <p:nvPr/>
            </p:nvSpPr>
            <p:spPr bwMode="auto">
              <a:xfrm>
                <a:off x="3440971" y="4608591"/>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4" name="TextBox 25"/>
              <p:cNvSpPr txBox="1"/>
              <p:nvPr/>
            </p:nvSpPr>
            <p:spPr>
              <a:xfrm>
                <a:off x="3877078" y="4650913"/>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很多零配件要第二天才能到货，这会造成满意度的降低。在前期做口碑期间，物流无法当天送达的公司自行到成都取货。</a:t>
                </a:r>
              </a:p>
            </p:txBody>
          </p:sp>
        </p:grpSp>
      </p:grpSp>
      <p:grpSp>
        <p:nvGrpSpPr>
          <p:cNvPr id="31" name="组合 30"/>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4" name="文本框 3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1+#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1+#ppt_w/2"/>
                                          </p:val>
                                        </p:tav>
                                        <p:tav tm="100000">
                                          <p:val>
                                            <p:strVal val="#ppt_x"/>
                                          </p:val>
                                        </p:tav>
                                      </p:tavLst>
                                    </p:anim>
                                    <p:anim calcmode="lin" valueType="num">
                                      <p:cBhvr additive="base">
                                        <p:cTn id="16" dur="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文本框 17"/>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9" name="图片 18"/>
          <p:cNvPicPr>
            <a:picLocks noChangeAspect="1"/>
          </p:cNvPicPr>
          <p:nvPr/>
        </p:nvPicPr>
        <p:blipFill rotWithShape="1">
          <a:blip r:embed="rId3" cstate="print">
            <a:grayscl/>
            <a:extLst>
              <a:ext uri="{28A0092B-C50C-407E-A947-70E740481C1C}">
                <a14:useLocalDpi xmlns:a14="http://schemas.microsoft.com/office/drawing/2010/main" xmlns=""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20" name="矩形 1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1" name="矩形 2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2" name="文本框 2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05</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未来工作计划</a:t>
            </a:r>
          </a:p>
        </p:txBody>
      </p:sp>
      <p:grpSp>
        <p:nvGrpSpPr>
          <p:cNvPr id="34" name="组合 33"/>
          <p:cNvGrpSpPr/>
          <p:nvPr/>
        </p:nvGrpSpPr>
        <p:grpSpPr>
          <a:xfrm>
            <a:off x="555172" y="2563318"/>
            <a:ext cx="5906926" cy="109452"/>
            <a:chOff x="538843" y="2563318"/>
            <a:chExt cx="5906926" cy="109452"/>
          </a:xfrm>
        </p:grpSpPr>
        <p:cxnSp>
          <p:nvCxnSpPr>
            <p:cNvPr id="35" name="直接连接符 3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36" name="矩形 3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7" name="组合 36"/>
          <p:cNvGrpSpPr/>
          <p:nvPr/>
        </p:nvGrpSpPr>
        <p:grpSpPr>
          <a:xfrm>
            <a:off x="4863806" y="3588460"/>
            <a:ext cx="1283107" cy="1512389"/>
            <a:chOff x="6295756" y="3113567"/>
            <a:chExt cx="2677254" cy="1512389"/>
          </a:xfrm>
        </p:grpSpPr>
        <p:sp>
          <p:nvSpPr>
            <p:cNvPr id="3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0" name="文本框 3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42" name="组合 41"/>
          <p:cNvGrpSpPr/>
          <p:nvPr/>
        </p:nvGrpSpPr>
        <p:grpSpPr>
          <a:xfrm>
            <a:off x="5978097" y="3579491"/>
            <a:ext cx="1578105" cy="1078469"/>
            <a:chOff x="8566712" y="3117911"/>
            <a:chExt cx="2677254" cy="1078469"/>
          </a:xfrm>
        </p:grpSpPr>
        <p:sp>
          <p:nvSpPr>
            <p:cNvPr id="45"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6"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7"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randombar(horizontal)">
                                      <p:cBhvr>
                                        <p:cTn id="15" dur="500"/>
                                        <p:tgtEl>
                                          <p:spTgt spid="2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3"/>
                                        </p:tgtEl>
                                        <p:attrNameLst>
                                          <p:attrName>ppt_y</p:attrName>
                                        </p:attrNameLst>
                                      </p:cBhvr>
                                      <p:tavLst>
                                        <p:tav tm="0">
                                          <p:val>
                                            <p:strVal val="#ppt_y"/>
                                          </p:val>
                                        </p:tav>
                                        <p:tav tm="100000">
                                          <p:val>
                                            <p:strVal val="#ppt_y"/>
                                          </p:val>
                                        </p:tav>
                                      </p:tavLst>
                                    </p:anim>
                                    <p:anim calcmode="lin" valueType="num">
                                      <p:cBhvr>
                                        <p:cTn id="28"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3"/>
                                        </p:tgtEl>
                                      </p:cBhvr>
                                    </p:animEffect>
                                  </p:childTnLst>
                                </p:cTn>
                              </p:par>
                              <p:par>
                                <p:cTn id="31" presetID="22" presetClass="entr" presetSubtype="1" fill="hold" nodeType="withEffect">
                                  <p:stCondLst>
                                    <p:cond delay="125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1000"/>
                                        <p:tgtEl>
                                          <p:spTgt spid="37"/>
                                        </p:tgtEl>
                                      </p:cBhvr>
                                    </p:animEffect>
                                  </p:childTnLst>
                                </p:cTn>
                              </p:par>
                              <p:par>
                                <p:cTn id="34" presetID="22" presetClass="entr" presetSubtype="1" fill="hold" nodeType="withEffect">
                                  <p:stCondLst>
                                    <p:cond delay="225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1000"/>
                                        <p:tgtEl>
                                          <p:spTgt spid="4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1346647" y="2107029"/>
            <a:ext cx="1934334" cy="741556"/>
            <a:chOff x="1066502" y="1536888"/>
            <a:chExt cx="2182436" cy="836670"/>
          </a:xfrm>
        </p:grpSpPr>
        <p:sp>
          <p:nvSpPr>
            <p:cNvPr id="26" name="TextBox 52"/>
            <p:cNvSpPr txBox="1"/>
            <p:nvPr/>
          </p:nvSpPr>
          <p:spPr>
            <a:xfrm>
              <a:off x="1716453" y="1536888"/>
              <a:ext cx="1532485" cy="381978"/>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分支目标一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7" name="TextBox 53"/>
            <p:cNvSpPr txBox="1"/>
            <p:nvPr/>
          </p:nvSpPr>
          <p:spPr>
            <a:xfrm>
              <a:off x="1066502" y="1852679"/>
              <a:ext cx="2181733" cy="520879"/>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理清理论上的逻辑关系克服关键技术难点</a:t>
              </a:r>
            </a:p>
          </p:txBody>
        </p:sp>
      </p:grpSp>
      <p:grpSp>
        <p:nvGrpSpPr>
          <p:cNvPr id="4" name="组合 3"/>
          <p:cNvGrpSpPr/>
          <p:nvPr/>
        </p:nvGrpSpPr>
        <p:grpSpPr>
          <a:xfrm>
            <a:off x="8618408" y="2126173"/>
            <a:ext cx="1945263" cy="726763"/>
            <a:chOff x="8937080" y="1484784"/>
            <a:chExt cx="2194767" cy="819979"/>
          </a:xfrm>
        </p:grpSpPr>
        <p:sp>
          <p:nvSpPr>
            <p:cNvPr id="28" name="TextBox 54"/>
            <p:cNvSpPr txBox="1"/>
            <p:nvPr/>
          </p:nvSpPr>
          <p:spPr>
            <a:xfrm>
              <a:off x="8937080" y="1484784"/>
              <a:ext cx="1476664" cy="381978"/>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9" name="TextBox 55"/>
            <p:cNvSpPr txBox="1"/>
            <p:nvPr/>
          </p:nvSpPr>
          <p:spPr>
            <a:xfrm>
              <a:off x="8973111" y="1783884"/>
              <a:ext cx="2158736" cy="520879"/>
            </a:xfrm>
            <a:prstGeom prst="rect">
              <a:avLst/>
            </a:prstGeom>
            <a:noFill/>
          </p:spPr>
          <p:txBody>
            <a:bodyPr wrap="square">
              <a:spAutoFit/>
            </a:bodyPr>
            <a:lstStyle/>
            <a:p>
              <a:r>
                <a:rPr lang="zh-CN" altLang="en-US" sz="1200" dirty="0">
                  <a:solidFill>
                    <a:schemeClr val="bg1"/>
                  </a:solidFill>
                  <a:latin typeface="+mj-ea"/>
                  <a:ea typeface="+mj-ea"/>
                </a:rPr>
                <a:t>完成论文设计方案并通过评审。</a:t>
              </a:r>
            </a:p>
          </p:txBody>
        </p:sp>
      </p:grpSp>
      <p:grpSp>
        <p:nvGrpSpPr>
          <p:cNvPr id="3" name="组合 2"/>
          <p:cNvGrpSpPr/>
          <p:nvPr/>
        </p:nvGrpSpPr>
        <p:grpSpPr>
          <a:xfrm>
            <a:off x="1168626" y="4812156"/>
            <a:ext cx="2289751" cy="810783"/>
            <a:chOff x="802272" y="4588980"/>
            <a:chExt cx="2583439" cy="914776"/>
          </a:xfrm>
        </p:grpSpPr>
        <p:sp>
          <p:nvSpPr>
            <p:cNvPr id="30" name="TextBox 56"/>
            <p:cNvSpPr txBox="1"/>
            <p:nvPr/>
          </p:nvSpPr>
          <p:spPr>
            <a:xfrm>
              <a:off x="1787879" y="4588980"/>
              <a:ext cx="1597832" cy="381978"/>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分支目标三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a:xfrm>
              <a:off x="802272" y="4982877"/>
              <a:ext cx="2583439" cy="520879"/>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5" name="组合 4"/>
          <p:cNvGrpSpPr/>
          <p:nvPr/>
        </p:nvGrpSpPr>
        <p:grpSpPr>
          <a:xfrm>
            <a:off x="8532313" y="4764939"/>
            <a:ext cx="2212906" cy="792670"/>
            <a:chOff x="9084240" y="4591471"/>
            <a:chExt cx="2496738" cy="894340"/>
          </a:xfrm>
        </p:grpSpPr>
        <p:sp>
          <p:nvSpPr>
            <p:cNvPr id="32" name="TextBox 61"/>
            <p:cNvSpPr txBox="1"/>
            <p:nvPr/>
          </p:nvSpPr>
          <p:spPr>
            <a:xfrm>
              <a:off x="9084240" y="4591471"/>
              <a:ext cx="1459480" cy="381977"/>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3" name="TextBox 62"/>
            <p:cNvSpPr txBox="1"/>
            <p:nvPr/>
          </p:nvSpPr>
          <p:spPr>
            <a:xfrm>
              <a:off x="9110790" y="4964932"/>
              <a:ext cx="2470188" cy="520879"/>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8" name="组合 7"/>
          <p:cNvGrpSpPr/>
          <p:nvPr/>
        </p:nvGrpSpPr>
        <p:grpSpPr>
          <a:xfrm>
            <a:off x="2808361" y="3001146"/>
            <a:ext cx="6197301" cy="1911124"/>
            <a:chOff x="2808361" y="3001146"/>
            <a:chExt cx="6197301" cy="1911124"/>
          </a:xfrm>
        </p:grpSpPr>
        <p:sp>
          <p:nvSpPr>
            <p:cNvPr id="24" name="椭圆 23"/>
            <p:cNvSpPr/>
            <p:nvPr/>
          </p:nvSpPr>
          <p:spPr bwMode="auto">
            <a:xfrm>
              <a:off x="2808361" y="3001146"/>
              <a:ext cx="6197301" cy="1911124"/>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sz="1400">
                <a:solidFill>
                  <a:schemeClr val="bg1"/>
                </a:solidFill>
              </a:endParaRPr>
            </a:p>
          </p:txBody>
        </p:sp>
        <p:grpSp>
          <p:nvGrpSpPr>
            <p:cNvPr id="7" name="组合 6"/>
            <p:cNvGrpSpPr/>
            <p:nvPr/>
          </p:nvGrpSpPr>
          <p:grpSpPr>
            <a:xfrm>
              <a:off x="3889350" y="3320738"/>
              <a:ext cx="4025573" cy="1241890"/>
              <a:chOff x="3889350" y="3320738"/>
              <a:chExt cx="4025573" cy="1241890"/>
            </a:xfrm>
          </p:grpSpPr>
          <p:sp>
            <p:nvSpPr>
              <p:cNvPr id="25" name="Freeform 6"/>
              <p:cNvSpPr/>
              <p:nvPr/>
            </p:nvSpPr>
            <p:spPr bwMode="auto">
              <a:xfrm>
                <a:off x="3889350" y="3320738"/>
                <a:ext cx="4025573" cy="1241890"/>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sz="1400">
                  <a:solidFill>
                    <a:schemeClr val="bg1"/>
                  </a:solidFill>
                </a:endParaRPr>
              </a:p>
            </p:txBody>
          </p:sp>
          <p:sp>
            <p:nvSpPr>
              <p:cNvPr id="34" name="Freeform 6"/>
              <p:cNvSpPr/>
              <p:nvPr/>
            </p:nvSpPr>
            <p:spPr bwMode="auto">
              <a:xfrm>
                <a:off x="5082413" y="3698158"/>
                <a:ext cx="1668313" cy="514675"/>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9" name="Line 11"/>
              <p:cNvSpPr>
                <a:spLocks noChangeShapeType="1"/>
              </p:cNvSpPr>
              <p:nvPr/>
            </p:nvSpPr>
            <p:spPr bwMode="auto">
              <a:xfrm flipH="1">
                <a:off x="4036673" y="4167610"/>
                <a:ext cx="1194394" cy="367785"/>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0" name="Line 12"/>
              <p:cNvSpPr>
                <a:spLocks noChangeShapeType="1"/>
              </p:cNvSpPr>
              <p:nvPr/>
            </p:nvSpPr>
            <p:spPr bwMode="auto">
              <a:xfrm flipH="1">
                <a:off x="6627561" y="3381058"/>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1" name="Line 13"/>
              <p:cNvSpPr>
                <a:spLocks noChangeShapeType="1"/>
              </p:cNvSpPr>
              <p:nvPr/>
            </p:nvSpPr>
            <p:spPr bwMode="auto">
              <a:xfrm flipH="1" flipV="1">
                <a:off x="4036673" y="3381058"/>
                <a:ext cx="1194394" cy="369606"/>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2" name="Line 14"/>
              <p:cNvSpPr>
                <a:spLocks noChangeShapeType="1"/>
              </p:cNvSpPr>
              <p:nvPr/>
            </p:nvSpPr>
            <p:spPr bwMode="auto">
              <a:xfrm flipH="1" flipV="1">
                <a:off x="6627561" y="4180356"/>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grpSp>
      </p:grpSp>
      <p:grpSp>
        <p:nvGrpSpPr>
          <p:cNvPr id="9" name="组合 8"/>
          <p:cNvGrpSpPr/>
          <p:nvPr/>
        </p:nvGrpSpPr>
        <p:grpSpPr>
          <a:xfrm>
            <a:off x="3324771" y="2365628"/>
            <a:ext cx="815684" cy="1042742"/>
            <a:chOff x="3324771" y="2365628"/>
            <a:chExt cx="815684" cy="1042742"/>
          </a:xfrm>
        </p:grpSpPr>
        <p:sp>
          <p:nvSpPr>
            <p:cNvPr id="35" name="Freeform 7"/>
            <p:cNvSpPr/>
            <p:nvPr/>
          </p:nvSpPr>
          <p:spPr bwMode="auto">
            <a:xfrm>
              <a:off x="3324771" y="3157110"/>
              <a:ext cx="815684" cy="251260"/>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47" name="组合 46"/>
            <p:cNvGrpSpPr/>
            <p:nvPr/>
          </p:nvGrpSpPr>
          <p:grpSpPr>
            <a:xfrm>
              <a:off x="3495481" y="2365628"/>
              <a:ext cx="546806" cy="902894"/>
              <a:chOff x="8066088" y="2327276"/>
              <a:chExt cx="719137" cy="1187450"/>
            </a:xfrm>
            <a:solidFill>
              <a:schemeClr val="tx2"/>
            </a:solidFill>
          </p:grpSpPr>
          <p:sp>
            <p:nvSpPr>
              <p:cNvPr id="4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49" name="矩形 48"/>
              <p:cNvSpPr/>
              <p:nvPr/>
            </p:nvSpPr>
            <p:spPr>
              <a:xfrm>
                <a:off x="8260327" y="2431982"/>
                <a:ext cx="441036" cy="526209"/>
              </a:xfrm>
              <a:prstGeom prst="rect">
                <a:avLst/>
              </a:prstGeom>
              <a:noFill/>
            </p:spPr>
            <p:txBody>
              <a:bodyPr wrap="none">
                <a:spAutoFit/>
              </a:bodyPr>
              <a:lstStyle/>
              <a:p>
                <a:r>
                  <a:rPr lang="en-US" altLang="zh-CN" sz="2000" dirty="0">
                    <a:solidFill>
                      <a:schemeClr val="bg2"/>
                    </a:solidFill>
                    <a:latin typeface="微软雅黑" panose="020B0503020204020204" pitchFamily="34" charset="-122"/>
                    <a:ea typeface="+mn-ea"/>
                  </a:rPr>
                  <a:t>1</a:t>
                </a:r>
                <a:endParaRPr lang="zh-CN" altLang="en-US" sz="2000" dirty="0">
                  <a:solidFill>
                    <a:schemeClr val="bg2"/>
                  </a:solidFill>
                  <a:latin typeface="微软雅黑" panose="020B0503020204020204" pitchFamily="34" charset="-122"/>
                  <a:ea typeface="+mn-ea"/>
                </a:endParaRPr>
              </a:p>
            </p:txBody>
          </p:sp>
        </p:grpSp>
      </p:grpSp>
      <p:grpSp>
        <p:nvGrpSpPr>
          <p:cNvPr id="13" name="组合 12"/>
          <p:cNvGrpSpPr/>
          <p:nvPr/>
        </p:nvGrpSpPr>
        <p:grpSpPr>
          <a:xfrm>
            <a:off x="5859722" y="2473554"/>
            <a:ext cx="1246506" cy="1481941"/>
            <a:chOff x="5859722" y="2473554"/>
            <a:chExt cx="1246506" cy="1481941"/>
          </a:xfrm>
        </p:grpSpPr>
        <p:grpSp>
          <p:nvGrpSpPr>
            <p:cNvPr id="44" name="组合 43"/>
            <p:cNvGrpSpPr/>
            <p:nvPr/>
          </p:nvGrpSpPr>
          <p:grpSpPr>
            <a:xfrm>
              <a:off x="5859722" y="2473554"/>
              <a:ext cx="1246506" cy="1481941"/>
              <a:chOff x="6205538" y="2856647"/>
              <a:chExt cx="1156365" cy="1374775"/>
            </a:xfrm>
            <a:effectLst>
              <a:outerShdw blurRad="76200" dir="13500000" sy="23000" kx="1200000" algn="br" rotWithShape="0">
                <a:prstClr val="black">
                  <a:alpha val="20000"/>
                </a:prstClr>
              </a:outerShdw>
            </a:effectLst>
          </p:grpSpPr>
          <p:sp>
            <p:nvSpPr>
              <p:cNvPr id="45"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C00000"/>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sp>
            <p:nvSpPr>
              <p:cNvPr id="46" name="Rectangle 20"/>
              <p:cNvSpPr>
                <a:spLocks noChangeArrowheads="1"/>
              </p:cNvSpPr>
              <p:nvPr/>
            </p:nvSpPr>
            <p:spPr bwMode="auto">
              <a:xfrm>
                <a:off x="6205538" y="2856647"/>
                <a:ext cx="53975" cy="1374775"/>
              </a:xfrm>
              <a:prstGeom prst="rect">
                <a:avLst/>
              </a:prstGeom>
              <a:solidFill>
                <a:schemeClr val="bg1"/>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grpSp>
        <p:sp>
          <p:nvSpPr>
            <p:cNvPr id="50" name="矩形 49"/>
            <p:cNvSpPr/>
            <p:nvPr/>
          </p:nvSpPr>
          <p:spPr>
            <a:xfrm>
              <a:off x="6034940" y="2537006"/>
              <a:ext cx="684987" cy="584775"/>
            </a:xfrm>
            <a:prstGeom prst="rect">
              <a:avLst/>
            </a:prstGeom>
          </p:spPr>
          <p:txBody>
            <a:bodyPr wrap="square">
              <a:spAutoFit/>
            </a:bodyPr>
            <a:lstStyle/>
            <a:p>
              <a:pPr algn="ctr"/>
              <a:r>
                <a:rPr lang="zh-CN" altLang="en-US" sz="1600" b="1" dirty="0">
                  <a:solidFill>
                    <a:schemeClr val="bg2"/>
                  </a:solidFill>
                  <a:latin typeface="+mn-ea"/>
                  <a:ea typeface="+mn-ea"/>
                </a:rPr>
                <a:t>四个目标</a:t>
              </a:r>
            </a:p>
          </p:txBody>
        </p:sp>
      </p:grpSp>
      <p:grpSp>
        <p:nvGrpSpPr>
          <p:cNvPr id="12" name="组合 11"/>
          <p:cNvGrpSpPr/>
          <p:nvPr/>
        </p:nvGrpSpPr>
        <p:grpSpPr>
          <a:xfrm>
            <a:off x="7692684" y="2365628"/>
            <a:ext cx="815684" cy="1042742"/>
            <a:chOff x="7692684" y="2365628"/>
            <a:chExt cx="815684" cy="1042742"/>
          </a:xfrm>
        </p:grpSpPr>
        <p:sp>
          <p:nvSpPr>
            <p:cNvPr id="38" name="Freeform 10"/>
            <p:cNvSpPr/>
            <p:nvPr/>
          </p:nvSpPr>
          <p:spPr bwMode="auto">
            <a:xfrm>
              <a:off x="7692684" y="3157110"/>
              <a:ext cx="815684" cy="251260"/>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1" name="组合 50"/>
            <p:cNvGrpSpPr/>
            <p:nvPr/>
          </p:nvGrpSpPr>
          <p:grpSpPr>
            <a:xfrm>
              <a:off x="7839979" y="2365628"/>
              <a:ext cx="546806" cy="902894"/>
              <a:chOff x="8066088" y="2327276"/>
              <a:chExt cx="719137" cy="1187450"/>
            </a:xfrm>
          </p:grpSpPr>
          <p:sp>
            <p:nvSpPr>
              <p:cNvPr id="52"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3" name="矩形 52"/>
              <p:cNvSpPr/>
              <p:nvPr/>
            </p:nvSpPr>
            <p:spPr>
              <a:xfrm>
                <a:off x="8225872"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2</a:t>
                </a:r>
                <a:endParaRPr lang="zh-CN" altLang="en-US" sz="2000" dirty="0">
                  <a:solidFill>
                    <a:schemeClr val="bg2"/>
                  </a:solidFill>
                  <a:latin typeface="微软雅黑" panose="020B0503020204020204" pitchFamily="34" charset="-122"/>
                  <a:ea typeface="+mn-ea"/>
                </a:endParaRPr>
              </a:p>
            </p:txBody>
          </p:sp>
        </p:grpSp>
      </p:grpSp>
      <p:grpSp>
        <p:nvGrpSpPr>
          <p:cNvPr id="10" name="组合 9"/>
          <p:cNvGrpSpPr/>
          <p:nvPr/>
        </p:nvGrpSpPr>
        <p:grpSpPr>
          <a:xfrm>
            <a:off x="3324771" y="3691214"/>
            <a:ext cx="815684" cy="1062669"/>
            <a:chOff x="3324771" y="3691214"/>
            <a:chExt cx="815684" cy="1062669"/>
          </a:xfrm>
        </p:grpSpPr>
        <p:sp>
          <p:nvSpPr>
            <p:cNvPr id="36" name="Freeform 8"/>
            <p:cNvSpPr/>
            <p:nvPr/>
          </p:nvSpPr>
          <p:spPr bwMode="auto">
            <a:xfrm>
              <a:off x="3324771" y="4504444"/>
              <a:ext cx="815684" cy="249439"/>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4" name="组合 53"/>
            <p:cNvGrpSpPr/>
            <p:nvPr/>
          </p:nvGrpSpPr>
          <p:grpSpPr>
            <a:xfrm>
              <a:off x="3495481" y="3691214"/>
              <a:ext cx="546806" cy="902894"/>
              <a:chOff x="8066088" y="2327276"/>
              <a:chExt cx="719137" cy="1187450"/>
            </a:xfrm>
          </p:grpSpPr>
          <p:sp>
            <p:nvSpPr>
              <p:cNvPr id="55"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6" name="矩形 55"/>
              <p:cNvSpPr/>
              <p:nvPr/>
            </p:nvSpPr>
            <p:spPr>
              <a:xfrm>
                <a:off x="8203780"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3</a:t>
                </a:r>
                <a:endParaRPr lang="zh-CN" altLang="en-US" sz="2000" dirty="0">
                  <a:solidFill>
                    <a:schemeClr val="bg2"/>
                  </a:solidFill>
                  <a:latin typeface="微软雅黑" panose="020B0503020204020204" pitchFamily="34" charset="-122"/>
                  <a:ea typeface="+mn-ea"/>
                </a:endParaRPr>
              </a:p>
            </p:txBody>
          </p:sp>
        </p:grpSp>
      </p:grpSp>
      <p:grpSp>
        <p:nvGrpSpPr>
          <p:cNvPr id="11" name="组合 10"/>
          <p:cNvGrpSpPr/>
          <p:nvPr/>
        </p:nvGrpSpPr>
        <p:grpSpPr>
          <a:xfrm>
            <a:off x="7692684" y="3691214"/>
            <a:ext cx="815684" cy="1062669"/>
            <a:chOff x="7692684" y="3691214"/>
            <a:chExt cx="815684" cy="1062669"/>
          </a:xfrm>
        </p:grpSpPr>
        <p:sp>
          <p:nvSpPr>
            <p:cNvPr id="37" name="Freeform 9"/>
            <p:cNvSpPr/>
            <p:nvPr/>
          </p:nvSpPr>
          <p:spPr bwMode="auto">
            <a:xfrm>
              <a:off x="7692684" y="4504444"/>
              <a:ext cx="815684" cy="249439"/>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7" name="组合 56"/>
            <p:cNvGrpSpPr/>
            <p:nvPr/>
          </p:nvGrpSpPr>
          <p:grpSpPr>
            <a:xfrm>
              <a:off x="7839979" y="3691214"/>
              <a:ext cx="546806" cy="902894"/>
              <a:chOff x="8066088" y="2327276"/>
              <a:chExt cx="719137" cy="1187450"/>
            </a:xfrm>
          </p:grpSpPr>
          <p:sp>
            <p:nvSpPr>
              <p:cNvPr id="5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9" name="矩形 58"/>
              <p:cNvSpPr/>
              <p:nvPr/>
            </p:nvSpPr>
            <p:spPr>
              <a:xfrm>
                <a:off x="8203399"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4</a:t>
                </a:r>
                <a:endParaRPr lang="zh-CN" altLang="en-US" sz="2000" dirty="0">
                  <a:solidFill>
                    <a:schemeClr val="bg2"/>
                  </a:solidFill>
                  <a:latin typeface="微软雅黑" panose="020B0503020204020204" pitchFamily="34" charset="-122"/>
                  <a:ea typeface="+mn-ea"/>
                </a:endParaRPr>
              </a:p>
            </p:txBody>
          </p:sp>
        </p:grpSp>
      </p:grpSp>
      <p:grpSp>
        <p:nvGrpSpPr>
          <p:cNvPr id="60" name="组合 59"/>
          <p:cNvGrpSpPr/>
          <p:nvPr/>
        </p:nvGrpSpPr>
        <p:grpSpPr>
          <a:xfrm>
            <a:off x="791350" y="858778"/>
            <a:ext cx="2067465" cy="553998"/>
            <a:chOff x="791350" y="858778"/>
            <a:chExt cx="2067465" cy="553998"/>
          </a:xfrm>
        </p:grpSpPr>
        <p:sp>
          <p:nvSpPr>
            <p:cNvPr id="6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63" name="文本框 6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par>
                                <p:cTn id="8" presetID="47" presetClass="entr" presetSubtype="0" fill="hold"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2500"/>
                            </p:stCondLst>
                            <p:childTnLst>
                              <p:par>
                                <p:cTn id="18" presetID="2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par>
                          <p:cTn id="21" fill="hold">
                            <p:stCondLst>
                              <p:cond delay="3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3500"/>
                            </p:stCondLst>
                            <p:childTnLst>
                              <p:par>
                                <p:cTn id="26" presetID="22" presetClass="entr" presetSubtype="4"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4000"/>
                            </p:stCondLst>
                            <p:childTnLst>
                              <p:par>
                                <p:cTn id="30" presetID="2" presetClass="entr" presetSubtype="4"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500" fill="hold"/>
                                        <p:tgtEl>
                                          <p:spTgt spid="4"/>
                                        </p:tgtEl>
                                        <p:attrNameLst>
                                          <p:attrName>ppt_x</p:attrName>
                                        </p:attrNameLst>
                                      </p:cBhvr>
                                      <p:tavLst>
                                        <p:tav tm="0">
                                          <p:val>
                                            <p:strVal val="#ppt_x"/>
                                          </p:val>
                                        </p:tav>
                                        <p:tav tm="100000">
                                          <p:val>
                                            <p:strVal val="#ppt_x"/>
                                          </p:val>
                                        </p:tav>
                                      </p:tavLst>
                                    </p:anim>
                                    <p:anim calcmode="lin" valueType="num">
                                      <p:cBhvr additive="base">
                                        <p:cTn id="4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9" name="圆角右箭头 41"/>
          <p:cNvSpPr/>
          <p:nvPr/>
        </p:nvSpPr>
        <p:spPr>
          <a:xfrm>
            <a:off x="6095931"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0" name="圆角右箭头 52"/>
          <p:cNvSpPr/>
          <p:nvPr/>
        </p:nvSpPr>
        <p:spPr>
          <a:xfrm flipH="1">
            <a:off x="4411726"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1" name="圆角右箭头 61"/>
          <p:cNvSpPr/>
          <p:nvPr/>
        </p:nvSpPr>
        <p:spPr>
          <a:xfrm>
            <a:off x="6455605"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2" name="圆角右箭头 83"/>
          <p:cNvSpPr/>
          <p:nvPr/>
        </p:nvSpPr>
        <p:spPr>
          <a:xfrm flipH="1">
            <a:off x="4055002"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3" name="上箭头 45"/>
          <p:cNvSpPr/>
          <p:nvPr/>
        </p:nvSpPr>
        <p:spPr>
          <a:xfrm>
            <a:off x="5559371" y="2773308"/>
            <a:ext cx="601422" cy="3556979"/>
          </a:xfrm>
          <a:prstGeom prst="upArrow">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850703" y="4136368"/>
            <a:ext cx="1873161" cy="949027"/>
            <a:chOff x="1546824" y="3892841"/>
            <a:chExt cx="2161186" cy="1094953"/>
          </a:xfrm>
        </p:grpSpPr>
        <p:sp>
          <p:nvSpPr>
            <p:cNvPr id="64" name="TextBox 9"/>
            <p:cNvSpPr txBox="1"/>
            <p:nvPr/>
          </p:nvSpPr>
          <p:spPr>
            <a:xfrm>
              <a:off x="1983694"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计划方向一</a:t>
              </a:r>
            </a:p>
          </p:txBody>
        </p:sp>
        <p:sp>
          <p:nvSpPr>
            <p:cNvPr id="65" name="TextBox 10"/>
            <p:cNvSpPr txBox="1"/>
            <p:nvPr/>
          </p:nvSpPr>
          <p:spPr>
            <a:xfrm>
              <a:off x="1546824"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410462" y="2722280"/>
            <a:ext cx="1873161" cy="949027"/>
            <a:chOff x="2192654" y="2261317"/>
            <a:chExt cx="2161186" cy="1094953"/>
          </a:xfrm>
        </p:grpSpPr>
        <p:sp>
          <p:nvSpPr>
            <p:cNvPr id="66" name="TextBox 9"/>
            <p:cNvSpPr txBox="1"/>
            <p:nvPr/>
          </p:nvSpPr>
          <p:spPr>
            <a:xfrm>
              <a:off x="2629524" y="22613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计划方向二</a:t>
              </a:r>
            </a:p>
          </p:txBody>
        </p:sp>
        <p:sp>
          <p:nvSpPr>
            <p:cNvPr id="67" name="TextBox 10"/>
            <p:cNvSpPr txBox="1"/>
            <p:nvPr/>
          </p:nvSpPr>
          <p:spPr>
            <a:xfrm>
              <a:off x="2192654" y="26176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48953" y="1672932"/>
            <a:ext cx="1873161" cy="949027"/>
            <a:chOff x="4973597" y="1050617"/>
            <a:chExt cx="2161186" cy="1094953"/>
          </a:xfrm>
        </p:grpSpPr>
        <p:sp>
          <p:nvSpPr>
            <p:cNvPr id="68" name="TextBox 9"/>
            <p:cNvSpPr txBox="1"/>
            <p:nvPr/>
          </p:nvSpPr>
          <p:spPr>
            <a:xfrm>
              <a:off x="5410467" y="10506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计划方向三</a:t>
              </a:r>
            </a:p>
          </p:txBody>
        </p:sp>
        <p:sp>
          <p:nvSpPr>
            <p:cNvPr id="69" name="TextBox 10"/>
            <p:cNvSpPr txBox="1"/>
            <p:nvPr/>
          </p:nvSpPr>
          <p:spPr>
            <a:xfrm>
              <a:off x="4973597" y="14069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530020" y="2710975"/>
            <a:ext cx="1873161" cy="949027"/>
            <a:chOff x="7702299" y="2248274"/>
            <a:chExt cx="2161186" cy="1094953"/>
          </a:xfrm>
        </p:grpSpPr>
        <p:sp>
          <p:nvSpPr>
            <p:cNvPr id="70" name="TextBox 9"/>
            <p:cNvSpPr txBox="1"/>
            <p:nvPr/>
          </p:nvSpPr>
          <p:spPr>
            <a:xfrm>
              <a:off x="8139169" y="2248274"/>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计划方向四</a:t>
              </a:r>
            </a:p>
          </p:txBody>
        </p:sp>
        <p:sp>
          <p:nvSpPr>
            <p:cNvPr id="71" name="TextBox 10"/>
            <p:cNvSpPr txBox="1"/>
            <p:nvPr/>
          </p:nvSpPr>
          <p:spPr>
            <a:xfrm>
              <a:off x="7702299" y="2604563"/>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114446" y="4136368"/>
            <a:ext cx="1873161" cy="949027"/>
            <a:chOff x="8376589" y="3892841"/>
            <a:chExt cx="2161186" cy="1094953"/>
          </a:xfrm>
        </p:grpSpPr>
        <p:sp>
          <p:nvSpPr>
            <p:cNvPr id="72" name="TextBox 9"/>
            <p:cNvSpPr txBox="1"/>
            <p:nvPr/>
          </p:nvSpPr>
          <p:spPr>
            <a:xfrm>
              <a:off x="8813459"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计划方向五</a:t>
              </a:r>
            </a:p>
          </p:txBody>
        </p:sp>
        <p:sp>
          <p:nvSpPr>
            <p:cNvPr id="73" name="TextBox 10"/>
            <p:cNvSpPr txBox="1"/>
            <p:nvPr/>
          </p:nvSpPr>
          <p:spPr>
            <a:xfrm>
              <a:off x="8376589"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25" name="组合 24"/>
          <p:cNvGrpSpPr/>
          <p:nvPr/>
        </p:nvGrpSpPr>
        <p:grpSpPr>
          <a:xfrm>
            <a:off x="791350" y="858778"/>
            <a:ext cx="2067465" cy="553998"/>
            <a:chOff x="791350" y="858778"/>
            <a:chExt cx="2067465" cy="553998"/>
          </a:xfrm>
        </p:grpSpPr>
        <p:sp>
          <p:nvSpPr>
            <p:cNvPr id="2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down)">
                                      <p:cBhvr>
                                        <p:cTn id="7" dur="500"/>
                                        <p:tgtEl>
                                          <p:spTgt spid="6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wipe(down)">
                                      <p:cBhvr>
                                        <p:cTn id="10" dur="500"/>
                                        <p:tgtEl>
                                          <p:spTgt spid="6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down)">
                                      <p:cBhvr>
                                        <p:cTn id="13" dur="500"/>
                                        <p:tgtEl>
                                          <p:spTgt spid="6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down)">
                                      <p:cBhvr>
                                        <p:cTn id="19" dur="500"/>
                                        <p:tgtEl>
                                          <p:spTgt spid="61"/>
                                        </p:tgtEl>
                                      </p:cBhvr>
                                    </p:animEffect>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1+#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1678135" y="1988841"/>
            <a:ext cx="4299992" cy="3808530"/>
            <a:chOff x="1678135" y="1988841"/>
            <a:chExt cx="4299992" cy="3808530"/>
          </a:xfrm>
        </p:grpSpPr>
        <p:sp>
          <p:nvSpPr>
            <p:cNvPr id="21" name="矩形 20"/>
            <p:cNvSpPr/>
            <p:nvPr/>
          </p:nvSpPr>
          <p:spPr>
            <a:xfrm>
              <a:off x="1678135" y="5327859"/>
              <a:ext cx="4292675" cy="46951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2" name="矩形 21"/>
            <p:cNvSpPr/>
            <p:nvPr/>
          </p:nvSpPr>
          <p:spPr>
            <a:xfrm>
              <a:off x="2228134" y="4666884"/>
              <a:ext cx="320731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3" name="矩形 22"/>
            <p:cNvSpPr/>
            <p:nvPr/>
          </p:nvSpPr>
          <p:spPr>
            <a:xfrm>
              <a:off x="2725694" y="4014446"/>
              <a:ext cx="221219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4" name="任意多边形 5"/>
            <p:cNvSpPr/>
            <p:nvPr/>
          </p:nvSpPr>
          <p:spPr>
            <a:xfrm>
              <a:off x="1685452" y="5132737"/>
              <a:ext cx="4292675" cy="197561"/>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5" name="任意多边形 6"/>
            <p:cNvSpPr/>
            <p:nvPr/>
          </p:nvSpPr>
          <p:spPr>
            <a:xfrm>
              <a:off x="2215939" y="4471763"/>
              <a:ext cx="3235360"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6" name="右箭头 8"/>
            <p:cNvSpPr/>
            <p:nvPr/>
          </p:nvSpPr>
          <p:spPr>
            <a:xfrm rot="16200000">
              <a:off x="2903742" y="1831524"/>
              <a:ext cx="1842680" cy="2157314"/>
            </a:xfrm>
            <a:prstGeom prst="rightArrow">
              <a:avLst>
                <a:gd name="adj1" fmla="val 71174"/>
                <a:gd name="adj2" fmla="val 6635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7" name="任意多边形 9"/>
            <p:cNvSpPr/>
            <p:nvPr/>
          </p:nvSpPr>
          <p:spPr>
            <a:xfrm>
              <a:off x="2725694" y="3819325"/>
              <a:ext cx="2184143"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8" name="文本框 20"/>
            <p:cNvSpPr txBox="1"/>
            <p:nvPr/>
          </p:nvSpPr>
          <p:spPr>
            <a:xfrm flipH="1">
              <a:off x="3245210" y="3060790"/>
              <a:ext cx="1214342" cy="52322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a:t>
              </a:r>
              <a:endParaRPr lang="en-US" altLang="zh-CN"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endParaRPr>
            </a:p>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概要</a:t>
              </a:r>
            </a:p>
          </p:txBody>
        </p:sp>
        <p:sp>
          <p:nvSpPr>
            <p:cNvPr id="29" name="文本框 20"/>
            <p:cNvSpPr txBox="1"/>
            <p:nvPr/>
          </p:nvSpPr>
          <p:spPr>
            <a:xfrm flipH="1">
              <a:off x="3100465" y="4081178"/>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实施步骤三</a:t>
              </a:r>
            </a:p>
          </p:txBody>
        </p:sp>
        <p:sp>
          <p:nvSpPr>
            <p:cNvPr id="30" name="文本框 20"/>
            <p:cNvSpPr txBox="1"/>
            <p:nvPr/>
          </p:nvSpPr>
          <p:spPr>
            <a:xfrm flipH="1">
              <a:off x="3091547" y="4729956"/>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实施步骤二</a:t>
              </a:r>
            </a:p>
          </p:txBody>
        </p:sp>
        <p:sp>
          <p:nvSpPr>
            <p:cNvPr id="31" name="文本框 20"/>
            <p:cNvSpPr txBox="1"/>
            <p:nvPr/>
          </p:nvSpPr>
          <p:spPr>
            <a:xfrm flipH="1">
              <a:off x="3080571" y="5387272"/>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实施步骤一</a:t>
              </a:r>
            </a:p>
          </p:txBody>
        </p:sp>
      </p:grpSp>
      <p:cxnSp>
        <p:nvCxnSpPr>
          <p:cNvPr id="32" name="直接连接符 31"/>
          <p:cNvCxnSpPr/>
          <p:nvPr/>
        </p:nvCxnSpPr>
        <p:spPr bwMode="auto">
          <a:xfrm>
            <a:off x="5982214" y="5562615"/>
            <a:ext cx="1051008"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3" name="直接连接符 32"/>
          <p:cNvCxnSpPr/>
          <p:nvPr/>
        </p:nvCxnSpPr>
        <p:spPr bwMode="auto">
          <a:xfrm>
            <a:off x="5451299" y="4860177"/>
            <a:ext cx="158192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4" name="直接连接符 33"/>
          <p:cNvCxnSpPr/>
          <p:nvPr/>
        </p:nvCxnSpPr>
        <p:spPr bwMode="auto">
          <a:xfrm>
            <a:off x="5014389" y="4213194"/>
            <a:ext cx="201883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5" name="直接连接符 34"/>
          <p:cNvCxnSpPr/>
          <p:nvPr/>
        </p:nvCxnSpPr>
        <p:spPr bwMode="auto">
          <a:xfrm>
            <a:off x="4737808" y="3168781"/>
            <a:ext cx="2295414"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6" name="文本框 35"/>
          <p:cNvSpPr txBox="1"/>
          <p:nvPr/>
        </p:nvSpPr>
        <p:spPr>
          <a:xfrm>
            <a:off x="7084451" y="5387272"/>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7" name="文本框 36"/>
          <p:cNvSpPr txBox="1"/>
          <p:nvPr/>
        </p:nvSpPr>
        <p:spPr>
          <a:xfrm>
            <a:off x="7084451" y="4657105"/>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8" name="文本框 37"/>
          <p:cNvSpPr txBox="1"/>
          <p:nvPr/>
        </p:nvSpPr>
        <p:spPr>
          <a:xfrm>
            <a:off x="7084451" y="4019367"/>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a:t>
            </a:r>
          </a:p>
        </p:txBody>
      </p:sp>
      <p:sp>
        <p:nvSpPr>
          <p:cNvPr id="39" name="文本框 38"/>
          <p:cNvSpPr txBox="1"/>
          <p:nvPr/>
        </p:nvSpPr>
        <p:spPr>
          <a:xfrm>
            <a:off x="7084451" y="2947225"/>
            <a:ext cx="3191188" cy="646331"/>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添加您的关键性描述文字说明添加您的关键性描述文字说明添加您的关键性描述文字说明添加说明</a:t>
            </a:r>
          </a:p>
        </p:txBody>
      </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par>
                                <p:cTn id="15" presetID="22" presetClass="entr" presetSubtype="8"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par>
                                <p:cTn id="18" presetID="22" presetClass="entr" presetSubtype="8"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1+#ppt_w/2"/>
                                          </p:val>
                                        </p:tav>
                                        <p:tav tm="100000">
                                          <p:val>
                                            <p:strVal val="#ppt_x"/>
                                          </p:val>
                                        </p:tav>
                                      </p:tavLst>
                                    </p:anim>
                                    <p:anim calcmode="lin" valueType="num">
                                      <p:cBhvr additive="base">
                                        <p:cTn id="37" dur="5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fill="hold"/>
                                        <p:tgtEl>
                                          <p:spTgt spid="39"/>
                                        </p:tgtEl>
                                        <p:attrNameLst>
                                          <p:attrName>ppt_x</p:attrName>
                                        </p:attrNameLst>
                                      </p:cBhvr>
                                      <p:tavLst>
                                        <p:tav tm="0">
                                          <p:val>
                                            <p:strVal val="1+#ppt_w/2"/>
                                          </p:val>
                                        </p:tav>
                                        <p:tav tm="100000">
                                          <p:val>
                                            <p:strVal val="#ppt_x"/>
                                          </p:val>
                                        </p:tav>
                                      </p:tavLst>
                                    </p:anim>
                                    <p:anim calcmode="lin" valueType="num">
                                      <p:cBhvr additive="base">
                                        <p:cTn id="4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
          <p:cNvSpPr txBox="1"/>
          <p:nvPr/>
        </p:nvSpPr>
        <p:spPr>
          <a:xfrm>
            <a:off x="1412920"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2" name="TextBox 3"/>
          <p:cNvSpPr txBox="1"/>
          <p:nvPr/>
        </p:nvSpPr>
        <p:spPr>
          <a:xfrm>
            <a:off x="1703601"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3" name="图表 12"/>
          <p:cNvGraphicFramePr/>
          <p:nvPr>
            <p:extLst>
              <p:ext uri="{D42A27DB-BD31-4B8C-83A1-F6EECF244321}">
                <p14:modId xmlns:p14="http://schemas.microsoft.com/office/powerpoint/2010/main" xmlns="" val="2964208574"/>
              </p:ext>
            </p:extLst>
          </p:nvPr>
        </p:nvGraphicFramePr>
        <p:xfrm>
          <a:off x="3914533" y="3233766"/>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5"/>
          <p:cNvSpPr txBox="1"/>
          <p:nvPr/>
        </p:nvSpPr>
        <p:spPr>
          <a:xfrm>
            <a:off x="3875063"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5" name="TextBox 6"/>
          <p:cNvSpPr txBox="1"/>
          <p:nvPr/>
        </p:nvSpPr>
        <p:spPr>
          <a:xfrm>
            <a:off x="4165744"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6" name="图表 15"/>
          <p:cNvGraphicFramePr/>
          <p:nvPr>
            <p:extLst>
              <p:ext uri="{D42A27DB-BD31-4B8C-83A1-F6EECF244321}">
                <p14:modId xmlns:p14="http://schemas.microsoft.com/office/powerpoint/2010/main" xmlns="" val="4118112275"/>
              </p:ext>
            </p:extLst>
          </p:nvPr>
        </p:nvGraphicFramePr>
        <p:xfrm>
          <a:off x="6384355" y="2223828"/>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8"/>
          <p:cNvSpPr txBox="1"/>
          <p:nvPr/>
        </p:nvSpPr>
        <p:spPr>
          <a:xfrm>
            <a:off x="6344885"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8" name="TextBox 9"/>
          <p:cNvSpPr txBox="1"/>
          <p:nvPr/>
        </p:nvSpPr>
        <p:spPr>
          <a:xfrm>
            <a:off x="6635566"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9" name="图表 18"/>
          <p:cNvGraphicFramePr/>
          <p:nvPr>
            <p:extLst>
              <p:ext uri="{D42A27DB-BD31-4B8C-83A1-F6EECF244321}">
                <p14:modId xmlns:p14="http://schemas.microsoft.com/office/powerpoint/2010/main" xmlns="" val="3343528809"/>
              </p:ext>
            </p:extLst>
          </p:nvPr>
        </p:nvGraphicFramePr>
        <p:xfrm>
          <a:off x="8831686" y="3233766"/>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1"/>
          <p:cNvSpPr txBox="1"/>
          <p:nvPr/>
        </p:nvSpPr>
        <p:spPr>
          <a:xfrm>
            <a:off x="8792216"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21" name="TextBox 12"/>
          <p:cNvSpPr txBox="1"/>
          <p:nvPr/>
        </p:nvSpPr>
        <p:spPr>
          <a:xfrm>
            <a:off x="9082897"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22" name="TextBox 17"/>
          <p:cNvSpPr txBox="1"/>
          <p:nvPr/>
        </p:nvSpPr>
        <p:spPr>
          <a:xfrm>
            <a:off x="4511907"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82</a:t>
            </a:r>
            <a:r>
              <a:rPr lang="en-US" altLang="zh-CN" sz="2000" dirty="0">
                <a:solidFill>
                  <a:srgbClr val="124062"/>
                </a:solidFill>
                <a:latin typeface="+mj-ea"/>
                <a:ea typeface="+mj-ea"/>
                <a:sym typeface="Bebas" pitchFamily="2" charset="0"/>
              </a:rPr>
              <a:t>%</a:t>
            </a:r>
          </a:p>
        </p:txBody>
      </p:sp>
      <p:sp>
        <p:nvSpPr>
          <p:cNvPr id="25" name="TextBox 18"/>
          <p:cNvSpPr txBox="1"/>
          <p:nvPr/>
        </p:nvSpPr>
        <p:spPr>
          <a:xfrm>
            <a:off x="6981726"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59</a:t>
            </a:r>
            <a:r>
              <a:rPr lang="en-US" altLang="zh-CN" sz="2000" dirty="0">
                <a:solidFill>
                  <a:srgbClr val="124062"/>
                </a:solidFill>
                <a:latin typeface="+mj-ea"/>
                <a:ea typeface="+mj-ea"/>
                <a:sym typeface="Bebas" pitchFamily="2" charset="0"/>
              </a:rPr>
              <a:t>%</a:t>
            </a:r>
          </a:p>
        </p:txBody>
      </p:sp>
      <p:sp>
        <p:nvSpPr>
          <p:cNvPr id="26" name="TextBox 19"/>
          <p:cNvSpPr txBox="1"/>
          <p:nvPr/>
        </p:nvSpPr>
        <p:spPr>
          <a:xfrm>
            <a:off x="9429060"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23</a:t>
            </a:r>
            <a:r>
              <a:rPr lang="en-US" altLang="zh-CN" sz="2000" dirty="0">
                <a:solidFill>
                  <a:srgbClr val="124062"/>
                </a:solidFill>
                <a:latin typeface="+mj-ea"/>
                <a:ea typeface="+mj-ea"/>
                <a:sym typeface="Bebas" pitchFamily="2" charset="0"/>
              </a:rPr>
              <a:t>%</a:t>
            </a:r>
          </a:p>
        </p:txBody>
      </p:sp>
      <p:graphicFrame>
        <p:nvGraphicFramePr>
          <p:cNvPr id="30" name="图表 29"/>
          <p:cNvGraphicFramePr/>
          <p:nvPr>
            <p:extLst>
              <p:ext uri="{D42A27DB-BD31-4B8C-83A1-F6EECF244321}">
                <p14:modId xmlns:p14="http://schemas.microsoft.com/office/powerpoint/2010/main" xmlns="" val="2683219626"/>
              </p:ext>
            </p:extLst>
          </p:nvPr>
        </p:nvGraphicFramePr>
        <p:xfrm>
          <a:off x="1452390" y="2223828"/>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2049763"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75</a:t>
            </a:r>
            <a:r>
              <a:rPr lang="en-US" altLang="zh-CN" sz="2000" dirty="0">
                <a:solidFill>
                  <a:srgbClr val="124062"/>
                </a:solidFill>
                <a:latin typeface="+mj-ea"/>
                <a:ea typeface="+mj-ea"/>
                <a:sym typeface="Bebas" pitchFamily="2" charset="0"/>
              </a:rPr>
              <a:t>%</a:t>
            </a:r>
          </a:p>
        </p:txBody>
      </p:sp>
      <p:grpSp>
        <p:nvGrpSpPr>
          <p:cNvPr id="29" name="组合 28"/>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33" name="文本框 32"/>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xmlns="" val="36069500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12" presetClass="entr" presetSubtype="4" fill="hold" grpId="0" nodeType="withEffect">
                                  <p:stCondLst>
                                    <p:cond delay="0"/>
                                  </p:stCondLst>
                                  <p:iterate type="lt">
                                    <p:tmPct val="3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up)">
                                      <p:cBhvr>
                                        <p:cTn id="12" dur="500"/>
                                        <p:tgtEl>
                                          <p:spTgt spid="3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up)">
                                      <p:cBhvr>
                                        <p:cTn id="21" dur="500"/>
                                        <p:tgtEl>
                                          <p:spTgt spid="11"/>
                                        </p:tgtEl>
                                      </p:cBhvr>
                                    </p:animEffect>
                                  </p:childTnLst>
                                </p:cTn>
                              </p:par>
                            </p:childTnLst>
                          </p:cTn>
                        </p:par>
                        <p:par>
                          <p:cTn id="22" fill="hold">
                            <p:stCondLst>
                              <p:cond delay="1500"/>
                            </p:stCondLst>
                            <p:childTnLst>
                              <p:par>
                                <p:cTn id="23" presetID="2" presetClass="entr" presetSubtype="1" decel="10000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000" fill="hold"/>
                                        <p:tgtEl>
                                          <p:spTgt spid="13"/>
                                        </p:tgtEl>
                                        <p:attrNameLst>
                                          <p:attrName>ppt_x</p:attrName>
                                        </p:attrNameLst>
                                      </p:cBhvr>
                                      <p:tavLst>
                                        <p:tav tm="0">
                                          <p:val>
                                            <p:strVal val="#ppt_x"/>
                                          </p:val>
                                        </p:tav>
                                        <p:tav tm="100000">
                                          <p:val>
                                            <p:strVal val="#ppt_x"/>
                                          </p:val>
                                        </p:tav>
                                      </p:tavLst>
                                    </p:anim>
                                    <p:anim calcmode="lin" valueType="num">
                                      <p:cBhvr additive="base">
                                        <p:cTn id="26" dur="1000" fill="hold"/>
                                        <p:tgtEl>
                                          <p:spTgt spid="13"/>
                                        </p:tgtEl>
                                        <p:attrNameLst>
                                          <p:attrName>ppt_y</p:attrName>
                                        </p:attrNameLst>
                                      </p:cBhvr>
                                      <p:tavLst>
                                        <p:tav tm="0">
                                          <p:val>
                                            <p:strVal val="0-#ppt_h/2"/>
                                          </p:val>
                                        </p:tav>
                                        <p:tav tm="100000">
                                          <p:val>
                                            <p:strVal val="#ppt_y"/>
                                          </p:val>
                                        </p:tav>
                                      </p:tavLst>
                                    </p:anim>
                                  </p:childTnLst>
                                </p:cTn>
                              </p:par>
                              <p:par>
                                <p:cTn id="27" presetID="12" presetClass="entr" presetSubtype="4" fill="hold" grpId="0" nodeType="withEffect">
                                  <p:stCondLst>
                                    <p:cond delay="0"/>
                                  </p:stCondLst>
                                  <p:iterate type="lt">
                                    <p:tmPct val="30000"/>
                                  </p:iterate>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25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down)">
                                      <p:cBhvr>
                                        <p:cTn id="39" dur="500"/>
                                        <p:tgtEl>
                                          <p:spTgt spid="14"/>
                                        </p:tgtEl>
                                      </p:cBhvr>
                                    </p:animEffect>
                                  </p:childTnLst>
                                </p:cTn>
                              </p:par>
                            </p:childTnLst>
                          </p:cTn>
                        </p:par>
                        <p:par>
                          <p:cTn id="40" fill="hold">
                            <p:stCondLst>
                              <p:cond delay="3000"/>
                            </p:stCondLst>
                            <p:childTnLst>
                              <p:par>
                                <p:cTn id="41" presetID="2" presetClass="entr" presetSubtype="4" decel="10000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1000" fill="hold"/>
                                        <p:tgtEl>
                                          <p:spTgt spid="16"/>
                                        </p:tgtEl>
                                        <p:attrNameLst>
                                          <p:attrName>ppt_x</p:attrName>
                                        </p:attrNameLst>
                                      </p:cBhvr>
                                      <p:tavLst>
                                        <p:tav tm="0">
                                          <p:val>
                                            <p:strVal val="#ppt_x"/>
                                          </p:val>
                                        </p:tav>
                                        <p:tav tm="100000">
                                          <p:val>
                                            <p:strVal val="#ppt_x"/>
                                          </p:val>
                                        </p:tav>
                                      </p:tavLst>
                                    </p:anim>
                                    <p:anim calcmode="lin" valueType="num">
                                      <p:cBhvr additive="base">
                                        <p:cTn id="44" dur="1000" fill="hold"/>
                                        <p:tgtEl>
                                          <p:spTgt spid="16"/>
                                        </p:tgtEl>
                                        <p:attrNameLst>
                                          <p:attrName>ppt_y</p:attrName>
                                        </p:attrNameLst>
                                      </p:cBhvr>
                                      <p:tavLst>
                                        <p:tav tm="0">
                                          <p:val>
                                            <p:strVal val="1+#ppt_h/2"/>
                                          </p:val>
                                        </p:tav>
                                        <p:tav tm="100000">
                                          <p:val>
                                            <p:strVal val="#ppt_y"/>
                                          </p:val>
                                        </p:tav>
                                      </p:tavLst>
                                    </p:anim>
                                  </p:childTnLst>
                                </p:cTn>
                              </p:par>
                              <p:par>
                                <p:cTn id="45" presetID="12" presetClass="entr" presetSubtype="4" fill="hold" grpId="0" nodeType="withEffect">
                                  <p:stCondLst>
                                    <p:cond delay="0"/>
                                  </p:stCondLst>
                                  <p:iterate type="lt">
                                    <p:tmPct val="30000"/>
                                  </p:iterate>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p:tgtEl>
                                          <p:spTgt spid="25"/>
                                        </p:tgtEl>
                                        <p:attrNameLst>
                                          <p:attrName>ppt_y</p:attrName>
                                        </p:attrNameLst>
                                      </p:cBhvr>
                                      <p:tavLst>
                                        <p:tav tm="0">
                                          <p:val>
                                            <p:strVal val="#ppt_y+#ppt_h*1.125000"/>
                                          </p:val>
                                        </p:tav>
                                        <p:tav tm="100000">
                                          <p:val>
                                            <p:strVal val="#ppt_y"/>
                                          </p:val>
                                        </p:tav>
                                      </p:tavLst>
                                    </p:anim>
                                    <p:animEffect transition="in" filter="wipe(up)">
                                      <p:cBhvr>
                                        <p:cTn id="48" dur="500"/>
                                        <p:tgtEl>
                                          <p:spTgt spid="25"/>
                                        </p:tgtEl>
                                      </p:cBhvr>
                                    </p:animEffect>
                                  </p:childTnLst>
                                </p:cTn>
                              </p:par>
                            </p:childTnLst>
                          </p:cTn>
                        </p:par>
                        <p:par>
                          <p:cTn id="49" fill="hold">
                            <p:stCondLst>
                              <p:cond delay="4000"/>
                            </p:stCondLst>
                            <p:childTnLst>
                              <p:par>
                                <p:cTn id="50" presetID="1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ppt_y</p:attrName>
                                        </p:attrNameLst>
                                      </p:cBhvr>
                                      <p:tavLst>
                                        <p:tav tm="0">
                                          <p:val>
                                            <p:strVal val="#ppt_y+#ppt_h*1.125000"/>
                                          </p:val>
                                        </p:tav>
                                        <p:tav tm="100000">
                                          <p:val>
                                            <p:strVal val="#ppt_y"/>
                                          </p:val>
                                        </p:tav>
                                      </p:tavLst>
                                    </p:anim>
                                    <p:animEffect transition="in" filter="wipe(up)">
                                      <p:cBhvr>
                                        <p:cTn id="57" dur="500"/>
                                        <p:tgtEl>
                                          <p:spTgt spid="17"/>
                                        </p:tgtEl>
                                      </p:cBhvr>
                                    </p:animEffect>
                                  </p:childTnLst>
                                </p:cTn>
                              </p:par>
                            </p:childTnLst>
                          </p:cTn>
                        </p:par>
                        <p:par>
                          <p:cTn id="58" fill="hold">
                            <p:stCondLst>
                              <p:cond delay="4500"/>
                            </p:stCondLst>
                            <p:childTnLst>
                              <p:par>
                                <p:cTn id="59" presetID="2" presetClass="entr" presetSubtype="1" decel="10000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1000" fill="hold"/>
                                        <p:tgtEl>
                                          <p:spTgt spid="19"/>
                                        </p:tgtEl>
                                        <p:attrNameLst>
                                          <p:attrName>ppt_x</p:attrName>
                                        </p:attrNameLst>
                                      </p:cBhvr>
                                      <p:tavLst>
                                        <p:tav tm="0">
                                          <p:val>
                                            <p:strVal val="#ppt_x"/>
                                          </p:val>
                                        </p:tav>
                                        <p:tav tm="100000">
                                          <p:val>
                                            <p:strVal val="#ppt_x"/>
                                          </p:val>
                                        </p:tav>
                                      </p:tavLst>
                                    </p:anim>
                                    <p:anim calcmode="lin" valueType="num">
                                      <p:cBhvr additive="base">
                                        <p:cTn id="62" dur="1000" fill="hold"/>
                                        <p:tgtEl>
                                          <p:spTgt spid="19"/>
                                        </p:tgtEl>
                                        <p:attrNameLst>
                                          <p:attrName>ppt_y</p:attrName>
                                        </p:attrNameLst>
                                      </p:cBhvr>
                                      <p:tavLst>
                                        <p:tav tm="0">
                                          <p:val>
                                            <p:strVal val="0-#ppt_h/2"/>
                                          </p:val>
                                        </p:tav>
                                        <p:tav tm="100000">
                                          <p:val>
                                            <p:strVal val="#ppt_y"/>
                                          </p:val>
                                        </p:tav>
                                      </p:tavLst>
                                    </p:anim>
                                  </p:childTnLst>
                                </p:cTn>
                              </p:par>
                              <p:par>
                                <p:cTn id="63" presetID="12" presetClass="entr" presetSubtype="4" fill="hold" grpId="0" nodeType="withEffect">
                                  <p:stCondLst>
                                    <p:cond delay="0"/>
                                  </p:stCondLst>
                                  <p:iterate type="lt">
                                    <p:tmPct val="30000"/>
                                  </p:iterate>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p:tgtEl>
                                          <p:spTgt spid="26"/>
                                        </p:tgtEl>
                                        <p:attrNameLst>
                                          <p:attrName>ppt_y</p:attrName>
                                        </p:attrNameLst>
                                      </p:cBhvr>
                                      <p:tavLst>
                                        <p:tav tm="0">
                                          <p:val>
                                            <p:strVal val="#ppt_y+#ppt_h*1.125000"/>
                                          </p:val>
                                        </p:tav>
                                        <p:tav tm="100000">
                                          <p:val>
                                            <p:strVal val="#ppt_y"/>
                                          </p:val>
                                        </p:tav>
                                      </p:tavLst>
                                    </p:anim>
                                    <p:animEffect transition="in" filter="wipe(up)">
                                      <p:cBhvr>
                                        <p:cTn id="66" dur="500"/>
                                        <p:tgtEl>
                                          <p:spTgt spid="26"/>
                                        </p:tgtEl>
                                      </p:cBhvr>
                                    </p:animEffect>
                                  </p:childTnLst>
                                </p:cTn>
                              </p:par>
                            </p:childTnLst>
                          </p:cTn>
                        </p:par>
                        <p:par>
                          <p:cTn id="67" fill="hold">
                            <p:stCondLst>
                              <p:cond delay="5500"/>
                            </p:stCondLst>
                            <p:childTnLst>
                              <p:par>
                                <p:cTn id="68" presetID="12" presetClass="entr" presetSubtype="1"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p:tgtEl>
                                          <p:spTgt spid="21"/>
                                        </p:tgtEl>
                                        <p:attrNameLst>
                                          <p:attrName>ppt_y</p:attrName>
                                        </p:attrNameLst>
                                      </p:cBhvr>
                                      <p:tavLst>
                                        <p:tav tm="0">
                                          <p:val>
                                            <p:strVal val="#ppt_y-#ppt_h*1.125000"/>
                                          </p:val>
                                        </p:tav>
                                        <p:tav tm="100000">
                                          <p:val>
                                            <p:strVal val="#ppt_y"/>
                                          </p:val>
                                        </p:tav>
                                      </p:tavLst>
                                    </p:anim>
                                    <p:animEffect transition="in" filter="wipe(down)">
                                      <p:cBhvr>
                                        <p:cTn id="71" dur="500"/>
                                        <p:tgtEl>
                                          <p:spTgt spid="21"/>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Graphic spid="13" grpId="0">
        <p:bldAsOne/>
      </p:bldGraphic>
      <p:bldP spid="14" grpId="0"/>
      <p:bldP spid="15" grpId="0"/>
      <p:bldGraphic spid="16" grpId="0">
        <p:bldAsOne/>
      </p:bldGraphic>
      <p:bldP spid="17" grpId="0"/>
      <p:bldP spid="18" grpId="0"/>
      <p:bldGraphic spid="19" grpId="0">
        <p:bldAsOne/>
      </p:bldGraphic>
      <p:bldP spid="20" grpId="0"/>
      <p:bldP spid="21" grpId="0"/>
      <p:bldP spid="22" grpId="0"/>
      <p:bldP spid="25" grpId="0"/>
      <p:bldP spid="26" grpId="0"/>
      <p:bldGraphic spid="30" grpId="0">
        <p:bldAsOne/>
      </p:bldGraphic>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xmlns="" val="2062779444"/>
              </p:ext>
            </p:extLst>
          </p:nvPr>
        </p:nvGraphicFramePr>
        <p:xfrm>
          <a:off x="979432" y="1988840"/>
          <a:ext cx="6402443" cy="3771266"/>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8"/>
          <p:cNvSpPr txBox="1"/>
          <p:nvPr/>
        </p:nvSpPr>
        <p:spPr>
          <a:xfrm>
            <a:off x="7421477" y="2710897"/>
            <a:ext cx="3389398" cy="805015"/>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您的内容打在这里，或者通过复制您的文本后，在此框中选择粘贴，并选择只保留文字。您的内容打在这里，或者通过通过复制您的文本。</a:t>
            </a:r>
          </a:p>
        </p:txBody>
      </p:sp>
      <p:sp>
        <p:nvSpPr>
          <p:cNvPr id="34" name="TextBox 39"/>
          <p:cNvSpPr txBox="1"/>
          <p:nvPr/>
        </p:nvSpPr>
        <p:spPr>
          <a:xfrm>
            <a:off x="7421478" y="2286742"/>
            <a:ext cx="1630328" cy="415498"/>
          </a:xfrm>
          <a:prstGeom prst="rect">
            <a:avLst/>
          </a:prstGeom>
          <a:noFill/>
        </p:spPr>
        <p:txBody>
          <a:bodyPr wrap="square" lIns="83999" tIns="0" rIns="83999" bIns="0" rtlCol="0" anchor="t">
            <a:spAutoFit/>
          </a:bodyPr>
          <a:lstStyle/>
          <a:p>
            <a:pPr fontAlgn="auto">
              <a:lnSpc>
                <a:spcPct val="150000"/>
              </a:lnSpc>
              <a:spcBef>
                <a:spcPts val="0"/>
              </a:spcBef>
              <a:spcAft>
                <a:spcPts val="0"/>
              </a:spcAft>
            </a:pPr>
            <a:r>
              <a:rPr lang="zh-CN" altLang="en-US" b="1" dirty="0">
                <a:solidFill>
                  <a:prstClr val="black">
                    <a:lumMod val="85000"/>
                    <a:lumOff val="15000"/>
                  </a:prst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35" name="TextBox 40"/>
          <p:cNvSpPr txBox="1"/>
          <p:nvPr/>
        </p:nvSpPr>
        <p:spPr>
          <a:xfrm>
            <a:off x="7414143" y="3616989"/>
            <a:ext cx="1708521" cy="638816"/>
          </a:xfrm>
          <a:prstGeom prst="rect">
            <a:avLst/>
          </a:prstGeom>
          <a:noFill/>
        </p:spPr>
        <p:txBody>
          <a:bodyPr wrap="none" lIns="83999" tIns="41999" rIns="83999" bIns="41999" rtlCol="0">
            <a:spAutoFit/>
          </a:bodyPr>
          <a:lstStyle/>
          <a:p>
            <a:pPr fontAlgn="auto">
              <a:spcBef>
                <a:spcPts val="0"/>
              </a:spcBef>
              <a:spcAft>
                <a:spcPts val="0"/>
              </a:spcAft>
            </a:pPr>
            <a:r>
              <a:rPr lang="en-US" altLang="zh-CN" sz="3600" dirty="0">
                <a:solidFill>
                  <a:srgbClr val="C00000"/>
                </a:solidFill>
                <a:latin typeface="Bebas" pitchFamily="2" charset="0"/>
                <a:ea typeface="微软雅黑" panose="020B0503020204020204" pitchFamily="34" charset="-122"/>
                <a:sym typeface="Bebas" pitchFamily="2" charset="0"/>
              </a:rPr>
              <a:t>192,058,473</a:t>
            </a:r>
            <a:endParaRPr lang="zh-CN" altLang="en-US" sz="3600" dirty="0">
              <a:solidFill>
                <a:srgbClr val="C00000"/>
              </a:solidFill>
              <a:latin typeface="Bebas" pitchFamily="2" charset="0"/>
              <a:ea typeface="微软雅黑" panose="020B0503020204020204" pitchFamily="34" charset="-122"/>
              <a:sym typeface="Bebas" pitchFamily="2" charset="0"/>
            </a:endParaRPr>
          </a:p>
        </p:txBody>
      </p:sp>
      <p:sp>
        <p:nvSpPr>
          <p:cNvPr id="36" name="Freeform 35"/>
          <p:cNvSpPr>
            <a:spLocks noEditPoints="1"/>
          </p:cNvSpPr>
          <p:nvPr/>
        </p:nvSpPr>
        <p:spPr bwMode="auto">
          <a:xfrm>
            <a:off x="10428524" y="3698780"/>
            <a:ext cx="216469" cy="456265"/>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tx1">
              <a:lumMod val="50000"/>
              <a:lumOff val="50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7" name="Freeform 36"/>
          <p:cNvSpPr>
            <a:spLocks noEditPoints="1"/>
          </p:cNvSpPr>
          <p:nvPr/>
        </p:nvSpPr>
        <p:spPr bwMode="auto">
          <a:xfrm>
            <a:off x="10184300" y="3700578"/>
            <a:ext cx="179892" cy="454466"/>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tx1">
              <a:lumMod val="75000"/>
              <a:lumOff val="25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8" name="TextBox 38"/>
          <p:cNvSpPr txBox="1"/>
          <p:nvPr/>
        </p:nvSpPr>
        <p:spPr>
          <a:xfrm>
            <a:off x="7421477" y="4372159"/>
            <a:ext cx="3389398" cy="564950"/>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39" name="圆角矩形 38"/>
          <p:cNvSpPr/>
          <p:nvPr/>
        </p:nvSpPr>
        <p:spPr>
          <a:xfrm>
            <a:off x="7454599" y="5170555"/>
            <a:ext cx="1564087" cy="373585"/>
          </a:xfrm>
          <a:prstGeom prst="roundRect">
            <a:avLst>
              <a:gd name="adj" fmla="val 50000"/>
            </a:avLst>
          </a:prstGeom>
          <a:solidFill>
            <a:srgbClr val="C00000"/>
          </a:solidFill>
          <a:ln>
            <a:no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zh-CN" altLang="en-US" sz="1600" dirty="0">
                <a:solidFill>
                  <a:prstClr val="white"/>
                </a:solidFill>
                <a:latin typeface="Bebas" pitchFamily="2" charset="0"/>
                <a:ea typeface="微软雅黑" panose="020B0503020204020204" pitchFamily="34" charset="-122"/>
                <a:sym typeface="Bebas" pitchFamily="2" charset="0"/>
              </a:rPr>
              <a:t>填写小标题</a:t>
            </a:r>
          </a:p>
        </p:txBody>
      </p:sp>
      <p:grpSp>
        <p:nvGrpSpPr>
          <p:cNvPr id="12" name="组合 11"/>
          <p:cNvGrpSpPr/>
          <p:nvPr/>
        </p:nvGrpSpPr>
        <p:grpSpPr>
          <a:xfrm>
            <a:off x="791350" y="858778"/>
            <a:ext cx="2067465" cy="553998"/>
            <a:chOff x="791350" y="858778"/>
            <a:chExt cx="2067465" cy="553998"/>
          </a:xfrm>
        </p:grpSpPr>
        <p:sp>
          <p:nvSpPr>
            <p:cNvPr id="13"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14" name="文本框 13"/>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xmlns="" val="203215068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par>
                          <p:cTn id="8" fill="hold">
                            <p:stCondLst>
                              <p:cond delay="1000"/>
                            </p:stCondLst>
                            <p:childTnLst>
                              <p:par>
                                <p:cTn id="9" presetID="2" presetClass="entr" presetSubtype="1" decel="10000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1+#ppt_w/2"/>
                                          </p:val>
                                        </p:tav>
                                        <p:tav tm="100000">
                                          <p:val>
                                            <p:strVal val="#ppt_x"/>
                                          </p:val>
                                        </p:tav>
                                      </p:tavLst>
                                    </p:anim>
                                    <p:anim calcmode="lin" valueType="num">
                                      <p:cBhvr additive="base">
                                        <p:cTn id="16" dur="1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2" presetClass="entr" presetSubtype="4" fill="hold" grpId="0" nodeType="afterEffect">
                                  <p:stCondLst>
                                    <p:cond delay="0"/>
                                  </p:stCondLst>
                                  <p:iterate type="lt">
                                    <p:tmPct val="50000"/>
                                  </p:iterate>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200"/>
                                        <p:tgtEl>
                                          <p:spTgt spid="35"/>
                                        </p:tgtEl>
                                        <p:attrNameLst>
                                          <p:attrName>ppt_y</p:attrName>
                                        </p:attrNameLst>
                                      </p:cBhvr>
                                      <p:tavLst>
                                        <p:tav tm="0">
                                          <p:val>
                                            <p:strVal val="#ppt_y+#ppt_h*1.125000"/>
                                          </p:val>
                                        </p:tav>
                                        <p:tav tm="100000">
                                          <p:val>
                                            <p:strVal val="#ppt_y"/>
                                          </p:val>
                                        </p:tav>
                                      </p:tavLst>
                                    </p:anim>
                                    <p:animEffect transition="in" filter="wipe(up)">
                                      <p:cBhvr>
                                        <p:cTn id="21" dur="200"/>
                                        <p:tgtEl>
                                          <p:spTgt spid="35"/>
                                        </p:tgtEl>
                                      </p:cBhvr>
                                    </p:animEffect>
                                  </p:childTnLst>
                                </p:cTn>
                              </p:par>
                            </p:childTnLst>
                          </p:cTn>
                        </p:par>
                        <p:par>
                          <p:cTn id="22" fill="hold">
                            <p:stCondLst>
                              <p:cond delay="32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par>
                                <p:cTn id="33" presetID="2" presetClass="entr" presetSubtype="4" decel="10000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1000" fill="hold"/>
                                        <p:tgtEl>
                                          <p:spTgt spid="38"/>
                                        </p:tgtEl>
                                        <p:attrNameLst>
                                          <p:attrName>ppt_x</p:attrName>
                                        </p:attrNameLst>
                                      </p:cBhvr>
                                      <p:tavLst>
                                        <p:tav tm="0">
                                          <p:val>
                                            <p:strVal val="#ppt_x"/>
                                          </p:val>
                                        </p:tav>
                                        <p:tav tm="100000">
                                          <p:val>
                                            <p:strVal val="#ppt_x"/>
                                          </p:val>
                                        </p:tav>
                                      </p:tavLst>
                                    </p:anim>
                                    <p:anim calcmode="lin" valueType="num">
                                      <p:cBhvr additive="base">
                                        <p:cTn id="36" dur="10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1000" fill="hold"/>
                                        <p:tgtEl>
                                          <p:spTgt spid="39"/>
                                        </p:tgtEl>
                                        <p:attrNameLst>
                                          <p:attrName>ppt_x</p:attrName>
                                        </p:attrNameLst>
                                      </p:cBhvr>
                                      <p:tavLst>
                                        <p:tav tm="0">
                                          <p:val>
                                            <p:strVal val="1+#ppt_w/2"/>
                                          </p:val>
                                        </p:tav>
                                        <p:tav tm="100000">
                                          <p:val>
                                            <p:strVal val="#ppt_x"/>
                                          </p:val>
                                        </p:tav>
                                      </p:tavLst>
                                    </p:anim>
                                    <p:anim calcmode="lin" valueType="num">
                                      <p:cBhvr additive="base">
                                        <p:cTn id="40"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3" grpId="0"/>
      <p:bldP spid="34" grpId="0"/>
      <p:bldP spid="35" grpId="0"/>
      <p:bldP spid="36" grpId="0" animBg="1"/>
      <p:bldP spid="37" grpId="0" animBg="1"/>
      <p:bldP spid="38" grpId="0"/>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4935541" y="3709670"/>
            <a:ext cx="2147887" cy="452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zh-CN" altLang="en-US" sz="1600" dirty="0">
                <a:solidFill>
                  <a:prstClr val="white">
                    <a:lumMod val="50000"/>
                  </a:prstClr>
                </a:solidFill>
                <a:latin typeface="宋体" panose="02010600030101010101" pitchFamily="2" charset="-122"/>
              </a:rPr>
              <a:t>汇报人</a:t>
            </a:r>
            <a:r>
              <a:rPr lang="zh-CN" altLang="en-US" sz="1600" dirty="0" smtClean="0">
                <a:solidFill>
                  <a:prstClr val="white">
                    <a:lumMod val="50000"/>
                  </a:prstClr>
                </a:solidFill>
                <a:latin typeface="宋体" panose="02010600030101010101" pitchFamily="2" charset="-122"/>
              </a:rPr>
              <a:t>：</a:t>
            </a:r>
            <a:r>
              <a:rPr lang="en-US" altLang="zh-CN" sz="1600" dirty="0" smtClean="0">
                <a:solidFill>
                  <a:prstClr val="white">
                    <a:lumMod val="50000"/>
                  </a:prstClr>
                </a:solidFill>
                <a:latin typeface="宋体" panose="02010600030101010101" pitchFamily="2" charset="-122"/>
              </a:rPr>
              <a:t>PPT</a:t>
            </a:r>
            <a:endParaRPr lang="zh-CN" altLang="en-US" sz="1600" dirty="0">
              <a:solidFill>
                <a:prstClr val="white">
                  <a:lumMod val="50000"/>
                </a:prstClr>
              </a:solidFill>
              <a:latin typeface="宋体" panose="02010600030101010101" pitchFamily="2" charset="-122"/>
            </a:endParaRPr>
          </a:p>
        </p:txBody>
      </p:sp>
      <p:sp>
        <p:nvSpPr>
          <p:cNvPr id="7" name="矩形 6"/>
          <p:cNvSpPr/>
          <p:nvPr>
            <p:custDataLst>
              <p:tags r:id="rId2"/>
            </p:custDataLst>
          </p:nvPr>
        </p:nvSpPr>
        <p:spPr>
          <a:xfrm>
            <a:off x="4550633" y="4092907"/>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zh-CN" altLang="en-US" sz="1600" dirty="0">
                <a:solidFill>
                  <a:prstClr val="white">
                    <a:lumMod val="50000"/>
                  </a:prstClr>
                </a:solidFill>
                <a:latin typeface="宋体" panose="02010600030101010101" pitchFamily="2" charset="-122"/>
              </a:rPr>
              <a:t>单击此处添加您的公司名称</a:t>
            </a:r>
            <a:endParaRPr lang="en-US" altLang="zh-CN" sz="1600" dirty="0">
              <a:solidFill>
                <a:prstClr val="white">
                  <a:lumMod val="50000"/>
                </a:prstClr>
              </a:solidFill>
              <a:latin typeface="宋体" panose="02010600030101010101" pitchFamily="2" charset="-122"/>
            </a:endParaRPr>
          </a:p>
        </p:txBody>
      </p:sp>
      <p:grpSp>
        <p:nvGrpSpPr>
          <p:cNvPr id="8" name="组合 7"/>
          <p:cNvGrpSpPr/>
          <p:nvPr/>
        </p:nvGrpSpPr>
        <p:grpSpPr>
          <a:xfrm>
            <a:off x="3474322" y="3954624"/>
            <a:ext cx="1641701" cy="45719"/>
            <a:chOff x="3060700" y="4724400"/>
            <a:chExt cx="5955507" cy="31432"/>
          </a:xfrm>
        </p:grpSpPr>
        <p:cxnSp>
          <p:nvCxnSpPr>
            <p:cNvPr id="9" name="直接连接符 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902312" y="3935891"/>
            <a:ext cx="1641701" cy="45719"/>
            <a:chOff x="3060700" y="4724400"/>
            <a:chExt cx="5955507" cy="31432"/>
          </a:xfrm>
        </p:grpSpPr>
        <p:cxnSp>
          <p:nvCxnSpPr>
            <p:cNvPr id="12" name="直接连接符 11"/>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矩形 14"/>
          <p:cNvSpPr/>
          <p:nvPr>
            <p:custDataLst>
              <p:tags r:id="rId3"/>
            </p:custDataLst>
          </p:nvPr>
        </p:nvSpPr>
        <p:spPr>
          <a:xfrm>
            <a:off x="4476883" y="4469669"/>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en-US" altLang="zh-CN" sz="1600" dirty="0">
                <a:solidFill>
                  <a:prstClr val="white">
                    <a:lumMod val="50000"/>
                  </a:prstClr>
                </a:solidFill>
                <a:latin typeface="宋体" panose="02010600030101010101" pitchFamily="2" charset="-122"/>
              </a:rPr>
              <a:t>2020</a:t>
            </a:r>
            <a:r>
              <a:rPr lang="zh-CN" altLang="en-US" sz="1600" dirty="0">
                <a:solidFill>
                  <a:prstClr val="white">
                    <a:lumMod val="50000"/>
                  </a:prstClr>
                </a:solidFill>
                <a:latin typeface="宋体" panose="02010600030101010101" pitchFamily="2" charset="-122"/>
              </a:rPr>
              <a:t>年</a:t>
            </a:r>
            <a:r>
              <a:rPr lang="en-US" altLang="zh-CN" sz="1600" dirty="0">
                <a:solidFill>
                  <a:prstClr val="white">
                    <a:lumMod val="50000"/>
                  </a:prstClr>
                </a:solidFill>
                <a:latin typeface="宋体" panose="02010600030101010101" pitchFamily="2" charset="-122"/>
              </a:rPr>
              <a:t>-08-08</a:t>
            </a:r>
          </a:p>
        </p:txBody>
      </p:sp>
      <p:grpSp>
        <p:nvGrpSpPr>
          <p:cNvPr id="16" name="组合 15"/>
          <p:cNvGrpSpPr/>
          <p:nvPr/>
        </p:nvGrpSpPr>
        <p:grpSpPr>
          <a:xfrm>
            <a:off x="4980066" y="2351153"/>
            <a:ext cx="1995666" cy="879873"/>
            <a:chOff x="6773864" y="2460169"/>
            <a:chExt cx="4042249" cy="792000"/>
          </a:xfrm>
        </p:grpSpPr>
        <p:sp>
          <p:nvSpPr>
            <p:cNvPr id="17" name="圆角矩形 16"/>
            <p:cNvSpPr/>
            <p:nvPr/>
          </p:nvSpPr>
          <p:spPr>
            <a:xfrm>
              <a:off x="6874356" y="2460169"/>
              <a:ext cx="3941757" cy="792000"/>
            </a:xfrm>
            <a:prstGeom prst="roundRect">
              <a:avLst/>
            </a:prstGeom>
            <a:solidFill>
              <a:srgbClr val="C00000"/>
            </a:solidFill>
            <a:ln w="25400">
              <a:solidFill>
                <a:schemeClr val="accent3"/>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zh-CN" altLang="en-US" sz="1600">
                <a:solidFill>
                  <a:prstClr val="black"/>
                </a:solidFill>
                <a:latin typeface="Calibri" panose="020F0502020204030204"/>
              </a:endParaRPr>
            </a:p>
          </p:txBody>
        </p:sp>
        <p:sp>
          <p:nvSpPr>
            <p:cNvPr id="18" name="文本框 32"/>
            <p:cNvSpPr txBox="1"/>
            <p:nvPr/>
          </p:nvSpPr>
          <p:spPr>
            <a:xfrm>
              <a:off x="6773864" y="2462665"/>
              <a:ext cx="1201278" cy="637189"/>
            </a:xfrm>
            <a:prstGeom prst="rect">
              <a:avLst/>
            </a:prstGeom>
            <a:noFill/>
          </p:spPr>
          <p:txBody>
            <a:bodyPr wrap="square" rtlCol="0">
              <a:spAutoFit/>
            </a:bodyPr>
            <a:lstStyle/>
            <a:p>
              <a:pPr algn="ctr" fontAlgn="auto">
                <a:spcBef>
                  <a:spcPts val="0"/>
                </a:spcBef>
                <a:spcAft>
                  <a:spcPts val="0"/>
                </a:spcAft>
                <a:defRPr/>
              </a:pPr>
              <a:endParaRPr lang="zh-CN" altLang="en-US" sz="4000" kern="0" dirty="0">
                <a:solidFill>
                  <a:sysClr val="window" lastClr="FFFFFF"/>
                </a:solidFill>
                <a:latin typeface="Impact" panose="020B0806030902050204" pitchFamily="34" charset="0"/>
              </a:endParaRPr>
            </a:p>
          </p:txBody>
        </p:sp>
        <p:sp>
          <p:nvSpPr>
            <p:cNvPr id="19" name="文本框 33"/>
            <p:cNvSpPr txBox="1"/>
            <p:nvPr/>
          </p:nvSpPr>
          <p:spPr>
            <a:xfrm>
              <a:off x="7086893" y="2599819"/>
              <a:ext cx="3501562" cy="581782"/>
            </a:xfrm>
            <a:prstGeom prst="rect">
              <a:avLst/>
            </a:prstGeom>
            <a:noFill/>
          </p:spPr>
          <p:txBody>
            <a:bodyPr wrap="square" rtlCol="0">
              <a:spAutoFit/>
            </a:bodyPr>
            <a:lstStyle/>
            <a:p>
              <a:pPr algn="ctr" fontAlgn="auto">
                <a:spcBef>
                  <a:spcPts val="0"/>
                </a:spcBef>
                <a:spcAft>
                  <a:spcPts val="0"/>
                </a:spcAft>
              </a:pPr>
              <a:r>
                <a:rPr lang="zh-CN" altLang="en-US" sz="2400" kern="0" spc="300" dirty="0">
                  <a:solidFill>
                    <a:sysClr val="window" lastClr="FFFFFF"/>
                  </a:solidFill>
                  <a:latin typeface="微软雅黑" panose="020B0503020204020204" pitchFamily="34" charset="-122"/>
                  <a:ea typeface="微软雅黑" panose="020B0503020204020204" pitchFamily="34" charset="-122"/>
                </a:rPr>
                <a:t>谢谢欣赏</a:t>
              </a:r>
              <a:endParaRPr lang="en-US" altLang="zh-CN" sz="2400" kern="0" spc="300" dirty="0">
                <a:solidFill>
                  <a:sysClr val="window" lastClr="FFFFFF"/>
                </a:solidFill>
                <a:latin typeface="微软雅黑" panose="020B0503020204020204" pitchFamily="34" charset="-122"/>
                <a:ea typeface="微软雅黑" panose="020B0503020204020204" pitchFamily="34" charset="-122"/>
              </a:endParaRPr>
            </a:p>
            <a:p>
              <a:pPr algn="ctr" fontAlgn="auto">
                <a:spcBef>
                  <a:spcPts val="0"/>
                </a:spcBef>
                <a:spcAft>
                  <a:spcPts val="0"/>
                </a:spcAft>
              </a:pPr>
              <a:r>
                <a:rPr lang="en-US" altLang="zh-CN" sz="1200" dirty="0">
                  <a:solidFill>
                    <a:prstClr val="white"/>
                  </a:solidFill>
                  <a:latin typeface="微软雅黑" panose="020B0503020204020204" pitchFamily="34" charset="-122"/>
                  <a:ea typeface="微软雅黑" panose="020B0503020204020204" pitchFamily="34" charset="-122"/>
                </a:rPr>
                <a:t>THANK YOU</a:t>
              </a:r>
              <a:endParaRPr lang="zh-CN" altLang="en-US" sz="1200"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31265304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decel="10000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par>
                                <p:cTn id="23" presetID="2" presetClass="entr" presetSubtype="4" decel="10000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10" presetClass="entr" presetSubtype="0" fill="hold" grpId="0" nodeType="withEffect">
                                  <p:stCondLst>
                                    <p:cond delay="40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9387D26-BF33-4315-A8B9-E9F661D30D6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21"/>
</p:tagLst>
</file>

<file path=ppt/tags/tag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ags/tag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heme/theme1.xml><?xml version="1.0" encoding="utf-8"?>
<a:theme xmlns:a="http://schemas.openxmlformats.org/drawingml/2006/main" name="2_默认设计模板">
  <a:themeElements>
    <a:clrScheme name="自定义 42">
      <a:dk1>
        <a:srgbClr val="54A0D8"/>
      </a:dk1>
      <a:lt1>
        <a:srgbClr val="4D4D4D"/>
      </a:lt1>
      <a:dk2>
        <a:srgbClr val="F4F4F4"/>
      </a:dk2>
      <a:lt2>
        <a:srgbClr val="FFFFFF"/>
      </a:lt2>
      <a:accent1>
        <a:srgbClr val="E96969"/>
      </a:accent1>
      <a:accent2>
        <a:srgbClr val="706460"/>
      </a:accent2>
      <a:accent3>
        <a:srgbClr val="4D4D4D"/>
      </a:accent3>
      <a:accent4>
        <a:srgbClr val="C2C1C1"/>
      </a:accent4>
      <a:accent5>
        <a:srgbClr val="54A0D8"/>
      </a:accent5>
      <a:accent6>
        <a:srgbClr val="333333"/>
      </a:accent6>
      <a:hlink>
        <a:srgbClr val="C00000"/>
      </a:hlink>
      <a:folHlink>
        <a:srgbClr val="DEDEDD"/>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328</TotalTime>
  <Words>2632</Words>
  <Application>Microsoft Office PowerPoint</Application>
  <PresentationFormat>自定义</PresentationFormat>
  <Paragraphs>397</Paragraphs>
  <Slides>30</Slides>
  <Notes>30</Notes>
  <HiddenSlides>0</HiddenSlides>
  <MMClips>0</MMClips>
  <ScaleCrop>false</ScaleCrop>
  <HeadingPairs>
    <vt:vector size="4" baseType="variant">
      <vt:variant>
        <vt:lpstr>主题</vt:lpstr>
      </vt:variant>
      <vt:variant>
        <vt:i4>3</vt:i4>
      </vt:variant>
      <vt:variant>
        <vt:lpstr>幻灯片标题</vt:lpstr>
      </vt:variant>
      <vt:variant>
        <vt:i4>30</vt:i4>
      </vt:variant>
    </vt:vector>
  </HeadingPairs>
  <TitlesOfParts>
    <vt:vector size="33" baseType="lpstr">
      <vt:lpstr>2_默认设计模板</vt:lpstr>
      <vt:lpstr>Office 主题</vt:lpstr>
      <vt:lpstr>1_Office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680</cp:revision>
  <dcterms:created xsi:type="dcterms:W3CDTF">2013-01-25T01:44:00Z</dcterms:created>
  <dcterms:modified xsi:type="dcterms:W3CDTF">2020-08-10T09:11:22Z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