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notesSlides/notesSlide18.xml" ContentType="application/vnd.openxmlformats-officedocument.presentationml.notesSlide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notesSlides/notesSlide16.xml" ContentType="application/vnd.openxmlformats-officedocument.presentationml.notes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notesSlides/notesSlide14.xml" ContentType="application/vnd.openxmlformats-officedocument.presentationml.notesSlide+xml"/>
  <Override PartName="/ppt/notesSlides/notesSlide23.xml" ContentType="application/vnd.openxmlformats-officedocument.presentationml.notesSlide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notesSlides/notesSlide19.xml" ContentType="application/vnd.openxmlformats-officedocument.presentationml.notesSlid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notesSlides/notesSlide17.xml" ContentType="application/vnd.openxmlformats-officedocument.presentationml.notesSlide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tags/tag1.xml" ContentType="application/vnd.openxmlformats-officedocument.presentationml.tags+xml"/>
  <Override PartName="/ppt/slideLayouts/slideLayout1.xml" ContentType="application/vnd.openxmlformats-officedocument.presentationml.slideLayout+xml"/>
  <Override PartName="/ppt/notesSlides/notesSlide15.xml" ContentType="application/vnd.openxmlformats-officedocument.presentationml.notesSlide+xml"/>
  <Override PartName="/ppt/notesSlides/notesSlide24.xml" ContentType="application/vnd.openxmlformats-officedocument.presentationml.notesSlide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notesSlides/notesSlide13.xml" ContentType="application/vnd.openxmlformats-officedocument.presentationml.notesSlide+xml"/>
  <Override PartName="/ppt/notesSlides/notesSlide22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6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3" r:id="rId18"/>
    <p:sldId id="272" r:id="rId19"/>
    <p:sldId id="274" r:id="rId20"/>
    <p:sldId id="275" r:id="rId21"/>
    <p:sldId id="276" r:id="rId22"/>
    <p:sldId id="278" r:id="rId23"/>
    <p:sldId id="277" r:id="rId24"/>
    <p:sldId id="279" r:id="rId25"/>
  </p:sldIdLst>
  <p:sldSz cx="12192000" cy="6858000"/>
  <p:notesSz cx="6858000" cy="9144000"/>
  <p:custDataLst>
    <p:tags r:id="rId27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webPr encoding="gb2312"/>
  <p:clrMru>
    <a:srgbClr val="000000"/>
    <a:srgbClr val="B4B4B4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000" autoAdjust="0"/>
    <p:restoredTop sz="95317" autoAdjust="0"/>
  </p:normalViewPr>
  <p:slideViewPr>
    <p:cSldViewPr snapToGrid="0">
      <p:cViewPr varScale="1">
        <p:scale>
          <a:sx n="108" d="100"/>
          <a:sy n="108" d="100"/>
        </p:scale>
        <p:origin x="-672" y="-9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gs" Target="tags/tag1.xml"/><Relationship Id="rId30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2B6800C-6DA0-43D0-90D4-152D1B395067}" type="datetimeFigureOut">
              <a:rPr lang="zh-CN" altLang="en-US" smtClean="0"/>
              <a:pPr/>
              <a:t>2020/8/6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868EB6F-31B9-40B4-8CE8-E215F2820829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386349660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868EB6F-31B9-40B4-8CE8-E215F2820829}" type="slidenum">
              <a:rPr lang="zh-CN" altLang="en-US" smtClean="0"/>
              <a:pPr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309506628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868EB6F-31B9-40B4-8CE8-E215F2820829}" type="slidenum">
              <a:rPr lang="zh-CN" altLang="en-US" smtClean="0"/>
              <a:pPr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94066554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868EB6F-31B9-40B4-8CE8-E215F2820829}" type="slidenum">
              <a:rPr lang="zh-CN" altLang="en-US" smtClean="0"/>
              <a:pPr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309885451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868EB6F-31B9-40B4-8CE8-E215F2820829}" type="slidenum">
              <a:rPr lang="zh-CN" altLang="en-US" smtClean="0"/>
              <a:pPr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214626565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868EB6F-31B9-40B4-8CE8-E215F2820829}" type="slidenum">
              <a:rPr lang="zh-CN" altLang="en-US" smtClean="0"/>
              <a:pPr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395683828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868EB6F-31B9-40B4-8CE8-E215F2820829}" type="slidenum">
              <a:rPr lang="zh-CN" altLang="en-US" smtClean="0"/>
              <a:pPr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205568038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868EB6F-31B9-40B4-8CE8-E215F2820829}" type="slidenum">
              <a:rPr lang="zh-CN" altLang="en-US" smtClean="0"/>
              <a:pPr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63253602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868EB6F-31B9-40B4-8CE8-E215F2820829}" type="slidenum">
              <a:rPr lang="zh-CN" altLang="en-US" smtClean="0"/>
              <a:pPr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3491319749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868EB6F-31B9-40B4-8CE8-E215F2820829}" type="slidenum">
              <a:rPr lang="zh-CN" altLang="en-US" smtClean="0"/>
              <a:pPr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2158143545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868EB6F-31B9-40B4-8CE8-E215F2820829}" type="slidenum">
              <a:rPr lang="zh-CN" altLang="en-US" smtClean="0"/>
              <a:pPr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2272000074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868EB6F-31B9-40B4-8CE8-E215F2820829}" type="slidenum">
              <a:rPr lang="zh-CN" altLang="en-US" smtClean="0"/>
              <a:pPr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2722971824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868EB6F-31B9-40B4-8CE8-E215F2820829}" type="slidenum">
              <a:rPr lang="zh-CN" altLang="en-US" smtClean="0"/>
              <a:pPr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2527472487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868EB6F-31B9-40B4-8CE8-E215F2820829}" type="slidenum">
              <a:rPr lang="zh-CN" altLang="en-US" smtClean="0"/>
              <a:pPr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169819047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868EB6F-31B9-40B4-8CE8-E215F2820829}" type="slidenum">
              <a:rPr lang="zh-CN" altLang="en-US" smtClean="0"/>
              <a:pPr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1195123525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868EB6F-31B9-40B4-8CE8-E215F2820829}" type="slidenum">
              <a:rPr lang="zh-CN" altLang="en-US" smtClean="0"/>
              <a:pPr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2360060754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868EB6F-31B9-40B4-8CE8-E215F2820829}" type="slidenum">
              <a:rPr lang="zh-CN" altLang="en-US" smtClean="0"/>
              <a:pPr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3670059429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868EB6F-31B9-40B4-8CE8-E215F2820829}" type="slidenum">
              <a:rPr lang="zh-CN" altLang="en-US" smtClean="0"/>
              <a:pPr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3767938005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868EB6F-31B9-40B4-8CE8-E215F2820829}" type="slidenum">
              <a:rPr lang="zh-CN" altLang="en-US" smtClean="0"/>
              <a:pPr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3202563167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868EB6F-31B9-40B4-8CE8-E215F2820829}" type="slidenum">
              <a:rPr lang="zh-CN" altLang="en-US" smtClean="0"/>
              <a:pPr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1156942903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868EB6F-31B9-40B4-8CE8-E215F2820829}" type="slidenum">
              <a:rPr lang="zh-CN" altLang="en-US" smtClean="0"/>
              <a:pPr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785472782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868EB6F-31B9-40B4-8CE8-E215F2820829}" type="slidenum">
              <a:rPr lang="zh-CN" altLang="en-US" smtClean="0"/>
              <a:pPr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1954983889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868EB6F-31B9-40B4-8CE8-E215F2820829}" type="slidenum">
              <a:rPr lang="zh-CN" altLang="en-US" smtClean="0"/>
              <a:pPr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3699604823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868EB6F-31B9-40B4-8CE8-E215F2820829}" type="slidenum">
              <a:rPr lang="zh-CN" altLang="en-US" smtClean="0"/>
              <a:pPr/>
              <a:t>23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2738731794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868EB6F-31B9-40B4-8CE8-E215F2820829}" type="slidenum">
              <a:rPr lang="zh-CN" altLang="en-US" smtClean="0"/>
              <a:pPr/>
              <a:t>24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73900187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bg>
      <p:bgPr>
        <a:solidFill>
          <a:schemeClr val="bg1">
            <a:lumMod val="8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smtClean="0"/>
              <a:t>单击以编辑母版副标题样式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1D8311-8710-4819-B862-2081C775A171}" type="datetimeFigureOut">
              <a:rPr lang="zh-CN" altLang="en-US" smtClean="0"/>
              <a:pPr/>
              <a:t>2020/8/6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AA19DE-AD3E-4CC2-87FB-42CE12F77DDE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8842604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3400" advClick="0" advTm="0">
        <p14:reveal/>
      </p:transition>
    </mc:Choice>
    <mc:Fallback>
      <p:transition spd="slow" advClick="0" advTm="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1D8311-8710-4819-B862-2081C775A171}" type="datetimeFigureOut">
              <a:rPr lang="zh-CN" altLang="en-US" smtClean="0"/>
              <a:pPr/>
              <a:t>2020/8/6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AA19DE-AD3E-4CC2-87FB-42CE12F77DDE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18070923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3400" advClick="0" advTm="0">
        <p14:reveal/>
      </p:transition>
    </mc:Choice>
    <mc:Fallback>
      <p:transition spd="slow" advClick="0" advTm="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1D8311-8710-4819-B862-2081C775A171}" type="datetimeFigureOut">
              <a:rPr lang="zh-CN" altLang="en-US" smtClean="0"/>
              <a:pPr/>
              <a:t>2020/8/6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AA19DE-AD3E-4CC2-87FB-42CE12F77DDE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8128618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3400" advClick="0" advTm="0">
        <p14:reveal/>
      </p:transition>
    </mc:Choice>
    <mc:Fallback>
      <p:transition spd="slow" advClick="0" advTm="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1D8311-8710-4819-B862-2081C775A171}" type="datetimeFigureOut">
              <a:rPr lang="zh-CN" altLang="en-US" smtClean="0"/>
              <a:pPr/>
              <a:t>2020/8/6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AA19DE-AD3E-4CC2-87FB-42CE12F77DDE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8760431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3400" advClick="0" advTm="0">
        <p14:reveal/>
      </p:transition>
    </mc:Choice>
    <mc:Fallback>
      <p:transition spd="slow" advClick="0" advTm="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1D8311-8710-4819-B862-2081C775A171}" type="datetimeFigureOut">
              <a:rPr lang="zh-CN" altLang="en-US" smtClean="0"/>
              <a:pPr/>
              <a:t>2020/8/6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AA19DE-AD3E-4CC2-87FB-42CE12F77DDE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38949931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3400" advClick="0" advTm="0">
        <p14:reveal/>
      </p:transition>
    </mc:Choice>
    <mc:Fallback>
      <p:transition spd="slow" advClick="0" advTm="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1D8311-8710-4819-B862-2081C775A171}" type="datetimeFigureOut">
              <a:rPr lang="zh-CN" altLang="en-US" smtClean="0"/>
              <a:pPr/>
              <a:t>2020/8/6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AA19DE-AD3E-4CC2-87FB-42CE12F77DDE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31122638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3400" advClick="0" advTm="0">
        <p14:reveal/>
      </p:transition>
    </mc:Choice>
    <mc:Fallback>
      <p:transition spd="slow" advClick="0" advTm="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1D8311-8710-4819-B862-2081C775A171}" type="datetimeFigureOut">
              <a:rPr lang="zh-CN" altLang="en-US" smtClean="0"/>
              <a:pPr/>
              <a:t>2020/8/6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AA19DE-AD3E-4CC2-87FB-42CE12F77DDE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31984683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3400" advClick="0" advTm="0">
        <p14:reveal/>
      </p:transition>
    </mc:Choice>
    <mc:Fallback>
      <p:transition spd="slow" advClick="0" advTm="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1D8311-8710-4819-B862-2081C775A171}" type="datetimeFigureOut">
              <a:rPr lang="zh-CN" altLang="en-US" smtClean="0"/>
              <a:pPr/>
              <a:t>2020/8/6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AA19DE-AD3E-4CC2-87FB-42CE12F77DDE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30079563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3400" advClick="0" advTm="0">
        <p14:reveal/>
      </p:transition>
    </mc:Choice>
    <mc:Fallback>
      <p:transition spd="slow" advClick="0" advTm="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1D8311-8710-4819-B862-2081C775A171}" type="datetimeFigureOut">
              <a:rPr lang="zh-CN" altLang="en-US" smtClean="0"/>
              <a:pPr/>
              <a:t>2020/8/6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AA19DE-AD3E-4CC2-87FB-42CE12F77DDE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36240617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3400" advClick="0" advTm="0">
        <p14:reveal/>
      </p:transition>
    </mc:Choice>
    <mc:Fallback>
      <p:transition spd="slow" advClick="0" advTm="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1D8311-8710-4819-B862-2081C775A171}" type="datetimeFigureOut">
              <a:rPr lang="zh-CN" altLang="en-US" smtClean="0"/>
              <a:pPr/>
              <a:t>2020/8/6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AA19DE-AD3E-4CC2-87FB-42CE12F77DDE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42689900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3400" advClick="0" advTm="0">
        <p14:reveal/>
      </p:transition>
    </mc:Choice>
    <mc:Fallback>
      <p:transition spd="slow" advClick="0" advTm="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1D8311-8710-4819-B862-2081C775A171}" type="datetimeFigureOut">
              <a:rPr lang="zh-CN" altLang="en-US" smtClean="0"/>
              <a:pPr/>
              <a:t>2020/8/6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AA19DE-AD3E-4CC2-87FB-42CE12F77DDE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22517269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3400" advClick="0" advTm="0">
        <p14:reveal/>
      </p:transition>
    </mc:Choice>
    <mc:Fallback>
      <p:transition spd="slow" advClick="0" advTm="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01D8311-8710-4819-B862-2081C775A171}" type="datetimeFigureOut">
              <a:rPr lang="zh-CN" altLang="en-US" smtClean="0"/>
              <a:pPr/>
              <a:t>2020/8/6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5AA19DE-AD3E-4CC2-87FB-42CE12F77DDE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362603856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xmlns="" Requires="p14">
      <p:transition spd="slow" p14:dur="3400" advClick="0" advTm="0">
        <p14:reveal/>
      </p:transition>
    </mc:Choice>
    <mc:Fallback>
      <p:transition spd="slow" advClick="0" advTm="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2.jpeg"/><Relationship Id="rId4" Type="http://schemas.openxmlformats.org/officeDocument/2006/relationships/image" Target="../media/image11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8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" name="图片 2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612854" y="588349"/>
            <a:ext cx="7178845" cy="6269651"/>
          </a:xfrm>
          <a:prstGeom prst="rect">
            <a:avLst/>
          </a:prstGeom>
        </p:spPr>
      </p:pic>
      <p:pic>
        <p:nvPicPr>
          <p:cNvPr id="15" name="图片 14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193" t="66083" r="43990" b="15831"/>
          <a:stretch/>
        </p:blipFill>
        <p:spPr>
          <a:xfrm>
            <a:off x="3710755" y="5617663"/>
            <a:ext cx="4819650" cy="1240337"/>
          </a:xfrm>
          <a:prstGeom prst="rect">
            <a:avLst/>
          </a:prstGeom>
        </p:spPr>
      </p:pic>
      <p:pic>
        <p:nvPicPr>
          <p:cNvPr id="6" name="图片 5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82870" r="24064"/>
          <a:stretch/>
        </p:blipFill>
        <p:spPr>
          <a:xfrm>
            <a:off x="0" y="5943600"/>
            <a:ext cx="12241161" cy="2153879"/>
          </a:xfrm>
          <a:prstGeom prst="rect">
            <a:avLst/>
          </a:prstGeom>
        </p:spPr>
      </p:pic>
      <p:grpSp>
        <p:nvGrpSpPr>
          <p:cNvPr id="12" name="组合 11"/>
          <p:cNvGrpSpPr/>
          <p:nvPr/>
        </p:nvGrpSpPr>
        <p:grpSpPr>
          <a:xfrm>
            <a:off x="4990981" y="1795836"/>
            <a:ext cx="2724389" cy="3012190"/>
            <a:chOff x="6326822" y="996434"/>
            <a:chExt cx="2724389" cy="3012190"/>
          </a:xfrm>
        </p:grpSpPr>
        <p:sp>
          <p:nvSpPr>
            <p:cNvPr id="7" name="矩形 6"/>
            <p:cNvSpPr/>
            <p:nvPr/>
          </p:nvSpPr>
          <p:spPr>
            <a:xfrm>
              <a:off x="6958652" y="996434"/>
              <a:ext cx="1292662" cy="1015663"/>
            </a:xfrm>
            <a:prstGeom prst="rect">
              <a:avLst/>
            </a:prstGeom>
          </p:spPr>
          <p:txBody>
            <a:bodyPr vert="eaVert" wrap="none">
              <a:spAutoFit/>
            </a:bodyPr>
            <a:lstStyle/>
            <a:p>
              <a:r>
                <a:rPr lang="zh-CN" altLang="en-US" sz="7200" dirty="0" smtClean="0">
                  <a:latin typeface="方正清刻本悦宋简体" panose="02000000000000000000" pitchFamily="2" charset="-122"/>
                  <a:ea typeface="方正清刻本悦宋简体" panose="02000000000000000000" pitchFamily="2" charset="-122"/>
                </a:rPr>
                <a:t>极</a:t>
              </a:r>
              <a:endParaRPr lang="zh-CN" altLang="en-US" sz="7200" dirty="0">
                <a:latin typeface="方正清刻本悦宋简体" panose="02000000000000000000" pitchFamily="2" charset="-122"/>
                <a:ea typeface="方正清刻本悦宋简体" panose="02000000000000000000" pitchFamily="2" charset="-122"/>
              </a:endParaRPr>
            </a:p>
          </p:txBody>
        </p:sp>
        <p:sp>
          <p:nvSpPr>
            <p:cNvPr id="8" name="矩形 7"/>
            <p:cNvSpPr/>
            <p:nvPr/>
          </p:nvSpPr>
          <p:spPr>
            <a:xfrm>
              <a:off x="6326822" y="1609976"/>
              <a:ext cx="1107996" cy="1200329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en-US" sz="7200" dirty="0">
                  <a:latin typeface="方正清刻本悦宋简体" panose="02000000000000000000" pitchFamily="2" charset="-122"/>
                  <a:ea typeface="方正清刻本悦宋简体" panose="02000000000000000000" pitchFamily="2" charset="-122"/>
                </a:rPr>
                <a:t>简</a:t>
              </a:r>
            </a:p>
          </p:txBody>
        </p:sp>
        <p:sp>
          <p:nvSpPr>
            <p:cNvPr id="9" name="矩形 8"/>
            <p:cNvSpPr/>
            <p:nvPr/>
          </p:nvSpPr>
          <p:spPr>
            <a:xfrm>
              <a:off x="7300411" y="2013003"/>
              <a:ext cx="1750800" cy="400110"/>
            </a:xfrm>
            <a:prstGeom prst="rect">
              <a:avLst/>
            </a:prstGeom>
          </p:spPr>
          <p:txBody>
            <a:bodyPr vert="horz" wrap="none">
              <a:spAutoFit/>
            </a:bodyPr>
            <a:lstStyle/>
            <a:p>
              <a:r>
                <a:rPr lang="en-US" altLang="zh-CN" sz="2000" spc="600" dirty="0" smtClean="0">
                  <a:solidFill>
                    <a:srgbClr val="C00000"/>
                  </a:solidFill>
                </a:rPr>
                <a:t>[JI JIAN]</a:t>
              </a:r>
              <a:endParaRPr lang="zh-CN" altLang="en-US" sz="2000" spc="600" dirty="0">
                <a:solidFill>
                  <a:srgbClr val="C00000"/>
                </a:solidFill>
              </a:endParaRPr>
            </a:p>
          </p:txBody>
        </p:sp>
        <p:sp>
          <p:nvSpPr>
            <p:cNvPr id="11" name="矩形 10"/>
            <p:cNvSpPr/>
            <p:nvPr/>
          </p:nvSpPr>
          <p:spPr>
            <a:xfrm>
              <a:off x="7073877" y="2377408"/>
              <a:ext cx="800219" cy="1631216"/>
            </a:xfrm>
            <a:prstGeom prst="rect">
              <a:avLst/>
            </a:prstGeom>
          </p:spPr>
          <p:txBody>
            <a:bodyPr vert="eaVert" wrap="none">
              <a:spAutoFit/>
            </a:bodyPr>
            <a:lstStyle/>
            <a:p>
              <a:r>
                <a:rPr lang="zh-CN" altLang="en-US" sz="4000" dirty="0" smtClean="0">
                  <a:latin typeface="方正清刻本悦宋简体" panose="02000000000000000000" pitchFamily="2" charset="-122"/>
                  <a:ea typeface="方正清刻本悦宋简体" panose="02000000000000000000" pitchFamily="2" charset="-122"/>
                </a:rPr>
                <a:t>中国风</a:t>
              </a:r>
              <a:endParaRPr lang="zh-CN" altLang="en-US" sz="4000" dirty="0">
                <a:latin typeface="方正清刻本悦宋简体" panose="02000000000000000000" pitchFamily="2" charset="-122"/>
                <a:ea typeface="方正清刻本悦宋简体" panose="02000000000000000000" pitchFamily="2" charset="-122"/>
              </a:endParaRPr>
            </a:p>
          </p:txBody>
        </p:sp>
      </p:grpSp>
      <p:pic>
        <p:nvPicPr>
          <p:cNvPr id="22" name="图片 2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8475938" y="2548858"/>
            <a:ext cx="2359157" cy="1069850"/>
          </a:xfrm>
          <a:prstGeom prst="rect">
            <a:avLst/>
          </a:prstGeom>
        </p:spPr>
      </p:pic>
      <p:pic>
        <p:nvPicPr>
          <p:cNvPr id="23" name="图片 2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569458" y="2602601"/>
            <a:ext cx="2359157" cy="10698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205379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3400">
        <p14:reveal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2742347" y="2215634"/>
            <a:ext cx="1415772" cy="2144177"/>
          </a:xfrm>
          <a:prstGeom prst="rect">
            <a:avLst/>
          </a:prstGeom>
        </p:spPr>
        <p:txBody>
          <a:bodyPr vert="eaVert" wrap="none">
            <a:spAutoFit/>
          </a:bodyPr>
          <a:lstStyle/>
          <a:p>
            <a:r>
              <a:rPr lang="zh-CN" altLang="en-US" sz="8000" dirty="0" smtClean="0">
                <a:latin typeface="方正清刻本悦宋简体" panose="02000000000000000000" pitchFamily="2" charset="-122"/>
                <a:ea typeface="方正清刻本悦宋简体" panose="02000000000000000000" pitchFamily="2" charset="-122"/>
              </a:rPr>
              <a:t>目录</a:t>
            </a:r>
            <a:endParaRPr lang="zh-CN" altLang="en-US" sz="8000" dirty="0">
              <a:latin typeface="方正清刻本悦宋简体" panose="02000000000000000000" pitchFamily="2" charset="-122"/>
              <a:ea typeface="方正清刻本悦宋简体" panose="02000000000000000000" pitchFamily="2" charset="-122"/>
            </a:endParaRPr>
          </a:p>
        </p:txBody>
      </p:sp>
      <p:sp>
        <p:nvSpPr>
          <p:cNvPr id="5" name="矩形 4"/>
          <p:cNvSpPr/>
          <p:nvPr/>
        </p:nvSpPr>
        <p:spPr>
          <a:xfrm>
            <a:off x="1634351" y="2958584"/>
            <a:ext cx="1107996" cy="2486644"/>
          </a:xfrm>
          <a:prstGeom prst="rect">
            <a:avLst/>
          </a:prstGeom>
        </p:spPr>
        <p:txBody>
          <a:bodyPr vert="eaVert" wrap="square">
            <a:spAutoFit/>
          </a:bodyPr>
          <a:lstStyle/>
          <a:p>
            <a:r>
              <a:rPr lang="zh-CN" altLang="en-US" sz="1200" b="0" i="0" dirty="0" smtClean="0">
                <a:solidFill>
                  <a:srgbClr val="333333"/>
                </a:solidFill>
                <a:effectLst/>
                <a:latin typeface="arial" panose="020B0604020202020204" pitchFamily="34" charset="0"/>
              </a:rPr>
              <a:t>意境，是指一种能令人感受领悟、意味无穷却又难以明确言传、具体把握的境界。它是形神情理的统一、虚实有无的协调，既生于意外，又蕴于象内。</a:t>
            </a:r>
            <a:endParaRPr lang="zh-CN" altLang="en-US" sz="1200" dirty="0"/>
          </a:p>
        </p:txBody>
      </p:sp>
      <p:grpSp>
        <p:nvGrpSpPr>
          <p:cNvPr id="2" name="组合 1"/>
          <p:cNvGrpSpPr/>
          <p:nvPr/>
        </p:nvGrpSpPr>
        <p:grpSpPr>
          <a:xfrm>
            <a:off x="5456615" y="1375184"/>
            <a:ext cx="4982785" cy="1218177"/>
            <a:chOff x="5456615" y="1375184"/>
            <a:chExt cx="4982785" cy="1218177"/>
          </a:xfrm>
        </p:grpSpPr>
        <p:sp>
          <p:nvSpPr>
            <p:cNvPr id="6" name="矩形 5"/>
            <p:cNvSpPr/>
            <p:nvPr/>
          </p:nvSpPr>
          <p:spPr>
            <a:xfrm>
              <a:off x="5456615" y="1375184"/>
              <a:ext cx="1415772" cy="584775"/>
            </a:xfrm>
            <a:prstGeom prst="rect">
              <a:avLst/>
            </a:prstGeom>
          </p:spPr>
          <p:txBody>
            <a:bodyPr vert="horz" wrap="none">
              <a:spAutoFit/>
            </a:bodyPr>
            <a:lstStyle/>
            <a:p>
              <a:r>
                <a:rPr lang="zh-CN" altLang="en-US" sz="3200" dirty="0" smtClean="0">
                  <a:solidFill>
                    <a:srgbClr val="000000"/>
                  </a:solidFill>
                  <a:latin typeface="方正清刻本悦宋简体" panose="02000000000000000000" pitchFamily="2" charset="-122"/>
                  <a:ea typeface="方正清刻本悦宋简体" panose="02000000000000000000" pitchFamily="2" charset="-122"/>
                </a:rPr>
                <a:t>章回一</a:t>
              </a:r>
              <a:endParaRPr lang="zh-CN" altLang="en-US" sz="3200" dirty="0">
                <a:solidFill>
                  <a:srgbClr val="000000"/>
                </a:solidFill>
                <a:latin typeface="方正清刻本悦宋简体" panose="02000000000000000000" pitchFamily="2" charset="-122"/>
                <a:ea typeface="方正清刻本悦宋简体" panose="02000000000000000000" pitchFamily="2" charset="-122"/>
              </a:endParaRPr>
            </a:p>
          </p:txBody>
        </p:sp>
        <p:sp>
          <p:nvSpPr>
            <p:cNvPr id="8" name="矩形 7"/>
            <p:cNvSpPr/>
            <p:nvPr/>
          </p:nvSpPr>
          <p:spPr>
            <a:xfrm>
              <a:off x="7257812" y="1375184"/>
              <a:ext cx="1826141" cy="58477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en-US" sz="3200" b="0" i="0" dirty="0" smtClean="0">
                  <a:solidFill>
                    <a:srgbClr val="C00000"/>
                  </a:solidFill>
                  <a:effectLst/>
                  <a:latin typeface="方正清刻本悦宋简体" panose="02000000000000000000" pitchFamily="2" charset="-122"/>
                  <a:ea typeface="方正清刻本悦宋简体" panose="02000000000000000000" pitchFamily="2" charset="-122"/>
                </a:rPr>
                <a:t>恬淡闲适</a:t>
              </a:r>
              <a:endParaRPr lang="zh-CN" altLang="en-US" sz="3200" dirty="0">
                <a:solidFill>
                  <a:srgbClr val="C00000"/>
                </a:solidFill>
                <a:latin typeface="方正清刻本悦宋简体" panose="02000000000000000000" pitchFamily="2" charset="-122"/>
                <a:ea typeface="方正清刻本悦宋简体" panose="02000000000000000000" pitchFamily="2" charset="-122"/>
              </a:endParaRPr>
            </a:p>
          </p:txBody>
        </p:sp>
        <p:sp>
          <p:nvSpPr>
            <p:cNvPr id="9" name="矩形 8"/>
            <p:cNvSpPr/>
            <p:nvPr/>
          </p:nvSpPr>
          <p:spPr>
            <a:xfrm>
              <a:off x="5550297" y="1947030"/>
              <a:ext cx="4889103" cy="64633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zh-CN" altLang="en-US" sz="1200" b="0" i="0" dirty="0" smtClean="0">
                  <a:solidFill>
                    <a:srgbClr val="333333"/>
                  </a:solidFill>
                  <a:effectLst/>
                  <a:latin typeface="方正清刻本悦宋简体" panose="02000000000000000000" pitchFamily="2" charset="-122"/>
                  <a:ea typeface="方正清刻本悦宋简体" panose="02000000000000000000" pitchFamily="2" charset="-122"/>
                </a:rPr>
                <a:t>意境是指抒情性作品中呈现的那种情景交融、虚实相生、活跃着生命律动的韵味无穷的诗意空间</a:t>
              </a:r>
              <a:endParaRPr lang="zh-CN" altLang="en-US" sz="1200" dirty="0">
                <a:latin typeface="方正清刻本悦宋简体" panose="02000000000000000000" pitchFamily="2" charset="-122"/>
                <a:ea typeface="方正清刻本悦宋简体" panose="02000000000000000000" pitchFamily="2" charset="-122"/>
              </a:endParaRPr>
            </a:p>
          </p:txBody>
        </p:sp>
      </p:grpSp>
      <p:grpSp>
        <p:nvGrpSpPr>
          <p:cNvPr id="3" name="组合 2"/>
          <p:cNvGrpSpPr/>
          <p:nvPr/>
        </p:nvGrpSpPr>
        <p:grpSpPr>
          <a:xfrm>
            <a:off x="5456615" y="2916737"/>
            <a:ext cx="4982785" cy="1218177"/>
            <a:chOff x="5456615" y="2916737"/>
            <a:chExt cx="4982785" cy="1218177"/>
          </a:xfrm>
        </p:grpSpPr>
        <p:sp>
          <p:nvSpPr>
            <p:cNvPr id="16" name="矩形 15"/>
            <p:cNvSpPr/>
            <p:nvPr/>
          </p:nvSpPr>
          <p:spPr>
            <a:xfrm>
              <a:off x="5456615" y="2916737"/>
              <a:ext cx="1415772" cy="584775"/>
            </a:xfrm>
            <a:prstGeom prst="rect">
              <a:avLst/>
            </a:prstGeom>
          </p:spPr>
          <p:txBody>
            <a:bodyPr vert="horz" wrap="none">
              <a:spAutoFit/>
            </a:bodyPr>
            <a:lstStyle/>
            <a:p>
              <a:r>
                <a:rPr lang="zh-CN" altLang="en-US" sz="3200" dirty="0" smtClean="0">
                  <a:solidFill>
                    <a:srgbClr val="000000"/>
                  </a:solidFill>
                  <a:latin typeface="方正清刻本悦宋简体" panose="02000000000000000000" pitchFamily="2" charset="-122"/>
                  <a:ea typeface="方正清刻本悦宋简体" panose="02000000000000000000" pitchFamily="2" charset="-122"/>
                </a:rPr>
                <a:t>章回二</a:t>
              </a:r>
              <a:endParaRPr lang="zh-CN" altLang="en-US" sz="3200" dirty="0">
                <a:solidFill>
                  <a:srgbClr val="000000"/>
                </a:solidFill>
                <a:latin typeface="方正清刻本悦宋简体" panose="02000000000000000000" pitchFamily="2" charset="-122"/>
                <a:ea typeface="方正清刻本悦宋简体" panose="02000000000000000000" pitchFamily="2" charset="-122"/>
              </a:endParaRPr>
            </a:p>
          </p:txBody>
        </p:sp>
        <p:sp>
          <p:nvSpPr>
            <p:cNvPr id="17" name="矩形 16"/>
            <p:cNvSpPr/>
            <p:nvPr/>
          </p:nvSpPr>
          <p:spPr>
            <a:xfrm>
              <a:off x="7257812" y="2916737"/>
              <a:ext cx="1826141" cy="58477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en-US" sz="3200" b="0" i="0" dirty="0" smtClean="0">
                  <a:solidFill>
                    <a:srgbClr val="C00000"/>
                  </a:solidFill>
                  <a:effectLst/>
                  <a:latin typeface="方正清刻本悦宋简体" panose="02000000000000000000" pitchFamily="2" charset="-122"/>
                  <a:ea typeface="方正清刻本悦宋简体" panose="02000000000000000000" pitchFamily="2" charset="-122"/>
                </a:rPr>
                <a:t>清新自然</a:t>
              </a:r>
              <a:endParaRPr lang="zh-CN" altLang="en-US" sz="3200" dirty="0">
                <a:solidFill>
                  <a:srgbClr val="C00000"/>
                </a:solidFill>
                <a:latin typeface="方正清刻本悦宋简体" panose="02000000000000000000" pitchFamily="2" charset="-122"/>
                <a:ea typeface="方正清刻本悦宋简体" panose="02000000000000000000" pitchFamily="2" charset="-122"/>
              </a:endParaRPr>
            </a:p>
          </p:txBody>
        </p:sp>
        <p:sp>
          <p:nvSpPr>
            <p:cNvPr id="18" name="矩形 17"/>
            <p:cNvSpPr/>
            <p:nvPr/>
          </p:nvSpPr>
          <p:spPr>
            <a:xfrm>
              <a:off x="5550297" y="3488583"/>
              <a:ext cx="4889103" cy="64633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zh-CN" altLang="en-US" sz="1200" b="0" i="0" dirty="0" smtClean="0">
                  <a:solidFill>
                    <a:srgbClr val="333333"/>
                  </a:solidFill>
                  <a:effectLst/>
                  <a:latin typeface="方正清刻本悦宋简体" panose="02000000000000000000" pitchFamily="2" charset="-122"/>
                  <a:ea typeface="方正清刻本悦宋简体" panose="02000000000000000000" pitchFamily="2" charset="-122"/>
                </a:rPr>
                <a:t>意境是指抒情性作品中呈现的那种情景交融、虚实相生、活跃着生命律动的韵味无穷的诗意空间</a:t>
              </a:r>
              <a:endParaRPr lang="zh-CN" altLang="en-US" sz="1200" dirty="0">
                <a:latin typeface="方正清刻本悦宋简体" panose="02000000000000000000" pitchFamily="2" charset="-122"/>
                <a:ea typeface="方正清刻本悦宋简体" panose="02000000000000000000" pitchFamily="2" charset="-122"/>
              </a:endParaRPr>
            </a:p>
          </p:txBody>
        </p:sp>
      </p:grpSp>
      <p:grpSp>
        <p:nvGrpSpPr>
          <p:cNvPr id="7" name="组合 6"/>
          <p:cNvGrpSpPr/>
          <p:nvPr/>
        </p:nvGrpSpPr>
        <p:grpSpPr>
          <a:xfrm>
            <a:off x="5456615" y="4550216"/>
            <a:ext cx="4982785" cy="1218177"/>
            <a:chOff x="5456615" y="4550216"/>
            <a:chExt cx="4982785" cy="1218177"/>
          </a:xfrm>
        </p:grpSpPr>
        <p:sp>
          <p:nvSpPr>
            <p:cNvPr id="19" name="矩形 18"/>
            <p:cNvSpPr/>
            <p:nvPr/>
          </p:nvSpPr>
          <p:spPr>
            <a:xfrm>
              <a:off x="5456615" y="4550216"/>
              <a:ext cx="1415772" cy="584775"/>
            </a:xfrm>
            <a:prstGeom prst="rect">
              <a:avLst/>
            </a:prstGeom>
          </p:spPr>
          <p:txBody>
            <a:bodyPr vert="horz" wrap="none">
              <a:spAutoFit/>
            </a:bodyPr>
            <a:lstStyle/>
            <a:p>
              <a:r>
                <a:rPr lang="zh-CN" altLang="en-US" sz="3200" dirty="0" smtClean="0">
                  <a:solidFill>
                    <a:srgbClr val="000000"/>
                  </a:solidFill>
                  <a:latin typeface="方正清刻本悦宋简体" panose="02000000000000000000" pitchFamily="2" charset="-122"/>
                  <a:ea typeface="方正清刻本悦宋简体" panose="02000000000000000000" pitchFamily="2" charset="-122"/>
                </a:rPr>
                <a:t>章回三</a:t>
              </a:r>
              <a:endParaRPr lang="zh-CN" altLang="en-US" sz="3200" dirty="0">
                <a:solidFill>
                  <a:srgbClr val="000000"/>
                </a:solidFill>
                <a:latin typeface="方正清刻本悦宋简体" panose="02000000000000000000" pitchFamily="2" charset="-122"/>
                <a:ea typeface="方正清刻本悦宋简体" panose="02000000000000000000" pitchFamily="2" charset="-122"/>
              </a:endParaRPr>
            </a:p>
          </p:txBody>
        </p:sp>
        <p:sp>
          <p:nvSpPr>
            <p:cNvPr id="20" name="矩形 19"/>
            <p:cNvSpPr/>
            <p:nvPr/>
          </p:nvSpPr>
          <p:spPr>
            <a:xfrm>
              <a:off x="7257812" y="4550216"/>
              <a:ext cx="1826141" cy="58477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en-US" sz="3200" b="0" i="0" dirty="0" smtClean="0">
                  <a:solidFill>
                    <a:srgbClr val="C00000"/>
                  </a:solidFill>
                  <a:effectLst/>
                  <a:latin typeface="方正清刻本悦宋简体" panose="02000000000000000000" pitchFamily="2" charset="-122"/>
                  <a:ea typeface="方正清刻本悦宋简体" panose="02000000000000000000" pitchFamily="2" charset="-122"/>
                </a:rPr>
                <a:t>安谧闲静</a:t>
              </a:r>
            </a:p>
          </p:txBody>
        </p:sp>
        <p:sp>
          <p:nvSpPr>
            <p:cNvPr id="21" name="矩形 20"/>
            <p:cNvSpPr/>
            <p:nvPr/>
          </p:nvSpPr>
          <p:spPr>
            <a:xfrm>
              <a:off x="5550297" y="5122062"/>
              <a:ext cx="4889103" cy="64633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zh-CN" altLang="en-US" sz="1200" b="0" i="0" dirty="0" smtClean="0">
                  <a:solidFill>
                    <a:srgbClr val="333333"/>
                  </a:solidFill>
                  <a:effectLst/>
                  <a:latin typeface="方正清刻本悦宋简体" panose="02000000000000000000" pitchFamily="2" charset="-122"/>
                  <a:ea typeface="方正清刻本悦宋简体" panose="02000000000000000000" pitchFamily="2" charset="-122"/>
                </a:rPr>
                <a:t>意境是指抒情性作品中呈现的那种情景交融、虚实相生、活跃着生命律动的韵味无穷的诗意空间</a:t>
              </a:r>
              <a:endParaRPr lang="zh-CN" altLang="en-US" sz="1200" dirty="0">
                <a:latin typeface="方正清刻本悦宋简体" panose="02000000000000000000" pitchFamily="2" charset="-122"/>
                <a:ea typeface="方正清刻本悦宋简体" panose="02000000000000000000" pitchFamily="2" charset="-122"/>
              </a:endParaRPr>
            </a:p>
          </p:txBody>
        </p:sp>
      </p:grpSp>
      <p:pic>
        <p:nvPicPr>
          <p:cNvPr id="22" name="图片 21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3361" r="82933" b="74444"/>
          <a:stretch/>
        </p:blipFill>
        <p:spPr>
          <a:xfrm>
            <a:off x="1733550" y="1164137"/>
            <a:ext cx="1205076" cy="1752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1562465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3400">
        <p14:reveal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000"/>
                            </p:stCondLst>
                            <p:childTnLst>
                              <p:par>
                                <p:cTn id="21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000"/>
                            </p:stCondLst>
                            <p:childTnLst>
                              <p:par>
                                <p:cTn id="26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3000"/>
                            </p:stCondLst>
                            <p:childTnLst>
                              <p:par>
                                <p:cTn id="31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矩形 11"/>
          <p:cNvSpPr/>
          <p:nvPr/>
        </p:nvSpPr>
        <p:spPr>
          <a:xfrm>
            <a:off x="8752245" y="0"/>
            <a:ext cx="1162050" cy="3713286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" name="矩形 12"/>
          <p:cNvSpPr/>
          <p:nvPr/>
        </p:nvSpPr>
        <p:spPr>
          <a:xfrm>
            <a:off x="8902383" y="201062"/>
            <a:ext cx="861774" cy="3311163"/>
          </a:xfrm>
          <a:prstGeom prst="rect">
            <a:avLst/>
          </a:prstGeom>
        </p:spPr>
        <p:txBody>
          <a:bodyPr vert="eaVert" wrap="none">
            <a:spAutoFit/>
          </a:bodyPr>
          <a:lstStyle/>
          <a:p>
            <a:r>
              <a:rPr lang="zh-CN" altLang="en-US" sz="4400" spc="600" smtClean="0">
                <a:solidFill>
                  <a:schemeClr val="bg1"/>
                </a:solidFill>
                <a:latin typeface="方正清刻本悦宋简体" panose="02000000000000000000" pitchFamily="2" charset="-122"/>
                <a:ea typeface="方正清刻本悦宋简体" panose="02000000000000000000" pitchFamily="2" charset="-122"/>
              </a:rPr>
              <a:t>恬 淡 闲 适</a:t>
            </a:r>
            <a:endParaRPr lang="zh-CN" altLang="en-US" sz="4400" spc="600" dirty="0" smtClean="0">
              <a:solidFill>
                <a:schemeClr val="bg1"/>
              </a:solidFill>
              <a:latin typeface="方正清刻本悦宋简体" panose="02000000000000000000" pitchFamily="2" charset="-122"/>
              <a:ea typeface="方正清刻本悦宋简体" panose="02000000000000000000" pitchFamily="2" charset="-122"/>
            </a:endParaRPr>
          </a:p>
        </p:txBody>
      </p:sp>
      <p:sp>
        <p:nvSpPr>
          <p:cNvPr id="14" name="矩形 13"/>
          <p:cNvSpPr/>
          <p:nvPr/>
        </p:nvSpPr>
        <p:spPr>
          <a:xfrm>
            <a:off x="4367442" y="2346734"/>
            <a:ext cx="1415772" cy="584775"/>
          </a:xfrm>
          <a:prstGeom prst="rect">
            <a:avLst/>
          </a:prstGeom>
        </p:spPr>
        <p:txBody>
          <a:bodyPr vert="horz" wrap="none">
            <a:spAutoFit/>
          </a:bodyPr>
          <a:lstStyle/>
          <a:p>
            <a:r>
              <a:rPr lang="zh-CN" altLang="en-US" sz="3200" dirty="0" smtClean="0">
                <a:solidFill>
                  <a:srgbClr val="000000"/>
                </a:solidFill>
                <a:latin typeface="方正清刻本悦宋简体" panose="02000000000000000000" pitchFamily="2" charset="-122"/>
                <a:ea typeface="方正清刻本悦宋简体" panose="02000000000000000000" pitchFamily="2" charset="-122"/>
              </a:rPr>
              <a:t>章回一</a:t>
            </a:r>
            <a:endParaRPr lang="zh-CN" altLang="en-US" sz="3200" dirty="0">
              <a:solidFill>
                <a:srgbClr val="000000"/>
              </a:solidFill>
              <a:latin typeface="方正清刻本悦宋简体" panose="02000000000000000000" pitchFamily="2" charset="-122"/>
              <a:ea typeface="方正清刻本悦宋简体" panose="02000000000000000000" pitchFamily="2" charset="-122"/>
            </a:endParaRPr>
          </a:p>
        </p:txBody>
      </p:sp>
      <p:sp>
        <p:nvSpPr>
          <p:cNvPr id="15" name="矩形 14"/>
          <p:cNvSpPr/>
          <p:nvPr/>
        </p:nvSpPr>
        <p:spPr>
          <a:xfrm>
            <a:off x="6168639" y="2346734"/>
            <a:ext cx="1826141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3200" b="0" i="0" dirty="0" smtClean="0">
                <a:solidFill>
                  <a:srgbClr val="C00000"/>
                </a:solidFill>
                <a:effectLst/>
                <a:latin typeface="方正清刻本悦宋简体" panose="02000000000000000000" pitchFamily="2" charset="-122"/>
                <a:ea typeface="方正清刻本悦宋简体" panose="02000000000000000000" pitchFamily="2" charset="-122"/>
              </a:rPr>
              <a:t>恬淡闲适</a:t>
            </a:r>
          </a:p>
        </p:txBody>
      </p:sp>
      <p:sp>
        <p:nvSpPr>
          <p:cNvPr id="16" name="矩形 15"/>
          <p:cNvSpPr/>
          <p:nvPr/>
        </p:nvSpPr>
        <p:spPr>
          <a:xfrm>
            <a:off x="3479865" y="3075143"/>
            <a:ext cx="4893647" cy="1554007"/>
          </a:xfrm>
          <a:prstGeom prst="rect">
            <a:avLst/>
          </a:prstGeom>
        </p:spPr>
        <p:txBody>
          <a:bodyPr vert="eaVert"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200" spc="600" dirty="0" smtClean="0">
                <a:latin typeface="方正清刻本悦宋简体" panose="02000000000000000000" pitchFamily="2" charset="-122"/>
                <a:ea typeface="方正清刻本悦宋简体" panose="02000000000000000000" pitchFamily="2" charset="-122"/>
              </a:rPr>
              <a:t>意境是指抒情性作品中所呈现的的那种情景交融、虚实相生的形象系统，及其所诱发和开拓的审美想象空间。他同文学典型一样，也是文学形象的高级形态之一。 如果典型是以单个形象而论的话，意境则是由若干形象构成的形</a:t>
            </a:r>
            <a:endParaRPr lang="zh-CN" altLang="en-US" sz="1200" spc="600" dirty="0">
              <a:latin typeface="方正清刻本悦宋简体" panose="02000000000000000000" pitchFamily="2" charset="-122"/>
              <a:ea typeface="方正清刻本悦宋简体" panose="02000000000000000000" pitchFamily="2" charset="-122"/>
            </a:endParaRPr>
          </a:p>
        </p:txBody>
      </p:sp>
      <p:pic>
        <p:nvPicPr>
          <p:cNvPr id="17" name="图片 16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7906" r="67669" b="66451"/>
          <a:stretch/>
        </p:blipFill>
        <p:spPr>
          <a:xfrm>
            <a:off x="1875250" y="973394"/>
            <a:ext cx="2015353" cy="36557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1615929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3400">
        <p14:reveal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  <p:bldP spid="15" grpId="0"/>
      <p:bldP spid="16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314325" y="1"/>
            <a:ext cx="904875" cy="2700128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矩形 4"/>
          <p:cNvSpPr/>
          <p:nvPr/>
        </p:nvSpPr>
        <p:spPr>
          <a:xfrm>
            <a:off x="458986" y="191363"/>
            <a:ext cx="615553" cy="2508766"/>
          </a:xfrm>
          <a:prstGeom prst="rect">
            <a:avLst/>
          </a:prstGeom>
        </p:spPr>
        <p:txBody>
          <a:bodyPr vert="eaVert" wrap="square">
            <a:spAutoFit/>
          </a:bodyPr>
          <a:lstStyle/>
          <a:p>
            <a:r>
              <a:rPr lang="zh-CN" altLang="en-US" sz="2800" spc="600" dirty="0" smtClean="0">
                <a:solidFill>
                  <a:schemeClr val="bg1"/>
                </a:solidFill>
                <a:latin typeface="方正清刻本悦宋简体" panose="02000000000000000000" pitchFamily="2" charset="-122"/>
                <a:ea typeface="方正清刻本悦宋简体" panose="02000000000000000000" pitchFamily="2" charset="-122"/>
              </a:rPr>
              <a:t>恬 淡 闲 适</a:t>
            </a:r>
            <a:endParaRPr lang="zh-CN" altLang="en-US" sz="2800" spc="600" dirty="0">
              <a:solidFill>
                <a:schemeClr val="bg1"/>
              </a:solidFill>
              <a:latin typeface="方正清刻本悦宋简体" panose="02000000000000000000" pitchFamily="2" charset="-122"/>
              <a:ea typeface="方正清刻本悦宋简体" panose="02000000000000000000" pitchFamily="2" charset="-122"/>
            </a:endParaRPr>
          </a:p>
        </p:txBody>
      </p:sp>
      <p:pic>
        <p:nvPicPr>
          <p:cNvPr id="8" name="图片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7335629" y="2700129"/>
            <a:ext cx="4854991" cy="2140418"/>
          </a:xfrm>
          <a:prstGeom prst="rect">
            <a:avLst/>
          </a:prstGeom>
        </p:spPr>
      </p:pic>
      <p:sp>
        <p:nvSpPr>
          <p:cNvPr id="9" name="矩形 8"/>
          <p:cNvSpPr/>
          <p:nvPr/>
        </p:nvSpPr>
        <p:spPr>
          <a:xfrm>
            <a:off x="4669909" y="2616236"/>
            <a:ext cx="1826141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3200" dirty="0" smtClean="0">
                <a:solidFill>
                  <a:srgbClr val="C00000"/>
                </a:solidFill>
                <a:latin typeface="方正清刻本悦宋简体" panose="02000000000000000000" pitchFamily="2" charset="-122"/>
                <a:ea typeface="方正清刻本悦宋简体" panose="02000000000000000000" pitchFamily="2" charset="-122"/>
              </a:rPr>
              <a:t>添加标题</a:t>
            </a:r>
            <a:endParaRPr lang="zh-CN" altLang="en-US" sz="3200" dirty="0">
              <a:solidFill>
                <a:srgbClr val="C00000"/>
              </a:solidFill>
              <a:latin typeface="方正清刻本悦宋简体" panose="02000000000000000000" pitchFamily="2" charset="-122"/>
              <a:ea typeface="方正清刻本悦宋简体" panose="02000000000000000000" pitchFamily="2" charset="-122"/>
            </a:endParaRPr>
          </a:p>
        </p:txBody>
      </p:sp>
      <p:sp>
        <p:nvSpPr>
          <p:cNvPr id="10" name="矩形 9"/>
          <p:cNvSpPr/>
          <p:nvPr/>
        </p:nvSpPr>
        <p:spPr>
          <a:xfrm>
            <a:off x="1602403" y="3286540"/>
            <a:ext cx="4893647" cy="1554007"/>
          </a:xfrm>
          <a:prstGeom prst="rect">
            <a:avLst/>
          </a:prstGeom>
        </p:spPr>
        <p:txBody>
          <a:bodyPr vert="eaVert"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200" spc="600" dirty="0" smtClean="0">
                <a:latin typeface="方正清刻本悦宋简体" panose="02000000000000000000" pitchFamily="2" charset="-122"/>
                <a:ea typeface="方正清刻本悦宋简体" panose="02000000000000000000" pitchFamily="2" charset="-122"/>
              </a:rPr>
              <a:t>意境是指抒情性作品中所呈现的的那种情景交融、虚实相生的形象系统，及其所诱发和开拓的审美想象空间。他同文学典型一样，也是文学形象的高级形态之一。 如果典型是以单个形象而论的话，意境则是由若干形象构成的形</a:t>
            </a:r>
            <a:endParaRPr lang="zh-CN" altLang="en-US" sz="1200" spc="600" dirty="0">
              <a:latin typeface="方正清刻本悦宋简体" panose="02000000000000000000" pitchFamily="2" charset="-122"/>
              <a:ea typeface="方正清刻本悦宋简体" panose="02000000000000000000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1070472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3400">
        <p14:reveal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000"/>
                            </p:stCondLst>
                            <p:childTnLst>
                              <p:par>
                                <p:cTn id="10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0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" name="图片 2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9488" y="4483510"/>
            <a:ext cx="12173023" cy="2374491"/>
          </a:xfrm>
          <a:custGeom>
            <a:avLst/>
            <a:gdLst>
              <a:gd name="connsiteX0" fmla="*/ 0 w 12192000"/>
              <a:gd name="connsiteY0" fmla="*/ 0 h 2374491"/>
              <a:gd name="connsiteX1" fmla="*/ 12192000 w 12192000"/>
              <a:gd name="connsiteY1" fmla="*/ 0 h 2374491"/>
              <a:gd name="connsiteX2" fmla="*/ 12192000 w 12192000"/>
              <a:gd name="connsiteY2" fmla="*/ 2374491 h 2374491"/>
              <a:gd name="connsiteX3" fmla="*/ 0 w 12192000"/>
              <a:gd name="connsiteY3" fmla="*/ 2374491 h 237449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2192000" h="2374491">
                <a:moveTo>
                  <a:pt x="0" y="0"/>
                </a:moveTo>
                <a:lnTo>
                  <a:pt x="12192000" y="0"/>
                </a:lnTo>
                <a:lnTo>
                  <a:pt x="12192000" y="2374491"/>
                </a:lnTo>
                <a:lnTo>
                  <a:pt x="0" y="2374491"/>
                </a:lnTo>
                <a:close/>
              </a:path>
            </a:pathLst>
          </a:custGeom>
        </p:spPr>
      </p:pic>
      <p:sp>
        <p:nvSpPr>
          <p:cNvPr id="4" name="矩形 3"/>
          <p:cNvSpPr/>
          <p:nvPr/>
        </p:nvSpPr>
        <p:spPr>
          <a:xfrm>
            <a:off x="314325" y="1"/>
            <a:ext cx="904875" cy="2700128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矩形 4"/>
          <p:cNvSpPr/>
          <p:nvPr/>
        </p:nvSpPr>
        <p:spPr>
          <a:xfrm>
            <a:off x="458986" y="191363"/>
            <a:ext cx="615553" cy="2508766"/>
          </a:xfrm>
          <a:prstGeom prst="rect">
            <a:avLst/>
          </a:prstGeom>
        </p:spPr>
        <p:txBody>
          <a:bodyPr vert="eaVert" wrap="square">
            <a:spAutoFit/>
          </a:bodyPr>
          <a:lstStyle/>
          <a:p>
            <a:r>
              <a:rPr lang="zh-CN" altLang="en-US" sz="2800" spc="600" dirty="0" smtClean="0">
                <a:solidFill>
                  <a:schemeClr val="bg1"/>
                </a:solidFill>
                <a:latin typeface="方正清刻本悦宋简体" panose="02000000000000000000" pitchFamily="2" charset="-122"/>
                <a:ea typeface="方正清刻本悦宋简体" panose="02000000000000000000" pitchFamily="2" charset="-122"/>
              </a:rPr>
              <a:t>恬 淡 闲 适</a:t>
            </a:r>
            <a:endParaRPr lang="zh-CN" altLang="en-US" sz="2800" spc="600" dirty="0">
              <a:solidFill>
                <a:schemeClr val="bg1"/>
              </a:solidFill>
              <a:latin typeface="方正清刻本悦宋简体" panose="02000000000000000000" pitchFamily="2" charset="-122"/>
              <a:ea typeface="方正清刻本悦宋简体" panose="02000000000000000000" pitchFamily="2" charset="-122"/>
            </a:endParaRPr>
          </a:p>
        </p:txBody>
      </p:sp>
      <p:grpSp>
        <p:nvGrpSpPr>
          <p:cNvPr id="8" name="组合 7"/>
          <p:cNvGrpSpPr/>
          <p:nvPr/>
        </p:nvGrpSpPr>
        <p:grpSpPr>
          <a:xfrm>
            <a:off x="2178149" y="1295400"/>
            <a:ext cx="1644452" cy="2577257"/>
            <a:chOff x="2178149" y="1295400"/>
            <a:chExt cx="1644452" cy="2577257"/>
          </a:xfrm>
        </p:grpSpPr>
        <p:sp>
          <p:nvSpPr>
            <p:cNvPr id="2" name="矩形 1"/>
            <p:cNvSpPr/>
            <p:nvPr/>
          </p:nvSpPr>
          <p:spPr>
            <a:xfrm>
              <a:off x="2571750" y="1295400"/>
              <a:ext cx="857250" cy="857250"/>
            </a:xfrm>
            <a:prstGeom prst="rect">
              <a:avLst/>
            </a:prstGeom>
            <a:noFill/>
            <a:ln>
              <a:solidFill>
                <a:srgbClr val="C0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4" name="矩形 13"/>
            <p:cNvSpPr/>
            <p:nvPr/>
          </p:nvSpPr>
          <p:spPr>
            <a:xfrm>
              <a:off x="2178149" y="2395329"/>
              <a:ext cx="1644452" cy="147732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>
                <a:lnSpc>
                  <a:spcPct val="150000"/>
                </a:lnSpc>
              </a:pPr>
              <a:r>
                <a:rPr lang="zh-CN" altLang="en-US" sz="1200" b="0" i="0" dirty="0" smtClean="0">
                  <a:solidFill>
                    <a:srgbClr val="333333"/>
                  </a:solidFill>
                  <a:effectLst/>
                  <a:latin typeface="方正清刻本悦宋简体" panose="02000000000000000000" pitchFamily="2" charset="-122"/>
                  <a:ea typeface="方正清刻本悦宋简体" panose="02000000000000000000" pitchFamily="2" charset="-122"/>
                </a:rPr>
                <a:t>意境是指抒情性作品中呈现的那种情景交融、虚实相生、活跃着生命律动的韵味无穷的诗意空间</a:t>
              </a:r>
              <a:endParaRPr lang="zh-CN" altLang="en-US" sz="1200" dirty="0">
                <a:latin typeface="方正清刻本悦宋简体" panose="02000000000000000000" pitchFamily="2" charset="-122"/>
                <a:ea typeface="方正清刻本悦宋简体" panose="02000000000000000000" pitchFamily="2" charset="-122"/>
              </a:endParaRPr>
            </a:p>
          </p:txBody>
        </p:sp>
        <p:sp>
          <p:nvSpPr>
            <p:cNvPr id="19" name="矩形 18"/>
            <p:cNvSpPr/>
            <p:nvPr/>
          </p:nvSpPr>
          <p:spPr>
            <a:xfrm>
              <a:off x="2600265" y="1350065"/>
              <a:ext cx="800219" cy="830997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en-US" sz="4800" dirty="0">
                  <a:solidFill>
                    <a:srgbClr val="C00000"/>
                  </a:solidFill>
                  <a:latin typeface="方正清刻本悦宋简体" panose="02000000000000000000" pitchFamily="2" charset="-122"/>
                  <a:ea typeface="方正清刻本悦宋简体" panose="02000000000000000000" pitchFamily="2" charset="-122"/>
                </a:rPr>
                <a:t>恬</a:t>
              </a:r>
            </a:p>
          </p:txBody>
        </p:sp>
      </p:grpSp>
      <p:grpSp>
        <p:nvGrpSpPr>
          <p:cNvPr id="9" name="组合 8"/>
          <p:cNvGrpSpPr/>
          <p:nvPr/>
        </p:nvGrpSpPr>
        <p:grpSpPr>
          <a:xfrm>
            <a:off x="4387949" y="1295400"/>
            <a:ext cx="1644452" cy="2577257"/>
            <a:chOff x="4387949" y="1295400"/>
            <a:chExt cx="1644452" cy="2577257"/>
          </a:xfrm>
        </p:grpSpPr>
        <p:sp>
          <p:nvSpPr>
            <p:cNvPr id="11" name="矩形 10"/>
            <p:cNvSpPr/>
            <p:nvPr/>
          </p:nvSpPr>
          <p:spPr>
            <a:xfrm>
              <a:off x="4781550" y="1295400"/>
              <a:ext cx="857250" cy="857250"/>
            </a:xfrm>
            <a:prstGeom prst="rect">
              <a:avLst/>
            </a:prstGeom>
            <a:noFill/>
            <a:ln>
              <a:solidFill>
                <a:srgbClr val="C0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5" name="矩形 14"/>
            <p:cNvSpPr/>
            <p:nvPr/>
          </p:nvSpPr>
          <p:spPr>
            <a:xfrm>
              <a:off x="4387949" y="2395329"/>
              <a:ext cx="1644452" cy="147732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>
                <a:lnSpc>
                  <a:spcPct val="150000"/>
                </a:lnSpc>
              </a:pPr>
              <a:r>
                <a:rPr lang="zh-CN" altLang="en-US" sz="1200" b="0" i="0" dirty="0" smtClean="0">
                  <a:solidFill>
                    <a:srgbClr val="333333"/>
                  </a:solidFill>
                  <a:effectLst/>
                  <a:latin typeface="方正清刻本悦宋简体" panose="02000000000000000000" pitchFamily="2" charset="-122"/>
                  <a:ea typeface="方正清刻本悦宋简体" panose="02000000000000000000" pitchFamily="2" charset="-122"/>
                </a:rPr>
                <a:t>意境是指抒情性作品中呈现的那种情景交融、虚实相生、活跃着生命律动的韵味无穷的诗意空间</a:t>
              </a:r>
              <a:endParaRPr lang="zh-CN" altLang="en-US" sz="1200" dirty="0">
                <a:latin typeface="方正清刻本悦宋简体" panose="02000000000000000000" pitchFamily="2" charset="-122"/>
                <a:ea typeface="方正清刻本悦宋简体" panose="02000000000000000000" pitchFamily="2" charset="-122"/>
              </a:endParaRPr>
            </a:p>
          </p:txBody>
        </p:sp>
        <p:sp>
          <p:nvSpPr>
            <p:cNvPr id="20" name="矩形 19"/>
            <p:cNvSpPr/>
            <p:nvPr/>
          </p:nvSpPr>
          <p:spPr>
            <a:xfrm>
              <a:off x="4824323" y="1350065"/>
              <a:ext cx="800219" cy="830997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en-US" sz="4800" dirty="0">
                  <a:solidFill>
                    <a:srgbClr val="C00000"/>
                  </a:solidFill>
                  <a:latin typeface="方正清刻本悦宋简体" panose="02000000000000000000" pitchFamily="2" charset="-122"/>
                  <a:ea typeface="方正清刻本悦宋简体" panose="02000000000000000000" pitchFamily="2" charset="-122"/>
                </a:rPr>
                <a:t>淡</a:t>
              </a:r>
            </a:p>
          </p:txBody>
        </p:sp>
      </p:grpSp>
      <p:grpSp>
        <p:nvGrpSpPr>
          <p:cNvPr id="10" name="组合 9"/>
          <p:cNvGrpSpPr/>
          <p:nvPr/>
        </p:nvGrpSpPr>
        <p:grpSpPr>
          <a:xfrm>
            <a:off x="6597749" y="1295400"/>
            <a:ext cx="1644452" cy="2577257"/>
            <a:chOff x="6597749" y="1295400"/>
            <a:chExt cx="1644452" cy="2577257"/>
          </a:xfrm>
        </p:grpSpPr>
        <p:sp>
          <p:nvSpPr>
            <p:cNvPr id="12" name="矩形 11"/>
            <p:cNvSpPr/>
            <p:nvPr/>
          </p:nvSpPr>
          <p:spPr>
            <a:xfrm>
              <a:off x="6991350" y="1295400"/>
              <a:ext cx="857250" cy="857250"/>
            </a:xfrm>
            <a:prstGeom prst="rect">
              <a:avLst/>
            </a:prstGeom>
            <a:noFill/>
            <a:ln>
              <a:solidFill>
                <a:srgbClr val="C0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6" name="矩形 15"/>
            <p:cNvSpPr/>
            <p:nvPr/>
          </p:nvSpPr>
          <p:spPr>
            <a:xfrm>
              <a:off x="6597749" y="2395329"/>
              <a:ext cx="1644452" cy="147732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>
                <a:lnSpc>
                  <a:spcPct val="150000"/>
                </a:lnSpc>
              </a:pPr>
              <a:r>
                <a:rPr lang="zh-CN" altLang="en-US" sz="1200" b="0" i="0" dirty="0" smtClean="0">
                  <a:solidFill>
                    <a:srgbClr val="333333"/>
                  </a:solidFill>
                  <a:effectLst/>
                  <a:latin typeface="方正清刻本悦宋简体" panose="02000000000000000000" pitchFamily="2" charset="-122"/>
                  <a:ea typeface="方正清刻本悦宋简体" panose="02000000000000000000" pitchFamily="2" charset="-122"/>
                </a:rPr>
                <a:t>意境是指抒情性作品中呈现的那种情景交融、虚实相生、活跃着生命律动的韵味无穷的诗意空间</a:t>
              </a:r>
              <a:endParaRPr lang="zh-CN" altLang="en-US" sz="1200" dirty="0">
                <a:latin typeface="方正清刻本悦宋简体" panose="02000000000000000000" pitchFamily="2" charset="-122"/>
                <a:ea typeface="方正清刻本悦宋简体" panose="02000000000000000000" pitchFamily="2" charset="-122"/>
              </a:endParaRPr>
            </a:p>
          </p:txBody>
        </p:sp>
        <p:sp>
          <p:nvSpPr>
            <p:cNvPr id="21" name="矩形 20"/>
            <p:cNvSpPr/>
            <p:nvPr/>
          </p:nvSpPr>
          <p:spPr>
            <a:xfrm>
              <a:off x="7020846" y="1350065"/>
              <a:ext cx="800219" cy="830997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en-US" sz="4800" dirty="0">
                  <a:solidFill>
                    <a:srgbClr val="C00000"/>
                  </a:solidFill>
                  <a:latin typeface="方正清刻本悦宋简体" panose="02000000000000000000" pitchFamily="2" charset="-122"/>
                  <a:ea typeface="方正清刻本悦宋简体" panose="02000000000000000000" pitchFamily="2" charset="-122"/>
                </a:rPr>
                <a:t>闲</a:t>
              </a:r>
            </a:p>
          </p:txBody>
        </p:sp>
      </p:grpSp>
      <p:grpSp>
        <p:nvGrpSpPr>
          <p:cNvPr id="26" name="组合 25"/>
          <p:cNvGrpSpPr/>
          <p:nvPr/>
        </p:nvGrpSpPr>
        <p:grpSpPr>
          <a:xfrm>
            <a:off x="8807549" y="1295400"/>
            <a:ext cx="1644452" cy="2577257"/>
            <a:chOff x="8807549" y="1295400"/>
            <a:chExt cx="1644452" cy="2577257"/>
          </a:xfrm>
        </p:grpSpPr>
        <p:sp>
          <p:nvSpPr>
            <p:cNvPr id="13" name="矩形 12"/>
            <p:cNvSpPr/>
            <p:nvPr/>
          </p:nvSpPr>
          <p:spPr>
            <a:xfrm>
              <a:off x="9201150" y="1295400"/>
              <a:ext cx="857250" cy="857250"/>
            </a:xfrm>
            <a:prstGeom prst="rect">
              <a:avLst/>
            </a:prstGeom>
            <a:noFill/>
            <a:ln>
              <a:solidFill>
                <a:srgbClr val="C0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7" name="矩形 16"/>
            <p:cNvSpPr/>
            <p:nvPr/>
          </p:nvSpPr>
          <p:spPr>
            <a:xfrm>
              <a:off x="8807549" y="2395329"/>
              <a:ext cx="1644452" cy="147732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>
                <a:lnSpc>
                  <a:spcPct val="150000"/>
                </a:lnSpc>
              </a:pPr>
              <a:r>
                <a:rPr lang="zh-CN" altLang="en-US" sz="1200" b="0" i="0" dirty="0" smtClean="0">
                  <a:solidFill>
                    <a:srgbClr val="333333"/>
                  </a:solidFill>
                  <a:effectLst/>
                  <a:latin typeface="方正清刻本悦宋简体" panose="02000000000000000000" pitchFamily="2" charset="-122"/>
                  <a:ea typeface="方正清刻本悦宋简体" panose="02000000000000000000" pitchFamily="2" charset="-122"/>
                </a:rPr>
                <a:t>意境是指抒情性作品中呈现的那种情景交融、虚实相生、活跃着生命律动的韵味无穷的诗意空间</a:t>
              </a:r>
              <a:endParaRPr lang="zh-CN" altLang="en-US" sz="1200" dirty="0">
                <a:latin typeface="方正清刻本悦宋简体" panose="02000000000000000000" pitchFamily="2" charset="-122"/>
                <a:ea typeface="方正清刻本悦宋简体" panose="02000000000000000000" pitchFamily="2" charset="-122"/>
              </a:endParaRPr>
            </a:p>
          </p:txBody>
        </p:sp>
        <p:sp>
          <p:nvSpPr>
            <p:cNvPr id="22" name="矩形 21"/>
            <p:cNvSpPr/>
            <p:nvPr/>
          </p:nvSpPr>
          <p:spPr>
            <a:xfrm>
              <a:off x="9217369" y="1350065"/>
              <a:ext cx="800219" cy="830997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en-US" sz="4800" dirty="0">
                  <a:solidFill>
                    <a:srgbClr val="C00000"/>
                  </a:solidFill>
                  <a:latin typeface="方正清刻本悦宋简体" panose="02000000000000000000" pitchFamily="2" charset="-122"/>
                  <a:ea typeface="方正清刻本悦宋简体" panose="02000000000000000000" pitchFamily="2" charset="-122"/>
                </a:rPr>
                <a:t>适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xmlns="" val="41241280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3400">
        <p14:reveal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000"/>
                            </p:stCondLst>
                            <p:childTnLst>
                              <p:par>
                                <p:cTn id="23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" name="图片 2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468937" y="1115908"/>
            <a:ext cx="2263775" cy="1752600"/>
          </a:xfrm>
          <a:custGeom>
            <a:avLst/>
            <a:gdLst>
              <a:gd name="connsiteX0" fmla="*/ 0 w 2266950"/>
              <a:gd name="connsiteY0" fmla="*/ 0 h 1752600"/>
              <a:gd name="connsiteX1" fmla="*/ 2266950 w 2266950"/>
              <a:gd name="connsiteY1" fmla="*/ 0 h 1752600"/>
              <a:gd name="connsiteX2" fmla="*/ 2266950 w 2266950"/>
              <a:gd name="connsiteY2" fmla="*/ 1752600 h 1752600"/>
              <a:gd name="connsiteX3" fmla="*/ 0 w 2266950"/>
              <a:gd name="connsiteY3" fmla="*/ 1752600 h 17526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266950" h="1752600">
                <a:moveTo>
                  <a:pt x="0" y="0"/>
                </a:moveTo>
                <a:lnTo>
                  <a:pt x="2266950" y="0"/>
                </a:lnTo>
                <a:lnTo>
                  <a:pt x="2266950" y="1752600"/>
                </a:lnTo>
                <a:lnTo>
                  <a:pt x="0" y="1752600"/>
                </a:lnTo>
                <a:close/>
              </a:path>
            </a:pathLst>
          </a:custGeom>
        </p:spPr>
      </p:pic>
      <p:pic>
        <p:nvPicPr>
          <p:cNvPr id="24" name="图片 2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8555037" y="1115908"/>
            <a:ext cx="2263775" cy="1752600"/>
          </a:xfrm>
          <a:custGeom>
            <a:avLst/>
            <a:gdLst>
              <a:gd name="connsiteX0" fmla="*/ 0 w 2266950"/>
              <a:gd name="connsiteY0" fmla="*/ 0 h 1752600"/>
              <a:gd name="connsiteX1" fmla="*/ 2266950 w 2266950"/>
              <a:gd name="connsiteY1" fmla="*/ 0 h 1752600"/>
              <a:gd name="connsiteX2" fmla="*/ 2266950 w 2266950"/>
              <a:gd name="connsiteY2" fmla="*/ 1752600 h 1752600"/>
              <a:gd name="connsiteX3" fmla="*/ 0 w 2266950"/>
              <a:gd name="connsiteY3" fmla="*/ 1752600 h 17526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266950" h="1752600">
                <a:moveTo>
                  <a:pt x="0" y="0"/>
                </a:moveTo>
                <a:lnTo>
                  <a:pt x="2266950" y="0"/>
                </a:lnTo>
                <a:lnTo>
                  <a:pt x="2266950" y="1752600"/>
                </a:lnTo>
                <a:lnTo>
                  <a:pt x="0" y="1752600"/>
                </a:lnTo>
                <a:close/>
              </a:path>
            </a:pathLst>
          </a:custGeom>
        </p:spPr>
      </p:pic>
      <p:pic>
        <p:nvPicPr>
          <p:cNvPr id="22" name="图片 2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230437" y="1115908"/>
            <a:ext cx="2263775" cy="1752600"/>
          </a:xfrm>
          <a:custGeom>
            <a:avLst/>
            <a:gdLst>
              <a:gd name="connsiteX0" fmla="*/ 0 w 2266950"/>
              <a:gd name="connsiteY0" fmla="*/ 0 h 1752600"/>
              <a:gd name="connsiteX1" fmla="*/ 2266950 w 2266950"/>
              <a:gd name="connsiteY1" fmla="*/ 0 h 1752600"/>
              <a:gd name="connsiteX2" fmla="*/ 2266950 w 2266950"/>
              <a:gd name="connsiteY2" fmla="*/ 1752600 h 1752600"/>
              <a:gd name="connsiteX3" fmla="*/ 0 w 2266950"/>
              <a:gd name="connsiteY3" fmla="*/ 1752600 h 17526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266950" h="1752600">
                <a:moveTo>
                  <a:pt x="0" y="0"/>
                </a:moveTo>
                <a:lnTo>
                  <a:pt x="2266950" y="0"/>
                </a:lnTo>
                <a:lnTo>
                  <a:pt x="2266950" y="1752600"/>
                </a:lnTo>
                <a:lnTo>
                  <a:pt x="0" y="1752600"/>
                </a:lnTo>
                <a:close/>
              </a:path>
            </a:pathLst>
          </a:custGeom>
        </p:spPr>
      </p:pic>
      <p:sp>
        <p:nvSpPr>
          <p:cNvPr id="12" name="矩形 11"/>
          <p:cNvSpPr/>
          <p:nvPr/>
        </p:nvSpPr>
        <p:spPr>
          <a:xfrm>
            <a:off x="0" y="4286250"/>
            <a:ext cx="12192000" cy="2343150"/>
          </a:xfrm>
          <a:prstGeom prst="rect">
            <a:avLst/>
          </a:prstGeom>
          <a:solidFill>
            <a:schemeClr val="bg1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矩形 3"/>
          <p:cNvSpPr/>
          <p:nvPr/>
        </p:nvSpPr>
        <p:spPr>
          <a:xfrm>
            <a:off x="314325" y="1"/>
            <a:ext cx="904875" cy="2700128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矩形 4"/>
          <p:cNvSpPr/>
          <p:nvPr/>
        </p:nvSpPr>
        <p:spPr>
          <a:xfrm>
            <a:off x="458986" y="191363"/>
            <a:ext cx="615553" cy="2508766"/>
          </a:xfrm>
          <a:prstGeom prst="rect">
            <a:avLst/>
          </a:prstGeom>
        </p:spPr>
        <p:txBody>
          <a:bodyPr vert="eaVert" wrap="square">
            <a:spAutoFit/>
          </a:bodyPr>
          <a:lstStyle/>
          <a:p>
            <a:r>
              <a:rPr lang="zh-CN" altLang="en-US" sz="2800" spc="600" dirty="0" smtClean="0">
                <a:solidFill>
                  <a:schemeClr val="bg1"/>
                </a:solidFill>
                <a:latin typeface="方正清刻本悦宋简体" panose="02000000000000000000" pitchFamily="2" charset="-122"/>
                <a:ea typeface="方正清刻本悦宋简体" panose="02000000000000000000" pitchFamily="2" charset="-122"/>
              </a:rPr>
              <a:t>恬 淡 闲 适</a:t>
            </a:r>
            <a:endParaRPr lang="zh-CN" altLang="en-US" sz="2800" spc="600" dirty="0">
              <a:solidFill>
                <a:schemeClr val="bg1"/>
              </a:solidFill>
              <a:latin typeface="方正清刻本悦宋简体" panose="02000000000000000000" pitchFamily="2" charset="-122"/>
              <a:ea typeface="方正清刻本悦宋简体" panose="02000000000000000000" pitchFamily="2" charset="-122"/>
            </a:endParaRPr>
          </a:p>
        </p:txBody>
      </p:sp>
      <p:sp>
        <p:nvSpPr>
          <p:cNvPr id="6" name="矩形 5"/>
          <p:cNvSpPr/>
          <p:nvPr/>
        </p:nvSpPr>
        <p:spPr>
          <a:xfrm>
            <a:off x="1962150" y="4730786"/>
            <a:ext cx="1210588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000" dirty="0" smtClean="0">
                <a:solidFill>
                  <a:schemeClr val="bg1"/>
                </a:solidFill>
                <a:latin typeface="方正清刻本悦宋简体" panose="02000000000000000000" pitchFamily="2" charset="-122"/>
                <a:ea typeface="方正清刻本悦宋简体" panose="02000000000000000000" pitchFamily="2" charset="-122"/>
              </a:rPr>
              <a:t>添加标题</a:t>
            </a:r>
            <a:endParaRPr lang="zh-CN" altLang="en-US" sz="2000" dirty="0">
              <a:solidFill>
                <a:schemeClr val="bg1"/>
              </a:solidFill>
              <a:latin typeface="方正清刻本悦宋简体" panose="02000000000000000000" pitchFamily="2" charset="-122"/>
              <a:ea typeface="方正清刻本悦宋简体" panose="02000000000000000000" pitchFamily="2" charset="-122"/>
            </a:endParaRPr>
          </a:p>
        </p:txBody>
      </p:sp>
      <p:sp>
        <p:nvSpPr>
          <p:cNvPr id="7" name="矩形 6"/>
          <p:cNvSpPr/>
          <p:nvPr/>
        </p:nvSpPr>
        <p:spPr>
          <a:xfrm>
            <a:off x="1962150" y="5290929"/>
            <a:ext cx="2481224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200" b="0" i="0" dirty="0" smtClean="0">
                <a:solidFill>
                  <a:schemeClr val="bg1"/>
                </a:solidFill>
                <a:effectLst/>
                <a:latin typeface="方正清刻本悦宋简体" panose="02000000000000000000" pitchFamily="2" charset="-122"/>
                <a:ea typeface="方正清刻本悦宋简体" panose="02000000000000000000" pitchFamily="2" charset="-122"/>
              </a:rPr>
              <a:t>意境是指抒情性作品中呈现的那种情景交融、虚实相生、活跃着生命律动的韵味无穷的诗意空间</a:t>
            </a:r>
            <a:endParaRPr lang="zh-CN" altLang="en-US" sz="1200" dirty="0">
              <a:solidFill>
                <a:schemeClr val="bg1"/>
              </a:solidFill>
              <a:latin typeface="方正清刻本悦宋简体" panose="02000000000000000000" pitchFamily="2" charset="-122"/>
              <a:ea typeface="方正清刻本悦宋简体" panose="02000000000000000000" pitchFamily="2" charset="-122"/>
            </a:endParaRPr>
          </a:p>
        </p:txBody>
      </p:sp>
      <p:sp>
        <p:nvSpPr>
          <p:cNvPr id="8" name="矩形 7"/>
          <p:cNvSpPr/>
          <p:nvPr/>
        </p:nvSpPr>
        <p:spPr>
          <a:xfrm>
            <a:off x="5048250" y="4730786"/>
            <a:ext cx="1210588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000" dirty="0" smtClean="0">
                <a:solidFill>
                  <a:schemeClr val="bg1"/>
                </a:solidFill>
                <a:latin typeface="方正清刻本悦宋简体" panose="02000000000000000000" pitchFamily="2" charset="-122"/>
                <a:ea typeface="方正清刻本悦宋简体" panose="02000000000000000000" pitchFamily="2" charset="-122"/>
              </a:rPr>
              <a:t>添加标题</a:t>
            </a:r>
            <a:endParaRPr lang="zh-CN" altLang="en-US" sz="2000" dirty="0">
              <a:solidFill>
                <a:schemeClr val="bg1"/>
              </a:solidFill>
              <a:latin typeface="方正清刻本悦宋简体" panose="02000000000000000000" pitchFamily="2" charset="-122"/>
              <a:ea typeface="方正清刻本悦宋简体" panose="02000000000000000000" pitchFamily="2" charset="-122"/>
            </a:endParaRPr>
          </a:p>
        </p:txBody>
      </p:sp>
      <p:sp>
        <p:nvSpPr>
          <p:cNvPr id="9" name="矩形 8"/>
          <p:cNvSpPr/>
          <p:nvPr/>
        </p:nvSpPr>
        <p:spPr>
          <a:xfrm>
            <a:off x="5048250" y="5290929"/>
            <a:ext cx="2481224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200" b="0" i="0" dirty="0" smtClean="0">
                <a:solidFill>
                  <a:schemeClr val="bg1"/>
                </a:solidFill>
                <a:effectLst/>
                <a:latin typeface="方正清刻本悦宋简体" panose="02000000000000000000" pitchFamily="2" charset="-122"/>
                <a:ea typeface="方正清刻本悦宋简体" panose="02000000000000000000" pitchFamily="2" charset="-122"/>
              </a:rPr>
              <a:t>意境是指抒情性作品中呈现的那种情景交融、虚实相生、活跃着生命律动的韵味无穷的诗意空间</a:t>
            </a:r>
            <a:endParaRPr lang="zh-CN" altLang="en-US" sz="1200" dirty="0">
              <a:solidFill>
                <a:schemeClr val="bg1"/>
              </a:solidFill>
              <a:latin typeface="方正清刻本悦宋简体" panose="02000000000000000000" pitchFamily="2" charset="-122"/>
              <a:ea typeface="方正清刻本悦宋简体" panose="02000000000000000000" pitchFamily="2" charset="-122"/>
            </a:endParaRPr>
          </a:p>
        </p:txBody>
      </p:sp>
      <p:sp>
        <p:nvSpPr>
          <p:cNvPr id="10" name="矩形 9"/>
          <p:cNvSpPr/>
          <p:nvPr/>
        </p:nvSpPr>
        <p:spPr>
          <a:xfrm>
            <a:off x="8134350" y="4730786"/>
            <a:ext cx="1210588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000" dirty="0" smtClean="0">
                <a:solidFill>
                  <a:schemeClr val="bg1"/>
                </a:solidFill>
                <a:latin typeface="方正清刻本悦宋简体" panose="02000000000000000000" pitchFamily="2" charset="-122"/>
                <a:ea typeface="方正清刻本悦宋简体" panose="02000000000000000000" pitchFamily="2" charset="-122"/>
              </a:rPr>
              <a:t>添加标题</a:t>
            </a:r>
            <a:endParaRPr lang="zh-CN" altLang="en-US" sz="2000" dirty="0">
              <a:solidFill>
                <a:schemeClr val="bg1"/>
              </a:solidFill>
              <a:latin typeface="方正清刻本悦宋简体" panose="02000000000000000000" pitchFamily="2" charset="-122"/>
              <a:ea typeface="方正清刻本悦宋简体" panose="02000000000000000000" pitchFamily="2" charset="-122"/>
            </a:endParaRPr>
          </a:p>
        </p:txBody>
      </p:sp>
      <p:sp>
        <p:nvSpPr>
          <p:cNvPr id="11" name="矩形 10"/>
          <p:cNvSpPr/>
          <p:nvPr/>
        </p:nvSpPr>
        <p:spPr>
          <a:xfrm>
            <a:off x="8134350" y="5290929"/>
            <a:ext cx="2481224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200" b="0" i="0" dirty="0" smtClean="0">
                <a:solidFill>
                  <a:schemeClr val="bg1"/>
                </a:solidFill>
                <a:effectLst/>
                <a:latin typeface="方正清刻本悦宋简体" panose="02000000000000000000" pitchFamily="2" charset="-122"/>
                <a:ea typeface="方正清刻本悦宋简体" panose="02000000000000000000" pitchFamily="2" charset="-122"/>
              </a:rPr>
              <a:t>意境是指抒情性作品中呈现的那种情景交融、虚实相生、活跃着生命律动的韵味无穷的诗意空间</a:t>
            </a:r>
            <a:endParaRPr lang="zh-CN" altLang="en-US" sz="1200" dirty="0">
              <a:solidFill>
                <a:schemeClr val="bg1"/>
              </a:solidFill>
              <a:latin typeface="方正清刻本悦宋简体" panose="02000000000000000000" pitchFamily="2" charset="-122"/>
              <a:ea typeface="方正清刻本悦宋简体" panose="02000000000000000000" pitchFamily="2" charset="-122"/>
            </a:endParaRPr>
          </a:p>
        </p:txBody>
      </p:sp>
      <p:sp>
        <p:nvSpPr>
          <p:cNvPr id="18" name="矩形 17"/>
          <p:cNvSpPr/>
          <p:nvPr/>
        </p:nvSpPr>
        <p:spPr>
          <a:xfrm>
            <a:off x="2654439" y="3223760"/>
            <a:ext cx="1415772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400" dirty="0" smtClean="0">
                <a:solidFill>
                  <a:srgbClr val="C00000"/>
                </a:solidFill>
                <a:latin typeface="方正清刻本悦宋简体" panose="02000000000000000000" pitchFamily="2" charset="-122"/>
                <a:ea typeface="方正清刻本悦宋简体" panose="02000000000000000000" pitchFamily="2" charset="-122"/>
              </a:rPr>
              <a:t>添加标题</a:t>
            </a:r>
            <a:endParaRPr lang="zh-CN" altLang="en-US" sz="2400" dirty="0">
              <a:solidFill>
                <a:srgbClr val="C00000"/>
              </a:solidFill>
              <a:latin typeface="方正清刻本悦宋简体" panose="02000000000000000000" pitchFamily="2" charset="-122"/>
              <a:ea typeface="方正清刻本悦宋简体" panose="02000000000000000000" pitchFamily="2" charset="-122"/>
            </a:endParaRPr>
          </a:p>
        </p:txBody>
      </p:sp>
      <p:sp>
        <p:nvSpPr>
          <p:cNvPr id="19" name="矩形 18"/>
          <p:cNvSpPr/>
          <p:nvPr/>
        </p:nvSpPr>
        <p:spPr>
          <a:xfrm>
            <a:off x="5892939" y="3223760"/>
            <a:ext cx="1415772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400" dirty="0" smtClean="0">
                <a:solidFill>
                  <a:srgbClr val="C00000"/>
                </a:solidFill>
                <a:latin typeface="方正清刻本悦宋简体" panose="02000000000000000000" pitchFamily="2" charset="-122"/>
                <a:ea typeface="方正清刻本悦宋简体" panose="02000000000000000000" pitchFamily="2" charset="-122"/>
              </a:rPr>
              <a:t>添加标题</a:t>
            </a:r>
            <a:endParaRPr lang="zh-CN" altLang="en-US" sz="2400" dirty="0">
              <a:solidFill>
                <a:srgbClr val="C00000"/>
              </a:solidFill>
              <a:latin typeface="方正清刻本悦宋简体" panose="02000000000000000000" pitchFamily="2" charset="-122"/>
              <a:ea typeface="方正清刻本悦宋简体" panose="02000000000000000000" pitchFamily="2" charset="-122"/>
            </a:endParaRPr>
          </a:p>
        </p:txBody>
      </p:sp>
      <p:sp>
        <p:nvSpPr>
          <p:cNvPr id="20" name="矩形 19"/>
          <p:cNvSpPr/>
          <p:nvPr/>
        </p:nvSpPr>
        <p:spPr>
          <a:xfrm>
            <a:off x="8979039" y="3223760"/>
            <a:ext cx="1415772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400" dirty="0" smtClean="0">
                <a:solidFill>
                  <a:srgbClr val="C00000"/>
                </a:solidFill>
                <a:latin typeface="方正清刻本悦宋简体" panose="02000000000000000000" pitchFamily="2" charset="-122"/>
                <a:ea typeface="方正清刻本悦宋简体" panose="02000000000000000000" pitchFamily="2" charset="-122"/>
              </a:rPr>
              <a:t>添加标题</a:t>
            </a:r>
            <a:endParaRPr lang="zh-CN" altLang="en-US" sz="2400" dirty="0">
              <a:solidFill>
                <a:srgbClr val="C00000"/>
              </a:solidFill>
              <a:latin typeface="方正清刻本悦宋简体" panose="02000000000000000000" pitchFamily="2" charset="-122"/>
              <a:ea typeface="方正清刻本悦宋简体" panose="02000000000000000000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1806096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3400">
        <p14:reveal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000"/>
                            </p:stCondLst>
                            <p:childTnLst>
                              <p:par>
                                <p:cTn id="23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4000"/>
                            </p:stCondLst>
                            <p:childTnLst>
                              <p:par>
                                <p:cTn id="2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5000"/>
                            </p:stCondLst>
                            <p:childTnLst>
                              <p:par>
                                <p:cTn id="3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/>
      <p:bldP spid="19" grpId="0"/>
      <p:bldP spid="20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314325" y="1"/>
            <a:ext cx="904875" cy="2700128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矩形 4"/>
          <p:cNvSpPr/>
          <p:nvPr/>
        </p:nvSpPr>
        <p:spPr>
          <a:xfrm>
            <a:off x="458986" y="191363"/>
            <a:ext cx="615553" cy="2508766"/>
          </a:xfrm>
          <a:prstGeom prst="rect">
            <a:avLst/>
          </a:prstGeom>
        </p:spPr>
        <p:txBody>
          <a:bodyPr vert="eaVert" wrap="square">
            <a:spAutoFit/>
          </a:bodyPr>
          <a:lstStyle/>
          <a:p>
            <a:r>
              <a:rPr lang="zh-CN" altLang="en-US" sz="2800" spc="600" dirty="0" smtClean="0">
                <a:solidFill>
                  <a:schemeClr val="bg1"/>
                </a:solidFill>
                <a:latin typeface="方正清刻本悦宋简体" panose="02000000000000000000" pitchFamily="2" charset="-122"/>
                <a:ea typeface="方正清刻本悦宋简体" panose="02000000000000000000" pitchFamily="2" charset="-122"/>
              </a:rPr>
              <a:t>恬 淡 闲 适</a:t>
            </a:r>
            <a:endParaRPr lang="zh-CN" altLang="en-US" sz="2800" spc="600" dirty="0">
              <a:solidFill>
                <a:schemeClr val="bg1"/>
              </a:solidFill>
              <a:latin typeface="方正清刻本悦宋简体" panose="02000000000000000000" pitchFamily="2" charset="-122"/>
              <a:ea typeface="方正清刻本悦宋简体" panose="02000000000000000000" pitchFamily="2" charset="-122"/>
            </a:endParaRPr>
          </a:p>
        </p:txBody>
      </p:sp>
      <p:sp>
        <p:nvSpPr>
          <p:cNvPr id="17" name="矩形 16"/>
          <p:cNvSpPr/>
          <p:nvPr/>
        </p:nvSpPr>
        <p:spPr>
          <a:xfrm>
            <a:off x="3516213" y="2252990"/>
            <a:ext cx="553998" cy="1323439"/>
          </a:xfrm>
          <a:prstGeom prst="rect">
            <a:avLst/>
          </a:prstGeom>
        </p:spPr>
        <p:txBody>
          <a:bodyPr vert="eaVert" wrap="none">
            <a:spAutoFit/>
          </a:bodyPr>
          <a:lstStyle/>
          <a:p>
            <a:r>
              <a:rPr lang="zh-CN" altLang="en-US" sz="2400" dirty="0" smtClean="0">
                <a:solidFill>
                  <a:srgbClr val="C00000"/>
                </a:solidFill>
                <a:latin typeface="方正清刻本悦宋简体" panose="02000000000000000000" pitchFamily="2" charset="-122"/>
                <a:ea typeface="方正清刻本悦宋简体" panose="02000000000000000000" pitchFamily="2" charset="-122"/>
              </a:rPr>
              <a:t>添加标题</a:t>
            </a:r>
            <a:endParaRPr lang="zh-CN" altLang="en-US" sz="2400" dirty="0">
              <a:solidFill>
                <a:srgbClr val="C00000"/>
              </a:solidFill>
              <a:latin typeface="方正清刻本悦宋简体" panose="02000000000000000000" pitchFamily="2" charset="-122"/>
              <a:ea typeface="方正清刻本悦宋简体" panose="02000000000000000000" pitchFamily="2" charset="-122"/>
            </a:endParaRPr>
          </a:p>
        </p:txBody>
      </p:sp>
      <p:sp>
        <p:nvSpPr>
          <p:cNvPr id="21" name="矩形 20"/>
          <p:cNvSpPr/>
          <p:nvPr/>
        </p:nvSpPr>
        <p:spPr>
          <a:xfrm>
            <a:off x="4070211" y="2226365"/>
            <a:ext cx="738664" cy="3545785"/>
          </a:xfrm>
          <a:prstGeom prst="rect">
            <a:avLst/>
          </a:prstGeom>
        </p:spPr>
        <p:txBody>
          <a:bodyPr vert="eaVert"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200" b="0" i="0" dirty="0" smtClean="0">
                <a:solidFill>
                  <a:srgbClr val="333333"/>
                </a:solidFill>
                <a:effectLst/>
                <a:latin typeface="方正清刻本悦宋简体" panose="02000000000000000000" pitchFamily="2" charset="-122"/>
                <a:ea typeface="方正清刻本悦宋简体" panose="02000000000000000000" pitchFamily="2" charset="-122"/>
              </a:rPr>
              <a:t>作品中呈现的那种情景交融、虚实相生、活跃意境是指抒情性着生命律动的韵味无穷的诗意空间</a:t>
            </a:r>
            <a:endParaRPr lang="zh-CN" altLang="en-US" sz="1200" dirty="0">
              <a:latin typeface="方正清刻本悦宋简体" panose="02000000000000000000" pitchFamily="2" charset="-122"/>
              <a:ea typeface="方正清刻本悦宋简体" panose="02000000000000000000" pitchFamily="2" charset="-122"/>
            </a:endParaRPr>
          </a:p>
        </p:txBody>
      </p:sp>
      <p:cxnSp>
        <p:nvCxnSpPr>
          <p:cNvPr id="3" name="直接连接符 2"/>
          <p:cNvCxnSpPr/>
          <p:nvPr/>
        </p:nvCxnSpPr>
        <p:spPr>
          <a:xfrm>
            <a:off x="3325713" y="0"/>
            <a:ext cx="0" cy="3576429"/>
          </a:xfrm>
          <a:prstGeom prst="line">
            <a:avLst/>
          </a:prstGeom>
          <a:ln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矩形 21"/>
          <p:cNvSpPr/>
          <p:nvPr/>
        </p:nvSpPr>
        <p:spPr>
          <a:xfrm>
            <a:off x="6697563" y="2252990"/>
            <a:ext cx="553998" cy="1323439"/>
          </a:xfrm>
          <a:prstGeom prst="rect">
            <a:avLst/>
          </a:prstGeom>
        </p:spPr>
        <p:txBody>
          <a:bodyPr vert="eaVert" wrap="none">
            <a:spAutoFit/>
          </a:bodyPr>
          <a:lstStyle/>
          <a:p>
            <a:r>
              <a:rPr lang="zh-CN" altLang="en-US" sz="2400" dirty="0" smtClean="0">
                <a:solidFill>
                  <a:srgbClr val="C00000"/>
                </a:solidFill>
                <a:latin typeface="方正清刻本悦宋简体" panose="02000000000000000000" pitchFamily="2" charset="-122"/>
                <a:ea typeface="方正清刻本悦宋简体" panose="02000000000000000000" pitchFamily="2" charset="-122"/>
              </a:rPr>
              <a:t>添加标题</a:t>
            </a:r>
            <a:endParaRPr lang="zh-CN" altLang="en-US" sz="2400" dirty="0">
              <a:solidFill>
                <a:srgbClr val="C00000"/>
              </a:solidFill>
              <a:latin typeface="方正清刻本悦宋简体" panose="02000000000000000000" pitchFamily="2" charset="-122"/>
              <a:ea typeface="方正清刻本悦宋简体" panose="02000000000000000000" pitchFamily="2" charset="-122"/>
            </a:endParaRPr>
          </a:p>
        </p:txBody>
      </p:sp>
      <p:sp>
        <p:nvSpPr>
          <p:cNvPr id="23" name="矩形 22"/>
          <p:cNvSpPr/>
          <p:nvPr/>
        </p:nvSpPr>
        <p:spPr>
          <a:xfrm>
            <a:off x="7251561" y="2226365"/>
            <a:ext cx="738664" cy="3545785"/>
          </a:xfrm>
          <a:prstGeom prst="rect">
            <a:avLst/>
          </a:prstGeom>
        </p:spPr>
        <p:txBody>
          <a:bodyPr vert="eaVert"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200" b="0" i="0" dirty="0" smtClean="0">
                <a:solidFill>
                  <a:srgbClr val="333333"/>
                </a:solidFill>
                <a:effectLst/>
                <a:latin typeface="方正清刻本悦宋简体" panose="02000000000000000000" pitchFamily="2" charset="-122"/>
                <a:ea typeface="方正清刻本悦宋简体" panose="02000000000000000000" pitchFamily="2" charset="-122"/>
              </a:rPr>
              <a:t>意境是指抒情性作品中呈现的那种情景交融、虚实相生、活跃着生命律动的韵味无穷的诗意空间</a:t>
            </a:r>
            <a:endParaRPr lang="zh-CN" altLang="en-US" sz="1200" dirty="0">
              <a:latin typeface="方正清刻本悦宋简体" panose="02000000000000000000" pitchFamily="2" charset="-122"/>
              <a:ea typeface="方正清刻本悦宋简体" panose="02000000000000000000" pitchFamily="2" charset="-122"/>
            </a:endParaRPr>
          </a:p>
        </p:txBody>
      </p:sp>
      <p:cxnSp>
        <p:nvCxnSpPr>
          <p:cNvPr id="24" name="直接连接符 23"/>
          <p:cNvCxnSpPr/>
          <p:nvPr/>
        </p:nvCxnSpPr>
        <p:spPr>
          <a:xfrm>
            <a:off x="6507063" y="0"/>
            <a:ext cx="0" cy="3576429"/>
          </a:xfrm>
          <a:prstGeom prst="line">
            <a:avLst/>
          </a:prstGeom>
          <a:ln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" name="矩形 24"/>
          <p:cNvSpPr/>
          <p:nvPr/>
        </p:nvSpPr>
        <p:spPr>
          <a:xfrm>
            <a:off x="9878913" y="2252990"/>
            <a:ext cx="553998" cy="1323439"/>
          </a:xfrm>
          <a:prstGeom prst="rect">
            <a:avLst/>
          </a:prstGeom>
        </p:spPr>
        <p:txBody>
          <a:bodyPr vert="eaVert" wrap="none">
            <a:spAutoFit/>
          </a:bodyPr>
          <a:lstStyle/>
          <a:p>
            <a:r>
              <a:rPr lang="zh-CN" altLang="en-US" sz="2400" dirty="0" smtClean="0">
                <a:solidFill>
                  <a:srgbClr val="C00000"/>
                </a:solidFill>
                <a:latin typeface="方正清刻本悦宋简体" panose="02000000000000000000" pitchFamily="2" charset="-122"/>
                <a:ea typeface="方正清刻本悦宋简体" panose="02000000000000000000" pitchFamily="2" charset="-122"/>
              </a:rPr>
              <a:t>添加标题</a:t>
            </a:r>
            <a:endParaRPr lang="zh-CN" altLang="en-US" sz="2400" dirty="0">
              <a:solidFill>
                <a:srgbClr val="C00000"/>
              </a:solidFill>
              <a:latin typeface="方正清刻本悦宋简体" panose="02000000000000000000" pitchFamily="2" charset="-122"/>
              <a:ea typeface="方正清刻本悦宋简体" panose="02000000000000000000" pitchFamily="2" charset="-122"/>
            </a:endParaRPr>
          </a:p>
        </p:txBody>
      </p:sp>
      <p:sp>
        <p:nvSpPr>
          <p:cNvPr id="26" name="矩形 25"/>
          <p:cNvSpPr/>
          <p:nvPr/>
        </p:nvSpPr>
        <p:spPr>
          <a:xfrm>
            <a:off x="10432911" y="2226365"/>
            <a:ext cx="738664" cy="3545785"/>
          </a:xfrm>
          <a:prstGeom prst="rect">
            <a:avLst/>
          </a:prstGeom>
        </p:spPr>
        <p:txBody>
          <a:bodyPr vert="eaVert"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200" b="0" i="0" dirty="0" smtClean="0">
                <a:solidFill>
                  <a:srgbClr val="333333"/>
                </a:solidFill>
                <a:effectLst/>
                <a:latin typeface="方正清刻本悦宋简体" panose="02000000000000000000" pitchFamily="2" charset="-122"/>
                <a:ea typeface="方正清刻本悦宋简体" panose="02000000000000000000" pitchFamily="2" charset="-122"/>
              </a:rPr>
              <a:t>意境是指抒情性作品中呈现的那种情景交融、虚实相生、活跃着生命律动的韵味无穷的诗意空间</a:t>
            </a:r>
            <a:endParaRPr lang="zh-CN" altLang="en-US" sz="1200" dirty="0">
              <a:latin typeface="方正清刻本悦宋简体" panose="02000000000000000000" pitchFamily="2" charset="-122"/>
              <a:ea typeface="方正清刻本悦宋简体" panose="02000000000000000000" pitchFamily="2" charset="-122"/>
            </a:endParaRPr>
          </a:p>
        </p:txBody>
      </p:sp>
      <p:cxnSp>
        <p:nvCxnSpPr>
          <p:cNvPr id="27" name="直接连接符 26"/>
          <p:cNvCxnSpPr/>
          <p:nvPr/>
        </p:nvCxnSpPr>
        <p:spPr>
          <a:xfrm>
            <a:off x="9688413" y="0"/>
            <a:ext cx="0" cy="3576429"/>
          </a:xfrm>
          <a:prstGeom prst="line">
            <a:avLst/>
          </a:prstGeom>
          <a:ln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9" name="图片 18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3361" r="82933" b="74444"/>
          <a:stretch/>
        </p:blipFill>
        <p:spPr>
          <a:xfrm>
            <a:off x="2311137" y="2700129"/>
            <a:ext cx="1205076" cy="1752600"/>
          </a:xfrm>
          <a:prstGeom prst="rect">
            <a:avLst/>
          </a:prstGeom>
        </p:spPr>
      </p:pic>
      <p:pic>
        <p:nvPicPr>
          <p:cNvPr id="20" name="图片 19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3361" r="82933" b="74444"/>
          <a:stretch/>
        </p:blipFill>
        <p:spPr>
          <a:xfrm>
            <a:off x="5492486" y="2700129"/>
            <a:ext cx="1205076" cy="1752600"/>
          </a:xfrm>
          <a:prstGeom prst="rect">
            <a:avLst/>
          </a:prstGeom>
        </p:spPr>
      </p:pic>
      <p:pic>
        <p:nvPicPr>
          <p:cNvPr id="28" name="图片 27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3361" r="82933" b="74444"/>
          <a:stretch/>
        </p:blipFill>
        <p:spPr>
          <a:xfrm>
            <a:off x="8673835" y="2700129"/>
            <a:ext cx="1205076" cy="1752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7956039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3400">
        <p14:reveal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/>
      <p:bldP spid="21" grpId="0"/>
      <p:bldP spid="22" grpId="0"/>
      <p:bldP spid="23" grpId="0"/>
      <p:bldP spid="25" grpId="0"/>
      <p:bldP spid="26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314325" y="1"/>
            <a:ext cx="904875" cy="2700128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矩形 4"/>
          <p:cNvSpPr/>
          <p:nvPr/>
        </p:nvSpPr>
        <p:spPr>
          <a:xfrm>
            <a:off x="458986" y="191363"/>
            <a:ext cx="615553" cy="2508766"/>
          </a:xfrm>
          <a:prstGeom prst="rect">
            <a:avLst/>
          </a:prstGeom>
        </p:spPr>
        <p:txBody>
          <a:bodyPr vert="eaVert" wrap="square">
            <a:spAutoFit/>
          </a:bodyPr>
          <a:lstStyle/>
          <a:p>
            <a:r>
              <a:rPr lang="zh-CN" altLang="en-US" sz="2800" spc="600" dirty="0" smtClean="0">
                <a:solidFill>
                  <a:schemeClr val="bg1"/>
                </a:solidFill>
                <a:latin typeface="方正清刻本悦宋简体" panose="02000000000000000000" pitchFamily="2" charset="-122"/>
                <a:ea typeface="方正清刻本悦宋简体" panose="02000000000000000000" pitchFamily="2" charset="-122"/>
              </a:rPr>
              <a:t>恬 淡 闲 适</a:t>
            </a:r>
            <a:endParaRPr lang="zh-CN" altLang="en-US" sz="2800" spc="600" dirty="0">
              <a:solidFill>
                <a:schemeClr val="bg1"/>
              </a:solidFill>
              <a:latin typeface="方正清刻本悦宋简体" panose="02000000000000000000" pitchFamily="2" charset="-122"/>
              <a:ea typeface="方正清刻本悦宋简体" panose="02000000000000000000" pitchFamily="2" charset="-122"/>
            </a:endParaRPr>
          </a:p>
        </p:txBody>
      </p:sp>
      <p:sp>
        <p:nvSpPr>
          <p:cNvPr id="2" name="矩形 1"/>
          <p:cNvSpPr/>
          <p:nvPr/>
        </p:nvSpPr>
        <p:spPr>
          <a:xfrm>
            <a:off x="5276850" y="1104900"/>
            <a:ext cx="2324100" cy="5010150"/>
          </a:xfrm>
          <a:prstGeom prst="rect">
            <a:avLst/>
          </a:prstGeom>
          <a:noFill/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" name="矩形 13"/>
          <p:cNvSpPr/>
          <p:nvPr/>
        </p:nvSpPr>
        <p:spPr>
          <a:xfrm>
            <a:off x="5349181" y="1260825"/>
            <a:ext cx="2179439" cy="4698299"/>
          </a:xfrm>
          <a:prstGeom prst="rect">
            <a:avLst/>
          </a:prstGeom>
          <a:noFill/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3" name="组合 2"/>
          <p:cNvGrpSpPr/>
          <p:nvPr/>
        </p:nvGrpSpPr>
        <p:grpSpPr>
          <a:xfrm>
            <a:off x="8385274" y="1104900"/>
            <a:ext cx="3075087" cy="1384995"/>
            <a:chOff x="8385274" y="1104900"/>
            <a:chExt cx="3075087" cy="1384995"/>
          </a:xfrm>
        </p:grpSpPr>
        <p:sp>
          <p:nvSpPr>
            <p:cNvPr id="15" name="矩形 14"/>
            <p:cNvSpPr/>
            <p:nvPr/>
          </p:nvSpPr>
          <p:spPr>
            <a:xfrm>
              <a:off x="8385274" y="1104900"/>
              <a:ext cx="1415772" cy="461665"/>
            </a:xfrm>
            <a:prstGeom prst="rect">
              <a:avLst/>
            </a:prstGeom>
          </p:spPr>
          <p:txBody>
            <a:bodyPr vert="horz" wrap="none">
              <a:spAutoFit/>
            </a:bodyPr>
            <a:lstStyle/>
            <a:p>
              <a:r>
                <a:rPr lang="zh-CN" altLang="en-US" sz="2400" dirty="0" smtClean="0">
                  <a:solidFill>
                    <a:schemeClr val="bg2">
                      <a:lumMod val="25000"/>
                    </a:schemeClr>
                  </a:solidFill>
                  <a:latin typeface="方正清刻本悦宋简体" panose="02000000000000000000" pitchFamily="2" charset="-122"/>
                  <a:ea typeface="方正清刻本悦宋简体" panose="02000000000000000000" pitchFamily="2" charset="-122"/>
                </a:rPr>
                <a:t>添加标题</a:t>
              </a:r>
              <a:endParaRPr lang="zh-CN" altLang="en-US" sz="2400" dirty="0">
                <a:solidFill>
                  <a:schemeClr val="bg2">
                    <a:lumMod val="25000"/>
                  </a:schemeClr>
                </a:solidFill>
                <a:latin typeface="方正清刻本悦宋简体" panose="02000000000000000000" pitchFamily="2" charset="-122"/>
                <a:ea typeface="方正清刻本悦宋简体" panose="02000000000000000000" pitchFamily="2" charset="-122"/>
              </a:endParaRPr>
            </a:p>
          </p:txBody>
        </p:sp>
        <p:sp>
          <p:nvSpPr>
            <p:cNvPr id="16" name="矩形 15"/>
            <p:cNvSpPr/>
            <p:nvPr/>
          </p:nvSpPr>
          <p:spPr>
            <a:xfrm>
              <a:off x="8385274" y="1566565"/>
              <a:ext cx="3075087" cy="923330"/>
            </a:xfrm>
            <a:prstGeom prst="rect">
              <a:avLst/>
            </a:prstGeom>
          </p:spPr>
          <p:txBody>
            <a:bodyPr vert="horz" wrap="square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zh-CN" altLang="en-US" sz="1200" b="0" i="0" dirty="0" smtClean="0">
                  <a:solidFill>
                    <a:schemeClr val="bg2">
                      <a:lumMod val="25000"/>
                    </a:schemeClr>
                  </a:solidFill>
                  <a:effectLst/>
                  <a:latin typeface="方正清刻本悦宋简体" panose="02000000000000000000" pitchFamily="2" charset="-122"/>
                  <a:ea typeface="方正清刻本悦宋简体" panose="02000000000000000000" pitchFamily="2" charset="-122"/>
                </a:rPr>
                <a:t>意境是指抒情性作品中呈现的那种情景交融、虚实相生、活跃着生命律动的韵味无穷的诗意空间</a:t>
              </a:r>
              <a:endParaRPr lang="zh-CN" altLang="en-US" sz="1200" dirty="0">
                <a:solidFill>
                  <a:schemeClr val="bg2">
                    <a:lumMod val="25000"/>
                  </a:schemeClr>
                </a:solidFill>
                <a:latin typeface="方正清刻本悦宋简体" panose="02000000000000000000" pitchFamily="2" charset="-122"/>
                <a:ea typeface="方正清刻本悦宋简体" panose="02000000000000000000" pitchFamily="2" charset="-122"/>
              </a:endParaRPr>
            </a:p>
          </p:txBody>
        </p:sp>
      </p:grpSp>
      <p:sp>
        <p:nvSpPr>
          <p:cNvPr id="18" name="矩形 17"/>
          <p:cNvSpPr/>
          <p:nvPr/>
        </p:nvSpPr>
        <p:spPr>
          <a:xfrm>
            <a:off x="3423672" y="1104900"/>
            <a:ext cx="1415772" cy="461665"/>
          </a:xfrm>
          <a:prstGeom prst="rect">
            <a:avLst/>
          </a:prstGeom>
        </p:spPr>
        <p:txBody>
          <a:bodyPr vert="horz" wrap="none">
            <a:spAutoFit/>
          </a:bodyPr>
          <a:lstStyle/>
          <a:p>
            <a:pPr algn="r"/>
            <a:r>
              <a:rPr lang="zh-CN" altLang="en-US" sz="2400" dirty="0" smtClean="0">
                <a:solidFill>
                  <a:schemeClr val="bg2">
                    <a:lumMod val="25000"/>
                  </a:schemeClr>
                </a:solidFill>
                <a:latin typeface="方正清刻本悦宋简体" panose="02000000000000000000" pitchFamily="2" charset="-122"/>
                <a:ea typeface="方正清刻本悦宋简体" panose="02000000000000000000" pitchFamily="2" charset="-122"/>
              </a:rPr>
              <a:t>添加标题</a:t>
            </a:r>
            <a:endParaRPr lang="zh-CN" altLang="en-US" sz="2400" dirty="0">
              <a:solidFill>
                <a:schemeClr val="bg2">
                  <a:lumMod val="25000"/>
                </a:schemeClr>
              </a:solidFill>
              <a:latin typeface="方正清刻本悦宋简体" panose="02000000000000000000" pitchFamily="2" charset="-122"/>
              <a:ea typeface="方正清刻本悦宋简体" panose="02000000000000000000" pitchFamily="2" charset="-122"/>
            </a:endParaRPr>
          </a:p>
        </p:txBody>
      </p:sp>
      <p:sp>
        <p:nvSpPr>
          <p:cNvPr id="19" name="矩形 18"/>
          <p:cNvSpPr/>
          <p:nvPr/>
        </p:nvSpPr>
        <p:spPr>
          <a:xfrm>
            <a:off x="1764357" y="1566565"/>
            <a:ext cx="3075087" cy="923330"/>
          </a:xfrm>
          <a:prstGeom prst="rect">
            <a:avLst/>
          </a:prstGeom>
        </p:spPr>
        <p:txBody>
          <a:bodyPr vert="horz" wrap="square">
            <a:spAutoFit/>
          </a:bodyPr>
          <a:lstStyle/>
          <a:p>
            <a:pPr algn="r">
              <a:lnSpc>
                <a:spcPct val="150000"/>
              </a:lnSpc>
            </a:pPr>
            <a:r>
              <a:rPr lang="zh-CN" altLang="en-US" sz="1200" b="0" i="0" dirty="0" smtClean="0">
                <a:solidFill>
                  <a:schemeClr val="bg2">
                    <a:lumMod val="25000"/>
                  </a:schemeClr>
                </a:solidFill>
                <a:effectLst/>
                <a:latin typeface="方正清刻本悦宋简体" panose="02000000000000000000" pitchFamily="2" charset="-122"/>
                <a:ea typeface="方正清刻本悦宋简体" panose="02000000000000000000" pitchFamily="2" charset="-122"/>
              </a:rPr>
              <a:t>意境是指抒情性作品中呈现的那种情景交融、虚实相生、活跃着生命律动的韵味无穷的诗意空间</a:t>
            </a:r>
            <a:endParaRPr lang="zh-CN" altLang="en-US" sz="1200" dirty="0">
              <a:solidFill>
                <a:schemeClr val="bg2">
                  <a:lumMod val="25000"/>
                </a:schemeClr>
              </a:solidFill>
              <a:latin typeface="方正清刻本悦宋简体" panose="02000000000000000000" pitchFamily="2" charset="-122"/>
              <a:ea typeface="方正清刻本悦宋简体" panose="02000000000000000000" pitchFamily="2" charset="-122"/>
            </a:endParaRPr>
          </a:p>
        </p:txBody>
      </p:sp>
      <p:grpSp>
        <p:nvGrpSpPr>
          <p:cNvPr id="10" name="组合 9"/>
          <p:cNvGrpSpPr/>
          <p:nvPr/>
        </p:nvGrpSpPr>
        <p:grpSpPr>
          <a:xfrm>
            <a:off x="8385274" y="4730054"/>
            <a:ext cx="3075087" cy="1384995"/>
            <a:chOff x="8385274" y="4730054"/>
            <a:chExt cx="3075087" cy="1384995"/>
          </a:xfrm>
        </p:grpSpPr>
        <p:sp>
          <p:nvSpPr>
            <p:cNvPr id="20" name="矩形 19"/>
            <p:cNvSpPr/>
            <p:nvPr/>
          </p:nvSpPr>
          <p:spPr>
            <a:xfrm>
              <a:off x="8385274" y="4730054"/>
              <a:ext cx="1415772" cy="461665"/>
            </a:xfrm>
            <a:prstGeom prst="rect">
              <a:avLst/>
            </a:prstGeom>
          </p:spPr>
          <p:txBody>
            <a:bodyPr vert="horz" wrap="none">
              <a:spAutoFit/>
            </a:bodyPr>
            <a:lstStyle/>
            <a:p>
              <a:r>
                <a:rPr lang="zh-CN" altLang="en-US" sz="2400" dirty="0" smtClean="0">
                  <a:solidFill>
                    <a:schemeClr val="bg2">
                      <a:lumMod val="25000"/>
                    </a:schemeClr>
                  </a:solidFill>
                  <a:latin typeface="方正清刻本悦宋简体" panose="02000000000000000000" pitchFamily="2" charset="-122"/>
                  <a:ea typeface="方正清刻本悦宋简体" panose="02000000000000000000" pitchFamily="2" charset="-122"/>
                </a:rPr>
                <a:t>添加标题</a:t>
              </a:r>
              <a:endParaRPr lang="zh-CN" altLang="en-US" sz="2400" dirty="0">
                <a:solidFill>
                  <a:schemeClr val="bg2">
                    <a:lumMod val="25000"/>
                  </a:schemeClr>
                </a:solidFill>
                <a:latin typeface="方正清刻本悦宋简体" panose="02000000000000000000" pitchFamily="2" charset="-122"/>
                <a:ea typeface="方正清刻本悦宋简体" panose="02000000000000000000" pitchFamily="2" charset="-122"/>
              </a:endParaRPr>
            </a:p>
          </p:txBody>
        </p:sp>
        <p:sp>
          <p:nvSpPr>
            <p:cNvPr id="28" name="矩形 27"/>
            <p:cNvSpPr/>
            <p:nvPr/>
          </p:nvSpPr>
          <p:spPr>
            <a:xfrm>
              <a:off x="8385274" y="5191719"/>
              <a:ext cx="3075087" cy="923330"/>
            </a:xfrm>
            <a:prstGeom prst="rect">
              <a:avLst/>
            </a:prstGeom>
          </p:spPr>
          <p:txBody>
            <a:bodyPr vert="horz" wrap="square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zh-CN" altLang="en-US" sz="1200" b="0" i="0" dirty="0" smtClean="0">
                  <a:solidFill>
                    <a:schemeClr val="bg2">
                      <a:lumMod val="25000"/>
                    </a:schemeClr>
                  </a:solidFill>
                  <a:effectLst/>
                  <a:latin typeface="方正清刻本悦宋简体" panose="02000000000000000000" pitchFamily="2" charset="-122"/>
                  <a:ea typeface="方正清刻本悦宋简体" panose="02000000000000000000" pitchFamily="2" charset="-122"/>
                </a:rPr>
                <a:t>意境是指抒情性作品中呈现的那种情景交融、虚实相生、活跃着生命律动的韵味无穷的诗意空间</a:t>
              </a:r>
              <a:endParaRPr lang="zh-CN" altLang="en-US" sz="1200" dirty="0">
                <a:solidFill>
                  <a:schemeClr val="bg2">
                    <a:lumMod val="25000"/>
                  </a:schemeClr>
                </a:solidFill>
                <a:latin typeface="方正清刻本悦宋简体" panose="02000000000000000000" pitchFamily="2" charset="-122"/>
                <a:ea typeface="方正清刻本悦宋简体" panose="02000000000000000000" pitchFamily="2" charset="-122"/>
              </a:endParaRPr>
            </a:p>
          </p:txBody>
        </p:sp>
      </p:grpSp>
      <p:grpSp>
        <p:nvGrpSpPr>
          <p:cNvPr id="9" name="组合 8"/>
          <p:cNvGrpSpPr/>
          <p:nvPr/>
        </p:nvGrpSpPr>
        <p:grpSpPr>
          <a:xfrm>
            <a:off x="1764357" y="4730054"/>
            <a:ext cx="3075087" cy="1384995"/>
            <a:chOff x="1764357" y="4730054"/>
            <a:chExt cx="3075087" cy="1384995"/>
          </a:xfrm>
        </p:grpSpPr>
        <p:sp>
          <p:nvSpPr>
            <p:cNvPr id="29" name="矩形 28"/>
            <p:cNvSpPr/>
            <p:nvPr/>
          </p:nvSpPr>
          <p:spPr>
            <a:xfrm>
              <a:off x="3423672" y="4730054"/>
              <a:ext cx="1415772" cy="461665"/>
            </a:xfrm>
            <a:prstGeom prst="rect">
              <a:avLst/>
            </a:prstGeom>
          </p:spPr>
          <p:txBody>
            <a:bodyPr vert="horz" wrap="none">
              <a:spAutoFit/>
            </a:bodyPr>
            <a:lstStyle/>
            <a:p>
              <a:pPr algn="r"/>
              <a:r>
                <a:rPr lang="zh-CN" altLang="en-US" sz="2400" dirty="0" smtClean="0">
                  <a:solidFill>
                    <a:schemeClr val="bg2">
                      <a:lumMod val="25000"/>
                    </a:schemeClr>
                  </a:solidFill>
                  <a:latin typeface="方正清刻本悦宋简体" panose="02000000000000000000" pitchFamily="2" charset="-122"/>
                  <a:ea typeface="方正清刻本悦宋简体" panose="02000000000000000000" pitchFamily="2" charset="-122"/>
                </a:rPr>
                <a:t>添加标题</a:t>
              </a:r>
              <a:endParaRPr lang="zh-CN" altLang="en-US" sz="2400" dirty="0">
                <a:solidFill>
                  <a:schemeClr val="bg2">
                    <a:lumMod val="25000"/>
                  </a:schemeClr>
                </a:solidFill>
                <a:latin typeface="方正清刻本悦宋简体" panose="02000000000000000000" pitchFamily="2" charset="-122"/>
                <a:ea typeface="方正清刻本悦宋简体" panose="02000000000000000000" pitchFamily="2" charset="-122"/>
              </a:endParaRPr>
            </a:p>
          </p:txBody>
        </p:sp>
        <p:sp>
          <p:nvSpPr>
            <p:cNvPr id="30" name="矩形 29"/>
            <p:cNvSpPr/>
            <p:nvPr/>
          </p:nvSpPr>
          <p:spPr>
            <a:xfrm>
              <a:off x="1764357" y="5191719"/>
              <a:ext cx="3075087" cy="923330"/>
            </a:xfrm>
            <a:prstGeom prst="rect">
              <a:avLst/>
            </a:prstGeom>
          </p:spPr>
          <p:txBody>
            <a:bodyPr vert="horz" wrap="square">
              <a:spAutoFit/>
            </a:bodyPr>
            <a:lstStyle/>
            <a:p>
              <a:pPr algn="r">
                <a:lnSpc>
                  <a:spcPct val="150000"/>
                </a:lnSpc>
              </a:pPr>
              <a:r>
                <a:rPr lang="zh-CN" altLang="en-US" sz="1200" b="0" i="0" dirty="0" smtClean="0">
                  <a:solidFill>
                    <a:schemeClr val="bg2">
                      <a:lumMod val="25000"/>
                    </a:schemeClr>
                  </a:solidFill>
                  <a:effectLst/>
                  <a:latin typeface="方正清刻本悦宋简体" panose="02000000000000000000" pitchFamily="2" charset="-122"/>
                  <a:ea typeface="方正清刻本悦宋简体" panose="02000000000000000000" pitchFamily="2" charset="-122"/>
                </a:rPr>
                <a:t>意境是指抒情性作品中呈现的那种情景交融、虚实相生、活跃着生命律动的韵味无穷的诗意空间</a:t>
              </a:r>
              <a:endParaRPr lang="zh-CN" altLang="en-US" sz="1200" dirty="0">
                <a:solidFill>
                  <a:schemeClr val="bg2">
                    <a:lumMod val="25000"/>
                  </a:schemeClr>
                </a:solidFill>
                <a:latin typeface="方正清刻本悦宋简体" panose="02000000000000000000" pitchFamily="2" charset="-122"/>
                <a:ea typeface="方正清刻本悦宋简体" panose="02000000000000000000" pitchFamily="2" charset="-122"/>
              </a:endParaRPr>
            </a:p>
          </p:txBody>
        </p:sp>
      </p:grpSp>
      <p:sp>
        <p:nvSpPr>
          <p:cNvPr id="6" name="矩形 5"/>
          <p:cNvSpPr/>
          <p:nvPr/>
        </p:nvSpPr>
        <p:spPr>
          <a:xfrm>
            <a:off x="5833606" y="2948254"/>
            <a:ext cx="1210588" cy="132343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8000" dirty="0">
                <a:solidFill>
                  <a:srgbClr val="C00000"/>
                </a:solidFill>
                <a:latin typeface="方正清刻本悦宋简体" panose="02000000000000000000" pitchFamily="2" charset="-122"/>
                <a:ea typeface="方正清刻本悦宋简体" panose="02000000000000000000" pitchFamily="2" charset="-122"/>
              </a:rPr>
              <a:t>意</a:t>
            </a:r>
            <a:endParaRPr lang="zh-CN" altLang="en-US" sz="8000" dirty="0">
              <a:solidFill>
                <a:srgbClr val="C00000"/>
              </a:solidFill>
            </a:endParaRPr>
          </a:p>
        </p:txBody>
      </p:sp>
      <p:sp>
        <p:nvSpPr>
          <p:cNvPr id="31" name="矩形 30"/>
          <p:cNvSpPr/>
          <p:nvPr/>
        </p:nvSpPr>
        <p:spPr>
          <a:xfrm>
            <a:off x="6163824" y="2285516"/>
            <a:ext cx="550151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3200" dirty="0" smtClean="0">
                <a:solidFill>
                  <a:schemeClr val="bg2">
                    <a:lumMod val="25000"/>
                  </a:schemeClr>
                </a:solidFill>
                <a:latin typeface="方正清刻本悦宋简体" panose="02000000000000000000" pitchFamily="2" charset="-122"/>
                <a:ea typeface="方正清刻本悦宋简体" panose="02000000000000000000" pitchFamily="2" charset="-122"/>
              </a:rPr>
              <a:t>YI</a:t>
            </a:r>
            <a:endParaRPr lang="zh-CN" altLang="en-US" sz="3200" dirty="0">
              <a:solidFill>
                <a:schemeClr val="bg2">
                  <a:lumMod val="25000"/>
                </a:schemeClr>
              </a:solidFill>
            </a:endParaRPr>
          </a:p>
        </p:txBody>
      </p:sp>
      <p:pic>
        <p:nvPicPr>
          <p:cNvPr id="7" name="图片 6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67747"/>
          <a:stretch/>
        </p:blipFill>
        <p:spPr>
          <a:xfrm>
            <a:off x="5610224" y="4960886"/>
            <a:ext cx="1657350" cy="1418800"/>
          </a:xfrm>
          <a:prstGeom prst="rect">
            <a:avLst/>
          </a:prstGeom>
        </p:spPr>
      </p:pic>
      <p:sp>
        <p:nvSpPr>
          <p:cNvPr id="8" name="矩形 7"/>
          <p:cNvSpPr/>
          <p:nvPr/>
        </p:nvSpPr>
        <p:spPr>
          <a:xfrm>
            <a:off x="6066721" y="4271693"/>
            <a:ext cx="738664" cy="990928"/>
          </a:xfrm>
          <a:prstGeom prst="rect">
            <a:avLst/>
          </a:prstGeom>
        </p:spPr>
        <p:txBody>
          <a:bodyPr vert="eaVert" wrap="square">
            <a:spAutoFit/>
          </a:bodyPr>
          <a:lstStyle/>
          <a:p>
            <a:r>
              <a:rPr lang="zh-CN" altLang="en-US" sz="1200" dirty="0">
                <a:solidFill>
                  <a:srgbClr val="333333"/>
                </a:solidFill>
                <a:latin typeface="方正清刻本悦宋简体" panose="02000000000000000000" pitchFamily="2" charset="-122"/>
                <a:ea typeface="方正清刻本悦宋简体" panose="02000000000000000000" pitchFamily="2" charset="-122"/>
              </a:rPr>
              <a:t>呈现的那种情景交融、虚实相生</a:t>
            </a:r>
            <a:endParaRPr lang="zh-CN" altLang="en-US" sz="1200" dirty="0"/>
          </a:p>
        </p:txBody>
      </p:sp>
    </p:spTree>
    <p:extLst>
      <p:ext uri="{BB962C8B-B14F-4D97-AF65-F5344CB8AC3E}">
        <p14:creationId xmlns:p14="http://schemas.microsoft.com/office/powerpoint/2010/main" xmlns="" val="6055223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3400">
        <p14:reveal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000"/>
                            </p:stCondLst>
                            <p:childTnLst>
                              <p:par>
                                <p:cTn id="1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3000"/>
                            </p:stCondLst>
                            <p:childTnLst>
                              <p:par>
                                <p:cTn id="2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/>
      <p:bldP spid="19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图片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1564"/>
            <a:ext cx="12192000" cy="4391891"/>
          </a:xfrm>
          <a:custGeom>
            <a:avLst/>
            <a:gdLst>
              <a:gd name="connsiteX0" fmla="*/ 0 w 12192000"/>
              <a:gd name="connsiteY0" fmla="*/ 0 h 4395019"/>
              <a:gd name="connsiteX1" fmla="*/ 12192000 w 12192000"/>
              <a:gd name="connsiteY1" fmla="*/ 0 h 4395019"/>
              <a:gd name="connsiteX2" fmla="*/ 12192000 w 12192000"/>
              <a:gd name="connsiteY2" fmla="*/ 4395019 h 4395019"/>
              <a:gd name="connsiteX3" fmla="*/ 0 w 12192000"/>
              <a:gd name="connsiteY3" fmla="*/ 4395019 h 439501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2192000" h="4395019">
                <a:moveTo>
                  <a:pt x="0" y="0"/>
                </a:moveTo>
                <a:lnTo>
                  <a:pt x="12192000" y="0"/>
                </a:lnTo>
                <a:lnTo>
                  <a:pt x="12192000" y="4395019"/>
                </a:lnTo>
                <a:lnTo>
                  <a:pt x="0" y="4395019"/>
                </a:lnTo>
                <a:close/>
              </a:path>
            </a:pathLst>
          </a:custGeom>
        </p:spPr>
      </p:pic>
      <p:sp>
        <p:nvSpPr>
          <p:cNvPr id="4" name="矩形 3"/>
          <p:cNvSpPr/>
          <p:nvPr/>
        </p:nvSpPr>
        <p:spPr>
          <a:xfrm>
            <a:off x="314325" y="1"/>
            <a:ext cx="904875" cy="2700128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矩形 4"/>
          <p:cNvSpPr/>
          <p:nvPr/>
        </p:nvSpPr>
        <p:spPr>
          <a:xfrm>
            <a:off x="458986" y="191363"/>
            <a:ext cx="615553" cy="2508766"/>
          </a:xfrm>
          <a:prstGeom prst="rect">
            <a:avLst/>
          </a:prstGeom>
        </p:spPr>
        <p:txBody>
          <a:bodyPr vert="eaVert" wrap="square">
            <a:spAutoFit/>
          </a:bodyPr>
          <a:lstStyle/>
          <a:p>
            <a:r>
              <a:rPr lang="zh-CN" altLang="en-US" sz="2800" spc="600" dirty="0" smtClean="0">
                <a:solidFill>
                  <a:schemeClr val="bg1"/>
                </a:solidFill>
                <a:latin typeface="方正清刻本悦宋简体" panose="02000000000000000000" pitchFamily="2" charset="-122"/>
                <a:ea typeface="方正清刻本悦宋简体" panose="02000000000000000000" pitchFamily="2" charset="-122"/>
              </a:rPr>
              <a:t>恬 淡 闲 适</a:t>
            </a:r>
            <a:endParaRPr lang="zh-CN" altLang="en-US" sz="2800" spc="600" dirty="0">
              <a:solidFill>
                <a:schemeClr val="bg1"/>
              </a:solidFill>
              <a:latin typeface="方正清刻本悦宋简体" panose="02000000000000000000" pitchFamily="2" charset="-122"/>
              <a:ea typeface="方正清刻本悦宋简体" panose="02000000000000000000" pitchFamily="2" charset="-122"/>
            </a:endParaRPr>
          </a:p>
        </p:txBody>
      </p:sp>
      <p:sp>
        <p:nvSpPr>
          <p:cNvPr id="21" name="矩形 20"/>
          <p:cNvSpPr/>
          <p:nvPr/>
        </p:nvSpPr>
        <p:spPr>
          <a:xfrm>
            <a:off x="766762" y="4879366"/>
            <a:ext cx="4893647" cy="1554007"/>
          </a:xfrm>
          <a:prstGeom prst="rect">
            <a:avLst/>
          </a:prstGeom>
        </p:spPr>
        <p:txBody>
          <a:bodyPr vert="eaVert"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200" spc="600" dirty="0" smtClean="0">
                <a:latin typeface="方正清刻本悦宋简体" panose="02000000000000000000" pitchFamily="2" charset="-122"/>
                <a:ea typeface="方正清刻本悦宋简体" panose="02000000000000000000" pitchFamily="2" charset="-122"/>
              </a:rPr>
              <a:t>意境是指抒情性作品中所呈现的的那种情景交融、虚实相生的形象系统，及其所诱发和开拓的审美想象空间。他同文学典型一样，也是文学形象的高级形态之一。 如果典型是以单个形象而论的话，意境则是由若干形象构成的形</a:t>
            </a:r>
            <a:endParaRPr lang="zh-CN" altLang="en-US" sz="1200" spc="600" dirty="0">
              <a:latin typeface="方正清刻本悦宋简体" panose="02000000000000000000" pitchFamily="2" charset="-122"/>
              <a:ea typeface="方正清刻本悦宋简体" panose="02000000000000000000" pitchFamily="2" charset="-122"/>
            </a:endParaRPr>
          </a:p>
        </p:txBody>
      </p:sp>
      <p:sp>
        <p:nvSpPr>
          <p:cNvPr id="22" name="矩形 21"/>
          <p:cNvSpPr/>
          <p:nvPr/>
        </p:nvSpPr>
        <p:spPr>
          <a:xfrm>
            <a:off x="6459640" y="4879366"/>
            <a:ext cx="4893647" cy="1554007"/>
          </a:xfrm>
          <a:prstGeom prst="rect">
            <a:avLst/>
          </a:prstGeom>
        </p:spPr>
        <p:txBody>
          <a:bodyPr vert="eaVert"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200" spc="600" dirty="0" smtClean="0">
                <a:latin typeface="方正清刻本悦宋简体" panose="02000000000000000000" pitchFamily="2" charset="-122"/>
                <a:ea typeface="方正清刻本悦宋简体" panose="02000000000000000000" pitchFamily="2" charset="-122"/>
              </a:rPr>
              <a:t>意境是指抒情性作品中所呈现的的那种情景交融、虚实相生的形象系统，及其所诱发和开拓的审美想象空间。他同文学典型一样，也是文学形象的高级形态之一。 如果典型是以单个形象而论的话，意境则是由若干形象构成的形</a:t>
            </a:r>
            <a:endParaRPr lang="zh-CN" altLang="en-US" sz="1200" spc="600" dirty="0">
              <a:latin typeface="方正清刻本悦宋简体" panose="02000000000000000000" pitchFamily="2" charset="-122"/>
              <a:ea typeface="方正清刻本悦宋简体" panose="02000000000000000000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7452045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3400">
        <p14:reveal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1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/>
      <p:bldP spid="2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矩形 4"/>
          <p:cNvSpPr/>
          <p:nvPr/>
        </p:nvSpPr>
        <p:spPr>
          <a:xfrm>
            <a:off x="8752245" y="0"/>
            <a:ext cx="1162050" cy="3713286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矩形 5"/>
          <p:cNvSpPr/>
          <p:nvPr/>
        </p:nvSpPr>
        <p:spPr>
          <a:xfrm>
            <a:off x="8902383" y="201062"/>
            <a:ext cx="861774" cy="3311163"/>
          </a:xfrm>
          <a:prstGeom prst="rect">
            <a:avLst/>
          </a:prstGeom>
        </p:spPr>
        <p:txBody>
          <a:bodyPr vert="eaVert" wrap="none">
            <a:spAutoFit/>
          </a:bodyPr>
          <a:lstStyle/>
          <a:p>
            <a:r>
              <a:rPr lang="zh-CN" altLang="en-US" sz="4400" spc="600" dirty="0" smtClean="0">
                <a:solidFill>
                  <a:schemeClr val="bg1"/>
                </a:solidFill>
                <a:latin typeface="方正清刻本悦宋简体" panose="02000000000000000000" pitchFamily="2" charset="-122"/>
                <a:ea typeface="方正清刻本悦宋简体" panose="02000000000000000000" pitchFamily="2" charset="-122"/>
              </a:rPr>
              <a:t>清 新 自 然</a:t>
            </a:r>
          </a:p>
        </p:txBody>
      </p:sp>
      <p:sp>
        <p:nvSpPr>
          <p:cNvPr id="7" name="矩形 6"/>
          <p:cNvSpPr/>
          <p:nvPr/>
        </p:nvSpPr>
        <p:spPr>
          <a:xfrm>
            <a:off x="4367442" y="2346734"/>
            <a:ext cx="1415772" cy="584775"/>
          </a:xfrm>
          <a:prstGeom prst="rect">
            <a:avLst/>
          </a:prstGeom>
        </p:spPr>
        <p:txBody>
          <a:bodyPr vert="horz" wrap="none">
            <a:spAutoFit/>
          </a:bodyPr>
          <a:lstStyle/>
          <a:p>
            <a:r>
              <a:rPr lang="zh-CN" altLang="en-US" sz="3200" dirty="0" smtClean="0">
                <a:solidFill>
                  <a:srgbClr val="000000"/>
                </a:solidFill>
                <a:latin typeface="方正清刻本悦宋简体" panose="02000000000000000000" pitchFamily="2" charset="-122"/>
                <a:ea typeface="方正清刻本悦宋简体" panose="02000000000000000000" pitchFamily="2" charset="-122"/>
              </a:rPr>
              <a:t>章回二</a:t>
            </a:r>
            <a:endParaRPr lang="zh-CN" altLang="en-US" sz="3200" dirty="0">
              <a:solidFill>
                <a:srgbClr val="000000"/>
              </a:solidFill>
              <a:latin typeface="方正清刻本悦宋简体" panose="02000000000000000000" pitchFamily="2" charset="-122"/>
              <a:ea typeface="方正清刻本悦宋简体" panose="02000000000000000000" pitchFamily="2" charset="-122"/>
            </a:endParaRPr>
          </a:p>
        </p:txBody>
      </p:sp>
      <p:sp>
        <p:nvSpPr>
          <p:cNvPr id="8" name="矩形 7"/>
          <p:cNvSpPr/>
          <p:nvPr/>
        </p:nvSpPr>
        <p:spPr>
          <a:xfrm>
            <a:off x="6168639" y="2346734"/>
            <a:ext cx="1826141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3200" b="0" i="0" dirty="0" smtClean="0">
                <a:solidFill>
                  <a:srgbClr val="C00000"/>
                </a:solidFill>
                <a:effectLst/>
                <a:latin typeface="方正清刻本悦宋简体" panose="02000000000000000000" pitchFamily="2" charset="-122"/>
                <a:ea typeface="方正清刻本悦宋简体" panose="02000000000000000000" pitchFamily="2" charset="-122"/>
              </a:rPr>
              <a:t>清新自然</a:t>
            </a:r>
          </a:p>
        </p:txBody>
      </p:sp>
      <p:sp>
        <p:nvSpPr>
          <p:cNvPr id="10" name="矩形 9"/>
          <p:cNvSpPr/>
          <p:nvPr/>
        </p:nvSpPr>
        <p:spPr>
          <a:xfrm>
            <a:off x="3479865" y="3075143"/>
            <a:ext cx="4893647" cy="1554007"/>
          </a:xfrm>
          <a:prstGeom prst="rect">
            <a:avLst/>
          </a:prstGeom>
        </p:spPr>
        <p:txBody>
          <a:bodyPr vert="eaVert"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200" spc="600" dirty="0" smtClean="0">
                <a:latin typeface="方正清刻本悦宋简体" panose="02000000000000000000" pitchFamily="2" charset="-122"/>
                <a:ea typeface="方正清刻本悦宋简体" panose="02000000000000000000" pitchFamily="2" charset="-122"/>
              </a:rPr>
              <a:t>意境是指抒情性作品中所呈现的的那种情景交融、虚实相生的形象系统，及其所诱发和开拓的审美想象空间。他同文学典型一样，也是文学形象的高级形态之一。 如果典型是以单个形象而论的话，意境则是由若干形象构成的形</a:t>
            </a:r>
            <a:endParaRPr lang="zh-CN" altLang="en-US" sz="1200" spc="600" dirty="0">
              <a:latin typeface="方正清刻本悦宋简体" panose="02000000000000000000" pitchFamily="2" charset="-122"/>
              <a:ea typeface="方正清刻本悦宋简体" panose="02000000000000000000" pitchFamily="2" charset="-122"/>
            </a:endParaRPr>
          </a:p>
        </p:txBody>
      </p:sp>
      <p:pic>
        <p:nvPicPr>
          <p:cNvPr id="9" name="图片 8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7906" r="67669" b="66451"/>
          <a:stretch/>
        </p:blipFill>
        <p:spPr>
          <a:xfrm>
            <a:off x="1875250" y="973394"/>
            <a:ext cx="2015353" cy="36557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7218196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3400">
        <p14:reveal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  <p:bldP spid="10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314325" y="1"/>
            <a:ext cx="904875" cy="2700128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矩形 4"/>
          <p:cNvSpPr/>
          <p:nvPr/>
        </p:nvSpPr>
        <p:spPr>
          <a:xfrm>
            <a:off x="458986" y="191363"/>
            <a:ext cx="615553" cy="2508766"/>
          </a:xfrm>
          <a:prstGeom prst="rect">
            <a:avLst/>
          </a:prstGeom>
        </p:spPr>
        <p:txBody>
          <a:bodyPr vert="eaVert" wrap="square">
            <a:spAutoFit/>
          </a:bodyPr>
          <a:lstStyle/>
          <a:p>
            <a:r>
              <a:rPr lang="zh-CN" altLang="en-US" sz="2800" spc="600" dirty="0" smtClean="0">
                <a:solidFill>
                  <a:schemeClr val="bg1"/>
                </a:solidFill>
                <a:latin typeface="方正清刻本悦宋简体" panose="02000000000000000000" pitchFamily="2" charset="-122"/>
                <a:ea typeface="方正清刻本悦宋简体" panose="02000000000000000000" pitchFamily="2" charset="-122"/>
              </a:rPr>
              <a:t>清 新 自 然</a:t>
            </a:r>
          </a:p>
        </p:txBody>
      </p:sp>
      <p:sp>
        <p:nvSpPr>
          <p:cNvPr id="6" name="矩形 5"/>
          <p:cNvSpPr/>
          <p:nvPr/>
        </p:nvSpPr>
        <p:spPr>
          <a:xfrm>
            <a:off x="2052558" y="2447629"/>
            <a:ext cx="4893647" cy="1554007"/>
          </a:xfrm>
          <a:prstGeom prst="rect">
            <a:avLst/>
          </a:prstGeom>
        </p:spPr>
        <p:txBody>
          <a:bodyPr vert="eaVert"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200" spc="600" dirty="0" smtClean="0">
                <a:latin typeface="方正清刻本悦宋简体" panose="02000000000000000000" pitchFamily="2" charset="-122"/>
                <a:ea typeface="方正清刻本悦宋简体" panose="02000000000000000000" pitchFamily="2" charset="-122"/>
              </a:rPr>
              <a:t>意境是指抒情性作品中所呈现的的那种情景交融、虚实相生的形象系统，及其所诱发和开拓的审美想象空间。他同文学典型一样，也是文学形象的高级形态之一。 如果典型是以单个形象而论的话，意境则是由若干形象构成的形</a:t>
            </a:r>
            <a:endParaRPr lang="zh-CN" altLang="en-US" sz="1200" spc="600" dirty="0">
              <a:latin typeface="方正清刻本悦宋简体" panose="02000000000000000000" pitchFamily="2" charset="-122"/>
              <a:ea typeface="方正清刻本悦宋简体" panose="02000000000000000000" pitchFamily="2" charset="-122"/>
            </a:endParaRPr>
          </a:p>
        </p:txBody>
      </p:sp>
      <p:cxnSp>
        <p:nvCxnSpPr>
          <p:cNvPr id="7" name="直接连接符 6"/>
          <p:cNvCxnSpPr/>
          <p:nvPr/>
        </p:nvCxnSpPr>
        <p:spPr>
          <a:xfrm>
            <a:off x="7021413" y="2064937"/>
            <a:ext cx="0" cy="3576429"/>
          </a:xfrm>
          <a:prstGeom prst="line">
            <a:avLst/>
          </a:prstGeom>
          <a:ln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矩形 7"/>
          <p:cNvSpPr/>
          <p:nvPr/>
        </p:nvSpPr>
        <p:spPr>
          <a:xfrm>
            <a:off x="7171830" y="3100654"/>
            <a:ext cx="1210588" cy="132343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8000" dirty="0">
                <a:solidFill>
                  <a:srgbClr val="C00000"/>
                </a:solidFill>
                <a:latin typeface="方正清刻本悦宋简体" panose="02000000000000000000" pitchFamily="2" charset="-122"/>
                <a:ea typeface="方正清刻本悦宋简体" panose="02000000000000000000" pitchFamily="2" charset="-122"/>
              </a:rPr>
              <a:t>意</a:t>
            </a:r>
            <a:endParaRPr lang="zh-CN" altLang="en-US" sz="8000" dirty="0">
              <a:solidFill>
                <a:srgbClr val="C00000"/>
              </a:solidFill>
            </a:endParaRPr>
          </a:p>
        </p:txBody>
      </p:sp>
      <p:sp>
        <p:nvSpPr>
          <p:cNvPr id="9" name="矩形 8"/>
          <p:cNvSpPr/>
          <p:nvPr/>
        </p:nvSpPr>
        <p:spPr>
          <a:xfrm>
            <a:off x="7502048" y="2437916"/>
            <a:ext cx="550151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3200" dirty="0" smtClean="0">
                <a:solidFill>
                  <a:schemeClr val="bg2">
                    <a:lumMod val="25000"/>
                  </a:schemeClr>
                </a:solidFill>
                <a:latin typeface="方正清刻本悦宋简体" panose="02000000000000000000" pitchFamily="2" charset="-122"/>
                <a:ea typeface="方正清刻本悦宋简体" panose="02000000000000000000" pitchFamily="2" charset="-122"/>
              </a:rPr>
              <a:t>YI</a:t>
            </a:r>
            <a:endParaRPr lang="zh-CN" altLang="en-US" sz="3200" dirty="0">
              <a:solidFill>
                <a:schemeClr val="bg2">
                  <a:lumMod val="25000"/>
                </a:schemeClr>
              </a:solidFill>
            </a:endParaRPr>
          </a:p>
        </p:txBody>
      </p:sp>
      <p:sp>
        <p:nvSpPr>
          <p:cNvPr id="10" name="矩形 9"/>
          <p:cNvSpPr/>
          <p:nvPr/>
        </p:nvSpPr>
        <p:spPr>
          <a:xfrm>
            <a:off x="7404945" y="4424093"/>
            <a:ext cx="738664" cy="990928"/>
          </a:xfrm>
          <a:prstGeom prst="rect">
            <a:avLst/>
          </a:prstGeom>
        </p:spPr>
        <p:txBody>
          <a:bodyPr vert="eaVert" wrap="square">
            <a:spAutoFit/>
          </a:bodyPr>
          <a:lstStyle/>
          <a:p>
            <a:r>
              <a:rPr lang="zh-CN" altLang="en-US" sz="1200" dirty="0">
                <a:solidFill>
                  <a:srgbClr val="333333"/>
                </a:solidFill>
                <a:latin typeface="方正清刻本悦宋简体" panose="02000000000000000000" pitchFamily="2" charset="-122"/>
                <a:ea typeface="方正清刻本悦宋简体" panose="02000000000000000000" pitchFamily="2" charset="-122"/>
              </a:rPr>
              <a:t>呈现的那种情景交融、虚实相生</a:t>
            </a:r>
            <a:endParaRPr lang="zh-CN" altLang="en-US" sz="1200" dirty="0"/>
          </a:p>
        </p:txBody>
      </p:sp>
      <p:sp>
        <p:nvSpPr>
          <p:cNvPr id="11" name="矩形 10"/>
          <p:cNvSpPr/>
          <p:nvPr/>
        </p:nvSpPr>
        <p:spPr>
          <a:xfrm>
            <a:off x="2086417" y="4087359"/>
            <a:ext cx="4893647" cy="1554007"/>
          </a:xfrm>
          <a:prstGeom prst="rect">
            <a:avLst/>
          </a:prstGeom>
        </p:spPr>
        <p:txBody>
          <a:bodyPr vert="eaVert"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200" spc="600" dirty="0" smtClean="0">
                <a:latin typeface="方正清刻本悦宋简体" panose="02000000000000000000" pitchFamily="2" charset="-122"/>
                <a:ea typeface="方正清刻本悦宋简体" panose="02000000000000000000" pitchFamily="2" charset="-122"/>
              </a:rPr>
              <a:t>意境是指抒情性作品中所呈现的的那种情景交融、虚实相生的形象系统，及其所诱发和开拓的审美想象空间。他同文学典型一样，也是文学形象的高级形态之一。 如果典型是以单个形象而论的话，意境则是由若干形象构成的形</a:t>
            </a:r>
            <a:endParaRPr lang="zh-CN" altLang="en-US" sz="1200" spc="600" dirty="0">
              <a:latin typeface="方正清刻本悦宋简体" panose="02000000000000000000" pitchFamily="2" charset="-122"/>
              <a:ea typeface="方正清刻本悦宋简体" panose="02000000000000000000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4079163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3400">
        <p14:reveal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1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9" grpId="0"/>
      <p:bldP spid="10" grpId="0"/>
      <p:bldP spid="11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图片 1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419350" y="953741"/>
            <a:ext cx="1790700" cy="5329464"/>
          </a:xfrm>
          <a:custGeom>
            <a:avLst/>
            <a:gdLst>
              <a:gd name="connsiteX0" fmla="*/ 0 w 1790700"/>
              <a:gd name="connsiteY0" fmla="*/ 0 h 5331946"/>
              <a:gd name="connsiteX1" fmla="*/ 1790700 w 1790700"/>
              <a:gd name="connsiteY1" fmla="*/ 0 h 5331946"/>
              <a:gd name="connsiteX2" fmla="*/ 1790700 w 1790700"/>
              <a:gd name="connsiteY2" fmla="*/ 5331946 h 5331946"/>
              <a:gd name="connsiteX3" fmla="*/ 0 w 1790700"/>
              <a:gd name="connsiteY3" fmla="*/ 5331946 h 533194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790700" h="5331946">
                <a:moveTo>
                  <a:pt x="0" y="0"/>
                </a:moveTo>
                <a:lnTo>
                  <a:pt x="1790700" y="0"/>
                </a:lnTo>
                <a:lnTo>
                  <a:pt x="1790700" y="5331946"/>
                </a:lnTo>
                <a:lnTo>
                  <a:pt x="0" y="5331946"/>
                </a:lnTo>
                <a:close/>
              </a:path>
            </a:pathLst>
          </a:custGeom>
        </p:spPr>
      </p:pic>
      <p:sp>
        <p:nvSpPr>
          <p:cNvPr id="4" name="矩形 3"/>
          <p:cNvSpPr/>
          <p:nvPr/>
        </p:nvSpPr>
        <p:spPr>
          <a:xfrm>
            <a:off x="314325" y="1"/>
            <a:ext cx="904875" cy="2700128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矩形 4"/>
          <p:cNvSpPr/>
          <p:nvPr/>
        </p:nvSpPr>
        <p:spPr>
          <a:xfrm>
            <a:off x="458986" y="191363"/>
            <a:ext cx="615553" cy="2508766"/>
          </a:xfrm>
          <a:prstGeom prst="rect">
            <a:avLst/>
          </a:prstGeom>
        </p:spPr>
        <p:txBody>
          <a:bodyPr vert="eaVert" wrap="square">
            <a:spAutoFit/>
          </a:bodyPr>
          <a:lstStyle/>
          <a:p>
            <a:r>
              <a:rPr lang="zh-CN" altLang="en-US" sz="2800" spc="600" dirty="0" smtClean="0">
                <a:solidFill>
                  <a:schemeClr val="bg1"/>
                </a:solidFill>
                <a:latin typeface="方正清刻本悦宋简体" panose="02000000000000000000" pitchFamily="2" charset="-122"/>
                <a:ea typeface="方正清刻本悦宋简体" panose="02000000000000000000" pitchFamily="2" charset="-122"/>
              </a:rPr>
              <a:t>清 新 自 然</a:t>
            </a:r>
          </a:p>
        </p:txBody>
      </p:sp>
      <p:sp>
        <p:nvSpPr>
          <p:cNvPr id="12" name="矩形 11"/>
          <p:cNvSpPr/>
          <p:nvPr/>
        </p:nvSpPr>
        <p:spPr>
          <a:xfrm>
            <a:off x="4988769" y="1695882"/>
            <a:ext cx="1826141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3200" b="0" i="0" dirty="0" smtClean="0">
                <a:solidFill>
                  <a:schemeClr val="bg2">
                    <a:lumMod val="10000"/>
                  </a:schemeClr>
                </a:solidFill>
                <a:effectLst/>
                <a:latin typeface="方正清刻本悦宋简体" panose="02000000000000000000" pitchFamily="2" charset="-122"/>
                <a:ea typeface="方正清刻本悦宋简体" panose="02000000000000000000" pitchFamily="2" charset="-122"/>
              </a:rPr>
              <a:t>清新自然</a:t>
            </a:r>
          </a:p>
        </p:txBody>
      </p:sp>
      <p:sp>
        <p:nvSpPr>
          <p:cNvPr id="13" name="矩形 12"/>
          <p:cNvSpPr/>
          <p:nvPr/>
        </p:nvSpPr>
        <p:spPr>
          <a:xfrm>
            <a:off x="4988769" y="2280657"/>
            <a:ext cx="5964981" cy="646331"/>
          </a:xfrm>
          <a:prstGeom prst="rect">
            <a:avLst/>
          </a:prstGeom>
        </p:spPr>
        <p:txBody>
          <a:bodyPr vert="horz"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200" b="0" i="0" dirty="0" smtClean="0">
                <a:solidFill>
                  <a:schemeClr val="bg2">
                    <a:lumMod val="25000"/>
                  </a:schemeClr>
                </a:solidFill>
                <a:effectLst/>
                <a:latin typeface="方正清刻本悦宋简体" panose="02000000000000000000" pitchFamily="2" charset="-122"/>
                <a:ea typeface="方正清刻本悦宋简体" panose="02000000000000000000" pitchFamily="2" charset="-122"/>
              </a:rPr>
              <a:t>意境是指抒情性作品中呈现的那种情景交融、虚实相生、活跃着生命律动的韵味无穷的诗意空间</a:t>
            </a:r>
            <a:endParaRPr lang="zh-CN" altLang="en-US" sz="1200" dirty="0">
              <a:solidFill>
                <a:schemeClr val="bg2">
                  <a:lumMod val="25000"/>
                </a:schemeClr>
              </a:solidFill>
              <a:latin typeface="方正清刻本悦宋简体" panose="02000000000000000000" pitchFamily="2" charset="-122"/>
              <a:ea typeface="方正清刻本悦宋简体" panose="02000000000000000000" pitchFamily="2" charset="-122"/>
            </a:endParaRPr>
          </a:p>
        </p:txBody>
      </p:sp>
      <p:cxnSp>
        <p:nvCxnSpPr>
          <p:cNvPr id="18" name="直接连接符 17"/>
          <p:cNvCxnSpPr/>
          <p:nvPr/>
        </p:nvCxnSpPr>
        <p:spPr>
          <a:xfrm>
            <a:off x="4800600" y="3045946"/>
            <a:ext cx="6153150" cy="0"/>
          </a:xfrm>
          <a:prstGeom prst="line">
            <a:avLst/>
          </a:prstGeom>
          <a:ln>
            <a:solidFill>
              <a:schemeClr val="bg2">
                <a:lumMod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矩形 18"/>
          <p:cNvSpPr/>
          <p:nvPr/>
        </p:nvSpPr>
        <p:spPr>
          <a:xfrm>
            <a:off x="4894684" y="3464867"/>
            <a:ext cx="5964981" cy="1200329"/>
          </a:xfrm>
          <a:prstGeom prst="rect">
            <a:avLst/>
          </a:prstGeom>
        </p:spPr>
        <p:txBody>
          <a:bodyPr vert="horz"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200" spc="600" dirty="0" smtClean="0">
                <a:solidFill>
                  <a:schemeClr val="bg2">
                    <a:lumMod val="25000"/>
                  </a:schemeClr>
                </a:solidFill>
                <a:latin typeface="方正清刻本悦宋简体" panose="02000000000000000000" pitchFamily="2" charset="-122"/>
                <a:ea typeface="方正清刻本悦宋简体" panose="02000000000000000000" pitchFamily="2" charset="-122"/>
              </a:rPr>
              <a:t>意境是指抒情性作品中所呈现的的那种情景交融、虚实相生的形象系统，及其所诱发和开拓的审美想象空间。他同文学典型一样，也是文学形象的高级形态之一。 如果典型是以单个形象而论的话，意境则是由若干形象构成的形</a:t>
            </a:r>
            <a:endParaRPr lang="zh-CN" altLang="en-US" sz="1200" spc="600" dirty="0">
              <a:solidFill>
                <a:schemeClr val="bg2">
                  <a:lumMod val="25000"/>
                </a:schemeClr>
              </a:solidFill>
              <a:latin typeface="方正清刻本悦宋简体" panose="02000000000000000000" pitchFamily="2" charset="-122"/>
              <a:ea typeface="方正清刻本悦宋简体" panose="02000000000000000000" pitchFamily="2" charset="-122"/>
            </a:endParaRPr>
          </a:p>
        </p:txBody>
      </p:sp>
      <p:sp>
        <p:nvSpPr>
          <p:cNvPr id="20" name="矩形 19"/>
          <p:cNvSpPr/>
          <p:nvPr/>
        </p:nvSpPr>
        <p:spPr>
          <a:xfrm>
            <a:off x="4894684" y="5084117"/>
            <a:ext cx="5964981" cy="646331"/>
          </a:xfrm>
          <a:prstGeom prst="rect">
            <a:avLst/>
          </a:prstGeom>
        </p:spPr>
        <p:txBody>
          <a:bodyPr vert="horz"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200" spc="600" dirty="0" smtClean="0">
                <a:solidFill>
                  <a:schemeClr val="bg2">
                    <a:lumMod val="25000"/>
                  </a:schemeClr>
                </a:solidFill>
                <a:latin typeface="方正清刻本悦宋简体" panose="02000000000000000000" pitchFamily="2" charset="-122"/>
                <a:ea typeface="方正清刻本悦宋简体" panose="02000000000000000000" pitchFamily="2" charset="-122"/>
              </a:rPr>
              <a:t>意境是指抒情性作品中所呈现的的那种情景交融、虚实相生的形象系统，及其所诱发和开拓的审美想象空间。</a:t>
            </a:r>
            <a:endParaRPr lang="zh-CN" altLang="en-US" sz="1200" spc="600" dirty="0">
              <a:solidFill>
                <a:schemeClr val="bg2">
                  <a:lumMod val="25000"/>
                </a:schemeClr>
              </a:solidFill>
              <a:latin typeface="方正清刻本悦宋简体" panose="02000000000000000000" pitchFamily="2" charset="-122"/>
              <a:ea typeface="方正清刻本悦宋简体" panose="02000000000000000000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5949575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3400">
        <p14:reveal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3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6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13" grpId="0"/>
      <p:bldP spid="19" grpId="0"/>
      <p:bldP spid="20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图片 1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8727914" y="1011594"/>
            <a:ext cx="2628343" cy="2262448"/>
          </a:xfrm>
          <a:custGeom>
            <a:avLst/>
            <a:gdLst>
              <a:gd name="connsiteX0" fmla="*/ 0 w 2628343"/>
              <a:gd name="connsiteY0" fmla="*/ 0 h 2262648"/>
              <a:gd name="connsiteX1" fmla="*/ 2628343 w 2628343"/>
              <a:gd name="connsiteY1" fmla="*/ 0 h 2262648"/>
              <a:gd name="connsiteX2" fmla="*/ 2628343 w 2628343"/>
              <a:gd name="connsiteY2" fmla="*/ 2262648 h 2262648"/>
              <a:gd name="connsiteX3" fmla="*/ 0 w 2628343"/>
              <a:gd name="connsiteY3" fmla="*/ 2262648 h 226264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628343" h="2262648">
                <a:moveTo>
                  <a:pt x="0" y="0"/>
                </a:moveTo>
                <a:lnTo>
                  <a:pt x="2628343" y="0"/>
                </a:lnTo>
                <a:lnTo>
                  <a:pt x="2628343" y="2262648"/>
                </a:lnTo>
                <a:lnTo>
                  <a:pt x="0" y="2262648"/>
                </a:lnTo>
                <a:close/>
              </a:path>
            </a:pathLst>
          </a:custGeom>
        </p:spPr>
      </p:pic>
      <p:pic>
        <p:nvPicPr>
          <p:cNvPr id="15" name="图片 1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8125733" y="3651080"/>
            <a:ext cx="1639625" cy="1426291"/>
          </a:xfrm>
          <a:custGeom>
            <a:avLst/>
            <a:gdLst>
              <a:gd name="connsiteX0" fmla="*/ 0 w 1641249"/>
              <a:gd name="connsiteY0" fmla="*/ 0 h 1426291"/>
              <a:gd name="connsiteX1" fmla="*/ 1641249 w 1641249"/>
              <a:gd name="connsiteY1" fmla="*/ 0 h 1426291"/>
              <a:gd name="connsiteX2" fmla="*/ 1641249 w 1641249"/>
              <a:gd name="connsiteY2" fmla="*/ 1426291 h 1426291"/>
              <a:gd name="connsiteX3" fmla="*/ 0 w 1641249"/>
              <a:gd name="connsiteY3" fmla="*/ 1426291 h 142629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641249" h="1426291">
                <a:moveTo>
                  <a:pt x="0" y="0"/>
                </a:moveTo>
                <a:lnTo>
                  <a:pt x="1641249" y="0"/>
                </a:lnTo>
                <a:lnTo>
                  <a:pt x="1641249" y="1426291"/>
                </a:lnTo>
                <a:lnTo>
                  <a:pt x="0" y="1426291"/>
                </a:lnTo>
                <a:close/>
              </a:path>
            </a:pathLst>
          </a:custGeom>
        </p:spPr>
      </p:pic>
      <p:pic>
        <p:nvPicPr>
          <p:cNvPr id="14" name="图片 1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867138" y="2146336"/>
            <a:ext cx="1656813" cy="1419255"/>
          </a:xfrm>
          <a:custGeom>
            <a:avLst/>
            <a:gdLst>
              <a:gd name="connsiteX0" fmla="*/ 0 w 1656813"/>
              <a:gd name="connsiteY0" fmla="*/ 0 h 1426292"/>
              <a:gd name="connsiteX1" fmla="*/ 1656813 w 1656813"/>
              <a:gd name="connsiteY1" fmla="*/ 0 h 1426292"/>
              <a:gd name="connsiteX2" fmla="*/ 1656813 w 1656813"/>
              <a:gd name="connsiteY2" fmla="*/ 1426292 h 1426292"/>
              <a:gd name="connsiteX3" fmla="*/ 0 w 1656813"/>
              <a:gd name="connsiteY3" fmla="*/ 1426292 h 142629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656813" h="1426292">
                <a:moveTo>
                  <a:pt x="0" y="0"/>
                </a:moveTo>
                <a:lnTo>
                  <a:pt x="1656813" y="0"/>
                </a:lnTo>
                <a:lnTo>
                  <a:pt x="1656813" y="1426292"/>
                </a:lnTo>
                <a:lnTo>
                  <a:pt x="0" y="1426292"/>
                </a:lnTo>
                <a:close/>
              </a:path>
            </a:pathLst>
          </a:custGeom>
        </p:spPr>
      </p:pic>
      <p:sp>
        <p:nvSpPr>
          <p:cNvPr id="4" name="矩形 3"/>
          <p:cNvSpPr/>
          <p:nvPr/>
        </p:nvSpPr>
        <p:spPr>
          <a:xfrm>
            <a:off x="314325" y="1"/>
            <a:ext cx="904875" cy="2700128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矩形 4"/>
          <p:cNvSpPr/>
          <p:nvPr/>
        </p:nvSpPr>
        <p:spPr>
          <a:xfrm>
            <a:off x="458986" y="191363"/>
            <a:ext cx="615553" cy="2508766"/>
          </a:xfrm>
          <a:prstGeom prst="rect">
            <a:avLst/>
          </a:prstGeom>
        </p:spPr>
        <p:txBody>
          <a:bodyPr vert="eaVert" wrap="square">
            <a:spAutoFit/>
          </a:bodyPr>
          <a:lstStyle/>
          <a:p>
            <a:r>
              <a:rPr lang="zh-CN" altLang="en-US" sz="2800" spc="600" dirty="0" smtClean="0">
                <a:solidFill>
                  <a:schemeClr val="bg1"/>
                </a:solidFill>
                <a:latin typeface="方正清刻本悦宋简体" panose="02000000000000000000" pitchFamily="2" charset="-122"/>
                <a:ea typeface="方正清刻本悦宋简体" panose="02000000000000000000" pitchFamily="2" charset="-122"/>
              </a:rPr>
              <a:t>清 新 自 然</a:t>
            </a:r>
          </a:p>
        </p:txBody>
      </p:sp>
      <p:sp>
        <p:nvSpPr>
          <p:cNvPr id="9" name="矩形 8"/>
          <p:cNvSpPr/>
          <p:nvPr/>
        </p:nvSpPr>
        <p:spPr>
          <a:xfrm>
            <a:off x="1867469" y="2537218"/>
            <a:ext cx="4444841" cy="1754326"/>
          </a:xfrm>
          <a:prstGeom prst="rect">
            <a:avLst/>
          </a:prstGeom>
        </p:spPr>
        <p:txBody>
          <a:bodyPr vert="horz"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200" spc="600" dirty="0" smtClean="0">
                <a:solidFill>
                  <a:schemeClr val="bg2">
                    <a:lumMod val="25000"/>
                  </a:schemeClr>
                </a:solidFill>
                <a:latin typeface="方正清刻本悦宋简体" panose="02000000000000000000" pitchFamily="2" charset="-122"/>
                <a:ea typeface="方正清刻本悦宋简体" panose="02000000000000000000" pitchFamily="2" charset="-122"/>
              </a:rPr>
              <a:t>意境是指抒情性作品中所呈现的的那种情景交融、虚实相生的形象系统，及其所诱发和开拓的审美想象空间。他同文学典型一样，也是文学形象的高级形态之一。 如果典型是以单个形象而论的话，意境则是由若干形象构成的形</a:t>
            </a:r>
            <a:endParaRPr lang="zh-CN" altLang="en-US" sz="1200" spc="600" dirty="0">
              <a:solidFill>
                <a:schemeClr val="bg2">
                  <a:lumMod val="25000"/>
                </a:schemeClr>
              </a:solidFill>
              <a:latin typeface="方正清刻本悦宋简体" panose="02000000000000000000" pitchFamily="2" charset="-122"/>
              <a:ea typeface="方正清刻本悦宋简体" panose="02000000000000000000" pitchFamily="2" charset="-122"/>
            </a:endParaRPr>
          </a:p>
        </p:txBody>
      </p:sp>
      <p:sp>
        <p:nvSpPr>
          <p:cNvPr id="10" name="矩形 9"/>
          <p:cNvSpPr/>
          <p:nvPr/>
        </p:nvSpPr>
        <p:spPr>
          <a:xfrm>
            <a:off x="1867469" y="4754205"/>
            <a:ext cx="5964981" cy="646331"/>
          </a:xfrm>
          <a:prstGeom prst="rect">
            <a:avLst/>
          </a:prstGeom>
        </p:spPr>
        <p:txBody>
          <a:bodyPr vert="horz"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200" spc="600" dirty="0" smtClean="0">
                <a:solidFill>
                  <a:schemeClr val="bg2">
                    <a:lumMod val="25000"/>
                  </a:schemeClr>
                </a:solidFill>
                <a:latin typeface="方正清刻本悦宋简体" panose="02000000000000000000" pitchFamily="2" charset="-122"/>
                <a:ea typeface="方正清刻本悦宋简体" panose="02000000000000000000" pitchFamily="2" charset="-122"/>
              </a:rPr>
              <a:t>意境是指抒情性作品中所呈现的的那种情景交融、虚实相生的形象系统，及其所诱发和开拓的审美想象空间。</a:t>
            </a:r>
            <a:endParaRPr lang="zh-CN" altLang="en-US" sz="1200" spc="600" dirty="0">
              <a:solidFill>
                <a:schemeClr val="bg2">
                  <a:lumMod val="25000"/>
                </a:schemeClr>
              </a:solidFill>
              <a:latin typeface="方正清刻本悦宋简体" panose="02000000000000000000" pitchFamily="2" charset="-122"/>
              <a:ea typeface="方正清刻本悦宋简体" panose="02000000000000000000" pitchFamily="2" charset="-122"/>
            </a:endParaRPr>
          </a:p>
        </p:txBody>
      </p:sp>
      <p:sp>
        <p:nvSpPr>
          <p:cNvPr id="11" name="矩形 10"/>
          <p:cNvSpPr/>
          <p:nvPr/>
        </p:nvSpPr>
        <p:spPr>
          <a:xfrm>
            <a:off x="10679148" y="3651078"/>
            <a:ext cx="677108" cy="1733808"/>
          </a:xfrm>
          <a:prstGeom prst="rect">
            <a:avLst/>
          </a:prstGeom>
        </p:spPr>
        <p:txBody>
          <a:bodyPr vert="eaVert" wrap="none">
            <a:spAutoFit/>
          </a:bodyPr>
          <a:lstStyle/>
          <a:p>
            <a:r>
              <a:rPr lang="zh-CN" altLang="en-US" sz="3200" b="0" i="0" dirty="0" smtClean="0">
                <a:solidFill>
                  <a:srgbClr val="C00000"/>
                </a:solidFill>
                <a:effectLst/>
                <a:latin typeface="方正清刻本悦宋简体" panose="02000000000000000000" pitchFamily="2" charset="-122"/>
                <a:ea typeface="方正清刻本悦宋简体" panose="02000000000000000000" pitchFamily="2" charset="-122"/>
              </a:rPr>
              <a:t>清新自然</a:t>
            </a:r>
          </a:p>
        </p:txBody>
      </p:sp>
      <p:sp>
        <p:nvSpPr>
          <p:cNvPr id="12" name="矩形 11"/>
          <p:cNvSpPr/>
          <p:nvPr/>
        </p:nvSpPr>
        <p:spPr>
          <a:xfrm>
            <a:off x="9931354" y="3732156"/>
            <a:ext cx="1015663" cy="2281012"/>
          </a:xfrm>
          <a:prstGeom prst="rect">
            <a:avLst/>
          </a:prstGeom>
        </p:spPr>
        <p:txBody>
          <a:bodyPr vert="eaVert"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200" b="0" i="0" dirty="0" smtClean="0">
                <a:solidFill>
                  <a:schemeClr val="bg2">
                    <a:lumMod val="25000"/>
                  </a:schemeClr>
                </a:solidFill>
                <a:effectLst/>
                <a:latin typeface="方正清刻本悦宋简体" panose="02000000000000000000" pitchFamily="2" charset="-122"/>
                <a:ea typeface="方正清刻本悦宋简体" panose="02000000000000000000" pitchFamily="2" charset="-122"/>
              </a:rPr>
              <a:t>意境是指抒情性作品中呈现的那种情景交融、虚实相生、活跃着生命律动的韵味无穷的诗意空间</a:t>
            </a:r>
            <a:endParaRPr lang="zh-CN" altLang="en-US" sz="1200" dirty="0">
              <a:solidFill>
                <a:schemeClr val="bg2">
                  <a:lumMod val="25000"/>
                </a:schemeClr>
              </a:solidFill>
              <a:latin typeface="方正清刻本悦宋简体" panose="02000000000000000000" pitchFamily="2" charset="-122"/>
              <a:ea typeface="方正清刻本悦宋简体" panose="02000000000000000000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299135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3400">
        <p14:reveal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0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314325" y="1"/>
            <a:ext cx="904875" cy="2700128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矩形 4"/>
          <p:cNvSpPr/>
          <p:nvPr/>
        </p:nvSpPr>
        <p:spPr>
          <a:xfrm>
            <a:off x="458986" y="191363"/>
            <a:ext cx="615553" cy="2508766"/>
          </a:xfrm>
          <a:prstGeom prst="rect">
            <a:avLst/>
          </a:prstGeom>
        </p:spPr>
        <p:txBody>
          <a:bodyPr vert="eaVert" wrap="square">
            <a:spAutoFit/>
          </a:bodyPr>
          <a:lstStyle/>
          <a:p>
            <a:r>
              <a:rPr lang="zh-CN" altLang="en-US" sz="2800" spc="600" dirty="0" smtClean="0">
                <a:solidFill>
                  <a:schemeClr val="bg1"/>
                </a:solidFill>
                <a:latin typeface="方正清刻本悦宋简体" panose="02000000000000000000" pitchFamily="2" charset="-122"/>
                <a:ea typeface="方正清刻本悦宋简体" panose="02000000000000000000" pitchFamily="2" charset="-122"/>
              </a:rPr>
              <a:t>清 新 自 然</a:t>
            </a:r>
          </a:p>
        </p:txBody>
      </p:sp>
      <p:pic>
        <p:nvPicPr>
          <p:cNvPr id="9" name="图片 8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47238" t="-1918" r="35666" b="61639"/>
          <a:stretch/>
        </p:blipFill>
        <p:spPr>
          <a:xfrm>
            <a:off x="3974246" y="952500"/>
            <a:ext cx="1264712" cy="2324100"/>
          </a:xfrm>
          <a:prstGeom prst="rect">
            <a:avLst/>
          </a:prstGeom>
        </p:spPr>
      </p:pic>
      <p:pic>
        <p:nvPicPr>
          <p:cNvPr id="10" name="图片 9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47238" t="-1918" r="35666" b="61639"/>
          <a:stretch/>
        </p:blipFill>
        <p:spPr>
          <a:xfrm>
            <a:off x="7098446" y="950015"/>
            <a:ext cx="1264712" cy="2324100"/>
          </a:xfrm>
          <a:prstGeom prst="rect">
            <a:avLst/>
          </a:prstGeom>
        </p:spPr>
      </p:pic>
      <p:pic>
        <p:nvPicPr>
          <p:cNvPr id="11" name="图片 10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47238" t="-1918" r="35666" b="61639"/>
          <a:stretch/>
        </p:blipFill>
        <p:spPr>
          <a:xfrm>
            <a:off x="9853492" y="950015"/>
            <a:ext cx="1264712" cy="2324100"/>
          </a:xfrm>
          <a:prstGeom prst="rect">
            <a:avLst/>
          </a:prstGeom>
        </p:spPr>
      </p:pic>
      <p:sp>
        <p:nvSpPr>
          <p:cNvPr id="12" name="矩形 11"/>
          <p:cNvSpPr/>
          <p:nvPr/>
        </p:nvSpPr>
        <p:spPr>
          <a:xfrm>
            <a:off x="3697247" y="2112065"/>
            <a:ext cx="553998" cy="1323439"/>
          </a:xfrm>
          <a:prstGeom prst="rect">
            <a:avLst/>
          </a:prstGeom>
        </p:spPr>
        <p:txBody>
          <a:bodyPr vert="eaVert" wrap="none">
            <a:spAutoFit/>
          </a:bodyPr>
          <a:lstStyle/>
          <a:p>
            <a:r>
              <a:rPr lang="zh-CN" altLang="en-US" sz="2400" dirty="0" smtClean="0">
                <a:solidFill>
                  <a:srgbClr val="C00000"/>
                </a:solidFill>
                <a:latin typeface="方正清刻本悦宋简体" panose="02000000000000000000" pitchFamily="2" charset="-122"/>
                <a:ea typeface="方正清刻本悦宋简体" panose="02000000000000000000" pitchFamily="2" charset="-122"/>
              </a:rPr>
              <a:t>添加标题</a:t>
            </a:r>
            <a:endParaRPr lang="zh-CN" altLang="en-US" sz="2400" dirty="0">
              <a:solidFill>
                <a:srgbClr val="C00000"/>
              </a:solidFill>
              <a:latin typeface="方正清刻本悦宋简体" panose="02000000000000000000" pitchFamily="2" charset="-122"/>
              <a:ea typeface="方正清刻本悦宋简体" panose="02000000000000000000" pitchFamily="2" charset="-122"/>
            </a:endParaRPr>
          </a:p>
        </p:txBody>
      </p:sp>
      <p:sp>
        <p:nvSpPr>
          <p:cNvPr id="13" name="矩形 12"/>
          <p:cNvSpPr/>
          <p:nvPr/>
        </p:nvSpPr>
        <p:spPr>
          <a:xfrm>
            <a:off x="3040781" y="2112065"/>
            <a:ext cx="738664" cy="3545785"/>
          </a:xfrm>
          <a:prstGeom prst="rect">
            <a:avLst/>
          </a:prstGeom>
        </p:spPr>
        <p:txBody>
          <a:bodyPr vert="eaVert"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200" b="0" i="0" dirty="0" smtClean="0">
                <a:solidFill>
                  <a:srgbClr val="333333"/>
                </a:solidFill>
                <a:effectLst/>
                <a:latin typeface="方正清刻本悦宋简体" panose="02000000000000000000" pitchFamily="2" charset="-122"/>
                <a:ea typeface="方正清刻本悦宋简体" panose="02000000000000000000" pitchFamily="2" charset="-122"/>
              </a:rPr>
              <a:t>作品中呈现的那种情景交融、虚实相生、活跃意境是指抒情性着生命律动的韵味无穷的诗意空间</a:t>
            </a:r>
            <a:endParaRPr lang="zh-CN" altLang="en-US" sz="1200" dirty="0">
              <a:latin typeface="方正清刻本悦宋简体" panose="02000000000000000000" pitchFamily="2" charset="-122"/>
              <a:ea typeface="方正清刻本悦宋简体" panose="02000000000000000000" pitchFamily="2" charset="-122"/>
            </a:endParaRPr>
          </a:p>
        </p:txBody>
      </p:sp>
      <p:sp>
        <p:nvSpPr>
          <p:cNvPr id="14" name="矩形 13"/>
          <p:cNvSpPr/>
          <p:nvPr/>
        </p:nvSpPr>
        <p:spPr>
          <a:xfrm>
            <a:off x="6734270" y="2112065"/>
            <a:ext cx="553998" cy="1323439"/>
          </a:xfrm>
          <a:prstGeom prst="rect">
            <a:avLst/>
          </a:prstGeom>
        </p:spPr>
        <p:txBody>
          <a:bodyPr vert="eaVert" wrap="none">
            <a:spAutoFit/>
          </a:bodyPr>
          <a:lstStyle/>
          <a:p>
            <a:r>
              <a:rPr lang="zh-CN" altLang="en-US" sz="2400" dirty="0" smtClean="0">
                <a:solidFill>
                  <a:srgbClr val="C00000"/>
                </a:solidFill>
                <a:latin typeface="方正清刻本悦宋简体" panose="02000000000000000000" pitchFamily="2" charset="-122"/>
                <a:ea typeface="方正清刻本悦宋简体" panose="02000000000000000000" pitchFamily="2" charset="-122"/>
              </a:rPr>
              <a:t>添加标题</a:t>
            </a:r>
            <a:endParaRPr lang="zh-CN" altLang="en-US" sz="2400" dirty="0">
              <a:solidFill>
                <a:srgbClr val="C00000"/>
              </a:solidFill>
              <a:latin typeface="方正清刻本悦宋简体" panose="02000000000000000000" pitchFamily="2" charset="-122"/>
              <a:ea typeface="方正清刻本悦宋简体" panose="02000000000000000000" pitchFamily="2" charset="-122"/>
            </a:endParaRPr>
          </a:p>
        </p:txBody>
      </p:sp>
      <p:sp>
        <p:nvSpPr>
          <p:cNvPr id="15" name="矩形 14"/>
          <p:cNvSpPr/>
          <p:nvPr/>
        </p:nvSpPr>
        <p:spPr>
          <a:xfrm>
            <a:off x="6077804" y="2112065"/>
            <a:ext cx="738664" cy="3545785"/>
          </a:xfrm>
          <a:prstGeom prst="rect">
            <a:avLst/>
          </a:prstGeom>
        </p:spPr>
        <p:txBody>
          <a:bodyPr vert="eaVert"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200" b="0" i="0" dirty="0" smtClean="0">
                <a:solidFill>
                  <a:srgbClr val="333333"/>
                </a:solidFill>
                <a:effectLst/>
                <a:latin typeface="方正清刻本悦宋简体" panose="02000000000000000000" pitchFamily="2" charset="-122"/>
                <a:ea typeface="方正清刻本悦宋简体" panose="02000000000000000000" pitchFamily="2" charset="-122"/>
              </a:rPr>
              <a:t>作品中呈现的那种情景交融、虚实相生、活跃意境是指抒情性着生命律动的韵味无穷的诗意空间</a:t>
            </a:r>
            <a:endParaRPr lang="zh-CN" altLang="en-US" sz="1200" dirty="0">
              <a:latin typeface="方正清刻本悦宋简体" panose="02000000000000000000" pitchFamily="2" charset="-122"/>
              <a:ea typeface="方正清刻本悦宋简体" panose="02000000000000000000" pitchFamily="2" charset="-122"/>
            </a:endParaRPr>
          </a:p>
        </p:txBody>
      </p:sp>
      <p:sp>
        <p:nvSpPr>
          <p:cNvPr id="16" name="矩形 15"/>
          <p:cNvSpPr/>
          <p:nvPr/>
        </p:nvSpPr>
        <p:spPr>
          <a:xfrm>
            <a:off x="9573061" y="2112065"/>
            <a:ext cx="553998" cy="1323439"/>
          </a:xfrm>
          <a:prstGeom prst="rect">
            <a:avLst/>
          </a:prstGeom>
        </p:spPr>
        <p:txBody>
          <a:bodyPr vert="eaVert" wrap="none">
            <a:spAutoFit/>
          </a:bodyPr>
          <a:lstStyle/>
          <a:p>
            <a:r>
              <a:rPr lang="zh-CN" altLang="en-US" sz="2400" dirty="0" smtClean="0">
                <a:solidFill>
                  <a:srgbClr val="C00000"/>
                </a:solidFill>
                <a:latin typeface="方正清刻本悦宋简体" panose="02000000000000000000" pitchFamily="2" charset="-122"/>
                <a:ea typeface="方正清刻本悦宋简体" panose="02000000000000000000" pitchFamily="2" charset="-122"/>
              </a:rPr>
              <a:t>添加标题</a:t>
            </a:r>
            <a:endParaRPr lang="zh-CN" altLang="en-US" sz="2400" dirty="0">
              <a:solidFill>
                <a:srgbClr val="C00000"/>
              </a:solidFill>
              <a:latin typeface="方正清刻本悦宋简体" panose="02000000000000000000" pitchFamily="2" charset="-122"/>
              <a:ea typeface="方正清刻本悦宋简体" panose="02000000000000000000" pitchFamily="2" charset="-122"/>
            </a:endParaRPr>
          </a:p>
        </p:txBody>
      </p:sp>
      <p:sp>
        <p:nvSpPr>
          <p:cNvPr id="17" name="矩形 16"/>
          <p:cNvSpPr/>
          <p:nvPr/>
        </p:nvSpPr>
        <p:spPr>
          <a:xfrm>
            <a:off x="8916595" y="2112065"/>
            <a:ext cx="738664" cy="3545785"/>
          </a:xfrm>
          <a:prstGeom prst="rect">
            <a:avLst/>
          </a:prstGeom>
        </p:spPr>
        <p:txBody>
          <a:bodyPr vert="eaVert"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200" b="0" i="0" dirty="0" smtClean="0">
                <a:solidFill>
                  <a:srgbClr val="333333"/>
                </a:solidFill>
                <a:effectLst/>
                <a:latin typeface="方正清刻本悦宋简体" panose="02000000000000000000" pitchFamily="2" charset="-122"/>
                <a:ea typeface="方正清刻本悦宋简体" panose="02000000000000000000" pitchFamily="2" charset="-122"/>
              </a:rPr>
              <a:t>作品中呈现的那种情景交融、虚实相生、活跃意境是指抒情性着生命律动的韵味无穷的诗意空间</a:t>
            </a:r>
            <a:endParaRPr lang="zh-CN" altLang="en-US" sz="1200" dirty="0">
              <a:latin typeface="方正清刻本悦宋简体" panose="02000000000000000000" pitchFamily="2" charset="-122"/>
              <a:ea typeface="方正清刻本悦宋简体" panose="02000000000000000000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41345855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3400">
        <p14:reveal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13" grpId="0"/>
      <p:bldP spid="14" grpId="0"/>
      <p:bldP spid="15" grpId="0"/>
      <p:bldP spid="16" grpId="0"/>
      <p:bldP spid="17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图片 1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7524750" y="1679"/>
            <a:ext cx="4667250" cy="6854642"/>
          </a:xfrm>
          <a:custGeom>
            <a:avLst/>
            <a:gdLst>
              <a:gd name="connsiteX0" fmla="*/ 0 w 4667250"/>
              <a:gd name="connsiteY0" fmla="*/ 0 h 6858000"/>
              <a:gd name="connsiteX1" fmla="*/ 4667250 w 4667250"/>
              <a:gd name="connsiteY1" fmla="*/ 0 h 6858000"/>
              <a:gd name="connsiteX2" fmla="*/ 4667250 w 4667250"/>
              <a:gd name="connsiteY2" fmla="*/ 6858000 h 6858000"/>
              <a:gd name="connsiteX3" fmla="*/ 0 w 4667250"/>
              <a:gd name="connsiteY3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667250" h="6858000">
                <a:moveTo>
                  <a:pt x="0" y="0"/>
                </a:moveTo>
                <a:lnTo>
                  <a:pt x="4667250" y="0"/>
                </a:lnTo>
                <a:lnTo>
                  <a:pt x="4667250" y="6858000"/>
                </a:lnTo>
                <a:lnTo>
                  <a:pt x="0" y="6858000"/>
                </a:lnTo>
                <a:close/>
              </a:path>
            </a:pathLst>
          </a:custGeom>
        </p:spPr>
      </p:pic>
      <p:sp>
        <p:nvSpPr>
          <p:cNvPr id="4" name="矩形 3"/>
          <p:cNvSpPr/>
          <p:nvPr/>
        </p:nvSpPr>
        <p:spPr>
          <a:xfrm>
            <a:off x="314325" y="1"/>
            <a:ext cx="904875" cy="2700128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矩形 4"/>
          <p:cNvSpPr/>
          <p:nvPr/>
        </p:nvSpPr>
        <p:spPr>
          <a:xfrm>
            <a:off x="458986" y="191363"/>
            <a:ext cx="615553" cy="2508766"/>
          </a:xfrm>
          <a:prstGeom prst="rect">
            <a:avLst/>
          </a:prstGeom>
        </p:spPr>
        <p:txBody>
          <a:bodyPr vert="eaVert" wrap="square">
            <a:spAutoFit/>
          </a:bodyPr>
          <a:lstStyle/>
          <a:p>
            <a:r>
              <a:rPr lang="zh-CN" altLang="en-US" sz="2800" spc="600" dirty="0" smtClean="0">
                <a:solidFill>
                  <a:schemeClr val="bg1"/>
                </a:solidFill>
                <a:latin typeface="方正清刻本悦宋简体" panose="02000000000000000000" pitchFamily="2" charset="-122"/>
                <a:ea typeface="方正清刻本悦宋简体" panose="02000000000000000000" pitchFamily="2" charset="-122"/>
              </a:rPr>
              <a:t>清 新 自 然</a:t>
            </a:r>
          </a:p>
        </p:txBody>
      </p:sp>
      <p:sp>
        <p:nvSpPr>
          <p:cNvPr id="18" name="矩形 17"/>
          <p:cNvSpPr/>
          <p:nvPr/>
        </p:nvSpPr>
        <p:spPr>
          <a:xfrm>
            <a:off x="2112219" y="1239738"/>
            <a:ext cx="1826141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3200" b="0" i="0" dirty="0" smtClean="0">
                <a:solidFill>
                  <a:schemeClr val="bg2">
                    <a:lumMod val="10000"/>
                  </a:schemeClr>
                </a:solidFill>
                <a:effectLst/>
                <a:latin typeface="方正清刻本悦宋简体" panose="02000000000000000000" pitchFamily="2" charset="-122"/>
                <a:ea typeface="方正清刻本悦宋简体" panose="02000000000000000000" pitchFamily="2" charset="-122"/>
              </a:rPr>
              <a:t>清新自然</a:t>
            </a:r>
          </a:p>
        </p:txBody>
      </p:sp>
      <p:sp>
        <p:nvSpPr>
          <p:cNvPr id="19" name="矩形 18"/>
          <p:cNvSpPr/>
          <p:nvPr/>
        </p:nvSpPr>
        <p:spPr>
          <a:xfrm>
            <a:off x="2112219" y="1824513"/>
            <a:ext cx="4898181" cy="615490"/>
          </a:xfrm>
          <a:prstGeom prst="rect">
            <a:avLst/>
          </a:prstGeom>
        </p:spPr>
        <p:txBody>
          <a:bodyPr vert="horz"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200" b="0" i="0" dirty="0" smtClean="0">
                <a:solidFill>
                  <a:schemeClr val="bg2">
                    <a:lumMod val="50000"/>
                  </a:schemeClr>
                </a:solidFill>
                <a:effectLst/>
                <a:latin typeface="方正清刻本悦宋简体" panose="02000000000000000000" pitchFamily="2" charset="-122"/>
                <a:ea typeface="方正清刻本悦宋简体" panose="02000000000000000000" pitchFamily="2" charset="-122"/>
              </a:rPr>
              <a:t>意境是指抒情性作品中呈现的那种情景交融、虚实相生、活跃着生命律动的韵味无穷的诗意空间</a:t>
            </a:r>
            <a:endParaRPr lang="zh-CN" altLang="en-US" sz="1200" dirty="0">
              <a:solidFill>
                <a:schemeClr val="bg2">
                  <a:lumMod val="50000"/>
                </a:schemeClr>
              </a:solidFill>
              <a:latin typeface="方正清刻本悦宋简体" panose="02000000000000000000" pitchFamily="2" charset="-122"/>
              <a:ea typeface="方正清刻本悦宋简体" panose="02000000000000000000" pitchFamily="2" charset="-122"/>
            </a:endParaRPr>
          </a:p>
        </p:txBody>
      </p:sp>
      <p:sp>
        <p:nvSpPr>
          <p:cNvPr id="24" name="矩形 23"/>
          <p:cNvSpPr/>
          <p:nvPr/>
        </p:nvSpPr>
        <p:spPr>
          <a:xfrm>
            <a:off x="2112219" y="3055619"/>
            <a:ext cx="1826141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3200" b="0" i="0" dirty="0" smtClean="0">
                <a:solidFill>
                  <a:schemeClr val="bg2">
                    <a:lumMod val="10000"/>
                  </a:schemeClr>
                </a:solidFill>
                <a:effectLst/>
                <a:latin typeface="方正清刻本悦宋简体" panose="02000000000000000000" pitchFamily="2" charset="-122"/>
                <a:ea typeface="方正清刻本悦宋简体" panose="02000000000000000000" pitchFamily="2" charset="-122"/>
              </a:rPr>
              <a:t>清新自然</a:t>
            </a:r>
          </a:p>
        </p:txBody>
      </p:sp>
      <p:sp>
        <p:nvSpPr>
          <p:cNvPr id="25" name="矩形 24"/>
          <p:cNvSpPr/>
          <p:nvPr/>
        </p:nvSpPr>
        <p:spPr>
          <a:xfrm>
            <a:off x="2112219" y="3640394"/>
            <a:ext cx="4898181" cy="615490"/>
          </a:xfrm>
          <a:prstGeom prst="rect">
            <a:avLst/>
          </a:prstGeom>
        </p:spPr>
        <p:txBody>
          <a:bodyPr vert="horz"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200" b="0" i="0" dirty="0" smtClean="0">
                <a:solidFill>
                  <a:schemeClr val="bg2">
                    <a:lumMod val="50000"/>
                  </a:schemeClr>
                </a:solidFill>
                <a:effectLst/>
                <a:latin typeface="方正清刻本悦宋简体" panose="02000000000000000000" pitchFamily="2" charset="-122"/>
                <a:ea typeface="方正清刻本悦宋简体" panose="02000000000000000000" pitchFamily="2" charset="-122"/>
              </a:rPr>
              <a:t>意境是指抒情性作品中呈现的那种情景交融、虚实相生、活跃着生命律动的韵味无穷的诗意空间</a:t>
            </a:r>
            <a:endParaRPr lang="zh-CN" altLang="en-US" sz="1200" dirty="0">
              <a:solidFill>
                <a:schemeClr val="bg2">
                  <a:lumMod val="50000"/>
                </a:schemeClr>
              </a:solidFill>
              <a:latin typeface="方正清刻本悦宋简体" panose="02000000000000000000" pitchFamily="2" charset="-122"/>
              <a:ea typeface="方正清刻本悦宋简体" panose="02000000000000000000" pitchFamily="2" charset="-122"/>
            </a:endParaRPr>
          </a:p>
        </p:txBody>
      </p:sp>
      <p:sp>
        <p:nvSpPr>
          <p:cNvPr id="26" name="矩形 25"/>
          <p:cNvSpPr/>
          <p:nvPr/>
        </p:nvSpPr>
        <p:spPr>
          <a:xfrm>
            <a:off x="2112219" y="4871500"/>
            <a:ext cx="1826141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3200" b="0" i="0" dirty="0" smtClean="0">
                <a:solidFill>
                  <a:schemeClr val="bg2">
                    <a:lumMod val="10000"/>
                  </a:schemeClr>
                </a:solidFill>
                <a:effectLst/>
                <a:latin typeface="方正清刻本悦宋简体" panose="02000000000000000000" pitchFamily="2" charset="-122"/>
                <a:ea typeface="方正清刻本悦宋简体" panose="02000000000000000000" pitchFamily="2" charset="-122"/>
              </a:rPr>
              <a:t>清新自然</a:t>
            </a:r>
          </a:p>
        </p:txBody>
      </p:sp>
      <p:sp>
        <p:nvSpPr>
          <p:cNvPr id="27" name="矩形 26"/>
          <p:cNvSpPr/>
          <p:nvPr/>
        </p:nvSpPr>
        <p:spPr>
          <a:xfrm>
            <a:off x="2112219" y="5456275"/>
            <a:ext cx="4898181" cy="615490"/>
          </a:xfrm>
          <a:prstGeom prst="rect">
            <a:avLst/>
          </a:prstGeom>
        </p:spPr>
        <p:txBody>
          <a:bodyPr vert="horz"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200" b="0" i="0" dirty="0" smtClean="0">
                <a:solidFill>
                  <a:schemeClr val="bg2">
                    <a:lumMod val="50000"/>
                  </a:schemeClr>
                </a:solidFill>
                <a:effectLst/>
                <a:latin typeface="方正清刻本悦宋简体" panose="02000000000000000000" pitchFamily="2" charset="-122"/>
                <a:ea typeface="方正清刻本悦宋简体" panose="02000000000000000000" pitchFamily="2" charset="-122"/>
              </a:rPr>
              <a:t>意境是指抒情性作品中呈现的那种情景交融、虚实相生、活跃着生命律动的韵味无穷的诗意空间</a:t>
            </a:r>
            <a:endParaRPr lang="zh-CN" altLang="en-US" sz="1200" dirty="0">
              <a:solidFill>
                <a:schemeClr val="bg2">
                  <a:lumMod val="50000"/>
                </a:schemeClr>
              </a:solidFill>
              <a:latin typeface="方正清刻本悦宋简体" panose="02000000000000000000" pitchFamily="2" charset="-122"/>
              <a:ea typeface="方正清刻本悦宋简体" panose="02000000000000000000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2843659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3400">
        <p14:reveal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/>
      <p:bldP spid="19" grpId="0"/>
      <p:bldP spid="24" grpId="0"/>
      <p:bldP spid="25" grpId="0"/>
      <p:bldP spid="26" grpId="0"/>
      <p:bldP spid="27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图片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15065" y="3276600"/>
            <a:ext cx="11457095" cy="3219450"/>
          </a:xfrm>
          <a:custGeom>
            <a:avLst/>
            <a:gdLst>
              <a:gd name="connsiteX0" fmla="*/ 0 w 11458576"/>
              <a:gd name="connsiteY0" fmla="*/ 0 h 3219450"/>
              <a:gd name="connsiteX1" fmla="*/ 11458576 w 11458576"/>
              <a:gd name="connsiteY1" fmla="*/ 0 h 3219450"/>
              <a:gd name="connsiteX2" fmla="*/ 11458576 w 11458576"/>
              <a:gd name="connsiteY2" fmla="*/ 3219450 h 3219450"/>
              <a:gd name="connsiteX3" fmla="*/ 0 w 11458576"/>
              <a:gd name="connsiteY3" fmla="*/ 3219450 h 32194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1458576" h="3219450">
                <a:moveTo>
                  <a:pt x="0" y="0"/>
                </a:moveTo>
                <a:lnTo>
                  <a:pt x="11458576" y="0"/>
                </a:lnTo>
                <a:lnTo>
                  <a:pt x="11458576" y="3219450"/>
                </a:lnTo>
                <a:lnTo>
                  <a:pt x="0" y="3219450"/>
                </a:lnTo>
                <a:close/>
              </a:path>
            </a:pathLst>
          </a:custGeom>
        </p:spPr>
      </p:pic>
      <p:sp>
        <p:nvSpPr>
          <p:cNvPr id="4" name="矩形 3"/>
          <p:cNvSpPr/>
          <p:nvPr/>
        </p:nvSpPr>
        <p:spPr>
          <a:xfrm>
            <a:off x="314325" y="1"/>
            <a:ext cx="904875" cy="2700128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矩形 4"/>
          <p:cNvSpPr/>
          <p:nvPr/>
        </p:nvSpPr>
        <p:spPr>
          <a:xfrm>
            <a:off x="458986" y="191363"/>
            <a:ext cx="615553" cy="2508766"/>
          </a:xfrm>
          <a:prstGeom prst="rect">
            <a:avLst/>
          </a:prstGeom>
        </p:spPr>
        <p:txBody>
          <a:bodyPr vert="eaVert" wrap="square">
            <a:spAutoFit/>
          </a:bodyPr>
          <a:lstStyle/>
          <a:p>
            <a:r>
              <a:rPr lang="zh-CN" altLang="en-US" sz="2800" spc="600" dirty="0" smtClean="0">
                <a:solidFill>
                  <a:schemeClr val="bg1"/>
                </a:solidFill>
                <a:latin typeface="方正清刻本悦宋简体" panose="02000000000000000000" pitchFamily="2" charset="-122"/>
                <a:ea typeface="方正清刻本悦宋简体" panose="02000000000000000000" pitchFamily="2" charset="-122"/>
              </a:rPr>
              <a:t>清 新 自 然</a:t>
            </a:r>
          </a:p>
        </p:txBody>
      </p:sp>
      <p:sp>
        <p:nvSpPr>
          <p:cNvPr id="12" name="矩形 11"/>
          <p:cNvSpPr/>
          <p:nvPr/>
        </p:nvSpPr>
        <p:spPr>
          <a:xfrm>
            <a:off x="5807920" y="1057692"/>
            <a:ext cx="5964981" cy="1200329"/>
          </a:xfrm>
          <a:prstGeom prst="rect">
            <a:avLst/>
          </a:prstGeom>
        </p:spPr>
        <p:txBody>
          <a:bodyPr vert="horz" wrap="square">
            <a:spAutoFit/>
          </a:bodyPr>
          <a:lstStyle/>
          <a:p>
            <a:pPr algn="r">
              <a:lnSpc>
                <a:spcPct val="150000"/>
              </a:lnSpc>
            </a:pPr>
            <a:r>
              <a:rPr lang="zh-CN" altLang="en-US" sz="1200" spc="600" dirty="0" smtClean="0">
                <a:solidFill>
                  <a:schemeClr val="bg2">
                    <a:lumMod val="25000"/>
                  </a:schemeClr>
                </a:solidFill>
                <a:latin typeface="方正清刻本悦宋简体" panose="02000000000000000000" pitchFamily="2" charset="-122"/>
                <a:ea typeface="方正清刻本悦宋简体" panose="02000000000000000000" pitchFamily="2" charset="-122"/>
              </a:rPr>
              <a:t>意境是指抒情性作品中所呈现的的那种情景交融、虚实相生的形象系统，及其所诱发和开拓的审美想象空间。他同文学典型一样，也是文学形象的高级形态之一。 如果典型是以单个形象而论的话，意境则是由若干形象构成的形</a:t>
            </a:r>
            <a:endParaRPr lang="zh-CN" altLang="en-US" sz="1200" spc="600" dirty="0">
              <a:solidFill>
                <a:schemeClr val="bg2">
                  <a:lumMod val="25000"/>
                </a:schemeClr>
              </a:solidFill>
              <a:latin typeface="方正清刻本悦宋简体" panose="02000000000000000000" pitchFamily="2" charset="-122"/>
              <a:ea typeface="方正清刻本悦宋简体" panose="02000000000000000000" pitchFamily="2" charset="-122"/>
            </a:endParaRPr>
          </a:p>
        </p:txBody>
      </p:sp>
      <p:sp>
        <p:nvSpPr>
          <p:cNvPr id="13" name="矩形 12"/>
          <p:cNvSpPr/>
          <p:nvPr/>
        </p:nvSpPr>
        <p:spPr>
          <a:xfrm>
            <a:off x="5807920" y="2392384"/>
            <a:ext cx="5964981" cy="615490"/>
          </a:xfrm>
          <a:prstGeom prst="rect">
            <a:avLst/>
          </a:prstGeom>
        </p:spPr>
        <p:txBody>
          <a:bodyPr vert="horz" wrap="square">
            <a:spAutoFit/>
          </a:bodyPr>
          <a:lstStyle/>
          <a:p>
            <a:pPr algn="r">
              <a:lnSpc>
                <a:spcPct val="150000"/>
              </a:lnSpc>
            </a:pPr>
            <a:r>
              <a:rPr lang="zh-CN" altLang="en-US" sz="1200" spc="600" dirty="0" smtClean="0">
                <a:solidFill>
                  <a:schemeClr val="bg2">
                    <a:lumMod val="25000"/>
                  </a:schemeClr>
                </a:solidFill>
                <a:latin typeface="方正清刻本悦宋简体" panose="02000000000000000000" pitchFamily="2" charset="-122"/>
                <a:ea typeface="方正清刻本悦宋简体" panose="02000000000000000000" pitchFamily="2" charset="-122"/>
              </a:rPr>
              <a:t>意境是指抒情性作品中所呈现的的那种情景交融、虚实相生的形象系统，及其所诱发和开拓的审美想象空间。</a:t>
            </a:r>
            <a:endParaRPr lang="zh-CN" altLang="en-US" sz="1200" spc="600" dirty="0">
              <a:solidFill>
                <a:schemeClr val="bg2">
                  <a:lumMod val="25000"/>
                </a:schemeClr>
              </a:solidFill>
              <a:latin typeface="方正清刻本悦宋简体" panose="02000000000000000000" pitchFamily="2" charset="-122"/>
              <a:ea typeface="方正清刻本悦宋简体" panose="02000000000000000000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0277166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3400">
        <p14:reveal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1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13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矩形 10"/>
          <p:cNvSpPr/>
          <p:nvPr/>
        </p:nvSpPr>
        <p:spPr>
          <a:xfrm>
            <a:off x="8752245" y="0"/>
            <a:ext cx="1162050" cy="3713286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矩形 11"/>
          <p:cNvSpPr/>
          <p:nvPr/>
        </p:nvSpPr>
        <p:spPr>
          <a:xfrm>
            <a:off x="8902383" y="201062"/>
            <a:ext cx="861774" cy="3311163"/>
          </a:xfrm>
          <a:prstGeom prst="rect">
            <a:avLst/>
          </a:prstGeom>
        </p:spPr>
        <p:txBody>
          <a:bodyPr vert="eaVert" wrap="none">
            <a:spAutoFit/>
          </a:bodyPr>
          <a:lstStyle/>
          <a:p>
            <a:r>
              <a:rPr lang="zh-CN" altLang="en-US" sz="4400" spc="600" smtClean="0">
                <a:solidFill>
                  <a:schemeClr val="bg1"/>
                </a:solidFill>
                <a:latin typeface="方正清刻本悦宋简体" panose="02000000000000000000" pitchFamily="2" charset="-122"/>
                <a:ea typeface="方正清刻本悦宋简体" panose="02000000000000000000" pitchFamily="2" charset="-122"/>
              </a:rPr>
              <a:t>安 谧 闲 静</a:t>
            </a:r>
            <a:endParaRPr lang="zh-CN" altLang="en-US" sz="4400" spc="600" dirty="0" smtClean="0">
              <a:solidFill>
                <a:schemeClr val="bg1"/>
              </a:solidFill>
              <a:latin typeface="方正清刻本悦宋简体" panose="02000000000000000000" pitchFamily="2" charset="-122"/>
              <a:ea typeface="方正清刻本悦宋简体" panose="02000000000000000000" pitchFamily="2" charset="-122"/>
            </a:endParaRPr>
          </a:p>
        </p:txBody>
      </p:sp>
      <p:sp>
        <p:nvSpPr>
          <p:cNvPr id="13" name="矩形 12"/>
          <p:cNvSpPr/>
          <p:nvPr/>
        </p:nvSpPr>
        <p:spPr>
          <a:xfrm>
            <a:off x="4367442" y="2346734"/>
            <a:ext cx="1415772" cy="584775"/>
          </a:xfrm>
          <a:prstGeom prst="rect">
            <a:avLst/>
          </a:prstGeom>
        </p:spPr>
        <p:txBody>
          <a:bodyPr vert="horz" wrap="none">
            <a:spAutoFit/>
          </a:bodyPr>
          <a:lstStyle/>
          <a:p>
            <a:r>
              <a:rPr lang="zh-CN" altLang="en-US" sz="3200" dirty="0" smtClean="0">
                <a:solidFill>
                  <a:srgbClr val="000000"/>
                </a:solidFill>
                <a:latin typeface="方正清刻本悦宋简体" panose="02000000000000000000" pitchFamily="2" charset="-122"/>
                <a:ea typeface="方正清刻本悦宋简体" panose="02000000000000000000" pitchFamily="2" charset="-122"/>
              </a:rPr>
              <a:t>章回三</a:t>
            </a:r>
            <a:endParaRPr lang="zh-CN" altLang="en-US" sz="3200" dirty="0">
              <a:solidFill>
                <a:srgbClr val="000000"/>
              </a:solidFill>
              <a:latin typeface="方正清刻本悦宋简体" panose="02000000000000000000" pitchFamily="2" charset="-122"/>
              <a:ea typeface="方正清刻本悦宋简体" panose="02000000000000000000" pitchFamily="2" charset="-122"/>
            </a:endParaRPr>
          </a:p>
        </p:txBody>
      </p:sp>
      <p:sp>
        <p:nvSpPr>
          <p:cNvPr id="14" name="矩形 13"/>
          <p:cNvSpPr/>
          <p:nvPr/>
        </p:nvSpPr>
        <p:spPr>
          <a:xfrm>
            <a:off x="6168639" y="2346734"/>
            <a:ext cx="2133918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3200" b="0" i="0" smtClean="0">
                <a:solidFill>
                  <a:srgbClr val="C00000"/>
                </a:solidFill>
                <a:effectLst/>
                <a:latin typeface="方正清刻本悦宋简体" panose="02000000000000000000" pitchFamily="2" charset="-122"/>
                <a:ea typeface="方正清刻本悦宋简体" panose="02000000000000000000" pitchFamily="2" charset="-122"/>
              </a:rPr>
              <a:t>安 谧 闲 静</a:t>
            </a:r>
            <a:endParaRPr lang="zh-CN" altLang="en-US" sz="3200" b="0" i="0" dirty="0" smtClean="0">
              <a:solidFill>
                <a:srgbClr val="C00000"/>
              </a:solidFill>
              <a:effectLst/>
              <a:latin typeface="方正清刻本悦宋简体" panose="02000000000000000000" pitchFamily="2" charset="-122"/>
              <a:ea typeface="方正清刻本悦宋简体" panose="02000000000000000000" pitchFamily="2" charset="-122"/>
            </a:endParaRPr>
          </a:p>
        </p:txBody>
      </p:sp>
      <p:sp>
        <p:nvSpPr>
          <p:cNvPr id="15" name="矩形 14"/>
          <p:cNvSpPr/>
          <p:nvPr/>
        </p:nvSpPr>
        <p:spPr>
          <a:xfrm>
            <a:off x="3479865" y="3075143"/>
            <a:ext cx="4893647" cy="1554007"/>
          </a:xfrm>
          <a:prstGeom prst="rect">
            <a:avLst/>
          </a:prstGeom>
        </p:spPr>
        <p:txBody>
          <a:bodyPr vert="eaVert"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200" spc="600" dirty="0" smtClean="0">
                <a:latin typeface="方正清刻本悦宋简体" panose="02000000000000000000" pitchFamily="2" charset="-122"/>
                <a:ea typeface="方正清刻本悦宋简体" panose="02000000000000000000" pitchFamily="2" charset="-122"/>
              </a:rPr>
              <a:t>意境是指抒情性作品中所呈现的的那种情景交融、虚实相生的形象系统，及其所诱发和开拓的审美想象空间。他同文学典型一样，也是文学形象的高级形态之一。 如果典型是以单个形象而论的话，意境则是由若干形象构成的形</a:t>
            </a:r>
            <a:endParaRPr lang="zh-CN" altLang="en-US" sz="1200" spc="600" dirty="0">
              <a:latin typeface="方正清刻本悦宋简体" panose="02000000000000000000" pitchFamily="2" charset="-122"/>
              <a:ea typeface="方正清刻本悦宋简体" panose="02000000000000000000" pitchFamily="2" charset="-122"/>
            </a:endParaRPr>
          </a:p>
        </p:txBody>
      </p:sp>
      <p:pic>
        <p:nvPicPr>
          <p:cNvPr id="16" name="图片 15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7906" r="67669" b="66451"/>
          <a:stretch/>
        </p:blipFill>
        <p:spPr>
          <a:xfrm>
            <a:off x="1875250" y="973394"/>
            <a:ext cx="2015353" cy="36557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0166299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3400">
        <p14:reveal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/>
      <p:bldP spid="15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图片 1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476032" y="3563527"/>
            <a:ext cx="4780700" cy="1936640"/>
          </a:xfrm>
          <a:custGeom>
            <a:avLst/>
            <a:gdLst>
              <a:gd name="connsiteX0" fmla="*/ 0 w 4780700"/>
              <a:gd name="connsiteY0" fmla="*/ 0 h 1938993"/>
              <a:gd name="connsiteX1" fmla="*/ 4780700 w 4780700"/>
              <a:gd name="connsiteY1" fmla="*/ 0 h 1938993"/>
              <a:gd name="connsiteX2" fmla="*/ 4780700 w 4780700"/>
              <a:gd name="connsiteY2" fmla="*/ 1938993 h 1938993"/>
              <a:gd name="connsiteX3" fmla="*/ 0 w 4780700"/>
              <a:gd name="connsiteY3" fmla="*/ 1938993 h 193899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780700" h="1938993">
                <a:moveTo>
                  <a:pt x="0" y="0"/>
                </a:moveTo>
                <a:lnTo>
                  <a:pt x="4780700" y="0"/>
                </a:lnTo>
                <a:lnTo>
                  <a:pt x="4780700" y="1938993"/>
                </a:lnTo>
                <a:lnTo>
                  <a:pt x="0" y="1938993"/>
                </a:lnTo>
                <a:close/>
              </a:path>
            </a:pathLst>
          </a:custGeom>
        </p:spPr>
      </p:pic>
      <p:sp>
        <p:nvSpPr>
          <p:cNvPr id="6" name="矩形 5"/>
          <p:cNvSpPr/>
          <p:nvPr/>
        </p:nvSpPr>
        <p:spPr>
          <a:xfrm>
            <a:off x="314325" y="1"/>
            <a:ext cx="904875" cy="2700128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矩形 6"/>
          <p:cNvSpPr/>
          <p:nvPr/>
        </p:nvSpPr>
        <p:spPr>
          <a:xfrm>
            <a:off x="458986" y="191363"/>
            <a:ext cx="615553" cy="2508766"/>
          </a:xfrm>
          <a:prstGeom prst="rect">
            <a:avLst/>
          </a:prstGeom>
        </p:spPr>
        <p:txBody>
          <a:bodyPr vert="eaVert" wrap="square">
            <a:spAutoFit/>
          </a:bodyPr>
          <a:lstStyle/>
          <a:p>
            <a:r>
              <a:rPr lang="zh-CN" altLang="en-US" sz="2800" spc="600" dirty="0" smtClean="0">
                <a:solidFill>
                  <a:schemeClr val="bg1"/>
                </a:solidFill>
                <a:latin typeface="方正清刻本悦宋简体" panose="02000000000000000000" pitchFamily="2" charset="-122"/>
                <a:ea typeface="方正清刻本悦宋简体" panose="02000000000000000000" pitchFamily="2" charset="-122"/>
              </a:rPr>
              <a:t>安 谧 闲 静</a:t>
            </a:r>
          </a:p>
        </p:txBody>
      </p:sp>
      <p:sp>
        <p:nvSpPr>
          <p:cNvPr id="8" name="矩形 7"/>
          <p:cNvSpPr/>
          <p:nvPr/>
        </p:nvSpPr>
        <p:spPr>
          <a:xfrm>
            <a:off x="1344406" y="3562350"/>
            <a:ext cx="1415772" cy="461665"/>
          </a:xfrm>
          <a:prstGeom prst="rect">
            <a:avLst/>
          </a:prstGeom>
        </p:spPr>
        <p:txBody>
          <a:bodyPr vert="horz" wrap="none">
            <a:spAutoFit/>
          </a:bodyPr>
          <a:lstStyle/>
          <a:p>
            <a:r>
              <a:rPr lang="zh-CN" altLang="en-US" sz="2400" dirty="0" smtClean="0">
                <a:solidFill>
                  <a:schemeClr val="bg2">
                    <a:lumMod val="10000"/>
                  </a:schemeClr>
                </a:solidFill>
                <a:latin typeface="方正清刻本悦宋简体" panose="02000000000000000000" pitchFamily="2" charset="-122"/>
                <a:ea typeface="方正清刻本悦宋简体" panose="02000000000000000000" pitchFamily="2" charset="-122"/>
              </a:rPr>
              <a:t>添加标题</a:t>
            </a:r>
            <a:endParaRPr lang="zh-CN" altLang="en-US" sz="2400" dirty="0">
              <a:solidFill>
                <a:schemeClr val="bg2">
                  <a:lumMod val="10000"/>
                </a:schemeClr>
              </a:solidFill>
              <a:latin typeface="方正清刻本悦宋简体" panose="02000000000000000000" pitchFamily="2" charset="-122"/>
              <a:ea typeface="方正清刻本悦宋简体" panose="02000000000000000000" pitchFamily="2" charset="-122"/>
            </a:endParaRPr>
          </a:p>
        </p:txBody>
      </p:sp>
      <p:sp>
        <p:nvSpPr>
          <p:cNvPr id="9" name="矩形 8"/>
          <p:cNvSpPr/>
          <p:nvPr/>
        </p:nvSpPr>
        <p:spPr>
          <a:xfrm>
            <a:off x="1344407" y="4024015"/>
            <a:ext cx="4907642" cy="1477328"/>
          </a:xfrm>
          <a:prstGeom prst="rect">
            <a:avLst/>
          </a:prstGeom>
        </p:spPr>
        <p:txBody>
          <a:bodyPr vert="horz"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200" spc="600" dirty="0" smtClean="0">
                <a:solidFill>
                  <a:schemeClr val="bg2">
                    <a:lumMod val="25000"/>
                  </a:schemeClr>
                </a:solidFill>
                <a:latin typeface="方正清刻本悦宋简体" panose="02000000000000000000" pitchFamily="2" charset="-122"/>
                <a:ea typeface="方正清刻本悦宋简体" panose="02000000000000000000" pitchFamily="2" charset="-122"/>
              </a:rPr>
              <a:t>意境是指抒情性作品中所呈现的的那种情景交融、虚实相生的形象系统，及其所诱发和开拓的审美想象空间。他同文学典型一样，也是文学形象的高级形态之一。 如果典型是以单个形象而论的话，意境则是由若干形象构成的形</a:t>
            </a:r>
            <a:endParaRPr lang="zh-CN" altLang="en-US" sz="1200" spc="600" dirty="0">
              <a:solidFill>
                <a:schemeClr val="bg2">
                  <a:lumMod val="25000"/>
                </a:schemeClr>
              </a:solidFill>
              <a:latin typeface="方正清刻本悦宋简体" panose="02000000000000000000" pitchFamily="2" charset="-122"/>
              <a:ea typeface="方正清刻本悦宋简体" panose="02000000000000000000" pitchFamily="2" charset="-122"/>
            </a:endParaRPr>
          </a:p>
        </p:txBody>
      </p:sp>
      <p:sp>
        <p:nvSpPr>
          <p:cNvPr id="10" name="矩形 9"/>
          <p:cNvSpPr/>
          <p:nvPr/>
        </p:nvSpPr>
        <p:spPr>
          <a:xfrm>
            <a:off x="2797581" y="1272711"/>
            <a:ext cx="1107996" cy="120032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7200" b="0" i="0" dirty="0" smtClean="0">
                <a:solidFill>
                  <a:srgbClr val="C00000"/>
                </a:solidFill>
                <a:effectLst/>
                <a:latin typeface="方正清刻本悦宋简体" panose="02000000000000000000" pitchFamily="2" charset="-122"/>
                <a:ea typeface="方正清刻本悦宋简体" panose="02000000000000000000" pitchFamily="2" charset="-122"/>
              </a:rPr>
              <a:t>安</a:t>
            </a:r>
          </a:p>
        </p:txBody>
      </p:sp>
      <p:sp>
        <p:nvSpPr>
          <p:cNvPr id="12" name="矩形 11"/>
          <p:cNvSpPr/>
          <p:nvPr/>
        </p:nvSpPr>
        <p:spPr>
          <a:xfrm>
            <a:off x="8866382" y="1318877"/>
            <a:ext cx="1031051" cy="110799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6600" b="0" i="0" dirty="0" smtClean="0">
                <a:solidFill>
                  <a:srgbClr val="C00000"/>
                </a:solidFill>
                <a:effectLst/>
                <a:latin typeface="方正清刻本悦宋简体" panose="02000000000000000000" pitchFamily="2" charset="-122"/>
                <a:ea typeface="方正清刻本悦宋简体" panose="02000000000000000000" pitchFamily="2" charset="-122"/>
              </a:rPr>
              <a:t>静</a:t>
            </a:r>
          </a:p>
        </p:txBody>
      </p:sp>
      <p:sp>
        <p:nvSpPr>
          <p:cNvPr id="13" name="矩形 12"/>
          <p:cNvSpPr/>
          <p:nvPr/>
        </p:nvSpPr>
        <p:spPr>
          <a:xfrm>
            <a:off x="4820515" y="1272711"/>
            <a:ext cx="1107996" cy="120032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7200" b="0" i="0" dirty="0" smtClean="0">
                <a:solidFill>
                  <a:srgbClr val="C00000"/>
                </a:solidFill>
                <a:effectLst/>
                <a:latin typeface="方正清刻本悦宋简体" panose="02000000000000000000" pitchFamily="2" charset="-122"/>
                <a:ea typeface="方正清刻本悦宋简体" panose="02000000000000000000" pitchFamily="2" charset="-122"/>
              </a:rPr>
              <a:t>谧</a:t>
            </a:r>
          </a:p>
        </p:txBody>
      </p:sp>
      <p:sp>
        <p:nvSpPr>
          <p:cNvPr id="14" name="矩形 13"/>
          <p:cNvSpPr/>
          <p:nvPr/>
        </p:nvSpPr>
        <p:spPr>
          <a:xfrm>
            <a:off x="6843449" y="1272711"/>
            <a:ext cx="1107996" cy="120032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7200" b="0" i="0" dirty="0" smtClean="0">
                <a:solidFill>
                  <a:srgbClr val="C00000"/>
                </a:solidFill>
                <a:effectLst/>
                <a:latin typeface="方正清刻本悦宋简体" panose="02000000000000000000" pitchFamily="2" charset="-122"/>
                <a:ea typeface="方正清刻本悦宋简体" panose="02000000000000000000" pitchFamily="2" charset="-122"/>
              </a:rPr>
              <a:t>闲</a:t>
            </a:r>
          </a:p>
        </p:txBody>
      </p:sp>
      <p:sp>
        <p:nvSpPr>
          <p:cNvPr id="15" name="矩形 14"/>
          <p:cNvSpPr/>
          <p:nvPr/>
        </p:nvSpPr>
        <p:spPr>
          <a:xfrm>
            <a:off x="3652297" y="1615106"/>
            <a:ext cx="615553" cy="537968"/>
          </a:xfrm>
          <a:prstGeom prst="rect">
            <a:avLst/>
          </a:prstGeom>
        </p:spPr>
        <p:txBody>
          <a:bodyPr vert="eaVert" wrap="none">
            <a:spAutoFit/>
          </a:bodyPr>
          <a:lstStyle/>
          <a:p>
            <a:pPr algn="ctr"/>
            <a:r>
              <a:rPr lang="en-US" altLang="zh-CN" sz="2800" b="0" i="0" dirty="0" smtClean="0">
                <a:solidFill>
                  <a:schemeClr val="bg2">
                    <a:lumMod val="50000"/>
                  </a:schemeClr>
                </a:solidFill>
                <a:effectLst/>
                <a:latin typeface="方正清刻本悦宋简体" panose="02000000000000000000" pitchFamily="2" charset="-122"/>
                <a:ea typeface="方正清刻本悦宋简体" panose="02000000000000000000" pitchFamily="2" charset="-122"/>
              </a:rPr>
              <a:t>AN</a:t>
            </a:r>
            <a:endParaRPr lang="zh-CN" altLang="en-US" sz="2800" b="0" i="0" dirty="0" smtClean="0">
              <a:solidFill>
                <a:schemeClr val="bg2">
                  <a:lumMod val="50000"/>
                </a:schemeClr>
              </a:solidFill>
              <a:effectLst/>
              <a:latin typeface="方正清刻本悦宋简体" panose="02000000000000000000" pitchFamily="2" charset="-122"/>
              <a:ea typeface="方正清刻本悦宋简体" panose="02000000000000000000" pitchFamily="2" charset="-122"/>
            </a:endParaRPr>
          </a:p>
        </p:txBody>
      </p:sp>
      <p:sp>
        <p:nvSpPr>
          <p:cNvPr id="16" name="矩形 15"/>
          <p:cNvSpPr/>
          <p:nvPr/>
        </p:nvSpPr>
        <p:spPr>
          <a:xfrm>
            <a:off x="9646806" y="1495682"/>
            <a:ext cx="615553" cy="776816"/>
          </a:xfrm>
          <a:prstGeom prst="rect">
            <a:avLst/>
          </a:prstGeom>
        </p:spPr>
        <p:txBody>
          <a:bodyPr vert="eaVert" wrap="none">
            <a:spAutoFit/>
          </a:bodyPr>
          <a:lstStyle/>
          <a:p>
            <a:pPr algn="ctr"/>
            <a:r>
              <a:rPr lang="en-US" altLang="zh-CN" sz="2800" b="0" i="0" dirty="0" smtClean="0">
                <a:solidFill>
                  <a:schemeClr val="bg2">
                    <a:lumMod val="50000"/>
                  </a:schemeClr>
                </a:solidFill>
                <a:effectLst/>
                <a:latin typeface="方正清刻本悦宋简体" panose="02000000000000000000" pitchFamily="2" charset="-122"/>
                <a:ea typeface="方正清刻本悦宋简体" panose="02000000000000000000" pitchFamily="2" charset="-122"/>
              </a:rPr>
              <a:t>JING</a:t>
            </a:r>
            <a:endParaRPr lang="zh-CN" altLang="en-US" sz="2800" b="0" i="0" dirty="0" smtClean="0">
              <a:solidFill>
                <a:schemeClr val="bg2">
                  <a:lumMod val="50000"/>
                </a:schemeClr>
              </a:solidFill>
              <a:effectLst/>
              <a:latin typeface="方正清刻本悦宋简体" panose="02000000000000000000" pitchFamily="2" charset="-122"/>
              <a:ea typeface="方正清刻本悦宋简体" panose="02000000000000000000" pitchFamily="2" charset="-122"/>
            </a:endParaRPr>
          </a:p>
        </p:txBody>
      </p:sp>
      <p:sp>
        <p:nvSpPr>
          <p:cNvPr id="17" name="矩形 16"/>
          <p:cNvSpPr/>
          <p:nvPr/>
        </p:nvSpPr>
        <p:spPr>
          <a:xfrm>
            <a:off x="5636495" y="1648769"/>
            <a:ext cx="615553" cy="470642"/>
          </a:xfrm>
          <a:prstGeom prst="rect">
            <a:avLst/>
          </a:prstGeom>
        </p:spPr>
        <p:txBody>
          <a:bodyPr vert="eaVert" wrap="none">
            <a:spAutoFit/>
          </a:bodyPr>
          <a:lstStyle/>
          <a:p>
            <a:pPr algn="ctr"/>
            <a:r>
              <a:rPr lang="en-US" altLang="zh-CN" sz="2800" b="0" i="0" dirty="0" smtClean="0">
                <a:solidFill>
                  <a:schemeClr val="bg2">
                    <a:lumMod val="50000"/>
                  </a:schemeClr>
                </a:solidFill>
                <a:effectLst/>
                <a:latin typeface="方正清刻本悦宋简体" panose="02000000000000000000" pitchFamily="2" charset="-122"/>
                <a:ea typeface="方正清刻本悦宋简体" panose="02000000000000000000" pitchFamily="2" charset="-122"/>
              </a:rPr>
              <a:t>MI</a:t>
            </a:r>
            <a:endParaRPr lang="zh-CN" altLang="en-US" sz="2800" b="0" i="0" dirty="0" smtClean="0">
              <a:solidFill>
                <a:schemeClr val="bg2">
                  <a:lumMod val="50000"/>
                </a:schemeClr>
              </a:solidFill>
              <a:effectLst/>
              <a:latin typeface="方正清刻本悦宋简体" panose="02000000000000000000" pitchFamily="2" charset="-122"/>
              <a:ea typeface="方正清刻本悦宋简体" panose="02000000000000000000" pitchFamily="2" charset="-122"/>
            </a:endParaRPr>
          </a:p>
        </p:txBody>
      </p:sp>
      <p:sp>
        <p:nvSpPr>
          <p:cNvPr id="18" name="矩形 17"/>
          <p:cNvSpPr/>
          <p:nvPr/>
        </p:nvSpPr>
        <p:spPr>
          <a:xfrm>
            <a:off x="7646572" y="1455607"/>
            <a:ext cx="615553" cy="856966"/>
          </a:xfrm>
          <a:prstGeom prst="rect">
            <a:avLst/>
          </a:prstGeom>
        </p:spPr>
        <p:txBody>
          <a:bodyPr vert="eaVert" wrap="none">
            <a:spAutoFit/>
          </a:bodyPr>
          <a:lstStyle/>
          <a:p>
            <a:pPr algn="ctr"/>
            <a:r>
              <a:rPr lang="en-US" altLang="zh-CN" sz="2800" b="0" i="0" dirty="0" smtClean="0">
                <a:solidFill>
                  <a:schemeClr val="bg2">
                    <a:lumMod val="50000"/>
                  </a:schemeClr>
                </a:solidFill>
                <a:effectLst/>
                <a:latin typeface="方正清刻本悦宋简体" panose="02000000000000000000" pitchFamily="2" charset="-122"/>
                <a:ea typeface="方正清刻本悦宋简体" panose="02000000000000000000" pitchFamily="2" charset="-122"/>
              </a:rPr>
              <a:t>XIAN</a:t>
            </a:r>
            <a:endParaRPr lang="zh-CN" altLang="en-US" sz="2800" b="0" i="0" dirty="0" smtClean="0">
              <a:solidFill>
                <a:schemeClr val="bg2">
                  <a:lumMod val="50000"/>
                </a:schemeClr>
              </a:solidFill>
              <a:effectLst/>
              <a:latin typeface="方正清刻本悦宋简体" panose="02000000000000000000" pitchFamily="2" charset="-122"/>
              <a:ea typeface="方正清刻本悦宋简体" panose="02000000000000000000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637539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3400">
        <p14:reveal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图片 1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712918" y="1445746"/>
            <a:ext cx="2766167" cy="4916954"/>
          </a:xfrm>
          <a:custGeom>
            <a:avLst/>
            <a:gdLst>
              <a:gd name="connsiteX0" fmla="*/ 0 w 2766605"/>
              <a:gd name="connsiteY0" fmla="*/ 0 h 4916954"/>
              <a:gd name="connsiteX1" fmla="*/ 2766605 w 2766605"/>
              <a:gd name="connsiteY1" fmla="*/ 0 h 4916954"/>
              <a:gd name="connsiteX2" fmla="*/ 2766605 w 2766605"/>
              <a:gd name="connsiteY2" fmla="*/ 4916954 h 4916954"/>
              <a:gd name="connsiteX3" fmla="*/ 0 w 2766605"/>
              <a:gd name="connsiteY3" fmla="*/ 4916954 h 491695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766605" h="4916954">
                <a:moveTo>
                  <a:pt x="0" y="0"/>
                </a:moveTo>
                <a:lnTo>
                  <a:pt x="2766605" y="0"/>
                </a:lnTo>
                <a:lnTo>
                  <a:pt x="2766605" y="4916954"/>
                </a:lnTo>
                <a:lnTo>
                  <a:pt x="0" y="4916954"/>
                </a:lnTo>
                <a:close/>
              </a:path>
            </a:pathLst>
          </a:custGeom>
        </p:spPr>
      </p:pic>
      <p:sp>
        <p:nvSpPr>
          <p:cNvPr id="4" name="矩形 3"/>
          <p:cNvSpPr/>
          <p:nvPr/>
        </p:nvSpPr>
        <p:spPr>
          <a:xfrm>
            <a:off x="314325" y="1"/>
            <a:ext cx="904875" cy="2700128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矩形 4"/>
          <p:cNvSpPr/>
          <p:nvPr/>
        </p:nvSpPr>
        <p:spPr>
          <a:xfrm>
            <a:off x="458986" y="191363"/>
            <a:ext cx="615553" cy="2508766"/>
          </a:xfrm>
          <a:prstGeom prst="rect">
            <a:avLst/>
          </a:prstGeom>
        </p:spPr>
        <p:txBody>
          <a:bodyPr vert="eaVert" wrap="square">
            <a:spAutoFit/>
          </a:bodyPr>
          <a:lstStyle/>
          <a:p>
            <a:r>
              <a:rPr lang="zh-CN" altLang="en-US" sz="2800" spc="600" dirty="0" smtClean="0">
                <a:solidFill>
                  <a:schemeClr val="bg1"/>
                </a:solidFill>
                <a:latin typeface="方正清刻本悦宋简体" panose="02000000000000000000" pitchFamily="2" charset="-122"/>
                <a:ea typeface="方正清刻本悦宋简体" panose="02000000000000000000" pitchFamily="2" charset="-122"/>
              </a:rPr>
              <a:t>安 谧 闲 静</a:t>
            </a:r>
          </a:p>
        </p:txBody>
      </p:sp>
      <p:sp>
        <p:nvSpPr>
          <p:cNvPr id="6" name="矩形 5"/>
          <p:cNvSpPr/>
          <p:nvPr/>
        </p:nvSpPr>
        <p:spPr>
          <a:xfrm>
            <a:off x="2751823" y="1445746"/>
            <a:ext cx="1415772" cy="461665"/>
          </a:xfrm>
          <a:prstGeom prst="rect">
            <a:avLst/>
          </a:prstGeom>
        </p:spPr>
        <p:txBody>
          <a:bodyPr vert="horz" wrap="none">
            <a:spAutoFit/>
          </a:bodyPr>
          <a:lstStyle/>
          <a:p>
            <a:r>
              <a:rPr lang="zh-CN" altLang="en-US" sz="2400" dirty="0" smtClean="0">
                <a:solidFill>
                  <a:schemeClr val="bg2">
                    <a:lumMod val="10000"/>
                  </a:schemeClr>
                </a:solidFill>
                <a:latin typeface="方正清刻本悦宋简体" panose="02000000000000000000" pitchFamily="2" charset="-122"/>
                <a:ea typeface="方正清刻本悦宋简体" panose="02000000000000000000" pitchFamily="2" charset="-122"/>
              </a:rPr>
              <a:t>添加标题</a:t>
            </a:r>
            <a:endParaRPr lang="zh-CN" altLang="en-US" sz="2400" dirty="0">
              <a:solidFill>
                <a:schemeClr val="bg2">
                  <a:lumMod val="10000"/>
                </a:schemeClr>
              </a:solidFill>
              <a:latin typeface="方正清刻本悦宋简体" panose="02000000000000000000" pitchFamily="2" charset="-122"/>
              <a:ea typeface="方正清刻本悦宋简体" panose="02000000000000000000" pitchFamily="2" charset="-122"/>
            </a:endParaRPr>
          </a:p>
        </p:txBody>
      </p:sp>
      <p:sp>
        <p:nvSpPr>
          <p:cNvPr id="7" name="矩形 6"/>
          <p:cNvSpPr/>
          <p:nvPr/>
        </p:nvSpPr>
        <p:spPr>
          <a:xfrm>
            <a:off x="2536379" y="2328564"/>
            <a:ext cx="1846659" cy="4034136"/>
          </a:xfrm>
          <a:prstGeom prst="rect">
            <a:avLst/>
          </a:prstGeom>
        </p:spPr>
        <p:txBody>
          <a:bodyPr vert="eaVert"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200" spc="600" dirty="0" smtClean="0">
                <a:solidFill>
                  <a:schemeClr val="bg2">
                    <a:lumMod val="25000"/>
                  </a:schemeClr>
                </a:solidFill>
                <a:latin typeface="方正清刻本悦宋简体" panose="02000000000000000000" pitchFamily="2" charset="-122"/>
                <a:ea typeface="方正清刻本悦宋简体" panose="02000000000000000000" pitchFamily="2" charset="-122"/>
              </a:rPr>
              <a:t>意境是指抒情性作品中所呈现的的那种情景交融、虚实相生的形象系统，及其所诱发和开拓的审美想象空间。他同文学典型一样，也是文学形象的高级形态之一。 如果典型是以单个形象而论的话，意境则是由若干形象构成的形</a:t>
            </a:r>
            <a:endParaRPr lang="zh-CN" altLang="en-US" sz="1200" spc="600" dirty="0">
              <a:solidFill>
                <a:schemeClr val="bg2">
                  <a:lumMod val="25000"/>
                </a:schemeClr>
              </a:solidFill>
              <a:latin typeface="方正清刻本悦宋简体" panose="02000000000000000000" pitchFamily="2" charset="-122"/>
              <a:ea typeface="方正清刻本悦宋简体" panose="02000000000000000000" pitchFamily="2" charset="-122"/>
            </a:endParaRPr>
          </a:p>
        </p:txBody>
      </p:sp>
      <p:sp>
        <p:nvSpPr>
          <p:cNvPr id="8" name="矩形 7"/>
          <p:cNvSpPr/>
          <p:nvPr/>
        </p:nvSpPr>
        <p:spPr>
          <a:xfrm>
            <a:off x="8143321" y="1445746"/>
            <a:ext cx="1415772" cy="461665"/>
          </a:xfrm>
          <a:prstGeom prst="rect">
            <a:avLst/>
          </a:prstGeom>
        </p:spPr>
        <p:txBody>
          <a:bodyPr vert="horz" wrap="none">
            <a:spAutoFit/>
          </a:bodyPr>
          <a:lstStyle/>
          <a:p>
            <a:r>
              <a:rPr lang="zh-CN" altLang="en-US" sz="2400" dirty="0" smtClean="0">
                <a:solidFill>
                  <a:schemeClr val="bg2">
                    <a:lumMod val="10000"/>
                  </a:schemeClr>
                </a:solidFill>
                <a:latin typeface="方正清刻本悦宋简体" panose="02000000000000000000" pitchFamily="2" charset="-122"/>
                <a:ea typeface="方正清刻本悦宋简体" panose="02000000000000000000" pitchFamily="2" charset="-122"/>
              </a:rPr>
              <a:t>添加标题</a:t>
            </a:r>
            <a:endParaRPr lang="zh-CN" altLang="en-US" sz="2400" dirty="0">
              <a:solidFill>
                <a:schemeClr val="bg2">
                  <a:lumMod val="10000"/>
                </a:schemeClr>
              </a:solidFill>
              <a:latin typeface="方正清刻本悦宋简体" panose="02000000000000000000" pitchFamily="2" charset="-122"/>
              <a:ea typeface="方正清刻本悦宋简体" panose="02000000000000000000" pitchFamily="2" charset="-122"/>
            </a:endParaRPr>
          </a:p>
        </p:txBody>
      </p:sp>
      <p:sp>
        <p:nvSpPr>
          <p:cNvPr id="9" name="矩形 8"/>
          <p:cNvSpPr/>
          <p:nvPr/>
        </p:nvSpPr>
        <p:spPr>
          <a:xfrm>
            <a:off x="7927877" y="2328564"/>
            <a:ext cx="1846659" cy="4034136"/>
          </a:xfrm>
          <a:prstGeom prst="rect">
            <a:avLst/>
          </a:prstGeom>
        </p:spPr>
        <p:txBody>
          <a:bodyPr vert="eaVert"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200" spc="600" dirty="0" smtClean="0">
                <a:solidFill>
                  <a:schemeClr val="bg2">
                    <a:lumMod val="25000"/>
                  </a:schemeClr>
                </a:solidFill>
                <a:latin typeface="方正清刻本悦宋简体" panose="02000000000000000000" pitchFamily="2" charset="-122"/>
                <a:ea typeface="方正清刻本悦宋简体" panose="02000000000000000000" pitchFamily="2" charset="-122"/>
              </a:rPr>
              <a:t>意境是指抒情性作品中所呈现的的那种情景交融、虚实相生的形象系统，及其所诱发和开拓的审美想象空间。他同文学典型一样，也是文学形象的高级形态之一。 如果典型是以单个形象而论的话，意境则是由若干形象构成的形</a:t>
            </a:r>
            <a:endParaRPr lang="zh-CN" altLang="en-US" sz="1200" spc="600" dirty="0">
              <a:solidFill>
                <a:schemeClr val="bg2">
                  <a:lumMod val="25000"/>
                </a:schemeClr>
              </a:solidFill>
              <a:latin typeface="方正清刻本悦宋简体" panose="02000000000000000000" pitchFamily="2" charset="-122"/>
              <a:ea typeface="方正清刻本悦宋简体" panose="02000000000000000000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21453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3400">
        <p14:reveal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8" grpId="0"/>
      <p:bldP spid="9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图片 1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153151" y="798894"/>
            <a:ext cx="4552950" cy="2419707"/>
          </a:xfrm>
          <a:custGeom>
            <a:avLst/>
            <a:gdLst>
              <a:gd name="connsiteX0" fmla="*/ 0 w 4552950"/>
              <a:gd name="connsiteY0" fmla="*/ 0 h 2421404"/>
              <a:gd name="connsiteX1" fmla="*/ 4552950 w 4552950"/>
              <a:gd name="connsiteY1" fmla="*/ 0 h 2421404"/>
              <a:gd name="connsiteX2" fmla="*/ 4552950 w 4552950"/>
              <a:gd name="connsiteY2" fmla="*/ 2421404 h 2421404"/>
              <a:gd name="connsiteX3" fmla="*/ 0 w 4552950"/>
              <a:gd name="connsiteY3" fmla="*/ 2421404 h 242140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552950" h="2421404">
                <a:moveTo>
                  <a:pt x="0" y="0"/>
                </a:moveTo>
                <a:lnTo>
                  <a:pt x="4552950" y="0"/>
                </a:lnTo>
                <a:lnTo>
                  <a:pt x="4552950" y="2421404"/>
                </a:lnTo>
                <a:lnTo>
                  <a:pt x="0" y="2421404"/>
                </a:lnTo>
                <a:close/>
              </a:path>
            </a:pathLst>
          </a:custGeom>
        </p:spPr>
      </p:pic>
      <p:pic>
        <p:nvPicPr>
          <p:cNvPr id="14" name="图片 1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601654" y="798046"/>
            <a:ext cx="4550043" cy="2421404"/>
          </a:xfrm>
          <a:custGeom>
            <a:avLst/>
            <a:gdLst>
              <a:gd name="connsiteX0" fmla="*/ 0 w 4552950"/>
              <a:gd name="connsiteY0" fmla="*/ 0 h 2421404"/>
              <a:gd name="connsiteX1" fmla="*/ 4552950 w 4552950"/>
              <a:gd name="connsiteY1" fmla="*/ 0 h 2421404"/>
              <a:gd name="connsiteX2" fmla="*/ 4552950 w 4552950"/>
              <a:gd name="connsiteY2" fmla="*/ 2421404 h 2421404"/>
              <a:gd name="connsiteX3" fmla="*/ 0 w 4552950"/>
              <a:gd name="connsiteY3" fmla="*/ 2421404 h 242140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552950" h="2421404">
                <a:moveTo>
                  <a:pt x="0" y="0"/>
                </a:moveTo>
                <a:lnTo>
                  <a:pt x="4552950" y="0"/>
                </a:lnTo>
                <a:lnTo>
                  <a:pt x="4552950" y="2421404"/>
                </a:lnTo>
                <a:lnTo>
                  <a:pt x="0" y="2421404"/>
                </a:lnTo>
                <a:close/>
              </a:path>
            </a:pathLst>
          </a:custGeom>
        </p:spPr>
      </p:pic>
      <p:sp>
        <p:nvSpPr>
          <p:cNvPr id="4" name="矩形 3"/>
          <p:cNvSpPr/>
          <p:nvPr/>
        </p:nvSpPr>
        <p:spPr>
          <a:xfrm>
            <a:off x="314325" y="1"/>
            <a:ext cx="904875" cy="2700128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矩形 4"/>
          <p:cNvSpPr/>
          <p:nvPr/>
        </p:nvSpPr>
        <p:spPr>
          <a:xfrm>
            <a:off x="458986" y="191363"/>
            <a:ext cx="615553" cy="2508766"/>
          </a:xfrm>
          <a:prstGeom prst="rect">
            <a:avLst/>
          </a:prstGeom>
        </p:spPr>
        <p:txBody>
          <a:bodyPr vert="eaVert" wrap="square">
            <a:spAutoFit/>
          </a:bodyPr>
          <a:lstStyle/>
          <a:p>
            <a:r>
              <a:rPr lang="zh-CN" altLang="en-US" sz="2800" spc="600" dirty="0" smtClean="0">
                <a:solidFill>
                  <a:schemeClr val="bg1"/>
                </a:solidFill>
                <a:latin typeface="方正清刻本悦宋简体" panose="02000000000000000000" pitchFamily="2" charset="-122"/>
                <a:ea typeface="方正清刻本悦宋简体" panose="02000000000000000000" pitchFamily="2" charset="-122"/>
              </a:rPr>
              <a:t>安 谧 闲 静</a:t>
            </a:r>
          </a:p>
        </p:txBody>
      </p:sp>
      <p:sp>
        <p:nvSpPr>
          <p:cNvPr id="8" name="矩形 7"/>
          <p:cNvSpPr/>
          <p:nvPr/>
        </p:nvSpPr>
        <p:spPr>
          <a:xfrm>
            <a:off x="10152103" y="3578915"/>
            <a:ext cx="553998" cy="1323439"/>
          </a:xfrm>
          <a:prstGeom prst="rect">
            <a:avLst/>
          </a:prstGeom>
        </p:spPr>
        <p:txBody>
          <a:bodyPr vert="eaVert" wrap="none">
            <a:spAutoFit/>
          </a:bodyPr>
          <a:lstStyle/>
          <a:p>
            <a:r>
              <a:rPr lang="zh-CN" altLang="en-US" sz="2400" dirty="0" smtClean="0">
                <a:solidFill>
                  <a:srgbClr val="C00000"/>
                </a:solidFill>
                <a:latin typeface="方正清刻本悦宋简体" panose="02000000000000000000" pitchFamily="2" charset="-122"/>
                <a:ea typeface="方正清刻本悦宋简体" panose="02000000000000000000" pitchFamily="2" charset="-122"/>
              </a:rPr>
              <a:t>添加标题</a:t>
            </a:r>
            <a:endParaRPr lang="zh-CN" altLang="en-US" sz="2400" dirty="0">
              <a:solidFill>
                <a:srgbClr val="C00000"/>
              </a:solidFill>
              <a:latin typeface="方正清刻本悦宋简体" panose="02000000000000000000" pitchFamily="2" charset="-122"/>
              <a:ea typeface="方正清刻本悦宋简体" panose="02000000000000000000" pitchFamily="2" charset="-122"/>
            </a:endParaRPr>
          </a:p>
        </p:txBody>
      </p:sp>
      <p:sp>
        <p:nvSpPr>
          <p:cNvPr id="9" name="矩形 8"/>
          <p:cNvSpPr/>
          <p:nvPr/>
        </p:nvSpPr>
        <p:spPr>
          <a:xfrm>
            <a:off x="9218638" y="3578915"/>
            <a:ext cx="1015663" cy="2764735"/>
          </a:xfrm>
          <a:prstGeom prst="rect">
            <a:avLst/>
          </a:prstGeom>
        </p:spPr>
        <p:txBody>
          <a:bodyPr vert="eaVert"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200" b="0" i="0" dirty="0" smtClean="0">
                <a:solidFill>
                  <a:srgbClr val="333333"/>
                </a:solidFill>
                <a:effectLst/>
                <a:latin typeface="方正清刻本悦宋简体" panose="02000000000000000000" pitchFamily="2" charset="-122"/>
                <a:ea typeface="方正清刻本悦宋简体" panose="02000000000000000000" pitchFamily="2" charset="-122"/>
              </a:rPr>
              <a:t>作品中呈现的那种情景交融、虚实相生、活跃意境是指抒情性着生命律动的韵味无穷的诗意空间</a:t>
            </a:r>
            <a:endParaRPr lang="zh-CN" altLang="en-US" sz="1200" dirty="0">
              <a:latin typeface="方正清刻本悦宋简体" panose="02000000000000000000" pitchFamily="2" charset="-122"/>
              <a:ea typeface="方正清刻本悦宋简体" panose="02000000000000000000" pitchFamily="2" charset="-122"/>
            </a:endParaRPr>
          </a:p>
        </p:txBody>
      </p:sp>
      <p:sp>
        <p:nvSpPr>
          <p:cNvPr id="10" name="矩形 9"/>
          <p:cNvSpPr/>
          <p:nvPr/>
        </p:nvSpPr>
        <p:spPr>
          <a:xfrm>
            <a:off x="7665658" y="3578915"/>
            <a:ext cx="553998" cy="1323439"/>
          </a:xfrm>
          <a:prstGeom prst="rect">
            <a:avLst/>
          </a:prstGeom>
        </p:spPr>
        <p:txBody>
          <a:bodyPr vert="eaVert" wrap="none">
            <a:spAutoFit/>
          </a:bodyPr>
          <a:lstStyle/>
          <a:p>
            <a:r>
              <a:rPr lang="zh-CN" altLang="en-US" sz="2400" dirty="0" smtClean="0">
                <a:solidFill>
                  <a:srgbClr val="C00000"/>
                </a:solidFill>
                <a:latin typeface="方正清刻本悦宋简体" panose="02000000000000000000" pitchFamily="2" charset="-122"/>
                <a:ea typeface="方正清刻本悦宋简体" panose="02000000000000000000" pitchFamily="2" charset="-122"/>
              </a:rPr>
              <a:t>添加标题</a:t>
            </a:r>
            <a:endParaRPr lang="zh-CN" altLang="en-US" sz="2400" dirty="0">
              <a:solidFill>
                <a:srgbClr val="C00000"/>
              </a:solidFill>
              <a:latin typeface="方正清刻本悦宋简体" panose="02000000000000000000" pitchFamily="2" charset="-122"/>
              <a:ea typeface="方正清刻本悦宋简体" panose="02000000000000000000" pitchFamily="2" charset="-122"/>
            </a:endParaRPr>
          </a:p>
        </p:txBody>
      </p:sp>
      <p:sp>
        <p:nvSpPr>
          <p:cNvPr id="11" name="矩形 10"/>
          <p:cNvSpPr/>
          <p:nvPr/>
        </p:nvSpPr>
        <p:spPr>
          <a:xfrm>
            <a:off x="6732193" y="3578915"/>
            <a:ext cx="1015663" cy="2764735"/>
          </a:xfrm>
          <a:prstGeom prst="rect">
            <a:avLst/>
          </a:prstGeom>
        </p:spPr>
        <p:txBody>
          <a:bodyPr vert="eaVert"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200" b="0" i="0" dirty="0" smtClean="0">
                <a:solidFill>
                  <a:srgbClr val="333333"/>
                </a:solidFill>
                <a:effectLst/>
                <a:latin typeface="方正清刻本悦宋简体" panose="02000000000000000000" pitchFamily="2" charset="-122"/>
                <a:ea typeface="方正清刻本悦宋简体" panose="02000000000000000000" pitchFamily="2" charset="-122"/>
              </a:rPr>
              <a:t>作品中呈现的那种情景交融、虚实相生、活跃意境是指抒情性着生命律动的韵味无穷的诗意空间</a:t>
            </a:r>
            <a:endParaRPr lang="zh-CN" altLang="en-US" sz="1200" dirty="0">
              <a:latin typeface="方正清刻本悦宋简体" panose="02000000000000000000" pitchFamily="2" charset="-122"/>
              <a:ea typeface="方正清刻本悦宋简体" panose="02000000000000000000" pitchFamily="2" charset="-122"/>
            </a:endParaRPr>
          </a:p>
        </p:txBody>
      </p:sp>
      <p:sp>
        <p:nvSpPr>
          <p:cNvPr id="12" name="矩形 11"/>
          <p:cNvSpPr/>
          <p:nvPr/>
        </p:nvSpPr>
        <p:spPr>
          <a:xfrm>
            <a:off x="4756224" y="3578915"/>
            <a:ext cx="553998" cy="1323439"/>
          </a:xfrm>
          <a:prstGeom prst="rect">
            <a:avLst/>
          </a:prstGeom>
        </p:spPr>
        <p:txBody>
          <a:bodyPr vert="eaVert" wrap="none">
            <a:spAutoFit/>
          </a:bodyPr>
          <a:lstStyle/>
          <a:p>
            <a:r>
              <a:rPr lang="zh-CN" altLang="en-US" sz="2400" dirty="0" smtClean="0">
                <a:solidFill>
                  <a:srgbClr val="C00000"/>
                </a:solidFill>
                <a:latin typeface="方正清刻本悦宋简体" panose="02000000000000000000" pitchFamily="2" charset="-122"/>
                <a:ea typeface="方正清刻本悦宋简体" panose="02000000000000000000" pitchFamily="2" charset="-122"/>
              </a:rPr>
              <a:t>添加标题</a:t>
            </a:r>
            <a:endParaRPr lang="zh-CN" altLang="en-US" sz="2400" dirty="0">
              <a:solidFill>
                <a:srgbClr val="C00000"/>
              </a:solidFill>
              <a:latin typeface="方正清刻本悦宋简体" panose="02000000000000000000" pitchFamily="2" charset="-122"/>
              <a:ea typeface="方正清刻本悦宋简体" panose="02000000000000000000" pitchFamily="2" charset="-122"/>
            </a:endParaRPr>
          </a:p>
        </p:txBody>
      </p:sp>
      <p:sp>
        <p:nvSpPr>
          <p:cNvPr id="13" name="矩形 12"/>
          <p:cNvSpPr/>
          <p:nvPr/>
        </p:nvSpPr>
        <p:spPr>
          <a:xfrm>
            <a:off x="3822759" y="3578915"/>
            <a:ext cx="1015663" cy="2764735"/>
          </a:xfrm>
          <a:prstGeom prst="rect">
            <a:avLst/>
          </a:prstGeom>
        </p:spPr>
        <p:txBody>
          <a:bodyPr vert="eaVert"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200" b="0" i="0" dirty="0" smtClean="0">
                <a:solidFill>
                  <a:srgbClr val="333333"/>
                </a:solidFill>
                <a:effectLst/>
                <a:latin typeface="方正清刻本悦宋简体" panose="02000000000000000000" pitchFamily="2" charset="-122"/>
                <a:ea typeface="方正清刻本悦宋简体" panose="02000000000000000000" pitchFamily="2" charset="-122"/>
              </a:rPr>
              <a:t>作品中呈现的那种情景交融、虚实相生、活跃意境是指抒情性着生命律动的韵味无穷的诗意空间</a:t>
            </a:r>
            <a:endParaRPr lang="zh-CN" altLang="en-US" sz="1200" dirty="0">
              <a:latin typeface="方正清刻本悦宋简体" panose="02000000000000000000" pitchFamily="2" charset="-122"/>
              <a:ea typeface="方正清刻本悦宋简体" panose="02000000000000000000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8374758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3400">
        <p14:reveal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  <p:bldP spid="10" grpId="0"/>
      <p:bldP spid="11" grpId="0"/>
      <p:bldP spid="12" grpId="0"/>
      <p:bldP spid="13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图片 1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7524750" y="581269"/>
            <a:ext cx="4038600" cy="5695461"/>
          </a:xfrm>
          <a:custGeom>
            <a:avLst/>
            <a:gdLst>
              <a:gd name="connsiteX0" fmla="*/ 0 w 4038600"/>
              <a:gd name="connsiteY0" fmla="*/ 0 h 5695950"/>
              <a:gd name="connsiteX1" fmla="*/ 4038600 w 4038600"/>
              <a:gd name="connsiteY1" fmla="*/ 0 h 5695950"/>
              <a:gd name="connsiteX2" fmla="*/ 4038600 w 4038600"/>
              <a:gd name="connsiteY2" fmla="*/ 5695950 h 5695950"/>
              <a:gd name="connsiteX3" fmla="*/ 0 w 4038600"/>
              <a:gd name="connsiteY3" fmla="*/ 5695950 h 56959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038600" h="5695950">
                <a:moveTo>
                  <a:pt x="0" y="0"/>
                </a:moveTo>
                <a:lnTo>
                  <a:pt x="4038600" y="0"/>
                </a:lnTo>
                <a:lnTo>
                  <a:pt x="4038600" y="5695950"/>
                </a:lnTo>
                <a:lnTo>
                  <a:pt x="0" y="5695950"/>
                </a:lnTo>
                <a:close/>
              </a:path>
            </a:pathLst>
          </a:custGeom>
        </p:spPr>
      </p:pic>
      <p:sp>
        <p:nvSpPr>
          <p:cNvPr id="4" name="矩形 3"/>
          <p:cNvSpPr/>
          <p:nvPr/>
        </p:nvSpPr>
        <p:spPr>
          <a:xfrm>
            <a:off x="314325" y="1"/>
            <a:ext cx="904875" cy="2700128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矩形 4"/>
          <p:cNvSpPr/>
          <p:nvPr/>
        </p:nvSpPr>
        <p:spPr>
          <a:xfrm>
            <a:off x="458986" y="191363"/>
            <a:ext cx="615553" cy="2508766"/>
          </a:xfrm>
          <a:prstGeom prst="rect">
            <a:avLst/>
          </a:prstGeom>
        </p:spPr>
        <p:txBody>
          <a:bodyPr vert="eaVert" wrap="square">
            <a:spAutoFit/>
          </a:bodyPr>
          <a:lstStyle/>
          <a:p>
            <a:r>
              <a:rPr lang="zh-CN" altLang="en-US" sz="2800" spc="600" dirty="0" smtClean="0">
                <a:solidFill>
                  <a:schemeClr val="bg1"/>
                </a:solidFill>
                <a:latin typeface="方正清刻本悦宋简体" panose="02000000000000000000" pitchFamily="2" charset="-122"/>
                <a:ea typeface="方正清刻本悦宋简体" panose="02000000000000000000" pitchFamily="2" charset="-122"/>
              </a:rPr>
              <a:t>安 谧 闲 静</a:t>
            </a:r>
          </a:p>
        </p:txBody>
      </p:sp>
      <p:sp>
        <p:nvSpPr>
          <p:cNvPr id="7" name="矩形 6"/>
          <p:cNvSpPr/>
          <p:nvPr/>
        </p:nvSpPr>
        <p:spPr>
          <a:xfrm>
            <a:off x="1074539" y="3780089"/>
            <a:ext cx="5964981" cy="1200329"/>
          </a:xfrm>
          <a:prstGeom prst="rect">
            <a:avLst/>
          </a:prstGeom>
        </p:spPr>
        <p:txBody>
          <a:bodyPr vert="horz"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200" spc="600" dirty="0" smtClean="0">
                <a:solidFill>
                  <a:schemeClr val="bg2">
                    <a:lumMod val="25000"/>
                  </a:schemeClr>
                </a:solidFill>
                <a:latin typeface="方正清刻本悦宋简体" panose="02000000000000000000" pitchFamily="2" charset="-122"/>
                <a:ea typeface="方正清刻本悦宋简体" panose="02000000000000000000" pitchFamily="2" charset="-122"/>
              </a:rPr>
              <a:t>意境是指抒情性作品中所呈现的的那种情景交融、虚实相生的形象系统，及其所诱发和开拓的审美想象空间。他同文学典型一样，也是文学形象的高级形态之一。 如果典型是以单个形象而论的话，意境则是由若干形象构成的形</a:t>
            </a:r>
            <a:endParaRPr lang="zh-CN" altLang="en-US" sz="1200" spc="600" dirty="0">
              <a:solidFill>
                <a:schemeClr val="bg2">
                  <a:lumMod val="25000"/>
                </a:schemeClr>
              </a:solidFill>
              <a:latin typeface="方正清刻本悦宋简体" panose="02000000000000000000" pitchFamily="2" charset="-122"/>
              <a:ea typeface="方正清刻本悦宋简体" panose="02000000000000000000" pitchFamily="2" charset="-122"/>
            </a:endParaRPr>
          </a:p>
        </p:txBody>
      </p:sp>
      <p:sp>
        <p:nvSpPr>
          <p:cNvPr id="8" name="矩形 7"/>
          <p:cNvSpPr/>
          <p:nvPr/>
        </p:nvSpPr>
        <p:spPr>
          <a:xfrm>
            <a:off x="1074539" y="5100675"/>
            <a:ext cx="5964981" cy="615490"/>
          </a:xfrm>
          <a:prstGeom prst="rect">
            <a:avLst/>
          </a:prstGeom>
        </p:spPr>
        <p:txBody>
          <a:bodyPr vert="horz"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200" spc="600" dirty="0" smtClean="0">
                <a:solidFill>
                  <a:schemeClr val="bg2">
                    <a:lumMod val="25000"/>
                  </a:schemeClr>
                </a:solidFill>
                <a:latin typeface="方正清刻本悦宋简体" panose="02000000000000000000" pitchFamily="2" charset="-122"/>
                <a:ea typeface="方正清刻本悦宋简体" panose="02000000000000000000" pitchFamily="2" charset="-122"/>
              </a:rPr>
              <a:t>意境是指抒情性作品中所呈现的的那种情景交融、虚实相生的形象系统，及其所诱发和开拓的审美想象空间。</a:t>
            </a:r>
            <a:endParaRPr lang="zh-CN" altLang="en-US" sz="1200" spc="600" dirty="0">
              <a:solidFill>
                <a:schemeClr val="bg2">
                  <a:lumMod val="25000"/>
                </a:schemeClr>
              </a:solidFill>
              <a:latin typeface="方正清刻本悦宋简体" panose="02000000000000000000" pitchFamily="2" charset="-122"/>
              <a:ea typeface="方正清刻本悦宋简体" panose="02000000000000000000" pitchFamily="2" charset="-122"/>
            </a:endParaRPr>
          </a:p>
        </p:txBody>
      </p:sp>
      <p:sp>
        <p:nvSpPr>
          <p:cNvPr id="9" name="矩形 8"/>
          <p:cNvSpPr/>
          <p:nvPr/>
        </p:nvSpPr>
        <p:spPr>
          <a:xfrm>
            <a:off x="1074539" y="3027463"/>
            <a:ext cx="1415772" cy="461665"/>
          </a:xfrm>
          <a:prstGeom prst="rect">
            <a:avLst/>
          </a:prstGeom>
        </p:spPr>
        <p:txBody>
          <a:bodyPr vert="horz" wrap="none">
            <a:spAutoFit/>
          </a:bodyPr>
          <a:lstStyle/>
          <a:p>
            <a:r>
              <a:rPr lang="zh-CN" altLang="en-US" sz="2400" dirty="0" smtClean="0">
                <a:solidFill>
                  <a:srgbClr val="C00000"/>
                </a:solidFill>
                <a:latin typeface="方正清刻本悦宋简体" panose="02000000000000000000" pitchFamily="2" charset="-122"/>
                <a:ea typeface="方正清刻本悦宋简体" panose="02000000000000000000" pitchFamily="2" charset="-122"/>
              </a:rPr>
              <a:t>添加标题</a:t>
            </a:r>
            <a:endParaRPr lang="zh-CN" altLang="en-US" sz="2400" dirty="0">
              <a:solidFill>
                <a:srgbClr val="C00000"/>
              </a:solidFill>
              <a:latin typeface="方正清刻本悦宋简体" panose="02000000000000000000" pitchFamily="2" charset="-122"/>
              <a:ea typeface="方正清刻本悦宋简体" panose="02000000000000000000" pitchFamily="2" charset="-122"/>
            </a:endParaRPr>
          </a:p>
        </p:txBody>
      </p:sp>
      <p:pic>
        <p:nvPicPr>
          <p:cNvPr id="10" name="图片 9"/>
          <p:cNvPicPr>
            <a:picLocks noChangeAspect="1"/>
          </p:cNvPicPr>
          <p:nvPr/>
        </p:nvPicPr>
        <p:blipFill rotWithShape="1">
          <a:blip r:embed="rId4"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686" t="26859" r="79990" b="38530"/>
          <a:stretch/>
        </p:blipFill>
        <p:spPr>
          <a:xfrm>
            <a:off x="2975541" y="705187"/>
            <a:ext cx="2115074" cy="29546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0780840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3400">
        <p14:reveal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  <p:bldP spid="9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314325" y="1"/>
            <a:ext cx="904875" cy="2700128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矩形 4"/>
          <p:cNvSpPr/>
          <p:nvPr/>
        </p:nvSpPr>
        <p:spPr>
          <a:xfrm>
            <a:off x="458986" y="191363"/>
            <a:ext cx="615553" cy="2508766"/>
          </a:xfrm>
          <a:prstGeom prst="rect">
            <a:avLst/>
          </a:prstGeom>
        </p:spPr>
        <p:txBody>
          <a:bodyPr vert="eaVert" wrap="square">
            <a:spAutoFit/>
          </a:bodyPr>
          <a:lstStyle/>
          <a:p>
            <a:r>
              <a:rPr lang="zh-CN" altLang="en-US" sz="2800" spc="600" dirty="0" smtClean="0">
                <a:solidFill>
                  <a:schemeClr val="bg1"/>
                </a:solidFill>
                <a:latin typeface="方正清刻本悦宋简体" panose="02000000000000000000" pitchFamily="2" charset="-122"/>
                <a:ea typeface="方正清刻本悦宋简体" panose="02000000000000000000" pitchFamily="2" charset="-122"/>
              </a:rPr>
              <a:t>安 谧 闲 静</a:t>
            </a:r>
          </a:p>
        </p:txBody>
      </p:sp>
      <p:sp>
        <p:nvSpPr>
          <p:cNvPr id="13" name="矩形 12"/>
          <p:cNvSpPr/>
          <p:nvPr/>
        </p:nvSpPr>
        <p:spPr>
          <a:xfrm>
            <a:off x="7968112" y="2246030"/>
            <a:ext cx="553998" cy="1323439"/>
          </a:xfrm>
          <a:prstGeom prst="rect">
            <a:avLst/>
          </a:prstGeom>
        </p:spPr>
        <p:txBody>
          <a:bodyPr vert="eaVert" wrap="none">
            <a:spAutoFit/>
          </a:bodyPr>
          <a:lstStyle/>
          <a:p>
            <a:r>
              <a:rPr lang="zh-CN" altLang="en-US" sz="2400" dirty="0" smtClean="0">
                <a:solidFill>
                  <a:srgbClr val="C00000"/>
                </a:solidFill>
                <a:latin typeface="方正清刻本悦宋简体" panose="02000000000000000000" pitchFamily="2" charset="-122"/>
                <a:ea typeface="方正清刻本悦宋简体" panose="02000000000000000000" pitchFamily="2" charset="-122"/>
              </a:rPr>
              <a:t>添加标题</a:t>
            </a:r>
            <a:endParaRPr lang="zh-CN" altLang="en-US" sz="2400" dirty="0">
              <a:solidFill>
                <a:srgbClr val="C00000"/>
              </a:solidFill>
              <a:latin typeface="方正清刻本悦宋简体" panose="02000000000000000000" pitchFamily="2" charset="-122"/>
              <a:ea typeface="方正清刻本悦宋简体" panose="02000000000000000000" pitchFamily="2" charset="-122"/>
            </a:endParaRPr>
          </a:p>
        </p:txBody>
      </p:sp>
      <p:sp>
        <p:nvSpPr>
          <p:cNvPr id="14" name="矩形 13"/>
          <p:cNvSpPr/>
          <p:nvPr/>
        </p:nvSpPr>
        <p:spPr>
          <a:xfrm>
            <a:off x="7034647" y="2246030"/>
            <a:ext cx="1015663" cy="2764735"/>
          </a:xfrm>
          <a:prstGeom prst="rect">
            <a:avLst/>
          </a:prstGeom>
        </p:spPr>
        <p:txBody>
          <a:bodyPr vert="eaVert"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200" b="0" i="0" dirty="0" smtClean="0">
                <a:solidFill>
                  <a:srgbClr val="333333"/>
                </a:solidFill>
                <a:effectLst/>
                <a:latin typeface="方正清刻本悦宋简体" panose="02000000000000000000" pitchFamily="2" charset="-122"/>
                <a:ea typeface="方正清刻本悦宋简体" panose="02000000000000000000" pitchFamily="2" charset="-122"/>
              </a:rPr>
              <a:t>作品中呈现的那种情景交融、虚实相生、活跃意境是指抒情性着生命律动的韵味无穷的诗意空间</a:t>
            </a:r>
            <a:endParaRPr lang="zh-CN" altLang="en-US" sz="1200" dirty="0">
              <a:latin typeface="方正清刻本悦宋简体" panose="02000000000000000000" pitchFamily="2" charset="-122"/>
              <a:ea typeface="方正清刻本悦宋简体" panose="02000000000000000000" pitchFamily="2" charset="-122"/>
            </a:endParaRPr>
          </a:p>
        </p:txBody>
      </p:sp>
      <p:sp>
        <p:nvSpPr>
          <p:cNvPr id="15" name="矩形 14"/>
          <p:cNvSpPr/>
          <p:nvPr/>
        </p:nvSpPr>
        <p:spPr>
          <a:xfrm>
            <a:off x="3827182" y="1269072"/>
            <a:ext cx="1415772" cy="461665"/>
          </a:xfrm>
          <a:prstGeom prst="rect">
            <a:avLst/>
          </a:prstGeom>
        </p:spPr>
        <p:txBody>
          <a:bodyPr vert="horz" wrap="none">
            <a:spAutoFit/>
          </a:bodyPr>
          <a:lstStyle/>
          <a:p>
            <a:r>
              <a:rPr lang="zh-CN" altLang="en-US" sz="2400" dirty="0" smtClean="0">
                <a:solidFill>
                  <a:srgbClr val="C00000"/>
                </a:solidFill>
                <a:latin typeface="方正清刻本悦宋简体" panose="02000000000000000000" pitchFamily="2" charset="-122"/>
                <a:ea typeface="方正清刻本悦宋简体" panose="02000000000000000000" pitchFamily="2" charset="-122"/>
              </a:rPr>
              <a:t>添加标题</a:t>
            </a:r>
            <a:endParaRPr lang="zh-CN" altLang="en-US" sz="2400" dirty="0">
              <a:solidFill>
                <a:srgbClr val="C00000"/>
              </a:solidFill>
              <a:latin typeface="方正清刻本悦宋简体" panose="02000000000000000000" pitchFamily="2" charset="-122"/>
              <a:ea typeface="方正清刻本悦宋简体" panose="02000000000000000000" pitchFamily="2" charset="-122"/>
            </a:endParaRPr>
          </a:p>
        </p:txBody>
      </p:sp>
      <p:sp>
        <p:nvSpPr>
          <p:cNvPr id="16" name="矩形 15"/>
          <p:cNvSpPr/>
          <p:nvPr/>
        </p:nvSpPr>
        <p:spPr>
          <a:xfrm>
            <a:off x="3827182" y="1747302"/>
            <a:ext cx="2253113" cy="923330"/>
          </a:xfrm>
          <a:prstGeom prst="rect">
            <a:avLst/>
          </a:prstGeom>
        </p:spPr>
        <p:txBody>
          <a:bodyPr vert="horz"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200" b="0" i="0" dirty="0" smtClean="0">
                <a:solidFill>
                  <a:srgbClr val="333333"/>
                </a:solidFill>
                <a:effectLst/>
                <a:latin typeface="方正清刻本悦宋简体" panose="02000000000000000000" pitchFamily="2" charset="-122"/>
                <a:ea typeface="方正清刻本悦宋简体" panose="02000000000000000000" pitchFamily="2" charset="-122"/>
              </a:rPr>
              <a:t>情景交融、虚实相生、活跃意境是指抒情性着生命律动的韵味无穷的诗意空间</a:t>
            </a:r>
            <a:endParaRPr lang="zh-CN" altLang="en-US" sz="1200" dirty="0">
              <a:latin typeface="方正清刻本悦宋简体" panose="02000000000000000000" pitchFamily="2" charset="-122"/>
              <a:ea typeface="方正清刻本悦宋简体" panose="02000000000000000000" pitchFamily="2" charset="-122"/>
            </a:endParaRPr>
          </a:p>
        </p:txBody>
      </p:sp>
      <p:sp>
        <p:nvSpPr>
          <p:cNvPr id="2" name="椭圆 1"/>
          <p:cNvSpPr/>
          <p:nvPr/>
        </p:nvSpPr>
        <p:spPr>
          <a:xfrm>
            <a:off x="3543572" y="739192"/>
            <a:ext cx="2536723" cy="2536723"/>
          </a:xfrm>
          <a:prstGeom prst="ellipse">
            <a:avLst/>
          </a:prstGeom>
          <a:noFill/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n>
                <a:solidFill>
                  <a:sysClr val="windowText" lastClr="000000"/>
                </a:solidFill>
              </a:ln>
            </a:endParaRPr>
          </a:p>
        </p:txBody>
      </p:sp>
      <p:sp>
        <p:nvSpPr>
          <p:cNvPr id="17" name="椭圆 16"/>
          <p:cNvSpPr/>
          <p:nvPr/>
        </p:nvSpPr>
        <p:spPr>
          <a:xfrm>
            <a:off x="6080295" y="1529401"/>
            <a:ext cx="4883630" cy="4883630"/>
          </a:xfrm>
          <a:prstGeom prst="ellipse">
            <a:avLst/>
          </a:prstGeom>
          <a:noFill/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n>
                <a:solidFill>
                  <a:sysClr val="windowText" lastClr="000000"/>
                </a:solidFill>
              </a:ln>
            </a:endParaRPr>
          </a:p>
        </p:txBody>
      </p:sp>
      <p:pic>
        <p:nvPicPr>
          <p:cNvPr id="10" name="图片 9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67488" t="502" r="276" b="53448"/>
          <a:stretch/>
        </p:blipFill>
        <p:spPr>
          <a:xfrm>
            <a:off x="8050310" y="2646162"/>
            <a:ext cx="3380863" cy="37668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4215214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3400">
        <p14:reveal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/>
      <p:bldP spid="15" grpId="0"/>
      <p:bldP spid="16" grpId="0"/>
      <p:bldP spid="2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314325" y="1"/>
            <a:ext cx="904875" cy="2700128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矩形 4"/>
          <p:cNvSpPr/>
          <p:nvPr/>
        </p:nvSpPr>
        <p:spPr>
          <a:xfrm>
            <a:off x="458986" y="191363"/>
            <a:ext cx="615553" cy="2508766"/>
          </a:xfrm>
          <a:prstGeom prst="rect">
            <a:avLst/>
          </a:prstGeom>
        </p:spPr>
        <p:txBody>
          <a:bodyPr vert="eaVert" wrap="square">
            <a:spAutoFit/>
          </a:bodyPr>
          <a:lstStyle/>
          <a:p>
            <a:r>
              <a:rPr lang="zh-CN" altLang="en-US" sz="2800" spc="600" dirty="0" smtClean="0">
                <a:solidFill>
                  <a:schemeClr val="bg1"/>
                </a:solidFill>
                <a:latin typeface="方正清刻本悦宋简体" panose="02000000000000000000" pitchFamily="2" charset="-122"/>
                <a:ea typeface="方正清刻本悦宋简体" panose="02000000000000000000" pitchFamily="2" charset="-122"/>
              </a:rPr>
              <a:t>安 谧 闲 静</a:t>
            </a:r>
          </a:p>
        </p:txBody>
      </p:sp>
      <p:sp>
        <p:nvSpPr>
          <p:cNvPr id="6" name="矩形 5"/>
          <p:cNvSpPr/>
          <p:nvPr/>
        </p:nvSpPr>
        <p:spPr>
          <a:xfrm>
            <a:off x="8434552" y="3788464"/>
            <a:ext cx="1415772" cy="461665"/>
          </a:xfrm>
          <a:prstGeom prst="rect">
            <a:avLst/>
          </a:prstGeom>
        </p:spPr>
        <p:txBody>
          <a:bodyPr vert="horz" wrap="none">
            <a:spAutoFit/>
          </a:bodyPr>
          <a:lstStyle/>
          <a:p>
            <a:r>
              <a:rPr lang="zh-CN" altLang="en-US" sz="2400" dirty="0" smtClean="0">
                <a:solidFill>
                  <a:srgbClr val="C00000"/>
                </a:solidFill>
                <a:latin typeface="方正清刻本悦宋简体" panose="02000000000000000000" pitchFamily="2" charset="-122"/>
                <a:ea typeface="方正清刻本悦宋简体" panose="02000000000000000000" pitchFamily="2" charset="-122"/>
              </a:rPr>
              <a:t>添加标题</a:t>
            </a:r>
            <a:endParaRPr lang="zh-CN" altLang="en-US" sz="2400" dirty="0">
              <a:solidFill>
                <a:srgbClr val="C00000"/>
              </a:solidFill>
              <a:latin typeface="方正清刻本悦宋简体" panose="02000000000000000000" pitchFamily="2" charset="-122"/>
              <a:ea typeface="方正清刻本悦宋简体" panose="02000000000000000000" pitchFamily="2" charset="-122"/>
            </a:endParaRPr>
          </a:p>
        </p:txBody>
      </p:sp>
      <p:sp>
        <p:nvSpPr>
          <p:cNvPr id="7" name="矩形 6"/>
          <p:cNvSpPr/>
          <p:nvPr/>
        </p:nvSpPr>
        <p:spPr>
          <a:xfrm>
            <a:off x="8434552" y="4266694"/>
            <a:ext cx="2840012" cy="923330"/>
          </a:xfrm>
          <a:prstGeom prst="rect">
            <a:avLst/>
          </a:prstGeom>
        </p:spPr>
        <p:txBody>
          <a:bodyPr vert="horz"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200" b="0" i="0" dirty="0" smtClean="0">
                <a:solidFill>
                  <a:srgbClr val="333333"/>
                </a:solidFill>
                <a:effectLst/>
                <a:latin typeface="方正清刻本悦宋简体" panose="02000000000000000000" pitchFamily="2" charset="-122"/>
                <a:ea typeface="方正清刻本悦宋简体" panose="02000000000000000000" pitchFamily="2" charset="-122"/>
              </a:rPr>
              <a:t>作品中呈现的那种情景交融、虚实相生、活跃意境是指抒情性着生命律动的韵味无穷的诗意空间</a:t>
            </a:r>
            <a:endParaRPr lang="zh-CN" altLang="en-US" sz="1200" dirty="0">
              <a:latin typeface="方正清刻本悦宋简体" panose="02000000000000000000" pitchFamily="2" charset="-122"/>
              <a:ea typeface="方正清刻本悦宋简体" panose="02000000000000000000" pitchFamily="2" charset="-122"/>
            </a:endParaRPr>
          </a:p>
        </p:txBody>
      </p:sp>
      <p:sp>
        <p:nvSpPr>
          <p:cNvPr id="8" name="矩形 7"/>
          <p:cNvSpPr/>
          <p:nvPr/>
        </p:nvSpPr>
        <p:spPr>
          <a:xfrm>
            <a:off x="5379119" y="1908674"/>
            <a:ext cx="1415772" cy="461665"/>
          </a:xfrm>
          <a:prstGeom prst="rect">
            <a:avLst/>
          </a:prstGeom>
        </p:spPr>
        <p:txBody>
          <a:bodyPr vert="horz" wrap="none">
            <a:spAutoFit/>
          </a:bodyPr>
          <a:lstStyle/>
          <a:p>
            <a:r>
              <a:rPr lang="zh-CN" altLang="en-US" sz="2400" dirty="0" smtClean="0">
                <a:solidFill>
                  <a:srgbClr val="C00000"/>
                </a:solidFill>
                <a:latin typeface="方正清刻本悦宋简体" panose="02000000000000000000" pitchFamily="2" charset="-122"/>
                <a:ea typeface="方正清刻本悦宋简体" panose="02000000000000000000" pitchFamily="2" charset="-122"/>
              </a:rPr>
              <a:t>添加标题</a:t>
            </a:r>
            <a:endParaRPr lang="zh-CN" altLang="en-US" sz="2400" dirty="0">
              <a:solidFill>
                <a:srgbClr val="C00000"/>
              </a:solidFill>
              <a:latin typeface="方正清刻本悦宋简体" panose="02000000000000000000" pitchFamily="2" charset="-122"/>
              <a:ea typeface="方正清刻本悦宋简体" panose="02000000000000000000" pitchFamily="2" charset="-122"/>
            </a:endParaRPr>
          </a:p>
        </p:txBody>
      </p:sp>
      <p:sp>
        <p:nvSpPr>
          <p:cNvPr id="9" name="矩形 8"/>
          <p:cNvSpPr/>
          <p:nvPr/>
        </p:nvSpPr>
        <p:spPr>
          <a:xfrm>
            <a:off x="5379119" y="2386904"/>
            <a:ext cx="2840012" cy="923330"/>
          </a:xfrm>
          <a:prstGeom prst="rect">
            <a:avLst/>
          </a:prstGeom>
        </p:spPr>
        <p:txBody>
          <a:bodyPr vert="horz"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200" b="0" i="0" dirty="0" smtClean="0">
                <a:solidFill>
                  <a:srgbClr val="333333"/>
                </a:solidFill>
                <a:effectLst/>
                <a:latin typeface="方正清刻本悦宋简体" panose="02000000000000000000" pitchFamily="2" charset="-122"/>
                <a:ea typeface="方正清刻本悦宋简体" panose="02000000000000000000" pitchFamily="2" charset="-122"/>
              </a:rPr>
              <a:t>作品中呈现的那种情景交融、虚实相生、活跃意境是指抒情性着生命律动的韵味无穷的诗意空间</a:t>
            </a:r>
            <a:endParaRPr lang="zh-CN" altLang="en-US" sz="1200" dirty="0">
              <a:latin typeface="方正清刻本悦宋简体" panose="02000000000000000000" pitchFamily="2" charset="-122"/>
              <a:ea typeface="方正清刻本悦宋简体" panose="02000000000000000000" pitchFamily="2" charset="-122"/>
            </a:endParaRPr>
          </a:p>
        </p:txBody>
      </p:sp>
      <p:sp>
        <p:nvSpPr>
          <p:cNvPr id="10" name="矩形 9"/>
          <p:cNvSpPr/>
          <p:nvPr/>
        </p:nvSpPr>
        <p:spPr>
          <a:xfrm>
            <a:off x="2243718" y="3805029"/>
            <a:ext cx="1415772" cy="461665"/>
          </a:xfrm>
          <a:prstGeom prst="rect">
            <a:avLst/>
          </a:prstGeom>
        </p:spPr>
        <p:txBody>
          <a:bodyPr vert="horz" wrap="none">
            <a:spAutoFit/>
          </a:bodyPr>
          <a:lstStyle/>
          <a:p>
            <a:r>
              <a:rPr lang="zh-CN" altLang="en-US" sz="2400" dirty="0" smtClean="0">
                <a:solidFill>
                  <a:srgbClr val="C00000"/>
                </a:solidFill>
                <a:latin typeface="方正清刻本悦宋简体" panose="02000000000000000000" pitchFamily="2" charset="-122"/>
                <a:ea typeface="方正清刻本悦宋简体" panose="02000000000000000000" pitchFamily="2" charset="-122"/>
              </a:rPr>
              <a:t>添加标题</a:t>
            </a:r>
            <a:endParaRPr lang="zh-CN" altLang="en-US" sz="2400" dirty="0">
              <a:solidFill>
                <a:srgbClr val="C00000"/>
              </a:solidFill>
              <a:latin typeface="方正清刻本悦宋简体" panose="02000000000000000000" pitchFamily="2" charset="-122"/>
              <a:ea typeface="方正清刻本悦宋简体" panose="02000000000000000000" pitchFamily="2" charset="-122"/>
            </a:endParaRPr>
          </a:p>
        </p:txBody>
      </p:sp>
      <p:sp>
        <p:nvSpPr>
          <p:cNvPr id="11" name="矩形 10"/>
          <p:cNvSpPr/>
          <p:nvPr/>
        </p:nvSpPr>
        <p:spPr>
          <a:xfrm>
            <a:off x="2243718" y="4283259"/>
            <a:ext cx="2840012" cy="923330"/>
          </a:xfrm>
          <a:prstGeom prst="rect">
            <a:avLst/>
          </a:prstGeom>
        </p:spPr>
        <p:txBody>
          <a:bodyPr vert="horz"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200" b="0" i="0" dirty="0" smtClean="0">
                <a:solidFill>
                  <a:srgbClr val="333333"/>
                </a:solidFill>
                <a:effectLst/>
                <a:latin typeface="方正清刻本悦宋简体" panose="02000000000000000000" pitchFamily="2" charset="-122"/>
                <a:ea typeface="方正清刻本悦宋简体" panose="02000000000000000000" pitchFamily="2" charset="-122"/>
              </a:rPr>
              <a:t>作品中呈现的那种情景交融、虚实相生、活跃意境是指抒情性着生命律动的韵味无穷的诗意空间</a:t>
            </a:r>
            <a:endParaRPr lang="zh-CN" altLang="en-US" sz="1200" dirty="0">
              <a:latin typeface="方正清刻本悦宋简体" panose="02000000000000000000" pitchFamily="2" charset="-122"/>
              <a:ea typeface="方正清刻本悦宋简体" panose="02000000000000000000" pitchFamily="2" charset="-122"/>
            </a:endParaRPr>
          </a:p>
        </p:txBody>
      </p:sp>
      <p:pic>
        <p:nvPicPr>
          <p:cNvPr id="13" name="图片 1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32852" t="-251" r="52723" b="66702"/>
          <a:stretch/>
        </p:blipFill>
        <p:spPr>
          <a:xfrm>
            <a:off x="4466757" y="1505633"/>
            <a:ext cx="912361" cy="2225681"/>
          </a:xfrm>
          <a:prstGeom prst="rect">
            <a:avLst/>
          </a:prstGeom>
        </p:spPr>
      </p:pic>
      <p:pic>
        <p:nvPicPr>
          <p:cNvPr id="14" name="图片 13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32852" t="-251" r="52723" b="66702"/>
          <a:stretch/>
        </p:blipFill>
        <p:spPr>
          <a:xfrm>
            <a:off x="1466723" y="3459138"/>
            <a:ext cx="912361" cy="2225681"/>
          </a:xfrm>
          <a:prstGeom prst="rect">
            <a:avLst/>
          </a:prstGeom>
        </p:spPr>
      </p:pic>
      <p:pic>
        <p:nvPicPr>
          <p:cNvPr id="15" name="图片 14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32852" t="-251" r="52723" b="66702"/>
          <a:stretch/>
        </p:blipFill>
        <p:spPr>
          <a:xfrm>
            <a:off x="7522191" y="3707293"/>
            <a:ext cx="912361" cy="22256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0737512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3400">
        <p14:reveal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8" grpId="0"/>
      <p:bldP spid="9" grpId="0"/>
      <p:bldP spid="10" grpId="0"/>
      <p:bldP spid="11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612854" y="588349"/>
            <a:ext cx="7178845" cy="6269651"/>
          </a:xfrm>
          <a:prstGeom prst="rect">
            <a:avLst/>
          </a:prstGeom>
        </p:spPr>
      </p:pic>
      <p:pic>
        <p:nvPicPr>
          <p:cNvPr id="5" name="图片 4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193" t="66083" r="43990" b="15831"/>
          <a:stretch/>
        </p:blipFill>
        <p:spPr>
          <a:xfrm>
            <a:off x="3710755" y="5617663"/>
            <a:ext cx="4819650" cy="1240337"/>
          </a:xfrm>
          <a:prstGeom prst="rect">
            <a:avLst/>
          </a:prstGeom>
        </p:spPr>
      </p:pic>
      <p:pic>
        <p:nvPicPr>
          <p:cNvPr id="6" name="图片 5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82870" r="24064"/>
          <a:stretch/>
        </p:blipFill>
        <p:spPr>
          <a:xfrm>
            <a:off x="0" y="5943600"/>
            <a:ext cx="12241161" cy="2153879"/>
          </a:xfrm>
          <a:prstGeom prst="rect">
            <a:avLst/>
          </a:prstGeom>
        </p:spPr>
      </p:pic>
      <p:grpSp>
        <p:nvGrpSpPr>
          <p:cNvPr id="7" name="组合 6"/>
          <p:cNvGrpSpPr/>
          <p:nvPr/>
        </p:nvGrpSpPr>
        <p:grpSpPr>
          <a:xfrm>
            <a:off x="4990981" y="1795836"/>
            <a:ext cx="2751640" cy="2499229"/>
            <a:chOff x="6326822" y="996434"/>
            <a:chExt cx="2751640" cy="2499229"/>
          </a:xfrm>
        </p:grpSpPr>
        <p:sp>
          <p:nvSpPr>
            <p:cNvPr id="8" name="矩形 7"/>
            <p:cNvSpPr/>
            <p:nvPr/>
          </p:nvSpPr>
          <p:spPr>
            <a:xfrm>
              <a:off x="6958652" y="996434"/>
              <a:ext cx="1292662" cy="1015663"/>
            </a:xfrm>
            <a:prstGeom prst="rect">
              <a:avLst/>
            </a:prstGeom>
          </p:spPr>
          <p:txBody>
            <a:bodyPr vert="eaVert" wrap="none">
              <a:spAutoFit/>
            </a:bodyPr>
            <a:lstStyle/>
            <a:p>
              <a:r>
                <a:rPr lang="zh-CN" altLang="en-US" sz="7200" dirty="0" smtClean="0">
                  <a:latin typeface="方正清刻本悦宋简体" panose="02000000000000000000" pitchFamily="2" charset="-122"/>
                  <a:ea typeface="方正清刻本悦宋简体" panose="02000000000000000000" pitchFamily="2" charset="-122"/>
                </a:rPr>
                <a:t>谢</a:t>
              </a:r>
              <a:endParaRPr lang="zh-CN" altLang="en-US" sz="7200" dirty="0">
                <a:latin typeface="方正清刻本悦宋简体" panose="02000000000000000000" pitchFamily="2" charset="-122"/>
                <a:ea typeface="方正清刻本悦宋简体" panose="02000000000000000000" pitchFamily="2" charset="-122"/>
              </a:endParaRPr>
            </a:p>
          </p:txBody>
        </p:sp>
        <p:sp>
          <p:nvSpPr>
            <p:cNvPr id="9" name="矩形 8"/>
            <p:cNvSpPr/>
            <p:nvPr/>
          </p:nvSpPr>
          <p:spPr>
            <a:xfrm>
              <a:off x="6326822" y="1609976"/>
              <a:ext cx="1107996" cy="1200329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en-US" sz="7200" dirty="0" smtClean="0">
                  <a:latin typeface="方正清刻本悦宋简体" panose="02000000000000000000" pitchFamily="2" charset="-122"/>
                  <a:ea typeface="方正清刻本悦宋简体" panose="02000000000000000000" pitchFamily="2" charset="-122"/>
                </a:rPr>
                <a:t>谢</a:t>
              </a:r>
              <a:endParaRPr lang="zh-CN" altLang="en-US" sz="7200" dirty="0">
                <a:latin typeface="方正清刻本悦宋简体" panose="02000000000000000000" pitchFamily="2" charset="-122"/>
                <a:ea typeface="方正清刻本悦宋简体" panose="02000000000000000000" pitchFamily="2" charset="-122"/>
              </a:endParaRPr>
            </a:p>
          </p:txBody>
        </p:sp>
        <p:sp>
          <p:nvSpPr>
            <p:cNvPr id="10" name="矩形 9"/>
            <p:cNvSpPr/>
            <p:nvPr/>
          </p:nvSpPr>
          <p:spPr>
            <a:xfrm>
              <a:off x="7300411" y="2013003"/>
              <a:ext cx="1778051" cy="400110"/>
            </a:xfrm>
            <a:prstGeom prst="rect">
              <a:avLst/>
            </a:prstGeom>
          </p:spPr>
          <p:txBody>
            <a:bodyPr vert="horz" wrap="none">
              <a:spAutoFit/>
            </a:bodyPr>
            <a:lstStyle/>
            <a:p>
              <a:r>
                <a:rPr lang="en-US" altLang="zh-CN" sz="2000" spc="600" dirty="0" smtClean="0">
                  <a:solidFill>
                    <a:srgbClr val="C00000"/>
                  </a:solidFill>
                </a:rPr>
                <a:t>[XIE XIE]</a:t>
              </a:r>
              <a:endParaRPr lang="zh-CN" altLang="en-US" sz="2000" spc="600" dirty="0">
                <a:solidFill>
                  <a:srgbClr val="C00000"/>
                </a:solidFill>
              </a:endParaRPr>
            </a:p>
          </p:txBody>
        </p:sp>
        <p:sp>
          <p:nvSpPr>
            <p:cNvPr id="11" name="矩形 10"/>
            <p:cNvSpPr/>
            <p:nvPr/>
          </p:nvSpPr>
          <p:spPr>
            <a:xfrm>
              <a:off x="7073877" y="2377408"/>
              <a:ext cx="800219" cy="1118255"/>
            </a:xfrm>
            <a:prstGeom prst="rect">
              <a:avLst/>
            </a:prstGeom>
          </p:spPr>
          <p:txBody>
            <a:bodyPr vert="eaVert" wrap="none">
              <a:spAutoFit/>
            </a:bodyPr>
            <a:lstStyle/>
            <a:p>
              <a:r>
                <a:rPr lang="zh-CN" altLang="en-US" sz="4000" dirty="0" smtClean="0">
                  <a:latin typeface="方正清刻本悦宋简体" panose="02000000000000000000" pitchFamily="2" charset="-122"/>
                  <a:ea typeface="方正清刻本悦宋简体" panose="02000000000000000000" pitchFamily="2" charset="-122"/>
                </a:rPr>
                <a:t>观赏</a:t>
              </a:r>
              <a:endParaRPr lang="zh-CN" altLang="en-US" sz="4000" dirty="0">
                <a:latin typeface="方正清刻本悦宋简体" panose="02000000000000000000" pitchFamily="2" charset="-122"/>
                <a:ea typeface="方正清刻本悦宋简体" panose="02000000000000000000" pitchFamily="2" charset="-122"/>
              </a:endParaRPr>
            </a:p>
          </p:txBody>
        </p:sp>
      </p:grpSp>
      <p:pic>
        <p:nvPicPr>
          <p:cNvPr id="12" name="图片 1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8475938" y="2548858"/>
            <a:ext cx="2359157" cy="1069850"/>
          </a:xfrm>
          <a:prstGeom prst="rect">
            <a:avLst/>
          </a:prstGeom>
        </p:spPr>
      </p:pic>
      <p:pic>
        <p:nvPicPr>
          <p:cNvPr id="13" name="图片 1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569458" y="2602601"/>
            <a:ext cx="2359157" cy="10698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1687051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3400">
        <p14:reveal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PowerPoint 演示文稿"/>
</p:tagLst>
</file>

<file path=ppt/theme/theme1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309</TotalTime>
  <Words>2201</Words>
  <Application>Microsoft Office PowerPoint</Application>
  <PresentationFormat>自定义</PresentationFormat>
  <Paragraphs>171</Paragraphs>
  <Slides>24</Slides>
  <Notes>24</Notes>
  <HiddenSlides>0</HiddenSlides>
  <MMClips>0</MMClips>
  <ScaleCrop>false</ScaleCrop>
  <HeadingPairs>
    <vt:vector size="4" baseType="variant">
      <vt:variant>
        <vt:lpstr>主题</vt:lpstr>
      </vt:variant>
      <vt:variant>
        <vt:i4>1</vt:i4>
      </vt:variant>
      <vt:variant>
        <vt:lpstr>幻灯片标题</vt:lpstr>
      </vt:variant>
      <vt:variant>
        <vt:i4>24</vt:i4>
      </vt:variant>
    </vt:vector>
  </HeadingPairs>
  <TitlesOfParts>
    <vt:vector size="25" baseType="lpstr">
      <vt:lpstr>Office 主题​​</vt:lpstr>
      <vt:lpstr>幻灯片 1</vt:lpstr>
      <vt:lpstr>幻灯片 2</vt:lpstr>
      <vt:lpstr>幻灯片 3</vt:lpstr>
      <vt:lpstr>幻灯片 4</vt:lpstr>
      <vt:lpstr>幻灯片 5</vt:lpstr>
      <vt:lpstr>幻灯片 6</vt:lpstr>
      <vt:lpstr>幻灯片 7</vt:lpstr>
      <vt:lpstr>幻灯片 8</vt:lpstr>
      <vt:lpstr>幻灯片 9</vt:lpstr>
      <vt:lpstr>幻灯片 10</vt:lpstr>
      <vt:lpstr>幻灯片 11</vt:lpstr>
      <vt:lpstr>幻灯片 12</vt:lpstr>
      <vt:lpstr>幻灯片 13</vt:lpstr>
      <vt:lpstr>幻灯片 14</vt:lpstr>
      <vt:lpstr>幻灯片 15</vt:lpstr>
      <vt:lpstr>幻灯片 16</vt:lpstr>
      <vt:lpstr>幻灯片 17</vt:lpstr>
      <vt:lpstr>幻灯片 18</vt:lpstr>
      <vt:lpstr>幻灯片 19</vt:lpstr>
      <vt:lpstr>幻灯片 20</vt:lpstr>
      <vt:lpstr>幻灯片 21</vt:lpstr>
      <vt:lpstr>幻灯片 22</vt:lpstr>
      <vt:lpstr>幻灯片 23</vt:lpstr>
      <vt:lpstr>幻灯片 24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PPT</dc:creator>
  <dc:description>http://www.ypppt.com/</dc:description>
  <cp:lastModifiedBy>User</cp:lastModifiedBy>
  <cp:revision>161</cp:revision>
  <dcterms:created xsi:type="dcterms:W3CDTF">2017-07-29T06:41:32Z</dcterms:created>
  <dcterms:modified xsi:type="dcterms:W3CDTF">2020-08-06T02:32:45Z</dcterms:modified>
</cp:coreProperties>
</file>