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olors1.xml" ContentType="application/vnd.ms-office.chartcolorstyle+xml"/>
  <Override PartName="/ppt/charts/colors10.xml" ContentType="application/vnd.ms-office.chartcolorstyle+xml"/>
  <Override PartName="/ppt/charts/colors2.xml" ContentType="application/vnd.ms-office.chartcolorstyle+xml"/>
  <Override PartName="/ppt/charts/colors3.xml" ContentType="application/vnd.ms-office.chartcolorstyle+xml"/>
  <Override PartName="/ppt/charts/colors4.xml" ContentType="application/vnd.ms-office.chartcolorstyle+xml"/>
  <Override PartName="/ppt/charts/colors5.xml" ContentType="application/vnd.ms-office.chartcolorstyle+xml"/>
  <Override PartName="/ppt/charts/colors6.xml" ContentType="application/vnd.ms-office.chartcolorstyle+xml"/>
  <Override PartName="/ppt/charts/colors7.xml" ContentType="application/vnd.ms-office.chartcolorstyle+xml"/>
  <Override PartName="/ppt/charts/colors8.xml" ContentType="application/vnd.ms-office.chartcolorstyle+xml"/>
  <Override PartName="/ppt/charts/colors9.xml" ContentType="application/vnd.ms-office.chartcolorstyle+xml"/>
  <Override PartName="/ppt/charts/style1.xml" ContentType="application/vnd.ms-office.chartstyle+xml"/>
  <Override PartName="/ppt/charts/style10.xml" ContentType="application/vnd.ms-office.chartstyle+xml"/>
  <Override PartName="/ppt/charts/style2.xml" ContentType="application/vnd.ms-office.chartstyle+xml"/>
  <Override PartName="/ppt/charts/style3.xml" ContentType="application/vnd.ms-office.chartstyle+xml"/>
  <Override PartName="/ppt/charts/style4.xml" ContentType="application/vnd.ms-office.chartstyle+xml"/>
  <Override PartName="/ppt/charts/style5.xml" ContentType="application/vnd.ms-office.chartstyle+xml"/>
  <Override PartName="/ppt/charts/style6.xml" ContentType="application/vnd.ms-office.chartstyle+xml"/>
  <Override PartName="/ppt/charts/style7.xml" ContentType="application/vnd.ms-office.chartstyle+xml"/>
  <Override PartName="/ppt/charts/style8.xml" ContentType="application/vnd.ms-office.chartstyle+xml"/>
  <Override PartName="/ppt/charts/style9.xml" ContentType="application/vnd.ms-office.chartstyl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Override1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8" r:id="rId3"/>
    <p:sldId id="282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78" r:id="rId18"/>
    <p:sldId id="279" r:id="rId19"/>
    <p:sldId id="281" r:id="rId2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CF43"/>
    <a:srgbClr val="F06586"/>
    <a:srgbClr val="2E8AC2"/>
    <a:srgbClr val="20B387"/>
    <a:srgbClr val="8F45C7"/>
    <a:srgbClr val="32374E"/>
    <a:srgbClr val="2F3448"/>
    <a:srgbClr val="ED49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3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Workbook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package" Target="../embeddings/Workbook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microsoft.com/office/2011/relationships/chartStyle" Target="style3.xml"/><Relationship Id="rId1" Type="http://schemas.openxmlformats.org/officeDocument/2006/relationships/package" Target="../embeddings/Workbook4.xlsx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ColorStyle" Target="colors4.xml"/><Relationship Id="rId2" Type="http://schemas.microsoft.com/office/2011/relationships/chartStyle" Target="style4.xml"/><Relationship Id="rId1" Type="http://schemas.openxmlformats.org/officeDocument/2006/relationships/package" Target="../embeddings/Workbook5.xlsx"/></Relationships>
</file>

<file path=ppt/charts/_rels/chart6.xml.rels><?xml version="1.0" encoding="UTF-8" standalone="yes"?>
<Relationships xmlns="http://schemas.openxmlformats.org/package/2006/relationships"><Relationship Id="rId4" Type="http://schemas.microsoft.com/office/2011/relationships/chartColorStyle" Target="colors5.xml"/><Relationship Id="rId3" Type="http://schemas.microsoft.com/office/2011/relationships/chartStyle" Target="style5.xml"/><Relationship Id="rId2" Type="http://schemas.openxmlformats.org/officeDocument/2006/relationships/themeOverride" Target="../theme/themeOverride1.xml"/><Relationship Id="rId1" Type="http://schemas.openxmlformats.org/officeDocument/2006/relationships/package" Target="../embeddings/Workbook6.xlsx"/></Relationships>
</file>

<file path=ppt/charts/_rels/chart7.xml.rels><?xml version="1.0" encoding="UTF-8" standalone="yes"?>
<Relationships xmlns="http://schemas.openxmlformats.org/package/2006/relationships"><Relationship Id="rId3" Type="http://schemas.microsoft.com/office/2011/relationships/chartColorStyle" Target="colors6.xml"/><Relationship Id="rId2" Type="http://schemas.microsoft.com/office/2011/relationships/chartStyle" Target="style6.xml"/><Relationship Id="rId1" Type="http://schemas.openxmlformats.org/officeDocument/2006/relationships/package" Target="../embeddings/Workbook7.xlsx"/></Relationships>
</file>

<file path=ppt/charts/_rels/chart8.xml.rels><?xml version="1.0" encoding="UTF-8" standalone="yes"?>
<Relationships xmlns="http://schemas.openxmlformats.org/package/2006/relationships"><Relationship Id="rId3" Type="http://schemas.microsoft.com/office/2011/relationships/chartColorStyle" Target="colors7.xml"/><Relationship Id="rId2" Type="http://schemas.microsoft.com/office/2011/relationships/chartStyle" Target="style7.xml"/><Relationship Id="rId1" Type="http://schemas.openxmlformats.org/officeDocument/2006/relationships/package" Target="../embeddings/Workbook8.xlsx"/></Relationships>
</file>

<file path=ppt/charts/_rels/chart9.xml.rels><?xml version="1.0" encoding="UTF-8" standalone="yes"?>
<Relationships xmlns="http://schemas.openxmlformats.org/package/2006/relationships"><Relationship Id="rId3" Type="http://schemas.microsoft.com/office/2011/relationships/chartColorStyle" Target="colors8.xml"/><Relationship Id="rId2" Type="http://schemas.microsoft.com/office/2011/relationships/chartStyle" Target="style8.xml"/><Relationship Id="rId1" Type="http://schemas.openxmlformats.org/officeDocument/2006/relationships/package" Target="../embeddings/Workbook9.xlsx"/></Relationships>
</file>

<file path=ppt/charts/_rels/chart10.xml.rels><?xml version="1.0" encoding="UTF-8" standalone="yes"?>
<Relationships xmlns="http://schemas.openxmlformats.org/package/2006/relationships"><Relationship Id="rId3" Type="http://schemas.microsoft.com/office/2011/relationships/chartColorStyle" Target="colors9.xml"/><Relationship Id="rId2" Type="http://schemas.microsoft.com/office/2011/relationships/chartStyle" Target="style9.xml"/><Relationship Id="rId1" Type="http://schemas.openxmlformats.org/officeDocument/2006/relationships/package" Target="../embeddings/Workbook10.xlsx"/></Relationships>
</file>

<file path=ppt/charts/_rels/chart11.xml.rels><?xml version="1.0" encoding="UTF-8" standalone="yes"?>
<Relationships xmlns="http://schemas.openxmlformats.org/package/2006/relationships"><Relationship Id="rId3" Type="http://schemas.microsoft.com/office/2011/relationships/chartColorStyle" Target="colors10.xml"/><Relationship Id="rId2" Type="http://schemas.microsoft.com/office/2011/relationships/chartStyle" Target="style10.xml"/><Relationship Id="rId1" Type="http://schemas.openxmlformats.org/officeDocument/2006/relationships/package" Target="../embeddings/Workbook1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2016年</c:v>
                </c:pt>
              </c:strCache>
            </c:strRef>
          </c:tx>
          <c:spPr>
            <a:solidFill>
              <a:srgbClr val="2E8AC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Segoe UI" panose="020B0502040204020203" pitchFamily="34" charset="0"/>
                    <a:ea typeface="Segoe UI" panose="020B0502040204020203" pitchFamily="34" charset="0"/>
                    <a:cs typeface="Segoe UI" panose="020B0502040204020203" pitchFamily="34" charset="0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营业额</c:v>
                </c:pt>
                <c:pt idx="1">
                  <c:v>纯利润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3000</c:v>
                </c:pt>
                <c:pt idx="1">
                  <c:v>1000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2017年</c:v>
                </c:pt>
              </c:strCache>
            </c:strRef>
          </c:tx>
          <c:spPr>
            <a:solidFill>
              <a:srgbClr val="20B387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Segoe UI" panose="020B0502040204020203" pitchFamily="34" charset="0"/>
                    <a:ea typeface="Segoe UI" panose="020B0502040204020203" pitchFamily="34" charset="0"/>
                    <a:cs typeface="Segoe UI" panose="020B0502040204020203" pitchFamily="34" charset="0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营业额</c:v>
                </c:pt>
                <c:pt idx="1">
                  <c:v>纯利润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5000</c:v>
                </c:pt>
                <c:pt idx="1">
                  <c:v>1500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84950808"/>
        <c:axId val="1484951464"/>
      </c:barChart>
      <c:catAx>
        <c:axId val="14849508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pPr>
          </a:p>
        </c:txPr>
        <c:crossAx val="1484951464"/>
        <c:crosses val="autoZero"/>
        <c:auto val="1"/>
        <c:lblAlgn val="ctr"/>
        <c:lblOffset val="100"/>
        <c:noMultiLvlLbl val="0"/>
      </c:catAx>
      <c:valAx>
        <c:axId val="1484951464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pPr>
          </a:p>
        </c:txPr>
        <c:crossAx val="14849508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defRPr>
          </a:pPr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bg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2017年</c:v>
                </c:pt>
              </c:strCache>
            </c:strRef>
          </c:tx>
          <c:spPr>
            <a:solidFill>
              <a:srgbClr val="1F4964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06586"/>
              </a:solidFill>
              <a:ln>
                <a:noFill/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rgbClr val="EDCF43"/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195" b="0" i="0" u="none" strike="noStrike" kern="1200" baseline="0">
                    <a:solidFill>
                      <a:schemeClr val="bg1"/>
                    </a:solidFill>
                    <a:latin typeface="Segoe UI" panose="020B0502040204020203" pitchFamily="34" charset="0"/>
                    <a:ea typeface="Segoe UI" panose="020B0502040204020203" pitchFamily="34" charset="0"/>
                    <a:cs typeface="Segoe UI" panose="020B0502040204020203" pitchFamily="34" charset="0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目标利润</c:v>
                </c:pt>
                <c:pt idx="1">
                  <c:v>实际利润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3000</c:v>
                </c:pt>
                <c:pt idx="1">
                  <c:v>4500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484950808"/>
        <c:axId val="1484951464"/>
      </c:barChart>
      <c:catAx>
        <c:axId val="14849508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pPr>
          </a:p>
        </c:txPr>
        <c:crossAx val="1484951464"/>
        <c:crosses val="autoZero"/>
        <c:auto val="1"/>
        <c:lblAlgn val="ctr"/>
        <c:lblOffset val="100"/>
        <c:noMultiLvlLbl val="0"/>
      </c:catAx>
      <c:valAx>
        <c:axId val="1484951464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95" b="0" i="0" u="none" strike="noStrike" kern="1200" baseline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pPr>
          </a:p>
        </c:txPr>
        <c:crossAx val="14849508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bg1"/>
              </a:solidFill>
              <a:latin typeface="Segoe UI" panose="020B0502040204020203" pitchFamily="34" charset="0"/>
              <a:ea typeface="Segoe UI" panose="020B0502040204020203" pitchFamily="34" charset="0"/>
              <a:cs typeface="Segoe UI" panose="020B0502040204020203" pitchFamily="34" charset="0"/>
            </a:defRPr>
          </a:pPr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solidFill>
            <a:schemeClr val="bg1"/>
          </a:solidFill>
          <a:latin typeface="Segoe UI" panose="020B0502040204020203" pitchFamily="34" charset="0"/>
          <a:ea typeface="Segoe UI" panose="020B0502040204020203" pitchFamily="34" charset="0"/>
          <a:cs typeface="Segoe UI" panose="020B0502040204020203" pitchFamily="34" charset="0"/>
        </a:defRPr>
      </a:pPr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20B387"/>
            </a:solidFill>
            <a:ln w="6350">
              <a:noFill/>
            </a:ln>
          </c:spPr>
          <c:invertIfNegative val="0"/>
          <c:dPt>
            <c:idx val="0"/>
            <c:invertIfNegative val="0"/>
            <c:bubble3D val="0"/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dPt>
            <c:idx val="3"/>
            <c:invertIfNegative val="0"/>
            <c:bubble3D val="0"/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Pt>
            <c:idx val="7"/>
            <c:invertIfNegative val="0"/>
            <c:bubble3D val="0"/>
          </c:dPt>
          <c:dPt>
            <c:idx val="8"/>
            <c:invertIfNegative val="0"/>
            <c:bubble3D val="0"/>
          </c:dPt>
          <c:dPt>
            <c:idx val="9"/>
            <c:invertIfNegative val="0"/>
            <c:bubble3D val="0"/>
          </c:dPt>
          <c:dPt>
            <c:idx val="10"/>
            <c:invertIfNegative val="0"/>
            <c:bubble3D val="0"/>
          </c:dPt>
          <c:dPt>
            <c:idx val="11"/>
            <c:invertIfNegative val="0"/>
            <c:bubble3D val="0"/>
            <c:spPr>
              <a:solidFill>
                <a:srgbClr val="F06586"/>
              </a:solidFill>
              <a:ln w="6350">
                <a:noFill/>
              </a:ln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400" b="0" i="0" u="none" strike="noStrike" kern="1200" baseline="0">
                    <a:solidFill>
                      <a:schemeClr val="bg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Segoe UI" panose="020B0502040204020203" pitchFamily="34" charset="0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/>
              </c:ext>
            </c:extLst>
          </c:dLbls>
          <c:cat>
            <c:strRef>
              <c:f>Sheet1!$A$2:$A$13</c:f>
              <c:strCache>
                <c:ptCount val="12"/>
                <c:pt idx="0">
                  <c:v>一月</c:v>
                </c:pt>
                <c:pt idx="1">
                  <c:v>二月</c:v>
                </c:pt>
                <c:pt idx="2">
                  <c:v>三月</c:v>
                </c:pt>
                <c:pt idx="3">
                  <c:v>四月</c:v>
                </c:pt>
                <c:pt idx="4">
                  <c:v>五月</c:v>
                </c:pt>
                <c:pt idx="5">
                  <c:v>六月</c:v>
                </c:pt>
                <c:pt idx="6">
                  <c:v>七月</c:v>
                </c:pt>
                <c:pt idx="7">
                  <c:v>八月</c:v>
                </c:pt>
                <c:pt idx="8">
                  <c:v>九月</c:v>
                </c:pt>
                <c:pt idx="9">
                  <c:v>十月</c:v>
                </c:pt>
                <c:pt idx="10">
                  <c:v>十一月</c:v>
                </c:pt>
                <c:pt idx="11">
                  <c:v>十二月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100</c:v>
                </c:pt>
                <c:pt idx="1">
                  <c:v>250</c:v>
                </c:pt>
                <c:pt idx="2">
                  <c:v>360</c:v>
                </c:pt>
                <c:pt idx="3">
                  <c:v>400</c:v>
                </c:pt>
                <c:pt idx="4">
                  <c:v>430</c:v>
                </c:pt>
                <c:pt idx="5">
                  <c:v>480</c:v>
                </c:pt>
                <c:pt idx="6">
                  <c:v>520</c:v>
                </c:pt>
                <c:pt idx="7">
                  <c:v>570</c:v>
                </c:pt>
                <c:pt idx="8">
                  <c:v>600</c:v>
                </c:pt>
                <c:pt idx="9">
                  <c:v>680</c:v>
                </c:pt>
                <c:pt idx="10">
                  <c:v>720</c:v>
                </c:pt>
                <c:pt idx="11">
                  <c:v>850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60186096"/>
        <c:axId val="-2015959472"/>
      </c:barChart>
      <c:catAx>
        <c:axId val="186018609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ln w="9525" cap="flat" cmpd="sng" algn="ctr">
            <a:solidFill>
              <a:schemeClr val="bg1">
                <a:lumMod val="85000"/>
              </a:scheme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Segoe UI" panose="020B0502040204020203" pitchFamily="34" charset="0"/>
              </a:defRPr>
            </a:pPr>
          </a:p>
        </c:txPr>
        <c:crossAx val="-2015959472"/>
        <c:crosses val="autoZero"/>
        <c:auto val="1"/>
        <c:lblAlgn val="ctr"/>
        <c:lblOffset val="100"/>
        <c:noMultiLvlLbl val="0"/>
      </c:catAx>
      <c:valAx>
        <c:axId val="-2015959472"/>
        <c:scaling>
          <c:orientation val="minMax"/>
        </c:scaling>
        <c:delete val="1"/>
        <c:axPos val="l"/>
        <c:majorGridlines>
          <c:spPr>
            <a:ln w="9525" cap="flat" cmpd="sng" algn="ctr">
              <a:noFill/>
              <a:prstDash val="solid"/>
              <a:round/>
            </a:ln>
          </c:spPr>
        </c:majorGridlines>
        <c:numFmt formatCode="General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Segoe UI" panose="020B0502040204020203" pitchFamily="34" charset="0"/>
              </a:defRPr>
            </a:pPr>
          </a:p>
        </c:txPr>
        <c:crossAx val="18601860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txPr>
    <a:bodyPr/>
    <a:lstStyle/>
    <a:p>
      <a:pPr>
        <a:defRPr lang="zh-CN" sz="1400">
          <a:solidFill>
            <a:schemeClr val="bg1"/>
          </a:solidFill>
          <a:latin typeface="方正兰亭黑简体" panose="02000000000000000000" pitchFamily="2" charset="-122"/>
          <a:ea typeface="方正兰亭黑简体" panose="02000000000000000000" pitchFamily="2" charset="-122"/>
          <a:cs typeface="Segoe UI" panose="020B0502040204020203" pitchFamily="34" charset="0"/>
        </a:defRPr>
      </a:pPr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 w="19050">
              <a:noFill/>
            </a:ln>
          </c:spPr>
          <c:explosion val="0"/>
          <c:dPt>
            <c:idx val="0"/>
            <c:bubble3D val="0"/>
            <c:spPr>
              <a:solidFill>
                <a:srgbClr val="2E8AC2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EDCF43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F06586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rgbClr val="20B387"/>
              </a:solidFill>
              <a:ln w="19050"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800" b="0" i="0" u="none" strike="noStrike" kern="1200" baseline="0">
                    <a:solidFill>
                      <a:schemeClr val="bg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cs"/>
                  </a:defRPr>
                </a:pPr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200</c:v>
                </c:pt>
                <c:pt idx="1">
                  <c:v>500</c:v>
                </c:pt>
                <c:pt idx="2">
                  <c:v>300</c:v>
                </c:pt>
                <c:pt idx="3">
                  <c:v>600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5"/>
      </c:doughnut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46633014955913"/>
          <c:y val="0.355214069502657"/>
          <c:w val="0.20778987065717"/>
          <c:h val="0.37691218349020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95" b="0" i="0" u="none" strike="noStrike" kern="1200" baseline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cs"/>
            </a:defRPr>
          </a:pPr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>
          <a:latin typeface="方正兰亭黑简体" panose="02000000000000000000" pitchFamily="2" charset="-122"/>
          <a:ea typeface="方正兰亭黑简体" panose="02000000000000000000" pitchFamily="2" charset="-122"/>
        </a:defRPr>
      </a:pPr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20B387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400" b="0" i="0" u="none" strike="noStrike" kern="1200" baseline="0">
                    <a:solidFill>
                      <a:schemeClr val="bg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销售</c:v>
                </c:pt>
                <c:pt idx="1">
                  <c:v>财务</c:v>
                </c:pt>
                <c:pt idx="2">
                  <c:v>经理</c:v>
                </c:pt>
                <c:pt idx="3">
                  <c:v>其它1</c:v>
                </c:pt>
                <c:pt idx="4">
                  <c:v>其它2</c:v>
                </c:pt>
                <c:pt idx="5">
                  <c:v>其它3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21</c:v>
                </c:pt>
                <c:pt idx="1">
                  <c:v>3</c:v>
                </c:pt>
                <c:pt idx="2">
                  <c:v>5</c:v>
                </c:pt>
                <c:pt idx="3">
                  <c:v>3</c:v>
                </c:pt>
                <c:pt idx="4">
                  <c:v>12</c:v>
                </c:pt>
                <c:pt idx="5">
                  <c:v>22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0658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/>
              <a:lstStyle/>
              <a:p>
                <a:pPr>
                  <a:defRPr lang="zh-CN" sz="1400" b="0" i="0" u="none" strike="noStrike" kern="1200" baseline="0">
                    <a:solidFill>
                      <a:schemeClr val="bg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cs"/>
                  </a:defRPr>
                </a:pPr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销售</c:v>
                </c:pt>
                <c:pt idx="1">
                  <c:v>财务</c:v>
                </c:pt>
                <c:pt idx="2">
                  <c:v>经理</c:v>
                </c:pt>
                <c:pt idx="3">
                  <c:v>其它1</c:v>
                </c:pt>
                <c:pt idx="4">
                  <c:v>其它2</c:v>
                </c:pt>
                <c:pt idx="5">
                  <c:v>其它3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24</c:v>
                </c:pt>
                <c:pt idx="1">
                  <c:v>6</c:v>
                </c:pt>
                <c:pt idx="2">
                  <c:v>4</c:v>
                </c:pt>
                <c:pt idx="3">
                  <c:v>4</c:v>
                </c:pt>
                <c:pt idx="4">
                  <c:v>15</c:v>
                </c:pt>
                <c:pt idx="5">
                  <c:v>15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1138981056"/>
        <c:axId val="1138977120"/>
      </c:barChart>
      <c:catAx>
        <c:axId val="11389810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cs"/>
              </a:defRPr>
            </a:pPr>
          </a:p>
        </c:txPr>
        <c:crossAx val="1138977120"/>
        <c:crosses val="autoZero"/>
        <c:auto val="1"/>
        <c:lblAlgn val="ctr"/>
        <c:lblOffset val="100"/>
        <c:noMultiLvlLbl val="0"/>
      </c:catAx>
      <c:valAx>
        <c:axId val="1138977120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400" b="0" i="0" u="none" strike="noStrike" kern="1200" baseline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cs"/>
              </a:defRPr>
            </a:pPr>
          </a:p>
        </c:txPr>
        <c:crossAx val="11389810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400">
          <a:solidFill>
            <a:schemeClr val="bg1"/>
          </a:solidFill>
          <a:latin typeface="方正兰亭黑简体" panose="02000000000000000000" pitchFamily="2" charset="-122"/>
          <a:ea typeface="方正兰亭黑简体" panose="02000000000000000000" pitchFamily="2" charset="-122"/>
        </a:defRPr>
      </a:pPr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50800" cap="rnd">
              <a:solidFill>
                <a:srgbClr val="F06586"/>
              </a:solidFill>
              <a:round/>
            </a:ln>
            <a:effectLst/>
          </c:spPr>
          <c:marker>
            <c:symbol val="circle"/>
            <c:size val="13"/>
            <c:spPr>
              <a:solidFill>
                <a:srgbClr val="2F3448"/>
              </a:solidFill>
              <a:ln w="57150">
                <a:solidFill>
                  <a:srgbClr val="F06586"/>
                </a:solidFill>
              </a:ln>
              <a:effectLst/>
            </c:spPr>
          </c:marker>
          <c:dLbls>
            <c:delete val="1"/>
          </c:dLbls>
          <c:cat>
            <c:strRef>
              <c:f>Sheet1!$C$3:$C$14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Sheet1!$D$3:$D$14</c:f>
              <c:numCache>
                <c:formatCode>General</c:formatCode>
                <c:ptCount val="12"/>
                <c:pt idx="0">
                  <c:v>272</c:v>
                </c:pt>
                <c:pt idx="1">
                  <c:v>406</c:v>
                </c:pt>
                <c:pt idx="2">
                  <c:v>273</c:v>
                </c:pt>
                <c:pt idx="3">
                  <c:v>425</c:v>
                </c:pt>
                <c:pt idx="4">
                  <c:v>348</c:v>
                </c:pt>
                <c:pt idx="5">
                  <c:v>304</c:v>
                </c:pt>
                <c:pt idx="6">
                  <c:v>324</c:v>
                </c:pt>
                <c:pt idx="7">
                  <c:v>388</c:v>
                </c:pt>
                <c:pt idx="8">
                  <c:v>426</c:v>
                </c:pt>
                <c:pt idx="9">
                  <c:v>389</c:v>
                </c:pt>
                <c:pt idx="10">
                  <c:v>311</c:v>
                </c:pt>
                <c:pt idx="11">
                  <c:v>442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43801064"/>
        <c:axId val="643800736"/>
      </c:lineChart>
      <c:catAx>
        <c:axId val="6438010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00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</a:p>
        </c:txPr>
        <c:crossAx val="643800736"/>
        <c:crosses val="autoZero"/>
        <c:auto val="1"/>
        <c:lblAlgn val="ctr"/>
        <c:lblOffset val="100"/>
        <c:noMultiLvlLbl val="0"/>
      </c:catAx>
      <c:valAx>
        <c:axId val="643800736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00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</a:p>
        </c:txPr>
        <c:crossAx val="643801064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>
              <a:defRPr lang="zh-CN" sz="1100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100">
          <a:solidFill>
            <a:schemeClr val="bg1"/>
          </a:solidFill>
          <a:latin typeface="微软雅黑" panose="020B0503020204020204" pitchFamily="34" charset="-122"/>
          <a:ea typeface="微软雅黑" panose="020B0503020204020204" pitchFamily="34" charset="-122"/>
        </a:defRPr>
      </a:pPr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EDCF43"/>
            </a:solidFill>
            <a:scene3d>
              <a:camera prst="orthographicFront"/>
              <a:lightRig rig="threePt" dir="t"/>
            </a:scene3d>
            <a:sp3d>
              <a:bevelT w="190500"/>
              <a:contourClr>
                <a:srgbClr val="000000"/>
              </a:contourClr>
            </a:sp3d>
          </c:spPr>
          <c:explosion val="0"/>
          <c:dPt>
            <c:idx val="0"/>
            <c:bubble3D val="0"/>
            <c:spPr>
              <a:solidFill>
                <a:srgbClr val="F06586"/>
              </a:solidFill>
              <a:ln w="2540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 contourW="25400">
                <a:bevelT w="190500"/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rgbClr val="20B387"/>
              </a:solidFill>
              <a:ln w="2540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 contourW="25400">
                <a:bevelT w="190500"/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rgbClr val="2E8AC2"/>
              </a:solidFill>
              <a:ln w="2540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 contourW="25400">
                <a:bevelT w="190500"/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rgbClr val="EDCF43"/>
              </a:solidFill>
              <a:ln w="2540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 contourW="25400">
                <a:bevelT w="190500"/>
                <a:contourClr>
                  <a:schemeClr val="lt1"/>
                </a:contourClr>
              </a:sp3d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zh-CN" sz="2800" b="0" i="0" u="none" strike="noStrike" kern="1200" baseline="0">
                    <a:solidFill>
                      <a:schemeClr val="bg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cs"/>
                  </a:defRPr>
                </a:pPr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东北</c:v>
                </c:pt>
                <c:pt idx="1">
                  <c:v>华西</c:v>
                </c:pt>
                <c:pt idx="2">
                  <c:v>西南</c:v>
                </c:pt>
                <c:pt idx="3">
                  <c:v>东部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0.5</c:v>
                </c:pt>
                <c:pt idx="1">
                  <c:v>0.2</c:v>
                </c:pt>
                <c:pt idx="2">
                  <c:v>0.2</c:v>
                </c:pt>
                <c:pt idx="3">
                  <c:v>0.1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2400" b="0" i="0" u="none" strike="noStrike" kern="1200" baseline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cs"/>
            </a:defRPr>
          </a:pPr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zh-CN" sz="2400" b="0" i="0" u="none" strike="noStrike" kern="1200" spc="0" baseline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cs"/>
              </a:defRPr>
            </a:pPr>
            <a:r>
              <a:rPr lang="zh-CN" sz="2400"/>
              <a:t>销售部每月销售额堆积柱形图分析</a:t>
            </a:r>
            <a:endParaRPr lang="zh-CN" sz="240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季度销售分析!$A$3</c:f>
              <c:strCache>
                <c:ptCount val="1"/>
                <c:pt idx="0">
                  <c:v>销售1部</c:v>
                </c:pt>
              </c:strCache>
            </c:strRef>
          </c:tx>
          <c:spPr>
            <a:solidFill>
              <a:srgbClr val="20B387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季度销售分析!$B$2:$M$2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季度销售分析!$B$3:$M$3</c:f>
              <c:numCache>
                <c:formatCode>\¥#,##0.00_);[Red]\(\¥#,##0.00\)</c:formatCode>
                <c:ptCount val="12"/>
                <c:pt idx="0">
                  <c:v>575</c:v>
                </c:pt>
                <c:pt idx="1">
                  <c:v>568</c:v>
                </c:pt>
                <c:pt idx="2">
                  <c:v>957</c:v>
                </c:pt>
                <c:pt idx="3">
                  <c:v>732</c:v>
                </c:pt>
                <c:pt idx="4">
                  <c:v>999</c:v>
                </c:pt>
                <c:pt idx="5">
                  <c:v>615</c:v>
                </c:pt>
                <c:pt idx="6">
                  <c:v>646</c:v>
                </c:pt>
                <c:pt idx="7">
                  <c:v>855</c:v>
                </c:pt>
                <c:pt idx="8">
                  <c:v>920</c:v>
                </c:pt>
                <c:pt idx="9">
                  <c:v>258</c:v>
                </c:pt>
                <c:pt idx="10">
                  <c:v>784</c:v>
                </c:pt>
                <c:pt idx="11">
                  <c:v>596</c:v>
                </c:pt>
              </c:numCache>
            </c:numRef>
          </c:val>
        </c:ser>
        <c:ser>
          <c:idx val="1"/>
          <c:order val="1"/>
          <c:tx>
            <c:strRef>
              <c:f>季度销售分析!$A$4</c:f>
              <c:strCache>
                <c:ptCount val="1"/>
                <c:pt idx="0">
                  <c:v>销售2部</c:v>
                </c:pt>
              </c:strCache>
            </c:strRef>
          </c:tx>
          <c:spPr>
            <a:solidFill>
              <a:srgbClr val="2E8AC2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季度销售分析!$B$2:$M$2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季度销售分析!$B$4:$M$4</c:f>
              <c:numCache>
                <c:formatCode>\¥#,##0.00_);[Red]\(\¥#,##0.00\)</c:formatCode>
                <c:ptCount val="12"/>
                <c:pt idx="0">
                  <c:v>634</c:v>
                </c:pt>
                <c:pt idx="1">
                  <c:v>730</c:v>
                </c:pt>
                <c:pt idx="2">
                  <c:v>254</c:v>
                </c:pt>
                <c:pt idx="3">
                  <c:v>994</c:v>
                </c:pt>
                <c:pt idx="4">
                  <c:v>415</c:v>
                </c:pt>
                <c:pt idx="5">
                  <c:v>403</c:v>
                </c:pt>
                <c:pt idx="6">
                  <c:v>766</c:v>
                </c:pt>
                <c:pt idx="7">
                  <c:v>360</c:v>
                </c:pt>
                <c:pt idx="8">
                  <c:v>673</c:v>
                </c:pt>
                <c:pt idx="9">
                  <c:v>485</c:v>
                </c:pt>
                <c:pt idx="10">
                  <c:v>355</c:v>
                </c:pt>
                <c:pt idx="11">
                  <c:v>974</c:v>
                </c:pt>
              </c:numCache>
            </c:numRef>
          </c:val>
        </c:ser>
        <c:ser>
          <c:idx val="2"/>
          <c:order val="2"/>
          <c:tx>
            <c:strRef>
              <c:f>季度销售分析!$A$5</c:f>
              <c:strCache>
                <c:ptCount val="1"/>
                <c:pt idx="0">
                  <c:v>销售3部</c:v>
                </c:pt>
              </c:strCache>
            </c:strRef>
          </c:tx>
          <c:spPr>
            <a:solidFill>
              <a:srgbClr val="EDCF43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季度销售分析!$B$2:$M$2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季度销售分析!$B$5:$M$5</c:f>
              <c:numCache>
                <c:formatCode>\¥#,##0.00_);[Red]\(\¥#,##0.00\)</c:formatCode>
                <c:ptCount val="12"/>
                <c:pt idx="0">
                  <c:v>798</c:v>
                </c:pt>
                <c:pt idx="1">
                  <c:v>779</c:v>
                </c:pt>
                <c:pt idx="2">
                  <c:v>282</c:v>
                </c:pt>
                <c:pt idx="3">
                  <c:v>943</c:v>
                </c:pt>
                <c:pt idx="4">
                  <c:v>842</c:v>
                </c:pt>
                <c:pt idx="5">
                  <c:v>922</c:v>
                </c:pt>
                <c:pt idx="6">
                  <c:v>604</c:v>
                </c:pt>
                <c:pt idx="7">
                  <c:v>841</c:v>
                </c:pt>
                <c:pt idx="8">
                  <c:v>470</c:v>
                </c:pt>
                <c:pt idx="9">
                  <c:v>988</c:v>
                </c:pt>
                <c:pt idx="10">
                  <c:v>364</c:v>
                </c:pt>
                <c:pt idx="11">
                  <c:v>834</c:v>
                </c:pt>
              </c:numCache>
            </c:numRef>
          </c:val>
        </c:ser>
        <c:ser>
          <c:idx val="3"/>
          <c:order val="3"/>
          <c:tx>
            <c:strRef>
              <c:f>季度销售分析!$A$6</c:f>
              <c:strCache>
                <c:ptCount val="1"/>
                <c:pt idx="0">
                  <c:v>销售4部</c:v>
                </c:pt>
              </c:strCache>
            </c:strRef>
          </c:tx>
          <c:spPr>
            <a:solidFill>
              <a:srgbClr val="F06586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季度销售分析!$B$2:$M$2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季度销售分析!$B$6:$M$6</c:f>
              <c:numCache>
                <c:formatCode>\¥#,##0.00_);[Red]\(\¥#,##0.00\)</c:formatCode>
                <c:ptCount val="12"/>
                <c:pt idx="0">
                  <c:v>426</c:v>
                </c:pt>
                <c:pt idx="1">
                  <c:v>884</c:v>
                </c:pt>
                <c:pt idx="2">
                  <c:v>936</c:v>
                </c:pt>
                <c:pt idx="3">
                  <c:v>708</c:v>
                </c:pt>
                <c:pt idx="4">
                  <c:v>222</c:v>
                </c:pt>
                <c:pt idx="5">
                  <c:v>491</c:v>
                </c:pt>
                <c:pt idx="6">
                  <c:v>596</c:v>
                </c:pt>
                <c:pt idx="7">
                  <c:v>365</c:v>
                </c:pt>
                <c:pt idx="8">
                  <c:v>304</c:v>
                </c:pt>
                <c:pt idx="9">
                  <c:v>946</c:v>
                </c:pt>
                <c:pt idx="10">
                  <c:v>728</c:v>
                </c:pt>
                <c:pt idx="11">
                  <c:v>572</c:v>
                </c:pt>
              </c:numCache>
            </c:numRef>
          </c:val>
        </c:ser>
        <c:ser>
          <c:idx val="4"/>
          <c:order val="4"/>
          <c:tx>
            <c:strRef>
              <c:f>季度销售分析!$A$7</c:f>
              <c:strCache>
                <c:ptCount val="1"/>
                <c:pt idx="0">
                  <c:v>销售5部</c:v>
                </c:pt>
              </c:strCache>
            </c:strRef>
          </c:tx>
          <c:spPr>
            <a:solidFill>
              <a:srgbClr val="8F45C7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strRef>
              <c:f>季度销售分析!$B$2:$M$2</c:f>
              <c:strCache>
                <c:ptCount val="12"/>
                <c:pt idx="0">
                  <c:v>1月</c:v>
                </c:pt>
                <c:pt idx="1">
                  <c:v>2月</c:v>
                </c:pt>
                <c:pt idx="2">
                  <c:v>3月</c:v>
                </c:pt>
                <c:pt idx="3">
                  <c:v>4月</c:v>
                </c:pt>
                <c:pt idx="4">
                  <c:v>5月</c:v>
                </c:pt>
                <c:pt idx="5">
                  <c:v>6月</c:v>
                </c:pt>
                <c:pt idx="6">
                  <c:v>7月</c:v>
                </c:pt>
                <c:pt idx="7">
                  <c:v>8月</c:v>
                </c:pt>
                <c:pt idx="8">
                  <c:v>9月</c:v>
                </c:pt>
                <c:pt idx="9">
                  <c:v>10月</c:v>
                </c:pt>
                <c:pt idx="10">
                  <c:v>11月</c:v>
                </c:pt>
                <c:pt idx="11">
                  <c:v>12月</c:v>
                </c:pt>
              </c:strCache>
            </c:strRef>
          </c:cat>
          <c:val>
            <c:numRef>
              <c:f>季度销售分析!$B$7:$M$7</c:f>
              <c:numCache>
                <c:formatCode>\¥#,##0.00_);[Red]\(\¥#,##0.00\)</c:formatCode>
                <c:ptCount val="12"/>
                <c:pt idx="0">
                  <c:v>906</c:v>
                </c:pt>
                <c:pt idx="1">
                  <c:v>359</c:v>
                </c:pt>
                <c:pt idx="2">
                  <c:v>857</c:v>
                </c:pt>
                <c:pt idx="3">
                  <c:v>494</c:v>
                </c:pt>
                <c:pt idx="4">
                  <c:v>462</c:v>
                </c:pt>
                <c:pt idx="5">
                  <c:v>877</c:v>
                </c:pt>
                <c:pt idx="6">
                  <c:v>776</c:v>
                </c:pt>
                <c:pt idx="7">
                  <c:v>643</c:v>
                </c:pt>
                <c:pt idx="8">
                  <c:v>884</c:v>
                </c:pt>
                <c:pt idx="9">
                  <c:v>365</c:v>
                </c:pt>
                <c:pt idx="10">
                  <c:v>992</c:v>
                </c:pt>
                <c:pt idx="11">
                  <c:v>421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9"/>
        <c:overlap val="100"/>
        <c:axId val="943892184"/>
        <c:axId val="943892512"/>
      </c:barChart>
      <c:catAx>
        <c:axId val="9438921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00" b="0" i="0" u="none" strike="noStrike" kern="1200" baseline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cs"/>
              </a:defRPr>
            </a:pPr>
          </a:p>
        </c:txPr>
        <c:crossAx val="943892512"/>
        <c:crosses val="autoZero"/>
        <c:auto val="1"/>
        <c:lblAlgn val="ctr"/>
        <c:lblOffset val="100"/>
        <c:noMultiLvlLbl val="0"/>
      </c:catAx>
      <c:valAx>
        <c:axId val="943892512"/>
        <c:scaling>
          <c:orientation val="minMax"/>
        </c:scaling>
        <c:delete val="0"/>
        <c:axPos val="l"/>
        <c:majorGridlines>
          <c:spPr>
            <a:ln w="9525" cap="flat" cmpd="sng" algn="ctr">
              <a:noFill/>
              <a:round/>
            </a:ln>
            <a:effectLst/>
          </c:spPr>
        </c:majorGridlines>
        <c:numFmt formatCode="\¥#,##0.00_);[Red]\(\¥#,##0.00\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zh-CN" sz="1100" b="0" i="0" u="none" strike="noStrike" kern="1200" baseline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cs"/>
              </a:defRPr>
            </a:pPr>
          </a:p>
        </c:txPr>
        <c:crossAx val="9438921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100" b="0" i="0" u="none" strike="noStrike" kern="1200" baseline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cs"/>
            </a:defRPr>
          </a:pPr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 sz="1100">
          <a:solidFill>
            <a:schemeClr val="bg1"/>
          </a:solidFill>
          <a:latin typeface="方正兰亭黑简体" panose="02000000000000000000" pitchFamily="2" charset="-122"/>
          <a:ea typeface="方正兰亭黑简体" panose="02000000000000000000" pitchFamily="2" charset="-122"/>
        </a:defRPr>
      </a:pPr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gradFill>
              <a:gsLst>
                <a:gs pos="0">
                  <a:schemeClr val="accent3">
                    <a:lumMod val="40000"/>
                    <a:lumOff val="60000"/>
                  </a:schemeClr>
                </a:gs>
                <a:gs pos="34000">
                  <a:schemeClr val="accent3">
                    <a:lumMod val="40000"/>
                    <a:lumOff val="6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0" scaled="1"/>
            </a:gradFill>
          </c:spPr>
          <c:explosion val="0"/>
          <c:dPt>
            <c:idx val="0"/>
            <c:bubble3D val="0"/>
            <c:spPr>
              <a:noFill/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EDCF43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elete val="1"/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0.7</c:v>
                </c:pt>
                <c:pt idx="1">
                  <c:v>0.3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gradFill>
              <a:gsLst>
                <a:gs pos="0">
                  <a:schemeClr val="accent3">
                    <a:lumMod val="40000"/>
                    <a:lumOff val="60000"/>
                  </a:schemeClr>
                </a:gs>
                <a:gs pos="34000">
                  <a:schemeClr val="accent3">
                    <a:lumMod val="40000"/>
                    <a:lumOff val="6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0" scaled="1"/>
            </a:gradFill>
          </c:spPr>
          <c:explosion val="0"/>
          <c:dPt>
            <c:idx val="0"/>
            <c:bubble3D val="0"/>
            <c:spPr>
              <a:noFill/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20B387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elete val="1"/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0.8</c:v>
                </c:pt>
                <c:pt idx="1">
                  <c:v>0.2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gradFill>
              <a:gsLst>
                <a:gs pos="0">
                  <a:schemeClr val="accent3">
                    <a:lumMod val="40000"/>
                    <a:lumOff val="60000"/>
                  </a:schemeClr>
                </a:gs>
                <a:gs pos="34000">
                  <a:schemeClr val="accent3">
                    <a:lumMod val="40000"/>
                    <a:lumOff val="60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0" scaled="1"/>
            </a:gradFill>
          </c:spPr>
          <c:explosion val="0"/>
          <c:dPt>
            <c:idx val="0"/>
            <c:bubble3D val="0"/>
            <c:spPr>
              <a:noFill/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F06586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elete val="1"/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0.5</c:v>
                </c:pt>
                <c:pt idx="1">
                  <c:v>0.5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rgbClr val="2F34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755-9692-4A14-B44C-AF702DB1D5E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87B80-C3DB-4C3F-8385-1EEE4BB2A815}" type="slidenum">
              <a:rPr lang="zh-CN" altLang="en-US" smtClean="0"/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-1" y="0"/>
            <a:ext cx="6377651" cy="2104146"/>
            <a:chOff x="-1" y="0"/>
            <a:chExt cx="6377651" cy="2104146"/>
          </a:xfrm>
        </p:grpSpPr>
        <p:sp>
          <p:nvSpPr>
            <p:cNvPr id="8" name="等腰三角形 7"/>
            <p:cNvSpPr/>
            <p:nvPr/>
          </p:nvSpPr>
          <p:spPr>
            <a:xfrm flipV="1">
              <a:off x="-1" y="0"/>
              <a:ext cx="6377651" cy="1268953"/>
            </a:xfrm>
            <a:prstGeom prst="triangle">
              <a:avLst>
                <a:gd name="adj" fmla="val 0"/>
              </a:avLst>
            </a:prstGeom>
            <a:solidFill>
              <a:srgbClr val="2E8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flipV="1">
              <a:off x="0" y="0"/>
              <a:ext cx="4201610" cy="2104146"/>
            </a:xfrm>
            <a:prstGeom prst="triangle">
              <a:avLst>
                <a:gd name="adj" fmla="val 0"/>
              </a:avLst>
            </a:prstGeom>
            <a:solidFill>
              <a:srgbClr val="20B387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 userDrawn="1"/>
        </p:nvGrpSpPr>
        <p:grpSpPr>
          <a:xfrm rot="10800000">
            <a:off x="5814349" y="4734481"/>
            <a:ext cx="6377651" cy="2126365"/>
            <a:chOff x="-1" y="0"/>
            <a:chExt cx="6377651" cy="2126365"/>
          </a:xfrm>
        </p:grpSpPr>
        <p:sp>
          <p:nvSpPr>
            <p:cNvPr id="11" name="等腰三角形 10"/>
            <p:cNvSpPr/>
            <p:nvPr/>
          </p:nvSpPr>
          <p:spPr>
            <a:xfrm flipV="1">
              <a:off x="-1" y="0"/>
              <a:ext cx="6377651" cy="1268953"/>
            </a:xfrm>
            <a:prstGeom prst="triangle">
              <a:avLst>
                <a:gd name="adj" fmla="val 0"/>
              </a:avLst>
            </a:prstGeom>
            <a:solidFill>
              <a:srgbClr val="EDCF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 flipV="1">
              <a:off x="0" y="0"/>
              <a:ext cx="5217186" cy="2126365"/>
            </a:xfrm>
            <a:prstGeom prst="triangle">
              <a:avLst>
                <a:gd name="adj" fmla="val 0"/>
              </a:avLst>
            </a:prstGeom>
            <a:solidFill>
              <a:srgbClr val="F06586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" name="PA_任意多边形 46"/>
          <p:cNvSpPr/>
          <p:nvPr userDrawn="1">
            <p:custDataLst>
              <p:tags r:id="rId2"/>
            </p:custDataLst>
          </p:nvPr>
        </p:nvSpPr>
        <p:spPr>
          <a:xfrm>
            <a:off x="2291669" y="1538069"/>
            <a:ext cx="7143559" cy="3741446"/>
          </a:xfrm>
          <a:custGeom>
            <a:avLst/>
            <a:gdLst/>
            <a:ahLst/>
            <a:cxnLst/>
            <a:rect l="l" t="t" r="r" b="b"/>
            <a:pathLst>
              <a:path w="7143559" h="3741446">
                <a:moveTo>
                  <a:pt x="6223573" y="1937352"/>
                </a:moveTo>
                <a:cubicBezTo>
                  <a:pt x="6133026" y="1937352"/>
                  <a:pt x="6087754" y="1974083"/>
                  <a:pt x="6087754" y="2047545"/>
                </a:cubicBezTo>
                <a:lnTo>
                  <a:pt x="6087754" y="3118726"/>
                </a:lnTo>
                <a:cubicBezTo>
                  <a:pt x="6087754" y="3192189"/>
                  <a:pt x="6133026" y="3228920"/>
                  <a:pt x="6223573" y="3228920"/>
                </a:cubicBezTo>
                <a:cubicBezTo>
                  <a:pt x="6312411" y="3228920"/>
                  <a:pt x="6356830" y="3192189"/>
                  <a:pt x="6356830" y="3118726"/>
                </a:cubicBezTo>
                <a:lnTo>
                  <a:pt x="6356830" y="2047545"/>
                </a:lnTo>
                <a:cubicBezTo>
                  <a:pt x="6356830" y="1974083"/>
                  <a:pt x="6312411" y="1937352"/>
                  <a:pt x="6223573" y="1937352"/>
                </a:cubicBezTo>
                <a:close/>
                <a:moveTo>
                  <a:pt x="6223573" y="504839"/>
                </a:moveTo>
                <a:cubicBezTo>
                  <a:pt x="6133026" y="504839"/>
                  <a:pt x="6087754" y="541570"/>
                  <a:pt x="6087754" y="615032"/>
                </a:cubicBezTo>
                <a:lnTo>
                  <a:pt x="6087754" y="1381260"/>
                </a:lnTo>
                <a:cubicBezTo>
                  <a:pt x="6087754" y="1454722"/>
                  <a:pt x="6133026" y="1491453"/>
                  <a:pt x="6223573" y="1491453"/>
                </a:cubicBezTo>
                <a:cubicBezTo>
                  <a:pt x="6312411" y="1491453"/>
                  <a:pt x="6356830" y="1454722"/>
                  <a:pt x="6356830" y="1381260"/>
                </a:cubicBezTo>
                <a:lnTo>
                  <a:pt x="6356830" y="615032"/>
                </a:lnTo>
                <a:cubicBezTo>
                  <a:pt x="6356830" y="541570"/>
                  <a:pt x="6312411" y="504839"/>
                  <a:pt x="6223573" y="504839"/>
                </a:cubicBezTo>
                <a:close/>
                <a:moveTo>
                  <a:pt x="2927537" y="504839"/>
                </a:moveTo>
                <a:cubicBezTo>
                  <a:pt x="2835282" y="504839"/>
                  <a:pt x="2789155" y="541570"/>
                  <a:pt x="2789155" y="615032"/>
                </a:cubicBezTo>
                <a:lnTo>
                  <a:pt x="2789155" y="3118726"/>
                </a:lnTo>
                <a:cubicBezTo>
                  <a:pt x="2789155" y="3192189"/>
                  <a:pt x="2835282" y="3228920"/>
                  <a:pt x="2927537" y="3228920"/>
                </a:cubicBezTo>
                <a:cubicBezTo>
                  <a:pt x="3014667" y="3228920"/>
                  <a:pt x="3058232" y="3192189"/>
                  <a:pt x="3058232" y="3118726"/>
                </a:cubicBezTo>
                <a:lnTo>
                  <a:pt x="3058232" y="615032"/>
                </a:lnTo>
                <a:cubicBezTo>
                  <a:pt x="3058232" y="541570"/>
                  <a:pt x="3014667" y="504839"/>
                  <a:pt x="2927537" y="504839"/>
                </a:cubicBezTo>
                <a:close/>
                <a:moveTo>
                  <a:pt x="4437985" y="33315"/>
                </a:moveTo>
                <a:lnTo>
                  <a:pt x="5135021" y="33315"/>
                </a:lnTo>
                <a:lnTo>
                  <a:pt x="5135021" y="3708132"/>
                </a:lnTo>
                <a:lnTo>
                  <a:pt x="4327791" y="3708132"/>
                </a:lnTo>
                <a:lnTo>
                  <a:pt x="4327791" y="1014803"/>
                </a:lnTo>
                <a:lnTo>
                  <a:pt x="4020275" y="1014803"/>
                </a:lnTo>
                <a:lnTo>
                  <a:pt x="4020275" y="479213"/>
                </a:lnTo>
                <a:cubicBezTo>
                  <a:pt x="4137436" y="479213"/>
                  <a:pt x="4236344" y="428815"/>
                  <a:pt x="4317000" y="328018"/>
                </a:cubicBezTo>
                <a:cubicBezTo>
                  <a:pt x="4397657" y="227220"/>
                  <a:pt x="4437985" y="128986"/>
                  <a:pt x="4437985" y="33315"/>
                </a:cubicBezTo>
                <a:close/>
                <a:moveTo>
                  <a:pt x="6223573" y="0"/>
                </a:moveTo>
                <a:cubicBezTo>
                  <a:pt x="6464461" y="0"/>
                  <a:pt x="6674597" y="52107"/>
                  <a:pt x="6853981" y="156321"/>
                </a:cubicBezTo>
                <a:cubicBezTo>
                  <a:pt x="7033365" y="260535"/>
                  <a:pt x="7123057" y="425398"/>
                  <a:pt x="7123057" y="650909"/>
                </a:cubicBezTo>
                <a:lnTo>
                  <a:pt x="7123057" y="1035304"/>
                </a:lnTo>
                <a:cubicBezTo>
                  <a:pt x="7123057" y="1409449"/>
                  <a:pt x="6988092" y="1638378"/>
                  <a:pt x="6718161" y="1722090"/>
                </a:cubicBezTo>
                <a:cubicBezTo>
                  <a:pt x="7001759" y="1790428"/>
                  <a:pt x="7143559" y="1979208"/>
                  <a:pt x="7143559" y="2288433"/>
                </a:cubicBezTo>
                <a:lnTo>
                  <a:pt x="7143559" y="3044410"/>
                </a:lnTo>
                <a:cubicBezTo>
                  <a:pt x="7143559" y="3509101"/>
                  <a:pt x="6835188" y="3741446"/>
                  <a:pt x="6218447" y="3741446"/>
                </a:cubicBezTo>
                <a:cubicBezTo>
                  <a:pt x="5606832" y="3741446"/>
                  <a:pt x="5301025" y="3509101"/>
                  <a:pt x="5301025" y="3044410"/>
                </a:cubicBezTo>
                <a:lnTo>
                  <a:pt x="5301025" y="2288433"/>
                </a:lnTo>
                <a:cubicBezTo>
                  <a:pt x="5301025" y="1977500"/>
                  <a:pt x="5442824" y="1788719"/>
                  <a:pt x="5726422" y="1722090"/>
                </a:cubicBezTo>
                <a:cubicBezTo>
                  <a:pt x="5456491" y="1638378"/>
                  <a:pt x="5321526" y="1409449"/>
                  <a:pt x="5321526" y="1035304"/>
                </a:cubicBezTo>
                <a:lnTo>
                  <a:pt x="5321526" y="650909"/>
                </a:lnTo>
                <a:cubicBezTo>
                  <a:pt x="5321526" y="216970"/>
                  <a:pt x="5622208" y="0"/>
                  <a:pt x="6223573" y="0"/>
                </a:cubicBezTo>
                <a:close/>
                <a:moveTo>
                  <a:pt x="2932663" y="0"/>
                </a:moveTo>
                <a:cubicBezTo>
                  <a:pt x="3554529" y="0"/>
                  <a:pt x="3865461" y="236617"/>
                  <a:pt x="3865461" y="709850"/>
                </a:cubicBezTo>
                <a:lnTo>
                  <a:pt x="3865461" y="3075161"/>
                </a:lnTo>
                <a:cubicBezTo>
                  <a:pt x="3865461" y="3287006"/>
                  <a:pt x="3777905" y="3451015"/>
                  <a:pt x="3602791" y="3567187"/>
                </a:cubicBezTo>
                <a:cubicBezTo>
                  <a:pt x="3427678" y="3683360"/>
                  <a:pt x="3202593" y="3741446"/>
                  <a:pt x="2927537" y="3741446"/>
                </a:cubicBezTo>
                <a:cubicBezTo>
                  <a:pt x="2643939" y="3741446"/>
                  <a:pt x="2415437" y="3684214"/>
                  <a:pt x="2242033" y="3569750"/>
                </a:cubicBezTo>
                <a:cubicBezTo>
                  <a:pt x="2068628" y="3455286"/>
                  <a:pt x="1981926" y="3292131"/>
                  <a:pt x="1981926" y="3080287"/>
                </a:cubicBezTo>
                <a:lnTo>
                  <a:pt x="1981926" y="714975"/>
                </a:lnTo>
                <a:cubicBezTo>
                  <a:pt x="1981926" y="238325"/>
                  <a:pt x="2298838" y="0"/>
                  <a:pt x="2932663" y="0"/>
                </a:cubicBezTo>
                <a:close/>
                <a:moveTo>
                  <a:pt x="912298" y="0"/>
                </a:moveTo>
                <a:cubicBezTo>
                  <a:pt x="1288151" y="0"/>
                  <a:pt x="1537153" y="86703"/>
                  <a:pt x="1659306" y="260108"/>
                </a:cubicBezTo>
                <a:cubicBezTo>
                  <a:pt x="1781458" y="433513"/>
                  <a:pt x="1842534" y="718392"/>
                  <a:pt x="1842534" y="1114746"/>
                </a:cubicBezTo>
                <a:cubicBezTo>
                  <a:pt x="1842534" y="1270213"/>
                  <a:pt x="1816053" y="1398345"/>
                  <a:pt x="1763092" y="1499141"/>
                </a:cubicBezTo>
                <a:lnTo>
                  <a:pt x="854839" y="3236607"/>
                </a:lnTo>
                <a:lnTo>
                  <a:pt x="1842534" y="3236607"/>
                </a:lnTo>
                <a:lnTo>
                  <a:pt x="1842534" y="3708132"/>
                </a:lnTo>
                <a:lnTo>
                  <a:pt x="0" y="3708132"/>
                </a:lnTo>
                <a:lnTo>
                  <a:pt x="0" y="3221232"/>
                </a:lnTo>
                <a:lnTo>
                  <a:pt x="907172" y="1555519"/>
                </a:lnTo>
                <a:cubicBezTo>
                  <a:pt x="1006261" y="1374426"/>
                  <a:pt x="1055805" y="1126705"/>
                  <a:pt x="1055805" y="812355"/>
                </a:cubicBezTo>
                <a:cubicBezTo>
                  <a:pt x="1055805" y="648347"/>
                  <a:pt x="1001136" y="566342"/>
                  <a:pt x="891797" y="566342"/>
                </a:cubicBezTo>
                <a:cubicBezTo>
                  <a:pt x="779041" y="566342"/>
                  <a:pt x="722663" y="617595"/>
                  <a:pt x="722663" y="720100"/>
                </a:cubicBezTo>
                <a:lnTo>
                  <a:pt x="722663" y="1350509"/>
                </a:lnTo>
                <a:lnTo>
                  <a:pt x="0" y="1350509"/>
                </a:lnTo>
                <a:lnTo>
                  <a:pt x="0" y="709850"/>
                </a:lnTo>
                <a:cubicBezTo>
                  <a:pt x="0" y="236617"/>
                  <a:pt x="304099" y="0"/>
                  <a:pt x="912298" y="0"/>
                </a:cubicBezTo>
                <a:close/>
              </a:path>
            </a:pathLst>
          </a:custGeom>
          <a:solidFill>
            <a:srgbClr val="32374E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zh-CN" altLang="en-US" sz="41300" dirty="0">
              <a:solidFill>
                <a:srgbClr val="32374E"/>
              </a:solidFill>
              <a:latin typeface="Haettenschweiler" panose="020B0706040902060204" pitchFamily="34" charset="0"/>
              <a:ea typeface="方正兰亭黑简体" panose="02000000000000000000" pitchFamily="2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rgbClr val="2F34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2338787" y="1558277"/>
            <a:ext cx="7161497" cy="3741446"/>
          </a:xfrm>
          <a:custGeom>
            <a:avLst/>
            <a:gdLst/>
            <a:ahLst/>
            <a:cxnLst/>
            <a:rect l="l" t="t" r="r" b="b"/>
            <a:pathLst>
              <a:path w="7161497" h="3741446">
                <a:moveTo>
                  <a:pt x="2927537" y="504839"/>
                </a:moveTo>
                <a:cubicBezTo>
                  <a:pt x="2835282" y="504839"/>
                  <a:pt x="2789155" y="541570"/>
                  <a:pt x="2789155" y="615032"/>
                </a:cubicBezTo>
                <a:lnTo>
                  <a:pt x="2789155" y="3118726"/>
                </a:lnTo>
                <a:cubicBezTo>
                  <a:pt x="2789155" y="3192189"/>
                  <a:pt x="2835282" y="3228920"/>
                  <a:pt x="2927537" y="3228920"/>
                </a:cubicBezTo>
                <a:cubicBezTo>
                  <a:pt x="3014667" y="3228920"/>
                  <a:pt x="3058232" y="3192189"/>
                  <a:pt x="3058232" y="3118726"/>
                </a:cubicBezTo>
                <a:lnTo>
                  <a:pt x="3058232" y="615032"/>
                </a:lnTo>
                <a:cubicBezTo>
                  <a:pt x="3058232" y="541570"/>
                  <a:pt x="3014667" y="504839"/>
                  <a:pt x="2927537" y="504839"/>
                </a:cubicBezTo>
                <a:close/>
                <a:moveTo>
                  <a:pt x="5339464" y="33315"/>
                </a:moveTo>
                <a:lnTo>
                  <a:pt x="7161497" y="33315"/>
                </a:lnTo>
                <a:lnTo>
                  <a:pt x="7161497" y="558654"/>
                </a:lnTo>
                <a:lnTo>
                  <a:pt x="6152139" y="3708132"/>
                </a:lnTo>
                <a:lnTo>
                  <a:pt x="5280524" y="3708132"/>
                </a:lnTo>
                <a:lnTo>
                  <a:pt x="6290442" y="548404"/>
                </a:lnTo>
                <a:lnTo>
                  <a:pt x="5339464" y="548404"/>
                </a:lnTo>
                <a:close/>
                <a:moveTo>
                  <a:pt x="4437985" y="33315"/>
                </a:moveTo>
                <a:lnTo>
                  <a:pt x="5135021" y="33315"/>
                </a:lnTo>
                <a:lnTo>
                  <a:pt x="5135021" y="3708132"/>
                </a:lnTo>
                <a:lnTo>
                  <a:pt x="4327791" y="3708132"/>
                </a:lnTo>
                <a:lnTo>
                  <a:pt x="4327791" y="1014803"/>
                </a:lnTo>
                <a:lnTo>
                  <a:pt x="4020275" y="1014803"/>
                </a:lnTo>
                <a:lnTo>
                  <a:pt x="4020275" y="479213"/>
                </a:lnTo>
                <a:cubicBezTo>
                  <a:pt x="4137436" y="479213"/>
                  <a:pt x="4236344" y="428815"/>
                  <a:pt x="4317000" y="328018"/>
                </a:cubicBezTo>
                <a:cubicBezTo>
                  <a:pt x="4397657" y="227220"/>
                  <a:pt x="4437985" y="128986"/>
                  <a:pt x="4437985" y="33315"/>
                </a:cubicBezTo>
                <a:close/>
                <a:moveTo>
                  <a:pt x="2932663" y="0"/>
                </a:moveTo>
                <a:cubicBezTo>
                  <a:pt x="3554529" y="0"/>
                  <a:pt x="3865461" y="236617"/>
                  <a:pt x="3865461" y="709850"/>
                </a:cubicBezTo>
                <a:lnTo>
                  <a:pt x="3865461" y="3075161"/>
                </a:lnTo>
                <a:cubicBezTo>
                  <a:pt x="3865461" y="3287006"/>
                  <a:pt x="3777905" y="3451015"/>
                  <a:pt x="3602791" y="3567187"/>
                </a:cubicBezTo>
                <a:cubicBezTo>
                  <a:pt x="3427678" y="3683360"/>
                  <a:pt x="3202594" y="3741446"/>
                  <a:pt x="2927537" y="3741446"/>
                </a:cubicBezTo>
                <a:cubicBezTo>
                  <a:pt x="2643939" y="3741446"/>
                  <a:pt x="2415437" y="3684214"/>
                  <a:pt x="2242033" y="3569750"/>
                </a:cubicBezTo>
                <a:cubicBezTo>
                  <a:pt x="2068628" y="3455286"/>
                  <a:pt x="1981926" y="3292131"/>
                  <a:pt x="1981926" y="3080287"/>
                </a:cubicBezTo>
                <a:lnTo>
                  <a:pt x="1981926" y="714975"/>
                </a:lnTo>
                <a:cubicBezTo>
                  <a:pt x="1981926" y="238325"/>
                  <a:pt x="2298838" y="0"/>
                  <a:pt x="2932663" y="0"/>
                </a:cubicBezTo>
                <a:close/>
                <a:moveTo>
                  <a:pt x="912298" y="0"/>
                </a:moveTo>
                <a:cubicBezTo>
                  <a:pt x="1288151" y="0"/>
                  <a:pt x="1537153" y="86703"/>
                  <a:pt x="1659306" y="260108"/>
                </a:cubicBezTo>
                <a:cubicBezTo>
                  <a:pt x="1781458" y="433513"/>
                  <a:pt x="1842534" y="718392"/>
                  <a:pt x="1842534" y="1114746"/>
                </a:cubicBezTo>
                <a:cubicBezTo>
                  <a:pt x="1842534" y="1270213"/>
                  <a:pt x="1816053" y="1398345"/>
                  <a:pt x="1763092" y="1499141"/>
                </a:cubicBezTo>
                <a:lnTo>
                  <a:pt x="854838" y="3236607"/>
                </a:lnTo>
                <a:lnTo>
                  <a:pt x="1842534" y="3236607"/>
                </a:lnTo>
                <a:lnTo>
                  <a:pt x="1842534" y="3708132"/>
                </a:lnTo>
                <a:lnTo>
                  <a:pt x="0" y="3708132"/>
                </a:lnTo>
                <a:lnTo>
                  <a:pt x="0" y="3221232"/>
                </a:lnTo>
                <a:lnTo>
                  <a:pt x="907172" y="1555519"/>
                </a:lnTo>
                <a:cubicBezTo>
                  <a:pt x="1006261" y="1374426"/>
                  <a:pt x="1055805" y="1126705"/>
                  <a:pt x="1055805" y="812355"/>
                </a:cubicBezTo>
                <a:cubicBezTo>
                  <a:pt x="1055805" y="648347"/>
                  <a:pt x="1001136" y="566342"/>
                  <a:pt x="891797" y="566342"/>
                </a:cubicBezTo>
                <a:cubicBezTo>
                  <a:pt x="779041" y="566342"/>
                  <a:pt x="722663" y="617595"/>
                  <a:pt x="722663" y="720100"/>
                </a:cubicBezTo>
                <a:lnTo>
                  <a:pt x="722663" y="1350509"/>
                </a:lnTo>
                <a:lnTo>
                  <a:pt x="0" y="1350509"/>
                </a:lnTo>
                <a:lnTo>
                  <a:pt x="0" y="709850"/>
                </a:lnTo>
                <a:cubicBezTo>
                  <a:pt x="0" y="236617"/>
                  <a:pt x="304099" y="0"/>
                  <a:pt x="912298" y="0"/>
                </a:cubicBezTo>
                <a:close/>
              </a:path>
            </a:pathLst>
          </a:custGeom>
          <a:solidFill>
            <a:srgbClr val="32374E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endParaRPr lang="zh-CN" altLang="en-US" sz="41300" dirty="0">
              <a:solidFill>
                <a:srgbClr val="32374E"/>
              </a:solidFill>
              <a:latin typeface="Haettenschweiler" panose="020B0706040902060204" pitchFamily="34" charset="0"/>
            </a:endParaRPr>
          </a:p>
        </p:txBody>
      </p:sp>
      <p:grpSp>
        <p:nvGrpSpPr>
          <p:cNvPr id="8" name="组合 7"/>
          <p:cNvGrpSpPr/>
          <p:nvPr userDrawn="1"/>
        </p:nvGrpSpPr>
        <p:grpSpPr>
          <a:xfrm>
            <a:off x="-1" y="0"/>
            <a:ext cx="6377651" cy="2104146"/>
            <a:chOff x="-1" y="0"/>
            <a:chExt cx="6377651" cy="2104146"/>
          </a:xfrm>
        </p:grpSpPr>
        <p:sp>
          <p:nvSpPr>
            <p:cNvPr id="9" name="等腰三角形 8"/>
            <p:cNvSpPr/>
            <p:nvPr/>
          </p:nvSpPr>
          <p:spPr>
            <a:xfrm flipV="1">
              <a:off x="-1" y="0"/>
              <a:ext cx="6377651" cy="1268953"/>
            </a:xfrm>
            <a:prstGeom prst="triangle">
              <a:avLst>
                <a:gd name="adj" fmla="val 0"/>
              </a:avLst>
            </a:prstGeom>
            <a:solidFill>
              <a:srgbClr val="2E8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等腰三角形 9"/>
            <p:cNvSpPr/>
            <p:nvPr/>
          </p:nvSpPr>
          <p:spPr>
            <a:xfrm flipV="1">
              <a:off x="0" y="0"/>
              <a:ext cx="4201610" cy="2104146"/>
            </a:xfrm>
            <a:prstGeom prst="triangle">
              <a:avLst>
                <a:gd name="adj" fmla="val 0"/>
              </a:avLst>
            </a:prstGeom>
            <a:solidFill>
              <a:srgbClr val="20B387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 userDrawn="1"/>
        </p:nvGrpSpPr>
        <p:grpSpPr>
          <a:xfrm rot="10800000">
            <a:off x="5814349" y="4734481"/>
            <a:ext cx="6377651" cy="2126365"/>
            <a:chOff x="-1" y="0"/>
            <a:chExt cx="6377651" cy="2126365"/>
          </a:xfrm>
        </p:grpSpPr>
        <p:sp>
          <p:nvSpPr>
            <p:cNvPr id="12" name="等腰三角形 11"/>
            <p:cNvSpPr/>
            <p:nvPr/>
          </p:nvSpPr>
          <p:spPr>
            <a:xfrm flipV="1">
              <a:off x="-1" y="0"/>
              <a:ext cx="6377651" cy="1268953"/>
            </a:xfrm>
            <a:prstGeom prst="triangle">
              <a:avLst>
                <a:gd name="adj" fmla="val 0"/>
              </a:avLst>
            </a:prstGeom>
            <a:solidFill>
              <a:srgbClr val="EDCF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等腰三角形 12"/>
            <p:cNvSpPr/>
            <p:nvPr/>
          </p:nvSpPr>
          <p:spPr>
            <a:xfrm flipV="1">
              <a:off x="0" y="0"/>
              <a:ext cx="5217186" cy="2126365"/>
            </a:xfrm>
            <a:prstGeom prst="triangle">
              <a:avLst>
                <a:gd name="adj" fmla="val 0"/>
              </a:avLst>
            </a:prstGeom>
            <a:solidFill>
              <a:srgbClr val="F06586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rgbClr val="2F34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755-9692-4A14-B44C-AF702DB1D5E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87B80-C3DB-4C3F-8385-1EEE4BB2A815}" type="slidenum">
              <a:rPr lang="zh-CN" altLang="en-US" smtClean="0"/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11462328" y="406400"/>
            <a:ext cx="286327" cy="130668"/>
            <a:chOff x="4276437" y="2133600"/>
            <a:chExt cx="1457222" cy="665018"/>
          </a:xfrm>
        </p:grpSpPr>
        <p:sp>
          <p:nvSpPr>
            <p:cNvPr id="8" name="箭头: 燕尾形 7"/>
            <p:cNvSpPr/>
            <p:nvPr/>
          </p:nvSpPr>
          <p:spPr>
            <a:xfrm>
              <a:off x="5283201" y="2133600"/>
              <a:ext cx="450458" cy="665018"/>
            </a:xfrm>
            <a:prstGeom prst="notchedRightArrow">
              <a:avLst>
                <a:gd name="adj1" fmla="val 50000"/>
                <a:gd name="adj2" fmla="val 104189"/>
              </a:avLst>
            </a:prstGeom>
            <a:solidFill>
              <a:srgbClr val="EDCF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箭头: 燕尾形 8"/>
            <p:cNvSpPr/>
            <p:nvPr/>
          </p:nvSpPr>
          <p:spPr>
            <a:xfrm flipH="1">
              <a:off x="4276437" y="2133600"/>
              <a:ext cx="450458" cy="665018"/>
            </a:xfrm>
            <a:prstGeom prst="notchedRightArrow">
              <a:avLst>
                <a:gd name="adj1" fmla="val 50000"/>
                <a:gd name="adj2" fmla="val 104189"/>
              </a:avLst>
            </a:prstGeom>
            <a:solidFill>
              <a:srgbClr val="F065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755-9692-4A14-B44C-AF702DB1D5E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87B80-C3DB-4C3F-8385-1EEE4BB2A81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755-9692-4A14-B44C-AF702DB1D5E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87B80-C3DB-4C3F-8385-1EEE4BB2A81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755-9692-4A14-B44C-AF702DB1D5E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87B80-C3DB-4C3F-8385-1EEE4BB2A81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755-9692-4A14-B44C-AF702DB1D5E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87B80-C3DB-4C3F-8385-1EEE4BB2A81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755-9692-4A14-B44C-AF702DB1D5E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87B80-C3DB-4C3F-8385-1EEE4BB2A81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755-9692-4A14-B44C-AF702DB1D5E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87B80-C3DB-4C3F-8385-1EEE4BB2A81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755-9692-4A14-B44C-AF702DB1D5E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87B80-C3DB-4C3F-8385-1EEE4BB2A81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755-9692-4A14-B44C-AF702DB1D5E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87B80-C3DB-4C3F-8385-1EEE4BB2A81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235755-9692-4A14-B44C-AF702DB1D5E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C87B80-C3DB-4C3F-8385-1EEE4BB2A81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chart" Target="../charts/chart2.xml"/><Relationship Id="rId1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chart" Target="../charts/char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chart" Target="../charts/char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chart" Target="../charts/chart6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tags" Target="../tags/tag10.xml"/><Relationship Id="rId8" Type="http://schemas.openxmlformats.org/officeDocument/2006/relationships/tags" Target="../tags/tag9.xml"/><Relationship Id="rId7" Type="http://schemas.openxmlformats.org/officeDocument/2006/relationships/tags" Target="../tags/tag8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2" Type="http://schemas.openxmlformats.org/officeDocument/2006/relationships/slideLayout" Target="../slideLayouts/slideLayout3.xml"/><Relationship Id="rId11" Type="http://schemas.openxmlformats.org/officeDocument/2006/relationships/tags" Target="../tags/tag12.xml"/><Relationship Id="rId10" Type="http://schemas.openxmlformats.org/officeDocument/2006/relationships/tags" Target="../tags/tag11.xml"/><Relationship Id="rId1" Type="http://schemas.openxmlformats.org/officeDocument/2006/relationships/tags" Target="../tags/tag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chart" Target="../charts/char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chart" Target="../charts/chart8.xml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.xml"/><Relationship Id="rId3" Type="http://schemas.openxmlformats.org/officeDocument/2006/relationships/chart" Target="../charts/chart11.xml"/><Relationship Id="rId2" Type="http://schemas.openxmlformats.org/officeDocument/2006/relationships/chart" Target="../charts/chart10.xml"/><Relationship Id="rId1" Type="http://schemas.openxmlformats.org/officeDocument/2006/relationships/chart" Target="../charts/char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313128" y="2850772"/>
            <a:ext cx="941796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8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时尚</a:t>
            </a:r>
            <a:r>
              <a:rPr lang="zh-CN" altLang="en-US" sz="8000" dirty="0" smtClean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财务部总结</a:t>
            </a:r>
            <a:r>
              <a:rPr lang="zh-CN" altLang="en-US" sz="8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报告</a:t>
            </a:r>
            <a:endParaRPr lang="zh-CN" altLang="en-US" sz="80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928059" y="4027218"/>
            <a:ext cx="805645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1100" dirty="0">
                <a:solidFill>
                  <a:srgbClr val="EDCF4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财务报表 </a:t>
            </a:r>
            <a:r>
              <a:rPr lang="en-US" altLang="zh-CN" sz="1100" dirty="0">
                <a:solidFill>
                  <a:srgbClr val="EDCF4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| </a:t>
            </a:r>
            <a:r>
              <a:rPr lang="zh-CN" altLang="en-US" sz="1100" dirty="0">
                <a:solidFill>
                  <a:srgbClr val="EDCF4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数据报告 </a:t>
            </a:r>
            <a:r>
              <a:rPr lang="en-US" altLang="zh-CN" sz="1100" dirty="0">
                <a:solidFill>
                  <a:srgbClr val="EDCF4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| </a:t>
            </a:r>
            <a:r>
              <a:rPr lang="zh-CN" altLang="en-US" sz="1100" dirty="0">
                <a:solidFill>
                  <a:srgbClr val="EDCF4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金融理财 </a:t>
            </a:r>
            <a:r>
              <a:rPr lang="en-US" altLang="zh-CN" sz="1100" dirty="0">
                <a:solidFill>
                  <a:srgbClr val="EDCF4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| </a:t>
            </a:r>
            <a:r>
              <a:rPr lang="zh-CN" altLang="en-US" sz="1100" dirty="0">
                <a:solidFill>
                  <a:srgbClr val="EDCF4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商业数据</a:t>
            </a:r>
            <a:endParaRPr lang="zh-CN" altLang="en-US" sz="1100" dirty="0">
              <a:solidFill>
                <a:srgbClr val="EDCF43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3500395" y="4437538"/>
            <a:ext cx="2018992" cy="400592"/>
            <a:chOff x="2140453" y="3844841"/>
            <a:chExt cx="2533586" cy="502694"/>
          </a:xfrm>
        </p:grpSpPr>
        <p:sp>
          <p:nvSpPr>
            <p:cNvPr id="5" name="文本框 4"/>
            <p:cNvSpPr txBox="1"/>
            <p:nvPr/>
          </p:nvSpPr>
          <p:spPr>
            <a:xfrm>
              <a:off x="2691484" y="3844841"/>
              <a:ext cx="1982555" cy="5004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汇报人：</a:t>
              </a:r>
              <a:r>
                <a:rPr lang="en-US" altLang="zh-CN" sz="2000" dirty="0" smtClean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XXX</a:t>
              </a:r>
              <a:endParaRPr lang="en-US" altLang="zh-CN" sz="2000" dirty="0" smtClean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2140453" y="3854466"/>
              <a:ext cx="493069" cy="493069"/>
              <a:chOff x="1102660" y="6892794"/>
              <a:chExt cx="374628" cy="374628"/>
            </a:xfrm>
          </p:grpSpPr>
          <p:sp>
            <p:nvSpPr>
              <p:cNvPr id="7" name="椭圆 6"/>
              <p:cNvSpPr/>
              <p:nvPr/>
            </p:nvSpPr>
            <p:spPr>
              <a:xfrm>
                <a:off x="1102660" y="6892794"/>
                <a:ext cx="374628" cy="374628"/>
              </a:xfrm>
              <a:prstGeom prst="ellipse">
                <a:avLst/>
              </a:prstGeom>
              <a:solidFill>
                <a:srgbClr val="EDCF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8" name="Freeform 15"/>
              <p:cNvSpPr>
                <a:spLocks noEditPoints="1"/>
              </p:cNvSpPr>
              <p:nvPr/>
            </p:nvSpPr>
            <p:spPr bwMode="auto">
              <a:xfrm>
                <a:off x="1200896" y="6979523"/>
                <a:ext cx="178155" cy="186717"/>
              </a:xfrm>
              <a:custGeom>
                <a:avLst/>
                <a:gdLst>
                  <a:gd name="T0" fmla="*/ 211 w 2721"/>
                  <a:gd name="T1" fmla="*/ 2855 h 2855"/>
                  <a:gd name="T2" fmla="*/ 211 w 2721"/>
                  <a:gd name="T3" fmla="*/ 2677 h 2855"/>
                  <a:gd name="T4" fmla="*/ 1151 w 2721"/>
                  <a:gd name="T5" fmla="*/ 1737 h 2855"/>
                  <a:gd name="T6" fmla="*/ 1570 w 2721"/>
                  <a:gd name="T7" fmla="*/ 1737 h 2855"/>
                  <a:gd name="T8" fmla="*/ 2510 w 2721"/>
                  <a:gd name="T9" fmla="*/ 2677 h 2855"/>
                  <a:gd name="T10" fmla="*/ 2510 w 2721"/>
                  <a:gd name="T11" fmla="*/ 2855 h 2855"/>
                  <a:gd name="T12" fmla="*/ 2721 w 2721"/>
                  <a:gd name="T13" fmla="*/ 2855 h 2855"/>
                  <a:gd name="T14" fmla="*/ 2721 w 2721"/>
                  <a:gd name="T15" fmla="*/ 2684 h 2855"/>
                  <a:gd name="T16" fmla="*/ 1864 w 2721"/>
                  <a:gd name="T17" fmla="*/ 1581 h 2855"/>
                  <a:gd name="T18" fmla="*/ 2232 w 2721"/>
                  <a:gd name="T19" fmla="*/ 870 h 2855"/>
                  <a:gd name="T20" fmla="*/ 1363 w 2721"/>
                  <a:gd name="T21" fmla="*/ 0 h 2855"/>
                  <a:gd name="T22" fmla="*/ 493 w 2721"/>
                  <a:gd name="T23" fmla="*/ 870 h 2855"/>
                  <a:gd name="T24" fmla="*/ 852 w 2721"/>
                  <a:gd name="T25" fmla="*/ 1575 h 2855"/>
                  <a:gd name="T26" fmla="*/ 0 w 2721"/>
                  <a:gd name="T27" fmla="*/ 2684 h 2855"/>
                  <a:gd name="T28" fmla="*/ 0 w 2721"/>
                  <a:gd name="T29" fmla="*/ 2855 h 2855"/>
                  <a:gd name="T30" fmla="*/ 211 w 2721"/>
                  <a:gd name="T31" fmla="*/ 2855 h 2855"/>
                  <a:gd name="T32" fmla="*/ 701 w 2721"/>
                  <a:gd name="T33" fmla="*/ 870 h 2855"/>
                  <a:gd name="T34" fmla="*/ 1363 w 2721"/>
                  <a:gd name="T35" fmla="*/ 209 h 2855"/>
                  <a:gd name="T36" fmla="*/ 2024 w 2721"/>
                  <a:gd name="T37" fmla="*/ 870 h 2855"/>
                  <a:gd name="T38" fmla="*/ 1363 w 2721"/>
                  <a:gd name="T39" fmla="*/ 1531 h 2855"/>
                  <a:gd name="T40" fmla="*/ 701 w 2721"/>
                  <a:gd name="T41" fmla="*/ 870 h 2855"/>
                  <a:gd name="T42" fmla="*/ 701 w 2721"/>
                  <a:gd name="T43" fmla="*/ 870 h 2855"/>
                  <a:gd name="T44" fmla="*/ 701 w 2721"/>
                  <a:gd name="T45" fmla="*/ 870 h 28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721" h="2855">
                    <a:moveTo>
                      <a:pt x="211" y="2855"/>
                    </a:moveTo>
                    <a:cubicBezTo>
                      <a:pt x="211" y="2677"/>
                      <a:pt x="211" y="2677"/>
                      <a:pt x="211" y="2677"/>
                    </a:cubicBezTo>
                    <a:cubicBezTo>
                      <a:pt x="211" y="2158"/>
                      <a:pt x="632" y="1737"/>
                      <a:pt x="1151" y="1737"/>
                    </a:cubicBezTo>
                    <a:cubicBezTo>
                      <a:pt x="1570" y="1737"/>
                      <a:pt x="1570" y="1737"/>
                      <a:pt x="1570" y="1737"/>
                    </a:cubicBezTo>
                    <a:cubicBezTo>
                      <a:pt x="2089" y="1737"/>
                      <a:pt x="2510" y="2158"/>
                      <a:pt x="2510" y="2677"/>
                    </a:cubicBezTo>
                    <a:cubicBezTo>
                      <a:pt x="2510" y="2855"/>
                      <a:pt x="2510" y="2855"/>
                      <a:pt x="2510" y="2855"/>
                    </a:cubicBezTo>
                    <a:cubicBezTo>
                      <a:pt x="2721" y="2855"/>
                      <a:pt x="2721" y="2855"/>
                      <a:pt x="2721" y="2855"/>
                    </a:cubicBezTo>
                    <a:cubicBezTo>
                      <a:pt x="2721" y="2684"/>
                      <a:pt x="2721" y="2684"/>
                      <a:pt x="2721" y="2684"/>
                    </a:cubicBezTo>
                    <a:cubicBezTo>
                      <a:pt x="2721" y="2161"/>
                      <a:pt x="2350" y="1719"/>
                      <a:pt x="1864" y="1581"/>
                    </a:cubicBezTo>
                    <a:cubicBezTo>
                      <a:pt x="2087" y="1423"/>
                      <a:pt x="2232" y="1164"/>
                      <a:pt x="2232" y="870"/>
                    </a:cubicBezTo>
                    <a:cubicBezTo>
                      <a:pt x="2232" y="389"/>
                      <a:pt x="1843" y="0"/>
                      <a:pt x="1363" y="0"/>
                    </a:cubicBezTo>
                    <a:cubicBezTo>
                      <a:pt x="882" y="0"/>
                      <a:pt x="493" y="389"/>
                      <a:pt x="493" y="870"/>
                    </a:cubicBezTo>
                    <a:cubicBezTo>
                      <a:pt x="493" y="1160"/>
                      <a:pt x="634" y="1416"/>
                      <a:pt x="852" y="1575"/>
                    </a:cubicBezTo>
                    <a:cubicBezTo>
                      <a:pt x="362" y="1705"/>
                      <a:pt x="0" y="2152"/>
                      <a:pt x="0" y="2684"/>
                    </a:cubicBezTo>
                    <a:cubicBezTo>
                      <a:pt x="0" y="2855"/>
                      <a:pt x="0" y="2855"/>
                      <a:pt x="0" y="2855"/>
                    </a:cubicBezTo>
                    <a:lnTo>
                      <a:pt x="211" y="2855"/>
                    </a:lnTo>
                    <a:close/>
                    <a:moveTo>
                      <a:pt x="701" y="870"/>
                    </a:moveTo>
                    <a:cubicBezTo>
                      <a:pt x="701" y="505"/>
                      <a:pt x="997" y="209"/>
                      <a:pt x="1363" y="209"/>
                    </a:cubicBezTo>
                    <a:cubicBezTo>
                      <a:pt x="1728" y="209"/>
                      <a:pt x="2024" y="505"/>
                      <a:pt x="2024" y="870"/>
                    </a:cubicBezTo>
                    <a:cubicBezTo>
                      <a:pt x="2024" y="1235"/>
                      <a:pt x="1728" y="1531"/>
                      <a:pt x="1363" y="1531"/>
                    </a:cubicBezTo>
                    <a:cubicBezTo>
                      <a:pt x="997" y="1531"/>
                      <a:pt x="701" y="1235"/>
                      <a:pt x="701" y="870"/>
                    </a:cubicBezTo>
                    <a:close/>
                    <a:moveTo>
                      <a:pt x="701" y="870"/>
                    </a:moveTo>
                    <a:cubicBezTo>
                      <a:pt x="701" y="870"/>
                      <a:pt x="701" y="870"/>
                      <a:pt x="701" y="87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6327253" y="4482803"/>
            <a:ext cx="2372948" cy="400110"/>
            <a:chOff x="2140452" y="4615126"/>
            <a:chExt cx="2977758" cy="502089"/>
          </a:xfrm>
        </p:grpSpPr>
        <p:sp>
          <p:nvSpPr>
            <p:cNvPr id="10" name="文本框 9"/>
            <p:cNvSpPr txBox="1"/>
            <p:nvPr/>
          </p:nvSpPr>
          <p:spPr>
            <a:xfrm>
              <a:off x="2633517" y="4615126"/>
              <a:ext cx="2484693" cy="5020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职务：财务总监</a:t>
              </a:r>
              <a:endParaRPr lang="zh-CN" altLang="en-US" sz="2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2140452" y="4615126"/>
              <a:ext cx="493069" cy="493069"/>
              <a:chOff x="1102660" y="7361946"/>
              <a:chExt cx="374628" cy="374628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1102660" y="7361946"/>
                <a:ext cx="374628" cy="374628"/>
              </a:xfrm>
              <a:prstGeom prst="ellipse">
                <a:avLst/>
              </a:prstGeom>
              <a:solidFill>
                <a:srgbClr val="F065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grpSp>
            <p:nvGrpSpPr>
              <p:cNvPr id="13" name="Group 4"/>
              <p:cNvGrpSpPr>
                <a:grpSpLocks noChangeAspect="1"/>
              </p:cNvGrpSpPr>
              <p:nvPr/>
            </p:nvGrpSpPr>
            <p:grpSpPr bwMode="auto">
              <a:xfrm>
                <a:off x="1200895" y="7440436"/>
                <a:ext cx="178155" cy="179227"/>
                <a:chOff x="0" y="947"/>
                <a:chExt cx="4320" cy="4346"/>
              </a:xfrm>
            </p:grpSpPr>
            <p:sp>
              <p:nvSpPr>
                <p:cNvPr id="14" name="AutoShape 3"/>
                <p:cNvSpPr>
                  <a:spLocks noChangeAspect="1" noChangeArrowheads="1" noTextEdit="1"/>
                </p:cNvSpPr>
                <p:nvPr/>
              </p:nvSpPr>
              <p:spPr bwMode="auto">
                <a:xfrm>
                  <a:off x="0" y="947"/>
                  <a:ext cx="4320" cy="43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600">
                    <a:solidFill>
                      <a:schemeClr val="bg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endParaRPr>
                </a:p>
              </p:txBody>
            </p:sp>
            <p:sp>
              <p:nvSpPr>
                <p:cNvPr id="15" name="Rectangle 5"/>
                <p:cNvSpPr>
                  <a:spLocks noChangeArrowheads="1"/>
                </p:cNvSpPr>
                <p:nvPr/>
              </p:nvSpPr>
              <p:spPr bwMode="auto">
                <a:xfrm>
                  <a:off x="1524" y="2026"/>
                  <a:ext cx="1275" cy="302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600">
                    <a:solidFill>
                      <a:schemeClr val="bg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endParaRPr>
                </a:p>
              </p:txBody>
            </p:sp>
            <p:sp>
              <p:nvSpPr>
                <p:cNvPr id="16" name="Freeform 6"/>
                <p:cNvSpPr>
                  <a:spLocks noEditPoints="1"/>
                </p:cNvSpPr>
                <p:nvPr/>
              </p:nvSpPr>
              <p:spPr bwMode="auto">
                <a:xfrm>
                  <a:off x="2" y="2026"/>
                  <a:ext cx="4320" cy="3259"/>
                </a:xfrm>
                <a:custGeom>
                  <a:avLst/>
                  <a:gdLst>
                    <a:gd name="T0" fmla="*/ 2607 w 2820"/>
                    <a:gd name="T1" fmla="*/ 0 h 2131"/>
                    <a:gd name="T2" fmla="*/ 2283 w 2820"/>
                    <a:gd name="T3" fmla="*/ 0 h 2131"/>
                    <a:gd name="T4" fmla="*/ 2283 w 2820"/>
                    <a:gd name="T5" fmla="*/ 198 h 2131"/>
                    <a:gd name="T6" fmla="*/ 2441 w 2820"/>
                    <a:gd name="T7" fmla="*/ 198 h 2131"/>
                    <a:gd name="T8" fmla="*/ 2624 w 2820"/>
                    <a:gd name="T9" fmla="*/ 372 h 2131"/>
                    <a:gd name="T10" fmla="*/ 2624 w 2820"/>
                    <a:gd name="T11" fmla="*/ 1759 h 2131"/>
                    <a:gd name="T12" fmla="*/ 2441 w 2820"/>
                    <a:gd name="T13" fmla="*/ 1932 h 2131"/>
                    <a:gd name="T14" fmla="*/ 379 w 2820"/>
                    <a:gd name="T15" fmla="*/ 1932 h 2131"/>
                    <a:gd name="T16" fmla="*/ 195 w 2820"/>
                    <a:gd name="T17" fmla="*/ 1759 h 2131"/>
                    <a:gd name="T18" fmla="*/ 195 w 2820"/>
                    <a:gd name="T19" fmla="*/ 372 h 2131"/>
                    <a:gd name="T20" fmla="*/ 379 w 2820"/>
                    <a:gd name="T21" fmla="*/ 198 h 2131"/>
                    <a:gd name="T22" fmla="*/ 537 w 2820"/>
                    <a:gd name="T23" fmla="*/ 198 h 2131"/>
                    <a:gd name="T24" fmla="*/ 537 w 2820"/>
                    <a:gd name="T25" fmla="*/ 0 h 2131"/>
                    <a:gd name="T26" fmla="*/ 213 w 2820"/>
                    <a:gd name="T27" fmla="*/ 0 h 2131"/>
                    <a:gd name="T28" fmla="*/ 0 w 2820"/>
                    <a:gd name="T29" fmla="*/ 213 h 2131"/>
                    <a:gd name="T30" fmla="*/ 0 w 2820"/>
                    <a:gd name="T31" fmla="*/ 1918 h 2131"/>
                    <a:gd name="T32" fmla="*/ 213 w 2820"/>
                    <a:gd name="T33" fmla="*/ 2131 h 2131"/>
                    <a:gd name="T34" fmla="*/ 2607 w 2820"/>
                    <a:gd name="T35" fmla="*/ 2131 h 2131"/>
                    <a:gd name="T36" fmla="*/ 2820 w 2820"/>
                    <a:gd name="T37" fmla="*/ 1918 h 2131"/>
                    <a:gd name="T38" fmla="*/ 2820 w 2820"/>
                    <a:gd name="T39" fmla="*/ 213 h 2131"/>
                    <a:gd name="T40" fmla="*/ 2607 w 2820"/>
                    <a:gd name="T41" fmla="*/ 0 h 2131"/>
                    <a:gd name="T42" fmla="*/ 2607 w 2820"/>
                    <a:gd name="T43" fmla="*/ 0 h 2131"/>
                    <a:gd name="T44" fmla="*/ 2607 w 2820"/>
                    <a:gd name="T45" fmla="*/ 0 h 21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2820" h="2131">
                      <a:moveTo>
                        <a:pt x="2607" y="0"/>
                      </a:moveTo>
                      <a:cubicBezTo>
                        <a:pt x="2283" y="0"/>
                        <a:pt x="2283" y="0"/>
                        <a:pt x="2283" y="0"/>
                      </a:cubicBezTo>
                      <a:cubicBezTo>
                        <a:pt x="2283" y="198"/>
                        <a:pt x="2283" y="198"/>
                        <a:pt x="2283" y="198"/>
                      </a:cubicBezTo>
                      <a:cubicBezTo>
                        <a:pt x="2441" y="198"/>
                        <a:pt x="2441" y="198"/>
                        <a:pt x="2441" y="198"/>
                      </a:cubicBezTo>
                      <a:cubicBezTo>
                        <a:pt x="2542" y="198"/>
                        <a:pt x="2624" y="276"/>
                        <a:pt x="2624" y="372"/>
                      </a:cubicBezTo>
                      <a:cubicBezTo>
                        <a:pt x="2624" y="1759"/>
                        <a:pt x="2624" y="1759"/>
                        <a:pt x="2624" y="1759"/>
                      </a:cubicBezTo>
                      <a:cubicBezTo>
                        <a:pt x="2624" y="1855"/>
                        <a:pt x="2542" y="1932"/>
                        <a:pt x="2441" y="1932"/>
                      </a:cubicBezTo>
                      <a:cubicBezTo>
                        <a:pt x="379" y="1932"/>
                        <a:pt x="379" y="1932"/>
                        <a:pt x="379" y="1932"/>
                      </a:cubicBezTo>
                      <a:cubicBezTo>
                        <a:pt x="278" y="1932"/>
                        <a:pt x="195" y="1855"/>
                        <a:pt x="195" y="1759"/>
                      </a:cubicBezTo>
                      <a:cubicBezTo>
                        <a:pt x="195" y="372"/>
                        <a:pt x="195" y="372"/>
                        <a:pt x="195" y="372"/>
                      </a:cubicBezTo>
                      <a:cubicBezTo>
                        <a:pt x="195" y="276"/>
                        <a:pt x="278" y="198"/>
                        <a:pt x="379" y="198"/>
                      </a:cubicBezTo>
                      <a:cubicBezTo>
                        <a:pt x="537" y="198"/>
                        <a:pt x="537" y="198"/>
                        <a:pt x="537" y="198"/>
                      </a:cubicBezTo>
                      <a:cubicBezTo>
                        <a:pt x="537" y="0"/>
                        <a:pt x="537" y="0"/>
                        <a:pt x="537" y="0"/>
                      </a:cubicBezTo>
                      <a:cubicBezTo>
                        <a:pt x="213" y="0"/>
                        <a:pt x="213" y="0"/>
                        <a:pt x="213" y="0"/>
                      </a:cubicBezTo>
                      <a:cubicBezTo>
                        <a:pt x="95" y="0"/>
                        <a:pt x="0" y="95"/>
                        <a:pt x="0" y="213"/>
                      </a:cubicBezTo>
                      <a:cubicBezTo>
                        <a:pt x="0" y="1918"/>
                        <a:pt x="0" y="1918"/>
                        <a:pt x="0" y="1918"/>
                      </a:cubicBezTo>
                      <a:cubicBezTo>
                        <a:pt x="0" y="2035"/>
                        <a:pt x="95" y="2131"/>
                        <a:pt x="213" y="2131"/>
                      </a:cubicBezTo>
                      <a:cubicBezTo>
                        <a:pt x="2607" y="2131"/>
                        <a:pt x="2607" y="2131"/>
                        <a:pt x="2607" y="2131"/>
                      </a:cubicBezTo>
                      <a:cubicBezTo>
                        <a:pt x="2724" y="2131"/>
                        <a:pt x="2820" y="2035"/>
                        <a:pt x="2820" y="1918"/>
                      </a:cubicBezTo>
                      <a:cubicBezTo>
                        <a:pt x="2820" y="213"/>
                        <a:pt x="2820" y="213"/>
                        <a:pt x="2820" y="213"/>
                      </a:cubicBezTo>
                      <a:cubicBezTo>
                        <a:pt x="2820" y="95"/>
                        <a:pt x="2724" y="0"/>
                        <a:pt x="2607" y="0"/>
                      </a:cubicBezTo>
                      <a:close/>
                      <a:moveTo>
                        <a:pt x="2607" y="0"/>
                      </a:moveTo>
                      <a:cubicBezTo>
                        <a:pt x="2607" y="0"/>
                        <a:pt x="2607" y="0"/>
                        <a:pt x="2607" y="0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600">
                    <a:solidFill>
                      <a:schemeClr val="bg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endParaRPr>
                </a:p>
              </p:txBody>
            </p:sp>
            <p:sp>
              <p:nvSpPr>
                <p:cNvPr id="17" name="Freeform 7"/>
                <p:cNvSpPr>
                  <a:spLocks noEditPoints="1"/>
                </p:cNvSpPr>
                <p:nvPr/>
              </p:nvSpPr>
              <p:spPr bwMode="auto">
                <a:xfrm>
                  <a:off x="964" y="952"/>
                  <a:ext cx="2396" cy="2381"/>
                </a:xfrm>
                <a:custGeom>
                  <a:avLst/>
                  <a:gdLst>
                    <a:gd name="T0" fmla="*/ 170 w 1564"/>
                    <a:gd name="T1" fmla="*/ 1557 h 1557"/>
                    <a:gd name="T2" fmla="*/ 341 w 1564"/>
                    <a:gd name="T3" fmla="*/ 1386 h 1557"/>
                    <a:gd name="T4" fmla="*/ 255 w 1564"/>
                    <a:gd name="T5" fmla="*/ 1238 h 1557"/>
                    <a:gd name="T6" fmla="*/ 255 w 1564"/>
                    <a:gd name="T7" fmla="*/ 724 h 1557"/>
                    <a:gd name="T8" fmla="*/ 771 w 1564"/>
                    <a:gd name="T9" fmla="*/ 181 h 1557"/>
                    <a:gd name="T10" fmla="*/ 797 w 1564"/>
                    <a:gd name="T11" fmla="*/ 181 h 1557"/>
                    <a:gd name="T12" fmla="*/ 1313 w 1564"/>
                    <a:gd name="T13" fmla="*/ 724 h 1557"/>
                    <a:gd name="T14" fmla="*/ 1313 w 1564"/>
                    <a:gd name="T15" fmla="*/ 1236 h 1557"/>
                    <a:gd name="T16" fmla="*/ 1223 w 1564"/>
                    <a:gd name="T17" fmla="*/ 1386 h 1557"/>
                    <a:gd name="T18" fmla="*/ 1393 w 1564"/>
                    <a:gd name="T19" fmla="*/ 1557 h 1557"/>
                    <a:gd name="T20" fmla="*/ 1564 w 1564"/>
                    <a:gd name="T21" fmla="*/ 1386 h 1557"/>
                    <a:gd name="T22" fmla="*/ 1497 w 1564"/>
                    <a:gd name="T23" fmla="*/ 1251 h 1557"/>
                    <a:gd name="T24" fmla="*/ 1497 w 1564"/>
                    <a:gd name="T25" fmla="*/ 696 h 1557"/>
                    <a:gd name="T26" fmla="*/ 801 w 1564"/>
                    <a:gd name="T27" fmla="*/ 0 h 1557"/>
                    <a:gd name="T28" fmla="*/ 767 w 1564"/>
                    <a:gd name="T29" fmla="*/ 0 h 1557"/>
                    <a:gd name="T30" fmla="*/ 71 w 1564"/>
                    <a:gd name="T31" fmla="*/ 696 h 1557"/>
                    <a:gd name="T32" fmla="*/ 71 w 1564"/>
                    <a:gd name="T33" fmla="*/ 1248 h 1557"/>
                    <a:gd name="T34" fmla="*/ 0 w 1564"/>
                    <a:gd name="T35" fmla="*/ 1386 h 1557"/>
                    <a:gd name="T36" fmla="*/ 170 w 1564"/>
                    <a:gd name="T37" fmla="*/ 1557 h 1557"/>
                    <a:gd name="T38" fmla="*/ 170 w 1564"/>
                    <a:gd name="T39" fmla="*/ 1557 h 1557"/>
                    <a:gd name="T40" fmla="*/ 170 w 1564"/>
                    <a:gd name="T41" fmla="*/ 1557 h 15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564" h="1557">
                      <a:moveTo>
                        <a:pt x="170" y="1557"/>
                      </a:moveTo>
                      <a:cubicBezTo>
                        <a:pt x="265" y="1557"/>
                        <a:pt x="341" y="1480"/>
                        <a:pt x="341" y="1386"/>
                      </a:cubicBezTo>
                      <a:cubicBezTo>
                        <a:pt x="341" y="1323"/>
                        <a:pt x="306" y="1268"/>
                        <a:pt x="255" y="1238"/>
                      </a:cubicBezTo>
                      <a:cubicBezTo>
                        <a:pt x="255" y="724"/>
                        <a:pt x="255" y="724"/>
                        <a:pt x="255" y="724"/>
                      </a:cubicBezTo>
                      <a:cubicBezTo>
                        <a:pt x="255" y="424"/>
                        <a:pt x="486" y="181"/>
                        <a:pt x="771" y="181"/>
                      </a:cubicBezTo>
                      <a:cubicBezTo>
                        <a:pt x="797" y="181"/>
                        <a:pt x="797" y="181"/>
                        <a:pt x="797" y="181"/>
                      </a:cubicBezTo>
                      <a:cubicBezTo>
                        <a:pt x="1082" y="181"/>
                        <a:pt x="1313" y="424"/>
                        <a:pt x="1313" y="724"/>
                      </a:cubicBezTo>
                      <a:cubicBezTo>
                        <a:pt x="1313" y="1236"/>
                        <a:pt x="1313" y="1236"/>
                        <a:pt x="1313" y="1236"/>
                      </a:cubicBezTo>
                      <a:cubicBezTo>
                        <a:pt x="1259" y="1265"/>
                        <a:pt x="1223" y="1321"/>
                        <a:pt x="1223" y="1386"/>
                      </a:cubicBezTo>
                      <a:cubicBezTo>
                        <a:pt x="1223" y="1480"/>
                        <a:pt x="1299" y="1557"/>
                        <a:pt x="1393" y="1557"/>
                      </a:cubicBezTo>
                      <a:cubicBezTo>
                        <a:pt x="1488" y="1557"/>
                        <a:pt x="1564" y="1480"/>
                        <a:pt x="1564" y="1386"/>
                      </a:cubicBezTo>
                      <a:cubicBezTo>
                        <a:pt x="1564" y="1331"/>
                        <a:pt x="1538" y="1282"/>
                        <a:pt x="1497" y="1251"/>
                      </a:cubicBezTo>
                      <a:cubicBezTo>
                        <a:pt x="1497" y="696"/>
                        <a:pt x="1497" y="696"/>
                        <a:pt x="1497" y="696"/>
                      </a:cubicBezTo>
                      <a:cubicBezTo>
                        <a:pt x="1497" y="312"/>
                        <a:pt x="1186" y="0"/>
                        <a:pt x="801" y="0"/>
                      </a:cubicBezTo>
                      <a:cubicBezTo>
                        <a:pt x="767" y="0"/>
                        <a:pt x="767" y="0"/>
                        <a:pt x="767" y="0"/>
                      </a:cubicBezTo>
                      <a:cubicBezTo>
                        <a:pt x="383" y="0"/>
                        <a:pt x="71" y="312"/>
                        <a:pt x="71" y="696"/>
                      </a:cubicBezTo>
                      <a:cubicBezTo>
                        <a:pt x="71" y="1248"/>
                        <a:pt x="71" y="1248"/>
                        <a:pt x="71" y="1248"/>
                      </a:cubicBezTo>
                      <a:cubicBezTo>
                        <a:pt x="28" y="1279"/>
                        <a:pt x="0" y="1329"/>
                        <a:pt x="0" y="1386"/>
                      </a:cubicBezTo>
                      <a:cubicBezTo>
                        <a:pt x="0" y="1480"/>
                        <a:pt x="76" y="1557"/>
                        <a:pt x="170" y="1557"/>
                      </a:cubicBezTo>
                      <a:close/>
                      <a:moveTo>
                        <a:pt x="170" y="1557"/>
                      </a:moveTo>
                      <a:cubicBezTo>
                        <a:pt x="170" y="1557"/>
                        <a:pt x="170" y="1557"/>
                        <a:pt x="170" y="1557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600">
                    <a:solidFill>
                      <a:schemeClr val="bg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endParaRPr>
                </a:p>
              </p:txBody>
            </p:sp>
          </p:grpSp>
        </p:grpSp>
      </p:grpSp>
      <p:grpSp>
        <p:nvGrpSpPr>
          <p:cNvPr id="33" name="组合 32"/>
          <p:cNvGrpSpPr/>
          <p:nvPr/>
        </p:nvGrpSpPr>
        <p:grpSpPr>
          <a:xfrm>
            <a:off x="5185222" y="1090271"/>
            <a:ext cx="1694625" cy="1689904"/>
            <a:chOff x="5185222" y="1090271"/>
            <a:chExt cx="1694625" cy="1689904"/>
          </a:xfrm>
        </p:grpSpPr>
        <p:sp>
          <p:nvSpPr>
            <p:cNvPr id="34" name="椭圆 33"/>
            <p:cNvSpPr/>
            <p:nvPr/>
          </p:nvSpPr>
          <p:spPr>
            <a:xfrm>
              <a:off x="5185222" y="1090271"/>
              <a:ext cx="1689904" cy="1689904"/>
            </a:xfrm>
            <a:prstGeom prst="ellipse">
              <a:avLst/>
            </a:prstGeom>
            <a:solidFill>
              <a:srgbClr val="F065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任意多边形: 形状 34"/>
            <p:cNvSpPr/>
            <p:nvPr/>
          </p:nvSpPr>
          <p:spPr>
            <a:xfrm>
              <a:off x="5486657" y="1603383"/>
              <a:ext cx="1393190" cy="1173132"/>
            </a:xfrm>
            <a:custGeom>
              <a:avLst/>
              <a:gdLst>
                <a:gd name="connsiteX0" fmla="*/ 1102867 w 1393190"/>
                <a:gd name="connsiteY0" fmla="*/ 0 h 1173132"/>
                <a:gd name="connsiteX1" fmla="*/ 1393190 w 1393190"/>
                <a:gd name="connsiteY1" fmla="*/ 336547 h 1173132"/>
                <a:gd name="connsiteX2" fmla="*/ 1389250 w 1393190"/>
                <a:gd name="connsiteY2" fmla="*/ 414572 h 1173132"/>
                <a:gd name="connsiteX3" fmla="*/ 548660 w 1393190"/>
                <a:gd name="connsiteY3" fmla="*/ 1173132 h 1173132"/>
                <a:gd name="connsiteX4" fmla="*/ 475212 w 1393190"/>
                <a:gd name="connsiteY4" fmla="*/ 1169423 h 1173132"/>
                <a:gd name="connsiteX5" fmla="*/ 0 w 1393190"/>
                <a:gd name="connsiteY5" fmla="*/ 2937 h 1173132"/>
                <a:gd name="connsiteX0-1" fmla="*/ 1102867 w 1393190"/>
                <a:gd name="connsiteY0-2" fmla="*/ 0 h 1173132"/>
                <a:gd name="connsiteX1-3" fmla="*/ 1393190 w 1393190"/>
                <a:gd name="connsiteY1-4" fmla="*/ 336547 h 1173132"/>
                <a:gd name="connsiteX2-5" fmla="*/ 1389250 w 1393190"/>
                <a:gd name="connsiteY2-6" fmla="*/ 414572 h 1173132"/>
                <a:gd name="connsiteX3-7" fmla="*/ 548660 w 1393190"/>
                <a:gd name="connsiteY3-8" fmla="*/ 1173132 h 1173132"/>
                <a:gd name="connsiteX4-9" fmla="*/ 475212 w 1393190"/>
                <a:gd name="connsiteY4-10" fmla="*/ 1169423 h 1173132"/>
                <a:gd name="connsiteX5-11" fmla="*/ 0 w 1393190"/>
                <a:gd name="connsiteY5-12" fmla="*/ 2937 h 1173132"/>
                <a:gd name="connsiteX6" fmla="*/ 1102867 w 1393190"/>
                <a:gd name="connsiteY6" fmla="*/ 0 h 1173132"/>
                <a:gd name="connsiteX0-13" fmla="*/ 1102867 w 1393190"/>
                <a:gd name="connsiteY0-14" fmla="*/ 0 h 1173132"/>
                <a:gd name="connsiteX1-15" fmla="*/ 1393190 w 1393190"/>
                <a:gd name="connsiteY1-16" fmla="*/ 336547 h 1173132"/>
                <a:gd name="connsiteX2-17" fmla="*/ 1389250 w 1393190"/>
                <a:gd name="connsiteY2-18" fmla="*/ 414572 h 1173132"/>
                <a:gd name="connsiteX3-19" fmla="*/ 548660 w 1393190"/>
                <a:gd name="connsiteY3-20" fmla="*/ 1173132 h 1173132"/>
                <a:gd name="connsiteX4-21" fmla="*/ 475212 w 1393190"/>
                <a:gd name="connsiteY4-22" fmla="*/ 1169423 h 1173132"/>
                <a:gd name="connsiteX5-23" fmla="*/ 0 w 1393190"/>
                <a:gd name="connsiteY5-24" fmla="*/ 2937 h 1173132"/>
                <a:gd name="connsiteX6-25" fmla="*/ 1102867 w 1393190"/>
                <a:gd name="connsiteY6-26" fmla="*/ 0 h 1173132"/>
                <a:gd name="connsiteX0-27" fmla="*/ 1102867 w 1393190"/>
                <a:gd name="connsiteY0-28" fmla="*/ 0 h 1173132"/>
                <a:gd name="connsiteX1-29" fmla="*/ 1393190 w 1393190"/>
                <a:gd name="connsiteY1-30" fmla="*/ 336547 h 1173132"/>
                <a:gd name="connsiteX2-31" fmla="*/ 1389250 w 1393190"/>
                <a:gd name="connsiteY2-32" fmla="*/ 414572 h 1173132"/>
                <a:gd name="connsiteX3-33" fmla="*/ 548660 w 1393190"/>
                <a:gd name="connsiteY3-34" fmla="*/ 1173132 h 1173132"/>
                <a:gd name="connsiteX4-35" fmla="*/ 0 w 1393190"/>
                <a:gd name="connsiteY4-36" fmla="*/ 2937 h 1173132"/>
                <a:gd name="connsiteX5-37" fmla="*/ 1102867 w 1393190"/>
                <a:gd name="connsiteY5-38" fmla="*/ 0 h 117313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1393190" h="1173132">
                  <a:moveTo>
                    <a:pt x="1102867" y="0"/>
                  </a:moveTo>
                  <a:lnTo>
                    <a:pt x="1393190" y="336547"/>
                  </a:lnTo>
                  <a:lnTo>
                    <a:pt x="1389250" y="414572"/>
                  </a:lnTo>
                  <a:cubicBezTo>
                    <a:pt x="1345980" y="840644"/>
                    <a:pt x="986148" y="1173132"/>
                    <a:pt x="548660" y="1173132"/>
                  </a:cubicBezTo>
                  <a:lnTo>
                    <a:pt x="0" y="2937"/>
                  </a:lnTo>
                  <a:lnTo>
                    <a:pt x="1102867" y="0"/>
                  </a:lnTo>
                  <a:close/>
                </a:path>
              </a:pathLst>
            </a:custGeom>
            <a:solidFill>
              <a:srgbClr val="ED49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progress-chart_20301"/>
            <p:cNvSpPr>
              <a:spLocks noChangeAspect="1"/>
            </p:cNvSpPr>
            <p:nvPr/>
          </p:nvSpPr>
          <p:spPr bwMode="auto">
            <a:xfrm>
              <a:off x="5479038" y="1603729"/>
              <a:ext cx="1115051" cy="872463"/>
            </a:xfrm>
            <a:custGeom>
              <a:avLst/>
              <a:gdLst>
                <a:gd name="T0" fmla="*/ 4604 w 5092"/>
                <a:gd name="T1" fmla="*/ 0 h 3990"/>
                <a:gd name="T2" fmla="*/ 487 w 5092"/>
                <a:gd name="T3" fmla="*/ 0 h 3990"/>
                <a:gd name="T4" fmla="*/ 0 w 5092"/>
                <a:gd name="T5" fmla="*/ 0 h 3990"/>
                <a:gd name="T6" fmla="*/ 0 w 5092"/>
                <a:gd name="T7" fmla="*/ 159 h 3990"/>
                <a:gd name="T8" fmla="*/ 487 w 5092"/>
                <a:gd name="T9" fmla="*/ 159 h 3990"/>
                <a:gd name="T10" fmla="*/ 487 w 5092"/>
                <a:gd name="T11" fmla="*/ 3043 h 3990"/>
                <a:gd name="T12" fmla="*/ 2354 w 5092"/>
                <a:gd name="T13" fmla="*/ 3043 h 3990"/>
                <a:gd name="T14" fmla="*/ 1520 w 5092"/>
                <a:gd name="T15" fmla="*/ 3877 h 3990"/>
                <a:gd name="T16" fmla="*/ 1633 w 5092"/>
                <a:gd name="T17" fmla="*/ 3990 h 3990"/>
                <a:gd name="T18" fmla="*/ 2466 w 5092"/>
                <a:gd name="T19" fmla="*/ 3156 h 3990"/>
                <a:gd name="T20" fmla="*/ 2466 w 5092"/>
                <a:gd name="T21" fmla="*/ 3978 h 3990"/>
                <a:gd name="T22" fmla="*/ 2625 w 5092"/>
                <a:gd name="T23" fmla="*/ 3978 h 3990"/>
                <a:gd name="T24" fmla="*/ 2625 w 5092"/>
                <a:gd name="T25" fmla="*/ 3156 h 3990"/>
                <a:gd name="T26" fmla="*/ 3437 w 5092"/>
                <a:gd name="T27" fmla="*/ 3967 h 3990"/>
                <a:gd name="T28" fmla="*/ 3549 w 5092"/>
                <a:gd name="T29" fmla="*/ 3855 h 3990"/>
                <a:gd name="T30" fmla="*/ 2738 w 5092"/>
                <a:gd name="T31" fmla="*/ 3043 h 3990"/>
                <a:gd name="T32" fmla="*/ 4604 w 5092"/>
                <a:gd name="T33" fmla="*/ 3043 h 3990"/>
                <a:gd name="T34" fmla="*/ 4604 w 5092"/>
                <a:gd name="T35" fmla="*/ 159 h 3990"/>
                <a:gd name="T36" fmla="*/ 5092 w 5092"/>
                <a:gd name="T37" fmla="*/ 159 h 3990"/>
                <a:gd name="T38" fmla="*/ 5092 w 5092"/>
                <a:gd name="T39" fmla="*/ 0 h 3990"/>
                <a:gd name="T40" fmla="*/ 4604 w 5092"/>
                <a:gd name="T41" fmla="*/ 0 h 3990"/>
                <a:gd name="T42" fmla="*/ 3532 w 5092"/>
                <a:gd name="T43" fmla="*/ 1615 h 3990"/>
                <a:gd name="T44" fmla="*/ 2748 w 5092"/>
                <a:gd name="T45" fmla="*/ 1401 h 3990"/>
                <a:gd name="T46" fmla="*/ 2283 w 5092"/>
                <a:gd name="T47" fmla="*/ 2078 h 3990"/>
                <a:gd name="T48" fmla="*/ 1439 w 5092"/>
                <a:gd name="T49" fmla="*/ 1631 h 3990"/>
                <a:gd name="T50" fmla="*/ 1057 w 5092"/>
                <a:gd name="T51" fmla="*/ 2460 h 3990"/>
                <a:gd name="T52" fmla="*/ 912 w 5092"/>
                <a:gd name="T53" fmla="*/ 2393 h 3990"/>
                <a:gd name="T54" fmla="*/ 1365 w 5092"/>
                <a:gd name="T55" fmla="*/ 1412 h 3990"/>
                <a:gd name="T56" fmla="*/ 2232 w 5092"/>
                <a:gd name="T57" fmla="*/ 1871 h 3990"/>
                <a:gd name="T58" fmla="*/ 2681 w 5092"/>
                <a:gd name="T59" fmla="*/ 1218 h 3990"/>
                <a:gd name="T60" fmla="*/ 3455 w 5092"/>
                <a:gd name="T61" fmla="*/ 1429 h 3990"/>
                <a:gd name="T62" fmla="*/ 4018 w 5092"/>
                <a:gd name="T63" fmla="*/ 448 h 3990"/>
                <a:gd name="T64" fmla="*/ 4156 w 5092"/>
                <a:gd name="T65" fmla="*/ 527 h 3990"/>
                <a:gd name="T66" fmla="*/ 3532 w 5092"/>
                <a:gd name="T67" fmla="*/ 1615 h 3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092" h="3990">
                  <a:moveTo>
                    <a:pt x="4604" y="0"/>
                  </a:moveTo>
                  <a:lnTo>
                    <a:pt x="487" y="0"/>
                  </a:lnTo>
                  <a:lnTo>
                    <a:pt x="0" y="0"/>
                  </a:lnTo>
                  <a:lnTo>
                    <a:pt x="0" y="159"/>
                  </a:lnTo>
                  <a:lnTo>
                    <a:pt x="487" y="159"/>
                  </a:lnTo>
                  <a:lnTo>
                    <a:pt x="487" y="3043"/>
                  </a:lnTo>
                  <a:lnTo>
                    <a:pt x="2354" y="3043"/>
                  </a:lnTo>
                  <a:lnTo>
                    <a:pt x="1520" y="3877"/>
                  </a:lnTo>
                  <a:lnTo>
                    <a:pt x="1633" y="3990"/>
                  </a:lnTo>
                  <a:lnTo>
                    <a:pt x="2466" y="3156"/>
                  </a:lnTo>
                  <a:lnTo>
                    <a:pt x="2466" y="3978"/>
                  </a:lnTo>
                  <a:lnTo>
                    <a:pt x="2625" y="3978"/>
                  </a:lnTo>
                  <a:lnTo>
                    <a:pt x="2625" y="3156"/>
                  </a:lnTo>
                  <a:lnTo>
                    <a:pt x="3437" y="3967"/>
                  </a:lnTo>
                  <a:lnTo>
                    <a:pt x="3549" y="3855"/>
                  </a:lnTo>
                  <a:lnTo>
                    <a:pt x="2738" y="3043"/>
                  </a:lnTo>
                  <a:lnTo>
                    <a:pt x="4604" y="3043"/>
                  </a:lnTo>
                  <a:lnTo>
                    <a:pt x="4604" y="159"/>
                  </a:lnTo>
                  <a:lnTo>
                    <a:pt x="5092" y="159"/>
                  </a:lnTo>
                  <a:lnTo>
                    <a:pt x="5092" y="0"/>
                  </a:lnTo>
                  <a:lnTo>
                    <a:pt x="4604" y="0"/>
                  </a:lnTo>
                  <a:close/>
                  <a:moveTo>
                    <a:pt x="3532" y="1615"/>
                  </a:moveTo>
                  <a:lnTo>
                    <a:pt x="2748" y="1401"/>
                  </a:lnTo>
                  <a:lnTo>
                    <a:pt x="2283" y="2078"/>
                  </a:lnTo>
                  <a:lnTo>
                    <a:pt x="1439" y="1631"/>
                  </a:lnTo>
                  <a:lnTo>
                    <a:pt x="1057" y="2460"/>
                  </a:lnTo>
                  <a:lnTo>
                    <a:pt x="912" y="2393"/>
                  </a:lnTo>
                  <a:lnTo>
                    <a:pt x="1365" y="1412"/>
                  </a:lnTo>
                  <a:lnTo>
                    <a:pt x="2232" y="1871"/>
                  </a:lnTo>
                  <a:lnTo>
                    <a:pt x="2681" y="1218"/>
                  </a:lnTo>
                  <a:lnTo>
                    <a:pt x="3455" y="1429"/>
                  </a:lnTo>
                  <a:lnTo>
                    <a:pt x="4018" y="448"/>
                  </a:lnTo>
                  <a:lnTo>
                    <a:pt x="4156" y="527"/>
                  </a:lnTo>
                  <a:lnTo>
                    <a:pt x="3532" y="16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34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401787" y="840567"/>
            <a:ext cx="5516254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3800" dirty="0">
                <a:solidFill>
                  <a:srgbClr val="20B387"/>
                </a:solidFill>
                <a:latin typeface="Haettenschweiler" panose="020B0706040902060204" pitchFamily="34" charset="0"/>
                <a:ea typeface="方正兰亭黑简体" panose="02000000000000000000" pitchFamily="2" charset="-122"/>
              </a:rPr>
              <a:t>CONTENTS</a:t>
            </a:r>
            <a:endParaRPr lang="zh-CN" altLang="en-US" sz="13800" dirty="0">
              <a:solidFill>
                <a:srgbClr val="20B387"/>
              </a:solidFill>
              <a:latin typeface="Haettenschweiler" panose="020B0706040902060204" pitchFamily="34" charset="0"/>
              <a:ea typeface="方正兰亭黑简体" panose="02000000000000000000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497144" y="2088357"/>
            <a:ext cx="2688776" cy="2681286"/>
            <a:chOff x="5185222" y="1090271"/>
            <a:chExt cx="1694625" cy="1689904"/>
          </a:xfrm>
        </p:grpSpPr>
        <p:sp>
          <p:nvSpPr>
            <p:cNvPr id="8" name="椭圆 7"/>
            <p:cNvSpPr/>
            <p:nvPr/>
          </p:nvSpPr>
          <p:spPr>
            <a:xfrm>
              <a:off x="5185222" y="1090271"/>
              <a:ext cx="1689904" cy="1689904"/>
            </a:xfrm>
            <a:prstGeom prst="ellipse">
              <a:avLst/>
            </a:prstGeom>
            <a:solidFill>
              <a:srgbClr val="F065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: 形状 8"/>
            <p:cNvSpPr/>
            <p:nvPr/>
          </p:nvSpPr>
          <p:spPr>
            <a:xfrm>
              <a:off x="5486657" y="1603383"/>
              <a:ext cx="1393190" cy="1173132"/>
            </a:xfrm>
            <a:custGeom>
              <a:avLst/>
              <a:gdLst>
                <a:gd name="connsiteX0" fmla="*/ 1102867 w 1393190"/>
                <a:gd name="connsiteY0" fmla="*/ 0 h 1173132"/>
                <a:gd name="connsiteX1" fmla="*/ 1393190 w 1393190"/>
                <a:gd name="connsiteY1" fmla="*/ 336547 h 1173132"/>
                <a:gd name="connsiteX2" fmla="*/ 1389250 w 1393190"/>
                <a:gd name="connsiteY2" fmla="*/ 414572 h 1173132"/>
                <a:gd name="connsiteX3" fmla="*/ 548660 w 1393190"/>
                <a:gd name="connsiteY3" fmla="*/ 1173132 h 1173132"/>
                <a:gd name="connsiteX4" fmla="*/ 475212 w 1393190"/>
                <a:gd name="connsiteY4" fmla="*/ 1169423 h 1173132"/>
                <a:gd name="connsiteX5" fmla="*/ 0 w 1393190"/>
                <a:gd name="connsiteY5" fmla="*/ 2937 h 1173132"/>
                <a:gd name="connsiteX0-1" fmla="*/ 1102867 w 1393190"/>
                <a:gd name="connsiteY0-2" fmla="*/ 0 h 1173132"/>
                <a:gd name="connsiteX1-3" fmla="*/ 1393190 w 1393190"/>
                <a:gd name="connsiteY1-4" fmla="*/ 336547 h 1173132"/>
                <a:gd name="connsiteX2-5" fmla="*/ 1389250 w 1393190"/>
                <a:gd name="connsiteY2-6" fmla="*/ 414572 h 1173132"/>
                <a:gd name="connsiteX3-7" fmla="*/ 548660 w 1393190"/>
                <a:gd name="connsiteY3-8" fmla="*/ 1173132 h 1173132"/>
                <a:gd name="connsiteX4-9" fmla="*/ 475212 w 1393190"/>
                <a:gd name="connsiteY4-10" fmla="*/ 1169423 h 1173132"/>
                <a:gd name="connsiteX5-11" fmla="*/ 0 w 1393190"/>
                <a:gd name="connsiteY5-12" fmla="*/ 2937 h 1173132"/>
                <a:gd name="connsiteX6" fmla="*/ 1102867 w 1393190"/>
                <a:gd name="connsiteY6" fmla="*/ 0 h 1173132"/>
                <a:gd name="connsiteX0-13" fmla="*/ 1102867 w 1393190"/>
                <a:gd name="connsiteY0-14" fmla="*/ 0 h 1173132"/>
                <a:gd name="connsiteX1-15" fmla="*/ 1393190 w 1393190"/>
                <a:gd name="connsiteY1-16" fmla="*/ 336547 h 1173132"/>
                <a:gd name="connsiteX2-17" fmla="*/ 1389250 w 1393190"/>
                <a:gd name="connsiteY2-18" fmla="*/ 414572 h 1173132"/>
                <a:gd name="connsiteX3-19" fmla="*/ 548660 w 1393190"/>
                <a:gd name="connsiteY3-20" fmla="*/ 1173132 h 1173132"/>
                <a:gd name="connsiteX4-21" fmla="*/ 475212 w 1393190"/>
                <a:gd name="connsiteY4-22" fmla="*/ 1169423 h 1173132"/>
                <a:gd name="connsiteX5-23" fmla="*/ 0 w 1393190"/>
                <a:gd name="connsiteY5-24" fmla="*/ 2937 h 1173132"/>
                <a:gd name="connsiteX6-25" fmla="*/ 1102867 w 1393190"/>
                <a:gd name="connsiteY6-26" fmla="*/ 0 h 1173132"/>
                <a:gd name="connsiteX0-27" fmla="*/ 1102867 w 1393190"/>
                <a:gd name="connsiteY0-28" fmla="*/ 0 h 1173132"/>
                <a:gd name="connsiteX1-29" fmla="*/ 1393190 w 1393190"/>
                <a:gd name="connsiteY1-30" fmla="*/ 336547 h 1173132"/>
                <a:gd name="connsiteX2-31" fmla="*/ 1389250 w 1393190"/>
                <a:gd name="connsiteY2-32" fmla="*/ 414572 h 1173132"/>
                <a:gd name="connsiteX3-33" fmla="*/ 548660 w 1393190"/>
                <a:gd name="connsiteY3-34" fmla="*/ 1173132 h 1173132"/>
                <a:gd name="connsiteX4-35" fmla="*/ 0 w 1393190"/>
                <a:gd name="connsiteY4-36" fmla="*/ 2937 h 1173132"/>
                <a:gd name="connsiteX5-37" fmla="*/ 1102867 w 1393190"/>
                <a:gd name="connsiteY5-38" fmla="*/ 0 h 117313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1393190" h="1173132">
                  <a:moveTo>
                    <a:pt x="1102867" y="0"/>
                  </a:moveTo>
                  <a:lnTo>
                    <a:pt x="1393190" y="336547"/>
                  </a:lnTo>
                  <a:lnTo>
                    <a:pt x="1389250" y="414572"/>
                  </a:lnTo>
                  <a:cubicBezTo>
                    <a:pt x="1345980" y="840644"/>
                    <a:pt x="986148" y="1173132"/>
                    <a:pt x="548660" y="1173132"/>
                  </a:cubicBezTo>
                  <a:lnTo>
                    <a:pt x="0" y="2937"/>
                  </a:lnTo>
                  <a:lnTo>
                    <a:pt x="1102867" y="0"/>
                  </a:lnTo>
                  <a:close/>
                </a:path>
              </a:pathLst>
            </a:custGeom>
            <a:solidFill>
              <a:srgbClr val="ED49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progress-chart_20301"/>
            <p:cNvSpPr>
              <a:spLocks noChangeAspect="1"/>
            </p:cNvSpPr>
            <p:nvPr/>
          </p:nvSpPr>
          <p:spPr bwMode="auto">
            <a:xfrm>
              <a:off x="5479038" y="1603729"/>
              <a:ext cx="1115051" cy="872463"/>
            </a:xfrm>
            <a:custGeom>
              <a:avLst/>
              <a:gdLst>
                <a:gd name="T0" fmla="*/ 4604 w 5092"/>
                <a:gd name="T1" fmla="*/ 0 h 3990"/>
                <a:gd name="T2" fmla="*/ 487 w 5092"/>
                <a:gd name="T3" fmla="*/ 0 h 3990"/>
                <a:gd name="T4" fmla="*/ 0 w 5092"/>
                <a:gd name="T5" fmla="*/ 0 h 3990"/>
                <a:gd name="T6" fmla="*/ 0 w 5092"/>
                <a:gd name="T7" fmla="*/ 159 h 3990"/>
                <a:gd name="T8" fmla="*/ 487 w 5092"/>
                <a:gd name="T9" fmla="*/ 159 h 3990"/>
                <a:gd name="T10" fmla="*/ 487 w 5092"/>
                <a:gd name="T11" fmla="*/ 3043 h 3990"/>
                <a:gd name="T12" fmla="*/ 2354 w 5092"/>
                <a:gd name="T13" fmla="*/ 3043 h 3990"/>
                <a:gd name="T14" fmla="*/ 1520 w 5092"/>
                <a:gd name="T15" fmla="*/ 3877 h 3990"/>
                <a:gd name="T16" fmla="*/ 1633 w 5092"/>
                <a:gd name="T17" fmla="*/ 3990 h 3990"/>
                <a:gd name="T18" fmla="*/ 2466 w 5092"/>
                <a:gd name="T19" fmla="*/ 3156 h 3990"/>
                <a:gd name="T20" fmla="*/ 2466 w 5092"/>
                <a:gd name="T21" fmla="*/ 3978 h 3990"/>
                <a:gd name="T22" fmla="*/ 2625 w 5092"/>
                <a:gd name="T23" fmla="*/ 3978 h 3990"/>
                <a:gd name="T24" fmla="*/ 2625 w 5092"/>
                <a:gd name="T25" fmla="*/ 3156 h 3990"/>
                <a:gd name="T26" fmla="*/ 3437 w 5092"/>
                <a:gd name="T27" fmla="*/ 3967 h 3990"/>
                <a:gd name="T28" fmla="*/ 3549 w 5092"/>
                <a:gd name="T29" fmla="*/ 3855 h 3990"/>
                <a:gd name="T30" fmla="*/ 2738 w 5092"/>
                <a:gd name="T31" fmla="*/ 3043 h 3990"/>
                <a:gd name="T32" fmla="*/ 4604 w 5092"/>
                <a:gd name="T33" fmla="*/ 3043 h 3990"/>
                <a:gd name="T34" fmla="*/ 4604 w 5092"/>
                <a:gd name="T35" fmla="*/ 159 h 3990"/>
                <a:gd name="T36" fmla="*/ 5092 w 5092"/>
                <a:gd name="T37" fmla="*/ 159 h 3990"/>
                <a:gd name="T38" fmla="*/ 5092 w 5092"/>
                <a:gd name="T39" fmla="*/ 0 h 3990"/>
                <a:gd name="T40" fmla="*/ 4604 w 5092"/>
                <a:gd name="T41" fmla="*/ 0 h 3990"/>
                <a:gd name="T42" fmla="*/ 3532 w 5092"/>
                <a:gd name="T43" fmla="*/ 1615 h 3990"/>
                <a:gd name="T44" fmla="*/ 2748 w 5092"/>
                <a:gd name="T45" fmla="*/ 1401 h 3990"/>
                <a:gd name="T46" fmla="*/ 2283 w 5092"/>
                <a:gd name="T47" fmla="*/ 2078 h 3990"/>
                <a:gd name="T48" fmla="*/ 1439 w 5092"/>
                <a:gd name="T49" fmla="*/ 1631 h 3990"/>
                <a:gd name="T50" fmla="*/ 1057 w 5092"/>
                <a:gd name="T51" fmla="*/ 2460 h 3990"/>
                <a:gd name="T52" fmla="*/ 912 w 5092"/>
                <a:gd name="T53" fmla="*/ 2393 h 3990"/>
                <a:gd name="T54" fmla="*/ 1365 w 5092"/>
                <a:gd name="T55" fmla="*/ 1412 h 3990"/>
                <a:gd name="T56" fmla="*/ 2232 w 5092"/>
                <a:gd name="T57" fmla="*/ 1871 h 3990"/>
                <a:gd name="T58" fmla="*/ 2681 w 5092"/>
                <a:gd name="T59" fmla="*/ 1218 h 3990"/>
                <a:gd name="T60" fmla="*/ 3455 w 5092"/>
                <a:gd name="T61" fmla="*/ 1429 h 3990"/>
                <a:gd name="T62" fmla="*/ 4018 w 5092"/>
                <a:gd name="T63" fmla="*/ 448 h 3990"/>
                <a:gd name="T64" fmla="*/ 4156 w 5092"/>
                <a:gd name="T65" fmla="*/ 527 h 3990"/>
                <a:gd name="T66" fmla="*/ 3532 w 5092"/>
                <a:gd name="T67" fmla="*/ 1615 h 3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092" h="3990">
                  <a:moveTo>
                    <a:pt x="4604" y="0"/>
                  </a:moveTo>
                  <a:lnTo>
                    <a:pt x="487" y="0"/>
                  </a:lnTo>
                  <a:lnTo>
                    <a:pt x="0" y="0"/>
                  </a:lnTo>
                  <a:lnTo>
                    <a:pt x="0" y="159"/>
                  </a:lnTo>
                  <a:lnTo>
                    <a:pt x="487" y="159"/>
                  </a:lnTo>
                  <a:lnTo>
                    <a:pt x="487" y="3043"/>
                  </a:lnTo>
                  <a:lnTo>
                    <a:pt x="2354" y="3043"/>
                  </a:lnTo>
                  <a:lnTo>
                    <a:pt x="1520" y="3877"/>
                  </a:lnTo>
                  <a:lnTo>
                    <a:pt x="1633" y="3990"/>
                  </a:lnTo>
                  <a:lnTo>
                    <a:pt x="2466" y="3156"/>
                  </a:lnTo>
                  <a:lnTo>
                    <a:pt x="2466" y="3978"/>
                  </a:lnTo>
                  <a:lnTo>
                    <a:pt x="2625" y="3978"/>
                  </a:lnTo>
                  <a:lnTo>
                    <a:pt x="2625" y="3156"/>
                  </a:lnTo>
                  <a:lnTo>
                    <a:pt x="3437" y="3967"/>
                  </a:lnTo>
                  <a:lnTo>
                    <a:pt x="3549" y="3855"/>
                  </a:lnTo>
                  <a:lnTo>
                    <a:pt x="2738" y="3043"/>
                  </a:lnTo>
                  <a:lnTo>
                    <a:pt x="4604" y="3043"/>
                  </a:lnTo>
                  <a:lnTo>
                    <a:pt x="4604" y="159"/>
                  </a:lnTo>
                  <a:lnTo>
                    <a:pt x="5092" y="159"/>
                  </a:lnTo>
                  <a:lnTo>
                    <a:pt x="5092" y="0"/>
                  </a:lnTo>
                  <a:lnTo>
                    <a:pt x="4604" y="0"/>
                  </a:lnTo>
                  <a:close/>
                  <a:moveTo>
                    <a:pt x="3532" y="1615"/>
                  </a:moveTo>
                  <a:lnTo>
                    <a:pt x="2748" y="1401"/>
                  </a:lnTo>
                  <a:lnTo>
                    <a:pt x="2283" y="2078"/>
                  </a:lnTo>
                  <a:lnTo>
                    <a:pt x="1439" y="1631"/>
                  </a:lnTo>
                  <a:lnTo>
                    <a:pt x="1057" y="2460"/>
                  </a:lnTo>
                  <a:lnTo>
                    <a:pt x="912" y="2393"/>
                  </a:lnTo>
                  <a:lnTo>
                    <a:pt x="1365" y="1412"/>
                  </a:lnTo>
                  <a:lnTo>
                    <a:pt x="2232" y="1871"/>
                  </a:lnTo>
                  <a:lnTo>
                    <a:pt x="2681" y="1218"/>
                  </a:lnTo>
                  <a:lnTo>
                    <a:pt x="3455" y="1429"/>
                  </a:lnTo>
                  <a:lnTo>
                    <a:pt x="4018" y="448"/>
                  </a:lnTo>
                  <a:lnTo>
                    <a:pt x="4156" y="527"/>
                  </a:lnTo>
                  <a:lnTo>
                    <a:pt x="3532" y="16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1" name="矩形 20"/>
          <p:cNvSpPr/>
          <p:nvPr/>
        </p:nvSpPr>
        <p:spPr>
          <a:xfrm>
            <a:off x="4000484" y="875194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Haettenschweiler" panose="020B0706040902060204" pitchFamily="34" charset="0"/>
                <a:ea typeface="方正兰亭黑简体" panose="02000000000000000000" pitchFamily="2" charset="-122"/>
              </a:rPr>
              <a:t>目录框架</a:t>
            </a:r>
            <a:endParaRPr lang="zh-CN" altLang="en-US" sz="2800" dirty="0">
              <a:solidFill>
                <a:schemeClr val="bg1"/>
              </a:solidFill>
              <a:latin typeface="Haettenschweiler" panose="020B0706040902060204" pitchFamily="34" charset="0"/>
              <a:ea typeface="方正兰亭黑简体" panose="02000000000000000000" pitchFamily="2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-1" y="0"/>
            <a:ext cx="2245361" cy="965200"/>
            <a:chOff x="-1" y="0"/>
            <a:chExt cx="6377651" cy="2104146"/>
          </a:xfrm>
        </p:grpSpPr>
        <p:sp>
          <p:nvSpPr>
            <p:cNvPr id="23" name="等腰三角形 22"/>
            <p:cNvSpPr/>
            <p:nvPr/>
          </p:nvSpPr>
          <p:spPr>
            <a:xfrm flipV="1">
              <a:off x="-1" y="0"/>
              <a:ext cx="6377651" cy="1268953"/>
            </a:xfrm>
            <a:prstGeom prst="triangle">
              <a:avLst>
                <a:gd name="adj" fmla="val 0"/>
              </a:avLst>
            </a:prstGeom>
            <a:solidFill>
              <a:srgbClr val="2E8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等腰三角形 23"/>
            <p:cNvSpPr/>
            <p:nvPr/>
          </p:nvSpPr>
          <p:spPr>
            <a:xfrm flipV="1">
              <a:off x="0" y="0"/>
              <a:ext cx="4201610" cy="2104146"/>
            </a:xfrm>
            <a:prstGeom prst="triangle">
              <a:avLst>
                <a:gd name="adj" fmla="val 0"/>
              </a:avLst>
            </a:prstGeom>
            <a:solidFill>
              <a:srgbClr val="20B387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 rot="10800000">
            <a:off x="10566399" y="5699759"/>
            <a:ext cx="1625600" cy="1161086"/>
            <a:chOff x="-1" y="0"/>
            <a:chExt cx="6377651" cy="2126365"/>
          </a:xfrm>
        </p:grpSpPr>
        <p:sp>
          <p:nvSpPr>
            <p:cNvPr id="26" name="等腰三角形 25"/>
            <p:cNvSpPr/>
            <p:nvPr/>
          </p:nvSpPr>
          <p:spPr>
            <a:xfrm flipV="1">
              <a:off x="-1" y="0"/>
              <a:ext cx="6377651" cy="1268953"/>
            </a:xfrm>
            <a:prstGeom prst="triangle">
              <a:avLst>
                <a:gd name="adj" fmla="val 0"/>
              </a:avLst>
            </a:prstGeom>
            <a:solidFill>
              <a:srgbClr val="EDCF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等腰三角形 26"/>
            <p:cNvSpPr/>
            <p:nvPr/>
          </p:nvSpPr>
          <p:spPr>
            <a:xfrm flipV="1">
              <a:off x="0" y="0"/>
              <a:ext cx="5217186" cy="2126365"/>
            </a:xfrm>
            <a:prstGeom prst="triangle">
              <a:avLst>
                <a:gd name="adj" fmla="val 0"/>
              </a:avLst>
            </a:prstGeom>
            <a:solidFill>
              <a:srgbClr val="F06586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8" name="矩形 27"/>
          <p:cNvSpPr/>
          <p:nvPr/>
        </p:nvSpPr>
        <p:spPr>
          <a:xfrm>
            <a:off x="6079452" y="2640876"/>
            <a:ext cx="2236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Haettenschweiler" panose="020B0706040902060204" pitchFamily="34" charset="0"/>
                <a:ea typeface="方正兰亭黑简体" panose="02000000000000000000" pitchFamily="2" charset="-122"/>
              </a:rPr>
              <a:t>一、年终工作概述</a:t>
            </a:r>
            <a:endParaRPr lang="zh-CN" altLang="en-US" sz="2000" dirty="0">
              <a:solidFill>
                <a:schemeClr val="bg1"/>
              </a:solidFill>
              <a:latin typeface="Haettenschweiler" panose="020B0706040902060204" pitchFamily="34" charset="0"/>
              <a:ea typeface="方正兰亭黑简体" panose="02000000000000000000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6079452" y="4366714"/>
            <a:ext cx="300595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Haettenschweiler" panose="020B0706040902060204" pitchFamily="34" charset="0"/>
                <a:ea typeface="方正兰亭黑简体" panose="02000000000000000000" pitchFamily="2" charset="-122"/>
              </a:rPr>
              <a:t>三、工作不足及改进措施</a:t>
            </a:r>
            <a:endParaRPr lang="zh-CN" altLang="en-US" sz="2000" dirty="0">
              <a:solidFill>
                <a:schemeClr val="bg1"/>
              </a:solidFill>
              <a:latin typeface="Haettenschweiler" panose="020B0706040902060204" pitchFamily="34" charset="0"/>
              <a:ea typeface="方正兰亭黑简体" panose="02000000000000000000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079452" y="5229632"/>
            <a:ext cx="1877695" cy="3987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Haettenschweiler" panose="020B0706040902060204" pitchFamily="34" charset="0"/>
                <a:ea typeface="方正兰亭黑简体" panose="02000000000000000000" pitchFamily="2" charset="-122"/>
              </a:rPr>
              <a:t>四、展望</a:t>
            </a:r>
            <a:r>
              <a:rPr lang="en-US" altLang="zh-CN" sz="2000" dirty="0">
                <a:solidFill>
                  <a:schemeClr val="bg1"/>
                </a:solidFill>
                <a:latin typeface="Haettenschweiler" panose="020B0706040902060204" pitchFamily="34" charset="0"/>
                <a:ea typeface="方正兰亭黑简体" panose="02000000000000000000" pitchFamily="2" charset="-122"/>
              </a:rPr>
              <a:t>20XX</a:t>
            </a:r>
            <a:r>
              <a:rPr lang="zh-CN" altLang="en-US" sz="2000" dirty="0">
                <a:solidFill>
                  <a:schemeClr val="bg1"/>
                </a:solidFill>
                <a:latin typeface="Haettenschweiler" panose="020B0706040902060204" pitchFamily="34" charset="0"/>
                <a:ea typeface="方正兰亭黑简体" panose="02000000000000000000" pitchFamily="2" charset="-122"/>
              </a:rPr>
              <a:t>年</a:t>
            </a:r>
            <a:endParaRPr lang="zh-CN" altLang="en-US" sz="2000" dirty="0">
              <a:solidFill>
                <a:schemeClr val="bg1"/>
              </a:solidFill>
              <a:latin typeface="Haettenschweiler" panose="020B0706040902060204" pitchFamily="34" charset="0"/>
              <a:ea typeface="方正兰亭黑简体" panose="02000000000000000000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079452" y="3503795"/>
            <a:ext cx="223651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Haettenschweiler" panose="020B0706040902060204" pitchFamily="34" charset="0"/>
                <a:ea typeface="方正兰亭黑简体" panose="02000000000000000000" pitchFamily="2" charset="-122"/>
              </a:rPr>
              <a:t>二、工作完成情况</a:t>
            </a:r>
            <a:endParaRPr lang="zh-CN" altLang="en-US" sz="2000" dirty="0">
              <a:solidFill>
                <a:schemeClr val="bg1"/>
              </a:solidFill>
              <a:latin typeface="Haettenschweiler" panose="020B0706040902060204" pitchFamily="34" charset="0"/>
              <a:ea typeface="方正兰亭黑简体" panose="02000000000000000000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716651" y="2695448"/>
            <a:ext cx="294738" cy="294738"/>
            <a:chOff x="7607668" y="1136804"/>
            <a:chExt cx="1201052" cy="1201052"/>
          </a:xfrm>
        </p:grpSpPr>
        <p:sp>
          <p:nvSpPr>
            <p:cNvPr id="3" name="椭圆 2"/>
            <p:cNvSpPr/>
            <p:nvPr/>
          </p:nvSpPr>
          <p:spPr>
            <a:xfrm>
              <a:off x="7607668" y="1136804"/>
              <a:ext cx="1201052" cy="1201052"/>
            </a:xfrm>
            <a:prstGeom prst="ellipse">
              <a:avLst/>
            </a:prstGeom>
            <a:solidFill>
              <a:srgbClr val="20B3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箭头: 燕尾形 31"/>
            <p:cNvSpPr/>
            <p:nvPr/>
          </p:nvSpPr>
          <p:spPr>
            <a:xfrm>
              <a:off x="8084540" y="1435926"/>
              <a:ext cx="462843" cy="683299"/>
            </a:xfrm>
            <a:prstGeom prst="notchedRightArrow">
              <a:avLst>
                <a:gd name="adj1" fmla="val 50000"/>
                <a:gd name="adj2" fmla="val 10418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716651" y="3557738"/>
            <a:ext cx="294738" cy="294738"/>
            <a:chOff x="7607668" y="1136804"/>
            <a:chExt cx="1201052" cy="1201052"/>
          </a:xfrm>
        </p:grpSpPr>
        <p:sp>
          <p:nvSpPr>
            <p:cNvPr id="34" name="椭圆 33"/>
            <p:cNvSpPr/>
            <p:nvPr/>
          </p:nvSpPr>
          <p:spPr>
            <a:xfrm>
              <a:off x="7607668" y="1136804"/>
              <a:ext cx="1201052" cy="1201052"/>
            </a:xfrm>
            <a:prstGeom prst="ellipse">
              <a:avLst/>
            </a:prstGeom>
            <a:solidFill>
              <a:srgbClr val="2E8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箭头: 燕尾形 34"/>
            <p:cNvSpPr/>
            <p:nvPr/>
          </p:nvSpPr>
          <p:spPr>
            <a:xfrm>
              <a:off x="8084540" y="1435926"/>
              <a:ext cx="462843" cy="683299"/>
            </a:xfrm>
            <a:prstGeom prst="notchedRightArrow">
              <a:avLst>
                <a:gd name="adj1" fmla="val 50000"/>
                <a:gd name="adj2" fmla="val 10418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5716651" y="4420028"/>
            <a:ext cx="294738" cy="294738"/>
            <a:chOff x="7607668" y="1136804"/>
            <a:chExt cx="1201052" cy="1201052"/>
          </a:xfrm>
        </p:grpSpPr>
        <p:sp>
          <p:nvSpPr>
            <p:cNvPr id="37" name="椭圆 36"/>
            <p:cNvSpPr/>
            <p:nvPr/>
          </p:nvSpPr>
          <p:spPr>
            <a:xfrm>
              <a:off x="7607668" y="1136804"/>
              <a:ext cx="1201052" cy="1201052"/>
            </a:xfrm>
            <a:prstGeom prst="ellipse">
              <a:avLst/>
            </a:prstGeom>
            <a:solidFill>
              <a:srgbClr val="F065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箭头: 燕尾形 37"/>
            <p:cNvSpPr/>
            <p:nvPr/>
          </p:nvSpPr>
          <p:spPr>
            <a:xfrm>
              <a:off x="8084540" y="1435926"/>
              <a:ext cx="462843" cy="683299"/>
            </a:xfrm>
            <a:prstGeom prst="notchedRightArrow">
              <a:avLst>
                <a:gd name="adj1" fmla="val 50000"/>
                <a:gd name="adj2" fmla="val 10418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716651" y="5282318"/>
            <a:ext cx="294738" cy="294738"/>
            <a:chOff x="7607668" y="1136804"/>
            <a:chExt cx="1201052" cy="1201052"/>
          </a:xfrm>
        </p:grpSpPr>
        <p:sp>
          <p:nvSpPr>
            <p:cNvPr id="40" name="椭圆 39"/>
            <p:cNvSpPr/>
            <p:nvPr/>
          </p:nvSpPr>
          <p:spPr>
            <a:xfrm>
              <a:off x="7607668" y="1136804"/>
              <a:ext cx="1201052" cy="1201052"/>
            </a:xfrm>
            <a:prstGeom prst="ellipse">
              <a:avLst/>
            </a:prstGeom>
            <a:solidFill>
              <a:srgbClr val="EDCF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1" name="箭头: 燕尾形 40"/>
            <p:cNvSpPr/>
            <p:nvPr/>
          </p:nvSpPr>
          <p:spPr>
            <a:xfrm>
              <a:off x="8084540" y="1435926"/>
              <a:ext cx="462843" cy="683299"/>
            </a:xfrm>
            <a:prstGeom prst="notchedRightArrow">
              <a:avLst>
                <a:gd name="adj1" fmla="val 50000"/>
                <a:gd name="adj2" fmla="val 104189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34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410024" y="189912"/>
            <a:ext cx="402776" cy="401654"/>
            <a:chOff x="5185222" y="1090271"/>
            <a:chExt cx="1694625" cy="1689904"/>
          </a:xfrm>
        </p:grpSpPr>
        <p:sp>
          <p:nvSpPr>
            <p:cNvPr id="8" name="椭圆 7"/>
            <p:cNvSpPr/>
            <p:nvPr/>
          </p:nvSpPr>
          <p:spPr>
            <a:xfrm>
              <a:off x="5185222" y="1090271"/>
              <a:ext cx="1689904" cy="1689904"/>
            </a:xfrm>
            <a:prstGeom prst="ellipse">
              <a:avLst/>
            </a:prstGeom>
            <a:solidFill>
              <a:srgbClr val="F065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: 形状 8"/>
            <p:cNvSpPr/>
            <p:nvPr/>
          </p:nvSpPr>
          <p:spPr>
            <a:xfrm>
              <a:off x="5486657" y="1603383"/>
              <a:ext cx="1393190" cy="1173132"/>
            </a:xfrm>
            <a:custGeom>
              <a:avLst/>
              <a:gdLst>
                <a:gd name="connsiteX0" fmla="*/ 1102867 w 1393190"/>
                <a:gd name="connsiteY0" fmla="*/ 0 h 1173132"/>
                <a:gd name="connsiteX1" fmla="*/ 1393190 w 1393190"/>
                <a:gd name="connsiteY1" fmla="*/ 336547 h 1173132"/>
                <a:gd name="connsiteX2" fmla="*/ 1389250 w 1393190"/>
                <a:gd name="connsiteY2" fmla="*/ 414572 h 1173132"/>
                <a:gd name="connsiteX3" fmla="*/ 548660 w 1393190"/>
                <a:gd name="connsiteY3" fmla="*/ 1173132 h 1173132"/>
                <a:gd name="connsiteX4" fmla="*/ 475212 w 1393190"/>
                <a:gd name="connsiteY4" fmla="*/ 1169423 h 1173132"/>
                <a:gd name="connsiteX5" fmla="*/ 0 w 1393190"/>
                <a:gd name="connsiteY5" fmla="*/ 2937 h 1173132"/>
                <a:gd name="connsiteX0-1" fmla="*/ 1102867 w 1393190"/>
                <a:gd name="connsiteY0-2" fmla="*/ 0 h 1173132"/>
                <a:gd name="connsiteX1-3" fmla="*/ 1393190 w 1393190"/>
                <a:gd name="connsiteY1-4" fmla="*/ 336547 h 1173132"/>
                <a:gd name="connsiteX2-5" fmla="*/ 1389250 w 1393190"/>
                <a:gd name="connsiteY2-6" fmla="*/ 414572 h 1173132"/>
                <a:gd name="connsiteX3-7" fmla="*/ 548660 w 1393190"/>
                <a:gd name="connsiteY3-8" fmla="*/ 1173132 h 1173132"/>
                <a:gd name="connsiteX4-9" fmla="*/ 475212 w 1393190"/>
                <a:gd name="connsiteY4-10" fmla="*/ 1169423 h 1173132"/>
                <a:gd name="connsiteX5-11" fmla="*/ 0 w 1393190"/>
                <a:gd name="connsiteY5-12" fmla="*/ 2937 h 1173132"/>
                <a:gd name="connsiteX6" fmla="*/ 1102867 w 1393190"/>
                <a:gd name="connsiteY6" fmla="*/ 0 h 1173132"/>
                <a:gd name="connsiteX0-13" fmla="*/ 1102867 w 1393190"/>
                <a:gd name="connsiteY0-14" fmla="*/ 0 h 1173132"/>
                <a:gd name="connsiteX1-15" fmla="*/ 1393190 w 1393190"/>
                <a:gd name="connsiteY1-16" fmla="*/ 336547 h 1173132"/>
                <a:gd name="connsiteX2-17" fmla="*/ 1389250 w 1393190"/>
                <a:gd name="connsiteY2-18" fmla="*/ 414572 h 1173132"/>
                <a:gd name="connsiteX3-19" fmla="*/ 548660 w 1393190"/>
                <a:gd name="connsiteY3-20" fmla="*/ 1173132 h 1173132"/>
                <a:gd name="connsiteX4-21" fmla="*/ 475212 w 1393190"/>
                <a:gd name="connsiteY4-22" fmla="*/ 1169423 h 1173132"/>
                <a:gd name="connsiteX5-23" fmla="*/ 0 w 1393190"/>
                <a:gd name="connsiteY5-24" fmla="*/ 2937 h 1173132"/>
                <a:gd name="connsiteX6-25" fmla="*/ 1102867 w 1393190"/>
                <a:gd name="connsiteY6-26" fmla="*/ 0 h 1173132"/>
                <a:gd name="connsiteX0-27" fmla="*/ 1102867 w 1393190"/>
                <a:gd name="connsiteY0-28" fmla="*/ 0 h 1173132"/>
                <a:gd name="connsiteX1-29" fmla="*/ 1393190 w 1393190"/>
                <a:gd name="connsiteY1-30" fmla="*/ 336547 h 1173132"/>
                <a:gd name="connsiteX2-31" fmla="*/ 1389250 w 1393190"/>
                <a:gd name="connsiteY2-32" fmla="*/ 414572 h 1173132"/>
                <a:gd name="connsiteX3-33" fmla="*/ 548660 w 1393190"/>
                <a:gd name="connsiteY3-34" fmla="*/ 1173132 h 1173132"/>
                <a:gd name="connsiteX4-35" fmla="*/ 0 w 1393190"/>
                <a:gd name="connsiteY4-36" fmla="*/ 2937 h 1173132"/>
                <a:gd name="connsiteX5-37" fmla="*/ 1102867 w 1393190"/>
                <a:gd name="connsiteY5-38" fmla="*/ 0 h 117313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1393190" h="1173132">
                  <a:moveTo>
                    <a:pt x="1102867" y="0"/>
                  </a:moveTo>
                  <a:lnTo>
                    <a:pt x="1393190" y="336547"/>
                  </a:lnTo>
                  <a:lnTo>
                    <a:pt x="1389250" y="414572"/>
                  </a:lnTo>
                  <a:cubicBezTo>
                    <a:pt x="1345980" y="840644"/>
                    <a:pt x="986148" y="1173132"/>
                    <a:pt x="548660" y="1173132"/>
                  </a:cubicBezTo>
                  <a:lnTo>
                    <a:pt x="0" y="2937"/>
                  </a:lnTo>
                  <a:lnTo>
                    <a:pt x="1102867" y="0"/>
                  </a:lnTo>
                  <a:close/>
                </a:path>
              </a:pathLst>
            </a:custGeom>
            <a:solidFill>
              <a:srgbClr val="ED49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progress-chart_20301"/>
            <p:cNvSpPr>
              <a:spLocks noChangeAspect="1"/>
            </p:cNvSpPr>
            <p:nvPr/>
          </p:nvSpPr>
          <p:spPr bwMode="auto">
            <a:xfrm>
              <a:off x="5479038" y="1603729"/>
              <a:ext cx="1115051" cy="872463"/>
            </a:xfrm>
            <a:custGeom>
              <a:avLst/>
              <a:gdLst>
                <a:gd name="T0" fmla="*/ 4604 w 5092"/>
                <a:gd name="T1" fmla="*/ 0 h 3990"/>
                <a:gd name="T2" fmla="*/ 487 w 5092"/>
                <a:gd name="T3" fmla="*/ 0 h 3990"/>
                <a:gd name="T4" fmla="*/ 0 w 5092"/>
                <a:gd name="T5" fmla="*/ 0 h 3990"/>
                <a:gd name="T6" fmla="*/ 0 w 5092"/>
                <a:gd name="T7" fmla="*/ 159 h 3990"/>
                <a:gd name="T8" fmla="*/ 487 w 5092"/>
                <a:gd name="T9" fmla="*/ 159 h 3990"/>
                <a:gd name="T10" fmla="*/ 487 w 5092"/>
                <a:gd name="T11" fmla="*/ 3043 h 3990"/>
                <a:gd name="T12" fmla="*/ 2354 w 5092"/>
                <a:gd name="T13" fmla="*/ 3043 h 3990"/>
                <a:gd name="T14" fmla="*/ 1520 w 5092"/>
                <a:gd name="T15" fmla="*/ 3877 h 3990"/>
                <a:gd name="T16" fmla="*/ 1633 w 5092"/>
                <a:gd name="T17" fmla="*/ 3990 h 3990"/>
                <a:gd name="T18" fmla="*/ 2466 w 5092"/>
                <a:gd name="T19" fmla="*/ 3156 h 3990"/>
                <a:gd name="T20" fmla="*/ 2466 w 5092"/>
                <a:gd name="T21" fmla="*/ 3978 h 3990"/>
                <a:gd name="T22" fmla="*/ 2625 w 5092"/>
                <a:gd name="T23" fmla="*/ 3978 h 3990"/>
                <a:gd name="T24" fmla="*/ 2625 w 5092"/>
                <a:gd name="T25" fmla="*/ 3156 h 3990"/>
                <a:gd name="T26" fmla="*/ 3437 w 5092"/>
                <a:gd name="T27" fmla="*/ 3967 h 3990"/>
                <a:gd name="T28" fmla="*/ 3549 w 5092"/>
                <a:gd name="T29" fmla="*/ 3855 h 3990"/>
                <a:gd name="T30" fmla="*/ 2738 w 5092"/>
                <a:gd name="T31" fmla="*/ 3043 h 3990"/>
                <a:gd name="T32" fmla="*/ 4604 w 5092"/>
                <a:gd name="T33" fmla="*/ 3043 h 3990"/>
                <a:gd name="T34" fmla="*/ 4604 w 5092"/>
                <a:gd name="T35" fmla="*/ 159 h 3990"/>
                <a:gd name="T36" fmla="*/ 5092 w 5092"/>
                <a:gd name="T37" fmla="*/ 159 h 3990"/>
                <a:gd name="T38" fmla="*/ 5092 w 5092"/>
                <a:gd name="T39" fmla="*/ 0 h 3990"/>
                <a:gd name="T40" fmla="*/ 4604 w 5092"/>
                <a:gd name="T41" fmla="*/ 0 h 3990"/>
                <a:gd name="T42" fmla="*/ 3532 w 5092"/>
                <a:gd name="T43" fmla="*/ 1615 h 3990"/>
                <a:gd name="T44" fmla="*/ 2748 w 5092"/>
                <a:gd name="T45" fmla="*/ 1401 h 3990"/>
                <a:gd name="T46" fmla="*/ 2283 w 5092"/>
                <a:gd name="T47" fmla="*/ 2078 h 3990"/>
                <a:gd name="T48" fmla="*/ 1439 w 5092"/>
                <a:gd name="T49" fmla="*/ 1631 h 3990"/>
                <a:gd name="T50" fmla="*/ 1057 w 5092"/>
                <a:gd name="T51" fmla="*/ 2460 h 3990"/>
                <a:gd name="T52" fmla="*/ 912 w 5092"/>
                <a:gd name="T53" fmla="*/ 2393 h 3990"/>
                <a:gd name="T54" fmla="*/ 1365 w 5092"/>
                <a:gd name="T55" fmla="*/ 1412 h 3990"/>
                <a:gd name="T56" fmla="*/ 2232 w 5092"/>
                <a:gd name="T57" fmla="*/ 1871 h 3990"/>
                <a:gd name="T58" fmla="*/ 2681 w 5092"/>
                <a:gd name="T59" fmla="*/ 1218 h 3990"/>
                <a:gd name="T60" fmla="*/ 3455 w 5092"/>
                <a:gd name="T61" fmla="*/ 1429 h 3990"/>
                <a:gd name="T62" fmla="*/ 4018 w 5092"/>
                <a:gd name="T63" fmla="*/ 448 h 3990"/>
                <a:gd name="T64" fmla="*/ 4156 w 5092"/>
                <a:gd name="T65" fmla="*/ 527 h 3990"/>
                <a:gd name="T66" fmla="*/ 3532 w 5092"/>
                <a:gd name="T67" fmla="*/ 1615 h 3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092" h="3990">
                  <a:moveTo>
                    <a:pt x="4604" y="0"/>
                  </a:moveTo>
                  <a:lnTo>
                    <a:pt x="487" y="0"/>
                  </a:lnTo>
                  <a:lnTo>
                    <a:pt x="0" y="0"/>
                  </a:lnTo>
                  <a:lnTo>
                    <a:pt x="0" y="159"/>
                  </a:lnTo>
                  <a:lnTo>
                    <a:pt x="487" y="159"/>
                  </a:lnTo>
                  <a:lnTo>
                    <a:pt x="487" y="3043"/>
                  </a:lnTo>
                  <a:lnTo>
                    <a:pt x="2354" y="3043"/>
                  </a:lnTo>
                  <a:lnTo>
                    <a:pt x="1520" y="3877"/>
                  </a:lnTo>
                  <a:lnTo>
                    <a:pt x="1633" y="3990"/>
                  </a:lnTo>
                  <a:lnTo>
                    <a:pt x="2466" y="3156"/>
                  </a:lnTo>
                  <a:lnTo>
                    <a:pt x="2466" y="3978"/>
                  </a:lnTo>
                  <a:lnTo>
                    <a:pt x="2625" y="3978"/>
                  </a:lnTo>
                  <a:lnTo>
                    <a:pt x="2625" y="3156"/>
                  </a:lnTo>
                  <a:lnTo>
                    <a:pt x="3437" y="3967"/>
                  </a:lnTo>
                  <a:lnTo>
                    <a:pt x="3549" y="3855"/>
                  </a:lnTo>
                  <a:lnTo>
                    <a:pt x="2738" y="3043"/>
                  </a:lnTo>
                  <a:lnTo>
                    <a:pt x="4604" y="3043"/>
                  </a:lnTo>
                  <a:lnTo>
                    <a:pt x="4604" y="159"/>
                  </a:lnTo>
                  <a:lnTo>
                    <a:pt x="5092" y="159"/>
                  </a:lnTo>
                  <a:lnTo>
                    <a:pt x="5092" y="0"/>
                  </a:lnTo>
                  <a:lnTo>
                    <a:pt x="4604" y="0"/>
                  </a:lnTo>
                  <a:close/>
                  <a:moveTo>
                    <a:pt x="3532" y="1615"/>
                  </a:moveTo>
                  <a:lnTo>
                    <a:pt x="2748" y="1401"/>
                  </a:lnTo>
                  <a:lnTo>
                    <a:pt x="2283" y="2078"/>
                  </a:lnTo>
                  <a:lnTo>
                    <a:pt x="1439" y="1631"/>
                  </a:lnTo>
                  <a:lnTo>
                    <a:pt x="1057" y="2460"/>
                  </a:lnTo>
                  <a:lnTo>
                    <a:pt x="912" y="2393"/>
                  </a:lnTo>
                  <a:lnTo>
                    <a:pt x="1365" y="1412"/>
                  </a:lnTo>
                  <a:lnTo>
                    <a:pt x="2232" y="1871"/>
                  </a:lnTo>
                  <a:lnTo>
                    <a:pt x="2681" y="1218"/>
                  </a:lnTo>
                  <a:lnTo>
                    <a:pt x="3455" y="1429"/>
                  </a:lnTo>
                  <a:lnTo>
                    <a:pt x="4018" y="448"/>
                  </a:lnTo>
                  <a:lnTo>
                    <a:pt x="4156" y="527"/>
                  </a:lnTo>
                  <a:lnTo>
                    <a:pt x="3532" y="16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矩形 10"/>
          <p:cNvSpPr/>
          <p:nvPr/>
        </p:nvSpPr>
        <p:spPr>
          <a:xfrm>
            <a:off x="881512" y="230967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财务必备图表</a:t>
            </a:r>
            <a:endParaRPr lang="zh-CN" altLang="en-US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012904" y="1442134"/>
            <a:ext cx="36663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2016-2017</a:t>
            </a:r>
            <a:r>
              <a:rPr lang="zh-CN" altLang="en-US" sz="2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年营业额及纯利润</a:t>
            </a:r>
            <a:endParaRPr lang="zh-CN" altLang="en-US" sz="20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aphicFrame>
        <p:nvGraphicFramePr>
          <p:cNvPr id="13" name="图表 12"/>
          <p:cNvGraphicFramePr/>
          <p:nvPr/>
        </p:nvGraphicFramePr>
        <p:xfrm>
          <a:off x="1089891" y="2177011"/>
          <a:ext cx="4914669" cy="36418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14" name="矩形 13"/>
          <p:cNvSpPr/>
          <p:nvPr/>
        </p:nvSpPr>
        <p:spPr>
          <a:xfrm>
            <a:off x="881512" y="1963211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单位：万</a:t>
            </a:r>
            <a:endParaRPr lang="zh-CN" altLang="en-US" sz="12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810086" y="1442134"/>
            <a:ext cx="28712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2017</a:t>
            </a:r>
            <a:r>
              <a:rPr lang="zh-CN" altLang="en-US" sz="2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年营业额与目标值</a:t>
            </a:r>
            <a:endParaRPr lang="zh-CN" altLang="en-US" sz="20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aphicFrame>
        <p:nvGraphicFramePr>
          <p:cNvPr id="16" name="图表 15"/>
          <p:cNvGraphicFramePr/>
          <p:nvPr/>
        </p:nvGraphicFramePr>
        <p:xfrm>
          <a:off x="6342478" y="2309091"/>
          <a:ext cx="4630322" cy="35098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7" name="矩形 16"/>
          <p:cNvSpPr/>
          <p:nvPr/>
        </p:nvSpPr>
        <p:spPr>
          <a:xfrm>
            <a:off x="6096000" y="1996865"/>
            <a:ext cx="80021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单位：万</a:t>
            </a:r>
            <a:endParaRPr lang="zh-CN" altLang="en-US" sz="12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9965285" y="2240135"/>
            <a:ext cx="1332416" cy="1294930"/>
            <a:chOff x="10115630" y="1987225"/>
            <a:chExt cx="1332416" cy="1294930"/>
          </a:xfrm>
        </p:grpSpPr>
        <p:sp>
          <p:nvSpPr>
            <p:cNvPr id="19" name="矩形 18"/>
            <p:cNvSpPr/>
            <p:nvPr/>
          </p:nvSpPr>
          <p:spPr>
            <a:xfrm>
              <a:off x="10115630" y="1987225"/>
              <a:ext cx="1332416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6600" dirty="0">
                  <a:solidFill>
                    <a:srgbClr val="EDCF43"/>
                  </a:solidFill>
                  <a:latin typeface="Haettenschweiler" panose="020B0706040902060204" pitchFamily="34" charset="0"/>
                  <a:ea typeface="方正兰亭黑简体" panose="02000000000000000000" pitchFamily="2" charset="-122"/>
                </a:rPr>
                <a:t>150%</a:t>
              </a:r>
              <a:endParaRPr lang="zh-CN" altLang="en-US" sz="6600" dirty="0">
                <a:solidFill>
                  <a:srgbClr val="EDCF43"/>
                </a:solidFill>
                <a:latin typeface="Haettenschweiler" panose="020B0706040902060204" pitchFamily="34" charset="0"/>
                <a:ea typeface="方正兰亭黑简体" panose="02000000000000000000" pitchFamily="2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0176544" y="2943601"/>
              <a:ext cx="1210588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利润完成率</a:t>
              </a:r>
              <a:endParaRPr lang="zh-CN" altLang="en-US" sz="16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34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410024" y="189912"/>
            <a:ext cx="402776" cy="401654"/>
            <a:chOff x="5185222" y="1090271"/>
            <a:chExt cx="1694625" cy="1689904"/>
          </a:xfrm>
        </p:grpSpPr>
        <p:sp>
          <p:nvSpPr>
            <p:cNvPr id="8" name="椭圆 7"/>
            <p:cNvSpPr/>
            <p:nvPr/>
          </p:nvSpPr>
          <p:spPr>
            <a:xfrm>
              <a:off x="5185222" y="1090271"/>
              <a:ext cx="1689904" cy="1689904"/>
            </a:xfrm>
            <a:prstGeom prst="ellipse">
              <a:avLst/>
            </a:prstGeom>
            <a:solidFill>
              <a:srgbClr val="F065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: 形状 8"/>
            <p:cNvSpPr/>
            <p:nvPr/>
          </p:nvSpPr>
          <p:spPr>
            <a:xfrm>
              <a:off x="5486657" y="1603383"/>
              <a:ext cx="1393190" cy="1173132"/>
            </a:xfrm>
            <a:custGeom>
              <a:avLst/>
              <a:gdLst>
                <a:gd name="connsiteX0" fmla="*/ 1102867 w 1393190"/>
                <a:gd name="connsiteY0" fmla="*/ 0 h 1173132"/>
                <a:gd name="connsiteX1" fmla="*/ 1393190 w 1393190"/>
                <a:gd name="connsiteY1" fmla="*/ 336547 h 1173132"/>
                <a:gd name="connsiteX2" fmla="*/ 1389250 w 1393190"/>
                <a:gd name="connsiteY2" fmla="*/ 414572 h 1173132"/>
                <a:gd name="connsiteX3" fmla="*/ 548660 w 1393190"/>
                <a:gd name="connsiteY3" fmla="*/ 1173132 h 1173132"/>
                <a:gd name="connsiteX4" fmla="*/ 475212 w 1393190"/>
                <a:gd name="connsiteY4" fmla="*/ 1169423 h 1173132"/>
                <a:gd name="connsiteX5" fmla="*/ 0 w 1393190"/>
                <a:gd name="connsiteY5" fmla="*/ 2937 h 1173132"/>
                <a:gd name="connsiteX0-1" fmla="*/ 1102867 w 1393190"/>
                <a:gd name="connsiteY0-2" fmla="*/ 0 h 1173132"/>
                <a:gd name="connsiteX1-3" fmla="*/ 1393190 w 1393190"/>
                <a:gd name="connsiteY1-4" fmla="*/ 336547 h 1173132"/>
                <a:gd name="connsiteX2-5" fmla="*/ 1389250 w 1393190"/>
                <a:gd name="connsiteY2-6" fmla="*/ 414572 h 1173132"/>
                <a:gd name="connsiteX3-7" fmla="*/ 548660 w 1393190"/>
                <a:gd name="connsiteY3-8" fmla="*/ 1173132 h 1173132"/>
                <a:gd name="connsiteX4-9" fmla="*/ 475212 w 1393190"/>
                <a:gd name="connsiteY4-10" fmla="*/ 1169423 h 1173132"/>
                <a:gd name="connsiteX5-11" fmla="*/ 0 w 1393190"/>
                <a:gd name="connsiteY5-12" fmla="*/ 2937 h 1173132"/>
                <a:gd name="connsiteX6" fmla="*/ 1102867 w 1393190"/>
                <a:gd name="connsiteY6" fmla="*/ 0 h 1173132"/>
                <a:gd name="connsiteX0-13" fmla="*/ 1102867 w 1393190"/>
                <a:gd name="connsiteY0-14" fmla="*/ 0 h 1173132"/>
                <a:gd name="connsiteX1-15" fmla="*/ 1393190 w 1393190"/>
                <a:gd name="connsiteY1-16" fmla="*/ 336547 h 1173132"/>
                <a:gd name="connsiteX2-17" fmla="*/ 1389250 w 1393190"/>
                <a:gd name="connsiteY2-18" fmla="*/ 414572 h 1173132"/>
                <a:gd name="connsiteX3-19" fmla="*/ 548660 w 1393190"/>
                <a:gd name="connsiteY3-20" fmla="*/ 1173132 h 1173132"/>
                <a:gd name="connsiteX4-21" fmla="*/ 475212 w 1393190"/>
                <a:gd name="connsiteY4-22" fmla="*/ 1169423 h 1173132"/>
                <a:gd name="connsiteX5-23" fmla="*/ 0 w 1393190"/>
                <a:gd name="connsiteY5-24" fmla="*/ 2937 h 1173132"/>
                <a:gd name="connsiteX6-25" fmla="*/ 1102867 w 1393190"/>
                <a:gd name="connsiteY6-26" fmla="*/ 0 h 1173132"/>
                <a:gd name="connsiteX0-27" fmla="*/ 1102867 w 1393190"/>
                <a:gd name="connsiteY0-28" fmla="*/ 0 h 1173132"/>
                <a:gd name="connsiteX1-29" fmla="*/ 1393190 w 1393190"/>
                <a:gd name="connsiteY1-30" fmla="*/ 336547 h 1173132"/>
                <a:gd name="connsiteX2-31" fmla="*/ 1389250 w 1393190"/>
                <a:gd name="connsiteY2-32" fmla="*/ 414572 h 1173132"/>
                <a:gd name="connsiteX3-33" fmla="*/ 548660 w 1393190"/>
                <a:gd name="connsiteY3-34" fmla="*/ 1173132 h 1173132"/>
                <a:gd name="connsiteX4-35" fmla="*/ 0 w 1393190"/>
                <a:gd name="connsiteY4-36" fmla="*/ 2937 h 1173132"/>
                <a:gd name="connsiteX5-37" fmla="*/ 1102867 w 1393190"/>
                <a:gd name="connsiteY5-38" fmla="*/ 0 h 117313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1393190" h="1173132">
                  <a:moveTo>
                    <a:pt x="1102867" y="0"/>
                  </a:moveTo>
                  <a:lnTo>
                    <a:pt x="1393190" y="336547"/>
                  </a:lnTo>
                  <a:lnTo>
                    <a:pt x="1389250" y="414572"/>
                  </a:lnTo>
                  <a:cubicBezTo>
                    <a:pt x="1345980" y="840644"/>
                    <a:pt x="986148" y="1173132"/>
                    <a:pt x="548660" y="1173132"/>
                  </a:cubicBezTo>
                  <a:lnTo>
                    <a:pt x="0" y="2937"/>
                  </a:lnTo>
                  <a:lnTo>
                    <a:pt x="1102867" y="0"/>
                  </a:lnTo>
                  <a:close/>
                </a:path>
              </a:pathLst>
            </a:custGeom>
            <a:solidFill>
              <a:srgbClr val="ED49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progress-chart_20301"/>
            <p:cNvSpPr>
              <a:spLocks noChangeAspect="1"/>
            </p:cNvSpPr>
            <p:nvPr/>
          </p:nvSpPr>
          <p:spPr bwMode="auto">
            <a:xfrm>
              <a:off x="5479038" y="1603729"/>
              <a:ext cx="1115051" cy="872463"/>
            </a:xfrm>
            <a:custGeom>
              <a:avLst/>
              <a:gdLst>
                <a:gd name="T0" fmla="*/ 4604 w 5092"/>
                <a:gd name="T1" fmla="*/ 0 h 3990"/>
                <a:gd name="T2" fmla="*/ 487 w 5092"/>
                <a:gd name="T3" fmla="*/ 0 h 3990"/>
                <a:gd name="T4" fmla="*/ 0 w 5092"/>
                <a:gd name="T5" fmla="*/ 0 h 3990"/>
                <a:gd name="T6" fmla="*/ 0 w 5092"/>
                <a:gd name="T7" fmla="*/ 159 h 3990"/>
                <a:gd name="T8" fmla="*/ 487 w 5092"/>
                <a:gd name="T9" fmla="*/ 159 h 3990"/>
                <a:gd name="T10" fmla="*/ 487 w 5092"/>
                <a:gd name="T11" fmla="*/ 3043 h 3990"/>
                <a:gd name="T12" fmla="*/ 2354 w 5092"/>
                <a:gd name="T13" fmla="*/ 3043 h 3990"/>
                <a:gd name="T14" fmla="*/ 1520 w 5092"/>
                <a:gd name="T15" fmla="*/ 3877 h 3990"/>
                <a:gd name="T16" fmla="*/ 1633 w 5092"/>
                <a:gd name="T17" fmla="*/ 3990 h 3990"/>
                <a:gd name="T18" fmla="*/ 2466 w 5092"/>
                <a:gd name="T19" fmla="*/ 3156 h 3990"/>
                <a:gd name="T20" fmla="*/ 2466 w 5092"/>
                <a:gd name="T21" fmla="*/ 3978 h 3990"/>
                <a:gd name="T22" fmla="*/ 2625 w 5092"/>
                <a:gd name="T23" fmla="*/ 3978 h 3990"/>
                <a:gd name="T24" fmla="*/ 2625 w 5092"/>
                <a:gd name="T25" fmla="*/ 3156 h 3990"/>
                <a:gd name="T26" fmla="*/ 3437 w 5092"/>
                <a:gd name="T27" fmla="*/ 3967 h 3990"/>
                <a:gd name="T28" fmla="*/ 3549 w 5092"/>
                <a:gd name="T29" fmla="*/ 3855 h 3990"/>
                <a:gd name="T30" fmla="*/ 2738 w 5092"/>
                <a:gd name="T31" fmla="*/ 3043 h 3990"/>
                <a:gd name="T32" fmla="*/ 4604 w 5092"/>
                <a:gd name="T33" fmla="*/ 3043 h 3990"/>
                <a:gd name="T34" fmla="*/ 4604 w 5092"/>
                <a:gd name="T35" fmla="*/ 159 h 3990"/>
                <a:gd name="T36" fmla="*/ 5092 w 5092"/>
                <a:gd name="T37" fmla="*/ 159 h 3990"/>
                <a:gd name="T38" fmla="*/ 5092 w 5092"/>
                <a:gd name="T39" fmla="*/ 0 h 3990"/>
                <a:gd name="T40" fmla="*/ 4604 w 5092"/>
                <a:gd name="T41" fmla="*/ 0 h 3990"/>
                <a:gd name="T42" fmla="*/ 3532 w 5092"/>
                <a:gd name="T43" fmla="*/ 1615 h 3990"/>
                <a:gd name="T44" fmla="*/ 2748 w 5092"/>
                <a:gd name="T45" fmla="*/ 1401 h 3990"/>
                <a:gd name="T46" fmla="*/ 2283 w 5092"/>
                <a:gd name="T47" fmla="*/ 2078 h 3990"/>
                <a:gd name="T48" fmla="*/ 1439 w 5092"/>
                <a:gd name="T49" fmla="*/ 1631 h 3990"/>
                <a:gd name="T50" fmla="*/ 1057 w 5092"/>
                <a:gd name="T51" fmla="*/ 2460 h 3990"/>
                <a:gd name="T52" fmla="*/ 912 w 5092"/>
                <a:gd name="T53" fmla="*/ 2393 h 3990"/>
                <a:gd name="T54" fmla="*/ 1365 w 5092"/>
                <a:gd name="T55" fmla="*/ 1412 h 3990"/>
                <a:gd name="T56" fmla="*/ 2232 w 5092"/>
                <a:gd name="T57" fmla="*/ 1871 h 3990"/>
                <a:gd name="T58" fmla="*/ 2681 w 5092"/>
                <a:gd name="T59" fmla="*/ 1218 h 3990"/>
                <a:gd name="T60" fmla="*/ 3455 w 5092"/>
                <a:gd name="T61" fmla="*/ 1429 h 3990"/>
                <a:gd name="T62" fmla="*/ 4018 w 5092"/>
                <a:gd name="T63" fmla="*/ 448 h 3990"/>
                <a:gd name="T64" fmla="*/ 4156 w 5092"/>
                <a:gd name="T65" fmla="*/ 527 h 3990"/>
                <a:gd name="T66" fmla="*/ 3532 w 5092"/>
                <a:gd name="T67" fmla="*/ 1615 h 3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092" h="3990">
                  <a:moveTo>
                    <a:pt x="4604" y="0"/>
                  </a:moveTo>
                  <a:lnTo>
                    <a:pt x="487" y="0"/>
                  </a:lnTo>
                  <a:lnTo>
                    <a:pt x="0" y="0"/>
                  </a:lnTo>
                  <a:lnTo>
                    <a:pt x="0" y="159"/>
                  </a:lnTo>
                  <a:lnTo>
                    <a:pt x="487" y="159"/>
                  </a:lnTo>
                  <a:lnTo>
                    <a:pt x="487" y="3043"/>
                  </a:lnTo>
                  <a:lnTo>
                    <a:pt x="2354" y="3043"/>
                  </a:lnTo>
                  <a:lnTo>
                    <a:pt x="1520" y="3877"/>
                  </a:lnTo>
                  <a:lnTo>
                    <a:pt x="1633" y="3990"/>
                  </a:lnTo>
                  <a:lnTo>
                    <a:pt x="2466" y="3156"/>
                  </a:lnTo>
                  <a:lnTo>
                    <a:pt x="2466" y="3978"/>
                  </a:lnTo>
                  <a:lnTo>
                    <a:pt x="2625" y="3978"/>
                  </a:lnTo>
                  <a:lnTo>
                    <a:pt x="2625" y="3156"/>
                  </a:lnTo>
                  <a:lnTo>
                    <a:pt x="3437" y="3967"/>
                  </a:lnTo>
                  <a:lnTo>
                    <a:pt x="3549" y="3855"/>
                  </a:lnTo>
                  <a:lnTo>
                    <a:pt x="2738" y="3043"/>
                  </a:lnTo>
                  <a:lnTo>
                    <a:pt x="4604" y="3043"/>
                  </a:lnTo>
                  <a:lnTo>
                    <a:pt x="4604" y="159"/>
                  </a:lnTo>
                  <a:lnTo>
                    <a:pt x="5092" y="159"/>
                  </a:lnTo>
                  <a:lnTo>
                    <a:pt x="5092" y="0"/>
                  </a:lnTo>
                  <a:lnTo>
                    <a:pt x="4604" y="0"/>
                  </a:lnTo>
                  <a:close/>
                  <a:moveTo>
                    <a:pt x="3532" y="1615"/>
                  </a:moveTo>
                  <a:lnTo>
                    <a:pt x="2748" y="1401"/>
                  </a:lnTo>
                  <a:lnTo>
                    <a:pt x="2283" y="2078"/>
                  </a:lnTo>
                  <a:lnTo>
                    <a:pt x="1439" y="1631"/>
                  </a:lnTo>
                  <a:lnTo>
                    <a:pt x="1057" y="2460"/>
                  </a:lnTo>
                  <a:lnTo>
                    <a:pt x="912" y="2393"/>
                  </a:lnTo>
                  <a:lnTo>
                    <a:pt x="1365" y="1412"/>
                  </a:lnTo>
                  <a:lnTo>
                    <a:pt x="2232" y="1871"/>
                  </a:lnTo>
                  <a:lnTo>
                    <a:pt x="2681" y="1218"/>
                  </a:lnTo>
                  <a:lnTo>
                    <a:pt x="3455" y="1429"/>
                  </a:lnTo>
                  <a:lnTo>
                    <a:pt x="4018" y="448"/>
                  </a:lnTo>
                  <a:lnTo>
                    <a:pt x="4156" y="527"/>
                  </a:lnTo>
                  <a:lnTo>
                    <a:pt x="3532" y="16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矩形 10"/>
          <p:cNvSpPr/>
          <p:nvPr/>
        </p:nvSpPr>
        <p:spPr>
          <a:xfrm>
            <a:off x="881512" y="230967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财务必备图表</a:t>
            </a:r>
            <a:endParaRPr lang="zh-CN" altLang="en-US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048805" y="1416309"/>
            <a:ext cx="40943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1-12</a:t>
            </a:r>
            <a:r>
              <a:rPr lang="zh-CN" altLang="en-US" sz="36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月销售额走势</a:t>
            </a:r>
            <a:endParaRPr lang="zh-CN" altLang="en-US" sz="36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aphicFrame>
        <p:nvGraphicFramePr>
          <p:cNvPr id="22" name="图表 21"/>
          <p:cNvGraphicFramePr/>
          <p:nvPr/>
        </p:nvGraphicFramePr>
        <p:xfrm>
          <a:off x="1209963" y="2001084"/>
          <a:ext cx="9605819" cy="3882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23" name="矩形 22"/>
          <p:cNvSpPr/>
          <p:nvPr/>
        </p:nvSpPr>
        <p:spPr>
          <a:xfrm>
            <a:off x="1376218" y="2016350"/>
            <a:ext cx="902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单位：万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2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34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410024" y="189912"/>
            <a:ext cx="402776" cy="401654"/>
            <a:chOff x="5185222" y="1090271"/>
            <a:chExt cx="1694625" cy="1689904"/>
          </a:xfrm>
        </p:grpSpPr>
        <p:sp>
          <p:nvSpPr>
            <p:cNvPr id="8" name="椭圆 7"/>
            <p:cNvSpPr/>
            <p:nvPr/>
          </p:nvSpPr>
          <p:spPr>
            <a:xfrm>
              <a:off x="5185222" y="1090271"/>
              <a:ext cx="1689904" cy="1689904"/>
            </a:xfrm>
            <a:prstGeom prst="ellipse">
              <a:avLst/>
            </a:prstGeom>
            <a:solidFill>
              <a:srgbClr val="F065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: 形状 8"/>
            <p:cNvSpPr/>
            <p:nvPr/>
          </p:nvSpPr>
          <p:spPr>
            <a:xfrm>
              <a:off x="5486657" y="1603383"/>
              <a:ext cx="1393190" cy="1173132"/>
            </a:xfrm>
            <a:custGeom>
              <a:avLst/>
              <a:gdLst>
                <a:gd name="connsiteX0" fmla="*/ 1102867 w 1393190"/>
                <a:gd name="connsiteY0" fmla="*/ 0 h 1173132"/>
                <a:gd name="connsiteX1" fmla="*/ 1393190 w 1393190"/>
                <a:gd name="connsiteY1" fmla="*/ 336547 h 1173132"/>
                <a:gd name="connsiteX2" fmla="*/ 1389250 w 1393190"/>
                <a:gd name="connsiteY2" fmla="*/ 414572 h 1173132"/>
                <a:gd name="connsiteX3" fmla="*/ 548660 w 1393190"/>
                <a:gd name="connsiteY3" fmla="*/ 1173132 h 1173132"/>
                <a:gd name="connsiteX4" fmla="*/ 475212 w 1393190"/>
                <a:gd name="connsiteY4" fmla="*/ 1169423 h 1173132"/>
                <a:gd name="connsiteX5" fmla="*/ 0 w 1393190"/>
                <a:gd name="connsiteY5" fmla="*/ 2937 h 1173132"/>
                <a:gd name="connsiteX0-1" fmla="*/ 1102867 w 1393190"/>
                <a:gd name="connsiteY0-2" fmla="*/ 0 h 1173132"/>
                <a:gd name="connsiteX1-3" fmla="*/ 1393190 w 1393190"/>
                <a:gd name="connsiteY1-4" fmla="*/ 336547 h 1173132"/>
                <a:gd name="connsiteX2-5" fmla="*/ 1389250 w 1393190"/>
                <a:gd name="connsiteY2-6" fmla="*/ 414572 h 1173132"/>
                <a:gd name="connsiteX3-7" fmla="*/ 548660 w 1393190"/>
                <a:gd name="connsiteY3-8" fmla="*/ 1173132 h 1173132"/>
                <a:gd name="connsiteX4-9" fmla="*/ 475212 w 1393190"/>
                <a:gd name="connsiteY4-10" fmla="*/ 1169423 h 1173132"/>
                <a:gd name="connsiteX5-11" fmla="*/ 0 w 1393190"/>
                <a:gd name="connsiteY5-12" fmla="*/ 2937 h 1173132"/>
                <a:gd name="connsiteX6" fmla="*/ 1102867 w 1393190"/>
                <a:gd name="connsiteY6" fmla="*/ 0 h 1173132"/>
                <a:gd name="connsiteX0-13" fmla="*/ 1102867 w 1393190"/>
                <a:gd name="connsiteY0-14" fmla="*/ 0 h 1173132"/>
                <a:gd name="connsiteX1-15" fmla="*/ 1393190 w 1393190"/>
                <a:gd name="connsiteY1-16" fmla="*/ 336547 h 1173132"/>
                <a:gd name="connsiteX2-17" fmla="*/ 1389250 w 1393190"/>
                <a:gd name="connsiteY2-18" fmla="*/ 414572 h 1173132"/>
                <a:gd name="connsiteX3-19" fmla="*/ 548660 w 1393190"/>
                <a:gd name="connsiteY3-20" fmla="*/ 1173132 h 1173132"/>
                <a:gd name="connsiteX4-21" fmla="*/ 475212 w 1393190"/>
                <a:gd name="connsiteY4-22" fmla="*/ 1169423 h 1173132"/>
                <a:gd name="connsiteX5-23" fmla="*/ 0 w 1393190"/>
                <a:gd name="connsiteY5-24" fmla="*/ 2937 h 1173132"/>
                <a:gd name="connsiteX6-25" fmla="*/ 1102867 w 1393190"/>
                <a:gd name="connsiteY6-26" fmla="*/ 0 h 1173132"/>
                <a:gd name="connsiteX0-27" fmla="*/ 1102867 w 1393190"/>
                <a:gd name="connsiteY0-28" fmla="*/ 0 h 1173132"/>
                <a:gd name="connsiteX1-29" fmla="*/ 1393190 w 1393190"/>
                <a:gd name="connsiteY1-30" fmla="*/ 336547 h 1173132"/>
                <a:gd name="connsiteX2-31" fmla="*/ 1389250 w 1393190"/>
                <a:gd name="connsiteY2-32" fmla="*/ 414572 h 1173132"/>
                <a:gd name="connsiteX3-33" fmla="*/ 548660 w 1393190"/>
                <a:gd name="connsiteY3-34" fmla="*/ 1173132 h 1173132"/>
                <a:gd name="connsiteX4-35" fmla="*/ 0 w 1393190"/>
                <a:gd name="connsiteY4-36" fmla="*/ 2937 h 1173132"/>
                <a:gd name="connsiteX5-37" fmla="*/ 1102867 w 1393190"/>
                <a:gd name="connsiteY5-38" fmla="*/ 0 h 117313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1393190" h="1173132">
                  <a:moveTo>
                    <a:pt x="1102867" y="0"/>
                  </a:moveTo>
                  <a:lnTo>
                    <a:pt x="1393190" y="336547"/>
                  </a:lnTo>
                  <a:lnTo>
                    <a:pt x="1389250" y="414572"/>
                  </a:lnTo>
                  <a:cubicBezTo>
                    <a:pt x="1345980" y="840644"/>
                    <a:pt x="986148" y="1173132"/>
                    <a:pt x="548660" y="1173132"/>
                  </a:cubicBezTo>
                  <a:lnTo>
                    <a:pt x="0" y="2937"/>
                  </a:lnTo>
                  <a:lnTo>
                    <a:pt x="1102867" y="0"/>
                  </a:lnTo>
                  <a:close/>
                </a:path>
              </a:pathLst>
            </a:custGeom>
            <a:solidFill>
              <a:srgbClr val="ED49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progress-chart_20301"/>
            <p:cNvSpPr>
              <a:spLocks noChangeAspect="1"/>
            </p:cNvSpPr>
            <p:nvPr/>
          </p:nvSpPr>
          <p:spPr bwMode="auto">
            <a:xfrm>
              <a:off x="5479038" y="1603729"/>
              <a:ext cx="1115051" cy="872463"/>
            </a:xfrm>
            <a:custGeom>
              <a:avLst/>
              <a:gdLst>
                <a:gd name="T0" fmla="*/ 4604 w 5092"/>
                <a:gd name="T1" fmla="*/ 0 h 3990"/>
                <a:gd name="T2" fmla="*/ 487 w 5092"/>
                <a:gd name="T3" fmla="*/ 0 h 3990"/>
                <a:gd name="T4" fmla="*/ 0 w 5092"/>
                <a:gd name="T5" fmla="*/ 0 h 3990"/>
                <a:gd name="T6" fmla="*/ 0 w 5092"/>
                <a:gd name="T7" fmla="*/ 159 h 3990"/>
                <a:gd name="T8" fmla="*/ 487 w 5092"/>
                <a:gd name="T9" fmla="*/ 159 h 3990"/>
                <a:gd name="T10" fmla="*/ 487 w 5092"/>
                <a:gd name="T11" fmla="*/ 3043 h 3990"/>
                <a:gd name="T12" fmla="*/ 2354 w 5092"/>
                <a:gd name="T13" fmla="*/ 3043 h 3990"/>
                <a:gd name="T14" fmla="*/ 1520 w 5092"/>
                <a:gd name="T15" fmla="*/ 3877 h 3990"/>
                <a:gd name="T16" fmla="*/ 1633 w 5092"/>
                <a:gd name="T17" fmla="*/ 3990 h 3990"/>
                <a:gd name="T18" fmla="*/ 2466 w 5092"/>
                <a:gd name="T19" fmla="*/ 3156 h 3990"/>
                <a:gd name="T20" fmla="*/ 2466 w 5092"/>
                <a:gd name="T21" fmla="*/ 3978 h 3990"/>
                <a:gd name="T22" fmla="*/ 2625 w 5092"/>
                <a:gd name="T23" fmla="*/ 3978 h 3990"/>
                <a:gd name="T24" fmla="*/ 2625 w 5092"/>
                <a:gd name="T25" fmla="*/ 3156 h 3990"/>
                <a:gd name="T26" fmla="*/ 3437 w 5092"/>
                <a:gd name="T27" fmla="*/ 3967 h 3990"/>
                <a:gd name="T28" fmla="*/ 3549 w 5092"/>
                <a:gd name="T29" fmla="*/ 3855 h 3990"/>
                <a:gd name="T30" fmla="*/ 2738 w 5092"/>
                <a:gd name="T31" fmla="*/ 3043 h 3990"/>
                <a:gd name="T32" fmla="*/ 4604 w 5092"/>
                <a:gd name="T33" fmla="*/ 3043 h 3990"/>
                <a:gd name="T34" fmla="*/ 4604 w 5092"/>
                <a:gd name="T35" fmla="*/ 159 h 3990"/>
                <a:gd name="T36" fmla="*/ 5092 w 5092"/>
                <a:gd name="T37" fmla="*/ 159 h 3990"/>
                <a:gd name="T38" fmla="*/ 5092 w 5092"/>
                <a:gd name="T39" fmla="*/ 0 h 3990"/>
                <a:gd name="T40" fmla="*/ 4604 w 5092"/>
                <a:gd name="T41" fmla="*/ 0 h 3990"/>
                <a:gd name="T42" fmla="*/ 3532 w 5092"/>
                <a:gd name="T43" fmla="*/ 1615 h 3990"/>
                <a:gd name="T44" fmla="*/ 2748 w 5092"/>
                <a:gd name="T45" fmla="*/ 1401 h 3990"/>
                <a:gd name="T46" fmla="*/ 2283 w 5092"/>
                <a:gd name="T47" fmla="*/ 2078 h 3990"/>
                <a:gd name="T48" fmla="*/ 1439 w 5092"/>
                <a:gd name="T49" fmla="*/ 1631 h 3990"/>
                <a:gd name="T50" fmla="*/ 1057 w 5092"/>
                <a:gd name="T51" fmla="*/ 2460 h 3990"/>
                <a:gd name="T52" fmla="*/ 912 w 5092"/>
                <a:gd name="T53" fmla="*/ 2393 h 3990"/>
                <a:gd name="T54" fmla="*/ 1365 w 5092"/>
                <a:gd name="T55" fmla="*/ 1412 h 3990"/>
                <a:gd name="T56" fmla="*/ 2232 w 5092"/>
                <a:gd name="T57" fmla="*/ 1871 h 3990"/>
                <a:gd name="T58" fmla="*/ 2681 w 5092"/>
                <a:gd name="T59" fmla="*/ 1218 h 3990"/>
                <a:gd name="T60" fmla="*/ 3455 w 5092"/>
                <a:gd name="T61" fmla="*/ 1429 h 3990"/>
                <a:gd name="T62" fmla="*/ 4018 w 5092"/>
                <a:gd name="T63" fmla="*/ 448 h 3990"/>
                <a:gd name="T64" fmla="*/ 4156 w 5092"/>
                <a:gd name="T65" fmla="*/ 527 h 3990"/>
                <a:gd name="T66" fmla="*/ 3532 w 5092"/>
                <a:gd name="T67" fmla="*/ 1615 h 3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092" h="3990">
                  <a:moveTo>
                    <a:pt x="4604" y="0"/>
                  </a:moveTo>
                  <a:lnTo>
                    <a:pt x="487" y="0"/>
                  </a:lnTo>
                  <a:lnTo>
                    <a:pt x="0" y="0"/>
                  </a:lnTo>
                  <a:lnTo>
                    <a:pt x="0" y="159"/>
                  </a:lnTo>
                  <a:lnTo>
                    <a:pt x="487" y="159"/>
                  </a:lnTo>
                  <a:lnTo>
                    <a:pt x="487" y="3043"/>
                  </a:lnTo>
                  <a:lnTo>
                    <a:pt x="2354" y="3043"/>
                  </a:lnTo>
                  <a:lnTo>
                    <a:pt x="1520" y="3877"/>
                  </a:lnTo>
                  <a:lnTo>
                    <a:pt x="1633" y="3990"/>
                  </a:lnTo>
                  <a:lnTo>
                    <a:pt x="2466" y="3156"/>
                  </a:lnTo>
                  <a:lnTo>
                    <a:pt x="2466" y="3978"/>
                  </a:lnTo>
                  <a:lnTo>
                    <a:pt x="2625" y="3978"/>
                  </a:lnTo>
                  <a:lnTo>
                    <a:pt x="2625" y="3156"/>
                  </a:lnTo>
                  <a:lnTo>
                    <a:pt x="3437" y="3967"/>
                  </a:lnTo>
                  <a:lnTo>
                    <a:pt x="3549" y="3855"/>
                  </a:lnTo>
                  <a:lnTo>
                    <a:pt x="2738" y="3043"/>
                  </a:lnTo>
                  <a:lnTo>
                    <a:pt x="4604" y="3043"/>
                  </a:lnTo>
                  <a:lnTo>
                    <a:pt x="4604" y="159"/>
                  </a:lnTo>
                  <a:lnTo>
                    <a:pt x="5092" y="159"/>
                  </a:lnTo>
                  <a:lnTo>
                    <a:pt x="5092" y="0"/>
                  </a:lnTo>
                  <a:lnTo>
                    <a:pt x="4604" y="0"/>
                  </a:lnTo>
                  <a:close/>
                  <a:moveTo>
                    <a:pt x="3532" y="1615"/>
                  </a:moveTo>
                  <a:lnTo>
                    <a:pt x="2748" y="1401"/>
                  </a:lnTo>
                  <a:lnTo>
                    <a:pt x="2283" y="2078"/>
                  </a:lnTo>
                  <a:lnTo>
                    <a:pt x="1439" y="1631"/>
                  </a:lnTo>
                  <a:lnTo>
                    <a:pt x="1057" y="2460"/>
                  </a:lnTo>
                  <a:lnTo>
                    <a:pt x="912" y="2393"/>
                  </a:lnTo>
                  <a:lnTo>
                    <a:pt x="1365" y="1412"/>
                  </a:lnTo>
                  <a:lnTo>
                    <a:pt x="2232" y="1871"/>
                  </a:lnTo>
                  <a:lnTo>
                    <a:pt x="2681" y="1218"/>
                  </a:lnTo>
                  <a:lnTo>
                    <a:pt x="3455" y="1429"/>
                  </a:lnTo>
                  <a:lnTo>
                    <a:pt x="4018" y="448"/>
                  </a:lnTo>
                  <a:lnTo>
                    <a:pt x="4156" y="527"/>
                  </a:lnTo>
                  <a:lnTo>
                    <a:pt x="3532" y="16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矩形 10"/>
          <p:cNvSpPr/>
          <p:nvPr/>
        </p:nvSpPr>
        <p:spPr>
          <a:xfrm>
            <a:off x="881512" y="230967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财务必备图表</a:t>
            </a:r>
            <a:endParaRPr lang="zh-CN" altLang="en-US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302881" y="1416309"/>
            <a:ext cx="36872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4</a:t>
            </a:r>
            <a:r>
              <a:rPr lang="zh-CN" altLang="en-US" sz="36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季度销售额占比</a:t>
            </a:r>
            <a:endParaRPr lang="zh-CN" altLang="en-US" sz="36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aphicFrame>
        <p:nvGraphicFramePr>
          <p:cNvPr id="13" name="图表 12"/>
          <p:cNvGraphicFramePr/>
          <p:nvPr/>
        </p:nvGraphicFramePr>
        <p:xfrm>
          <a:off x="881512" y="1924622"/>
          <a:ext cx="5992993" cy="399532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14" name="文本框 13"/>
          <p:cNvSpPr txBox="1"/>
          <p:nvPr/>
        </p:nvSpPr>
        <p:spPr>
          <a:xfrm>
            <a:off x="1109771" y="2085797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单位：万</a:t>
            </a:r>
            <a:endParaRPr lang="zh-CN" altLang="en-US" sz="14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6735321" y="2692363"/>
            <a:ext cx="4025041" cy="1286621"/>
            <a:chOff x="6823268" y="2470091"/>
            <a:chExt cx="4025041" cy="1286621"/>
          </a:xfrm>
        </p:grpSpPr>
        <p:sp>
          <p:nvSpPr>
            <p:cNvPr id="16" name="矩形 15"/>
            <p:cNvSpPr/>
            <p:nvPr/>
          </p:nvSpPr>
          <p:spPr>
            <a:xfrm>
              <a:off x="6823269" y="2470091"/>
              <a:ext cx="1415772" cy="50539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400" dirty="0">
                  <a:solidFill>
                    <a:srgbClr val="EDCF43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原因分析</a:t>
              </a:r>
              <a:endParaRPr lang="zh-CN" altLang="en-US" sz="2400" dirty="0">
                <a:solidFill>
                  <a:srgbClr val="EDCF4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6823268" y="2888782"/>
              <a:ext cx="4025041" cy="867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2</a:t>
              </a:r>
              <a:r>
                <a:rPr lang="zh-CN" altLang="en-US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季度销售额最少原因分析，</a:t>
              </a:r>
              <a:r>
                <a:rPr lang="en-US" altLang="zh-CN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2</a:t>
              </a:r>
              <a:r>
                <a:rPr lang="zh-CN" altLang="en-US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季度销售额最少原因分析，</a:t>
              </a:r>
              <a:r>
                <a:rPr lang="en-US" altLang="zh-CN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2</a:t>
              </a:r>
              <a:r>
                <a:rPr lang="zh-CN" altLang="en-US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季度销售额最少原因分析，</a:t>
              </a:r>
              <a:r>
                <a:rPr lang="en-US" altLang="zh-CN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2</a:t>
              </a:r>
              <a:r>
                <a:rPr lang="zh-CN" altLang="en-US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季度销售额最少原因分析</a:t>
              </a:r>
              <a:endParaRPr lang="zh-CN" altLang="en-US" sz="14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735322" y="4003606"/>
            <a:ext cx="4025040" cy="1286621"/>
            <a:chOff x="6823269" y="2470091"/>
            <a:chExt cx="4025040" cy="1286621"/>
          </a:xfrm>
        </p:grpSpPr>
        <p:sp>
          <p:nvSpPr>
            <p:cNvPr id="19" name="矩形 18"/>
            <p:cNvSpPr/>
            <p:nvPr/>
          </p:nvSpPr>
          <p:spPr>
            <a:xfrm>
              <a:off x="6823269" y="2470091"/>
              <a:ext cx="1415772" cy="50539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400" dirty="0">
                  <a:solidFill>
                    <a:srgbClr val="EDCF43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原因分析</a:t>
              </a:r>
              <a:endParaRPr lang="zh-CN" altLang="en-US" sz="2400" dirty="0">
                <a:solidFill>
                  <a:srgbClr val="EDCF4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6823269" y="2888782"/>
              <a:ext cx="4025040" cy="867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2</a:t>
              </a:r>
              <a:r>
                <a:rPr lang="zh-CN" altLang="en-US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季度销售额最少原因分析，</a:t>
              </a:r>
              <a:r>
                <a:rPr lang="en-US" altLang="zh-CN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2</a:t>
              </a:r>
              <a:r>
                <a:rPr lang="zh-CN" altLang="en-US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季度销售额最少原因分析，</a:t>
              </a:r>
              <a:r>
                <a:rPr lang="en-US" altLang="zh-CN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2</a:t>
              </a:r>
              <a:r>
                <a:rPr lang="zh-CN" altLang="en-US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季度销售额最少原因分析，</a:t>
              </a:r>
              <a:r>
                <a:rPr lang="en-US" altLang="zh-CN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2</a:t>
              </a:r>
              <a:r>
                <a:rPr lang="zh-CN" altLang="en-US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季度销售额最少原因分析</a:t>
              </a:r>
              <a:endParaRPr lang="zh-CN" altLang="en-US" sz="14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24" name="stack-of-coins-and-dollar_66032"/>
          <p:cNvSpPr>
            <a:spLocks noChangeAspect="1"/>
          </p:cNvSpPr>
          <p:nvPr/>
        </p:nvSpPr>
        <p:spPr bwMode="auto">
          <a:xfrm>
            <a:off x="3020249" y="3528291"/>
            <a:ext cx="756884" cy="755721"/>
          </a:xfrm>
          <a:custGeom>
            <a:avLst/>
            <a:gdLst>
              <a:gd name="connsiteX0" fmla="*/ 25829 w 578320"/>
              <a:gd name="connsiteY0" fmla="*/ 524911 h 577432"/>
              <a:gd name="connsiteX1" fmla="*/ 220466 w 578320"/>
              <a:gd name="connsiteY1" fmla="*/ 524911 h 577432"/>
              <a:gd name="connsiteX2" fmla="*/ 247217 w 578320"/>
              <a:gd name="connsiteY2" fmla="*/ 550711 h 577432"/>
              <a:gd name="connsiteX3" fmla="*/ 220466 w 578320"/>
              <a:gd name="connsiteY3" fmla="*/ 577432 h 577432"/>
              <a:gd name="connsiteX4" fmla="*/ 25829 w 578320"/>
              <a:gd name="connsiteY4" fmla="*/ 577432 h 577432"/>
              <a:gd name="connsiteX5" fmla="*/ 0 w 578320"/>
              <a:gd name="connsiteY5" fmla="*/ 550711 h 577432"/>
              <a:gd name="connsiteX6" fmla="*/ 25829 w 578320"/>
              <a:gd name="connsiteY6" fmla="*/ 524911 h 577432"/>
              <a:gd name="connsiteX7" fmla="*/ 25820 w 578320"/>
              <a:gd name="connsiteY7" fmla="*/ 458632 h 577432"/>
              <a:gd name="connsiteX8" fmla="*/ 165988 w 578320"/>
              <a:gd name="connsiteY8" fmla="*/ 458632 h 577432"/>
              <a:gd name="connsiteX9" fmla="*/ 245294 w 578320"/>
              <a:gd name="connsiteY9" fmla="*/ 493646 h 577432"/>
              <a:gd name="connsiteX10" fmla="*/ 220396 w 578320"/>
              <a:gd name="connsiteY10" fmla="*/ 511153 h 577432"/>
              <a:gd name="connsiteX11" fmla="*/ 25820 w 578320"/>
              <a:gd name="connsiteY11" fmla="*/ 511153 h 577432"/>
              <a:gd name="connsiteX12" fmla="*/ 0 w 578320"/>
              <a:gd name="connsiteY12" fmla="*/ 484432 h 577432"/>
              <a:gd name="connsiteX13" fmla="*/ 25820 w 578320"/>
              <a:gd name="connsiteY13" fmla="*/ 458632 h 577432"/>
              <a:gd name="connsiteX14" fmla="*/ 468575 w 578320"/>
              <a:gd name="connsiteY14" fmla="*/ 396938 h 577432"/>
              <a:gd name="connsiteX15" fmla="*/ 551576 w 578320"/>
              <a:gd name="connsiteY15" fmla="*/ 396938 h 577432"/>
              <a:gd name="connsiteX16" fmla="*/ 578320 w 578320"/>
              <a:gd name="connsiteY16" fmla="*/ 422738 h 577432"/>
              <a:gd name="connsiteX17" fmla="*/ 551576 w 578320"/>
              <a:gd name="connsiteY17" fmla="*/ 449459 h 577432"/>
              <a:gd name="connsiteX18" fmla="*/ 424308 w 578320"/>
              <a:gd name="connsiteY18" fmla="*/ 449459 h 577432"/>
              <a:gd name="connsiteX19" fmla="*/ 468575 w 578320"/>
              <a:gd name="connsiteY19" fmla="*/ 396938 h 577432"/>
              <a:gd name="connsiteX20" fmla="*/ 25826 w 578320"/>
              <a:gd name="connsiteY20" fmla="*/ 392352 h 577432"/>
              <a:gd name="connsiteX21" fmla="*/ 106996 w 578320"/>
              <a:gd name="connsiteY21" fmla="*/ 392352 h 577432"/>
              <a:gd name="connsiteX22" fmla="*/ 149425 w 578320"/>
              <a:gd name="connsiteY22" fmla="*/ 444725 h 577432"/>
              <a:gd name="connsiteX23" fmla="*/ 25826 w 578320"/>
              <a:gd name="connsiteY23" fmla="*/ 444725 h 577432"/>
              <a:gd name="connsiteX24" fmla="*/ 0 w 578320"/>
              <a:gd name="connsiteY24" fmla="*/ 418998 h 577432"/>
              <a:gd name="connsiteX25" fmla="*/ 25826 w 578320"/>
              <a:gd name="connsiteY25" fmla="*/ 392352 h 577432"/>
              <a:gd name="connsiteX26" fmla="*/ 495311 w 578320"/>
              <a:gd name="connsiteY26" fmla="*/ 330659 h 577432"/>
              <a:gd name="connsiteX27" fmla="*/ 551573 w 578320"/>
              <a:gd name="connsiteY27" fmla="*/ 330659 h 577432"/>
              <a:gd name="connsiteX28" fmla="*/ 578320 w 578320"/>
              <a:gd name="connsiteY28" fmla="*/ 357305 h 577432"/>
              <a:gd name="connsiteX29" fmla="*/ 551573 w 578320"/>
              <a:gd name="connsiteY29" fmla="*/ 383032 h 577432"/>
              <a:gd name="connsiteX30" fmla="*/ 475942 w 578320"/>
              <a:gd name="connsiteY30" fmla="*/ 383032 h 577432"/>
              <a:gd name="connsiteX31" fmla="*/ 495311 w 578320"/>
              <a:gd name="connsiteY31" fmla="*/ 330659 h 577432"/>
              <a:gd name="connsiteX32" fmla="*/ 25814 w 578320"/>
              <a:gd name="connsiteY32" fmla="*/ 325924 h 577432"/>
              <a:gd name="connsiteX33" fmla="*/ 82051 w 578320"/>
              <a:gd name="connsiteY33" fmla="*/ 325924 h 577432"/>
              <a:gd name="connsiteX34" fmla="*/ 99568 w 578320"/>
              <a:gd name="connsiteY34" fmla="*/ 378445 h 577432"/>
              <a:gd name="connsiteX35" fmla="*/ 25814 w 578320"/>
              <a:gd name="connsiteY35" fmla="*/ 378445 h 577432"/>
              <a:gd name="connsiteX36" fmla="*/ 0 w 578320"/>
              <a:gd name="connsiteY36" fmla="*/ 352645 h 577432"/>
              <a:gd name="connsiteX37" fmla="*/ 25814 w 578320"/>
              <a:gd name="connsiteY37" fmla="*/ 325924 h 577432"/>
              <a:gd name="connsiteX38" fmla="*/ 297074 w 578320"/>
              <a:gd name="connsiteY38" fmla="*/ 302072 h 577432"/>
              <a:gd name="connsiteX39" fmla="*/ 297074 w 578320"/>
              <a:gd name="connsiteY39" fmla="*/ 349966 h 577432"/>
              <a:gd name="connsiteX40" fmla="*/ 326589 w 578320"/>
              <a:gd name="connsiteY40" fmla="*/ 326019 h 577432"/>
              <a:gd name="connsiteX41" fmla="*/ 297074 w 578320"/>
              <a:gd name="connsiteY41" fmla="*/ 302072 h 577432"/>
              <a:gd name="connsiteX42" fmla="*/ 498167 w 578320"/>
              <a:gd name="connsiteY42" fmla="*/ 264231 h 577432"/>
              <a:gd name="connsiteX43" fmla="*/ 551603 w 578320"/>
              <a:gd name="connsiteY43" fmla="*/ 264231 h 577432"/>
              <a:gd name="connsiteX44" fmla="*/ 578320 w 578320"/>
              <a:gd name="connsiteY44" fmla="*/ 290952 h 577432"/>
              <a:gd name="connsiteX45" fmla="*/ 551603 w 578320"/>
              <a:gd name="connsiteY45" fmla="*/ 316752 h 577432"/>
              <a:gd name="connsiteX46" fmla="*/ 497246 w 578320"/>
              <a:gd name="connsiteY46" fmla="*/ 316752 h 577432"/>
              <a:gd name="connsiteX47" fmla="*/ 499089 w 578320"/>
              <a:gd name="connsiteY47" fmla="*/ 288188 h 577432"/>
              <a:gd name="connsiteX48" fmla="*/ 498167 w 578320"/>
              <a:gd name="connsiteY48" fmla="*/ 264231 h 577432"/>
              <a:gd name="connsiteX49" fmla="*/ 25843 w 578320"/>
              <a:gd name="connsiteY49" fmla="*/ 259645 h 577432"/>
              <a:gd name="connsiteX50" fmla="*/ 81222 w 578320"/>
              <a:gd name="connsiteY50" fmla="*/ 259645 h 577432"/>
              <a:gd name="connsiteX51" fmla="*/ 78453 w 578320"/>
              <a:gd name="connsiteY51" fmla="*/ 288209 h 577432"/>
              <a:gd name="connsiteX52" fmla="*/ 80299 w 578320"/>
              <a:gd name="connsiteY52" fmla="*/ 312166 h 577432"/>
              <a:gd name="connsiteX53" fmla="*/ 25843 w 578320"/>
              <a:gd name="connsiteY53" fmla="*/ 312166 h 577432"/>
              <a:gd name="connsiteX54" fmla="*/ 0 w 578320"/>
              <a:gd name="connsiteY54" fmla="*/ 286366 h 577432"/>
              <a:gd name="connsiteX55" fmla="*/ 25843 w 578320"/>
              <a:gd name="connsiteY55" fmla="*/ 259645 h 577432"/>
              <a:gd name="connsiteX56" fmla="*/ 282316 w 578320"/>
              <a:gd name="connsiteY56" fmla="*/ 225625 h 577432"/>
              <a:gd name="connsiteX57" fmla="*/ 255567 w 578320"/>
              <a:gd name="connsiteY57" fmla="*/ 245888 h 577432"/>
              <a:gd name="connsiteX58" fmla="*/ 282316 w 578320"/>
              <a:gd name="connsiteY58" fmla="*/ 267993 h 577432"/>
              <a:gd name="connsiteX59" fmla="*/ 478752 w 578320"/>
              <a:gd name="connsiteY59" fmla="*/ 197951 h 577432"/>
              <a:gd name="connsiteX60" fmla="*/ 551584 w 578320"/>
              <a:gd name="connsiteY60" fmla="*/ 197951 h 577432"/>
              <a:gd name="connsiteX61" fmla="*/ 578320 w 578320"/>
              <a:gd name="connsiteY61" fmla="*/ 224672 h 577432"/>
              <a:gd name="connsiteX62" fmla="*/ 551584 w 578320"/>
              <a:gd name="connsiteY62" fmla="*/ 250472 h 577432"/>
              <a:gd name="connsiteX63" fmla="*/ 495347 w 578320"/>
              <a:gd name="connsiteY63" fmla="*/ 250472 h 577432"/>
              <a:gd name="connsiteX64" fmla="*/ 478752 w 578320"/>
              <a:gd name="connsiteY64" fmla="*/ 197951 h 577432"/>
              <a:gd name="connsiteX65" fmla="*/ 25834 w 578320"/>
              <a:gd name="connsiteY65" fmla="*/ 194253 h 577432"/>
              <a:gd name="connsiteX66" fmla="*/ 101491 w 578320"/>
              <a:gd name="connsiteY66" fmla="*/ 194253 h 577432"/>
              <a:gd name="connsiteX67" fmla="*/ 83038 w 578320"/>
              <a:gd name="connsiteY67" fmla="*/ 246774 h 577432"/>
              <a:gd name="connsiteX68" fmla="*/ 25834 w 578320"/>
              <a:gd name="connsiteY68" fmla="*/ 246774 h 577432"/>
              <a:gd name="connsiteX69" fmla="*/ 0 w 578320"/>
              <a:gd name="connsiteY69" fmla="*/ 220053 h 577432"/>
              <a:gd name="connsiteX70" fmla="*/ 25834 w 578320"/>
              <a:gd name="connsiteY70" fmla="*/ 194253 h 577432"/>
              <a:gd name="connsiteX71" fmla="*/ 289695 w 578320"/>
              <a:gd name="connsiteY71" fmla="*/ 180494 h 577432"/>
              <a:gd name="connsiteX72" fmla="*/ 297074 w 578320"/>
              <a:gd name="connsiteY72" fmla="*/ 188784 h 577432"/>
              <a:gd name="connsiteX73" fmla="*/ 297074 w 578320"/>
              <a:gd name="connsiteY73" fmla="*/ 200757 h 577432"/>
              <a:gd name="connsiteX74" fmla="*/ 353338 w 578320"/>
              <a:gd name="connsiteY74" fmla="*/ 236678 h 577432"/>
              <a:gd name="connsiteX75" fmla="*/ 338580 w 578320"/>
              <a:gd name="connsiteY75" fmla="*/ 251415 h 577432"/>
              <a:gd name="connsiteX76" fmla="*/ 297074 w 578320"/>
              <a:gd name="connsiteY76" fmla="*/ 225625 h 577432"/>
              <a:gd name="connsiteX77" fmla="*/ 297074 w 578320"/>
              <a:gd name="connsiteY77" fmla="*/ 270756 h 577432"/>
              <a:gd name="connsiteX78" fmla="*/ 356105 w 578320"/>
              <a:gd name="connsiteY78" fmla="*/ 323256 h 577432"/>
              <a:gd name="connsiteX79" fmla="*/ 297074 w 578320"/>
              <a:gd name="connsiteY79" fmla="*/ 373913 h 577432"/>
              <a:gd name="connsiteX80" fmla="*/ 297074 w 578320"/>
              <a:gd name="connsiteY80" fmla="*/ 388650 h 577432"/>
              <a:gd name="connsiteX81" fmla="*/ 289695 w 578320"/>
              <a:gd name="connsiteY81" fmla="*/ 396939 h 577432"/>
              <a:gd name="connsiteX82" fmla="*/ 282316 w 578320"/>
              <a:gd name="connsiteY82" fmla="*/ 388650 h 577432"/>
              <a:gd name="connsiteX83" fmla="*/ 282316 w 578320"/>
              <a:gd name="connsiteY83" fmla="*/ 373913 h 577432"/>
              <a:gd name="connsiteX84" fmla="*/ 222362 w 578320"/>
              <a:gd name="connsiteY84" fmla="*/ 329703 h 577432"/>
              <a:gd name="connsiteX85" fmla="*/ 237120 w 578320"/>
              <a:gd name="connsiteY85" fmla="*/ 314966 h 577432"/>
              <a:gd name="connsiteX86" fmla="*/ 282316 w 578320"/>
              <a:gd name="connsiteY86" fmla="*/ 349966 h 577432"/>
              <a:gd name="connsiteX87" fmla="*/ 282316 w 578320"/>
              <a:gd name="connsiteY87" fmla="*/ 299309 h 577432"/>
              <a:gd name="connsiteX88" fmla="*/ 225129 w 578320"/>
              <a:gd name="connsiteY88" fmla="*/ 251415 h 577432"/>
              <a:gd name="connsiteX89" fmla="*/ 282316 w 578320"/>
              <a:gd name="connsiteY89" fmla="*/ 200757 h 577432"/>
              <a:gd name="connsiteX90" fmla="*/ 282316 w 578320"/>
              <a:gd name="connsiteY90" fmla="*/ 188784 h 577432"/>
              <a:gd name="connsiteX91" fmla="*/ 289695 w 578320"/>
              <a:gd name="connsiteY91" fmla="*/ 180494 h 577432"/>
              <a:gd name="connsiteX92" fmla="*/ 288699 w 578320"/>
              <a:gd name="connsiteY92" fmla="*/ 157519 h 577432"/>
              <a:gd name="connsiteX93" fmla="*/ 157752 w 578320"/>
              <a:gd name="connsiteY93" fmla="*/ 288255 h 577432"/>
              <a:gd name="connsiteX94" fmla="*/ 288699 w 578320"/>
              <a:gd name="connsiteY94" fmla="*/ 419912 h 577432"/>
              <a:gd name="connsiteX95" fmla="*/ 420567 w 578320"/>
              <a:gd name="connsiteY95" fmla="*/ 288255 h 577432"/>
              <a:gd name="connsiteX96" fmla="*/ 288699 w 578320"/>
              <a:gd name="connsiteY96" fmla="*/ 157519 h 577432"/>
              <a:gd name="connsiteX97" fmla="*/ 428895 w 578320"/>
              <a:gd name="connsiteY97" fmla="*/ 132559 h 577432"/>
              <a:gd name="connsiteX98" fmla="*/ 551571 w 578320"/>
              <a:gd name="connsiteY98" fmla="*/ 132559 h 577432"/>
              <a:gd name="connsiteX99" fmla="*/ 578320 w 578320"/>
              <a:gd name="connsiteY99" fmla="*/ 158359 h 577432"/>
              <a:gd name="connsiteX100" fmla="*/ 551571 w 578320"/>
              <a:gd name="connsiteY100" fmla="*/ 185080 h 577432"/>
              <a:gd name="connsiteX101" fmla="*/ 471324 w 578320"/>
              <a:gd name="connsiteY101" fmla="*/ 185080 h 577432"/>
              <a:gd name="connsiteX102" fmla="*/ 428895 w 578320"/>
              <a:gd name="connsiteY102" fmla="*/ 132559 h 577432"/>
              <a:gd name="connsiteX103" fmla="*/ 25822 w 578320"/>
              <a:gd name="connsiteY103" fmla="*/ 127973 h 577432"/>
              <a:gd name="connsiteX104" fmla="*/ 154012 w 578320"/>
              <a:gd name="connsiteY104" fmla="*/ 127973 h 577432"/>
              <a:gd name="connsiteX105" fmla="*/ 108823 w 578320"/>
              <a:gd name="connsiteY105" fmla="*/ 180494 h 577432"/>
              <a:gd name="connsiteX106" fmla="*/ 25822 w 578320"/>
              <a:gd name="connsiteY106" fmla="*/ 180494 h 577432"/>
              <a:gd name="connsiteX107" fmla="*/ 0 w 578320"/>
              <a:gd name="connsiteY107" fmla="*/ 153773 h 577432"/>
              <a:gd name="connsiteX108" fmla="*/ 25822 w 578320"/>
              <a:gd name="connsiteY108" fmla="*/ 127973 h 577432"/>
              <a:gd name="connsiteX109" fmla="*/ 288699 w 578320"/>
              <a:gd name="connsiteY109" fmla="*/ 105041 h 577432"/>
              <a:gd name="connsiteX110" fmla="*/ 473130 w 578320"/>
              <a:gd name="connsiteY110" fmla="*/ 288255 h 577432"/>
              <a:gd name="connsiteX111" fmla="*/ 288699 w 578320"/>
              <a:gd name="connsiteY111" fmla="*/ 472390 h 577432"/>
              <a:gd name="connsiteX112" fmla="*/ 105189 w 578320"/>
              <a:gd name="connsiteY112" fmla="*/ 288255 h 577432"/>
              <a:gd name="connsiteX113" fmla="*/ 288699 w 578320"/>
              <a:gd name="connsiteY113" fmla="*/ 105041 h 577432"/>
              <a:gd name="connsiteX114" fmla="*/ 357002 w 578320"/>
              <a:gd name="connsiteY114" fmla="*/ 66280 h 577432"/>
              <a:gd name="connsiteX115" fmla="*/ 551578 w 578320"/>
              <a:gd name="connsiteY115" fmla="*/ 66280 h 577432"/>
              <a:gd name="connsiteX116" fmla="*/ 578320 w 578320"/>
              <a:gd name="connsiteY116" fmla="*/ 92080 h 577432"/>
              <a:gd name="connsiteX117" fmla="*/ 551578 w 578320"/>
              <a:gd name="connsiteY117" fmla="*/ 118801 h 577432"/>
              <a:gd name="connsiteX118" fmla="*/ 411410 w 578320"/>
              <a:gd name="connsiteY118" fmla="*/ 118801 h 577432"/>
              <a:gd name="connsiteX119" fmla="*/ 333026 w 578320"/>
              <a:gd name="connsiteY119" fmla="*/ 82865 h 577432"/>
              <a:gd name="connsiteX120" fmla="*/ 357002 w 578320"/>
              <a:gd name="connsiteY120" fmla="*/ 66280 h 577432"/>
              <a:gd name="connsiteX121" fmla="*/ 356932 w 578320"/>
              <a:gd name="connsiteY121" fmla="*/ 0 h 577432"/>
              <a:gd name="connsiteX122" fmla="*/ 551569 w 578320"/>
              <a:gd name="connsiteY122" fmla="*/ 0 h 577432"/>
              <a:gd name="connsiteX123" fmla="*/ 578320 w 578320"/>
              <a:gd name="connsiteY123" fmla="*/ 25800 h 577432"/>
              <a:gd name="connsiteX124" fmla="*/ 551569 w 578320"/>
              <a:gd name="connsiteY124" fmla="*/ 52521 h 577432"/>
              <a:gd name="connsiteX125" fmla="*/ 356932 w 578320"/>
              <a:gd name="connsiteY125" fmla="*/ 52521 h 577432"/>
              <a:gd name="connsiteX126" fmla="*/ 331103 w 578320"/>
              <a:gd name="connsiteY126" fmla="*/ 25800 h 577432"/>
              <a:gd name="connsiteX127" fmla="*/ 356932 w 578320"/>
              <a:gd name="connsiteY127" fmla="*/ 0 h 57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</a:cxnLst>
            <a:rect l="l" t="t" r="r" b="b"/>
            <a:pathLst>
              <a:path w="578320" h="577432">
                <a:moveTo>
                  <a:pt x="25829" y="524911"/>
                </a:moveTo>
                <a:lnTo>
                  <a:pt x="220466" y="524911"/>
                </a:lnTo>
                <a:cubicBezTo>
                  <a:pt x="235225" y="524911"/>
                  <a:pt x="247217" y="535968"/>
                  <a:pt x="247217" y="550711"/>
                </a:cubicBezTo>
                <a:cubicBezTo>
                  <a:pt x="247217" y="565454"/>
                  <a:pt x="235225" y="577432"/>
                  <a:pt x="220466" y="577432"/>
                </a:cubicBezTo>
                <a:lnTo>
                  <a:pt x="25829" y="577432"/>
                </a:lnTo>
                <a:cubicBezTo>
                  <a:pt x="11992" y="577432"/>
                  <a:pt x="0" y="565454"/>
                  <a:pt x="0" y="550711"/>
                </a:cubicBezTo>
                <a:cubicBezTo>
                  <a:pt x="0" y="535968"/>
                  <a:pt x="11992" y="524911"/>
                  <a:pt x="25829" y="524911"/>
                </a:cubicBezTo>
                <a:close/>
                <a:moveTo>
                  <a:pt x="25820" y="458632"/>
                </a:moveTo>
                <a:lnTo>
                  <a:pt x="165988" y="458632"/>
                </a:lnTo>
                <a:cubicBezTo>
                  <a:pt x="189042" y="475218"/>
                  <a:pt x="215785" y="488118"/>
                  <a:pt x="245294" y="493646"/>
                </a:cubicBezTo>
                <a:cubicBezTo>
                  <a:pt x="241606" y="503782"/>
                  <a:pt x="232384" y="511153"/>
                  <a:pt x="220396" y="511153"/>
                </a:cubicBezTo>
                <a:lnTo>
                  <a:pt x="25820" y="511153"/>
                </a:lnTo>
                <a:cubicBezTo>
                  <a:pt x="11988" y="511153"/>
                  <a:pt x="0" y="499175"/>
                  <a:pt x="0" y="484432"/>
                </a:cubicBezTo>
                <a:cubicBezTo>
                  <a:pt x="0" y="470611"/>
                  <a:pt x="11988" y="458632"/>
                  <a:pt x="25820" y="458632"/>
                </a:cubicBezTo>
                <a:close/>
                <a:moveTo>
                  <a:pt x="468575" y="396938"/>
                </a:moveTo>
                <a:lnTo>
                  <a:pt x="551576" y="396938"/>
                </a:lnTo>
                <a:cubicBezTo>
                  <a:pt x="566331" y="396938"/>
                  <a:pt x="578320" y="408917"/>
                  <a:pt x="578320" y="422738"/>
                </a:cubicBezTo>
                <a:cubicBezTo>
                  <a:pt x="578320" y="437481"/>
                  <a:pt x="566331" y="449459"/>
                  <a:pt x="551576" y="449459"/>
                </a:cubicBezTo>
                <a:lnTo>
                  <a:pt x="424308" y="449459"/>
                </a:lnTo>
                <a:cubicBezTo>
                  <a:pt x="441830" y="434717"/>
                  <a:pt x="456586" y="416288"/>
                  <a:pt x="468575" y="396938"/>
                </a:cubicBezTo>
                <a:close/>
                <a:moveTo>
                  <a:pt x="25826" y="392352"/>
                </a:moveTo>
                <a:lnTo>
                  <a:pt x="106996" y="392352"/>
                </a:lnTo>
                <a:cubicBezTo>
                  <a:pt x="118064" y="412566"/>
                  <a:pt x="131900" y="430024"/>
                  <a:pt x="149425" y="444725"/>
                </a:cubicBezTo>
                <a:lnTo>
                  <a:pt x="25826" y="444725"/>
                </a:lnTo>
                <a:cubicBezTo>
                  <a:pt x="11991" y="444725"/>
                  <a:pt x="0" y="432781"/>
                  <a:pt x="0" y="418998"/>
                </a:cubicBezTo>
                <a:cubicBezTo>
                  <a:pt x="0" y="404297"/>
                  <a:pt x="11991" y="392352"/>
                  <a:pt x="25826" y="392352"/>
                </a:cubicBezTo>
                <a:close/>
                <a:moveTo>
                  <a:pt x="495311" y="330659"/>
                </a:moveTo>
                <a:lnTo>
                  <a:pt x="551573" y="330659"/>
                </a:lnTo>
                <a:cubicBezTo>
                  <a:pt x="566330" y="330659"/>
                  <a:pt x="578320" y="342604"/>
                  <a:pt x="578320" y="357305"/>
                </a:cubicBezTo>
                <a:cubicBezTo>
                  <a:pt x="578320" y="371088"/>
                  <a:pt x="566330" y="383032"/>
                  <a:pt x="551573" y="383032"/>
                </a:cubicBezTo>
                <a:lnTo>
                  <a:pt x="475942" y="383032"/>
                </a:lnTo>
                <a:cubicBezTo>
                  <a:pt x="485165" y="366493"/>
                  <a:pt x="490699" y="349036"/>
                  <a:pt x="495311" y="330659"/>
                </a:cubicBezTo>
                <a:close/>
                <a:moveTo>
                  <a:pt x="25814" y="325924"/>
                </a:moveTo>
                <a:lnTo>
                  <a:pt x="82051" y="325924"/>
                </a:lnTo>
                <a:cubicBezTo>
                  <a:pt x="85739" y="344353"/>
                  <a:pt x="91271" y="361860"/>
                  <a:pt x="99568" y="378445"/>
                </a:cubicBezTo>
                <a:lnTo>
                  <a:pt x="25814" y="378445"/>
                </a:lnTo>
                <a:cubicBezTo>
                  <a:pt x="11985" y="378445"/>
                  <a:pt x="0" y="367388"/>
                  <a:pt x="0" y="352645"/>
                </a:cubicBezTo>
                <a:cubicBezTo>
                  <a:pt x="0" y="337903"/>
                  <a:pt x="11985" y="325924"/>
                  <a:pt x="25814" y="325924"/>
                </a:cubicBezTo>
                <a:close/>
                <a:moveTo>
                  <a:pt x="297074" y="302072"/>
                </a:moveTo>
                <a:lnTo>
                  <a:pt x="297074" y="349966"/>
                </a:lnTo>
                <a:cubicBezTo>
                  <a:pt x="310909" y="349045"/>
                  <a:pt x="326589" y="341677"/>
                  <a:pt x="326589" y="326019"/>
                </a:cubicBezTo>
                <a:cubicBezTo>
                  <a:pt x="326589" y="310361"/>
                  <a:pt x="309987" y="304835"/>
                  <a:pt x="297074" y="302072"/>
                </a:cubicBezTo>
                <a:close/>
                <a:moveTo>
                  <a:pt x="498167" y="264231"/>
                </a:moveTo>
                <a:lnTo>
                  <a:pt x="551603" y="264231"/>
                </a:lnTo>
                <a:cubicBezTo>
                  <a:pt x="566343" y="264231"/>
                  <a:pt x="578320" y="276210"/>
                  <a:pt x="578320" y="290952"/>
                </a:cubicBezTo>
                <a:cubicBezTo>
                  <a:pt x="578320" y="304774"/>
                  <a:pt x="566343" y="316752"/>
                  <a:pt x="551603" y="316752"/>
                </a:cubicBezTo>
                <a:lnTo>
                  <a:pt x="497246" y="316752"/>
                </a:lnTo>
                <a:cubicBezTo>
                  <a:pt x="498167" y="307538"/>
                  <a:pt x="499089" y="298324"/>
                  <a:pt x="499089" y="288188"/>
                </a:cubicBezTo>
                <a:cubicBezTo>
                  <a:pt x="499089" y="279895"/>
                  <a:pt x="499089" y="272524"/>
                  <a:pt x="498167" y="264231"/>
                </a:cubicBezTo>
                <a:close/>
                <a:moveTo>
                  <a:pt x="25843" y="259645"/>
                </a:moveTo>
                <a:lnTo>
                  <a:pt x="81222" y="259645"/>
                </a:lnTo>
                <a:cubicBezTo>
                  <a:pt x="79376" y="269781"/>
                  <a:pt x="78453" y="278995"/>
                  <a:pt x="78453" y="288209"/>
                </a:cubicBezTo>
                <a:cubicBezTo>
                  <a:pt x="78453" y="296502"/>
                  <a:pt x="79376" y="304795"/>
                  <a:pt x="80299" y="312166"/>
                </a:cubicBezTo>
                <a:lnTo>
                  <a:pt x="25843" y="312166"/>
                </a:lnTo>
                <a:cubicBezTo>
                  <a:pt x="11999" y="312166"/>
                  <a:pt x="0" y="301109"/>
                  <a:pt x="0" y="286366"/>
                </a:cubicBezTo>
                <a:cubicBezTo>
                  <a:pt x="0" y="271624"/>
                  <a:pt x="11999" y="259645"/>
                  <a:pt x="25843" y="259645"/>
                </a:cubicBezTo>
                <a:close/>
                <a:moveTo>
                  <a:pt x="282316" y="225625"/>
                </a:moveTo>
                <a:cubicBezTo>
                  <a:pt x="265713" y="225625"/>
                  <a:pt x="255567" y="235757"/>
                  <a:pt x="255567" y="245888"/>
                </a:cubicBezTo>
                <a:cubicBezTo>
                  <a:pt x="255567" y="257862"/>
                  <a:pt x="264791" y="264309"/>
                  <a:pt x="282316" y="267993"/>
                </a:cubicBezTo>
                <a:close/>
                <a:moveTo>
                  <a:pt x="478752" y="197951"/>
                </a:moveTo>
                <a:lnTo>
                  <a:pt x="551584" y="197951"/>
                </a:lnTo>
                <a:cubicBezTo>
                  <a:pt x="566335" y="197951"/>
                  <a:pt x="578320" y="209930"/>
                  <a:pt x="578320" y="224672"/>
                </a:cubicBezTo>
                <a:cubicBezTo>
                  <a:pt x="578320" y="239415"/>
                  <a:pt x="566335" y="250472"/>
                  <a:pt x="551584" y="250472"/>
                </a:cubicBezTo>
                <a:lnTo>
                  <a:pt x="495347" y="250472"/>
                </a:lnTo>
                <a:cubicBezTo>
                  <a:pt x="492581" y="232044"/>
                  <a:pt x="486128" y="214537"/>
                  <a:pt x="478752" y="197951"/>
                </a:cubicBezTo>
                <a:close/>
                <a:moveTo>
                  <a:pt x="25834" y="194253"/>
                </a:moveTo>
                <a:lnTo>
                  <a:pt x="101491" y="194253"/>
                </a:lnTo>
                <a:cubicBezTo>
                  <a:pt x="93187" y="209917"/>
                  <a:pt x="86729" y="228346"/>
                  <a:pt x="83038" y="246774"/>
                </a:cubicBezTo>
                <a:lnTo>
                  <a:pt x="25834" y="246774"/>
                </a:lnTo>
                <a:cubicBezTo>
                  <a:pt x="11994" y="246774"/>
                  <a:pt x="0" y="234796"/>
                  <a:pt x="0" y="220053"/>
                </a:cubicBezTo>
                <a:cubicBezTo>
                  <a:pt x="0" y="205310"/>
                  <a:pt x="11994" y="194253"/>
                  <a:pt x="25834" y="194253"/>
                </a:cubicBezTo>
                <a:close/>
                <a:moveTo>
                  <a:pt x="289695" y="180494"/>
                </a:moveTo>
                <a:cubicBezTo>
                  <a:pt x="293384" y="180494"/>
                  <a:pt x="297074" y="184178"/>
                  <a:pt x="297074" y="188784"/>
                </a:cubicBezTo>
                <a:lnTo>
                  <a:pt x="297074" y="200757"/>
                </a:lnTo>
                <a:cubicBezTo>
                  <a:pt x="315521" y="201678"/>
                  <a:pt x="353338" y="213652"/>
                  <a:pt x="353338" y="236678"/>
                </a:cubicBezTo>
                <a:cubicBezTo>
                  <a:pt x="353338" y="245888"/>
                  <a:pt x="346881" y="251415"/>
                  <a:pt x="338580" y="251415"/>
                </a:cubicBezTo>
                <a:cubicBezTo>
                  <a:pt x="322900" y="251415"/>
                  <a:pt x="322900" y="225625"/>
                  <a:pt x="297074" y="225625"/>
                </a:cubicBezTo>
                <a:lnTo>
                  <a:pt x="297074" y="270756"/>
                </a:lnTo>
                <a:cubicBezTo>
                  <a:pt x="328434" y="277204"/>
                  <a:pt x="356105" y="286414"/>
                  <a:pt x="356105" y="323256"/>
                </a:cubicBezTo>
                <a:cubicBezTo>
                  <a:pt x="356105" y="355492"/>
                  <a:pt x="332124" y="372071"/>
                  <a:pt x="297074" y="373913"/>
                </a:cubicBezTo>
                <a:lnTo>
                  <a:pt x="297074" y="388650"/>
                </a:lnTo>
                <a:cubicBezTo>
                  <a:pt x="297074" y="392334"/>
                  <a:pt x="293384" y="396939"/>
                  <a:pt x="289695" y="396939"/>
                </a:cubicBezTo>
                <a:cubicBezTo>
                  <a:pt x="285083" y="396939"/>
                  <a:pt x="282316" y="392334"/>
                  <a:pt x="282316" y="388650"/>
                </a:cubicBezTo>
                <a:lnTo>
                  <a:pt x="282316" y="373913"/>
                </a:lnTo>
                <a:cubicBezTo>
                  <a:pt x="241732" y="372992"/>
                  <a:pt x="222362" y="349045"/>
                  <a:pt x="222362" y="329703"/>
                </a:cubicBezTo>
                <a:cubicBezTo>
                  <a:pt x="222362" y="320493"/>
                  <a:pt x="227896" y="314966"/>
                  <a:pt x="237120" y="314966"/>
                </a:cubicBezTo>
                <a:cubicBezTo>
                  <a:pt x="263869" y="314966"/>
                  <a:pt x="242654" y="348124"/>
                  <a:pt x="282316" y="349966"/>
                </a:cubicBezTo>
                <a:lnTo>
                  <a:pt x="282316" y="299309"/>
                </a:lnTo>
                <a:cubicBezTo>
                  <a:pt x="247266" y="292861"/>
                  <a:pt x="225129" y="278125"/>
                  <a:pt x="225129" y="251415"/>
                </a:cubicBezTo>
                <a:cubicBezTo>
                  <a:pt x="225129" y="219178"/>
                  <a:pt x="252800" y="201678"/>
                  <a:pt x="282316" y="200757"/>
                </a:cubicBezTo>
                <a:lnTo>
                  <a:pt x="282316" y="188784"/>
                </a:lnTo>
                <a:cubicBezTo>
                  <a:pt x="282316" y="184178"/>
                  <a:pt x="285083" y="180494"/>
                  <a:pt x="289695" y="180494"/>
                </a:cubicBezTo>
                <a:close/>
                <a:moveTo>
                  <a:pt x="288699" y="157519"/>
                </a:moveTo>
                <a:cubicBezTo>
                  <a:pt x="216770" y="157519"/>
                  <a:pt x="157752" y="216443"/>
                  <a:pt x="157752" y="288255"/>
                </a:cubicBezTo>
                <a:cubicBezTo>
                  <a:pt x="157752" y="360989"/>
                  <a:pt x="216770" y="419912"/>
                  <a:pt x="288699" y="419912"/>
                </a:cubicBezTo>
                <a:cubicBezTo>
                  <a:pt x="361549" y="419912"/>
                  <a:pt x="420567" y="360989"/>
                  <a:pt x="420567" y="288255"/>
                </a:cubicBezTo>
                <a:cubicBezTo>
                  <a:pt x="420567" y="216443"/>
                  <a:pt x="361549" y="157519"/>
                  <a:pt x="288699" y="157519"/>
                </a:cubicBezTo>
                <a:close/>
                <a:moveTo>
                  <a:pt x="428895" y="132559"/>
                </a:moveTo>
                <a:lnTo>
                  <a:pt x="551571" y="132559"/>
                </a:lnTo>
                <a:cubicBezTo>
                  <a:pt x="566329" y="132559"/>
                  <a:pt x="578320" y="143616"/>
                  <a:pt x="578320" y="158359"/>
                </a:cubicBezTo>
                <a:cubicBezTo>
                  <a:pt x="578320" y="173101"/>
                  <a:pt x="566329" y="185080"/>
                  <a:pt x="551571" y="185080"/>
                </a:cubicBezTo>
                <a:lnTo>
                  <a:pt x="471324" y="185080"/>
                </a:lnTo>
                <a:cubicBezTo>
                  <a:pt x="460256" y="164808"/>
                  <a:pt x="445498" y="147301"/>
                  <a:pt x="428895" y="132559"/>
                </a:cubicBezTo>
                <a:close/>
                <a:moveTo>
                  <a:pt x="25822" y="127973"/>
                </a:moveTo>
                <a:lnTo>
                  <a:pt x="154012" y="127973"/>
                </a:lnTo>
                <a:cubicBezTo>
                  <a:pt x="136490" y="142715"/>
                  <a:pt x="121734" y="160222"/>
                  <a:pt x="108823" y="180494"/>
                </a:cubicBezTo>
                <a:lnTo>
                  <a:pt x="25822" y="180494"/>
                </a:lnTo>
                <a:cubicBezTo>
                  <a:pt x="11989" y="180494"/>
                  <a:pt x="0" y="168515"/>
                  <a:pt x="0" y="153773"/>
                </a:cubicBezTo>
                <a:cubicBezTo>
                  <a:pt x="0" y="139951"/>
                  <a:pt x="11989" y="127973"/>
                  <a:pt x="25822" y="127973"/>
                </a:cubicBezTo>
                <a:close/>
                <a:moveTo>
                  <a:pt x="288699" y="105041"/>
                </a:moveTo>
                <a:cubicBezTo>
                  <a:pt x="390136" y="105041"/>
                  <a:pt x="473130" y="186981"/>
                  <a:pt x="473130" y="288255"/>
                </a:cubicBezTo>
                <a:cubicBezTo>
                  <a:pt x="473130" y="389530"/>
                  <a:pt x="390136" y="472390"/>
                  <a:pt x="288699" y="472390"/>
                </a:cubicBezTo>
                <a:cubicBezTo>
                  <a:pt x="187261" y="472390"/>
                  <a:pt x="105189" y="389530"/>
                  <a:pt x="105189" y="288255"/>
                </a:cubicBezTo>
                <a:cubicBezTo>
                  <a:pt x="105189" y="186981"/>
                  <a:pt x="187261" y="105041"/>
                  <a:pt x="288699" y="105041"/>
                </a:cubicBezTo>
                <a:close/>
                <a:moveTo>
                  <a:pt x="357002" y="66280"/>
                </a:moveTo>
                <a:lnTo>
                  <a:pt x="551578" y="66280"/>
                </a:lnTo>
                <a:cubicBezTo>
                  <a:pt x="566332" y="66280"/>
                  <a:pt x="578320" y="78258"/>
                  <a:pt x="578320" y="92080"/>
                </a:cubicBezTo>
                <a:cubicBezTo>
                  <a:pt x="578320" y="106822"/>
                  <a:pt x="566332" y="118801"/>
                  <a:pt x="551578" y="118801"/>
                </a:cubicBezTo>
                <a:lnTo>
                  <a:pt x="411410" y="118801"/>
                </a:lnTo>
                <a:cubicBezTo>
                  <a:pt x="388356" y="102215"/>
                  <a:pt x="361613" y="89315"/>
                  <a:pt x="333026" y="82865"/>
                </a:cubicBezTo>
                <a:cubicBezTo>
                  <a:pt x="336715" y="73651"/>
                  <a:pt x="345936" y="66280"/>
                  <a:pt x="357002" y="66280"/>
                </a:cubicBezTo>
                <a:close/>
                <a:moveTo>
                  <a:pt x="356932" y="0"/>
                </a:moveTo>
                <a:lnTo>
                  <a:pt x="551569" y="0"/>
                </a:lnTo>
                <a:cubicBezTo>
                  <a:pt x="566328" y="0"/>
                  <a:pt x="578320" y="11978"/>
                  <a:pt x="578320" y="25800"/>
                </a:cubicBezTo>
                <a:cubicBezTo>
                  <a:pt x="578320" y="40542"/>
                  <a:pt x="566328" y="52521"/>
                  <a:pt x="551569" y="52521"/>
                </a:cubicBezTo>
                <a:lnTo>
                  <a:pt x="356932" y="52521"/>
                </a:lnTo>
                <a:cubicBezTo>
                  <a:pt x="343095" y="52521"/>
                  <a:pt x="331103" y="40542"/>
                  <a:pt x="331103" y="25800"/>
                </a:cubicBezTo>
                <a:cubicBezTo>
                  <a:pt x="331103" y="11978"/>
                  <a:pt x="343095" y="0"/>
                  <a:pt x="35693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34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410024" y="189912"/>
            <a:ext cx="402776" cy="401654"/>
            <a:chOff x="5185222" y="1090271"/>
            <a:chExt cx="1694625" cy="1689904"/>
          </a:xfrm>
        </p:grpSpPr>
        <p:sp>
          <p:nvSpPr>
            <p:cNvPr id="8" name="椭圆 7"/>
            <p:cNvSpPr/>
            <p:nvPr/>
          </p:nvSpPr>
          <p:spPr>
            <a:xfrm>
              <a:off x="5185222" y="1090271"/>
              <a:ext cx="1689904" cy="1689904"/>
            </a:xfrm>
            <a:prstGeom prst="ellipse">
              <a:avLst/>
            </a:prstGeom>
            <a:solidFill>
              <a:srgbClr val="F065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: 形状 8"/>
            <p:cNvSpPr/>
            <p:nvPr/>
          </p:nvSpPr>
          <p:spPr>
            <a:xfrm>
              <a:off x="5486657" y="1603383"/>
              <a:ext cx="1393190" cy="1173132"/>
            </a:xfrm>
            <a:custGeom>
              <a:avLst/>
              <a:gdLst>
                <a:gd name="connsiteX0" fmla="*/ 1102867 w 1393190"/>
                <a:gd name="connsiteY0" fmla="*/ 0 h 1173132"/>
                <a:gd name="connsiteX1" fmla="*/ 1393190 w 1393190"/>
                <a:gd name="connsiteY1" fmla="*/ 336547 h 1173132"/>
                <a:gd name="connsiteX2" fmla="*/ 1389250 w 1393190"/>
                <a:gd name="connsiteY2" fmla="*/ 414572 h 1173132"/>
                <a:gd name="connsiteX3" fmla="*/ 548660 w 1393190"/>
                <a:gd name="connsiteY3" fmla="*/ 1173132 h 1173132"/>
                <a:gd name="connsiteX4" fmla="*/ 475212 w 1393190"/>
                <a:gd name="connsiteY4" fmla="*/ 1169423 h 1173132"/>
                <a:gd name="connsiteX5" fmla="*/ 0 w 1393190"/>
                <a:gd name="connsiteY5" fmla="*/ 2937 h 1173132"/>
                <a:gd name="connsiteX0-1" fmla="*/ 1102867 w 1393190"/>
                <a:gd name="connsiteY0-2" fmla="*/ 0 h 1173132"/>
                <a:gd name="connsiteX1-3" fmla="*/ 1393190 w 1393190"/>
                <a:gd name="connsiteY1-4" fmla="*/ 336547 h 1173132"/>
                <a:gd name="connsiteX2-5" fmla="*/ 1389250 w 1393190"/>
                <a:gd name="connsiteY2-6" fmla="*/ 414572 h 1173132"/>
                <a:gd name="connsiteX3-7" fmla="*/ 548660 w 1393190"/>
                <a:gd name="connsiteY3-8" fmla="*/ 1173132 h 1173132"/>
                <a:gd name="connsiteX4-9" fmla="*/ 475212 w 1393190"/>
                <a:gd name="connsiteY4-10" fmla="*/ 1169423 h 1173132"/>
                <a:gd name="connsiteX5-11" fmla="*/ 0 w 1393190"/>
                <a:gd name="connsiteY5-12" fmla="*/ 2937 h 1173132"/>
                <a:gd name="connsiteX6" fmla="*/ 1102867 w 1393190"/>
                <a:gd name="connsiteY6" fmla="*/ 0 h 1173132"/>
                <a:gd name="connsiteX0-13" fmla="*/ 1102867 w 1393190"/>
                <a:gd name="connsiteY0-14" fmla="*/ 0 h 1173132"/>
                <a:gd name="connsiteX1-15" fmla="*/ 1393190 w 1393190"/>
                <a:gd name="connsiteY1-16" fmla="*/ 336547 h 1173132"/>
                <a:gd name="connsiteX2-17" fmla="*/ 1389250 w 1393190"/>
                <a:gd name="connsiteY2-18" fmla="*/ 414572 h 1173132"/>
                <a:gd name="connsiteX3-19" fmla="*/ 548660 w 1393190"/>
                <a:gd name="connsiteY3-20" fmla="*/ 1173132 h 1173132"/>
                <a:gd name="connsiteX4-21" fmla="*/ 475212 w 1393190"/>
                <a:gd name="connsiteY4-22" fmla="*/ 1169423 h 1173132"/>
                <a:gd name="connsiteX5-23" fmla="*/ 0 w 1393190"/>
                <a:gd name="connsiteY5-24" fmla="*/ 2937 h 1173132"/>
                <a:gd name="connsiteX6-25" fmla="*/ 1102867 w 1393190"/>
                <a:gd name="connsiteY6-26" fmla="*/ 0 h 1173132"/>
                <a:gd name="connsiteX0-27" fmla="*/ 1102867 w 1393190"/>
                <a:gd name="connsiteY0-28" fmla="*/ 0 h 1173132"/>
                <a:gd name="connsiteX1-29" fmla="*/ 1393190 w 1393190"/>
                <a:gd name="connsiteY1-30" fmla="*/ 336547 h 1173132"/>
                <a:gd name="connsiteX2-31" fmla="*/ 1389250 w 1393190"/>
                <a:gd name="connsiteY2-32" fmla="*/ 414572 h 1173132"/>
                <a:gd name="connsiteX3-33" fmla="*/ 548660 w 1393190"/>
                <a:gd name="connsiteY3-34" fmla="*/ 1173132 h 1173132"/>
                <a:gd name="connsiteX4-35" fmla="*/ 0 w 1393190"/>
                <a:gd name="connsiteY4-36" fmla="*/ 2937 h 1173132"/>
                <a:gd name="connsiteX5-37" fmla="*/ 1102867 w 1393190"/>
                <a:gd name="connsiteY5-38" fmla="*/ 0 h 117313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1393190" h="1173132">
                  <a:moveTo>
                    <a:pt x="1102867" y="0"/>
                  </a:moveTo>
                  <a:lnTo>
                    <a:pt x="1393190" y="336547"/>
                  </a:lnTo>
                  <a:lnTo>
                    <a:pt x="1389250" y="414572"/>
                  </a:lnTo>
                  <a:cubicBezTo>
                    <a:pt x="1345980" y="840644"/>
                    <a:pt x="986148" y="1173132"/>
                    <a:pt x="548660" y="1173132"/>
                  </a:cubicBezTo>
                  <a:lnTo>
                    <a:pt x="0" y="2937"/>
                  </a:lnTo>
                  <a:lnTo>
                    <a:pt x="1102867" y="0"/>
                  </a:lnTo>
                  <a:close/>
                </a:path>
              </a:pathLst>
            </a:custGeom>
            <a:solidFill>
              <a:srgbClr val="ED49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progress-chart_20301"/>
            <p:cNvSpPr>
              <a:spLocks noChangeAspect="1"/>
            </p:cNvSpPr>
            <p:nvPr/>
          </p:nvSpPr>
          <p:spPr bwMode="auto">
            <a:xfrm>
              <a:off x="5479038" y="1603729"/>
              <a:ext cx="1115051" cy="872463"/>
            </a:xfrm>
            <a:custGeom>
              <a:avLst/>
              <a:gdLst>
                <a:gd name="T0" fmla="*/ 4604 w 5092"/>
                <a:gd name="T1" fmla="*/ 0 h 3990"/>
                <a:gd name="T2" fmla="*/ 487 w 5092"/>
                <a:gd name="T3" fmla="*/ 0 h 3990"/>
                <a:gd name="T4" fmla="*/ 0 w 5092"/>
                <a:gd name="T5" fmla="*/ 0 h 3990"/>
                <a:gd name="T6" fmla="*/ 0 w 5092"/>
                <a:gd name="T7" fmla="*/ 159 h 3990"/>
                <a:gd name="T8" fmla="*/ 487 w 5092"/>
                <a:gd name="T9" fmla="*/ 159 h 3990"/>
                <a:gd name="T10" fmla="*/ 487 w 5092"/>
                <a:gd name="T11" fmla="*/ 3043 h 3990"/>
                <a:gd name="T12" fmla="*/ 2354 w 5092"/>
                <a:gd name="T13" fmla="*/ 3043 h 3990"/>
                <a:gd name="T14" fmla="*/ 1520 w 5092"/>
                <a:gd name="T15" fmla="*/ 3877 h 3990"/>
                <a:gd name="T16" fmla="*/ 1633 w 5092"/>
                <a:gd name="T17" fmla="*/ 3990 h 3990"/>
                <a:gd name="T18" fmla="*/ 2466 w 5092"/>
                <a:gd name="T19" fmla="*/ 3156 h 3990"/>
                <a:gd name="T20" fmla="*/ 2466 w 5092"/>
                <a:gd name="T21" fmla="*/ 3978 h 3990"/>
                <a:gd name="T22" fmla="*/ 2625 w 5092"/>
                <a:gd name="T23" fmla="*/ 3978 h 3990"/>
                <a:gd name="T24" fmla="*/ 2625 w 5092"/>
                <a:gd name="T25" fmla="*/ 3156 h 3990"/>
                <a:gd name="T26" fmla="*/ 3437 w 5092"/>
                <a:gd name="T27" fmla="*/ 3967 h 3990"/>
                <a:gd name="T28" fmla="*/ 3549 w 5092"/>
                <a:gd name="T29" fmla="*/ 3855 h 3990"/>
                <a:gd name="T30" fmla="*/ 2738 w 5092"/>
                <a:gd name="T31" fmla="*/ 3043 h 3990"/>
                <a:gd name="T32" fmla="*/ 4604 w 5092"/>
                <a:gd name="T33" fmla="*/ 3043 h 3990"/>
                <a:gd name="T34" fmla="*/ 4604 w 5092"/>
                <a:gd name="T35" fmla="*/ 159 h 3990"/>
                <a:gd name="T36" fmla="*/ 5092 w 5092"/>
                <a:gd name="T37" fmla="*/ 159 h 3990"/>
                <a:gd name="T38" fmla="*/ 5092 w 5092"/>
                <a:gd name="T39" fmla="*/ 0 h 3990"/>
                <a:gd name="T40" fmla="*/ 4604 w 5092"/>
                <a:gd name="T41" fmla="*/ 0 h 3990"/>
                <a:gd name="T42" fmla="*/ 3532 w 5092"/>
                <a:gd name="T43" fmla="*/ 1615 h 3990"/>
                <a:gd name="T44" fmla="*/ 2748 w 5092"/>
                <a:gd name="T45" fmla="*/ 1401 h 3990"/>
                <a:gd name="T46" fmla="*/ 2283 w 5092"/>
                <a:gd name="T47" fmla="*/ 2078 h 3990"/>
                <a:gd name="T48" fmla="*/ 1439 w 5092"/>
                <a:gd name="T49" fmla="*/ 1631 h 3990"/>
                <a:gd name="T50" fmla="*/ 1057 w 5092"/>
                <a:gd name="T51" fmla="*/ 2460 h 3990"/>
                <a:gd name="T52" fmla="*/ 912 w 5092"/>
                <a:gd name="T53" fmla="*/ 2393 h 3990"/>
                <a:gd name="T54" fmla="*/ 1365 w 5092"/>
                <a:gd name="T55" fmla="*/ 1412 h 3990"/>
                <a:gd name="T56" fmla="*/ 2232 w 5092"/>
                <a:gd name="T57" fmla="*/ 1871 h 3990"/>
                <a:gd name="T58" fmla="*/ 2681 w 5092"/>
                <a:gd name="T59" fmla="*/ 1218 h 3990"/>
                <a:gd name="T60" fmla="*/ 3455 w 5092"/>
                <a:gd name="T61" fmla="*/ 1429 h 3990"/>
                <a:gd name="T62" fmla="*/ 4018 w 5092"/>
                <a:gd name="T63" fmla="*/ 448 h 3990"/>
                <a:gd name="T64" fmla="*/ 4156 w 5092"/>
                <a:gd name="T65" fmla="*/ 527 h 3990"/>
                <a:gd name="T66" fmla="*/ 3532 w 5092"/>
                <a:gd name="T67" fmla="*/ 1615 h 3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092" h="3990">
                  <a:moveTo>
                    <a:pt x="4604" y="0"/>
                  </a:moveTo>
                  <a:lnTo>
                    <a:pt x="487" y="0"/>
                  </a:lnTo>
                  <a:lnTo>
                    <a:pt x="0" y="0"/>
                  </a:lnTo>
                  <a:lnTo>
                    <a:pt x="0" y="159"/>
                  </a:lnTo>
                  <a:lnTo>
                    <a:pt x="487" y="159"/>
                  </a:lnTo>
                  <a:lnTo>
                    <a:pt x="487" y="3043"/>
                  </a:lnTo>
                  <a:lnTo>
                    <a:pt x="2354" y="3043"/>
                  </a:lnTo>
                  <a:lnTo>
                    <a:pt x="1520" y="3877"/>
                  </a:lnTo>
                  <a:lnTo>
                    <a:pt x="1633" y="3990"/>
                  </a:lnTo>
                  <a:lnTo>
                    <a:pt x="2466" y="3156"/>
                  </a:lnTo>
                  <a:lnTo>
                    <a:pt x="2466" y="3978"/>
                  </a:lnTo>
                  <a:lnTo>
                    <a:pt x="2625" y="3978"/>
                  </a:lnTo>
                  <a:lnTo>
                    <a:pt x="2625" y="3156"/>
                  </a:lnTo>
                  <a:lnTo>
                    <a:pt x="3437" y="3967"/>
                  </a:lnTo>
                  <a:lnTo>
                    <a:pt x="3549" y="3855"/>
                  </a:lnTo>
                  <a:lnTo>
                    <a:pt x="2738" y="3043"/>
                  </a:lnTo>
                  <a:lnTo>
                    <a:pt x="4604" y="3043"/>
                  </a:lnTo>
                  <a:lnTo>
                    <a:pt x="4604" y="159"/>
                  </a:lnTo>
                  <a:lnTo>
                    <a:pt x="5092" y="159"/>
                  </a:lnTo>
                  <a:lnTo>
                    <a:pt x="5092" y="0"/>
                  </a:lnTo>
                  <a:lnTo>
                    <a:pt x="4604" y="0"/>
                  </a:lnTo>
                  <a:close/>
                  <a:moveTo>
                    <a:pt x="3532" y="1615"/>
                  </a:moveTo>
                  <a:lnTo>
                    <a:pt x="2748" y="1401"/>
                  </a:lnTo>
                  <a:lnTo>
                    <a:pt x="2283" y="2078"/>
                  </a:lnTo>
                  <a:lnTo>
                    <a:pt x="1439" y="1631"/>
                  </a:lnTo>
                  <a:lnTo>
                    <a:pt x="1057" y="2460"/>
                  </a:lnTo>
                  <a:lnTo>
                    <a:pt x="912" y="2393"/>
                  </a:lnTo>
                  <a:lnTo>
                    <a:pt x="1365" y="1412"/>
                  </a:lnTo>
                  <a:lnTo>
                    <a:pt x="2232" y="1871"/>
                  </a:lnTo>
                  <a:lnTo>
                    <a:pt x="2681" y="1218"/>
                  </a:lnTo>
                  <a:lnTo>
                    <a:pt x="3455" y="1429"/>
                  </a:lnTo>
                  <a:lnTo>
                    <a:pt x="4018" y="448"/>
                  </a:lnTo>
                  <a:lnTo>
                    <a:pt x="4156" y="527"/>
                  </a:lnTo>
                  <a:lnTo>
                    <a:pt x="3532" y="16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矩形 10"/>
          <p:cNvSpPr/>
          <p:nvPr/>
        </p:nvSpPr>
        <p:spPr>
          <a:xfrm>
            <a:off x="881512" y="230967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财务必备图表</a:t>
            </a:r>
            <a:endParaRPr lang="zh-CN" altLang="en-US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687944" y="1351655"/>
            <a:ext cx="29546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人员变动分析</a:t>
            </a:r>
            <a:endParaRPr lang="zh-CN" altLang="en-US" sz="36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aphicFrame>
        <p:nvGraphicFramePr>
          <p:cNvPr id="22" name="图表 21"/>
          <p:cNvGraphicFramePr/>
          <p:nvPr/>
        </p:nvGraphicFramePr>
        <p:xfrm>
          <a:off x="1117600" y="1764145"/>
          <a:ext cx="10095345" cy="42856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34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410024" y="189912"/>
            <a:ext cx="402776" cy="401654"/>
            <a:chOff x="5185222" y="1090271"/>
            <a:chExt cx="1694625" cy="1689904"/>
          </a:xfrm>
        </p:grpSpPr>
        <p:sp>
          <p:nvSpPr>
            <p:cNvPr id="8" name="椭圆 7"/>
            <p:cNvSpPr/>
            <p:nvPr/>
          </p:nvSpPr>
          <p:spPr>
            <a:xfrm>
              <a:off x="5185222" y="1090271"/>
              <a:ext cx="1689904" cy="1689904"/>
            </a:xfrm>
            <a:prstGeom prst="ellipse">
              <a:avLst/>
            </a:prstGeom>
            <a:solidFill>
              <a:srgbClr val="F065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: 形状 8"/>
            <p:cNvSpPr/>
            <p:nvPr/>
          </p:nvSpPr>
          <p:spPr>
            <a:xfrm>
              <a:off x="5486657" y="1603383"/>
              <a:ext cx="1393190" cy="1173132"/>
            </a:xfrm>
            <a:custGeom>
              <a:avLst/>
              <a:gdLst>
                <a:gd name="connsiteX0" fmla="*/ 1102867 w 1393190"/>
                <a:gd name="connsiteY0" fmla="*/ 0 h 1173132"/>
                <a:gd name="connsiteX1" fmla="*/ 1393190 w 1393190"/>
                <a:gd name="connsiteY1" fmla="*/ 336547 h 1173132"/>
                <a:gd name="connsiteX2" fmla="*/ 1389250 w 1393190"/>
                <a:gd name="connsiteY2" fmla="*/ 414572 h 1173132"/>
                <a:gd name="connsiteX3" fmla="*/ 548660 w 1393190"/>
                <a:gd name="connsiteY3" fmla="*/ 1173132 h 1173132"/>
                <a:gd name="connsiteX4" fmla="*/ 475212 w 1393190"/>
                <a:gd name="connsiteY4" fmla="*/ 1169423 h 1173132"/>
                <a:gd name="connsiteX5" fmla="*/ 0 w 1393190"/>
                <a:gd name="connsiteY5" fmla="*/ 2937 h 1173132"/>
                <a:gd name="connsiteX0-1" fmla="*/ 1102867 w 1393190"/>
                <a:gd name="connsiteY0-2" fmla="*/ 0 h 1173132"/>
                <a:gd name="connsiteX1-3" fmla="*/ 1393190 w 1393190"/>
                <a:gd name="connsiteY1-4" fmla="*/ 336547 h 1173132"/>
                <a:gd name="connsiteX2-5" fmla="*/ 1389250 w 1393190"/>
                <a:gd name="connsiteY2-6" fmla="*/ 414572 h 1173132"/>
                <a:gd name="connsiteX3-7" fmla="*/ 548660 w 1393190"/>
                <a:gd name="connsiteY3-8" fmla="*/ 1173132 h 1173132"/>
                <a:gd name="connsiteX4-9" fmla="*/ 475212 w 1393190"/>
                <a:gd name="connsiteY4-10" fmla="*/ 1169423 h 1173132"/>
                <a:gd name="connsiteX5-11" fmla="*/ 0 w 1393190"/>
                <a:gd name="connsiteY5-12" fmla="*/ 2937 h 1173132"/>
                <a:gd name="connsiteX6" fmla="*/ 1102867 w 1393190"/>
                <a:gd name="connsiteY6" fmla="*/ 0 h 1173132"/>
                <a:gd name="connsiteX0-13" fmla="*/ 1102867 w 1393190"/>
                <a:gd name="connsiteY0-14" fmla="*/ 0 h 1173132"/>
                <a:gd name="connsiteX1-15" fmla="*/ 1393190 w 1393190"/>
                <a:gd name="connsiteY1-16" fmla="*/ 336547 h 1173132"/>
                <a:gd name="connsiteX2-17" fmla="*/ 1389250 w 1393190"/>
                <a:gd name="connsiteY2-18" fmla="*/ 414572 h 1173132"/>
                <a:gd name="connsiteX3-19" fmla="*/ 548660 w 1393190"/>
                <a:gd name="connsiteY3-20" fmla="*/ 1173132 h 1173132"/>
                <a:gd name="connsiteX4-21" fmla="*/ 475212 w 1393190"/>
                <a:gd name="connsiteY4-22" fmla="*/ 1169423 h 1173132"/>
                <a:gd name="connsiteX5-23" fmla="*/ 0 w 1393190"/>
                <a:gd name="connsiteY5-24" fmla="*/ 2937 h 1173132"/>
                <a:gd name="connsiteX6-25" fmla="*/ 1102867 w 1393190"/>
                <a:gd name="connsiteY6-26" fmla="*/ 0 h 1173132"/>
                <a:gd name="connsiteX0-27" fmla="*/ 1102867 w 1393190"/>
                <a:gd name="connsiteY0-28" fmla="*/ 0 h 1173132"/>
                <a:gd name="connsiteX1-29" fmla="*/ 1393190 w 1393190"/>
                <a:gd name="connsiteY1-30" fmla="*/ 336547 h 1173132"/>
                <a:gd name="connsiteX2-31" fmla="*/ 1389250 w 1393190"/>
                <a:gd name="connsiteY2-32" fmla="*/ 414572 h 1173132"/>
                <a:gd name="connsiteX3-33" fmla="*/ 548660 w 1393190"/>
                <a:gd name="connsiteY3-34" fmla="*/ 1173132 h 1173132"/>
                <a:gd name="connsiteX4-35" fmla="*/ 0 w 1393190"/>
                <a:gd name="connsiteY4-36" fmla="*/ 2937 h 1173132"/>
                <a:gd name="connsiteX5-37" fmla="*/ 1102867 w 1393190"/>
                <a:gd name="connsiteY5-38" fmla="*/ 0 h 117313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1393190" h="1173132">
                  <a:moveTo>
                    <a:pt x="1102867" y="0"/>
                  </a:moveTo>
                  <a:lnTo>
                    <a:pt x="1393190" y="336547"/>
                  </a:lnTo>
                  <a:lnTo>
                    <a:pt x="1389250" y="414572"/>
                  </a:lnTo>
                  <a:cubicBezTo>
                    <a:pt x="1345980" y="840644"/>
                    <a:pt x="986148" y="1173132"/>
                    <a:pt x="548660" y="1173132"/>
                  </a:cubicBezTo>
                  <a:lnTo>
                    <a:pt x="0" y="2937"/>
                  </a:lnTo>
                  <a:lnTo>
                    <a:pt x="1102867" y="0"/>
                  </a:lnTo>
                  <a:close/>
                </a:path>
              </a:pathLst>
            </a:custGeom>
            <a:solidFill>
              <a:srgbClr val="ED49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progress-chart_20301"/>
            <p:cNvSpPr>
              <a:spLocks noChangeAspect="1"/>
            </p:cNvSpPr>
            <p:nvPr/>
          </p:nvSpPr>
          <p:spPr bwMode="auto">
            <a:xfrm>
              <a:off x="5479038" y="1603729"/>
              <a:ext cx="1115051" cy="872463"/>
            </a:xfrm>
            <a:custGeom>
              <a:avLst/>
              <a:gdLst>
                <a:gd name="T0" fmla="*/ 4604 w 5092"/>
                <a:gd name="T1" fmla="*/ 0 h 3990"/>
                <a:gd name="T2" fmla="*/ 487 w 5092"/>
                <a:gd name="T3" fmla="*/ 0 h 3990"/>
                <a:gd name="T4" fmla="*/ 0 w 5092"/>
                <a:gd name="T5" fmla="*/ 0 h 3990"/>
                <a:gd name="T6" fmla="*/ 0 w 5092"/>
                <a:gd name="T7" fmla="*/ 159 h 3990"/>
                <a:gd name="T8" fmla="*/ 487 w 5092"/>
                <a:gd name="T9" fmla="*/ 159 h 3990"/>
                <a:gd name="T10" fmla="*/ 487 w 5092"/>
                <a:gd name="T11" fmla="*/ 3043 h 3990"/>
                <a:gd name="T12" fmla="*/ 2354 w 5092"/>
                <a:gd name="T13" fmla="*/ 3043 h 3990"/>
                <a:gd name="T14" fmla="*/ 1520 w 5092"/>
                <a:gd name="T15" fmla="*/ 3877 h 3990"/>
                <a:gd name="T16" fmla="*/ 1633 w 5092"/>
                <a:gd name="T17" fmla="*/ 3990 h 3990"/>
                <a:gd name="T18" fmla="*/ 2466 w 5092"/>
                <a:gd name="T19" fmla="*/ 3156 h 3990"/>
                <a:gd name="T20" fmla="*/ 2466 w 5092"/>
                <a:gd name="T21" fmla="*/ 3978 h 3990"/>
                <a:gd name="T22" fmla="*/ 2625 w 5092"/>
                <a:gd name="T23" fmla="*/ 3978 h 3990"/>
                <a:gd name="T24" fmla="*/ 2625 w 5092"/>
                <a:gd name="T25" fmla="*/ 3156 h 3990"/>
                <a:gd name="T26" fmla="*/ 3437 w 5092"/>
                <a:gd name="T27" fmla="*/ 3967 h 3990"/>
                <a:gd name="T28" fmla="*/ 3549 w 5092"/>
                <a:gd name="T29" fmla="*/ 3855 h 3990"/>
                <a:gd name="T30" fmla="*/ 2738 w 5092"/>
                <a:gd name="T31" fmla="*/ 3043 h 3990"/>
                <a:gd name="T32" fmla="*/ 4604 w 5092"/>
                <a:gd name="T33" fmla="*/ 3043 h 3990"/>
                <a:gd name="T34" fmla="*/ 4604 w 5092"/>
                <a:gd name="T35" fmla="*/ 159 h 3990"/>
                <a:gd name="T36" fmla="*/ 5092 w 5092"/>
                <a:gd name="T37" fmla="*/ 159 h 3990"/>
                <a:gd name="T38" fmla="*/ 5092 w 5092"/>
                <a:gd name="T39" fmla="*/ 0 h 3990"/>
                <a:gd name="T40" fmla="*/ 4604 w 5092"/>
                <a:gd name="T41" fmla="*/ 0 h 3990"/>
                <a:gd name="T42" fmla="*/ 3532 w 5092"/>
                <a:gd name="T43" fmla="*/ 1615 h 3990"/>
                <a:gd name="T44" fmla="*/ 2748 w 5092"/>
                <a:gd name="T45" fmla="*/ 1401 h 3990"/>
                <a:gd name="T46" fmla="*/ 2283 w 5092"/>
                <a:gd name="T47" fmla="*/ 2078 h 3990"/>
                <a:gd name="T48" fmla="*/ 1439 w 5092"/>
                <a:gd name="T49" fmla="*/ 1631 h 3990"/>
                <a:gd name="T50" fmla="*/ 1057 w 5092"/>
                <a:gd name="T51" fmla="*/ 2460 h 3990"/>
                <a:gd name="T52" fmla="*/ 912 w 5092"/>
                <a:gd name="T53" fmla="*/ 2393 h 3990"/>
                <a:gd name="T54" fmla="*/ 1365 w 5092"/>
                <a:gd name="T55" fmla="*/ 1412 h 3990"/>
                <a:gd name="T56" fmla="*/ 2232 w 5092"/>
                <a:gd name="T57" fmla="*/ 1871 h 3990"/>
                <a:gd name="T58" fmla="*/ 2681 w 5092"/>
                <a:gd name="T59" fmla="*/ 1218 h 3990"/>
                <a:gd name="T60" fmla="*/ 3455 w 5092"/>
                <a:gd name="T61" fmla="*/ 1429 h 3990"/>
                <a:gd name="T62" fmla="*/ 4018 w 5092"/>
                <a:gd name="T63" fmla="*/ 448 h 3990"/>
                <a:gd name="T64" fmla="*/ 4156 w 5092"/>
                <a:gd name="T65" fmla="*/ 527 h 3990"/>
                <a:gd name="T66" fmla="*/ 3532 w 5092"/>
                <a:gd name="T67" fmla="*/ 1615 h 3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092" h="3990">
                  <a:moveTo>
                    <a:pt x="4604" y="0"/>
                  </a:moveTo>
                  <a:lnTo>
                    <a:pt x="487" y="0"/>
                  </a:lnTo>
                  <a:lnTo>
                    <a:pt x="0" y="0"/>
                  </a:lnTo>
                  <a:lnTo>
                    <a:pt x="0" y="159"/>
                  </a:lnTo>
                  <a:lnTo>
                    <a:pt x="487" y="159"/>
                  </a:lnTo>
                  <a:lnTo>
                    <a:pt x="487" y="3043"/>
                  </a:lnTo>
                  <a:lnTo>
                    <a:pt x="2354" y="3043"/>
                  </a:lnTo>
                  <a:lnTo>
                    <a:pt x="1520" y="3877"/>
                  </a:lnTo>
                  <a:lnTo>
                    <a:pt x="1633" y="3990"/>
                  </a:lnTo>
                  <a:lnTo>
                    <a:pt x="2466" y="3156"/>
                  </a:lnTo>
                  <a:lnTo>
                    <a:pt x="2466" y="3978"/>
                  </a:lnTo>
                  <a:lnTo>
                    <a:pt x="2625" y="3978"/>
                  </a:lnTo>
                  <a:lnTo>
                    <a:pt x="2625" y="3156"/>
                  </a:lnTo>
                  <a:lnTo>
                    <a:pt x="3437" y="3967"/>
                  </a:lnTo>
                  <a:lnTo>
                    <a:pt x="3549" y="3855"/>
                  </a:lnTo>
                  <a:lnTo>
                    <a:pt x="2738" y="3043"/>
                  </a:lnTo>
                  <a:lnTo>
                    <a:pt x="4604" y="3043"/>
                  </a:lnTo>
                  <a:lnTo>
                    <a:pt x="4604" y="159"/>
                  </a:lnTo>
                  <a:lnTo>
                    <a:pt x="5092" y="159"/>
                  </a:lnTo>
                  <a:lnTo>
                    <a:pt x="5092" y="0"/>
                  </a:lnTo>
                  <a:lnTo>
                    <a:pt x="4604" y="0"/>
                  </a:lnTo>
                  <a:close/>
                  <a:moveTo>
                    <a:pt x="3532" y="1615"/>
                  </a:moveTo>
                  <a:lnTo>
                    <a:pt x="2748" y="1401"/>
                  </a:lnTo>
                  <a:lnTo>
                    <a:pt x="2283" y="2078"/>
                  </a:lnTo>
                  <a:lnTo>
                    <a:pt x="1439" y="1631"/>
                  </a:lnTo>
                  <a:lnTo>
                    <a:pt x="1057" y="2460"/>
                  </a:lnTo>
                  <a:lnTo>
                    <a:pt x="912" y="2393"/>
                  </a:lnTo>
                  <a:lnTo>
                    <a:pt x="1365" y="1412"/>
                  </a:lnTo>
                  <a:lnTo>
                    <a:pt x="2232" y="1871"/>
                  </a:lnTo>
                  <a:lnTo>
                    <a:pt x="2681" y="1218"/>
                  </a:lnTo>
                  <a:lnTo>
                    <a:pt x="3455" y="1429"/>
                  </a:lnTo>
                  <a:lnTo>
                    <a:pt x="4018" y="448"/>
                  </a:lnTo>
                  <a:lnTo>
                    <a:pt x="4156" y="527"/>
                  </a:lnTo>
                  <a:lnTo>
                    <a:pt x="3532" y="16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矩形 10"/>
          <p:cNvSpPr/>
          <p:nvPr/>
        </p:nvSpPr>
        <p:spPr>
          <a:xfrm>
            <a:off x="881512" y="230967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财务必备图表</a:t>
            </a:r>
            <a:endParaRPr lang="zh-CN" altLang="en-US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362192" y="1416309"/>
            <a:ext cx="34676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人员学历占比分析</a:t>
            </a:r>
            <a:endParaRPr lang="zh-CN" altLang="en-US" sz="32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827509" y="2246488"/>
            <a:ext cx="2346926" cy="2796874"/>
            <a:chOff x="2125683" y="2266366"/>
            <a:chExt cx="2346926" cy="2796874"/>
          </a:xfrm>
        </p:grpSpPr>
        <p:grpSp>
          <p:nvGrpSpPr>
            <p:cNvPr id="15" name="组合 14"/>
            <p:cNvGrpSpPr/>
            <p:nvPr/>
          </p:nvGrpSpPr>
          <p:grpSpPr>
            <a:xfrm>
              <a:off x="2125683" y="2266366"/>
              <a:ext cx="2346926" cy="2346926"/>
              <a:chOff x="2125683" y="1966414"/>
              <a:chExt cx="2646878" cy="2646878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2125683" y="1966414"/>
                <a:ext cx="2646878" cy="2646878"/>
              </a:xfrm>
              <a:prstGeom prst="ellipse">
                <a:avLst/>
              </a:prstGeom>
              <a:gradFill>
                <a:gsLst>
                  <a:gs pos="2000">
                    <a:schemeClr val="bg1">
                      <a:lumMod val="94000"/>
                    </a:schemeClr>
                  </a:gs>
                  <a:gs pos="6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5000000" scaled="0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空心弧 18"/>
              <p:cNvSpPr/>
              <p:nvPr/>
            </p:nvSpPr>
            <p:spPr>
              <a:xfrm>
                <a:off x="2385635" y="2226366"/>
                <a:ext cx="2126974" cy="2126974"/>
              </a:xfrm>
              <a:prstGeom prst="blockArc">
                <a:avLst>
                  <a:gd name="adj1" fmla="val 10800000"/>
                  <a:gd name="adj2" fmla="val 20362665"/>
                  <a:gd name="adj3" fmla="val 8501"/>
                </a:avLst>
              </a:prstGeom>
              <a:solidFill>
                <a:srgbClr val="20B38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6" name="矩形 15"/>
            <p:cNvSpPr/>
            <p:nvPr/>
          </p:nvSpPr>
          <p:spPr>
            <a:xfrm>
              <a:off x="2758165" y="2836051"/>
              <a:ext cx="1180131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6600" dirty="0">
                  <a:solidFill>
                    <a:srgbClr val="20B387"/>
                  </a:solidFill>
                  <a:latin typeface="Haettenschweiler" panose="020B0706040902060204" pitchFamily="34" charset="0"/>
                  <a:ea typeface="微软雅黑" panose="020B0503020204020204" pitchFamily="34" charset="-122"/>
                </a:rPr>
                <a:t>40%</a:t>
              </a:r>
              <a:endParaRPr lang="zh-CN" altLang="en-US" sz="6600" dirty="0">
                <a:solidFill>
                  <a:srgbClr val="20B387"/>
                </a:solidFill>
                <a:latin typeface="Haettenschweiler" panose="020B070604090206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2563400" y="4693908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专科以上学历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839065" y="2246488"/>
            <a:ext cx="2346926" cy="2796874"/>
            <a:chOff x="2125683" y="2266366"/>
            <a:chExt cx="2346926" cy="2796874"/>
          </a:xfrm>
        </p:grpSpPr>
        <p:grpSp>
          <p:nvGrpSpPr>
            <p:cNvPr id="21" name="组合 20"/>
            <p:cNvGrpSpPr/>
            <p:nvPr/>
          </p:nvGrpSpPr>
          <p:grpSpPr>
            <a:xfrm>
              <a:off x="2125683" y="2266366"/>
              <a:ext cx="2346926" cy="2346926"/>
              <a:chOff x="2125683" y="1966414"/>
              <a:chExt cx="2646878" cy="2646878"/>
            </a:xfrm>
          </p:grpSpPr>
          <p:sp>
            <p:nvSpPr>
              <p:cNvPr id="25" name="椭圆 24"/>
              <p:cNvSpPr/>
              <p:nvPr/>
            </p:nvSpPr>
            <p:spPr>
              <a:xfrm>
                <a:off x="2125683" y="1966414"/>
                <a:ext cx="2646878" cy="2646878"/>
              </a:xfrm>
              <a:prstGeom prst="ellipse">
                <a:avLst/>
              </a:prstGeom>
              <a:gradFill>
                <a:gsLst>
                  <a:gs pos="2000">
                    <a:schemeClr val="bg1">
                      <a:lumMod val="94000"/>
                    </a:schemeClr>
                  </a:gs>
                  <a:gs pos="6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5000000" scaled="0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空心弧 25"/>
              <p:cNvSpPr/>
              <p:nvPr/>
            </p:nvSpPr>
            <p:spPr>
              <a:xfrm>
                <a:off x="2385635" y="2226366"/>
                <a:ext cx="2126974" cy="2126974"/>
              </a:xfrm>
              <a:prstGeom prst="blockArc">
                <a:avLst>
                  <a:gd name="adj1" fmla="val 10800000"/>
                  <a:gd name="adj2" fmla="val 144430"/>
                  <a:gd name="adj3" fmla="val 9016"/>
                </a:avLst>
              </a:prstGeom>
              <a:solidFill>
                <a:srgbClr val="2E8AC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2758165" y="2836051"/>
              <a:ext cx="1125629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6600" dirty="0">
                  <a:solidFill>
                    <a:srgbClr val="2E8AC2"/>
                  </a:solidFill>
                  <a:latin typeface="Haettenschweiler" panose="020B0706040902060204" pitchFamily="34" charset="0"/>
                  <a:ea typeface="微软雅黑" panose="020B0503020204020204" pitchFamily="34" charset="-122"/>
                </a:rPr>
                <a:t>50%</a:t>
              </a:r>
              <a:endParaRPr lang="zh-CN" altLang="en-US" sz="6600" dirty="0">
                <a:solidFill>
                  <a:srgbClr val="2E8AC2"/>
                </a:solidFill>
                <a:latin typeface="Haettenschweiler" panose="020B070604090206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2563400" y="4693908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本科以上学历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850621" y="2246488"/>
            <a:ext cx="2346926" cy="2816752"/>
            <a:chOff x="2125683" y="2266366"/>
            <a:chExt cx="2346926" cy="2816752"/>
          </a:xfrm>
        </p:grpSpPr>
        <p:grpSp>
          <p:nvGrpSpPr>
            <p:cNvPr id="28" name="组合 27"/>
            <p:cNvGrpSpPr/>
            <p:nvPr/>
          </p:nvGrpSpPr>
          <p:grpSpPr>
            <a:xfrm>
              <a:off x="2125683" y="2266366"/>
              <a:ext cx="2346926" cy="2346926"/>
              <a:chOff x="2125683" y="1966414"/>
              <a:chExt cx="2646878" cy="2646878"/>
            </a:xfrm>
          </p:grpSpPr>
          <p:sp>
            <p:nvSpPr>
              <p:cNvPr id="31" name="椭圆 30"/>
              <p:cNvSpPr/>
              <p:nvPr/>
            </p:nvSpPr>
            <p:spPr>
              <a:xfrm>
                <a:off x="2125683" y="1966414"/>
                <a:ext cx="2646878" cy="2646878"/>
              </a:xfrm>
              <a:prstGeom prst="ellipse">
                <a:avLst/>
              </a:prstGeom>
              <a:gradFill>
                <a:gsLst>
                  <a:gs pos="2000">
                    <a:schemeClr val="bg1">
                      <a:lumMod val="94000"/>
                    </a:schemeClr>
                  </a:gs>
                  <a:gs pos="60000">
                    <a:schemeClr val="bg1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5000000" scaled="0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空心弧 31"/>
              <p:cNvSpPr/>
              <p:nvPr/>
            </p:nvSpPr>
            <p:spPr>
              <a:xfrm>
                <a:off x="2385635" y="2226366"/>
                <a:ext cx="2126974" cy="2126974"/>
              </a:xfrm>
              <a:prstGeom prst="blockArc">
                <a:avLst>
                  <a:gd name="adj1" fmla="val 10800000"/>
                  <a:gd name="adj2" fmla="val 13788708"/>
                  <a:gd name="adj3" fmla="val 8102"/>
                </a:avLst>
              </a:prstGeom>
              <a:solidFill>
                <a:srgbClr val="F065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29" name="矩形 28"/>
            <p:cNvSpPr/>
            <p:nvPr/>
          </p:nvSpPr>
          <p:spPr>
            <a:xfrm>
              <a:off x="2837234" y="2836051"/>
              <a:ext cx="1013419" cy="11079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6600" dirty="0">
                  <a:solidFill>
                    <a:srgbClr val="F06586"/>
                  </a:solidFill>
                  <a:latin typeface="Haettenschweiler" panose="020B0706040902060204" pitchFamily="34" charset="0"/>
                  <a:ea typeface="微软雅黑" panose="020B0503020204020204" pitchFamily="34" charset="-122"/>
                </a:rPr>
                <a:t>10%</a:t>
              </a:r>
              <a:endParaRPr lang="zh-CN" altLang="en-US" sz="6600" dirty="0">
                <a:solidFill>
                  <a:srgbClr val="F06586"/>
                </a:solidFill>
                <a:latin typeface="Haettenschweiler" panose="020B070604090206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356176" y="4713786"/>
              <a:ext cx="180049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研究生以上学历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34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410024" y="189912"/>
            <a:ext cx="402776" cy="401654"/>
            <a:chOff x="5185222" y="1090271"/>
            <a:chExt cx="1694625" cy="1689904"/>
          </a:xfrm>
        </p:grpSpPr>
        <p:sp>
          <p:nvSpPr>
            <p:cNvPr id="8" name="椭圆 7"/>
            <p:cNvSpPr/>
            <p:nvPr/>
          </p:nvSpPr>
          <p:spPr>
            <a:xfrm>
              <a:off x="5185222" y="1090271"/>
              <a:ext cx="1689904" cy="1689904"/>
            </a:xfrm>
            <a:prstGeom prst="ellipse">
              <a:avLst/>
            </a:prstGeom>
            <a:solidFill>
              <a:srgbClr val="F065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: 形状 8"/>
            <p:cNvSpPr/>
            <p:nvPr/>
          </p:nvSpPr>
          <p:spPr>
            <a:xfrm>
              <a:off x="5486657" y="1603383"/>
              <a:ext cx="1393190" cy="1173132"/>
            </a:xfrm>
            <a:custGeom>
              <a:avLst/>
              <a:gdLst>
                <a:gd name="connsiteX0" fmla="*/ 1102867 w 1393190"/>
                <a:gd name="connsiteY0" fmla="*/ 0 h 1173132"/>
                <a:gd name="connsiteX1" fmla="*/ 1393190 w 1393190"/>
                <a:gd name="connsiteY1" fmla="*/ 336547 h 1173132"/>
                <a:gd name="connsiteX2" fmla="*/ 1389250 w 1393190"/>
                <a:gd name="connsiteY2" fmla="*/ 414572 h 1173132"/>
                <a:gd name="connsiteX3" fmla="*/ 548660 w 1393190"/>
                <a:gd name="connsiteY3" fmla="*/ 1173132 h 1173132"/>
                <a:gd name="connsiteX4" fmla="*/ 475212 w 1393190"/>
                <a:gd name="connsiteY4" fmla="*/ 1169423 h 1173132"/>
                <a:gd name="connsiteX5" fmla="*/ 0 w 1393190"/>
                <a:gd name="connsiteY5" fmla="*/ 2937 h 1173132"/>
                <a:gd name="connsiteX0-1" fmla="*/ 1102867 w 1393190"/>
                <a:gd name="connsiteY0-2" fmla="*/ 0 h 1173132"/>
                <a:gd name="connsiteX1-3" fmla="*/ 1393190 w 1393190"/>
                <a:gd name="connsiteY1-4" fmla="*/ 336547 h 1173132"/>
                <a:gd name="connsiteX2-5" fmla="*/ 1389250 w 1393190"/>
                <a:gd name="connsiteY2-6" fmla="*/ 414572 h 1173132"/>
                <a:gd name="connsiteX3-7" fmla="*/ 548660 w 1393190"/>
                <a:gd name="connsiteY3-8" fmla="*/ 1173132 h 1173132"/>
                <a:gd name="connsiteX4-9" fmla="*/ 475212 w 1393190"/>
                <a:gd name="connsiteY4-10" fmla="*/ 1169423 h 1173132"/>
                <a:gd name="connsiteX5-11" fmla="*/ 0 w 1393190"/>
                <a:gd name="connsiteY5-12" fmla="*/ 2937 h 1173132"/>
                <a:gd name="connsiteX6" fmla="*/ 1102867 w 1393190"/>
                <a:gd name="connsiteY6" fmla="*/ 0 h 1173132"/>
                <a:gd name="connsiteX0-13" fmla="*/ 1102867 w 1393190"/>
                <a:gd name="connsiteY0-14" fmla="*/ 0 h 1173132"/>
                <a:gd name="connsiteX1-15" fmla="*/ 1393190 w 1393190"/>
                <a:gd name="connsiteY1-16" fmla="*/ 336547 h 1173132"/>
                <a:gd name="connsiteX2-17" fmla="*/ 1389250 w 1393190"/>
                <a:gd name="connsiteY2-18" fmla="*/ 414572 h 1173132"/>
                <a:gd name="connsiteX3-19" fmla="*/ 548660 w 1393190"/>
                <a:gd name="connsiteY3-20" fmla="*/ 1173132 h 1173132"/>
                <a:gd name="connsiteX4-21" fmla="*/ 475212 w 1393190"/>
                <a:gd name="connsiteY4-22" fmla="*/ 1169423 h 1173132"/>
                <a:gd name="connsiteX5-23" fmla="*/ 0 w 1393190"/>
                <a:gd name="connsiteY5-24" fmla="*/ 2937 h 1173132"/>
                <a:gd name="connsiteX6-25" fmla="*/ 1102867 w 1393190"/>
                <a:gd name="connsiteY6-26" fmla="*/ 0 h 1173132"/>
                <a:gd name="connsiteX0-27" fmla="*/ 1102867 w 1393190"/>
                <a:gd name="connsiteY0-28" fmla="*/ 0 h 1173132"/>
                <a:gd name="connsiteX1-29" fmla="*/ 1393190 w 1393190"/>
                <a:gd name="connsiteY1-30" fmla="*/ 336547 h 1173132"/>
                <a:gd name="connsiteX2-31" fmla="*/ 1389250 w 1393190"/>
                <a:gd name="connsiteY2-32" fmla="*/ 414572 h 1173132"/>
                <a:gd name="connsiteX3-33" fmla="*/ 548660 w 1393190"/>
                <a:gd name="connsiteY3-34" fmla="*/ 1173132 h 1173132"/>
                <a:gd name="connsiteX4-35" fmla="*/ 0 w 1393190"/>
                <a:gd name="connsiteY4-36" fmla="*/ 2937 h 1173132"/>
                <a:gd name="connsiteX5-37" fmla="*/ 1102867 w 1393190"/>
                <a:gd name="connsiteY5-38" fmla="*/ 0 h 117313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1393190" h="1173132">
                  <a:moveTo>
                    <a:pt x="1102867" y="0"/>
                  </a:moveTo>
                  <a:lnTo>
                    <a:pt x="1393190" y="336547"/>
                  </a:lnTo>
                  <a:lnTo>
                    <a:pt x="1389250" y="414572"/>
                  </a:lnTo>
                  <a:cubicBezTo>
                    <a:pt x="1345980" y="840644"/>
                    <a:pt x="986148" y="1173132"/>
                    <a:pt x="548660" y="1173132"/>
                  </a:cubicBezTo>
                  <a:lnTo>
                    <a:pt x="0" y="2937"/>
                  </a:lnTo>
                  <a:lnTo>
                    <a:pt x="1102867" y="0"/>
                  </a:lnTo>
                  <a:close/>
                </a:path>
              </a:pathLst>
            </a:custGeom>
            <a:solidFill>
              <a:srgbClr val="ED49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progress-chart_20301"/>
            <p:cNvSpPr>
              <a:spLocks noChangeAspect="1"/>
            </p:cNvSpPr>
            <p:nvPr/>
          </p:nvSpPr>
          <p:spPr bwMode="auto">
            <a:xfrm>
              <a:off x="5479038" y="1603729"/>
              <a:ext cx="1115051" cy="872463"/>
            </a:xfrm>
            <a:custGeom>
              <a:avLst/>
              <a:gdLst>
                <a:gd name="T0" fmla="*/ 4604 w 5092"/>
                <a:gd name="T1" fmla="*/ 0 h 3990"/>
                <a:gd name="T2" fmla="*/ 487 w 5092"/>
                <a:gd name="T3" fmla="*/ 0 h 3990"/>
                <a:gd name="T4" fmla="*/ 0 w 5092"/>
                <a:gd name="T5" fmla="*/ 0 h 3990"/>
                <a:gd name="T6" fmla="*/ 0 w 5092"/>
                <a:gd name="T7" fmla="*/ 159 h 3990"/>
                <a:gd name="T8" fmla="*/ 487 w 5092"/>
                <a:gd name="T9" fmla="*/ 159 h 3990"/>
                <a:gd name="T10" fmla="*/ 487 w 5092"/>
                <a:gd name="T11" fmla="*/ 3043 h 3990"/>
                <a:gd name="T12" fmla="*/ 2354 w 5092"/>
                <a:gd name="T13" fmla="*/ 3043 h 3990"/>
                <a:gd name="T14" fmla="*/ 1520 w 5092"/>
                <a:gd name="T15" fmla="*/ 3877 h 3990"/>
                <a:gd name="T16" fmla="*/ 1633 w 5092"/>
                <a:gd name="T17" fmla="*/ 3990 h 3990"/>
                <a:gd name="T18" fmla="*/ 2466 w 5092"/>
                <a:gd name="T19" fmla="*/ 3156 h 3990"/>
                <a:gd name="T20" fmla="*/ 2466 w 5092"/>
                <a:gd name="T21" fmla="*/ 3978 h 3990"/>
                <a:gd name="T22" fmla="*/ 2625 w 5092"/>
                <a:gd name="T23" fmla="*/ 3978 h 3990"/>
                <a:gd name="T24" fmla="*/ 2625 w 5092"/>
                <a:gd name="T25" fmla="*/ 3156 h 3990"/>
                <a:gd name="T26" fmla="*/ 3437 w 5092"/>
                <a:gd name="T27" fmla="*/ 3967 h 3990"/>
                <a:gd name="T28" fmla="*/ 3549 w 5092"/>
                <a:gd name="T29" fmla="*/ 3855 h 3990"/>
                <a:gd name="T30" fmla="*/ 2738 w 5092"/>
                <a:gd name="T31" fmla="*/ 3043 h 3990"/>
                <a:gd name="T32" fmla="*/ 4604 w 5092"/>
                <a:gd name="T33" fmla="*/ 3043 h 3990"/>
                <a:gd name="T34" fmla="*/ 4604 w 5092"/>
                <a:gd name="T35" fmla="*/ 159 h 3990"/>
                <a:gd name="T36" fmla="*/ 5092 w 5092"/>
                <a:gd name="T37" fmla="*/ 159 h 3990"/>
                <a:gd name="T38" fmla="*/ 5092 w 5092"/>
                <a:gd name="T39" fmla="*/ 0 h 3990"/>
                <a:gd name="T40" fmla="*/ 4604 w 5092"/>
                <a:gd name="T41" fmla="*/ 0 h 3990"/>
                <a:gd name="T42" fmla="*/ 3532 w 5092"/>
                <a:gd name="T43" fmla="*/ 1615 h 3990"/>
                <a:gd name="T44" fmla="*/ 2748 w 5092"/>
                <a:gd name="T45" fmla="*/ 1401 h 3990"/>
                <a:gd name="T46" fmla="*/ 2283 w 5092"/>
                <a:gd name="T47" fmla="*/ 2078 h 3990"/>
                <a:gd name="T48" fmla="*/ 1439 w 5092"/>
                <a:gd name="T49" fmla="*/ 1631 h 3990"/>
                <a:gd name="T50" fmla="*/ 1057 w 5092"/>
                <a:gd name="T51" fmla="*/ 2460 h 3990"/>
                <a:gd name="T52" fmla="*/ 912 w 5092"/>
                <a:gd name="T53" fmla="*/ 2393 h 3990"/>
                <a:gd name="T54" fmla="*/ 1365 w 5092"/>
                <a:gd name="T55" fmla="*/ 1412 h 3990"/>
                <a:gd name="T56" fmla="*/ 2232 w 5092"/>
                <a:gd name="T57" fmla="*/ 1871 h 3990"/>
                <a:gd name="T58" fmla="*/ 2681 w 5092"/>
                <a:gd name="T59" fmla="*/ 1218 h 3990"/>
                <a:gd name="T60" fmla="*/ 3455 w 5092"/>
                <a:gd name="T61" fmla="*/ 1429 h 3990"/>
                <a:gd name="T62" fmla="*/ 4018 w 5092"/>
                <a:gd name="T63" fmla="*/ 448 h 3990"/>
                <a:gd name="T64" fmla="*/ 4156 w 5092"/>
                <a:gd name="T65" fmla="*/ 527 h 3990"/>
                <a:gd name="T66" fmla="*/ 3532 w 5092"/>
                <a:gd name="T67" fmla="*/ 1615 h 3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092" h="3990">
                  <a:moveTo>
                    <a:pt x="4604" y="0"/>
                  </a:moveTo>
                  <a:lnTo>
                    <a:pt x="487" y="0"/>
                  </a:lnTo>
                  <a:lnTo>
                    <a:pt x="0" y="0"/>
                  </a:lnTo>
                  <a:lnTo>
                    <a:pt x="0" y="159"/>
                  </a:lnTo>
                  <a:lnTo>
                    <a:pt x="487" y="159"/>
                  </a:lnTo>
                  <a:lnTo>
                    <a:pt x="487" y="3043"/>
                  </a:lnTo>
                  <a:lnTo>
                    <a:pt x="2354" y="3043"/>
                  </a:lnTo>
                  <a:lnTo>
                    <a:pt x="1520" y="3877"/>
                  </a:lnTo>
                  <a:lnTo>
                    <a:pt x="1633" y="3990"/>
                  </a:lnTo>
                  <a:lnTo>
                    <a:pt x="2466" y="3156"/>
                  </a:lnTo>
                  <a:lnTo>
                    <a:pt x="2466" y="3978"/>
                  </a:lnTo>
                  <a:lnTo>
                    <a:pt x="2625" y="3978"/>
                  </a:lnTo>
                  <a:lnTo>
                    <a:pt x="2625" y="3156"/>
                  </a:lnTo>
                  <a:lnTo>
                    <a:pt x="3437" y="3967"/>
                  </a:lnTo>
                  <a:lnTo>
                    <a:pt x="3549" y="3855"/>
                  </a:lnTo>
                  <a:lnTo>
                    <a:pt x="2738" y="3043"/>
                  </a:lnTo>
                  <a:lnTo>
                    <a:pt x="4604" y="3043"/>
                  </a:lnTo>
                  <a:lnTo>
                    <a:pt x="4604" y="159"/>
                  </a:lnTo>
                  <a:lnTo>
                    <a:pt x="5092" y="159"/>
                  </a:lnTo>
                  <a:lnTo>
                    <a:pt x="5092" y="0"/>
                  </a:lnTo>
                  <a:lnTo>
                    <a:pt x="4604" y="0"/>
                  </a:lnTo>
                  <a:close/>
                  <a:moveTo>
                    <a:pt x="3532" y="1615"/>
                  </a:moveTo>
                  <a:lnTo>
                    <a:pt x="2748" y="1401"/>
                  </a:lnTo>
                  <a:lnTo>
                    <a:pt x="2283" y="2078"/>
                  </a:lnTo>
                  <a:lnTo>
                    <a:pt x="1439" y="1631"/>
                  </a:lnTo>
                  <a:lnTo>
                    <a:pt x="1057" y="2460"/>
                  </a:lnTo>
                  <a:lnTo>
                    <a:pt x="912" y="2393"/>
                  </a:lnTo>
                  <a:lnTo>
                    <a:pt x="1365" y="1412"/>
                  </a:lnTo>
                  <a:lnTo>
                    <a:pt x="2232" y="1871"/>
                  </a:lnTo>
                  <a:lnTo>
                    <a:pt x="2681" y="1218"/>
                  </a:lnTo>
                  <a:lnTo>
                    <a:pt x="3455" y="1429"/>
                  </a:lnTo>
                  <a:lnTo>
                    <a:pt x="4018" y="448"/>
                  </a:lnTo>
                  <a:lnTo>
                    <a:pt x="4156" y="527"/>
                  </a:lnTo>
                  <a:lnTo>
                    <a:pt x="3532" y="16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矩形 10"/>
          <p:cNvSpPr/>
          <p:nvPr/>
        </p:nvSpPr>
        <p:spPr>
          <a:xfrm>
            <a:off x="881512" y="230967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财务必备图表</a:t>
            </a:r>
            <a:endParaRPr lang="zh-CN" altLang="en-US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aphicFrame>
        <p:nvGraphicFramePr>
          <p:cNvPr id="33" name="图表 32"/>
          <p:cNvGraphicFramePr/>
          <p:nvPr/>
        </p:nvGraphicFramePr>
        <p:xfrm>
          <a:off x="811678" y="1647825"/>
          <a:ext cx="10257544" cy="42895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3" name="矩形 2"/>
          <p:cNvSpPr/>
          <p:nvPr/>
        </p:nvSpPr>
        <p:spPr>
          <a:xfrm>
            <a:off x="4318006" y="1396484"/>
            <a:ext cx="34163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一年销售额走势分析</a:t>
            </a:r>
            <a:endParaRPr lang="zh-CN" altLang="en-US" sz="28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34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610851" y="3495675"/>
            <a:ext cx="10605638" cy="3362325"/>
            <a:chOff x="881512" y="1655465"/>
            <a:chExt cx="15416869" cy="6336010"/>
          </a:xfrm>
        </p:grpSpPr>
        <p:sp>
          <p:nvSpPr>
            <p:cNvPr id="13" name="PA_上箭头 6"/>
            <p:cNvSpPr/>
            <p:nvPr>
              <p:custDataLst>
                <p:tags r:id="rId1"/>
              </p:custDataLst>
            </p:nvPr>
          </p:nvSpPr>
          <p:spPr>
            <a:xfrm>
              <a:off x="881512" y="2920233"/>
              <a:ext cx="1072055" cy="5071241"/>
            </a:xfrm>
            <a:prstGeom prst="upArrow">
              <a:avLst>
                <a:gd name="adj1" fmla="val 50000"/>
                <a:gd name="adj2" fmla="val 77536"/>
              </a:avLst>
            </a:prstGeom>
            <a:solidFill>
              <a:srgbClr val="F06586">
                <a:alpha val="30000"/>
              </a:srgbClr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5842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2400" b="0" i="0" u="none" strike="noStrike" cap="none" spc="0" normalizeH="0" baseline="0">
                <a:ln>
                  <a:noFill/>
                </a:ln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Light"/>
              </a:endParaRPr>
            </a:p>
          </p:txBody>
        </p:sp>
        <p:sp>
          <p:nvSpPr>
            <p:cNvPr id="14" name="PA_上箭头 12"/>
            <p:cNvSpPr/>
            <p:nvPr>
              <p:custDataLst>
                <p:tags r:id="rId2"/>
              </p:custDataLst>
            </p:nvPr>
          </p:nvSpPr>
          <p:spPr>
            <a:xfrm>
              <a:off x="2316174" y="2920232"/>
              <a:ext cx="1072055" cy="5071241"/>
            </a:xfrm>
            <a:prstGeom prst="upArrow">
              <a:avLst>
                <a:gd name="adj1" fmla="val 50000"/>
                <a:gd name="adj2" fmla="val 77536"/>
              </a:avLst>
            </a:prstGeom>
            <a:solidFill>
              <a:srgbClr val="EDCF43">
                <a:alpha val="30000"/>
              </a:srgbClr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5842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2400" b="0" i="0" u="none" strike="noStrike" cap="none" spc="0" normalizeH="0" baseline="0">
                <a:ln>
                  <a:noFill/>
                </a:ln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Light"/>
              </a:endParaRPr>
            </a:p>
          </p:txBody>
        </p:sp>
        <p:sp>
          <p:nvSpPr>
            <p:cNvPr id="15" name="PA_上箭头 13"/>
            <p:cNvSpPr/>
            <p:nvPr>
              <p:custDataLst>
                <p:tags r:id="rId3"/>
              </p:custDataLst>
            </p:nvPr>
          </p:nvSpPr>
          <p:spPr>
            <a:xfrm>
              <a:off x="3810950" y="3563475"/>
              <a:ext cx="1072055" cy="4428000"/>
            </a:xfrm>
            <a:prstGeom prst="upArrow">
              <a:avLst>
                <a:gd name="adj1" fmla="val 50000"/>
                <a:gd name="adj2" fmla="val 77536"/>
              </a:avLst>
            </a:prstGeom>
            <a:solidFill>
              <a:srgbClr val="2E8AC2">
                <a:alpha val="30000"/>
              </a:srgbClr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5842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2400" b="0" i="0" u="none" strike="noStrike" cap="none" spc="0" normalizeH="0" baseline="0">
                <a:ln>
                  <a:noFill/>
                </a:ln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Light"/>
              </a:endParaRPr>
            </a:p>
          </p:txBody>
        </p:sp>
        <p:sp>
          <p:nvSpPr>
            <p:cNvPr id="16" name="PA_上箭头 14"/>
            <p:cNvSpPr/>
            <p:nvPr>
              <p:custDataLst>
                <p:tags r:id="rId4"/>
              </p:custDataLst>
            </p:nvPr>
          </p:nvSpPr>
          <p:spPr>
            <a:xfrm>
              <a:off x="5215555" y="3563465"/>
              <a:ext cx="1072055" cy="4428000"/>
            </a:xfrm>
            <a:prstGeom prst="upArrow">
              <a:avLst>
                <a:gd name="adj1" fmla="val 50000"/>
                <a:gd name="adj2" fmla="val 77536"/>
              </a:avLst>
            </a:prstGeom>
            <a:solidFill>
              <a:srgbClr val="F06586">
                <a:alpha val="30000"/>
              </a:srgbClr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5842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2400" b="0" i="0" u="none" strike="noStrike" cap="none" spc="0" normalizeH="0" baseline="0">
                <a:ln>
                  <a:noFill/>
                </a:ln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Light"/>
              </a:endParaRPr>
            </a:p>
          </p:txBody>
        </p:sp>
        <p:sp>
          <p:nvSpPr>
            <p:cNvPr id="17" name="PA_上箭头 15"/>
            <p:cNvSpPr/>
            <p:nvPr>
              <p:custDataLst>
                <p:tags r:id="rId5"/>
              </p:custDataLst>
            </p:nvPr>
          </p:nvSpPr>
          <p:spPr>
            <a:xfrm>
              <a:off x="6590103" y="3563475"/>
              <a:ext cx="1072055" cy="4428000"/>
            </a:xfrm>
            <a:prstGeom prst="upArrow">
              <a:avLst>
                <a:gd name="adj1" fmla="val 50000"/>
                <a:gd name="adj2" fmla="val 77536"/>
              </a:avLst>
            </a:prstGeom>
            <a:solidFill>
              <a:srgbClr val="EDCF43">
                <a:alpha val="30000"/>
              </a:srgbClr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5842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2400" b="0" i="0" u="none" strike="noStrike" cap="none" spc="0" normalizeH="0" baseline="0">
                <a:ln>
                  <a:noFill/>
                </a:ln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Light"/>
              </a:endParaRPr>
            </a:p>
          </p:txBody>
        </p:sp>
        <p:sp>
          <p:nvSpPr>
            <p:cNvPr id="18" name="PA_上箭头 16"/>
            <p:cNvSpPr/>
            <p:nvPr>
              <p:custDataLst>
                <p:tags r:id="rId6"/>
              </p:custDataLst>
            </p:nvPr>
          </p:nvSpPr>
          <p:spPr>
            <a:xfrm>
              <a:off x="8069850" y="4643465"/>
              <a:ext cx="1072055" cy="3348000"/>
            </a:xfrm>
            <a:prstGeom prst="upArrow">
              <a:avLst>
                <a:gd name="adj1" fmla="val 50000"/>
                <a:gd name="adj2" fmla="val 77536"/>
              </a:avLst>
            </a:prstGeom>
            <a:solidFill>
              <a:srgbClr val="2E8AC2">
                <a:alpha val="30000"/>
              </a:srgbClr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5842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2400" b="0" i="0" u="none" strike="noStrike" cap="none" spc="0" normalizeH="0" baseline="0">
                <a:ln>
                  <a:noFill/>
                </a:ln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Light"/>
              </a:endParaRPr>
            </a:p>
          </p:txBody>
        </p:sp>
        <p:sp>
          <p:nvSpPr>
            <p:cNvPr id="19" name="PA_上箭头 17"/>
            <p:cNvSpPr/>
            <p:nvPr>
              <p:custDataLst>
                <p:tags r:id="rId7"/>
              </p:custDataLst>
            </p:nvPr>
          </p:nvSpPr>
          <p:spPr>
            <a:xfrm>
              <a:off x="9504512" y="4643464"/>
              <a:ext cx="1072055" cy="3348000"/>
            </a:xfrm>
            <a:prstGeom prst="upArrow">
              <a:avLst>
                <a:gd name="adj1" fmla="val 50000"/>
                <a:gd name="adj2" fmla="val 77536"/>
              </a:avLst>
            </a:prstGeom>
            <a:solidFill>
              <a:srgbClr val="20B387">
                <a:alpha val="30000"/>
              </a:srgbClr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5842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2400" b="0" i="0" u="none" strike="noStrike" cap="none" spc="0" normalizeH="0" baseline="0">
                <a:ln>
                  <a:noFill/>
                </a:ln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Light"/>
              </a:endParaRPr>
            </a:p>
          </p:txBody>
        </p:sp>
        <p:sp>
          <p:nvSpPr>
            <p:cNvPr id="20" name="PA_上箭头 18"/>
            <p:cNvSpPr/>
            <p:nvPr>
              <p:custDataLst>
                <p:tags r:id="rId8"/>
              </p:custDataLst>
            </p:nvPr>
          </p:nvSpPr>
          <p:spPr>
            <a:xfrm>
              <a:off x="10939174" y="4643463"/>
              <a:ext cx="1072055" cy="3348000"/>
            </a:xfrm>
            <a:prstGeom prst="upArrow">
              <a:avLst>
                <a:gd name="adj1" fmla="val 50000"/>
                <a:gd name="adj2" fmla="val 77536"/>
              </a:avLst>
            </a:prstGeom>
            <a:solidFill>
              <a:srgbClr val="EDCF43">
                <a:alpha val="30000"/>
              </a:srgbClr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5842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2400" b="0" i="0" u="none" strike="noStrike" cap="none" spc="0" normalizeH="0" baseline="0">
                <a:ln>
                  <a:noFill/>
                </a:ln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Light"/>
              </a:endParaRPr>
            </a:p>
          </p:txBody>
        </p:sp>
        <p:sp>
          <p:nvSpPr>
            <p:cNvPr id="21" name="PA_上箭头 19"/>
            <p:cNvSpPr/>
            <p:nvPr>
              <p:custDataLst>
                <p:tags r:id="rId9"/>
              </p:custDataLst>
            </p:nvPr>
          </p:nvSpPr>
          <p:spPr>
            <a:xfrm>
              <a:off x="12358808" y="3959465"/>
              <a:ext cx="1072055" cy="4032000"/>
            </a:xfrm>
            <a:prstGeom prst="upArrow">
              <a:avLst>
                <a:gd name="adj1" fmla="val 50000"/>
                <a:gd name="adj2" fmla="val 77536"/>
              </a:avLst>
            </a:prstGeom>
            <a:solidFill>
              <a:srgbClr val="F06586">
                <a:alpha val="30000"/>
              </a:srgbClr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5842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2400" b="0" i="0" u="none" strike="noStrike" cap="none" spc="0" normalizeH="0" baseline="0">
                <a:ln>
                  <a:noFill/>
                </a:ln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Light"/>
              </a:endParaRPr>
            </a:p>
          </p:txBody>
        </p:sp>
        <p:sp>
          <p:nvSpPr>
            <p:cNvPr id="22" name="PA_上箭头 20"/>
            <p:cNvSpPr/>
            <p:nvPr>
              <p:custDataLst>
                <p:tags r:id="rId10"/>
              </p:custDataLst>
            </p:nvPr>
          </p:nvSpPr>
          <p:spPr>
            <a:xfrm>
              <a:off x="13793470" y="2920224"/>
              <a:ext cx="1072055" cy="5071241"/>
            </a:xfrm>
            <a:prstGeom prst="upArrow">
              <a:avLst>
                <a:gd name="adj1" fmla="val 50000"/>
                <a:gd name="adj2" fmla="val 77536"/>
              </a:avLst>
            </a:prstGeom>
            <a:solidFill>
              <a:srgbClr val="2E8AC2">
                <a:alpha val="30000"/>
              </a:srgbClr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5842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2400" b="0" i="0" u="none" strike="noStrike" cap="none" spc="0" normalizeH="0" baseline="0">
                <a:ln>
                  <a:noFill/>
                </a:ln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Light"/>
              </a:endParaRPr>
            </a:p>
          </p:txBody>
        </p:sp>
        <p:sp>
          <p:nvSpPr>
            <p:cNvPr id="23" name="PA_上箭头 21"/>
            <p:cNvSpPr/>
            <p:nvPr>
              <p:custDataLst>
                <p:tags r:id="rId11"/>
              </p:custDataLst>
            </p:nvPr>
          </p:nvSpPr>
          <p:spPr>
            <a:xfrm>
              <a:off x="15226326" y="1655465"/>
              <a:ext cx="1072055" cy="6336000"/>
            </a:xfrm>
            <a:prstGeom prst="upArrow">
              <a:avLst>
                <a:gd name="adj1" fmla="val 50000"/>
                <a:gd name="adj2" fmla="val 77536"/>
              </a:avLst>
            </a:prstGeom>
            <a:solidFill>
              <a:srgbClr val="20B387">
                <a:alpha val="30000"/>
              </a:srgbClr>
            </a:solidFill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50800" tIns="50800" rIns="50800" bIns="50800" numCol="1" spcCol="38100" rtlCol="0" anchor="ctr">
              <a:spAutoFit/>
            </a:bodyPr>
            <a:lstStyle/>
            <a:p>
              <a:pPr marL="0" marR="0" indent="0" algn="ctr" defTabSz="584200" rtl="0" fontAlgn="auto" latinLnBrk="1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kumimoji="0" lang="zh-CN" altLang="en-US" sz="2400" b="0" i="0" u="none" strike="noStrike" cap="none" spc="0" normalizeH="0" baseline="0">
                <a:ln>
                  <a:noFill/>
                </a:ln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  <a:uFillTx/>
                <a:latin typeface="+mn-lt"/>
                <a:ea typeface="+mn-ea"/>
                <a:cs typeface="+mn-cs"/>
                <a:sym typeface="Helvetica Light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10024" y="189912"/>
            <a:ext cx="402776" cy="401654"/>
            <a:chOff x="5185222" y="1090271"/>
            <a:chExt cx="1694625" cy="1689904"/>
          </a:xfrm>
        </p:grpSpPr>
        <p:sp>
          <p:nvSpPr>
            <p:cNvPr id="8" name="椭圆 7"/>
            <p:cNvSpPr/>
            <p:nvPr/>
          </p:nvSpPr>
          <p:spPr>
            <a:xfrm>
              <a:off x="5185222" y="1090271"/>
              <a:ext cx="1689904" cy="1689904"/>
            </a:xfrm>
            <a:prstGeom prst="ellipse">
              <a:avLst/>
            </a:prstGeom>
            <a:solidFill>
              <a:srgbClr val="F065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: 形状 8"/>
            <p:cNvSpPr/>
            <p:nvPr/>
          </p:nvSpPr>
          <p:spPr>
            <a:xfrm>
              <a:off x="5486657" y="1603383"/>
              <a:ext cx="1393190" cy="1173132"/>
            </a:xfrm>
            <a:custGeom>
              <a:avLst/>
              <a:gdLst>
                <a:gd name="connsiteX0" fmla="*/ 1102867 w 1393190"/>
                <a:gd name="connsiteY0" fmla="*/ 0 h 1173132"/>
                <a:gd name="connsiteX1" fmla="*/ 1393190 w 1393190"/>
                <a:gd name="connsiteY1" fmla="*/ 336547 h 1173132"/>
                <a:gd name="connsiteX2" fmla="*/ 1389250 w 1393190"/>
                <a:gd name="connsiteY2" fmla="*/ 414572 h 1173132"/>
                <a:gd name="connsiteX3" fmla="*/ 548660 w 1393190"/>
                <a:gd name="connsiteY3" fmla="*/ 1173132 h 1173132"/>
                <a:gd name="connsiteX4" fmla="*/ 475212 w 1393190"/>
                <a:gd name="connsiteY4" fmla="*/ 1169423 h 1173132"/>
                <a:gd name="connsiteX5" fmla="*/ 0 w 1393190"/>
                <a:gd name="connsiteY5" fmla="*/ 2937 h 1173132"/>
                <a:gd name="connsiteX0-1" fmla="*/ 1102867 w 1393190"/>
                <a:gd name="connsiteY0-2" fmla="*/ 0 h 1173132"/>
                <a:gd name="connsiteX1-3" fmla="*/ 1393190 w 1393190"/>
                <a:gd name="connsiteY1-4" fmla="*/ 336547 h 1173132"/>
                <a:gd name="connsiteX2-5" fmla="*/ 1389250 w 1393190"/>
                <a:gd name="connsiteY2-6" fmla="*/ 414572 h 1173132"/>
                <a:gd name="connsiteX3-7" fmla="*/ 548660 w 1393190"/>
                <a:gd name="connsiteY3-8" fmla="*/ 1173132 h 1173132"/>
                <a:gd name="connsiteX4-9" fmla="*/ 475212 w 1393190"/>
                <a:gd name="connsiteY4-10" fmla="*/ 1169423 h 1173132"/>
                <a:gd name="connsiteX5-11" fmla="*/ 0 w 1393190"/>
                <a:gd name="connsiteY5-12" fmla="*/ 2937 h 1173132"/>
                <a:gd name="connsiteX6" fmla="*/ 1102867 w 1393190"/>
                <a:gd name="connsiteY6" fmla="*/ 0 h 1173132"/>
                <a:gd name="connsiteX0-13" fmla="*/ 1102867 w 1393190"/>
                <a:gd name="connsiteY0-14" fmla="*/ 0 h 1173132"/>
                <a:gd name="connsiteX1-15" fmla="*/ 1393190 w 1393190"/>
                <a:gd name="connsiteY1-16" fmla="*/ 336547 h 1173132"/>
                <a:gd name="connsiteX2-17" fmla="*/ 1389250 w 1393190"/>
                <a:gd name="connsiteY2-18" fmla="*/ 414572 h 1173132"/>
                <a:gd name="connsiteX3-19" fmla="*/ 548660 w 1393190"/>
                <a:gd name="connsiteY3-20" fmla="*/ 1173132 h 1173132"/>
                <a:gd name="connsiteX4-21" fmla="*/ 475212 w 1393190"/>
                <a:gd name="connsiteY4-22" fmla="*/ 1169423 h 1173132"/>
                <a:gd name="connsiteX5-23" fmla="*/ 0 w 1393190"/>
                <a:gd name="connsiteY5-24" fmla="*/ 2937 h 1173132"/>
                <a:gd name="connsiteX6-25" fmla="*/ 1102867 w 1393190"/>
                <a:gd name="connsiteY6-26" fmla="*/ 0 h 1173132"/>
                <a:gd name="connsiteX0-27" fmla="*/ 1102867 w 1393190"/>
                <a:gd name="connsiteY0-28" fmla="*/ 0 h 1173132"/>
                <a:gd name="connsiteX1-29" fmla="*/ 1393190 w 1393190"/>
                <a:gd name="connsiteY1-30" fmla="*/ 336547 h 1173132"/>
                <a:gd name="connsiteX2-31" fmla="*/ 1389250 w 1393190"/>
                <a:gd name="connsiteY2-32" fmla="*/ 414572 h 1173132"/>
                <a:gd name="connsiteX3-33" fmla="*/ 548660 w 1393190"/>
                <a:gd name="connsiteY3-34" fmla="*/ 1173132 h 1173132"/>
                <a:gd name="connsiteX4-35" fmla="*/ 0 w 1393190"/>
                <a:gd name="connsiteY4-36" fmla="*/ 2937 h 1173132"/>
                <a:gd name="connsiteX5-37" fmla="*/ 1102867 w 1393190"/>
                <a:gd name="connsiteY5-38" fmla="*/ 0 h 117313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1393190" h="1173132">
                  <a:moveTo>
                    <a:pt x="1102867" y="0"/>
                  </a:moveTo>
                  <a:lnTo>
                    <a:pt x="1393190" y="336547"/>
                  </a:lnTo>
                  <a:lnTo>
                    <a:pt x="1389250" y="414572"/>
                  </a:lnTo>
                  <a:cubicBezTo>
                    <a:pt x="1345980" y="840644"/>
                    <a:pt x="986148" y="1173132"/>
                    <a:pt x="548660" y="1173132"/>
                  </a:cubicBezTo>
                  <a:lnTo>
                    <a:pt x="0" y="2937"/>
                  </a:lnTo>
                  <a:lnTo>
                    <a:pt x="1102867" y="0"/>
                  </a:lnTo>
                  <a:close/>
                </a:path>
              </a:pathLst>
            </a:custGeom>
            <a:solidFill>
              <a:srgbClr val="ED49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progress-chart_20301"/>
            <p:cNvSpPr>
              <a:spLocks noChangeAspect="1"/>
            </p:cNvSpPr>
            <p:nvPr/>
          </p:nvSpPr>
          <p:spPr bwMode="auto">
            <a:xfrm>
              <a:off x="5479038" y="1603729"/>
              <a:ext cx="1115051" cy="872463"/>
            </a:xfrm>
            <a:custGeom>
              <a:avLst/>
              <a:gdLst>
                <a:gd name="T0" fmla="*/ 4604 w 5092"/>
                <a:gd name="T1" fmla="*/ 0 h 3990"/>
                <a:gd name="T2" fmla="*/ 487 w 5092"/>
                <a:gd name="T3" fmla="*/ 0 h 3990"/>
                <a:gd name="T4" fmla="*/ 0 w 5092"/>
                <a:gd name="T5" fmla="*/ 0 h 3990"/>
                <a:gd name="T6" fmla="*/ 0 w 5092"/>
                <a:gd name="T7" fmla="*/ 159 h 3990"/>
                <a:gd name="T8" fmla="*/ 487 w 5092"/>
                <a:gd name="T9" fmla="*/ 159 h 3990"/>
                <a:gd name="T10" fmla="*/ 487 w 5092"/>
                <a:gd name="T11" fmla="*/ 3043 h 3990"/>
                <a:gd name="T12" fmla="*/ 2354 w 5092"/>
                <a:gd name="T13" fmla="*/ 3043 h 3990"/>
                <a:gd name="T14" fmla="*/ 1520 w 5092"/>
                <a:gd name="T15" fmla="*/ 3877 h 3990"/>
                <a:gd name="T16" fmla="*/ 1633 w 5092"/>
                <a:gd name="T17" fmla="*/ 3990 h 3990"/>
                <a:gd name="T18" fmla="*/ 2466 w 5092"/>
                <a:gd name="T19" fmla="*/ 3156 h 3990"/>
                <a:gd name="T20" fmla="*/ 2466 w 5092"/>
                <a:gd name="T21" fmla="*/ 3978 h 3990"/>
                <a:gd name="T22" fmla="*/ 2625 w 5092"/>
                <a:gd name="T23" fmla="*/ 3978 h 3990"/>
                <a:gd name="T24" fmla="*/ 2625 w 5092"/>
                <a:gd name="T25" fmla="*/ 3156 h 3990"/>
                <a:gd name="T26" fmla="*/ 3437 w 5092"/>
                <a:gd name="T27" fmla="*/ 3967 h 3990"/>
                <a:gd name="T28" fmla="*/ 3549 w 5092"/>
                <a:gd name="T29" fmla="*/ 3855 h 3990"/>
                <a:gd name="T30" fmla="*/ 2738 w 5092"/>
                <a:gd name="T31" fmla="*/ 3043 h 3990"/>
                <a:gd name="T32" fmla="*/ 4604 w 5092"/>
                <a:gd name="T33" fmla="*/ 3043 h 3990"/>
                <a:gd name="T34" fmla="*/ 4604 w 5092"/>
                <a:gd name="T35" fmla="*/ 159 h 3990"/>
                <a:gd name="T36" fmla="*/ 5092 w 5092"/>
                <a:gd name="T37" fmla="*/ 159 h 3990"/>
                <a:gd name="T38" fmla="*/ 5092 w 5092"/>
                <a:gd name="T39" fmla="*/ 0 h 3990"/>
                <a:gd name="T40" fmla="*/ 4604 w 5092"/>
                <a:gd name="T41" fmla="*/ 0 h 3990"/>
                <a:gd name="T42" fmla="*/ 3532 w 5092"/>
                <a:gd name="T43" fmla="*/ 1615 h 3990"/>
                <a:gd name="T44" fmla="*/ 2748 w 5092"/>
                <a:gd name="T45" fmla="*/ 1401 h 3990"/>
                <a:gd name="T46" fmla="*/ 2283 w 5092"/>
                <a:gd name="T47" fmla="*/ 2078 h 3990"/>
                <a:gd name="T48" fmla="*/ 1439 w 5092"/>
                <a:gd name="T49" fmla="*/ 1631 h 3990"/>
                <a:gd name="T50" fmla="*/ 1057 w 5092"/>
                <a:gd name="T51" fmla="*/ 2460 h 3990"/>
                <a:gd name="T52" fmla="*/ 912 w 5092"/>
                <a:gd name="T53" fmla="*/ 2393 h 3990"/>
                <a:gd name="T54" fmla="*/ 1365 w 5092"/>
                <a:gd name="T55" fmla="*/ 1412 h 3990"/>
                <a:gd name="T56" fmla="*/ 2232 w 5092"/>
                <a:gd name="T57" fmla="*/ 1871 h 3990"/>
                <a:gd name="T58" fmla="*/ 2681 w 5092"/>
                <a:gd name="T59" fmla="*/ 1218 h 3990"/>
                <a:gd name="T60" fmla="*/ 3455 w 5092"/>
                <a:gd name="T61" fmla="*/ 1429 h 3990"/>
                <a:gd name="T62" fmla="*/ 4018 w 5092"/>
                <a:gd name="T63" fmla="*/ 448 h 3990"/>
                <a:gd name="T64" fmla="*/ 4156 w 5092"/>
                <a:gd name="T65" fmla="*/ 527 h 3990"/>
                <a:gd name="T66" fmla="*/ 3532 w 5092"/>
                <a:gd name="T67" fmla="*/ 1615 h 3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092" h="3990">
                  <a:moveTo>
                    <a:pt x="4604" y="0"/>
                  </a:moveTo>
                  <a:lnTo>
                    <a:pt x="487" y="0"/>
                  </a:lnTo>
                  <a:lnTo>
                    <a:pt x="0" y="0"/>
                  </a:lnTo>
                  <a:lnTo>
                    <a:pt x="0" y="159"/>
                  </a:lnTo>
                  <a:lnTo>
                    <a:pt x="487" y="159"/>
                  </a:lnTo>
                  <a:lnTo>
                    <a:pt x="487" y="3043"/>
                  </a:lnTo>
                  <a:lnTo>
                    <a:pt x="2354" y="3043"/>
                  </a:lnTo>
                  <a:lnTo>
                    <a:pt x="1520" y="3877"/>
                  </a:lnTo>
                  <a:lnTo>
                    <a:pt x="1633" y="3990"/>
                  </a:lnTo>
                  <a:lnTo>
                    <a:pt x="2466" y="3156"/>
                  </a:lnTo>
                  <a:lnTo>
                    <a:pt x="2466" y="3978"/>
                  </a:lnTo>
                  <a:lnTo>
                    <a:pt x="2625" y="3978"/>
                  </a:lnTo>
                  <a:lnTo>
                    <a:pt x="2625" y="3156"/>
                  </a:lnTo>
                  <a:lnTo>
                    <a:pt x="3437" y="3967"/>
                  </a:lnTo>
                  <a:lnTo>
                    <a:pt x="3549" y="3855"/>
                  </a:lnTo>
                  <a:lnTo>
                    <a:pt x="2738" y="3043"/>
                  </a:lnTo>
                  <a:lnTo>
                    <a:pt x="4604" y="3043"/>
                  </a:lnTo>
                  <a:lnTo>
                    <a:pt x="4604" y="159"/>
                  </a:lnTo>
                  <a:lnTo>
                    <a:pt x="5092" y="159"/>
                  </a:lnTo>
                  <a:lnTo>
                    <a:pt x="5092" y="0"/>
                  </a:lnTo>
                  <a:lnTo>
                    <a:pt x="4604" y="0"/>
                  </a:lnTo>
                  <a:close/>
                  <a:moveTo>
                    <a:pt x="3532" y="1615"/>
                  </a:moveTo>
                  <a:lnTo>
                    <a:pt x="2748" y="1401"/>
                  </a:lnTo>
                  <a:lnTo>
                    <a:pt x="2283" y="2078"/>
                  </a:lnTo>
                  <a:lnTo>
                    <a:pt x="1439" y="1631"/>
                  </a:lnTo>
                  <a:lnTo>
                    <a:pt x="1057" y="2460"/>
                  </a:lnTo>
                  <a:lnTo>
                    <a:pt x="912" y="2393"/>
                  </a:lnTo>
                  <a:lnTo>
                    <a:pt x="1365" y="1412"/>
                  </a:lnTo>
                  <a:lnTo>
                    <a:pt x="2232" y="1871"/>
                  </a:lnTo>
                  <a:lnTo>
                    <a:pt x="2681" y="1218"/>
                  </a:lnTo>
                  <a:lnTo>
                    <a:pt x="3455" y="1429"/>
                  </a:lnTo>
                  <a:lnTo>
                    <a:pt x="4018" y="448"/>
                  </a:lnTo>
                  <a:lnTo>
                    <a:pt x="4156" y="527"/>
                  </a:lnTo>
                  <a:lnTo>
                    <a:pt x="3532" y="16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矩形 10"/>
          <p:cNvSpPr/>
          <p:nvPr/>
        </p:nvSpPr>
        <p:spPr>
          <a:xfrm>
            <a:off x="881512" y="230967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财务必备图表</a:t>
            </a:r>
            <a:endParaRPr lang="zh-CN" altLang="en-US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960580" y="1384830"/>
            <a:ext cx="8270213" cy="26468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600" dirty="0">
                <a:solidFill>
                  <a:srgbClr val="20B387"/>
                </a:solidFill>
                <a:latin typeface="Haettenschweiler" panose="020B0706040902060204" pitchFamily="34" charset="0"/>
                <a:ea typeface="微软雅黑" panose="020B0503020204020204" pitchFamily="34" charset="-122"/>
              </a:rPr>
              <a:t>300,000,000</a:t>
            </a:r>
            <a:endParaRPr lang="zh-CN" altLang="en-US" sz="16600" dirty="0">
              <a:solidFill>
                <a:srgbClr val="20B387"/>
              </a:solidFill>
              <a:latin typeface="Haettenschweiler" panose="020B070604090206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537929" y="1503892"/>
            <a:ext cx="29354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2017</a:t>
            </a:r>
            <a:r>
              <a:rPr lang="zh-CN" altLang="en-US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年销售总额达到</a:t>
            </a:r>
            <a:r>
              <a:rPr lang="en-US" altLang="zh-CN" sz="2800" dirty="0">
                <a:solidFill>
                  <a:srgbClr val="20B387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</a:t>
            </a:r>
            <a:r>
              <a:rPr lang="zh-CN" altLang="en-US" sz="2800" dirty="0">
                <a:solidFill>
                  <a:srgbClr val="20B387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亿</a:t>
            </a:r>
            <a:endParaRPr lang="zh-CN" altLang="en-US" dirty="0">
              <a:solidFill>
                <a:srgbClr val="20B387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34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410024" y="189912"/>
            <a:ext cx="402776" cy="401654"/>
            <a:chOff x="5185222" y="1090271"/>
            <a:chExt cx="1694625" cy="1689904"/>
          </a:xfrm>
        </p:grpSpPr>
        <p:sp>
          <p:nvSpPr>
            <p:cNvPr id="8" name="椭圆 7"/>
            <p:cNvSpPr/>
            <p:nvPr/>
          </p:nvSpPr>
          <p:spPr>
            <a:xfrm>
              <a:off x="5185222" y="1090271"/>
              <a:ext cx="1689904" cy="1689904"/>
            </a:xfrm>
            <a:prstGeom prst="ellipse">
              <a:avLst/>
            </a:prstGeom>
            <a:solidFill>
              <a:srgbClr val="F065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: 形状 8"/>
            <p:cNvSpPr/>
            <p:nvPr/>
          </p:nvSpPr>
          <p:spPr>
            <a:xfrm>
              <a:off x="5486657" y="1603383"/>
              <a:ext cx="1393190" cy="1173132"/>
            </a:xfrm>
            <a:custGeom>
              <a:avLst/>
              <a:gdLst>
                <a:gd name="connsiteX0" fmla="*/ 1102867 w 1393190"/>
                <a:gd name="connsiteY0" fmla="*/ 0 h 1173132"/>
                <a:gd name="connsiteX1" fmla="*/ 1393190 w 1393190"/>
                <a:gd name="connsiteY1" fmla="*/ 336547 h 1173132"/>
                <a:gd name="connsiteX2" fmla="*/ 1389250 w 1393190"/>
                <a:gd name="connsiteY2" fmla="*/ 414572 h 1173132"/>
                <a:gd name="connsiteX3" fmla="*/ 548660 w 1393190"/>
                <a:gd name="connsiteY3" fmla="*/ 1173132 h 1173132"/>
                <a:gd name="connsiteX4" fmla="*/ 475212 w 1393190"/>
                <a:gd name="connsiteY4" fmla="*/ 1169423 h 1173132"/>
                <a:gd name="connsiteX5" fmla="*/ 0 w 1393190"/>
                <a:gd name="connsiteY5" fmla="*/ 2937 h 1173132"/>
                <a:gd name="connsiteX0-1" fmla="*/ 1102867 w 1393190"/>
                <a:gd name="connsiteY0-2" fmla="*/ 0 h 1173132"/>
                <a:gd name="connsiteX1-3" fmla="*/ 1393190 w 1393190"/>
                <a:gd name="connsiteY1-4" fmla="*/ 336547 h 1173132"/>
                <a:gd name="connsiteX2-5" fmla="*/ 1389250 w 1393190"/>
                <a:gd name="connsiteY2-6" fmla="*/ 414572 h 1173132"/>
                <a:gd name="connsiteX3-7" fmla="*/ 548660 w 1393190"/>
                <a:gd name="connsiteY3-8" fmla="*/ 1173132 h 1173132"/>
                <a:gd name="connsiteX4-9" fmla="*/ 475212 w 1393190"/>
                <a:gd name="connsiteY4-10" fmla="*/ 1169423 h 1173132"/>
                <a:gd name="connsiteX5-11" fmla="*/ 0 w 1393190"/>
                <a:gd name="connsiteY5-12" fmla="*/ 2937 h 1173132"/>
                <a:gd name="connsiteX6" fmla="*/ 1102867 w 1393190"/>
                <a:gd name="connsiteY6" fmla="*/ 0 h 1173132"/>
                <a:gd name="connsiteX0-13" fmla="*/ 1102867 w 1393190"/>
                <a:gd name="connsiteY0-14" fmla="*/ 0 h 1173132"/>
                <a:gd name="connsiteX1-15" fmla="*/ 1393190 w 1393190"/>
                <a:gd name="connsiteY1-16" fmla="*/ 336547 h 1173132"/>
                <a:gd name="connsiteX2-17" fmla="*/ 1389250 w 1393190"/>
                <a:gd name="connsiteY2-18" fmla="*/ 414572 h 1173132"/>
                <a:gd name="connsiteX3-19" fmla="*/ 548660 w 1393190"/>
                <a:gd name="connsiteY3-20" fmla="*/ 1173132 h 1173132"/>
                <a:gd name="connsiteX4-21" fmla="*/ 475212 w 1393190"/>
                <a:gd name="connsiteY4-22" fmla="*/ 1169423 h 1173132"/>
                <a:gd name="connsiteX5-23" fmla="*/ 0 w 1393190"/>
                <a:gd name="connsiteY5-24" fmla="*/ 2937 h 1173132"/>
                <a:gd name="connsiteX6-25" fmla="*/ 1102867 w 1393190"/>
                <a:gd name="connsiteY6-26" fmla="*/ 0 h 1173132"/>
                <a:gd name="connsiteX0-27" fmla="*/ 1102867 w 1393190"/>
                <a:gd name="connsiteY0-28" fmla="*/ 0 h 1173132"/>
                <a:gd name="connsiteX1-29" fmla="*/ 1393190 w 1393190"/>
                <a:gd name="connsiteY1-30" fmla="*/ 336547 h 1173132"/>
                <a:gd name="connsiteX2-31" fmla="*/ 1389250 w 1393190"/>
                <a:gd name="connsiteY2-32" fmla="*/ 414572 h 1173132"/>
                <a:gd name="connsiteX3-33" fmla="*/ 548660 w 1393190"/>
                <a:gd name="connsiteY3-34" fmla="*/ 1173132 h 1173132"/>
                <a:gd name="connsiteX4-35" fmla="*/ 0 w 1393190"/>
                <a:gd name="connsiteY4-36" fmla="*/ 2937 h 1173132"/>
                <a:gd name="connsiteX5-37" fmla="*/ 1102867 w 1393190"/>
                <a:gd name="connsiteY5-38" fmla="*/ 0 h 117313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1393190" h="1173132">
                  <a:moveTo>
                    <a:pt x="1102867" y="0"/>
                  </a:moveTo>
                  <a:lnTo>
                    <a:pt x="1393190" y="336547"/>
                  </a:lnTo>
                  <a:lnTo>
                    <a:pt x="1389250" y="414572"/>
                  </a:lnTo>
                  <a:cubicBezTo>
                    <a:pt x="1345980" y="840644"/>
                    <a:pt x="986148" y="1173132"/>
                    <a:pt x="548660" y="1173132"/>
                  </a:cubicBezTo>
                  <a:lnTo>
                    <a:pt x="0" y="2937"/>
                  </a:lnTo>
                  <a:lnTo>
                    <a:pt x="1102867" y="0"/>
                  </a:lnTo>
                  <a:close/>
                </a:path>
              </a:pathLst>
            </a:custGeom>
            <a:solidFill>
              <a:srgbClr val="ED49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progress-chart_20301"/>
            <p:cNvSpPr>
              <a:spLocks noChangeAspect="1"/>
            </p:cNvSpPr>
            <p:nvPr/>
          </p:nvSpPr>
          <p:spPr bwMode="auto">
            <a:xfrm>
              <a:off x="5479038" y="1603729"/>
              <a:ext cx="1115051" cy="872463"/>
            </a:xfrm>
            <a:custGeom>
              <a:avLst/>
              <a:gdLst>
                <a:gd name="T0" fmla="*/ 4604 w 5092"/>
                <a:gd name="T1" fmla="*/ 0 h 3990"/>
                <a:gd name="T2" fmla="*/ 487 w 5092"/>
                <a:gd name="T3" fmla="*/ 0 h 3990"/>
                <a:gd name="T4" fmla="*/ 0 w 5092"/>
                <a:gd name="T5" fmla="*/ 0 h 3990"/>
                <a:gd name="T6" fmla="*/ 0 w 5092"/>
                <a:gd name="T7" fmla="*/ 159 h 3990"/>
                <a:gd name="T8" fmla="*/ 487 w 5092"/>
                <a:gd name="T9" fmla="*/ 159 h 3990"/>
                <a:gd name="T10" fmla="*/ 487 w 5092"/>
                <a:gd name="T11" fmla="*/ 3043 h 3990"/>
                <a:gd name="T12" fmla="*/ 2354 w 5092"/>
                <a:gd name="T13" fmla="*/ 3043 h 3990"/>
                <a:gd name="T14" fmla="*/ 1520 w 5092"/>
                <a:gd name="T15" fmla="*/ 3877 h 3990"/>
                <a:gd name="T16" fmla="*/ 1633 w 5092"/>
                <a:gd name="T17" fmla="*/ 3990 h 3990"/>
                <a:gd name="T18" fmla="*/ 2466 w 5092"/>
                <a:gd name="T19" fmla="*/ 3156 h 3990"/>
                <a:gd name="T20" fmla="*/ 2466 w 5092"/>
                <a:gd name="T21" fmla="*/ 3978 h 3990"/>
                <a:gd name="T22" fmla="*/ 2625 w 5092"/>
                <a:gd name="T23" fmla="*/ 3978 h 3990"/>
                <a:gd name="T24" fmla="*/ 2625 w 5092"/>
                <a:gd name="T25" fmla="*/ 3156 h 3990"/>
                <a:gd name="T26" fmla="*/ 3437 w 5092"/>
                <a:gd name="T27" fmla="*/ 3967 h 3990"/>
                <a:gd name="T28" fmla="*/ 3549 w 5092"/>
                <a:gd name="T29" fmla="*/ 3855 h 3990"/>
                <a:gd name="T30" fmla="*/ 2738 w 5092"/>
                <a:gd name="T31" fmla="*/ 3043 h 3990"/>
                <a:gd name="T32" fmla="*/ 4604 w 5092"/>
                <a:gd name="T33" fmla="*/ 3043 h 3990"/>
                <a:gd name="T34" fmla="*/ 4604 w 5092"/>
                <a:gd name="T35" fmla="*/ 159 h 3990"/>
                <a:gd name="T36" fmla="*/ 5092 w 5092"/>
                <a:gd name="T37" fmla="*/ 159 h 3990"/>
                <a:gd name="T38" fmla="*/ 5092 w 5092"/>
                <a:gd name="T39" fmla="*/ 0 h 3990"/>
                <a:gd name="T40" fmla="*/ 4604 w 5092"/>
                <a:gd name="T41" fmla="*/ 0 h 3990"/>
                <a:gd name="T42" fmla="*/ 3532 w 5092"/>
                <a:gd name="T43" fmla="*/ 1615 h 3990"/>
                <a:gd name="T44" fmla="*/ 2748 w 5092"/>
                <a:gd name="T45" fmla="*/ 1401 h 3990"/>
                <a:gd name="T46" fmla="*/ 2283 w 5092"/>
                <a:gd name="T47" fmla="*/ 2078 h 3990"/>
                <a:gd name="T48" fmla="*/ 1439 w 5092"/>
                <a:gd name="T49" fmla="*/ 1631 h 3990"/>
                <a:gd name="T50" fmla="*/ 1057 w 5092"/>
                <a:gd name="T51" fmla="*/ 2460 h 3990"/>
                <a:gd name="T52" fmla="*/ 912 w 5092"/>
                <a:gd name="T53" fmla="*/ 2393 h 3990"/>
                <a:gd name="T54" fmla="*/ 1365 w 5092"/>
                <a:gd name="T55" fmla="*/ 1412 h 3990"/>
                <a:gd name="T56" fmla="*/ 2232 w 5092"/>
                <a:gd name="T57" fmla="*/ 1871 h 3990"/>
                <a:gd name="T58" fmla="*/ 2681 w 5092"/>
                <a:gd name="T59" fmla="*/ 1218 h 3990"/>
                <a:gd name="T60" fmla="*/ 3455 w 5092"/>
                <a:gd name="T61" fmla="*/ 1429 h 3990"/>
                <a:gd name="T62" fmla="*/ 4018 w 5092"/>
                <a:gd name="T63" fmla="*/ 448 h 3990"/>
                <a:gd name="T64" fmla="*/ 4156 w 5092"/>
                <a:gd name="T65" fmla="*/ 527 h 3990"/>
                <a:gd name="T66" fmla="*/ 3532 w 5092"/>
                <a:gd name="T67" fmla="*/ 1615 h 3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092" h="3990">
                  <a:moveTo>
                    <a:pt x="4604" y="0"/>
                  </a:moveTo>
                  <a:lnTo>
                    <a:pt x="487" y="0"/>
                  </a:lnTo>
                  <a:lnTo>
                    <a:pt x="0" y="0"/>
                  </a:lnTo>
                  <a:lnTo>
                    <a:pt x="0" y="159"/>
                  </a:lnTo>
                  <a:lnTo>
                    <a:pt x="487" y="159"/>
                  </a:lnTo>
                  <a:lnTo>
                    <a:pt x="487" y="3043"/>
                  </a:lnTo>
                  <a:lnTo>
                    <a:pt x="2354" y="3043"/>
                  </a:lnTo>
                  <a:lnTo>
                    <a:pt x="1520" y="3877"/>
                  </a:lnTo>
                  <a:lnTo>
                    <a:pt x="1633" y="3990"/>
                  </a:lnTo>
                  <a:lnTo>
                    <a:pt x="2466" y="3156"/>
                  </a:lnTo>
                  <a:lnTo>
                    <a:pt x="2466" y="3978"/>
                  </a:lnTo>
                  <a:lnTo>
                    <a:pt x="2625" y="3978"/>
                  </a:lnTo>
                  <a:lnTo>
                    <a:pt x="2625" y="3156"/>
                  </a:lnTo>
                  <a:lnTo>
                    <a:pt x="3437" y="3967"/>
                  </a:lnTo>
                  <a:lnTo>
                    <a:pt x="3549" y="3855"/>
                  </a:lnTo>
                  <a:lnTo>
                    <a:pt x="2738" y="3043"/>
                  </a:lnTo>
                  <a:lnTo>
                    <a:pt x="4604" y="3043"/>
                  </a:lnTo>
                  <a:lnTo>
                    <a:pt x="4604" y="159"/>
                  </a:lnTo>
                  <a:lnTo>
                    <a:pt x="5092" y="159"/>
                  </a:lnTo>
                  <a:lnTo>
                    <a:pt x="5092" y="0"/>
                  </a:lnTo>
                  <a:lnTo>
                    <a:pt x="4604" y="0"/>
                  </a:lnTo>
                  <a:close/>
                  <a:moveTo>
                    <a:pt x="3532" y="1615"/>
                  </a:moveTo>
                  <a:lnTo>
                    <a:pt x="2748" y="1401"/>
                  </a:lnTo>
                  <a:lnTo>
                    <a:pt x="2283" y="2078"/>
                  </a:lnTo>
                  <a:lnTo>
                    <a:pt x="1439" y="1631"/>
                  </a:lnTo>
                  <a:lnTo>
                    <a:pt x="1057" y="2460"/>
                  </a:lnTo>
                  <a:lnTo>
                    <a:pt x="912" y="2393"/>
                  </a:lnTo>
                  <a:lnTo>
                    <a:pt x="1365" y="1412"/>
                  </a:lnTo>
                  <a:lnTo>
                    <a:pt x="2232" y="1871"/>
                  </a:lnTo>
                  <a:lnTo>
                    <a:pt x="2681" y="1218"/>
                  </a:lnTo>
                  <a:lnTo>
                    <a:pt x="3455" y="1429"/>
                  </a:lnTo>
                  <a:lnTo>
                    <a:pt x="4018" y="448"/>
                  </a:lnTo>
                  <a:lnTo>
                    <a:pt x="4156" y="527"/>
                  </a:lnTo>
                  <a:lnTo>
                    <a:pt x="3532" y="16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矩形 10"/>
          <p:cNvSpPr/>
          <p:nvPr/>
        </p:nvSpPr>
        <p:spPr>
          <a:xfrm>
            <a:off x="881512" y="230967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财务必备图表</a:t>
            </a:r>
            <a:endParaRPr lang="zh-CN" altLang="en-US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894524" y="2136026"/>
            <a:ext cx="3416321" cy="2319248"/>
            <a:chOff x="3666190" y="3135115"/>
            <a:chExt cx="3416321" cy="2319248"/>
          </a:xfrm>
        </p:grpSpPr>
        <p:sp>
          <p:nvSpPr>
            <p:cNvPr id="26" name="矩形 25"/>
            <p:cNvSpPr/>
            <p:nvPr/>
          </p:nvSpPr>
          <p:spPr>
            <a:xfrm>
              <a:off x="3666190" y="3592315"/>
              <a:ext cx="3416321" cy="186204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584200" latinLnBrk="1" hangingPunct="0"/>
              <a:r>
                <a:rPr lang="en-US" altLang="zh-CN" sz="11500" kern="0" dirty="0">
                  <a:solidFill>
                    <a:schemeClr val="bg1"/>
                  </a:solidFill>
                  <a:effectLst>
                    <a:reflection blurRad="6350" stA="13000" endPos="45500" dir="5400000" sy="-100000" algn="bl" rotWithShape="0"/>
                  </a:effectLst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Helvetica Light"/>
                </a:rPr>
                <a:t>80%</a:t>
              </a:r>
              <a:endParaRPr lang="en-US" altLang="zh-CN" sz="11500" kern="0" dirty="0">
                <a:solidFill>
                  <a:schemeClr val="bg1"/>
                </a:solidFill>
                <a:effectLst>
                  <a:reflection blurRad="6350" stA="13000" endPos="45500" dir="5400000" sy="-100000" algn="bl" rotWithShape="0"/>
                </a:effectLst>
                <a:latin typeface="方正兰亭黑简体" panose="02000000000000000000" pitchFamily="2" charset="-122"/>
                <a:ea typeface="方正兰亭黑简体" panose="02000000000000000000" pitchFamily="2" charset="-122"/>
                <a:sym typeface="Helvetica Light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4163611" y="3135115"/>
              <a:ext cx="198002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584200"/>
              <a:r>
                <a:rPr lang="zh-CN" altLang="en-US" sz="2800" kern="0" dirty="0">
                  <a:solidFill>
                    <a:srgbClr val="20B387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Helvetica Light"/>
                </a:rPr>
                <a:t>关键词添加</a:t>
              </a:r>
              <a:endParaRPr lang="zh-CN" altLang="en-US" sz="2800" kern="0" dirty="0">
                <a:solidFill>
                  <a:srgbClr val="20B387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Helvetica Light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548969" y="2135092"/>
            <a:ext cx="4310796" cy="2319248"/>
            <a:chOff x="3218952" y="3135115"/>
            <a:chExt cx="4310796" cy="2319248"/>
          </a:xfrm>
        </p:grpSpPr>
        <p:sp>
          <p:nvSpPr>
            <p:cNvPr id="29" name="矩形 28"/>
            <p:cNvSpPr/>
            <p:nvPr/>
          </p:nvSpPr>
          <p:spPr>
            <a:xfrm>
              <a:off x="3218952" y="3592315"/>
              <a:ext cx="4310796" cy="186204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584200" latinLnBrk="1" hangingPunct="0"/>
              <a:r>
                <a:rPr lang="en-US" altLang="zh-CN" sz="11500" kern="0" dirty="0">
                  <a:solidFill>
                    <a:schemeClr val="bg1"/>
                  </a:solidFill>
                  <a:effectLst>
                    <a:reflection blurRad="6350" stA="13000" endPos="45500" dir="5400000" sy="-100000" algn="bl" rotWithShape="0"/>
                  </a:effectLst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Helvetica Light"/>
                </a:rPr>
                <a:t>100%</a:t>
              </a:r>
              <a:endParaRPr lang="en-US" altLang="zh-CN" sz="11500" kern="0" dirty="0">
                <a:solidFill>
                  <a:schemeClr val="bg1"/>
                </a:solidFill>
                <a:effectLst>
                  <a:reflection blurRad="6350" stA="13000" endPos="45500" dir="5400000" sy="-100000" algn="bl" rotWithShape="0"/>
                </a:effectLst>
                <a:latin typeface="方正兰亭黑简体" panose="02000000000000000000" pitchFamily="2" charset="-122"/>
                <a:ea typeface="方正兰亭黑简体" panose="02000000000000000000" pitchFamily="2" charset="-122"/>
                <a:sym typeface="Helvetica Ligh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4163611" y="3135115"/>
              <a:ext cx="198002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584200"/>
              <a:r>
                <a:rPr lang="zh-CN" altLang="en-US" sz="2800" kern="0" dirty="0">
                  <a:solidFill>
                    <a:srgbClr val="20B387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sym typeface="Helvetica Light"/>
                </a:rPr>
                <a:t>关键词添加</a:t>
              </a:r>
              <a:endParaRPr lang="zh-CN" altLang="en-US" sz="2800" kern="0" dirty="0">
                <a:solidFill>
                  <a:srgbClr val="20B387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Helvetica Light"/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1666342" y="4606840"/>
            <a:ext cx="3416322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140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</a:t>
            </a:r>
            <a:r>
              <a:rPr lang="zh-CN" altLang="en-US" sz="140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季度销售额最少原因分析，</a:t>
            </a:r>
            <a:r>
              <a:rPr lang="en-US" altLang="zh-CN" sz="140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</a:t>
            </a:r>
            <a:r>
              <a:rPr lang="zh-CN" altLang="en-US" sz="140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季度销售额最少原因分析，</a:t>
            </a:r>
            <a:r>
              <a:rPr lang="en-US" altLang="zh-CN" sz="140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</a:t>
            </a:r>
            <a:r>
              <a:rPr lang="zh-CN" altLang="en-US" sz="140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季度销售额最少原因分析，</a:t>
            </a:r>
            <a:r>
              <a:rPr lang="en-US" altLang="zh-CN" sz="140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</a:t>
            </a:r>
            <a:r>
              <a:rPr lang="zh-CN" altLang="en-US" sz="140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季度销售额最少原因分析</a:t>
            </a:r>
            <a:endParaRPr lang="zh-CN" altLang="en-US" sz="1400" dirty="0">
              <a:solidFill>
                <a:prstClr val="white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6996206" y="4606840"/>
            <a:ext cx="3416322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</a:pPr>
            <a:r>
              <a:rPr lang="en-US" altLang="zh-CN" sz="140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</a:t>
            </a:r>
            <a:r>
              <a:rPr lang="zh-CN" altLang="en-US" sz="140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季度销售额最少原因分析，</a:t>
            </a:r>
            <a:r>
              <a:rPr lang="en-US" altLang="zh-CN" sz="140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</a:t>
            </a:r>
            <a:r>
              <a:rPr lang="zh-CN" altLang="en-US" sz="140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季度销售额最少原因分析，</a:t>
            </a:r>
            <a:r>
              <a:rPr lang="en-US" altLang="zh-CN" sz="140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</a:t>
            </a:r>
            <a:r>
              <a:rPr lang="zh-CN" altLang="en-US" sz="140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季度销售额最少原因分析，</a:t>
            </a:r>
            <a:r>
              <a:rPr lang="en-US" altLang="zh-CN" sz="140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</a:t>
            </a:r>
            <a:r>
              <a:rPr lang="zh-CN" altLang="en-US" sz="140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季度销售额最少原因分析</a:t>
            </a:r>
            <a:endParaRPr lang="zh-CN" altLang="en-US" sz="1400" dirty="0">
              <a:solidFill>
                <a:prstClr val="white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5991225" y="1600200"/>
            <a:ext cx="0" cy="4381500"/>
          </a:xfrm>
          <a:prstGeom prst="line">
            <a:avLst/>
          </a:prstGeom>
          <a:ln>
            <a:solidFill>
              <a:srgbClr val="20B38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34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410024" y="189912"/>
            <a:ext cx="402776" cy="401654"/>
            <a:chOff x="5185222" y="1090271"/>
            <a:chExt cx="1694625" cy="1689904"/>
          </a:xfrm>
        </p:grpSpPr>
        <p:sp>
          <p:nvSpPr>
            <p:cNvPr id="8" name="椭圆 7"/>
            <p:cNvSpPr/>
            <p:nvPr/>
          </p:nvSpPr>
          <p:spPr>
            <a:xfrm>
              <a:off x="5185222" y="1090271"/>
              <a:ext cx="1689904" cy="1689904"/>
            </a:xfrm>
            <a:prstGeom prst="ellipse">
              <a:avLst/>
            </a:prstGeom>
            <a:solidFill>
              <a:srgbClr val="F065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: 形状 8"/>
            <p:cNvSpPr/>
            <p:nvPr/>
          </p:nvSpPr>
          <p:spPr>
            <a:xfrm>
              <a:off x="5486657" y="1603383"/>
              <a:ext cx="1393190" cy="1173132"/>
            </a:xfrm>
            <a:custGeom>
              <a:avLst/>
              <a:gdLst>
                <a:gd name="connsiteX0" fmla="*/ 1102867 w 1393190"/>
                <a:gd name="connsiteY0" fmla="*/ 0 h 1173132"/>
                <a:gd name="connsiteX1" fmla="*/ 1393190 w 1393190"/>
                <a:gd name="connsiteY1" fmla="*/ 336547 h 1173132"/>
                <a:gd name="connsiteX2" fmla="*/ 1389250 w 1393190"/>
                <a:gd name="connsiteY2" fmla="*/ 414572 h 1173132"/>
                <a:gd name="connsiteX3" fmla="*/ 548660 w 1393190"/>
                <a:gd name="connsiteY3" fmla="*/ 1173132 h 1173132"/>
                <a:gd name="connsiteX4" fmla="*/ 475212 w 1393190"/>
                <a:gd name="connsiteY4" fmla="*/ 1169423 h 1173132"/>
                <a:gd name="connsiteX5" fmla="*/ 0 w 1393190"/>
                <a:gd name="connsiteY5" fmla="*/ 2937 h 1173132"/>
                <a:gd name="connsiteX0-1" fmla="*/ 1102867 w 1393190"/>
                <a:gd name="connsiteY0-2" fmla="*/ 0 h 1173132"/>
                <a:gd name="connsiteX1-3" fmla="*/ 1393190 w 1393190"/>
                <a:gd name="connsiteY1-4" fmla="*/ 336547 h 1173132"/>
                <a:gd name="connsiteX2-5" fmla="*/ 1389250 w 1393190"/>
                <a:gd name="connsiteY2-6" fmla="*/ 414572 h 1173132"/>
                <a:gd name="connsiteX3-7" fmla="*/ 548660 w 1393190"/>
                <a:gd name="connsiteY3-8" fmla="*/ 1173132 h 1173132"/>
                <a:gd name="connsiteX4-9" fmla="*/ 475212 w 1393190"/>
                <a:gd name="connsiteY4-10" fmla="*/ 1169423 h 1173132"/>
                <a:gd name="connsiteX5-11" fmla="*/ 0 w 1393190"/>
                <a:gd name="connsiteY5-12" fmla="*/ 2937 h 1173132"/>
                <a:gd name="connsiteX6" fmla="*/ 1102867 w 1393190"/>
                <a:gd name="connsiteY6" fmla="*/ 0 h 1173132"/>
                <a:gd name="connsiteX0-13" fmla="*/ 1102867 w 1393190"/>
                <a:gd name="connsiteY0-14" fmla="*/ 0 h 1173132"/>
                <a:gd name="connsiteX1-15" fmla="*/ 1393190 w 1393190"/>
                <a:gd name="connsiteY1-16" fmla="*/ 336547 h 1173132"/>
                <a:gd name="connsiteX2-17" fmla="*/ 1389250 w 1393190"/>
                <a:gd name="connsiteY2-18" fmla="*/ 414572 h 1173132"/>
                <a:gd name="connsiteX3-19" fmla="*/ 548660 w 1393190"/>
                <a:gd name="connsiteY3-20" fmla="*/ 1173132 h 1173132"/>
                <a:gd name="connsiteX4-21" fmla="*/ 475212 w 1393190"/>
                <a:gd name="connsiteY4-22" fmla="*/ 1169423 h 1173132"/>
                <a:gd name="connsiteX5-23" fmla="*/ 0 w 1393190"/>
                <a:gd name="connsiteY5-24" fmla="*/ 2937 h 1173132"/>
                <a:gd name="connsiteX6-25" fmla="*/ 1102867 w 1393190"/>
                <a:gd name="connsiteY6-26" fmla="*/ 0 h 1173132"/>
                <a:gd name="connsiteX0-27" fmla="*/ 1102867 w 1393190"/>
                <a:gd name="connsiteY0-28" fmla="*/ 0 h 1173132"/>
                <a:gd name="connsiteX1-29" fmla="*/ 1393190 w 1393190"/>
                <a:gd name="connsiteY1-30" fmla="*/ 336547 h 1173132"/>
                <a:gd name="connsiteX2-31" fmla="*/ 1389250 w 1393190"/>
                <a:gd name="connsiteY2-32" fmla="*/ 414572 h 1173132"/>
                <a:gd name="connsiteX3-33" fmla="*/ 548660 w 1393190"/>
                <a:gd name="connsiteY3-34" fmla="*/ 1173132 h 1173132"/>
                <a:gd name="connsiteX4-35" fmla="*/ 0 w 1393190"/>
                <a:gd name="connsiteY4-36" fmla="*/ 2937 h 1173132"/>
                <a:gd name="connsiteX5-37" fmla="*/ 1102867 w 1393190"/>
                <a:gd name="connsiteY5-38" fmla="*/ 0 h 117313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1393190" h="1173132">
                  <a:moveTo>
                    <a:pt x="1102867" y="0"/>
                  </a:moveTo>
                  <a:lnTo>
                    <a:pt x="1393190" y="336547"/>
                  </a:lnTo>
                  <a:lnTo>
                    <a:pt x="1389250" y="414572"/>
                  </a:lnTo>
                  <a:cubicBezTo>
                    <a:pt x="1345980" y="840644"/>
                    <a:pt x="986148" y="1173132"/>
                    <a:pt x="548660" y="1173132"/>
                  </a:cubicBezTo>
                  <a:lnTo>
                    <a:pt x="0" y="2937"/>
                  </a:lnTo>
                  <a:lnTo>
                    <a:pt x="1102867" y="0"/>
                  </a:lnTo>
                  <a:close/>
                </a:path>
              </a:pathLst>
            </a:custGeom>
            <a:solidFill>
              <a:srgbClr val="ED49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progress-chart_20301"/>
            <p:cNvSpPr>
              <a:spLocks noChangeAspect="1"/>
            </p:cNvSpPr>
            <p:nvPr/>
          </p:nvSpPr>
          <p:spPr bwMode="auto">
            <a:xfrm>
              <a:off x="5479038" y="1603729"/>
              <a:ext cx="1115051" cy="872463"/>
            </a:xfrm>
            <a:custGeom>
              <a:avLst/>
              <a:gdLst>
                <a:gd name="T0" fmla="*/ 4604 w 5092"/>
                <a:gd name="T1" fmla="*/ 0 h 3990"/>
                <a:gd name="T2" fmla="*/ 487 w 5092"/>
                <a:gd name="T3" fmla="*/ 0 h 3990"/>
                <a:gd name="T4" fmla="*/ 0 w 5092"/>
                <a:gd name="T5" fmla="*/ 0 h 3990"/>
                <a:gd name="T6" fmla="*/ 0 w 5092"/>
                <a:gd name="T7" fmla="*/ 159 h 3990"/>
                <a:gd name="T8" fmla="*/ 487 w 5092"/>
                <a:gd name="T9" fmla="*/ 159 h 3990"/>
                <a:gd name="T10" fmla="*/ 487 w 5092"/>
                <a:gd name="T11" fmla="*/ 3043 h 3990"/>
                <a:gd name="T12" fmla="*/ 2354 w 5092"/>
                <a:gd name="T13" fmla="*/ 3043 h 3990"/>
                <a:gd name="T14" fmla="*/ 1520 w 5092"/>
                <a:gd name="T15" fmla="*/ 3877 h 3990"/>
                <a:gd name="T16" fmla="*/ 1633 w 5092"/>
                <a:gd name="T17" fmla="*/ 3990 h 3990"/>
                <a:gd name="T18" fmla="*/ 2466 w 5092"/>
                <a:gd name="T19" fmla="*/ 3156 h 3990"/>
                <a:gd name="T20" fmla="*/ 2466 w 5092"/>
                <a:gd name="T21" fmla="*/ 3978 h 3990"/>
                <a:gd name="T22" fmla="*/ 2625 w 5092"/>
                <a:gd name="T23" fmla="*/ 3978 h 3990"/>
                <a:gd name="T24" fmla="*/ 2625 w 5092"/>
                <a:gd name="T25" fmla="*/ 3156 h 3990"/>
                <a:gd name="T26" fmla="*/ 3437 w 5092"/>
                <a:gd name="T27" fmla="*/ 3967 h 3990"/>
                <a:gd name="T28" fmla="*/ 3549 w 5092"/>
                <a:gd name="T29" fmla="*/ 3855 h 3990"/>
                <a:gd name="T30" fmla="*/ 2738 w 5092"/>
                <a:gd name="T31" fmla="*/ 3043 h 3990"/>
                <a:gd name="T32" fmla="*/ 4604 w 5092"/>
                <a:gd name="T33" fmla="*/ 3043 h 3990"/>
                <a:gd name="T34" fmla="*/ 4604 w 5092"/>
                <a:gd name="T35" fmla="*/ 159 h 3990"/>
                <a:gd name="T36" fmla="*/ 5092 w 5092"/>
                <a:gd name="T37" fmla="*/ 159 h 3990"/>
                <a:gd name="T38" fmla="*/ 5092 w 5092"/>
                <a:gd name="T39" fmla="*/ 0 h 3990"/>
                <a:gd name="T40" fmla="*/ 4604 w 5092"/>
                <a:gd name="T41" fmla="*/ 0 h 3990"/>
                <a:gd name="T42" fmla="*/ 3532 w 5092"/>
                <a:gd name="T43" fmla="*/ 1615 h 3990"/>
                <a:gd name="T44" fmla="*/ 2748 w 5092"/>
                <a:gd name="T45" fmla="*/ 1401 h 3990"/>
                <a:gd name="T46" fmla="*/ 2283 w 5092"/>
                <a:gd name="T47" fmla="*/ 2078 h 3990"/>
                <a:gd name="T48" fmla="*/ 1439 w 5092"/>
                <a:gd name="T49" fmla="*/ 1631 h 3990"/>
                <a:gd name="T50" fmla="*/ 1057 w 5092"/>
                <a:gd name="T51" fmla="*/ 2460 h 3990"/>
                <a:gd name="T52" fmla="*/ 912 w 5092"/>
                <a:gd name="T53" fmla="*/ 2393 h 3990"/>
                <a:gd name="T54" fmla="*/ 1365 w 5092"/>
                <a:gd name="T55" fmla="*/ 1412 h 3990"/>
                <a:gd name="T56" fmla="*/ 2232 w 5092"/>
                <a:gd name="T57" fmla="*/ 1871 h 3990"/>
                <a:gd name="T58" fmla="*/ 2681 w 5092"/>
                <a:gd name="T59" fmla="*/ 1218 h 3990"/>
                <a:gd name="T60" fmla="*/ 3455 w 5092"/>
                <a:gd name="T61" fmla="*/ 1429 h 3990"/>
                <a:gd name="T62" fmla="*/ 4018 w 5092"/>
                <a:gd name="T63" fmla="*/ 448 h 3990"/>
                <a:gd name="T64" fmla="*/ 4156 w 5092"/>
                <a:gd name="T65" fmla="*/ 527 h 3990"/>
                <a:gd name="T66" fmla="*/ 3532 w 5092"/>
                <a:gd name="T67" fmla="*/ 1615 h 3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092" h="3990">
                  <a:moveTo>
                    <a:pt x="4604" y="0"/>
                  </a:moveTo>
                  <a:lnTo>
                    <a:pt x="487" y="0"/>
                  </a:lnTo>
                  <a:lnTo>
                    <a:pt x="0" y="0"/>
                  </a:lnTo>
                  <a:lnTo>
                    <a:pt x="0" y="159"/>
                  </a:lnTo>
                  <a:lnTo>
                    <a:pt x="487" y="159"/>
                  </a:lnTo>
                  <a:lnTo>
                    <a:pt x="487" y="3043"/>
                  </a:lnTo>
                  <a:lnTo>
                    <a:pt x="2354" y="3043"/>
                  </a:lnTo>
                  <a:lnTo>
                    <a:pt x="1520" y="3877"/>
                  </a:lnTo>
                  <a:lnTo>
                    <a:pt x="1633" y="3990"/>
                  </a:lnTo>
                  <a:lnTo>
                    <a:pt x="2466" y="3156"/>
                  </a:lnTo>
                  <a:lnTo>
                    <a:pt x="2466" y="3978"/>
                  </a:lnTo>
                  <a:lnTo>
                    <a:pt x="2625" y="3978"/>
                  </a:lnTo>
                  <a:lnTo>
                    <a:pt x="2625" y="3156"/>
                  </a:lnTo>
                  <a:lnTo>
                    <a:pt x="3437" y="3967"/>
                  </a:lnTo>
                  <a:lnTo>
                    <a:pt x="3549" y="3855"/>
                  </a:lnTo>
                  <a:lnTo>
                    <a:pt x="2738" y="3043"/>
                  </a:lnTo>
                  <a:lnTo>
                    <a:pt x="4604" y="3043"/>
                  </a:lnTo>
                  <a:lnTo>
                    <a:pt x="4604" y="159"/>
                  </a:lnTo>
                  <a:lnTo>
                    <a:pt x="5092" y="159"/>
                  </a:lnTo>
                  <a:lnTo>
                    <a:pt x="5092" y="0"/>
                  </a:lnTo>
                  <a:lnTo>
                    <a:pt x="4604" y="0"/>
                  </a:lnTo>
                  <a:close/>
                  <a:moveTo>
                    <a:pt x="3532" y="1615"/>
                  </a:moveTo>
                  <a:lnTo>
                    <a:pt x="2748" y="1401"/>
                  </a:lnTo>
                  <a:lnTo>
                    <a:pt x="2283" y="2078"/>
                  </a:lnTo>
                  <a:lnTo>
                    <a:pt x="1439" y="1631"/>
                  </a:lnTo>
                  <a:lnTo>
                    <a:pt x="1057" y="2460"/>
                  </a:lnTo>
                  <a:lnTo>
                    <a:pt x="912" y="2393"/>
                  </a:lnTo>
                  <a:lnTo>
                    <a:pt x="1365" y="1412"/>
                  </a:lnTo>
                  <a:lnTo>
                    <a:pt x="2232" y="1871"/>
                  </a:lnTo>
                  <a:lnTo>
                    <a:pt x="2681" y="1218"/>
                  </a:lnTo>
                  <a:lnTo>
                    <a:pt x="3455" y="1429"/>
                  </a:lnTo>
                  <a:lnTo>
                    <a:pt x="4018" y="448"/>
                  </a:lnTo>
                  <a:lnTo>
                    <a:pt x="4156" y="527"/>
                  </a:lnTo>
                  <a:lnTo>
                    <a:pt x="3532" y="16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矩形 10"/>
          <p:cNvSpPr/>
          <p:nvPr/>
        </p:nvSpPr>
        <p:spPr>
          <a:xfrm>
            <a:off x="881512" y="230967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财务必备图表</a:t>
            </a:r>
            <a:endParaRPr lang="zh-CN" altLang="en-US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aphicFrame>
        <p:nvGraphicFramePr>
          <p:cNvPr id="17" name="图表 16"/>
          <p:cNvGraphicFramePr/>
          <p:nvPr/>
        </p:nvGraphicFramePr>
        <p:xfrm>
          <a:off x="1856842" y="1686559"/>
          <a:ext cx="7982483" cy="45054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8808720" y="5577840"/>
            <a:ext cx="2611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</a:rPr>
              <a:t>PS</a:t>
            </a:r>
            <a:r>
              <a:rPr lang="zh-CN" altLang="en-US" sz="1400" dirty="0">
                <a:solidFill>
                  <a:schemeClr val="bg1"/>
                </a:solidFill>
              </a:rPr>
              <a:t>：这里立体图表需要</a:t>
            </a:r>
            <a:r>
              <a:rPr lang="en-US" altLang="zh-CN" sz="1400" dirty="0">
                <a:solidFill>
                  <a:schemeClr val="bg1"/>
                </a:solidFill>
              </a:rPr>
              <a:t>office</a:t>
            </a:r>
            <a:r>
              <a:rPr lang="zh-CN" altLang="en-US" sz="1400" dirty="0">
                <a:solidFill>
                  <a:schemeClr val="bg1"/>
                </a:solidFill>
              </a:rPr>
              <a:t>系列才能正常显示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251200" y="1101784"/>
            <a:ext cx="49151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公司</a:t>
            </a:r>
            <a:r>
              <a:rPr lang="en-US" altLang="zh-CN" sz="32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4</a:t>
            </a:r>
            <a:r>
              <a:rPr lang="zh-CN" altLang="en-US" sz="32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片区销售额占比分析</a:t>
            </a:r>
            <a:endParaRPr lang="zh-CN" altLang="en-US" sz="32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34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410024" y="189912"/>
            <a:ext cx="402776" cy="401654"/>
            <a:chOff x="5185222" y="1090271"/>
            <a:chExt cx="1694625" cy="1689904"/>
          </a:xfrm>
        </p:grpSpPr>
        <p:sp>
          <p:nvSpPr>
            <p:cNvPr id="8" name="椭圆 7"/>
            <p:cNvSpPr/>
            <p:nvPr/>
          </p:nvSpPr>
          <p:spPr>
            <a:xfrm>
              <a:off x="5185222" y="1090271"/>
              <a:ext cx="1689904" cy="1689904"/>
            </a:xfrm>
            <a:prstGeom prst="ellipse">
              <a:avLst/>
            </a:prstGeom>
            <a:solidFill>
              <a:srgbClr val="F065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: 形状 8"/>
            <p:cNvSpPr/>
            <p:nvPr/>
          </p:nvSpPr>
          <p:spPr>
            <a:xfrm>
              <a:off x="5486657" y="1603383"/>
              <a:ext cx="1393190" cy="1173132"/>
            </a:xfrm>
            <a:custGeom>
              <a:avLst/>
              <a:gdLst>
                <a:gd name="connsiteX0" fmla="*/ 1102867 w 1393190"/>
                <a:gd name="connsiteY0" fmla="*/ 0 h 1173132"/>
                <a:gd name="connsiteX1" fmla="*/ 1393190 w 1393190"/>
                <a:gd name="connsiteY1" fmla="*/ 336547 h 1173132"/>
                <a:gd name="connsiteX2" fmla="*/ 1389250 w 1393190"/>
                <a:gd name="connsiteY2" fmla="*/ 414572 h 1173132"/>
                <a:gd name="connsiteX3" fmla="*/ 548660 w 1393190"/>
                <a:gd name="connsiteY3" fmla="*/ 1173132 h 1173132"/>
                <a:gd name="connsiteX4" fmla="*/ 475212 w 1393190"/>
                <a:gd name="connsiteY4" fmla="*/ 1169423 h 1173132"/>
                <a:gd name="connsiteX5" fmla="*/ 0 w 1393190"/>
                <a:gd name="connsiteY5" fmla="*/ 2937 h 1173132"/>
                <a:gd name="connsiteX0-1" fmla="*/ 1102867 w 1393190"/>
                <a:gd name="connsiteY0-2" fmla="*/ 0 h 1173132"/>
                <a:gd name="connsiteX1-3" fmla="*/ 1393190 w 1393190"/>
                <a:gd name="connsiteY1-4" fmla="*/ 336547 h 1173132"/>
                <a:gd name="connsiteX2-5" fmla="*/ 1389250 w 1393190"/>
                <a:gd name="connsiteY2-6" fmla="*/ 414572 h 1173132"/>
                <a:gd name="connsiteX3-7" fmla="*/ 548660 w 1393190"/>
                <a:gd name="connsiteY3-8" fmla="*/ 1173132 h 1173132"/>
                <a:gd name="connsiteX4-9" fmla="*/ 475212 w 1393190"/>
                <a:gd name="connsiteY4-10" fmla="*/ 1169423 h 1173132"/>
                <a:gd name="connsiteX5-11" fmla="*/ 0 w 1393190"/>
                <a:gd name="connsiteY5-12" fmla="*/ 2937 h 1173132"/>
                <a:gd name="connsiteX6" fmla="*/ 1102867 w 1393190"/>
                <a:gd name="connsiteY6" fmla="*/ 0 h 1173132"/>
                <a:gd name="connsiteX0-13" fmla="*/ 1102867 w 1393190"/>
                <a:gd name="connsiteY0-14" fmla="*/ 0 h 1173132"/>
                <a:gd name="connsiteX1-15" fmla="*/ 1393190 w 1393190"/>
                <a:gd name="connsiteY1-16" fmla="*/ 336547 h 1173132"/>
                <a:gd name="connsiteX2-17" fmla="*/ 1389250 w 1393190"/>
                <a:gd name="connsiteY2-18" fmla="*/ 414572 h 1173132"/>
                <a:gd name="connsiteX3-19" fmla="*/ 548660 w 1393190"/>
                <a:gd name="connsiteY3-20" fmla="*/ 1173132 h 1173132"/>
                <a:gd name="connsiteX4-21" fmla="*/ 475212 w 1393190"/>
                <a:gd name="connsiteY4-22" fmla="*/ 1169423 h 1173132"/>
                <a:gd name="connsiteX5-23" fmla="*/ 0 w 1393190"/>
                <a:gd name="connsiteY5-24" fmla="*/ 2937 h 1173132"/>
                <a:gd name="connsiteX6-25" fmla="*/ 1102867 w 1393190"/>
                <a:gd name="connsiteY6-26" fmla="*/ 0 h 1173132"/>
                <a:gd name="connsiteX0-27" fmla="*/ 1102867 w 1393190"/>
                <a:gd name="connsiteY0-28" fmla="*/ 0 h 1173132"/>
                <a:gd name="connsiteX1-29" fmla="*/ 1393190 w 1393190"/>
                <a:gd name="connsiteY1-30" fmla="*/ 336547 h 1173132"/>
                <a:gd name="connsiteX2-31" fmla="*/ 1389250 w 1393190"/>
                <a:gd name="connsiteY2-32" fmla="*/ 414572 h 1173132"/>
                <a:gd name="connsiteX3-33" fmla="*/ 548660 w 1393190"/>
                <a:gd name="connsiteY3-34" fmla="*/ 1173132 h 1173132"/>
                <a:gd name="connsiteX4-35" fmla="*/ 0 w 1393190"/>
                <a:gd name="connsiteY4-36" fmla="*/ 2937 h 1173132"/>
                <a:gd name="connsiteX5-37" fmla="*/ 1102867 w 1393190"/>
                <a:gd name="connsiteY5-38" fmla="*/ 0 h 117313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1393190" h="1173132">
                  <a:moveTo>
                    <a:pt x="1102867" y="0"/>
                  </a:moveTo>
                  <a:lnTo>
                    <a:pt x="1393190" y="336547"/>
                  </a:lnTo>
                  <a:lnTo>
                    <a:pt x="1389250" y="414572"/>
                  </a:lnTo>
                  <a:cubicBezTo>
                    <a:pt x="1345980" y="840644"/>
                    <a:pt x="986148" y="1173132"/>
                    <a:pt x="548660" y="1173132"/>
                  </a:cubicBezTo>
                  <a:lnTo>
                    <a:pt x="0" y="2937"/>
                  </a:lnTo>
                  <a:lnTo>
                    <a:pt x="1102867" y="0"/>
                  </a:lnTo>
                  <a:close/>
                </a:path>
              </a:pathLst>
            </a:custGeom>
            <a:solidFill>
              <a:srgbClr val="ED49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progress-chart_20301"/>
            <p:cNvSpPr>
              <a:spLocks noChangeAspect="1"/>
            </p:cNvSpPr>
            <p:nvPr/>
          </p:nvSpPr>
          <p:spPr bwMode="auto">
            <a:xfrm>
              <a:off x="5479038" y="1603729"/>
              <a:ext cx="1115051" cy="872463"/>
            </a:xfrm>
            <a:custGeom>
              <a:avLst/>
              <a:gdLst>
                <a:gd name="T0" fmla="*/ 4604 w 5092"/>
                <a:gd name="T1" fmla="*/ 0 h 3990"/>
                <a:gd name="T2" fmla="*/ 487 w 5092"/>
                <a:gd name="T3" fmla="*/ 0 h 3990"/>
                <a:gd name="T4" fmla="*/ 0 w 5092"/>
                <a:gd name="T5" fmla="*/ 0 h 3990"/>
                <a:gd name="T6" fmla="*/ 0 w 5092"/>
                <a:gd name="T7" fmla="*/ 159 h 3990"/>
                <a:gd name="T8" fmla="*/ 487 w 5092"/>
                <a:gd name="T9" fmla="*/ 159 h 3990"/>
                <a:gd name="T10" fmla="*/ 487 w 5092"/>
                <a:gd name="T11" fmla="*/ 3043 h 3990"/>
                <a:gd name="T12" fmla="*/ 2354 w 5092"/>
                <a:gd name="T13" fmla="*/ 3043 h 3990"/>
                <a:gd name="T14" fmla="*/ 1520 w 5092"/>
                <a:gd name="T15" fmla="*/ 3877 h 3990"/>
                <a:gd name="T16" fmla="*/ 1633 w 5092"/>
                <a:gd name="T17" fmla="*/ 3990 h 3990"/>
                <a:gd name="T18" fmla="*/ 2466 w 5092"/>
                <a:gd name="T19" fmla="*/ 3156 h 3990"/>
                <a:gd name="T20" fmla="*/ 2466 w 5092"/>
                <a:gd name="T21" fmla="*/ 3978 h 3990"/>
                <a:gd name="T22" fmla="*/ 2625 w 5092"/>
                <a:gd name="T23" fmla="*/ 3978 h 3990"/>
                <a:gd name="T24" fmla="*/ 2625 w 5092"/>
                <a:gd name="T25" fmla="*/ 3156 h 3990"/>
                <a:gd name="T26" fmla="*/ 3437 w 5092"/>
                <a:gd name="T27" fmla="*/ 3967 h 3990"/>
                <a:gd name="T28" fmla="*/ 3549 w 5092"/>
                <a:gd name="T29" fmla="*/ 3855 h 3990"/>
                <a:gd name="T30" fmla="*/ 2738 w 5092"/>
                <a:gd name="T31" fmla="*/ 3043 h 3990"/>
                <a:gd name="T32" fmla="*/ 4604 w 5092"/>
                <a:gd name="T33" fmla="*/ 3043 h 3990"/>
                <a:gd name="T34" fmla="*/ 4604 w 5092"/>
                <a:gd name="T35" fmla="*/ 159 h 3990"/>
                <a:gd name="T36" fmla="*/ 5092 w 5092"/>
                <a:gd name="T37" fmla="*/ 159 h 3990"/>
                <a:gd name="T38" fmla="*/ 5092 w 5092"/>
                <a:gd name="T39" fmla="*/ 0 h 3990"/>
                <a:gd name="T40" fmla="*/ 4604 w 5092"/>
                <a:gd name="T41" fmla="*/ 0 h 3990"/>
                <a:gd name="T42" fmla="*/ 3532 w 5092"/>
                <a:gd name="T43" fmla="*/ 1615 h 3990"/>
                <a:gd name="T44" fmla="*/ 2748 w 5092"/>
                <a:gd name="T45" fmla="*/ 1401 h 3990"/>
                <a:gd name="T46" fmla="*/ 2283 w 5092"/>
                <a:gd name="T47" fmla="*/ 2078 h 3990"/>
                <a:gd name="T48" fmla="*/ 1439 w 5092"/>
                <a:gd name="T49" fmla="*/ 1631 h 3990"/>
                <a:gd name="T50" fmla="*/ 1057 w 5092"/>
                <a:gd name="T51" fmla="*/ 2460 h 3990"/>
                <a:gd name="T52" fmla="*/ 912 w 5092"/>
                <a:gd name="T53" fmla="*/ 2393 h 3990"/>
                <a:gd name="T54" fmla="*/ 1365 w 5092"/>
                <a:gd name="T55" fmla="*/ 1412 h 3990"/>
                <a:gd name="T56" fmla="*/ 2232 w 5092"/>
                <a:gd name="T57" fmla="*/ 1871 h 3990"/>
                <a:gd name="T58" fmla="*/ 2681 w 5092"/>
                <a:gd name="T59" fmla="*/ 1218 h 3990"/>
                <a:gd name="T60" fmla="*/ 3455 w 5092"/>
                <a:gd name="T61" fmla="*/ 1429 h 3990"/>
                <a:gd name="T62" fmla="*/ 4018 w 5092"/>
                <a:gd name="T63" fmla="*/ 448 h 3990"/>
                <a:gd name="T64" fmla="*/ 4156 w 5092"/>
                <a:gd name="T65" fmla="*/ 527 h 3990"/>
                <a:gd name="T66" fmla="*/ 3532 w 5092"/>
                <a:gd name="T67" fmla="*/ 1615 h 3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092" h="3990">
                  <a:moveTo>
                    <a:pt x="4604" y="0"/>
                  </a:moveTo>
                  <a:lnTo>
                    <a:pt x="487" y="0"/>
                  </a:lnTo>
                  <a:lnTo>
                    <a:pt x="0" y="0"/>
                  </a:lnTo>
                  <a:lnTo>
                    <a:pt x="0" y="159"/>
                  </a:lnTo>
                  <a:lnTo>
                    <a:pt x="487" y="159"/>
                  </a:lnTo>
                  <a:lnTo>
                    <a:pt x="487" y="3043"/>
                  </a:lnTo>
                  <a:lnTo>
                    <a:pt x="2354" y="3043"/>
                  </a:lnTo>
                  <a:lnTo>
                    <a:pt x="1520" y="3877"/>
                  </a:lnTo>
                  <a:lnTo>
                    <a:pt x="1633" y="3990"/>
                  </a:lnTo>
                  <a:lnTo>
                    <a:pt x="2466" y="3156"/>
                  </a:lnTo>
                  <a:lnTo>
                    <a:pt x="2466" y="3978"/>
                  </a:lnTo>
                  <a:lnTo>
                    <a:pt x="2625" y="3978"/>
                  </a:lnTo>
                  <a:lnTo>
                    <a:pt x="2625" y="3156"/>
                  </a:lnTo>
                  <a:lnTo>
                    <a:pt x="3437" y="3967"/>
                  </a:lnTo>
                  <a:lnTo>
                    <a:pt x="3549" y="3855"/>
                  </a:lnTo>
                  <a:lnTo>
                    <a:pt x="2738" y="3043"/>
                  </a:lnTo>
                  <a:lnTo>
                    <a:pt x="4604" y="3043"/>
                  </a:lnTo>
                  <a:lnTo>
                    <a:pt x="4604" y="159"/>
                  </a:lnTo>
                  <a:lnTo>
                    <a:pt x="5092" y="159"/>
                  </a:lnTo>
                  <a:lnTo>
                    <a:pt x="5092" y="0"/>
                  </a:lnTo>
                  <a:lnTo>
                    <a:pt x="4604" y="0"/>
                  </a:lnTo>
                  <a:close/>
                  <a:moveTo>
                    <a:pt x="3532" y="1615"/>
                  </a:moveTo>
                  <a:lnTo>
                    <a:pt x="2748" y="1401"/>
                  </a:lnTo>
                  <a:lnTo>
                    <a:pt x="2283" y="2078"/>
                  </a:lnTo>
                  <a:lnTo>
                    <a:pt x="1439" y="1631"/>
                  </a:lnTo>
                  <a:lnTo>
                    <a:pt x="1057" y="2460"/>
                  </a:lnTo>
                  <a:lnTo>
                    <a:pt x="912" y="2393"/>
                  </a:lnTo>
                  <a:lnTo>
                    <a:pt x="1365" y="1412"/>
                  </a:lnTo>
                  <a:lnTo>
                    <a:pt x="2232" y="1871"/>
                  </a:lnTo>
                  <a:lnTo>
                    <a:pt x="2681" y="1218"/>
                  </a:lnTo>
                  <a:lnTo>
                    <a:pt x="3455" y="1429"/>
                  </a:lnTo>
                  <a:lnTo>
                    <a:pt x="4018" y="448"/>
                  </a:lnTo>
                  <a:lnTo>
                    <a:pt x="4156" y="527"/>
                  </a:lnTo>
                  <a:lnTo>
                    <a:pt x="3532" y="16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矩形 10"/>
          <p:cNvSpPr/>
          <p:nvPr/>
        </p:nvSpPr>
        <p:spPr>
          <a:xfrm>
            <a:off x="881512" y="230967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财务必备图表</a:t>
            </a:r>
            <a:endParaRPr lang="zh-CN" altLang="en-US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12" name="RelativeShape3"/>
          <p:cNvSpPr/>
          <p:nvPr/>
        </p:nvSpPr>
        <p:spPr>
          <a:xfrm>
            <a:off x="6428875" y="2134357"/>
            <a:ext cx="541198" cy="3013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3" name="RelativeShape1"/>
          <p:cNvSpPr/>
          <p:nvPr/>
        </p:nvSpPr>
        <p:spPr>
          <a:xfrm>
            <a:off x="2652189" y="2144675"/>
            <a:ext cx="551523" cy="3013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14" name="ExtraShape1"/>
          <p:cNvSpPr/>
          <p:nvPr/>
        </p:nvSpPr>
        <p:spPr bwMode="auto">
          <a:xfrm flipH="1">
            <a:off x="2217298" y="4673791"/>
            <a:ext cx="1559273" cy="687825"/>
          </a:xfrm>
          <a:custGeom>
            <a:avLst/>
            <a:gdLst>
              <a:gd name="T0" fmla="*/ 2147483647 w 786"/>
              <a:gd name="T1" fmla="*/ 2147483647 h 366"/>
              <a:gd name="T2" fmla="*/ 2147483647 w 786"/>
              <a:gd name="T3" fmla="*/ 2147483647 h 366"/>
              <a:gd name="T4" fmla="*/ 2147483647 w 786"/>
              <a:gd name="T5" fmla="*/ 2147483647 h 366"/>
              <a:gd name="T6" fmla="*/ 2147483647 w 786"/>
              <a:gd name="T7" fmla="*/ 0 h 366"/>
              <a:gd name="T8" fmla="*/ 2147483647 w 786"/>
              <a:gd name="T9" fmla="*/ 0 h 366"/>
              <a:gd name="T10" fmla="*/ 2147483647 w 786"/>
              <a:gd name="T11" fmla="*/ 2147483647 h 366"/>
              <a:gd name="T12" fmla="*/ 2147483647 w 786"/>
              <a:gd name="T13" fmla="*/ 2147483647 h 366"/>
              <a:gd name="T14" fmla="*/ 2147483647 w 786"/>
              <a:gd name="T15" fmla="*/ 2147483647 h 366"/>
              <a:gd name="T16" fmla="*/ 2147483647 w 786"/>
              <a:gd name="T17" fmla="*/ 2147483647 h 366"/>
              <a:gd name="T18" fmla="*/ 2147483647 w 786"/>
              <a:gd name="T19" fmla="*/ 2147483647 h 366"/>
              <a:gd name="T20" fmla="*/ 0 w 786"/>
              <a:gd name="T21" fmla="*/ 2147483647 h 366"/>
              <a:gd name="T22" fmla="*/ 0 w 786"/>
              <a:gd name="T23" fmla="*/ 2147483647 h 366"/>
              <a:gd name="T24" fmla="*/ 2147483647 w 786"/>
              <a:gd name="T25" fmla="*/ 2147483647 h 366"/>
              <a:gd name="T26" fmla="*/ 2147483647 w 786"/>
              <a:gd name="T27" fmla="*/ 2147483647 h 366"/>
              <a:gd name="T28" fmla="*/ 2147483647 w 786"/>
              <a:gd name="T29" fmla="*/ 2147483647 h 366"/>
              <a:gd name="T30" fmla="*/ 2147483647 w 786"/>
              <a:gd name="T31" fmla="*/ 2147483647 h 366"/>
              <a:gd name="T32" fmla="*/ 2147483647 w 786"/>
              <a:gd name="T33" fmla="*/ 2147483647 h 366"/>
              <a:gd name="T34" fmla="*/ 2147483647 w 786"/>
              <a:gd name="T35" fmla="*/ 2147483647 h 366"/>
              <a:gd name="T36" fmla="*/ 2147483647 w 786"/>
              <a:gd name="T37" fmla="*/ 2147483647 h 366"/>
              <a:gd name="T38" fmla="*/ 2147483647 w 786"/>
              <a:gd name="T39" fmla="*/ 2147483647 h 366"/>
              <a:gd name="T40" fmla="*/ 2147483647 w 786"/>
              <a:gd name="T41" fmla="*/ 2147483647 h 366"/>
              <a:gd name="T42" fmla="*/ 2147483647 w 786"/>
              <a:gd name="T43" fmla="*/ 2147483647 h 366"/>
              <a:gd name="T44" fmla="*/ 2147483647 w 786"/>
              <a:gd name="T45" fmla="*/ 2147483647 h 366"/>
              <a:gd name="T46" fmla="*/ 2147483647 w 786"/>
              <a:gd name="T47" fmla="*/ 2147483647 h 366"/>
              <a:gd name="T48" fmla="*/ 2147483647 w 786"/>
              <a:gd name="T49" fmla="*/ 2147483647 h 366"/>
              <a:gd name="T50" fmla="*/ 2147483647 w 786"/>
              <a:gd name="T51" fmla="*/ 2147483647 h 366"/>
              <a:gd name="T52" fmla="*/ 2147483647 w 786"/>
              <a:gd name="T53" fmla="*/ 2147483647 h 366"/>
              <a:gd name="T54" fmla="*/ 2147483647 w 786"/>
              <a:gd name="T55" fmla="*/ 2147483647 h 366"/>
              <a:gd name="T56" fmla="*/ 2147483647 w 786"/>
              <a:gd name="T57" fmla="*/ 2147483647 h 366"/>
              <a:gd name="T58" fmla="*/ 2147483647 w 786"/>
              <a:gd name="T59" fmla="*/ 2147483647 h 366"/>
              <a:gd name="T60" fmla="*/ 2147483647 w 786"/>
              <a:gd name="T61" fmla="*/ 2147483647 h 366"/>
              <a:gd name="T62" fmla="*/ 2147483647 w 786"/>
              <a:gd name="T63" fmla="*/ 2147483647 h 366"/>
              <a:gd name="T64" fmla="*/ 2147483647 w 786"/>
              <a:gd name="T65" fmla="*/ 2147483647 h 366"/>
              <a:gd name="T66" fmla="*/ 2147483647 w 786"/>
              <a:gd name="T67" fmla="*/ 2147483647 h 366"/>
              <a:gd name="T68" fmla="*/ 2147483647 w 786"/>
              <a:gd name="T69" fmla="*/ 2147483647 h 366"/>
              <a:gd name="T70" fmla="*/ 2147483647 w 786"/>
              <a:gd name="T71" fmla="*/ 2147483647 h 366"/>
              <a:gd name="T72" fmla="*/ 2147483647 w 786"/>
              <a:gd name="T73" fmla="*/ 2147483647 h 366"/>
              <a:gd name="T74" fmla="*/ 2147483647 w 786"/>
              <a:gd name="T75" fmla="*/ 2147483647 h 366"/>
              <a:gd name="T76" fmla="*/ 2147483647 w 786"/>
              <a:gd name="T77" fmla="*/ 2147483647 h 366"/>
              <a:gd name="T78" fmla="*/ 2147483647 w 786"/>
              <a:gd name="T79" fmla="*/ 2147483647 h 36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786"/>
              <a:gd name="T121" fmla="*/ 0 h 366"/>
              <a:gd name="T122" fmla="*/ 786 w 786"/>
              <a:gd name="T123" fmla="*/ 366 h 36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786" h="366">
                <a:moveTo>
                  <a:pt x="775" y="272"/>
                </a:moveTo>
                <a:cubicBezTo>
                  <a:pt x="283" y="272"/>
                  <a:pt x="283" y="272"/>
                  <a:pt x="283" y="272"/>
                </a:cubicBezTo>
                <a:cubicBezTo>
                  <a:pt x="277" y="272"/>
                  <a:pt x="272" y="267"/>
                  <a:pt x="272" y="261"/>
                </a:cubicBezTo>
                <a:cubicBezTo>
                  <a:pt x="272" y="0"/>
                  <a:pt x="272" y="0"/>
                  <a:pt x="272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08" y="0"/>
                  <a:pt x="100" y="6"/>
                  <a:pt x="97" y="15"/>
                </a:cubicBezTo>
                <a:cubicBezTo>
                  <a:pt x="21" y="213"/>
                  <a:pt x="21" y="213"/>
                  <a:pt x="21" y="213"/>
                </a:cubicBezTo>
                <a:cubicBezTo>
                  <a:pt x="18" y="219"/>
                  <a:pt x="17" y="226"/>
                  <a:pt x="17" y="233"/>
                </a:cubicBezTo>
                <a:cubicBezTo>
                  <a:pt x="17" y="331"/>
                  <a:pt x="17" y="331"/>
                  <a:pt x="17" y="331"/>
                </a:cubicBezTo>
                <a:cubicBezTo>
                  <a:pt x="11" y="331"/>
                  <a:pt x="11" y="331"/>
                  <a:pt x="11" y="331"/>
                </a:cubicBezTo>
                <a:cubicBezTo>
                  <a:pt x="5" y="331"/>
                  <a:pt x="0" y="336"/>
                  <a:pt x="0" y="342"/>
                </a:cubicBezTo>
                <a:cubicBezTo>
                  <a:pt x="0" y="355"/>
                  <a:pt x="0" y="355"/>
                  <a:pt x="0" y="355"/>
                </a:cubicBezTo>
                <a:cubicBezTo>
                  <a:pt x="0" y="361"/>
                  <a:pt x="5" y="366"/>
                  <a:pt x="11" y="366"/>
                </a:cubicBezTo>
                <a:cubicBezTo>
                  <a:pt x="72" y="366"/>
                  <a:pt x="72" y="366"/>
                  <a:pt x="72" y="366"/>
                </a:cubicBezTo>
                <a:cubicBezTo>
                  <a:pt x="72" y="324"/>
                  <a:pt x="106" y="290"/>
                  <a:pt x="148" y="290"/>
                </a:cubicBezTo>
                <a:cubicBezTo>
                  <a:pt x="190" y="290"/>
                  <a:pt x="224" y="324"/>
                  <a:pt x="224" y="366"/>
                </a:cubicBezTo>
                <a:cubicBezTo>
                  <a:pt x="587" y="366"/>
                  <a:pt x="587" y="366"/>
                  <a:pt x="587" y="366"/>
                </a:cubicBezTo>
                <a:cubicBezTo>
                  <a:pt x="587" y="324"/>
                  <a:pt x="621" y="290"/>
                  <a:pt x="663" y="290"/>
                </a:cubicBezTo>
                <a:cubicBezTo>
                  <a:pt x="705" y="290"/>
                  <a:pt x="739" y="324"/>
                  <a:pt x="739" y="366"/>
                </a:cubicBezTo>
                <a:cubicBezTo>
                  <a:pt x="775" y="366"/>
                  <a:pt x="775" y="366"/>
                  <a:pt x="775" y="366"/>
                </a:cubicBezTo>
                <a:cubicBezTo>
                  <a:pt x="781" y="366"/>
                  <a:pt x="786" y="361"/>
                  <a:pt x="786" y="355"/>
                </a:cubicBezTo>
                <a:cubicBezTo>
                  <a:pt x="786" y="283"/>
                  <a:pt x="786" y="283"/>
                  <a:pt x="786" y="283"/>
                </a:cubicBezTo>
                <a:cubicBezTo>
                  <a:pt x="786" y="277"/>
                  <a:pt x="781" y="272"/>
                  <a:pt x="775" y="272"/>
                </a:cubicBezTo>
                <a:close/>
                <a:moveTo>
                  <a:pt x="30" y="289"/>
                </a:moveTo>
                <a:cubicBezTo>
                  <a:pt x="30" y="248"/>
                  <a:pt x="30" y="248"/>
                  <a:pt x="30" y="248"/>
                </a:cubicBezTo>
                <a:cubicBezTo>
                  <a:pt x="42" y="248"/>
                  <a:pt x="51" y="257"/>
                  <a:pt x="51" y="269"/>
                </a:cubicBezTo>
                <a:cubicBezTo>
                  <a:pt x="51" y="280"/>
                  <a:pt x="42" y="289"/>
                  <a:pt x="30" y="289"/>
                </a:cubicBezTo>
                <a:close/>
                <a:moveTo>
                  <a:pt x="161" y="167"/>
                </a:moveTo>
                <a:cubicBezTo>
                  <a:pt x="63" y="167"/>
                  <a:pt x="63" y="167"/>
                  <a:pt x="63" y="167"/>
                </a:cubicBezTo>
                <a:cubicBezTo>
                  <a:pt x="62" y="167"/>
                  <a:pt x="61" y="166"/>
                  <a:pt x="60" y="165"/>
                </a:cubicBezTo>
                <a:cubicBezTo>
                  <a:pt x="60" y="165"/>
                  <a:pt x="60" y="163"/>
                  <a:pt x="60" y="162"/>
                </a:cubicBezTo>
                <a:cubicBezTo>
                  <a:pt x="110" y="31"/>
                  <a:pt x="110" y="31"/>
                  <a:pt x="110" y="31"/>
                </a:cubicBezTo>
                <a:cubicBezTo>
                  <a:pt x="112" y="27"/>
                  <a:pt x="116" y="24"/>
                  <a:pt x="121" y="24"/>
                </a:cubicBezTo>
                <a:cubicBezTo>
                  <a:pt x="161" y="24"/>
                  <a:pt x="161" y="24"/>
                  <a:pt x="161" y="24"/>
                </a:cubicBezTo>
                <a:lnTo>
                  <a:pt x="161" y="167"/>
                </a:lnTo>
                <a:close/>
                <a:moveTo>
                  <a:pt x="245" y="167"/>
                </a:moveTo>
                <a:cubicBezTo>
                  <a:pt x="176" y="167"/>
                  <a:pt x="176" y="167"/>
                  <a:pt x="176" y="167"/>
                </a:cubicBezTo>
                <a:cubicBezTo>
                  <a:pt x="176" y="24"/>
                  <a:pt x="176" y="24"/>
                  <a:pt x="176" y="24"/>
                </a:cubicBezTo>
                <a:cubicBezTo>
                  <a:pt x="245" y="24"/>
                  <a:pt x="245" y="24"/>
                  <a:pt x="245" y="24"/>
                </a:cubicBezTo>
                <a:lnTo>
                  <a:pt x="245" y="167"/>
                </a:lnTo>
                <a:close/>
              </a:path>
            </a:pathLst>
          </a:custGeom>
          <a:solidFill>
            <a:srgbClr val="20B387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5" name="ExtraShape2"/>
          <p:cNvSpPr/>
          <p:nvPr/>
        </p:nvSpPr>
        <p:spPr bwMode="auto">
          <a:xfrm flipH="1">
            <a:off x="2348952" y="5255197"/>
            <a:ext cx="1247967" cy="214135"/>
          </a:xfrm>
          <a:custGeom>
            <a:avLst/>
            <a:gdLst>
              <a:gd name="T0" fmla="*/ 57 w 629"/>
              <a:gd name="T1" fmla="*/ 0 h 114"/>
              <a:gd name="T2" fmla="*/ 0 w 629"/>
              <a:gd name="T3" fmla="*/ 57 h 114"/>
              <a:gd name="T4" fmla="*/ 57 w 629"/>
              <a:gd name="T5" fmla="*/ 114 h 114"/>
              <a:gd name="T6" fmla="*/ 114 w 629"/>
              <a:gd name="T7" fmla="*/ 57 h 114"/>
              <a:gd name="T8" fmla="*/ 57 w 629"/>
              <a:gd name="T9" fmla="*/ 0 h 114"/>
              <a:gd name="T10" fmla="*/ 57 w 629"/>
              <a:gd name="T11" fmla="*/ 85 h 114"/>
              <a:gd name="T12" fmla="*/ 29 w 629"/>
              <a:gd name="T13" fmla="*/ 57 h 114"/>
              <a:gd name="T14" fmla="*/ 57 w 629"/>
              <a:gd name="T15" fmla="*/ 29 h 114"/>
              <a:gd name="T16" fmla="*/ 85 w 629"/>
              <a:gd name="T17" fmla="*/ 57 h 114"/>
              <a:gd name="T18" fmla="*/ 57 w 629"/>
              <a:gd name="T19" fmla="*/ 85 h 114"/>
              <a:gd name="T20" fmla="*/ 572 w 629"/>
              <a:gd name="T21" fmla="*/ 0 h 114"/>
              <a:gd name="T22" fmla="*/ 514 w 629"/>
              <a:gd name="T23" fmla="*/ 57 h 114"/>
              <a:gd name="T24" fmla="*/ 572 w 629"/>
              <a:gd name="T25" fmla="*/ 114 h 114"/>
              <a:gd name="T26" fmla="*/ 629 w 629"/>
              <a:gd name="T27" fmla="*/ 57 h 114"/>
              <a:gd name="T28" fmla="*/ 572 w 629"/>
              <a:gd name="T29" fmla="*/ 0 h 114"/>
              <a:gd name="T30" fmla="*/ 572 w 629"/>
              <a:gd name="T31" fmla="*/ 85 h 114"/>
              <a:gd name="T32" fmla="*/ 543 w 629"/>
              <a:gd name="T33" fmla="*/ 57 h 114"/>
              <a:gd name="T34" fmla="*/ 572 w 629"/>
              <a:gd name="T35" fmla="*/ 29 h 114"/>
              <a:gd name="T36" fmla="*/ 600 w 629"/>
              <a:gd name="T37" fmla="*/ 57 h 114"/>
              <a:gd name="T38" fmla="*/ 572 w 629"/>
              <a:gd name="T39" fmla="*/ 85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629" h="114">
                <a:moveTo>
                  <a:pt x="57" y="0"/>
                </a:moveTo>
                <a:cubicBezTo>
                  <a:pt x="25" y="0"/>
                  <a:pt x="0" y="25"/>
                  <a:pt x="0" y="57"/>
                </a:cubicBezTo>
                <a:cubicBezTo>
                  <a:pt x="0" y="89"/>
                  <a:pt x="25" y="114"/>
                  <a:pt x="57" y="114"/>
                </a:cubicBezTo>
                <a:cubicBezTo>
                  <a:pt x="89" y="114"/>
                  <a:pt x="114" y="89"/>
                  <a:pt x="114" y="57"/>
                </a:cubicBezTo>
                <a:cubicBezTo>
                  <a:pt x="114" y="25"/>
                  <a:pt x="89" y="0"/>
                  <a:pt x="57" y="0"/>
                </a:cubicBezTo>
                <a:close/>
                <a:moveTo>
                  <a:pt x="57" y="85"/>
                </a:moveTo>
                <a:cubicBezTo>
                  <a:pt x="41" y="85"/>
                  <a:pt x="29" y="73"/>
                  <a:pt x="29" y="57"/>
                </a:cubicBezTo>
                <a:cubicBezTo>
                  <a:pt x="29" y="41"/>
                  <a:pt x="41" y="29"/>
                  <a:pt x="57" y="29"/>
                </a:cubicBezTo>
                <a:cubicBezTo>
                  <a:pt x="73" y="29"/>
                  <a:pt x="85" y="41"/>
                  <a:pt x="85" y="57"/>
                </a:cubicBezTo>
                <a:cubicBezTo>
                  <a:pt x="85" y="73"/>
                  <a:pt x="73" y="85"/>
                  <a:pt x="57" y="85"/>
                </a:cubicBezTo>
                <a:close/>
                <a:moveTo>
                  <a:pt x="572" y="0"/>
                </a:moveTo>
                <a:cubicBezTo>
                  <a:pt x="540" y="0"/>
                  <a:pt x="514" y="25"/>
                  <a:pt x="514" y="57"/>
                </a:cubicBezTo>
                <a:cubicBezTo>
                  <a:pt x="514" y="89"/>
                  <a:pt x="540" y="114"/>
                  <a:pt x="572" y="114"/>
                </a:cubicBezTo>
                <a:cubicBezTo>
                  <a:pt x="603" y="114"/>
                  <a:pt x="629" y="89"/>
                  <a:pt x="629" y="57"/>
                </a:cubicBezTo>
                <a:cubicBezTo>
                  <a:pt x="629" y="25"/>
                  <a:pt x="603" y="0"/>
                  <a:pt x="572" y="0"/>
                </a:cubicBezTo>
                <a:close/>
                <a:moveTo>
                  <a:pt x="572" y="85"/>
                </a:moveTo>
                <a:cubicBezTo>
                  <a:pt x="556" y="85"/>
                  <a:pt x="543" y="73"/>
                  <a:pt x="543" y="57"/>
                </a:cubicBezTo>
                <a:cubicBezTo>
                  <a:pt x="543" y="41"/>
                  <a:pt x="556" y="29"/>
                  <a:pt x="572" y="29"/>
                </a:cubicBezTo>
                <a:cubicBezTo>
                  <a:pt x="587" y="29"/>
                  <a:pt x="600" y="41"/>
                  <a:pt x="600" y="57"/>
                </a:cubicBezTo>
                <a:cubicBezTo>
                  <a:pt x="600" y="73"/>
                  <a:pt x="587" y="85"/>
                  <a:pt x="572" y="85"/>
                </a:cubicBezTo>
                <a:close/>
              </a:path>
            </a:pathLst>
          </a:custGeom>
          <a:solidFill>
            <a:srgbClr val="20B387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6" name="ExtraShape1"/>
          <p:cNvSpPr/>
          <p:nvPr/>
        </p:nvSpPr>
        <p:spPr bwMode="auto">
          <a:xfrm flipH="1">
            <a:off x="4103417" y="4673791"/>
            <a:ext cx="1559273" cy="687825"/>
          </a:xfrm>
          <a:custGeom>
            <a:avLst/>
            <a:gdLst>
              <a:gd name="T0" fmla="*/ 2147483647 w 786"/>
              <a:gd name="T1" fmla="*/ 2147483647 h 366"/>
              <a:gd name="T2" fmla="*/ 2147483647 w 786"/>
              <a:gd name="T3" fmla="*/ 2147483647 h 366"/>
              <a:gd name="T4" fmla="*/ 2147483647 w 786"/>
              <a:gd name="T5" fmla="*/ 2147483647 h 366"/>
              <a:gd name="T6" fmla="*/ 2147483647 w 786"/>
              <a:gd name="T7" fmla="*/ 0 h 366"/>
              <a:gd name="T8" fmla="*/ 2147483647 w 786"/>
              <a:gd name="T9" fmla="*/ 0 h 366"/>
              <a:gd name="T10" fmla="*/ 2147483647 w 786"/>
              <a:gd name="T11" fmla="*/ 2147483647 h 366"/>
              <a:gd name="T12" fmla="*/ 2147483647 w 786"/>
              <a:gd name="T13" fmla="*/ 2147483647 h 366"/>
              <a:gd name="T14" fmla="*/ 2147483647 w 786"/>
              <a:gd name="T15" fmla="*/ 2147483647 h 366"/>
              <a:gd name="T16" fmla="*/ 2147483647 w 786"/>
              <a:gd name="T17" fmla="*/ 2147483647 h 366"/>
              <a:gd name="T18" fmla="*/ 2147483647 w 786"/>
              <a:gd name="T19" fmla="*/ 2147483647 h 366"/>
              <a:gd name="T20" fmla="*/ 0 w 786"/>
              <a:gd name="T21" fmla="*/ 2147483647 h 366"/>
              <a:gd name="T22" fmla="*/ 0 w 786"/>
              <a:gd name="T23" fmla="*/ 2147483647 h 366"/>
              <a:gd name="T24" fmla="*/ 2147483647 w 786"/>
              <a:gd name="T25" fmla="*/ 2147483647 h 366"/>
              <a:gd name="T26" fmla="*/ 2147483647 w 786"/>
              <a:gd name="T27" fmla="*/ 2147483647 h 366"/>
              <a:gd name="T28" fmla="*/ 2147483647 w 786"/>
              <a:gd name="T29" fmla="*/ 2147483647 h 366"/>
              <a:gd name="T30" fmla="*/ 2147483647 w 786"/>
              <a:gd name="T31" fmla="*/ 2147483647 h 366"/>
              <a:gd name="T32" fmla="*/ 2147483647 w 786"/>
              <a:gd name="T33" fmla="*/ 2147483647 h 366"/>
              <a:gd name="T34" fmla="*/ 2147483647 w 786"/>
              <a:gd name="T35" fmla="*/ 2147483647 h 366"/>
              <a:gd name="T36" fmla="*/ 2147483647 w 786"/>
              <a:gd name="T37" fmla="*/ 2147483647 h 366"/>
              <a:gd name="T38" fmla="*/ 2147483647 w 786"/>
              <a:gd name="T39" fmla="*/ 2147483647 h 366"/>
              <a:gd name="T40" fmla="*/ 2147483647 w 786"/>
              <a:gd name="T41" fmla="*/ 2147483647 h 366"/>
              <a:gd name="T42" fmla="*/ 2147483647 w 786"/>
              <a:gd name="T43" fmla="*/ 2147483647 h 366"/>
              <a:gd name="T44" fmla="*/ 2147483647 w 786"/>
              <a:gd name="T45" fmla="*/ 2147483647 h 366"/>
              <a:gd name="T46" fmla="*/ 2147483647 w 786"/>
              <a:gd name="T47" fmla="*/ 2147483647 h 366"/>
              <a:gd name="T48" fmla="*/ 2147483647 w 786"/>
              <a:gd name="T49" fmla="*/ 2147483647 h 366"/>
              <a:gd name="T50" fmla="*/ 2147483647 w 786"/>
              <a:gd name="T51" fmla="*/ 2147483647 h 366"/>
              <a:gd name="T52" fmla="*/ 2147483647 w 786"/>
              <a:gd name="T53" fmla="*/ 2147483647 h 366"/>
              <a:gd name="T54" fmla="*/ 2147483647 w 786"/>
              <a:gd name="T55" fmla="*/ 2147483647 h 366"/>
              <a:gd name="T56" fmla="*/ 2147483647 w 786"/>
              <a:gd name="T57" fmla="*/ 2147483647 h 366"/>
              <a:gd name="T58" fmla="*/ 2147483647 w 786"/>
              <a:gd name="T59" fmla="*/ 2147483647 h 366"/>
              <a:gd name="T60" fmla="*/ 2147483647 w 786"/>
              <a:gd name="T61" fmla="*/ 2147483647 h 366"/>
              <a:gd name="T62" fmla="*/ 2147483647 w 786"/>
              <a:gd name="T63" fmla="*/ 2147483647 h 366"/>
              <a:gd name="T64" fmla="*/ 2147483647 w 786"/>
              <a:gd name="T65" fmla="*/ 2147483647 h 366"/>
              <a:gd name="T66" fmla="*/ 2147483647 w 786"/>
              <a:gd name="T67" fmla="*/ 2147483647 h 366"/>
              <a:gd name="T68" fmla="*/ 2147483647 w 786"/>
              <a:gd name="T69" fmla="*/ 2147483647 h 366"/>
              <a:gd name="T70" fmla="*/ 2147483647 w 786"/>
              <a:gd name="T71" fmla="*/ 2147483647 h 366"/>
              <a:gd name="T72" fmla="*/ 2147483647 w 786"/>
              <a:gd name="T73" fmla="*/ 2147483647 h 366"/>
              <a:gd name="T74" fmla="*/ 2147483647 w 786"/>
              <a:gd name="T75" fmla="*/ 2147483647 h 366"/>
              <a:gd name="T76" fmla="*/ 2147483647 w 786"/>
              <a:gd name="T77" fmla="*/ 2147483647 h 366"/>
              <a:gd name="T78" fmla="*/ 2147483647 w 786"/>
              <a:gd name="T79" fmla="*/ 2147483647 h 36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786"/>
              <a:gd name="T121" fmla="*/ 0 h 366"/>
              <a:gd name="T122" fmla="*/ 786 w 786"/>
              <a:gd name="T123" fmla="*/ 366 h 36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786" h="366">
                <a:moveTo>
                  <a:pt x="775" y="272"/>
                </a:moveTo>
                <a:cubicBezTo>
                  <a:pt x="283" y="272"/>
                  <a:pt x="283" y="272"/>
                  <a:pt x="283" y="272"/>
                </a:cubicBezTo>
                <a:cubicBezTo>
                  <a:pt x="277" y="272"/>
                  <a:pt x="272" y="267"/>
                  <a:pt x="272" y="261"/>
                </a:cubicBezTo>
                <a:cubicBezTo>
                  <a:pt x="272" y="0"/>
                  <a:pt x="272" y="0"/>
                  <a:pt x="272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08" y="0"/>
                  <a:pt x="100" y="6"/>
                  <a:pt x="97" y="15"/>
                </a:cubicBezTo>
                <a:cubicBezTo>
                  <a:pt x="21" y="213"/>
                  <a:pt x="21" y="213"/>
                  <a:pt x="21" y="213"/>
                </a:cubicBezTo>
                <a:cubicBezTo>
                  <a:pt x="18" y="219"/>
                  <a:pt x="17" y="226"/>
                  <a:pt x="17" y="233"/>
                </a:cubicBezTo>
                <a:cubicBezTo>
                  <a:pt x="17" y="331"/>
                  <a:pt x="17" y="331"/>
                  <a:pt x="17" y="331"/>
                </a:cubicBezTo>
                <a:cubicBezTo>
                  <a:pt x="11" y="331"/>
                  <a:pt x="11" y="331"/>
                  <a:pt x="11" y="331"/>
                </a:cubicBezTo>
                <a:cubicBezTo>
                  <a:pt x="5" y="331"/>
                  <a:pt x="0" y="336"/>
                  <a:pt x="0" y="342"/>
                </a:cubicBezTo>
                <a:cubicBezTo>
                  <a:pt x="0" y="355"/>
                  <a:pt x="0" y="355"/>
                  <a:pt x="0" y="355"/>
                </a:cubicBezTo>
                <a:cubicBezTo>
                  <a:pt x="0" y="361"/>
                  <a:pt x="5" y="366"/>
                  <a:pt x="11" y="366"/>
                </a:cubicBezTo>
                <a:cubicBezTo>
                  <a:pt x="72" y="366"/>
                  <a:pt x="72" y="366"/>
                  <a:pt x="72" y="366"/>
                </a:cubicBezTo>
                <a:cubicBezTo>
                  <a:pt x="72" y="324"/>
                  <a:pt x="106" y="290"/>
                  <a:pt x="148" y="290"/>
                </a:cubicBezTo>
                <a:cubicBezTo>
                  <a:pt x="190" y="290"/>
                  <a:pt x="224" y="324"/>
                  <a:pt x="224" y="366"/>
                </a:cubicBezTo>
                <a:cubicBezTo>
                  <a:pt x="587" y="366"/>
                  <a:pt x="587" y="366"/>
                  <a:pt x="587" y="366"/>
                </a:cubicBezTo>
                <a:cubicBezTo>
                  <a:pt x="587" y="324"/>
                  <a:pt x="621" y="290"/>
                  <a:pt x="663" y="290"/>
                </a:cubicBezTo>
                <a:cubicBezTo>
                  <a:pt x="705" y="290"/>
                  <a:pt x="739" y="324"/>
                  <a:pt x="739" y="366"/>
                </a:cubicBezTo>
                <a:cubicBezTo>
                  <a:pt x="775" y="366"/>
                  <a:pt x="775" y="366"/>
                  <a:pt x="775" y="366"/>
                </a:cubicBezTo>
                <a:cubicBezTo>
                  <a:pt x="781" y="366"/>
                  <a:pt x="786" y="361"/>
                  <a:pt x="786" y="355"/>
                </a:cubicBezTo>
                <a:cubicBezTo>
                  <a:pt x="786" y="283"/>
                  <a:pt x="786" y="283"/>
                  <a:pt x="786" y="283"/>
                </a:cubicBezTo>
                <a:cubicBezTo>
                  <a:pt x="786" y="277"/>
                  <a:pt x="781" y="272"/>
                  <a:pt x="775" y="272"/>
                </a:cubicBezTo>
                <a:close/>
                <a:moveTo>
                  <a:pt x="30" y="289"/>
                </a:moveTo>
                <a:cubicBezTo>
                  <a:pt x="30" y="248"/>
                  <a:pt x="30" y="248"/>
                  <a:pt x="30" y="248"/>
                </a:cubicBezTo>
                <a:cubicBezTo>
                  <a:pt x="42" y="248"/>
                  <a:pt x="51" y="257"/>
                  <a:pt x="51" y="269"/>
                </a:cubicBezTo>
                <a:cubicBezTo>
                  <a:pt x="51" y="280"/>
                  <a:pt x="42" y="289"/>
                  <a:pt x="30" y="289"/>
                </a:cubicBezTo>
                <a:close/>
                <a:moveTo>
                  <a:pt x="161" y="167"/>
                </a:moveTo>
                <a:cubicBezTo>
                  <a:pt x="63" y="167"/>
                  <a:pt x="63" y="167"/>
                  <a:pt x="63" y="167"/>
                </a:cubicBezTo>
                <a:cubicBezTo>
                  <a:pt x="62" y="167"/>
                  <a:pt x="61" y="166"/>
                  <a:pt x="60" y="165"/>
                </a:cubicBezTo>
                <a:cubicBezTo>
                  <a:pt x="60" y="165"/>
                  <a:pt x="60" y="163"/>
                  <a:pt x="60" y="162"/>
                </a:cubicBezTo>
                <a:cubicBezTo>
                  <a:pt x="110" y="31"/>
                  <a:pt x="110" y="31"/>
                  <a:pt x="110" y="31"/>
                </a:cubicBezTo>
                <a:cubicBezTo>
                  <a:pt x="112" y="27"/>
                  <a:pt x="116" y="24"/>
                  <a:pt x="121" y="24"/>
                </a:cubicBezTo>
                <a:cubicBezTo>
                  <a:pt x="161" y="24"/>
                  <a:pt x="161" y="24"/>
                  <a:pt x="161" y="24"/>
                </a:cubicBezTo>
                <a:lnTo>
                  <a:pt x="161" y="167"/>
                </a:lnTo>
                <a:close/>
                <a:moveTo>
                  <a:pt x="245" y="167"/>
                </a:moveTo>
                <a:cubicBezTo>
                  <a:pt x="176" y="167"/>
                  <a:pt x="176" y="167"/>
                  <a:pt x="176" y="167"/>
                </a:cubicBezTo>
                <a:cubicBezTo>
                  <a:pt x="176" y="24"/>
                  <a:pt x="176" y="24"/>
                  <a:pt x="176" y="24"/>
                </a:cubicBezTo>
                <a:cubicBezTo>
                  <a:pt x="245" y="24"/>
                  <a:pt x="245" y="24"/>
                  <a:pt x="245" y="24"/>
                </a:cubicBezTo>
                <a:lnTo>
                  <a:pt x="245" y="167"/>
                </a:lnTo>
                <a:close/>
              </a:path>
            </a:pathLst>
          </a:custGeom>
          <a:solidFill>
            <a:srgbClr val="2E8AC2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8" name="ExtraShape2"/>
          <p:cNvSpPr/>
          <p:nvPr/>
        </p:nvSpPr>
        <p:spPr bwMode="auto">
          <a:xfrm flipH="1">
            <a:off x="4235071" y="5255197"/>
            <a:ext cx="1247967" cy="214135"/>
          </a:xfrm>
          <a:custGeom>
            <a:avLst/>
            <a:gdLst>
              <a:gd name="T0" fmla="*/ 57 w 629"/>
              <a:gd name="T1" fmla="*/ 0 h 114"/>
              <a:gd name="T2" fmla="*/ 0 w 629"/>
              <a:gd name="T3" fmla="*/ 57 h 114"/>
              <a:gd name="T4" fmla="*/ 57 w 629"/>
              <a:gd name="T5" fmla="*/ 114 h 114"/>
              <a:gd name="T6" fmla="*/ 114 w 629"/>
              <a:gd name="T7" fmla="*/ 57 h 114"/>
              <a:gd name="T8" fmla="*/ 57 w 629"/>
              <a:gd name="T9" fmla="*/ 0 h 114"/>
              <a:gd name="T10" fmla="*/ 57 w 629"/>
              <a:gd name="T11" fmla="*/ 85 h 114"/>
              <a:gd name="T12" fmla="*/ 29 w 629"/>
              <a:gd name="T13" fmla="*/ 57 h 114"/>
              <a:gd name="T14" fmla="*/ 57 w 629"/>
              <a:gd name="T15" fmla="*/ 29 h 114"/>
              <a:gd name="T16" fmla="*/ 85 w 629"/>
              <a:gd name="T17" fmla="*/ 57 h 114"/>
              <a:gd name="T18" fmla="*/ 57 w 629"/>
              <a:gd name="T19" fmla="*/ 85 h 114"/>
              <a:gd name="T20" fmla="*/ 572 w 629"/>
              <a:gd name="T21" fmla="*/ 0 h 114"/>
              <a:gd name="T22" fmla="*/ 514 w 629"/>
              <a:gd name="T23" fmla="*/ 57 h 114"/>
              <a:gd name="T24" fmla="*/ 572 w 629"/>
              <a:gd name="T25" fmla="*/ 114 h 114"/>
              <a:gd name="T26" fmla="*/ 629 w 629"/>
              <a:gd name="T27" fmla="*/ 57 h 114"/>
              <a:gd name="T28" fmla="*/ 572 w 629"/>
              <a:gd name="T29" fmla="*/ 0 h 114"/>
              <a:gd name="T30" fmla="*/ 572 w 629"/>
              <a:gd name="T31" fmla="*/ 85 h 114"/>
              <a:gd name="T32" fmla="*/ 543 w 629"/>
              <a:gd name="T33" fmla="*/ 57 h 114"/>
              <a:gd name="T34" fmla="*/ 572 w 629"/>
              <a:gd name="T35" fmla="*/ 29 h 114"/>
              <a:gd name="T36" fmla="*/ 600 w 629"/>
              <a:gd name="T37" fmla="*/ 57 h 114"/>
              <a:gd name="T38" fmla="*/ 572 w 629"/>
              <a:gd name="T39" fmla="*/ 85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629" h="114">
                <a:moveTo>
                  <a:pt x="57" y="0"/>
                </a:moveTo>
                <a:cubicBezTo>
                  <a:pt x="25" y="0"/>
                  <a:pt x="0" y="25"/>
                  <a:pt x="0" y="57"/>
                </a:cubicBezTo>
                <a:cubicBezTo>
                  <a:pt x="0" y="89"/>
                  <a:pt x="25" y="114"/>
                  <a:pt x="57" y="114"/>
                </a:cubicBezTo>
                <a:cubicBezTo>
                  <a:pt x="89" y="114"/>
                  <a:pt x="114" y="89"/>
                  <a:pt x="114" y="57"/>
                </a:cubicBezTo>
                <a:cubicBezTo>
                  <a:pt x="114" y="25"/>
                  <a:pt x="89" y="0"/>
                  <a:pt x="57" y="0"/>
                </a:cubicBezTo>
                <a:close/>
                <a:moveTo>
                  <a:pt x="57" y="85"/>
                </a:moveTo>
                <a:cubicBezTo>
                  <a:pt x="41" y="85"/>
                  <a:pt x="29" y="73"/>
                  <a:pt x="29" y="57"/>
                </a:cubicBezTo>
                <a:cubicBezTo>
                  <a:pt x="29" y="41"/>
                  <a:pt x="41" y="29"/>
                  <a:pt x="57" y="29"/>
                </a:cubicBezTo>
                <a:cubicBezTo>
                  <a:pt x="73" y="29"/>
                  <a:pt x="85" y="41"/>
                  <a:pt x="85" y="57"/>
                </a:cubicBezTo>
                <a:cubicBezTo>
                  <a:pt x="85" y="73"/>
                  <a:pt x="73" y="85"/>
                  <a:pt x="57" y="85"/>
                </a:cubicBezTo>
                <a:close/>
                <a:moveTo>
                  <a:pt x="572" y="0"/>
                </a:moveTo>
                <a:cubicBezTo>
                  <a:pt x="540" y="0"/>
                  <a:pt x="514" y="25"/>
                  <a:pt x="514" y="57"/>
                </a:cubicBezTo>
                <a:cubicBezTo>
                  <a:pt x="514" y="89"/>
                  <a:pt x="540" y="114"/>
                  <a:pt x="572" y="114"/>
                </a:cubicBezTo>
                <a:cubicBezTo>
                  <a:pt x="603" y="114"/>
                  <a:pt x="629" y="89"/>
                  <a:pt x="629" y="57"/>
                </a:cubicBezTo>
                <a:cubicBezTo>
                  <a:pt x="629" y="25"/>
                  <a:pt x="603" y="0"/>
                  <a:pt x="572" y="0"/>
                </a:cubicBezTo>
                <a:close/>
                <a:moveTo>
                  <a:pt x="572" y="85"/>
                </a:moveTo>
                <a:cubicBezTo>
                  <a:pt x="556" y="85"/>
                  <a:pt x="543" y="73"/>
                  <a:pt x="543" y="57"/>
                </a:cubicBezTo>
                <a:cubicBezTo>
                  <a:pt x="543" y="41"/>
                  <a:pt x="556" y="29"/>
                  <a:pt x="572" y="29"/>
                </a:cubicBezTo>
                <a:cubicBezTo>
                  <a:pt x="587" y="29"/>
                  <a:pt x="600" y="41"/>
                  <a:pt x="600" y="57"/>
                </a:cubicBezTo>
                <a:cubicBezTo>
                  <a:pt x="600" y="73"/>
                  <a:pt x="587" y="85"/>
                  <a:pt x="572" y="85"/>
                </a:cubicBezTo>
                <a:close/>
              </a:path>
            </a:pathLst>
          </a:custGeom>
          <a:solidFill>
            <a:srgbClr val="2E8AC2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19" name="ExtraShape1"/>
          <p:cNvSpPr/>
          <p:nvPr/>
        </p:nvSpPr>
        <p:spPr bwMode="auto">
          <a:xfrm flipH="1">
            <a:off x="5977032" y="4673791"/>
            <a:ext cx="1559273" cy="687825"/>
          </a:xfrm>
          <a:custGeom>
            <a:avLst/>
            <a:gdLst>
              <a:gd name="T0" fmla="*/ 2147483647 w 786"/>
              <a:gd name="T1" fmla="*/ 2147483647 h 366"/>
              <a:gd name="T2" fmla="*/ 2147483647 w 786"/>
              <a:gd name="T3" fmla="*/ 2147483647 h 366"/>
              <a:gd name="T4" fmla="*/ 2147483647 w 786"/>
              <a:gd name="T5" fmla="*/ 2147483647 h 366"/>
              <a:gd name="T6" fmla="*/ 2147483647 w 786"/>
              <a:gd name="T7" fmla="*/ 0 h 366"/>
              <a:gd name="T8" fmla="*/ 2147483647 w 786"/>
              <a:gd name="T9" fmla="*/ 0 h 366"/>
              <a:gd name="T10" fmla="*/ 2147483647 w 786"/>
              <a:gd name="T11" fmla="*/ 2147483647 h 366"/>
              <a:gd name="T12" fmla="*/ 2147483647 w 786"/>
              <a:gd name="T13" fmla="*/ 2147483647 h 366"/>
              <a:gd name="T14" fmla="*/ 2147483647 w 786"/>
              <a:gd name="T15" fmla="*/ 2147483647 h 366"/>
              <a:gd name="T16" fmla="*/ 2147483647 w 786"/>
              <a:gd name="T17" fmla="*/ 2147483647 h 366"/>
              <a:gd name="T18" fmla="*/ 2147483647 w 786"/>
              <a:gd name="T19" fmla="*/ 2147483647 h 366"/>
              <a:gd name="T20" fmla="*/ 0 w 786"/>
              <a:gd name="T21" fmla="*/ 2147483647 h 366"/>
              <a:gd name="T22" fmla="*/ 0 w 786"/>
              <a:gd name="T23" fmla="*/ 2147483647 h 366"/>
              <a:gd name="T24" fmla="*/ 2147483647 w 786"/>
              <a:gd name="T25" fmla="*/ 2147483647 h 366"/>
              <a:gd name="T26" fmla="*/ 2147483647 w 786"/>
              <a:gd name="T27" fmla="*/ 2147483647 h 366"/>
              <a:gd name="T28" fmla="*/ 2147483647 w 786"/>
              <a:gd name="T29" fmla="*/ 2147483647 h 366"/>
              <a:gd name="T30" fmla="*/ 2147483647 w 786"/>
              <a:gd name="T31" fmla="*/ 2147483647 h 366"/>
              <a:gd name="T32" fmla="*/ 2147483647 w 786"/>
              <a:gd name="T33" fmla="*/ 2147483647 h 366"/>
              <a:gd name="T34" fmla="*/ 2147483647 w 786"/>
              <a:gd name="T35" fmla="*/ 2147483647 h 366"/>
              <a:gd name="T36" fmla="*/ 2147483647 w 786"/>
              <a:gd name="T37" fmla="*/ 2147483647 h 366"/>
              <a:gd name="T38" fmla="*/ 2147483647 w 786"/>
              <a:gd name="T39" fmla="*/ 2147483647 h 366"/>
              <a:gd name="T40" fmla="*/ 2147483647 w 786"/>
              <a:gd name="T41" fmla="*/ 2147483647 h 366"/>
              <a:gd name="T42" fmla="*/ 2147483647 w 786"/>
              <a:gd name="T43" fmla="*/ 2147483647 h 366"/>
              <a:gd name="T44" fmla="*/ 2147483647 w 786"/>
              <a:gd name="T45" fmla="*/ 2147483647 h 366"/>
              <a:gd name="T46" fmla="*/ 2147483647 w 786"/>
              <a:gd name="T47" fmla="*/ 2147483647 h 366"/>
              <a:gd name="T48" fmla="*/ 2147483647 w 786"/>
              <a:gd name="T49" fmla="*/ 2147483647 h 366"/>
              <a:gd name="T50" fmla="*/ 2147483647 w 786"/>
              <a:gd name="T51" fmla="*/ 2147483647 h 366"/>
              <a:gd name="T52" fmla="*/ 2147483647 w 786"/>
              <a:gd name="T53" fmla="*/ 2147483647 h 366"/>
              <a:gd name="T54" fmla="*/ 2147483647 w 786"/>
              <a:gd name="T55" fmla="*/ 2147483647 h 366"/>
              <a:gd name="T56" fmla="*/ 2147483647 w 786"/>
              <a:gd name="T57" fmla="*/ 2147483647 h 366"/>
              <a:gd name="T58" fmla="*/ 2147483647 w 786"/>
              <a:gd name="T59" fmla="*/ 2147483647 h 366"/>
              <a:gd name="T60" fmla="*/ 2147483647 w 786"/>
              <a:gd name="T61" fmla="*/ 2147483647 h 366"/>
              <a:gd name="T62" fmla="*/ 2147483647 w 786"/>
              <a:gd name="T63" fmla="*/ 2147483647 h 366"/>
              <a:gd name="T64" fmla="*/ 2147483647 w 786"/>
              <a:gd name="T65" fmla="*/ 2147483647 h 366"/>
              <a:gd name="T66" fmla="*/ 2147483647 w 786"/>
              <a:gd name="T67" fmla="*/ 2147483647 h 366"/>
              <a:gd name="T68" fmla="*/ 2147483647 w 786"/>
              <a:gd name="T69" fmla="*/ 2147483647 h 366"/>
              <a:gd name="T70" fmla="*/ 2147483647 w 786"/>
              <a:gd name="T71" fmla="*/ 2147483647 h 366"/>
              <a:gd name="T72" fmla="*/ 2147483647 w 786"/>
              <a:gd name="T73" fmla="*/ 2147483647 h 366"/>
              <a:gd name="T74" fmla="*/ 2147483647 w 786"/>
              <a:gd name="T75" fmla="*/ 2147483647 h 366"/>
              <a:gd name="T76" fmla="*/ 2147483647 w 786"/>
              <a:gd name="T77" fmla="*/ 2147483647 h 366"/>
              <a:gd name="T78" fmla="*/ 2147483647 w 786"/>
              <a:gd name="T79" fmla="*/ 2147483647 h 36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786"/>
              <a:gd name="T121" fmla="*/ 0 h 366"/>
              <a:gd name="T122" fmla="*/ 786 w 786"/>
              <a:gd name="T123" fmla="*/ 366 h 36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786" h="366">
                <a:moveTo>
                  <a:pt x="775" y="272"/>
                </a:moveTo>
                <a:cubicBezTo>
                  <a:pt x="283" y="272"/>
                  <a:pt x="283" y="272"/>
                  <a:pt x="283" y="272"/>
                </a:cubicBezTo>
                <a:cubicBezTo>
                  <a:pt x="277" y="272"/>
                  <a:pt x="272" y="267"/>
                  <a:pt x="272" y="261"/>
                </a:cubicBezTo>
                <a:cubicBezTo>
                  <a:pt x="272" y="0"/>
                  <a:pt x="272" y="0"/>
                  <a:pt x="272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08" y="0"/>
                  <a:pt x="100" y="6"/>
                  <a:pt x="97" y="15"/>
                </a:cubicBezTo>
                <a:cubicBezTo>
                  <a:pt x="21" y="213"/>
                  <a:pt x="21" y="213"/>
                  <a:pt x="21" y="213"/>
                </a:cubicBezTo>
                <a:cubicBezTo>
                  <a:pt x="18" y="219"/>
                  <a:pt x="17" y="226"/>
                  <a:pt x="17" y="233"/>
                </a:cubicBezTo>
                <a:cubicBezTo>
                  <a:pt x="17" y="331"/>
                  <a:pt x="17" y="331"/>
                  <a:pt x="17" y="331"/>
                </a:cubicBezTo>
                <a:cubicBezTo>
                  <a:pt x="11" y="331"/>
                  <a:pt x="11" y="331"/>
                  <a:pt x="11" y="331"/>
                </a:cubicBezTo>
                <a:cubicBezTo>
                  <a:pt x="5" y="331"/>
                  <a:pt x="0" y="336"/>
                  <a:pt x="0" y="342"/>
                </a:cubicBezTo>
                <a:cubicBezTo>
                  <a:pt x="0" y="355"/>
                  <a:pt x="0" y="355"/>
                  <a:pt x="0" y="355"/>
                </a:cubicBezTo>
                <a:cubicBezTo>
                  <a:pt x="0" y="361"/>
                  <a:pt x="5" y="366"/>
                  <a:pt x="11" y="366"/>
                </a:cubicBezTo>
                <a:cubicBezTo>
                  <a:pt x="72" y="366"/>
                  <a:pt x="72" y="366"/>
                  <a:pt x="72" y="366"/>
                </a:cubicBezTo>
                <a:cubicBezTo>
                  <a:pt x="72" y="324"/>
                  <a:pt x="106" y="290"/>
                  <a:pt x="148" y="290"/>
                </a:cubicBezTo>
                <a:cubicBezTo>
                  <a:pt x="190" y="290"/>
                  <a:pt x="224" y="324"/>
                  <a:pt x="224" y="366"/>
                </a:cubicBezTo>
                <a:cubicBezTo>
                  <a:pt x="587" y="366"/>
                  <a:pt x="587" y="366"/>
                  <a:pt x="587" y="366"/>
                </a:cubicBezTo>
                <a:cubicBezTo>
                  <a:pt x="587" y="324"/>
                  <a:pt x="621" y="290"/>
                  <a:pt x="663" y="290"/>
                </a:cubicBezTo>
                <a:cubicBezTo>
                  <a:pt x="705" y="290"/>
                  <a:pt x="739" y="324"/>
                  <a:pt x="739" y="366"/>
                </a:cubicBezTo>
                <a:cubicBezTo>
                  <a:pt x="775" y="366"/>
                  <a:pt x="775" y="366"/>
                  <a:pt x="775" y="366"/>
                </a:cubicBezTo>
                <a:cubicBezTo>
                  <a:pt x="781" y="366"/>
                  <a:pt x="786" y="361"/>
                  <a:pt x="786" y="355"/>
                </a:cubicBezTo>
                <a:cubicBezTo>
                  <a:pt x="786" y="283"/>
                  <a:pt x="786" y="283"/>
                  <a:pt x="786" y="283"/>
                </a:cubicBezTo>
                <a:cubicBezTo>
                  <a:pt x="786" y="277"/>
                  <a:pt x="781" y="272"/>
                  <a:pt x="775" y="272"/>
                </a:cubicBezTo>
                <a:close/>
                <a:moveTo>
                  <a:pt x="30" y="289"/>
                </a:moveTo>
                <a:cubicBezTo>
                  <a:pt x="30" y="248"/>
                  <a:pt x="30" y="248"/>
                  <a:pt x="30" y="248"/>
                </a:cubicBezTo>
                <a:cubicBezTo>
                  <a:pt x="42" y="248"/>
                  <a:pt x="51" y="257"/>
                  <a:pt x="51" y="269"/>
                </a:cubicBezTo>
                <a:cubicBezTo>
                  <a:pt x="51" y="280"/>
                  <a:pt x="42" y="289"/>
                  <a:pt x="30" y="289"/>
                </a:cubicBezTo>
                <a:close/>
                <a:moveTo>
                  <a:pt x="161" y="167"/>
                </a:moveTo>
                <a:cubicBezTo>
                  <a:pt x="63" y="167"/>
                  <a:pt x="63" y="167"/>
                  <a:pt x="63" y="167"/>
                </a:cubicBezTo>
                <a:cubicBezTo>
                  <a:pt x="62" y="167"/>
                  <a:pt x="61" y="166"/>
                  <a:pt x="60" y="165"/>
                </a:cubicBezTo>
                <a:cubicBezTo>
                  <a:pt x="60" y="165"/>
                  <a:pt x="60" y="163"/>
                  <a:pt x="60" y="162"/>
                </a:cubicBezTo>
                <a:cubicBezTo>
                  <a:pt x="110" y="31"/>
                  <a:pt x="110" y="31"/>
                  <a:pt x="110" y="31"/>
                </a:cubicBezTo>
                <a:cubicBezTo>
                  <a:pt x="112" y="27"/>
                  <a:pt x="116" y="24"/>
                  <a:pt x="121" y="24"/>
                </a:cubicBezTo>
                <a:cubicBezTo>
                  <a:pt x="161" y="24"/>
                  <a:pt x="161" y="24"/>
                  <a:pt x="161" y="24"/>
                </a:cubicBezTo>
                <a:lnTo>
                  <a:pt x="161" y="167"/>
                </a:lnTo>
                <a:close/>
                <a:moveTo>
                  <a:pt x="245" y="167"/>
                </a:moveTo>
                <a:cubicBezTo>
                  <a:pt x="176" y="167"/>
                  <a:pt x="176" y="167"/>
                  <a:pt x="176" y="167"/>
                </a:cubicBezTo>
                <a:cubicBezTo>
                  <a:pt x="176" y="24"/>
                  <a:pt x="176" y="24"/>
                  <a:pt x="176" y="24"/>
                </a:cubicBezTo>
                <a:cubicBezTo>
                  <a:pt x="245" y="24"/>
                  <a:pt x="245" y="24"/>
                  <a:pt x="245" y="24"/>
                </a:cubicBezTo>
                <a:lnTo>
                  <a:pt x="245" y="167"/>
                </a:lnTo>
                <a:close/>
              </a:path>
            </a:pathLst>
          </a:custGeom>
          <a:solidFill>
            <a:srgbClr val="F06586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20" name="ExtraShape2"/>
          <p:cNvSpPr/>
          <p:nvPr/>
        </p:nvSpPr>
        <p:spPr bwMode="auto">
          <a:xfrm flipH="1">
            <a:off x="6108686" y="5255197"/>
            <a:ext cx="1247967" cy="214135"/>
          </a:xfrm>
          <a:custGeom>
            <a:avLst/>
            <a:gdLst>
              <a:gd name="T0" fmla="*/ 57 w 629"/>
              <a:gd name="T1" fmla="*/ 0 h 114"/>
              <a:gd name="T2" fmla="*/ 0 w 629"/>
              <a:gd name="T3" fmla="*/ 57 h 114"/>
              <a:gd name="T4" fmla="*/ 57 w 629"/>
              <a:gd name="T5" fmla="*/ 114 h 114"/>
              <a:gd name="T6" fmla="*/ 114 w 629"/>
              <a:gd name="T7" fmla="*/ 57 h 114"/>
              <a:gd name="T8" fmla="*/ 57 w 629"/>
              <a:gd name="T9" fmla="*/ 0 h 114"/>
              <a:gd name="T10" fmla="*/ 57 w 629"/>
              <a:gd name="T11" fmla="*/ 85 h 114"/>
              <a:gd name="T12" fmla="*/ 29 w 629"/>
              <a:gd name="T13" fmla="*/ 57 h 114"/>
              <a:gd name="T14" fmla="*/ 57 w 629"/>
              <a:gd name="T15" fmla="*/ 29 h 114"/>
              <a:gd name="T16" fmla="*/ 85 w 629"/>
              <a:gd name="T17" fmla="*/ 57 h 114"/>
              <a:gd name="T18" fmla="*/ 57 w 629"/>
              <a:gd name="T19" fmla="*/ 85 h 114"/>
              <a:gd name="T20" fmla="*/ 572 w 629"/>
              <a:gd name="T21" fmla="*/ 0 h 114"/>
              <a:gd name="T22" fmla="*/ 514 w 629"/>
              <a:gd name="T23" fmla="*/ 57 h 114"/>
              <a:gd name="T24" fmla="*/ 572 w 629"/>
              <a:gd name="T25" fmla="*/ 114 h 114"/>
              <a:gd name="T26" fmla="*/ 629 w 629"/>
              <a:gd name="T27" fmla="*/ 57 h 114"/>
              <a:gd name="T28" fmla="*/ 572 w 629"/>
              <a:gd name="T29" fmla="*/ 0 h 114"/>
              <a:gd name="T30" fmla="*/ 572 w 629"/>
              <a:gd name="T31" fmla="*/ 85 h 114"/>
              <a:gd name="T32" fmla="*/ 543 w 629"/>
              <a:gd name="T33" fmla="*/ 57 h 114"/>
              <a:gd name="T34" fmla="*/ 572 w 629"/>
              <a:gd name="T35" fmla="*/ 29 h 114"/>
              <a:gd name="T36" fmla="*/ 600 w 629"/>
              <a:gd name="T37" fmla="*/ 57 h 114"/>
              <a:gd name="T38" fmla="*/ 572 w 629"/>
              <a:gd name="T39" fmla="*/ 85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629" h="114">
                <a:moveTo>
                  <a:pt x="57" y="0"/>
                </a:moveTo>
                <a:cubicBezTo>
                  <a:pt x="25" y="0"/>
                  <a:pt x="0" y="25"/>
                  <a:pt x="0" y="57"/>
                </a:cubicBezTo>
                <a:cubicBezTo>
                  <a:pt x="0" y="89"/>
                  <a:pt x="25" y="114"/>
                  <a:pt x="57" y="114"/>
                </a:cubicBezTo>
                <a:cubicBezTo>
                  <a:pt x="89" y="114"/>
                  <a:pt x="114" y="89"/>
                  <a:pt x="114" y="57"/>
                </a:cubicBezTo>
                <a:cubicBezTo>
                  <a:pt x="114" y="25"/>
                  <a:pt x="89" y="0"/>
                  <a:pt x="57" y="0"/>
                </a:cubicBezTo>
                <a:close/>
                <a:moveTo>
                  <a:pt x="57" y="85"/>
                </a:moveTo>
                <a:cubicBezTo>
                  <a:pt x="41" y="85"/>
                  <a:pt x="29" y="73"/>
                  <a:pt x="29" y="57"/>
                </a:cubicBezTo>
                <a:cubicBezTo>
                  <a:pt x="29" y="41"/>
                  <a:pt x="41" y="29"/>
                  <a:pt x="57" y="29"/>
                </a:cubicBezTo>
                <a:cubicBezTo>
                  <a:pt x="73" y="29"/>
                  <a:pt x="85" y="41"/>
                  <a:pt x="85" y="57"/>
                </a:cubicBezTo>
                <a:cubicBezTo>
                  <a:pt x="85" y="73"/>
                  <a:pt x="73" y="85"/>
                  <a:pt x="57" y="85"/>
                </a:cubicBezTo>
                <a:close/>
                <a:moveTo>
                  <a:pt x="572" y="0"/>
                </a:moveTo>
                <a:cubicBezTo>
                  <a:pt x="540" y="0"/>
                  <a:pt x="514" y="25"/>
                  <a:pt x="514" y="57"/>
                </a:cubicBezTo>
                <a:cubicBezTo>
                  <a:pt x="514" y="89"/>
                  <a:pt x="540" y="114"/>
                  <a:pt x="572" y="114"/>
                </a:cubicBezTo>
                <a:cubicBezTo>
                  <a:pt x="603" y="114"/>
                  <a:pt x="629" y="89"/>
                  <a:pt x="629" y="57"/>
                </a:cubicBezTo>
                <a:cubicBezTo>
                  <a:pt x="629" y="25"/>
                  <a:pt x="603" y="0"/>
                  <a:pt x="572" y="0"/>
                </a:cubicBezTo>
                <a:close/>
                <a:moveTo>
                  <a:pt x="572" y="85"/>
                </a:moveTo>
                <a:cubicBezTo>
                  <a:pt x="556" y="85"/>
                  <a:pt x="543" y="73"/>
                  <a:pt x="543" y="57"/>
                </a:cubicBezTo>
                <a:cubicBezTo>
                  <a:pt x="543" y="41"/>
                  <a:pt x="556" y="29"/>
                  <a:pt x="572" y="29"/>
                </a:cubicBezTo>
                <a:cubicBezTo>
                  <a:pt x="587" y="29"/>
                  <a:pt x="600" y="41"/>
                  <a:pt x="600" y="57"/>
                </a:cubicBezTo>
                <a:cubicBezTo>
                  <a:pt x="600" y="73"/>
                  <a:pt x="587" y="85"/>
                  <a:pt x="572" y="85"/>
                </a:cubicBezTo>
                <a:close/>
              </a:path>
            </a:pathLst>
          </a:custGeom>
          <a:solidFill>
            <a:srgbClr val="F06586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cxnSp>
        <p:nvCxnSpPr>
          <p:cNvPr id="21" name="ExtraShape"/>
          <p:cNvCxnSpPr/>
          <p:nvPr/>
        </p:nvCxnSpPr>
        <p:spPr>
          <a:xfrm>
            <a:off x="1381125" y="5469332"/>
            <a:ext cx="9210675" cy="0"/>
          </a:xfrm>
          <a:prstGeom prst="line">
            <a:avLst/>
          </a:prstGeom>
          <a:ln>
            <a:solidFill>
              <a:schemeClr val="bg1">
                <a:alpha val="53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ValueShape1"/>
          <p:cNvSpPr/>
          <p:nvPr/>
        </p:nvSpPr>
        <p:spPr>
          <a:xfrm>
            <a:off x="2652189" y="3651238"/>
            <a:ext cx="551523" cy="1506562"/>
          </a:xfrm>
          <a:prstGeom prst="rect">
            <a:avLst/>
          </a:prstGeom>
          <a:solidFill>
            <a:srgbClr val="20B3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23" name="ValueShape3"/>
          <p:cNvSpPr/>
          <p:nvPr/>
        </p:nvSpPr>
        <p:spPr>
          <a:xfrm>
            <a:off x="6428875" y="3550526"/>
            <a:ext cx="541198" cy="1596956"/>
          </a:xfrm>
          <a:prstGeom prst="rect">
            <a:avLst/>
          </a:prstGeom>
          <a:solidFill>
            <a:srgbClr val="F065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24" name="ValueShape2"/>
          <p:cNvSpPr/>
          <p:nvPr/>
        </p:nvSpPr>
        <p:spPr>
          <a:xfrm>
            <a:off x="4531046" y="2827376"/>
            <a:ext cx="546353" cy="2320106"/>
          </a:xfrm>
          <a:prstGeom prst="rect">
            <a:avLst/>
          </a:prstGeom>
          <a:solidFill>
            <a:srgbClr val="2E8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28" name="RelativeShape2"/>
          <p:cNvSpPr/>
          <p:nvPr/>
        </p:nvSpPr>
        <p:spPr>
          <a:xfrm>
            <a:off x="4531046" y="2134357"/>
            <a:ext cx="546353" cy="3013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29" name="ValueBack"/>
          <p:cNvSpPr/>
          <p:nvPr/>
        </p:nvSpPr>
        <p:spPr>
          <a:xfrm>
            <a:off x="1713890" y="1453485"/>
            <a:ext cx="6325821" cy="423542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0" name="ExtraShape1"/>
          <p:cNvSpPr/>
          <p:nvPr/>
        </p:nvSpPr>
        <p:spPr bwMode="auto">
          <a:xfrm flipH="1">
            <a:off x="8164302" y="4684109"/>
            <a:ext cx="1559273" cy="687825"/>
          </a:xfrm>
          <a:custGeom>
            <a:avLst/>
            <a:gdLst>
              <a:gd name="T0" fmla="*/ 2147483647 w 786"/>
              <a:gd name="T1" fmla="*/ 2147483647 h 366"/>
              <a:gd name="T2" fmla="*/ 2147483647 w 786"/>
              <a:gd name="T3" fmla="*/ 2147483647 h 366"/>
              <a:gd name="T4" fmla="*/ 2147483647 w 786"/>
              <a:gd name="T5" fmla="*/ 2147483647 h 366"/>
              <a:gd name="T6" fmla="*/ 2147483647 w 786"/>
              <a:gd name="T7" fmla="*/ 0 h 366"/>
              <a:gd name="T8" fmla="*/ 2147483647 w 786"/>
              <a:gd name="T9" fmla="*/ 0 h 366"/>
              <a:gd name="T10" fmla="*/ 2147483647 w 786"/>
              <a:gd name="T11" fmla="*/ 2147483647 h 366"/>
              <a:gd name="T12" fmla="*/ 2147483647 w 786"/>
              <a:gd name="T13" fmla="*/ 2147483647 h 366"/>
              <a:gd name="T14" fmla="*/ 2147483647 w 786"/>
              <a:gd name="T15" fmla="*/ 2147483647 h 366"/>
              <a:gd name="T16" fmla="*/ 2147483647 w 786"/>
              <a:gd name="T17" fmla="*/ 2147483647 h 366"/>
              <a:gd name="T18" fmla="*/ 2147483647 w 786"/>
              <a:gd name="T19" fmla="*/ 2147483647 h 366"/>
              <a:gd name="T20" fmla="*/ 0 w 786"/>
              <a:gd name="T21" fmla="*/ 2147483647 h 366"/>
              <a:gd name="T22" fmla="*/ 0 w 786"/>
              <a:gd name="T23" fmla="*/ 2147483647 h 366"/>
              <a:gd name="T24" fmla="*/ 2147483647 w 786"/>
              <a:gd name="T25" fmla="*/ 2147483647 h 366"/>
              <a:gd name="T26" fmla="*/ 2147483647 w 786"/>
              <a:gd name="T27" fmla="*/ 2147483647 h 366"/>
              <a:gd name="T28" fmla="*/ 2147483647 w 786"/>
              <a:gd name="T29" fmla="*/ 2147483647 h 366"/>
              <a:gd name="T30" fmla="*/ 2147483647 w 786"/>
              <a:gd name="T31" fmla="*/ 2147483647 h 366"/>
              <a:gd name="T32" fmla="*/ 2147483647 w 786"/>
              <a:gd name="T33" fmla="*/ 2147483647 h 366"/>
              <a:gd name="T34" fmla="*/ 2147483647 w 786"/>
              <a:gd name="T35" fmla="*/ 2147483647 h 366"/>
              <a:gd name="T36" fmla="*/ 2147483647 w 786"/>
              <a:gd name="T37" fmla="*/ 2147483647 h 366"/>
              <a:gd name="T38" fmla="*/ 2147483647 w 786"/>
              <a:gd name="T39" fmla="*/ 2147483647 h 366"/>
              <a:gd name="T40" fmla="*/ 2147483647 w 786"/>
              <a:gd name="T41" fmla="*/ 2147483647 h 366"/>
              <a:gd name="T42" fmla="*/ 2147483647 w 786"/>
              <a:gd name="T43" fmla="*/ 2147483647 h 366"/>
              <a:gd name="T44" fmla="*/ 2147483647 w 786"/>
              <a:gd name="T45" fmla="*/ 2147483647 h 366"/>
              <a:gd name="T46" fmla="*/ 2147483647 w 786"/>
              <a:gd name="T47" fmla="*/ 2147483647 h 366"/>
              <a:gd name="T48" fmla="*/ 2147483647 w 786"/>
              <a:gd name="T49" fmla="*/ 2147483647 h 366"/>
              <a:gd name="T50" fmla="*/ 2147483647 w 786"/>
              <a:gd name="T51" fmla="*/ 2147483647 h 366"/>
              <a:gd name="T52" fmla="*/ 2147483647 w 786"/>
              <a:gd name="T53" fmla="*/ 2147483647 h 366"/>
              <a:gd name="T54" fmla="*/ 2147483647 w 786"/>
              <a:gd name="T55" fmla="*/ 2147483647 h 366"/>
              <a:gd name="T56" fmla="*/ 2147483647 w 786"/>
              <a:gd name="T57" fmla="*/ 2147483647 h 366"/>
              <a:gd name="T58" fmla="*/ 2147483647 w 786"/>
              <a:gd name="T59" fmla="*/ 2147483647 h 366"/>
              <a:gd name="T60" fmla="*/ 2147483647 w 786"/>
              <a:gd name="T61" fmla="*/ 2147483647 h 366"/>
              <a:gd name="T62" fmla="*/ 2147483647 w 786"/>
              <a:gd name="T63" fmla="*/ 2147483647 h 366"/>
              <a:gd name="T64" fmla="*/ 2147483647 w 786"/>
              <a:gd name="T65" fmla="*/ 2147483647 h 366"/>
              <a:gd name="T66" fmla="*/ 2147483647 w 786"/>
              <a:gd name="T67" fmla="*/ 2147483647 h 366"/>
              <a:gd name="T68" fmla="*/ 2147483647 w 786"/>
              <a:gd name="T69" fmla="*/ 2147483647 h 366"/>
              <a:gd name="T70" fmla="*/ 2147483647 w 786"/>
              <a:gd name="T71" fmla="*/ 2147483647 h 366"/>
              <a:gd name="T72" fmla="*/ 2147483647 w 786"/>
              <a:gd name="T73" fmla="*/ 2147483647 h 366"/>
              <a:gd name="T74" fmla="*/ 2147483647 w 786"/>
              <a:gd name="T75" fmla="*/ 2147483647 h 366"/>
              <a:gd name="T76" fmla="*/ 2147483647 w 786"/>
              <a:gd name="T77" fmla="*/ 2147483647 h 366"/>
              <a:gd name="T78" fmla="*/ 2147483647 w 786"/>
              <a:gd name="T79" fmla="*/ 2147483647 h 36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w 786"/>
              <a:gd name="T121" fmla="*/ 0 h 366"/>
              <a:gd name="T122" fmla="*/ 786 w 786"/>
              <a:gd name="T123" fmla="*/ 366 h 36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T120" t="T121" r="T122" b="T123"/>
            <a:pathLst>
              <a:path w="786" h="366">
                <a:moveTo>
                  <a:pt x="775" y="272"/>
                </a:moveTo>
                <a:cubicBezTo>
                  <a:pt x="283" y="272"/>
                  <a:pt x="283" y="272"/>
                  <a:pt x="283" y="272"/>
                </a:cubicBezTo>
                <a:cubicBezTo>
                  <a:pt x="277" y="272"/>
                  <a:pt x="272" y="267"/>
                  <a:pt x="272" y="261"/>
                </a:cubicBezTo>
                <a:cubicBezTo>
                  <a:pt x="272" y="0"/>
                  <a:pt x="272" y="0"/>
                  <a:pt x="272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08" y="0"/>
                  <a:pt x="100" y="6"/>
                  <a:pt x="97" y="15"/>
                </a:cubicBezTo>
                <a:cubicBezTo>
                  <a:pt x="21" y="213"/>
                  <a:pt x="21" y="213"/>
                  <a:pt x="21" y="213"/>
                </a:cubicBezTo>
                <a:cubicBezTo>
                  <a:pt x="18" y="219"/>
                  <a:pt x="17" y="226"/>
                  <a:pt x="17" y="233"/>
                </a:cubicBezTo>
                <a:cubicBezTo>
                  <a:pt x="17" y="331"/>
                  <a:pt x="17" y="331"/>
                  <a:pt x="17" y="331"/>
                </a:cubicBezTo>
                <a:cubicBezTo>
                  <a:pt x="11" y="331"/>
                  <a:pt x="11" y="331"/>
                  <a:pt x="11" y="331"/>
                </a:cubicBezTo>
                <a:cubicBezTo>
                  <a:pt x="5" y="331"/>
                  <a:pt x="0" y="336"/>
                  <a:pt x="0" y="342"/>
                </a:cubicBezTo>
                <a:cubicBezTo>
                  <a:pt x="0" y="355"/>
                  <a:pt x="0" y="355"/>
                  <a:pt x="0" y="355"/>
                </a:cubicBezTo>
                <a:cubicBezTo>
                  <a:pt x="0" y="361"/>
                  <a:pt x="5" y="366"/>
                  <a:pt x="11" y="366"/>
                </a:cubicBezTo>
                <a:cubicBezTo>
                  <a:pt x="72" y="366"/>
                  <a:pt x="72" y="366"/>
                  <a:pt x="72" y="366"/>
                </a:cubicBezTo>
                <a:cubicBezTo>
                  <a:pt x="72" y="324"/>
                  <a:pt x="106" y="290"/>
                  <a:pt x="148" y="290"/>
                </a:cubicBezTo>
                <a:cubicBezTo>
                  <a:pt x="190" y="290"/>
                  <a:pt x="224" y="324"/>
                  <a:pt x="224" y="366"/>
                </a:cubicBezTo>
                <a:cubicBezTo>
                  <a:pt x="587" y="366"/>
                  <a:pt x="587" y="366"/>
                  <a:pt x="587" y="366"/>
                </a:cubicBezTo>
                <a:cubicBezTo>
                  <a:pt x="587" y="324"/>
                  <a:pt x="621" y="290"/>
                  <a:pt x="663" y="290"/>
                </a:cubicBezTo>
                <a:cubicBezTo>
                  <a:pt x="705" y="290"/>
                  <a:pt x="739" y="324"/>
                  <a:pt x="739" y="366"/>
                </a:cubicBezTo>
                <a:cubicBezTo>
                  <a:pt x="775" y="366"/>
                  <a:pt x="775" y="366"/>
                  <a:pt x="775" y="366"/>
                </a:cubicBezTo>
                <a:cubicBezTo>
                  <a:pt x="781" y="366"/>
                  <a:pt x="786" y="361"/>
                  <a:pt x="786" y="355"/>
                </a:cubicBezTo>
                <a:cubicBezTo>
                  <a:pt x="786" y="283"/>
                  <a:pt x="786" y="283"/>
                  <a:pt x="786" y="283"/>
                </a:cubicBezTo>
                <a:cubicBezTo>
                  <a:pt x="786" y="277"/>
                  <a:pt x="781" y="272"/>
                  <a:pt x="775" y="272"/>
                </a:cubicBezTo>
                <a:close/>
                <a:moveTo>
                  <a:pt x="30" y="289"/>
                </a:moveTo>
                <a:cubicBezTo>
                  <a:pt x="30" y="248"/>
                  <a:pt x="30" y="248"/>
                  <a:pt x="30" y="248"/>
                </a:cubicBezTo>
                <a:cubicBezTo>
                  <a:pt x="42" y="248"/>
                  <a:pt x="51" y="257"/>
                  <a:pt x="51" y="269"/>
                </a:cubicBezTo>
                <a:cubicBezTo>
                  <a:pt x="51" y="280"/>
                  <a:pt x="42" y="289"/>
                  <a:pt x="30" y="289"/>
                </a:cubicBezTo>
                <a:close/>
                <a:moveTo>
                  <a:pt x="161" y="167"/>
                </a:moveTo>
                <a:cubicBezTo>
                  <a:pt x="63" y="167"/>
                  <a:pt x="63" y="167"/>
                  <a:pt x="63" y="167"/>
                </a:cubicBezTo>
                <a:cubicBezTo>
                  <a:pt x="62" y="167"/>
                  <a:pt x="61" y="166"/>
                  <a:pt x="60" y="165"/>
                </a:cubicBezTo>
                <a:cubicBezTo>
                  <a:pt x="60" y="165"/>
                  <a:pt x="60" y="163"/>
                  <a:pt x="60" y="162"/>
                </a:cubicBezTo>
                <a:cubicBezTo>
                  <a:pt x="110" y="31"/>
                  <a:pt x="110" y="31"/>
                  <a:pt x="110" y="31"/>
                </a:cubicBezTo>
                <a:cubicBezTo>
                  <a:pt x="112" y="27"/>
                  <a:pt x="116" y="24"/>
                  <a:pt x="121" y="24"/>
                </a:cubicBezTo>
                <a:cubicBezTo>
                  <a:pt x="161" y="24"/>
                  <a:pt x="161" y="24"/>
                  <a:pt x="161" y="24"/>
                </a:cubicBezTo>
                <a:lnTo>
                  <a:pt x="161" y="167"/>
                </a:lnTo>
                <a:close/>
                <a:moveTo>
                  <a:pt x="245" y="167"/>
                </a:moveTo>
                <a:cubicBezTo>
                  <a:pt x="176" y="167"/>
                  <a:pt x="176" y="167"/>
                  <a:pt x="176" y="167"/>
                </a:cubicBezTo>
                <a:cubicBezTo>
                  <a:pt x="176" y="24"/>
                  <a:pt x="176" y="24"/>
                  <a:pt x="176" y="24"/>
                </a:cubicBezTo>
                <a:cubicBezTo>
                  <a:pt x="245" y="24"/>
                  <a:pt x="245" y="24"/>
                  <a:pt x="245" y="24"/>
                </a:cubicBezTo>
                <a:lnTo>
                  <a:pt x="245" y="167"/>
                </a:lnTo>
                <a:close/>
              </a:path>
            </a:pathLst>
          </a:custGeom>
          <a:solidFill>
            <a:srgbClr val="EDCF43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31" name="ExtraShape2"/>
          <p:cNvSpPr/>
          <p:nvPr/>
        </p:nvSpPr>
        <p:spPr bwMode="auto">
          <a:xfrm flipH="1">
            <a:off x="8295956" y="5265515"/>
            <a:ext cx="1247967" cy="214135"/>
          </a:xfrm>
          <a:custGeom>
            <a:avLst/>
            <a:gdLst>
              <a:gd name="T0" fmla="*/ 57 w 629"/>
              <a:gd name="T1" fmla="*/ 0 h 114"/>
              <a:gd name="T2" fmla="*/ 0 w 629"/>
              <a:gd name="T3" fmla="*/ 57 h 114"/>
              <a:gd name="T4" fmla="*/ 57 w 629"/>
              <a:gd name="T5" fmla="*/ 114 h 114"/>
              <a:gd name="T6" fmla="*/ 114 w 629"/>
              <a:gd name="T7" fmla="*/ 57 h 114"/>
              <a:gd name="T8" fmla="*/ 57 w 629"/>
              <a:gd name="T9" fmla="*/ 0 h 114"/>
              <a:gd name="T10" fmla="*/ 57 w 629"/>
              <a:gd name="T11" fmla="*/ 85 h 114"/>
              <a:gd name="T12" fmla="*/ 29 w 629"/>
              <a:gd name="T13" fmla="*/ 57 h 114"/>
              <a:gd name="T14" fmla="*/ 57 w 629"/>
              <a:gd name="T15" fmla="*/ 29 h 114"/>
              <a:gd name="T16" fmla="*/ 85 w 629"/>
              <a:gd name="T17" fmla="*/ 57 h 114"/>
              <a:gd name="T18" fmla="*/ 57 w 629"/>
              <a:gd name="T19" fmla="*/ 85 h 114"/>
              <a:gd name="T20" fmla="*/ 572 w 629"/>
              <a:gd name="T21" fmla="*/ 0 h 114"/>
              <a:gd name="T22" fmla="*/ 514 w 629"/>
              <a:gd name="T23" fmla="*/ 57 h 114"/>
              <a:gd name="T24" fmla="*/ 572 w 629"/>
              <a:gd name="T25" fmla="*/ 114 h 114"/>
              <a:gd name="T26" fmla="*/ 629 w 629"/>
              <a:gd name="T27" fmla="*/ 57 h 114"/>
              <a:gd name="T28" fmla="*/ 572 w 629"/>
              <a:gd name="T29" fmla="*/ 0 h 114"/>
              <a:gd name="T30" fmla="*/ 572 w 629"/>
              <a:gd name="T31" fmla="*/ 85 h 114"/>
              <a:gd name="T32" fmla="*/ 543 w 629"/>
              <a:gd name="T33" fmla="*/ 57 h 114"/>
              <a:gd name="T34" fmla="*/ 572 w 629"/>
              <a:gd name="T35" fmla="*/ 29 h 114"/>
              <a:gd name="T36" fmla="*/ 600 w 629"/>
              <a:gd name="T37" fmla="*/ 57 h 114"/>
              <a:gd name="T38" fmla="*/ 572 w 629"/>
              <a:gd name="T39" fmla="*/ 85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629" h="114">
                <a:moveTo>
                  <a:pt x="57" y="0"/>
                </a:moveTo>
                <a:cubicBezTo>
                  <a:pt x="25" y="0"/>
                  <a:pt x="0" y="25"/>
                  <a:pt x="0" y="57"/>
                </a:cubicBezTo>
                <a:cubicBezTo>
                  <a:pt x="0" y="89"/>
                  <a:pt x="25" y="114"/>
                  <a:pt x="57" y="114"/>
                </a:cubicBezTo>
                <a:cubicBezTo>
                  <a:pt x="89" y="114"/>
                  <a:pt x="114" y="89"/>
                  <a:pt x="114" y="57"/>
                </a:cubicBezTo>
                <a:cubicBezTo>
                  <a:pt x="114" y="25"/>
                  <a:pt x="89" y="0"/>
                  <a:pt x="57" y="0"/>
                </a:cubicBezTo>
                <a:close/>
                <a:moveTo>
                  <a:pt x="57" y="85"/>
                </a:moveTo>
                <a:cubicBezTo>
                  <a:pt x="41" y="85"/>
                  <a:pt x="29" y="73"/>
                  <a:pt x="29" y="57"/>
                </a:cubicBezTo>
                <a:cubicBezTo>
                  <a:pt x="29" y="41"/>
                  <a:pt x="41" y="29"/>
                  <a:pt x="57" y="29"/>
                </a:cubicBezTo>
                <a:cubicBezTo>
                  <a:pt x="73" y="29"/>
                  <a:pt x="85" y="41"/>
                  <a:pt x="85" y="57"/>
                </a:cubicBezTo>
                <a:cubicBezTo>
                  <a:pt x="85" y="73"/>
                  <a:pt x="73" y="85"/>
                  <a:pt x="57" y="85"/>
                </a:cubicBezTo>
                <a:close/>
                <a:moveTo>
                  <a:pt x="572" y="0"/>
                </a:moveTo>
                <a:cubicBezTo>
                  <a:pt x="540" y="0"/>
                  <a:pt x="514" y="25"/>
                  <a:pt x="514" y="57"/>
                </a:cubicBezTo>
                <a:cubicBezTo>
                  <a:pt x="514" y="89"/>
                  <a:pt x="540" y="114"/>
                  <a:pt x="572" y="114"/>
                </a:cubicBezTo>
                <a:cubicBezTo>
                  <a:pt x="603" y="114"/>
                  <a:pt x="629" y="89"/>
                  <a:pt x="629" y="57"/>
                </a:cubicBezTo>
                <a:cubicBezTo>
                  <a:pt x="629" y="25"/>
                  <a:pt x="603" y="0"/>
                  <a:pt x="572" y="0"/>
                </a:cubicBezTo>
                <a:close/>
                <a:moveTo>
                  <a:pt x="572" y="85"/>
                </a:moveTo>
                <a:cubicBezTo>
                  <a:pt x="556" y="85"/>
                  <a:pt x="543" y="73"/>
                  <a:pt x="543" y="57"/>
                </a:cubicBezTo>
                <a:cubicBezTo>
                  <a:pt x="543" y="41"/>
                  <a:pt x="556" y="29"/>
                  <a:pt x="572" y="29"/>
                </a:cubicBezTo>
                <a:cubicBezTo>
                  <a:pt x="587" y="29"/>
                  <a:pt x="600" y="41"/>
                  <a:pt x="600" y="57"/>
                </a:cubicBezTo>
                <a:cubicBezTo>
                  <a:pt x="600" y="73"/>
                  <a:pt x="587" y="85"/>
                  <a:pt x="572" y="85"/>
                </a:cubicBezTo>
                <a:close/>
              </a:path>
            </a:pathLst>
          </a:custGeom>
          <a:solidFill>
            <a:srgbClr val="EDCF43"/>
          </a:solidFill>
          <a:ln>
            <a:noFill/>
          </a:ln>
        </p:spPr>
        <p:txBody>
          <a:bodyPr anchor="ctr"/>
          <a:lstStyle/>
          <a:p>
            <a:pPr algn="ctr"/>
          </a:p>
        </p:txBody>
      </p:sp>
      <p:sp>
        <p:nvSpPr>
          <p:cNvPr id="32" name="ValueShape3"/>
          <p:cNvSpPr/>
          <p:nvPr/>
        </p:nvSpPr>
        <p:spPr>
          <a:xfrm>
            <a:off x="8616145" y="2499396"/>
            <a:ext cx="541198" cy="2658404"/>
          </a:xfrm>
          <a:prstGeom prst="rect">
            <a:avLst/>
          </a:prstGeom>
          <a:solidFill>
            <a:srgbClr val="EDCF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sp>
        <p:nvSpPr>
          <p:cNvPr id="34" name="矩形 33"/>
          <p:cNvSpPr/>
          <p:nvPr/>
        </p:nvSpPr>
        <p:spPr>
          <a:xfrm>
            <a:off x="2667766" y="3074160"/>
            <a:ext cx="5982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Haettenschweiler" panose="020B0706040902060204" pitchFamily="34" charset="0"/>
                <a:ea typeface="微软雅黑" panose="020B0503020204020204" pitchFamily="34" charset="-122"/>
              </a:rPr>
              <a:t>500</a:t>
            </a:r>
            <a:endParaRPr lang="zh-CN" altLang="en-US" sz="2800" dirty="0">
              <a:solidFill>
                <a:schemeClr val="bg1"/>
              </a:solidFill>
              <a:latin typeface="Haettenschweiler" panose="020B070604090206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546689" y="2306799"/>
            <a:ext cx="5982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Haettenschweiler" panose="020B0706040902060204" pitchFamily="34" charset="0"/>
                <a:ea typeface="微软雅黑" panose="020B0503020204020204" pitchFamily="34" charset="-122"/>
              </a:rPr>
              <a:t>700</a:t>
            </a:r>
            <a:endParaRPr lang="zh-CN" altLang="en-US" sz="2800" dirty="0">
              <a:solidFill>
                <a:schemeClr val="bg1"/>
              </a:solidFill>
              <a:latin typeface="Haettenschweiler" panose="020B070604090206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390735" y="3016989"/>
            <a:ext cx="6174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Haettenschweiler" panose="020B0706040902060204" pitchFamily="34" charset="0"/>
                <a:ea typeface="微软雅黑" panose="020B0503020204020204" pitchFamily="34" charset="-122"/>
              </a:rPr>
              <a:t>450</a:t>
            </a:r>
            <a:endParaRPr lang="zh-CN" altLang="en-US" sz="2800" dirty="0">
              <a:solidFill>
                <a:schemeClr val="bg1"/>
              </a:solidFill>
              <a:latin typeface="Haettenschweiler" panose="020B070604090206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8616145" y="1965859"/>
            <a:ext cx="599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Haettenschweiler" panose="020B0706040902060204" pitchFamily="34" charset="0"/>
                <a:ea typeface="微软雅黑" panose="020B0503020204020204" pitchFamily="34" charset="-122"/>
              </a:rPr>
              <a:t>800</a:t>
            </a:r>
            <a:endParaRPr lang="zh-CN" altLang="en-US" sz="2800" dirty="0">
              <a:solidFill>
                <a:schemeClr val="bg1"/>
              </a:solidFill>
              <a:latin typeface="Haettenschweiler" panose="020B070604090206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568732" y="1722263"/>
            <a:ext cx="1005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584200"/>
            <a:r>
              <a:rPr lang="zh-CN" altLang="en-US" sz="1600" kern="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Helvetica Light"/>
              </a:rPr>
              <a:t>单位：万</a:t>
            </a:r>
            <a:endParaRPr lang="zh-CN" altLang="en-US" sz="1600" kern="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sym typeface="Helvetica Light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2348952" y="5609324"/>
            <a:ext cx="12105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584200"/>
            <a:r>
              <a:rPr lang="zh-CN" altLang="en-US" sz="1600" kern="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Helvetica Light"/>
              </a:rPr>
              <a:t>关键词添加</a:t>
            </a:r>
            <a:endParaRPr lang="zh-CN" altLang="en-US" sz="1600" kern="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sym typeface="Helvetica Light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4198927" y="5609324"/>
            <a:ext cx="12105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584200"/>
            <a:r>
              <a:rPr lang="zh-CN" altLang="en-US" sz="1600" kern="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Helvetica Light"/>
              </a:rPr>
              <a:t>关键词添加</a:t>
            </a:r>
            <a:endParaRPr lang="zh-CN" altLang="en-US" sz="1600" kern="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sym typeface="Helvetica Light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048902" y="5609324"/>
            <a:ext cx="12105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584200"/>
            <a:r>
              <a:rPr lang="zh-CN" altLang="en-US" sz="1600" kern="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Helvetica Light"/>
              </a:rPr>
              <a:t>关键词添加</a:t>
            </a:r>
            <a:endParaRPr lang="zh-CN" altLang="en-US" sz="1600" kern="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sym typeface="Helvetica Light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8184869" y="5609324"/>
            <a:ext cx="12105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584200"/>
            <a:r>
              <a:rPr lang="zh-CN" altLang="en-US" sz="1600" kern="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sym typeface="Helvetica Light"/>
              </a:rPr>
              <a:t>关键词添加</a:t>
            </a:r>
            <a:endParaRPr lang="zh-CN" altLang="en-US" sz="1600" kern="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sym typeface="Helvetica Light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3621605" y="1244049"/>
            <a:ext cx="49487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公司</a:t>
            </a:r>
            <a:r>
              <a:rPr lang="en-US" altLang="zh-CN" sz="32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4</a:t>
            </a:r>
            <a:r>
              <a:rPr lang="zh-CN" altLang="en-US" sz="32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产品销售额对比分析</a:t>
            </a:r>
            <a:endParaRPr lang="zh-CN" altLang="en-US" sz="32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34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410024" y="189912"/>
            <a:ext cx="402776" cy="401654"/>
            <a:chOff x="5185222" y="1090271"/>
            <a:chExt cx="1694625" cy="1689904"/>
          </a:xfrm>
        </p:grpSpPr>
        <p:sp>
          <p:nvSpPr>
            <p:cNvPr id="8" name="椭圆 7"/>
            <p:cNvSpPr/>
            <p:nvPr/>
          </p:nvSpPr>
          <p:spPr>
            <a:xfrm>
              <a:off x="5185222" y="1090271"/>
              <a:ext cx="1689904" cy="1689904"/>
            </a:xfrm>
            <a:prstGeom prst="ellipse">
              <a:avLst/>
            </a:prstGeom>
            <a:solidFill>
              <a:srgbClr val="F065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: 形状 8"/>
            <p:cNvSpPr/>
            <p:nvPr/>
          </p:nvSpPr>
          <p:spPr>
            <a:xfrm>
              <a:off x="5486657" y="1603383"/>
              <a:ext cx="1393190" cy="1173132"/>
            </a:xfrm>
            <a:custGeom>
              <a:avLst/>
              <a:gdLst>
                <a:gd name="connsiteX0" fmla="*/ 1102867 w 1393190"/>
                <a:gd name="connsiteY0" fmla="*/ 0 h 1173132"/>
                <a:gd name="connsiteX1" fmla="*/ 1393190 w 1393190"/>
                <a:gd name="connsiteY1" fmla="*/ 336547 h 1173132"/>
                <a:gd name="connsiteX2" fmla="*/ 1389250 w 1393190"/>
                <a:gd name="connsiteY2" fmla="*/ 414572 h 1173132"/>
                <a:gd name="connsiteX3" fmla="*/ 548660 w 1393190"/>
                <a:gd name="connsiteY3" fmla="*/ 1173132 h 1173132"/>
                <a:gd name="connsiteX4" fmla="*/ 475212 w 1393190"/>
                <a:gd name="connsiteY4" fmla="*/ 1169423 h 1173132"/>
                <a:gd name="connsiteX5" fmla="*/ 0 w 1393190"/>
                <a:gd name="connsiteY5" fmla="*/ 2937 h 1173132"/>
                <a:gd name="connsiteX0-1" fmla="*/ 1102867 w 1393190"/>
                <a:gd name="connsiteY0-2" fmla="*/ 0 h 1173132"/>
                <a:gd name="connsiteX1-3" fmla="*/ 1393190 w 1393190"/>
                <a:gd name="connsiteY1-4" fmla="*/ 336547 h 1173132"/>
                <a:gd name="connsiteX2-5" fmla="*/ 1389250 w 1393190"/>
                <a:gd name="connsiteY2-6" fmla="*/ 414572 h 1173132"/>
                <a:gd name="connsiteX3-7" fmla="*/ 548660 w 1393190"/>
                <a:gd name="connsiteY3-8" fmla="*/ 1173132 h 1173132"/>
                <a:gd name="connsiteX4-9" fmla="*/ 475212 w 1393190"/>
                <a:gd name="connsiteY4-10" fmla="*/ 1169423 h 1173132"/>
                <a:gd name="connsiteX5-11" fmla="*/ 0 w 1393190"/>
                <a:gd name="connsiteY5-12" fmla="*/ 2937 h 1173132"/>
                <a:gd name="connsiteX6" fmla="*/ 1102867 w 1393190"/>
                <a:gd name="connsiteY6" fmla="*/ 0 h 1173132"/>
                <a:gd name="connsiteX0-13" fmla="*/ 1102867 w 1393190"/>
                <a:gd name="connsiteY0-14" fmla="*/ 0 h 1173132"/>
                <a:gd name="connsiteX1-15" fmla="*/ 1393190 w 1393190"/>
                <a:gd name="connsiteY1-16" fmla="*/ 336547 h 1173132"/>
                <a:gd name="connsiteX2-17" fmla="*/ 1389250 w 1393190"/>
                <a:gd name="connsiteY2-18" fmla="*/ 414572 h 1173132"/>
                <a:gd name="connsiteX3-19" fmla="*/ 548660 w 1393190"/>
                <a:gd name="connsiteY3-20" fmla="*/ 1173132 h 1173132"/>
                <a:gd name="connsiteX4-21" fmla="*/ 475212 w 1393190"/>
                <a:gd name="connsiteY4-22" fmla="*/ 1169423 h 1173132"/>
                <a:gd name="connsiteX5-23" fmla="*/ 0 w 1393190"/>
                <a:gd name="connsiteY5-24" fmla="*/ 2937 h 1173132"/>
                <a:gd name="connsiteX6-25" fmla="*/ 1102867 w 1393190"/>
                <a:gd name="connsiteY6-26" fmla="*/ 0 h 1173132"/>
                <a:gd name="connsiteX0-27" fmla="*/ 1102867 w 1393190"/>
                <a:gd name="connsiteY0-28" fmla="*/ 0 h 1173132"/>
                <a:gd name="connsiteX1-29" fmla="*/ 1393190 w 1393190"/>
                <a:gd name="connsiteY1-30" fmla="*/ 336547 h 1173132"/>
                <a:gd name="connsiteX2-31" fmla="*/ 1389250 w 1393190"/>
                <a:gd name="connsiteY2-32" fmla="*/ 414572 h 1173132"/>
                <a:gd name="connsiteX3-33" fmla="*/ 548660 w 1393190"/>
                <a:gd name="connsiteY3-34" fmla="*/ 1173132 h 1173132"/>
                <a:gd name="connsiteX4-35" fmla="*/ 0 w 1393190"/>
                <a:gd name="connsiteY4-36" fmla="*/ 2937 h 1173132"/>
                <a:gd name="connsiteX5-37" fmla="*/ 1102867 w 1393190"/>
                <a:gd name="connsiteY5-38" fmla="*/ 0 h 117313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1393190" h="1173132">
                  <a:moveTo>
                    <a:pt x="1102867" y="0"/>
                  </a:moveTo>
                  <a:lnTo>
                    <a:pt x="1393190" y="336547"/>
                  </a:lnTo>
                  <a:lnTo>
                    <a:pt x="1389250" y="414572"/>
                  </a:lnTo>
                  <a:cubicBezTo>
                    <a:pt x="1345980" y="840644"/>
                    <a:pt x="986148" y="1173132"/>
                    <a:pt x="548660" y="1173132"/>
                  </a:cubicBezTo>
                  <a:lnTo>
                    <a:pt x="0" y="2937"/>
                  </a:lnTo>
                  <a:lnTo>
                    <a:pt x="1102867" y="0"/>
                  </a:lnTo>
                  <a:close/>
                </a:path>
              </a:pathLst>
            </a:custGeom>
            <a:solidFill>
              <a:srgbClr val="ED49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progress-chart_20301"/>
            <p:cNvSpPr>
              <a:spLocks noChangeAspect="1"/>
            </p:cNvSpPr>
            <p:nvPr/>
          </p:nvSpPr>
          <p:spPr bwMode="auto">
            <a:xfrm>
              <a:off x="5479038" y="1603729"/>
              <a:ext cx="1115051" cy="872463"/>
            </a:xfrm>
            <a:custGeom>
              <a:avLst/>
              <a:gdLst>
                <a:gd name="T0" fmla="*/ 4604 w 5092"/>
                <a:gd name="T1" fmla="*/ 0 h 3990"/>
                <a:gd name="T2" fmla="*/ 487 w 5092"/>
                <a:gd name="T3" fmla="*/ 0 h 3990"/>
                <a:gd name="T4" fmla="*/ 0 w 5092"/>
                <a:gd name="T5" fmla="*/ 0 h 3990"/>
                <a:gd name="T6" fmla="*/ 0 w 5092"/>
                <a:gd name="T7" fmla="*/ 159 h 3990"/>
                <a:gd name="T8" fmla="*/ 487 w 5092"/>
                <a:gd name="T9" fmla="*/ 159 h 3990"/>
                <a:gd name="T10" fmla="*/ 487 w 5092"/>
                <a:gd name="T11" fmla="*/ 3043 h 3990"/>
                <a:gd name="T12" fmla="*/ 2354 w 5092"/>
                <a:gd name="T13" fmla="*/ 3043 h 3990"/>
                <a:gd name="T14" fmla="*/ 1520 w 5092"/>
                <a:gd name="T15" fmla="*/ 3877 h 3990"/>
                <a:gd name="T16" fmla="*/ 1633 w 5092"/>
                <a:gd name="T17" fmla="*/ 3990 h 3990"/>
                <a:gd name="T18" fmla="*/ 2466 w 5092"/>
                <a:gd name="T19" fmla="*/ 3156 h 3990"/>
                <a:gd name="T20" fmla="*/ 2466 w 5092"/>
                <a:gd name="T21" fmla="*/ 3978 h 3990"/>
                <a:gd name="T22" fmla="*/ 2625 w 5092"/>
                <a:gd name="T23" fmla="*/ 3978 h 3990"/>
                <a:gd name="T24" fmla="*/ 2625 w 5092"/>
                <a:gd name="T25" fmla="*/ 3156 h 3990"/>
                <a:gd name="T26" fmla="*/ 3437 w 5092"/>
                <a:gd name="T27" fmla="*/ 3967 h 3990"/>
                <a:gd name="T28" fmla="*/ 3549 w 5092"/>
                <a:gd name="T29" fmla="*/ 3855 h 3990"/>
                <a:gd name="T30" fmla="*/ 2738 w 5092"/>
                <a:gd name="T31" fmla="*/ 3043 h 3990"/>
                <a:gd name="T32" fmla="*/ 4604 w 5092"/>
                <a:gd name="T33" fmla="*/ 3043 h 3990"/>
                <a:gd name="T34" fmla="*/ 4604 w 5092"/>
                <a:gd name="T35" fmla="*/ 159 h 3990"/>
                <a:gd name="T36" fmla="*/ 5092 w 5092"/>
                <a:gd name="T37" fmla="*/ 159 h 3990"/>
                <a:gd name="T38" fmla="*/ 5092 w 5092"/>
                <a:gd name="T39" fmla="*/ 0 h 3990"/>
                <a:gd name="T40" fmla="*/ 4604 w 5092"/>
                <a:gd name="T41" fmla="*/ 0 h 3990"/>
                <a:gd name="T42" fmla="*/ 3532 w 5092"/>
                <a:gd name="T43" fmla="*/ 1615 h 3990"/>
                <a:gd name="T44" fmla="*/ 2748 w 5092"/>
                <a:gd name="T45" fmla="*/ 1401 h 3990"/>
                <a:gd name="T46" fmla="*/ 2283 w 5092"/>
                <a:gd name="T47" fmla="*/ 2078 h 3990"/>
                <a:gd name="T48" fmla="*/ 1439 w 5092"/>
                <a:gd name="T49" fmla="*/ 1631 h 3990"/>
                <a:gd name="T50" fmla="*/ 1057 w 5092"/>
                <a:gd name="T51" fmla="*/ 2460 h 3990"/>
                <a:gd name="T52" fmla="*/ 912 w 5092"/>
                <a:gd name="T53" fmla="*/ 2393 h 3990"/>
                <a:gd name="T54" fmla="*/ 1365 w 5092"/>
                <a:gd name="T55" fmla="*/ 1412 h 3990"/>
                <a:gd name="T56" fmla="*/ 2232 w 5092"/>
                <a:gd name="T57" fmla="*/ 1871 h 3990"/>
                <a:gd name="T58" fmla="*/ 2681 w 5092"/>
                <a:gd name="T59" fmla="*/ 1218 h 3990"/>
                <a:gd name="T60" fmla="*/ 3455 w 5092"/>
                <a:gd name="T61" fmla="*/ 1429 h 3990"/>
                <a:gd name="T62" fmla="*/ 4018 w 5092"/>
                <a:gd name="T63" fmla="*/ 448 h 3990"/>
                <a:gd name="T64" fmla="*/ 4156 w 5092"/>
                <a:gd name="T65" fmla="*/ 527 h 3990"/>
                <a:gd name="T66" fmla="*/ 3532 w 5092"/>
                <a:gd name="T67" fmla="*/ 1615 h 3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092" h="3990">
                  <a:moveTo>
                    <a:pt x="4604" y="0"/>
                  </a:moveTo>
                  <a:lnTo>
                    <a:pt x="487" y="0"/>
                  </a:lnTo>
                  <a:lnTo>
                    <a:pt x="0" y="0"/>
                  </a:lnTo>
                  <a:lnTo>
                    <a:pt x="0" y="159"/>
                  </a:lnTo>
                  <a:lnTo>
                    <a:pt x="487" y="159"/>
                  </a:lnTo>
                  <a:lnTo>
                    <a:pt x="487" y="3043"/>
                  </a:lnTo>
                  <a:lnTo>
                    <a:pt x="2354" y="3043"/>
                  </a:lnTo>
                  <a:lnTo>
                    <a:pt x="1520" y="3877"/>
                  </a:lnTo>
                  <a:lnTo>
                    <a:pt x="1633" y="3990"/>
                  </a:lnTo>
                  <a:lnTo>
                    <a:pt x="2466" y="3156"/>
                  </a:lnTo>
                  <a:lnTo>
                    <a:pt x="2466" y="3978"/>
                  </a:lnTo>
                  <a:lnTo>
                    <a:pt x="2625" y="3978"/>
                  </a:lnTo>
                  <a:lnTo>
                    <a:pt x="2625" y="3156"/>
                  </a:lnTo>
                  <a:lnTo>
                    <a:pt x="3437" y="3967"/>
                  </a:lnTo>
                  <a:lnTo>
                    <a:pt x="3549" y="3855"/>
                  </a:lnTo>
                  <a:lnTo>
                    <a:pt x="2738" y="3043"/>
                  </a:lnTo>
                  <a:lnTo>
                    <a:pt x="4604" y="3043"/>
                  </a:lnTo>
                  <a:lnTo>
                    <a:pt x="4604" y="159"/>
                  </a:lnTo>
                  <a:lnTo>
                    <a:pt x="5092" y="159"/>
                  </a:lnTo>
                  <a:lnTo>
                    <a:pt x="5092" y="0"/>
                  </a:lnTo>
                  <a:lnTo>
                    <a:pt x="4604" y="0"/>
                  </a:lnTo>
                  <a:close/>
                  <a:moveTo>
                    <a:pt x="3532" y="1615"/>
                  </a:moveTo>
                  <a:lnTo>
                    <a:pt x="2748" y="1401"/>
                  </a:lnTo>
                  <a:lnTo>
                    <a:pt x="2283" y="2078"/>
                  </a:lnTo>
                  <a:lnTo>
                    <a:pt x="1439" y="1631"/>
                  </a:lnTo>
                  <a:lnTo>
                    <a:pt x="1057" y="2460"/>
                  </a:lnTo>
                  <a:lnTo>
                    <a:pt x="912" y="2393"/>
                  </a:lnTo>
                  <a:lnTo>
                    <a:pt x="1365" y="1412"/>
                  </a:lnTo>
                  <a:lnTo>
                    <a:pt x="2232" y="1871"/>
                  </a:lnTo>
                  <a:lnTo>
                    <a:pt x="2681" y="1218"/>
                  </a:lnTo>
                  <a:lnTo>
                    <a:pt x="3455" y="1429"/>
                  </a:lnTo>
                  <a:lnTo>
                    <a:pt x="4018" y="448"/>
                  </a:lnTo>
                  <a:lnTo>
                    <a:pt x="4156" y="527"/>
                  </a:lnTo>
                  <a:lnTo>
                    <a:pt x="3532" y="16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矩形 10"/>
          <p:cNvSpPr/>
          <p:nvPr/>
        </p:nvSpPr>
        <p:spPr>
          <a:xfrm>
            <a:off x="881512" y="230967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财务必备图表</a:t>
            </a:r>
            <a:endParaRPr lang="zh-CN" altLang="en-US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29" name="ValueBack"/>
          <p:cNvSpPr/>
          <p:nvPr/>
        </p:nvSpPr>
        <p:spPr>
          <a:xfrm>
            <a:off x="1713890" y="1453485"/>
            <a:ext cx="6325821" cy="423542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</a:p>
        </p:txBody>
      </p:sp>
      <p:graphicFrame>
        <p:nvGraphicFramePr>
          <p:cNvPr id="44" name="图表 43"/>
          <p:cNvGraphicFramePr/>
          <p:nvPr/>
        </p:nvGraphicFramePr>
        <p:xfrm>
          <a:off x="610850" y="1057275"/>
          <a:ext cx="10276225" cy="5010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34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410024" y="189912"/>
            <a:ext cx="402776" cy="401654"/>
            <a:chOff x="5185222" y="1090271"/>
            <a:chExt cx="1694625" cy="1689904"/>
          </a:xfrm>
        </p:grpSpPr>
        <p:sp>
          <p:nvSpPr>
            <p:cNvPr id="8" name="椭圆 7"/>
            <p:cNvSpPr/>
            <p:nvPr/>
          </p:nvSpPr>
          <p:spPr>
            <a:xfrm>
              <a:off x="5185222" y="1090271"/>
              <a:ext cx="1689904" cy="1689904"/>
            </a:xfrm>
            <a:prstGeom prst="ellipse">
              <a:avLst/>
            </a:prstGeom>
            <a:solidFill>
              <a:srgbClr val="F065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: 形状 8"/>
            <p:cNvSpPr/>
            <p:nvPr/>
          </p:nvSpPr>
          <p:spPr>
            <a:xfrm>
              <a:off x="5486657" y="1603383"/>
              <a:ext cx="1393190" cy="1173132"/>
            </a:xfrm>
            <a:custGeom>
              <a:avLst/>
              <a:gdLst>
                <a:gd name="connsiteX0" fmla="*/ 1102867 w 1393190"/>
                <a:gd name="connsiteY0" fmla="*/ 0 h 1173132"/>
                <a:gd name="connsiteX1" fmla="*/ 1393190 w 1393190"/>
                <a:gd name="connsiteY1" fmla="*/ 336547 h 1173132"/>
                <a:gd name="connsiteX2" fmla="*/ 1389250 w 1393190"/>
                <a:gd name="connsiteY2" fmla="*/ 414572 h 1173132"/>
                <a:gd name="connsiteX3" fmla="*/ 548660 w 1393190"/>
                <a:gd name="connsiteY3" fmla="*/ 1173132 h 1173132"/>
                <a:gd name="connsiteX4" fmla="*/ 475212 w 1393190"/>
                <a:gd name="connsiteY4" fmla="*/ 1169423 h 1173132"/>
                <a:gd name="connsiteX5" fmla="*/ 0 w 1393190"/>
                <a:gd name="connsiteY5" fmla="*/ 2937 h 1173132"/>
                <a:gd name="connsiteX0-1" fmla="*/ 1102867 w 1393190"/>
                <a:gd name="connsiteY0-2" fmla="*/ 0 h 1173132"/>
                <a:gd name="connsiteX1-3" fmla="*/ 1393190 w 1393190"/>
                <a:gd name="connsiteY1-4" fmla="*/ 336547 h 1173132"/>
                <a:gd name="connsiteX2-5" fmla="*/ 1389250 w 1393190"/>
                <a:gd name="connsiteY2-6" fmla="*/ 414572 h 1173132"/>
                <a:gd name="connsiteX3-7" fmla="*/ 548660 w 1393190"/>
                <a:gd name="connsiteY3-8" fmla="*/ 1173132 h 1173132"/>
                <a:gd name="connsiteX4-9" fmla="*/ 475212 w 1393190"/>
                <a:gd name="connsiteY4-10" fmla="*/ 1169423 h 1173132"/>
                <a:gd name="connsiteX5-11" fmla="*/ 0 w 1393190"/>
                <a:gd name="connsiteY5-12" fmla="*/ 2937 h 1173132"/>
                <a:gd name="connsiteX6" fmla="*/ 1102867 w 1393190"/>
                <a:gd name="connsiteY6" fmla="*/ 0 h 1173132"/>
                <a:gd name="connsiteX0-13" fmla="*/ 1102867 w 1393190"/>
                <a:gd name="connsiteY0-14" fmla="*/ 0 h 1173132"/>
                <a:gd name="connsiteX1-15" fmla="*/ 1393190 w 1393190"/>
                <a:gd name="connsiteY1-16" fmla="*/ 336547 h 1173132"/>
                <a:gd name="connsiteX2-17" fmla="*/ 1389250 w 1393190"/>
                <a:gd name="connsiteY2-18" fmla="*/ 414572 h 1173132"/>
                <a:gd name="connsiteX3-19" fmla="*/ 548660 w 1393190"/>
                <a:gd name="connsiteY3-20" fmla="*/ 1173132 h 1173132"/>
                <a:gd name="connsiteX4-21" fmla="*/ 475212 w 1393190"/>
                <a:gd name="connsiteY4-22" fmla="*/ 1169423 h 1173132"/>
                <a:gd name="connsiteX5-23" fmla="*/ 0 w 1393190"/>
                <a:gd name="connsiteY5-24" fmla="*/ 2937 h 1173132"/>
                <a:gd name="connsiteX6-25" fmla="*/ 1102867 w 1393190"/>
                <a:gd name="connsiteY6-26" fmla="*/ 0 h 1173132"/>
                <a:gd name="connsiteX0-27" fmla="*/ 1102867 w 1393190"/>
                <a:gd name="connsiteY0-28" fmla="*/ 0 h 1173132"/>
                <a:gd name="connsiteX1-29" fmla="*/ 1393190 w 1393190"/>
                <a:gd name="connsiteY1-30" fmla="*/ 336547 h 1173132"/>
                <a:gd name="connsiteX2-31" fmla="*/ 1389250 w 1393190"/>
                <a:gd name="connsiteY2-32" fmla="*/ 414572 h 1173132"/>
                <a:gd name="connsiteX3-33" fmla="*/ 548660 w 1393190"/>
                <a:gd name="connsiteY3-34" fmla="*/ 1173132 h 1173132"/>
                <a:gd name="connsiteX4-35" fmla="*/ 0 w 1393190"/>
                <a:gd name="connsiteY4-36" fmla="*/ 2937 h 1173132"/>
                <a:gd name="connsiteX5-37" fmla="*/ 1102867 w 1393190"/>
                <a:gd name="connsiteY5-38" fmla="*/ 0 h 117313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1393190" h="1173132">
                  <a:moveTo>
                    <a:pt x="1102867" y="0"/>
                  </a:moveTo>
                  <a:lnTo>
                    <a:pt x="1393190" y="336547"/>
                  </a:lnTo>
                  <a:lnTo>
                    <a:pt x="1389250" y="414572"/>
                  </a:lnTo>
                  <a:cubicBezTo>
                    <a:pt x="1345980" y="840644"/>
                    <a:pt x="986148" y="1173132"/>
                    <a:pt x="548660" y="1173132"/>
                  </a:cubicBezTo>
                  <a:lnTo>
                    <a:pt x="0" y="2937"/>
                  </a:lnTo>
                  <a:lnTo>
                    <a:pt x="1102867" y="0"/>
                  </a:lnTo>
                  <a:close/>
                </a:path>
              </a:pathLst>
            </a:custGeom>
            <a:solidFill>
              <a:srgbClr val="ED49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progress-chart_20301"/>
            <p:cNvSpPr>
              <a:spLocks noChangeAspect="1"/>
            </p:cNvSpPr>
            <p:nvPr/>
          </p:nvSpPr>
          <p:spPr bwMode="auto">
            <a:xfrm>
              <a:off x="5479038" y="1603729"/>
              <a:ext cx="1115051" cy="872463"/>
            </a:xfrm>
            <a:custGeom>
              <a:avLst/>
              <a:gdLst>
                <a:gd name="T0" fmla="*/ 4604 w 5092"/>
                <a:gd name="T1" fmla="*/ 0 h 3990"/>
                <a:gd name="T2" fmla="*/ 487 w 5092"/>
                <a:gd name="T3" fmla="*/ 0 h 3990"/>
                <a:gd name="T4" fmla="*/ 0 w 5092"/>
                <a:gd name="T5" fmla="*/ 0 h 3990"/>
                <a:gd name="T6" fmla="*/ 0 w 5092"/>
                <a:gd name="T7" fmla="*/ 159 h 3990"/>
                <a:gd name="T8" fmla="*/ 487 w 5092"/>
                <a:gd name="T9" fmla="*/ 159 h 3990"/>
                <a:gd name="T10" fmla="*/ 487 w 5092"/>
                <a:gd name="T11" fmla="*/ 3043 h 3990"/>
                <a:gd name="T12" fmla="*/ 2354 w 5092"/>
                <a:gd name="T13" fmla="*/ 3043 h 3990"/>
                <a:gd name="T14" fmla="*/ 1520 w 5092"/>
                <a:gd name="T15" fmla="*/ 3877 h 3990"/>
                <a:gd name="T16" fmla="*/ 1633 w 5092"/>
                <a:gd name="T17" fmla="*/ 3990 h 3990"/>
                <a:gd name="T18" fmla="*/ 2466 w 5092"/>
                <a:gd name="T19" fmla="*/ 3156 h 3990"/>
                <a:gd name="T20" fmla="*/ 2466 w 5092"/>
                <a:gd name="T21" fmla="*/ 3978 h 3990"/>
                <a:gd name="T22" fmla="*/ 2625 w 5092"/>
                <a:gd name="T23" fmla="*/ 3978 h 3990"/>
                <a:gd name="T24" fmla="*/ 2625 w 5092"/>
                <a:gd name="T25" fmla="*/ 3156 h 3990"/>
                <a:gd name="T26" fmla="*/ 3437 w 5092"/>
                <a:gd name="T27" fmla="*/ 3967 h 3990"/>
                <a:gd name="T28" fmla="*/ 3549 w 5092"/>
                <a:gd name="T29" fmla="*/ 3855 h 3990"/>
                <a:gd name="T30" fmla="*/ 2738 w 5092"/>
                <a:gd name="T31" fmla="*/ 3043 h 3990"/>
                <a:gd name="T32" fmla="*/ 4604 w 5092"/>
                <a:gd name="T33" fmla="*/ 3043 h 3990"/>
                <a:gd name="T34" fmla="*/ 4604 w 5092"/>
                <a:gd name="T35" fmla="*/ 159 h 3990"/>
                <a:gd name="T36" fmla="*/ 5092 w 5092"/>
                <a:gd name="T37" fmla="*/ 159 h 3990"/>
                <a:gd name="T38" fmla="*/ 5092 w 5092"/>
                <a:gd name="T39" fmla="*/ 0 h 3990"/>
                <a:gd name="T40" fmla="*/ 4604 w 5092"/>
                <a:gd name="T41" fmla="*/ 0 h 3990"/>
                <a:gd name="T42" fmla="*/ 3532 w 5092"/>
                <a:gd name="T43" fmla="*/ 1615 h 3990"/>
                <a:gd name="T44" fmla="*/ 2748 w 5092"/>
                <a:gd name="T45" fmla="*/ 1401 h 3990"/>
                <a:gd name="T46" fmla="*/ 2283 w 5092"/>
                <a:gd name="T47" fmla="*/ 2078 h 3990"/>
                <a:gd name="T48" fmla="*/ 1439 w 5092"/>
                <a:gd name="T49" fmla="*/ 1631 h 3990"/>
                <a:gd name="T50" fmla="*/ 1057 w 5092"/>
                <a:gd name="T51" fmla="*/ 2460 h 3990"/>
                <a:gd name="T52" fmla="*/ 912 w 5092"/>
                <a:gd name="T53" fmla="*/ 2393 h 3990"/>
                <a:gd name="T54" fmla="*/ 1365 w 5092"/>
                <a:gd name="T55" fmla="*/ 1412 h 3990"/>
                <a:gd name="T56" fmla="*/ 2232 w 5092"/>
                <a:gd name="T57" fmla="*/ 1871 h 3990"/>
                <a:gd name="T58" fmla="*/ 2681 w 5092"/>
                <a:gd name="T59" fmla="*/ 1218 h 3990"/>
                <a:gd name="T60" fmla="*/ 3455 w 5092"/>
                <a:gd name="T61" fmla="*/ 1429 h 3990"/>
                <a:gd name="T62" fmla="*/ 4018 w 5092"/>
                <a:gd name="T63" fmla="*/ 448 h 3990"/>
                <a:gd name="T64" fmla="*/ 4156 w 5092"/>
                <a:gd name="T65" fmla="*/ 527 h 3990"/>
                <a:gd name="T66" fmla="*/ 3532 w 5092"/>
                <a:gd name="T67" fmla="*/ 1615 h 3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092" h="3990">
                  <a:moveTo>
                    <a:pt x="4604" y="0"/>
                  </a:moveTo>
                  <a:lnTo>
                    <a:pt x="487" y="0"/>
                  </a:lnTo>
                  <a:lnTo>
                    <a:pt x="0" y="0"/>
                  </a:lnTo>
                  <a:lnTo>
                    <a:pt x="0" y="159"/>
                  </a:lnTo>
                  <a:lnTo>
                    <a:pt x="487" y="159"/>
                  </a:lnTo>
                  <a:lnTo>
                    <a:pt x="487" y="3043"/>
                  </a:lnTo>
                  <a:lnTo>
                    <a:pt x="2354" y="3043"/>
                  </a:lnTo>
                  <a:lnTo>
                    <a:pt x="1520" y="3877"/>
                  </a:lnTo>
                  <a:lnTo>
                    <a:pt x="1633" y="3990"/>
                  </a:lnTo>
                  <a:lnTo>
                    <a:pt x="2466" y="3156"/>
                  </a:lnTo>
                  <a:lnTo>
                    <a:pt x="2466" y="3978"/>
                  </a:lnTo>
                  <a:lnTo>
                    <a:pt x="2625" y="3978"/>
                  </a:lnTo>
                  <a:lnTo>
                    <a:pt x="2625" y="3156"/>
                  </a:lnTo>
                  <a:lnTo>
                    <a:pt x="3437" y="3967"/>
                  </a:lnTo>
                  <a:lnTo>
                    <a:pt x="3549" y="3855"/>
                  </a:lnTo>
                  <a:lnTo>
                    <a:pt x="2738" y="3043"/>
                  </a:lnTo>
                  <a:lnTo>
                    <a:pt x="4604" y="3043"/>
                  </a:lnTo>
                  <a:lnTo>
                    <a:pt x="4604" y="159"/>
                  </a:lnTo>
                  <a:lnTo>
                    <a:pt x="5092" y="159"/>
                  </a:lnTo>
                  <a:lnTo>
                    <a:pt x="5092" y="0"/>
                  </a:lnTo>
                  <a:lnTo>
                    <a:pt x="4604" y="0"/>
                  </a:lnTo>
                  <a:close/>
                  <a:moveTo>
                    <a:pt x="3532" y="1615"/>
                  </a:moveTo>
                  <a:lnTo>
                    <a:pt x="2748" y="1401"/>
                  </a:lnTo>
                  <a:lnTo>
                    <a:pt x="2283" y="2078"/>
                  </a:lnTo>
                  <a:lnTo>
                    <a:pt x="1439" y="1631"/>
                  </a:lnTo>
                  <a:lnTo>
                    <a:pt x="1057" y="2460"/>
                  </a:lnTo>
                  <a:lnTo>
                    <a:pt x="912" y="2393"/>
                  </a:lnTo>
                  <a:lnTo>
                    <a:pt x="1365" y="1412"/>
                  </a:lnTo>
                  <a:lnTo>
                    <a:pt x="2232" y="1871"/>
                  </a:lnTo>
                  <a:lnTo>
                    <a:pt x="2681" y="1218"/>
                  </a:lnTo>
                  <a:lnTo>
                    <a:pt x="3455" y="1429"/>
                  </a:lnTo>
                  <a:lnTo>
                    <a:pt x="4018" y="448"/>
                  </a:lnTo>
                  <a:lnTo>
                    <a:pt x="4156" y="527"/>
                  </a:lnTo>
                  <a:lnTo>
                    <a:pt x="3532" y="16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矩形 10"/>
          <p:cNvSpPr/>
          <p:nvPr/>
        </p:nvSpPr>
        <p:spPr>
          <a:xfrm>
            <a:off x="881512" y="230967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财务必备图表</a:t>
            </a:r>
            <a:endParaRPr lang="zh-CN" altLang="en-US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0" y="1924862"/>
            <a:ext cx="4602481" cy="3068321"/>
            <a:chOff x="424513" y="2819475"/>
            <a:chExt cx="6171973" cy="4114649"/>
          </a:xfrm>
        </p:grpSpPr>
        <p:graphicFrame>
          <p:nvGraphicFramePr>
            <p:cNvPr id="13" name="图表 12"/>
            <p:cNvGraphicFramePr/>
            <p:nvPr/>
          </p:nvGraphicFramePr>
          <p:xfrm>
            <a:off x="424513" y="2819475"/>
            <a:ext cx="6171973" cy="4114649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"/>
            </a:graphicData>
          </a:graphic>
        </p:graphicFrame>
        <p:sp>
          <p:nvSpPr>
            <p:cNvPr id="14" name="矩形 13"/>
            <p:cNvSpPr/>
            <p:nvPr/>
          </p:nvSpPr>
          <p:spPr>
            <a:xfrm>
              <a:off x="2579934" y="4319611"/>
              <a:ext cx="2046891" cy="11143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8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30%</a:t>
              </a:r>
              <a:endParaRPr lang="en-US" altLang="zh-CN" sz="48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1360920" y="4993181"/>
            <a:ext cx="18806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关键词添加</a:t>
            </a:r>
            <a:endParaRPr lang="zh-CN" altLang="en-US" sz="24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3662160" y="1894839"/>
            <a:ext cx="4602481" cy="3068321"/>
            <a:chOff x="424513" y="2819475"/>
            <a:chExt cx="6171973" cy="4114649"/>
          </a:xfrm>
        </p:grpSpPr>
        <p:graphicFrame>
          <p:nvGraphicFramePr>
            <p:cNvPr id="30" name="图表 29"/>
            <p:cNvGraphicFramePr/>
            <p:nvPr/>
          </p:nvGraphicFramePr>
          <p:xfrm>
            <a:off x="424513" y="2819475"/>
            <a:ext cx="6171973" cy="4114649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sp>
          <p:nvSpPr>
            <p:cNvPr id="31" name="矩形 30"/>
            <p:cNvSpPr/>
            <p:nvPr/>
          </p:nvSpPr>
          <p:spPr>
            <a:xfrm>
              <a:off x="2579934" y="4319611"/>
              <a:ext cx="2046891" cy="11143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8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20%</a:t>
              </a:r>
              <a:endParaRPr lang="en-US" altLang="zh-CN" sz="48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33" name="矩形 32"/>
          <p:cNvSpPr/>
          <p:nvPr/>
        </p:nvSpPr>
        <p:spPr>
          <a:xfrm>
            <a:off x="5092342" y="4991195"/>
            <a:ext cx="18806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关键词添加</a:t>
            </a:r>
            <a:endParaRPr lang="zh-CN" altLang="en-US" sz="24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7593261" y="1894839"/>
            <a:ext cx="4602481" cy="3068321"/>
            <a:chOff x="424513" y="2819475"/>
            <a:chExt cx="6171973" cy="4114649"/>
          </a:xfrm>
        </p:grpSpPr>
        <p:graphicFrame>
          <p:nvGraphicFramePr>
            <p:cNvPr id="35" name="图表 34"/>
            <p:cNvGraphicFramePr/>
            <p:nvPr/>
          </p:nvGraphicFramePr>
          <p:xfrm>
            <a:off x="424513" y="2819475"/>
            <a:ext cx="6171973" cy="4114649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36" name="矩形 35"/>
            <p:cNvSpPr/>
            <p:nvPr/>
          </p:nvSpPr>
          <p:spPr>
            <a:xfrm>
              <a:off x="2579934" y="4319611"/>
              <a:ext cx="2046891" cy="11143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altLang="zh-CN" sz="48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50%</a:t>
              </a:r>
              <a:endParaRPr lang="en-US" altLang="zh-CN" sz="48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9023443" y="4991195"/>
            <a:ext cx="18806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关键词添加</a:t>
            </a:r>
            <a:endParaRPr lang="zh-CN" altLang="en-US" sz="24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662160" y="1110010"/>
            <a:ext cx="43396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产品销售额占比分析</a:t>
            </a:r>
            <a:endParaRPr lang="zh-CN" altLang="en-US" sz="36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34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410024" y="189912"/>
            <a:ext cx="402776" cy="401654"/>
            <a:chOff x="5185222" y="1090271"/>
            <a:chExt cx="1694625" cy="1689904"/>
          </a:xfrm>
        </p:grpSpPr>
        <p:sp>
          <p:nvSpPr>
            <p:cNvPr id="8" name="椭圆 7"/>
            <p:cNvSpPr/>
            <p:nvPr/>
          </p:nvSpPr>
          <p:spPr>
            <a:xfrm>
              <a:off x="5185222" y="1090271"/>
              <a:ext cx="1689904" cy="1689904"/>
            </a:xfrm>
            <a:prstGeom prst="ellipse">
              <a:avLst/>
            </a:prstGeom>
            <a:solidFill>
              <a:srgbClr val="F065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: 形状 8"/>
            <p:cNvSpPr/>
            <p:nvPr/>
          </p:nvSpPr>
          <p:spPr>
            <a:xfrm>
              <a:off x="5486657" y="1603383"/>
              <a:ext cx="1393190" cy="1173132"/>
            </a:xfrm>
            <a:custGeom>
              <a:avLst/>
              <a:gdLst>
                <a:gd name="connsiteX0" fmla="*/ 1102867 w 1393190"/>
                <a:gd name="connsiteY0" fmla="*/ 0 h 1173132"/>
                <a:gd name="connsiteX1" fmla="*/ 1393190 w 1393190"/>
                <a:gd name="connsiteY1" fmla="*/ 336547 h 1173132"/>
                <a:gd name="connsiteX2" fmla="*/ 1389250 w 1393190"/>
                <a:gd name="connsiteY2" fmla="*/ 414572 h 1173132"/>
                <a:gd name="connsiteX3" fmla="*/ 548660 w 1393190"/>
                <a:gd name="connsiteY3" fmla="*/ 1173132 h 1173132"/>
                <a:gd name="connsiteX4" fmla="*/ 475212 w 1393190"/>
                <a:gd name="connsiteY4" fmla="*/ 1169423 h 1173132"/>
                <a:gd name="connsiteX5" fmla="*/ 0 w 1393190"/>
                <a:gd name="connsiteY5" fmla="*/ 2937 h 1173132"/>
                <a:gd name="connsiteX0-1" fmla="*/ 1102867 w 1393190"/>
                <a:gd name="connsiteY0-2" fmla="*/ 0 h 1173132"/>
                <a:gd name="connsiteX1-3" fmla="*/ 1393190 w 1393190"/>
                <a:gd name="connsiteY1-4" fmla="*/ 336547 h 1173132"/>
                <a:gd name="connsiteX2-5" fmla="*/ 1389250 w 1393190"/>
                <a:gd name="connsiteY2-6" fmla="*/ 414572 h 1173132"/>
                <a:gd name="connsiteX3-7" fmla="*/ 548660 w 1393190"/>
                <a:gd name="connsiteY3-8" fmla="*/ 1173132 h 1173132"/>
                <a:gd name="connsiteX4-9" fmla="*/ 475212 w 1393190"/>
                <a:gd name="connsiteY4-10" fmla="*/ 1169423 h 1173132"/>
                <a:gd name="connsiteX5-11" fmla="*/ 0 w 1393190"/>
                <a:gd name="connsiteY5-12" fmla="*/ 2937 h 1173132"/>
                <a:gd name="connsiteX6" fmla="*/ 1102867 w 1393190"/>
                <a:gd name="connsiteY6" fmla="*/ 0 h 1173132"/>
                <a:gd name="connsiteX0-13" fmla="*/ 1102867 w 1393190"/>
                <a:gd name="connsiteY0-14" fmla="*/ 0 h 1173132"/>
                <a:gd name="connsiteX1-15" fmla="*/ 1393190 w 1393190"/>
                <a:gd name="connsiteY1-16" fmla="*/ 336547 h 1173132"/>
                <a:gd name="connsiteX2-17" fmla="*/ 1389250 w 1393190"/>
                <a:gd name="connsiteY2-18" fmla="*/ 414572 h 1173132"/>
                <a:gd name="connsiteX3-19" fmla="*/ 548660 w 1393190"/>
                <a:gd name="connsiteY3-20" fmla="*/ 1173132 h 1173132"/>
                <a:gd name="connsiteX4-21" fmla="*/ 475212 w 1393190"/>
                <a:gd name="connsiteY4-22" fmla="*/ 1169423 h 1173132"/>
                <a:gd name="connsiteX5-23" fmla="*/ 0 w 1393190"/>
                <a:gd name="connsiteY5-24" fmla="*/ 2937 h 1173132"/>
                <a:gd name="connsiteX6-25" fmla="*/ 1102867 w 1393190"/>
                <a:gd name="connsiteY6-26" fmla="*/ 0 h 1173132"/>
                <a:gd name="connsiteX0-27" fmla="*/ 1102867 w 1393190"/>
                <a:gd name="connsiteY0-28" fmla="*/ 0 h 1173132"/>
                <a:gd name="connsiteX1-29" fmla="*/ 1393190 w 1393190"/>
                <a:gd name="connsiteY1-30" fmla="*/ 336547 h 1173132"/>
                <a:gd name="connsiteX2-31" fmla="*/ 1389250 w 1393190"/>
                <a:gd name="connsiteY2-32" fmla="*/ 414572 h 1173132"/>
                <a:gd name="connsiteX3-33" fmla="*/ 548660 w 1393190"/>
                <a:gd name="connsiteY3-34" fmla="*/ 1173132 h 1173132"/>
                <a:gd name="connsiteX4-35" fmla="*/ 0 w 1393190"/>
                <a:gd name="connsiteY4-36" fmla="*/ 2937 h 1173132"/>
                <a:gd name="connsiteX5-37" fmla="*/ 1102867 w 1393190"/>
                <a:gd name="connsiteY5-38" fmla="*/ 0 h 117313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1393190" h="1173132">
                  <a:moveTo>
                    <a:pt x="1102867" y="0"/>
                  </a:moveTo>
                  <a:lnTo>
                    <a:pt x="1393190" y="336547"/>
                  </a:lnTo>
                  <a:lnTo>
                    <a:pt x="1389250" y="414572"/>
                  </a:lnTo>
                  <a:cubicBezTo>
                    <a:pt x="1345980" y="840644"/>
                    <a:pt x="986148" y="1173132"/>
                    <a:pt x="548660" y="1173132"/>
                  </a:cubicBezTo>
                  <a:lnTo>
                    <a:pt x="0" y="2937"/>
                  </a:lnTo>
                  <a:lnTo>
                    <a:pt x="1102867" y="0"/>
                  </a:lnTo>
                  <a:close/>
                </a:path>
              </a:pathLst>
            </a:custGeom>
            <a:solidFill>
              <a:srgbClr val="ED49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progress-chart_20301"/>
            <p:cNvSpPr>
              <a:spLocks noChangeAspect="1"/>
            </p:cNvSpPr>
            <p:nvPr/>
          </p:nvSpPr>
          <p:spPr bwMode="auto">
            <a:xfrm>
              <a:off x="5479038" y="1603729"/>
              <a:ext cx="1115051" cy="872463"/>
            </a:xfrm>
            <a:custGeom>
              <a:avLst/>
              <a:gdLst>
                <a:gd name="T0" fmla="*/ 4604 w 5092"/>
                <a:gd name="T1" fmla="*/ 0 h 3990"/>
                <a:gd name="T2" fmla="*/ 487 w 5092"/>
                <a:gd name="T3" fmla="*/ 0 h 3990"/>
                <a:gd name="T4" fmla="*/ 0 w 5092"/>
                <a:gd name="T5" fmla="*/ 0 h 3990"/>
                <a:gd name="T6" fmla="*/ 0 w 5092"/>
                <a:gd name="T7" fmla="*/ 159 h 3990"/>
                <a:gd name="T8" fmla="*/ 487 w 5092"/>
                <a:gd name="T9" fmla="*/ 159 h 3990"/>
                <a:gd name="T10" fmla="*/ 487 w 5092"/>
                <a:gd name="T11" fmla="*/ 3043 h 3990"/>
                <a:gd name="T12" fmla="*/ 2354 w 5092"/>
                <a:gd name="T13" fmla="*/ 3043 h 3990"/>
                <a:gd name="T14" fmla="*/ 1520 w 5092"/>
                <a:gd name="T15" fmla="*/ 3877 h 3990"/>
                <a:gd name="T16" fmla="*/ 1633 w 5092"/>
                <a:gd name="T17" fmla="*/ 3990 h 3990"/>
                <a:gd name="T18" fmla="*/ 2466 w 5092"/>
                <a:gd name="T19" fmla="*/ 3156 h 3990"/>
                <a:gd name="T20" fmla="*/ 2466 w 5092"/>
                <a:gd name="T21" fmla="*/ 3978 h 3990"/>
                <a:gd name="T22" fmla="*/ 2625 w 5092"/>
                <a:gd name="T23" fmla="*/ 3978 h 3990"/>
                <a:gd name="T24" fmla="*/ 2625 w 5092"/>
                <a:gd name="T25" fmla="*/ 3156 h 3990"/>
                <a:gd name="T26" fmla="*/ 3437 w 5092"/>
                <a:gd name="T27" fmla="*/ 3967 h 3990"/>
                <a:gd name="T28" fmla="*/ 3549 w 5092"/>
                <a:gd name="T29" fmla="*/ 3855 h 3990"/>
                <a:gd name="T30" fmla="*/ 2738 w 5092"/>
                <a:gd name="T31" fmla="*/ 3043 h 3990"/>
                <a:gd name="T32" fmla="*/ 4604 w 5092"/>
                <a:gd name="T33" fmla="*/ 3043 h 3990"/>
                <a:gd name="T34" fmla="*/ 4604 w 5092"/>
                <a:gd name="T35" fmla="*/ 159 h 3990"/>
                <a:gd name="T36" fmla="*/ 5092 w 5092"/>
                <a:gd name="T37" fmla="*/ 159 h 3990"/>
                <a:gd name="T38" fmla="*/ 5092 w 5092"/>
                <a:gd name="T39" fmla="*/ 0 h 3990"/>
                <a:gd name="T40" fmla="*/ 4604 w 5092"/>
                <a:gd name="T41" fmla="*/ 0 h 3990"/>
                <a:gd name="T42" fmla="*/ 3532 w 5092"/>
                <a:gd name="T43" fmla="*/ 1615 h 3990"/>
                <a:gd name="T44" fmla="*/ 2748 w 5092"/>
                <a:gd name="T45" fmla="*/ 1401 h 3990"/>
                <a:gd name="T46" fmla="*/ 2283 w 5092"/>
                <a:gd name="T47" fmla="*/ 2078 h 3990"/>
                <a:gd name="T48" fmla="*/ 1439 w 5092"/>
                <a:gd name="T49" fmla="*/ 1631 h 3990"/>
                <a:gd name="T50" fmla="*/ 1057 w 5092"/>
                <a:gd name="T51" fmla="*/ 2460 h 3990"/>
                <a:gd name="T52" fmla="*/ 912 w 5092"/>
                <a:gd name="T53" fmla="*/ 2393 h 3990"/>
                <a:gd name="T54" fmla="*/ 1365 w 5092"/>
                <a:gd name="T55" fmla="*/ 1412 h 3990"/>
                <a:gd name="T56" fmla="*/ 2232 w 5092"/>
                <a:gd name="T57" fmla="*/ 1871 h 3990"/>
                <a:gd name="T58" fmla="*/ 2681 w 5092"/>
                <a:gd name="T59" fmla="*/ 1218 h 3990"/>
                <a:gd name="T60" fmla="*/ 3455 w 5092"/>
                <a:gd name="T61" fmla="*/ 1429 h 3990"/>
                <a:gd name="T62" fmla="*/ 4018 w 5092"/>
                <a:gd name="T63" fmla="*/ 448 h 3990"/>
                <a:gd name="T64" fmla="*/ 4156 w 5092"/>
                <a:gd name="T65" fmla="*/ 527 h 3990"/>
                <a:gd name="T66" fmla="*/ 3532 w 5092"/>
                <a:gd name="T67" fmla="*/ 1615 h 3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092" h="3990">
                  <a:moveTo>
                    <a:pt x="4604" y="0"/>
                  </a:moveTo>
                  <a:lnTo>
                    <a:pt x="487" y="0"/>
                  </a:lnTo>
                  <a:lnTo>
                    <a:pt x="0" y="0"/>
                  </a:lnTo>
                  <a:lnTo>
                    <a:pt x="0" y="159"/>
                  </a:lnTo>
                  <a:lnTo>
                    <a:pt x="487" y="159"/>
                  </a:lnTo>
                  <a:lnTo>
                    <a:pt x="487" y="3043"/>
                  </a:lnTo>
                  <a:lnTo>
                    <a:pt x="2354" y="3043"/>
                  </a:lnTo>
                  <a:lnTo>
                    <a:pt x="1520" y="3877"/>
                  </a:lnTo>
                  <a:lnTo>
                    <a:pt x="1633" y="3990"/>
                  </a:lnTo>
                  <a:lnTo>
                    <a:pt x="2466" y="3156"/>
                  </a:lnTo>
                  <a:lnTo>
                    <a:pt x="2466" y="3978"/>
                  </a:lnTo>
                  <a:lnTo>
                    <a:pt x="2625" y="3978"/>
                  </a:lnTo>
                  <a:lnTo>
                    <a:pt x="2625" y="3156"/>
                  </a:lnTo>
                  <a:lnTo>
                    <a:pt x="3437" y="3967"/>
                  </a:lnTo>
                  <a:lnTo>
                    <a:pt x="3549" y="3855"/>
                  </a:lnTo>
                  <a:lnTo>
                    <a:pt x="2738" y="3043"/>
                  </a:lnTo>
                  <a:lnTo>
                    <a:pt x="4604" y="3043"/>
                  </a:lnTo>
                  <a:lnTo>
                    <a:pt x="4604" y="159"/>
                  </a:lnTo>
                  <a:lnTo>
                    <a:pt x="5092" y="159"/>
                  </a:lnTo>
                  <a:lnTo>
                    <a:pt x="5092" y="0"/>
                  </a:lnTo>
                  <a:lnTo>
                    <a:pt x="4604" y="0"/>
                  </a:lnTo>
                  <a:close/>
                  <a:moveTo>
                    <a:pt x="3532" y="1615"/>
                  </a:moveTo>
                  <a:lnTo>
                    <a:pt x="2748" y="1401"/>
                  </a:lnTo>
                  <a:lnTo>
                    <a:pt x="2283" y="2078"/>
                  </a:lnTo>
                  <a:lnTo>
                    <a:pt x="1439" y="1631"/>
                  </a:lnTo>
                  <a:lnTo>
                    <a:pt x="1057" y="2460"/>
                  </a:lnTo>
                  <a:lnTo>
                    <a:pt x="912" y="2393"/>
                  </a:lnTo>
                  <a:lnTo>
                    <a:pt x="1365" y="1412"/>
                  </a:lnTo>
                  <a:lnTo>
                    <a:pt x="2232" y="1871"/>
                  </a:lnTo>
                  <a:lnTo>
                    <a:pt x="2681" y="1218"/>
                  </a:lnTo>
                  <a:lnTo>
                    <a:pt x="3455" y="1429"/>
                  </a:lnTo>
                  <a:lnTo>
                    <a:pt x="4018" y="448"/>
                  </a:lnTo>
                  <a:lnTo>
                    <a:pt x="4156" y="527"/>
                  </a:lnTo>
                  <a:lnTo>
                    <a:pt x="3532" y="16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矩形 10"/>
          <p:cNvSpPr/>
          <p:nvPr/>
        </p:nvSpPr>
        <p:spPr>
          <a:xfrm>
            <a:off x="881512" y="230967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财务必备图表</a:t>
            </a:r>
            <a:endParaRPr lang="zh-CN" altLang="en-US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662160" y="1110010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公司学历分布分析</a:t>
            </a:r>
            <a:endParaRPr lang="zh-CN" altLang="en-US" sz="36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600056" y="2435963"/>
            <a:ext cx="4794767" cy="3433255"/>
            <a:chOff x="1301233" y="2608683"/>
            <a:chExt cx="5459367" cy="3909137"/>
          </a:xfrm>
        </p:grpSpPr>
        <p:grpSp>
          <p:nvGrpSpPr>
            <p:cNvPr id="20" name="dc68ff2f-2493-4130-847c-cda801bf9332" descr="HAYAAB+LCAAAAAAABAC9VMFugkAQ/Zdte6MGTW0NN6qx4WA10bSHxsMWRtkGFrMsjcbw791dFmQFrfbQcFmGNzPvzbxlj275bgPIQfMYMz4ieM1w7HGIkYW8ADk0iyILPRMaELp+YUm2SZHzsa/S6l/eCQ+HSZSwNxxlIAtQwgmOilenkWRgZ4wIBjsVO4UVsEat6WpFfFiEEEOJWRDKXRrMQxwIhN2xhQBG1iGnkKY6MP38Ap/X0py+RGVpKGrejMcPvadH15XFVBs7zy00Bz+hwf+QvLc73X4bzZ5BczSQj0nz1LjLSU8IJXEWa5jqPMHbWqhrF0ESBBHUYR7lwL6rhXZlTJ3nnIkG44TFmIuGezu/O4yhP+goXh4NYCsqlWSRsX9NUlqv1WHyQ2WwA36GhV9B0GoRbKQcgJZcRwrc9X2gXI+1MIWKN7xS0O3lVVOxtA28inKSKRpmKU/iBWx5qVmdl6ZOaXHMREMjmFvnWat79Qe1Kq8u2aXrCAw99ik9xUZl6FhDyaYppNjiGTV6PFfokBl1BW0eOyvhaAuagcFd0162EK/+aJ649L//yxSqzeQ6/VJ7m/BL5iQzDrirlqqbGSMphCzF8wOFfEZOHAYAAA=="/>
            <p:cNvGrpSpPr>
              <a:grpSpLocks noChangeAspect="1"/>
            </p:cNvGrpSpPr>
            <p:nvPr/>
          </p:nvGrpSpPr>
          <p:grpSpPr>
            <a:xfrm>
              <a:off x="1301233" y="2608683"/>
              <a:ext cx="5459367" cy="769697"/>
              <a:chOff x="2587743" y="1008464"/>
              <a:chExt cx="5459367" cy="769697"/>
            </a:xfrm>
          </p:grpSpPr>
          <p:sp>
            <p:nvSpPr>
              <p:cNvPr id="25" name="ValueShape"/>
              <p:cNvSpPr/>
              <p:nvPr/>
            </p:nvSpPr>
            <p:spPr>
              <a:xfrm>
                <a:off x="25877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F06586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6" name="ValueShape"/>
              <p:cNvSpPr/>
              <p:nvPr/>
            </p:nvSpPr>
            <p:spPr>
              <a:xfrm>
                <a:off x="31592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F06586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7" name="ValueShape"/>
              <p:cNvSpPr/>
              <p:nvPr/>
            </p:nvSpPr>
            <p:spPr>
              <a:xfrm>
                <a:off x="37307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F06586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29" name="ValueShape"/>
              <p:cNvSpPr/>
              <p:nvPr/>
            </p:nvSpPr>
            <p:spPr>
              <a:xfrm>
                <a:off x="43022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F06586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2" name="ValueShape"/>
              <p:cNvSpPr/>
              <p:nvPr/>
            </p:nvSpPr>
            <p:spPr>
              <a:xfrm>
                <a:off x="48737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F06586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8" name="ValueShape"/>
              <p:cNvSpPr/>
              <p:nvPr/>
            </p:nvSpPr>
            <p:spPr>
              <a:xfrm>
                <a:off x="54452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F06586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39" name="ValueShape"/>
              <p:cNvSpPr/>
              <p:nvPr/>
            </p:nvSpPr>
            <p:spPr>
              <a:xfrm>
                <a:off x="60167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noFill/>
              <a:ln>
                <a:solidFill>
                  <a:srgbClr val="F06586"/>
                </a:solidFill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0" name="ValueShape"/>
              <p:cNvSpPr/>
              <p:nvPr/>
            </p:nvSpPr>
            <p:spPr>
              <a:xfrm>
                <a:off x="65882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noFill/>
              <a:ln>
                <a:solidFill>
                  <a:srgbClr val="F06586"/>
                </a:solidFill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1" name="ValueShape"/>
              <p:cNvSpPr/>
              <p:nvPr/>
            </p:nvSpPr>
            <p:spPr>
              <a:xfrm>
                <a:off x="71597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noFill/>
              <a:ln>
                <a:solidFill>
                  <a:srgbClr val="F06586"/>
                </a:solidFill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2" name="ValueShape"/>
              <p:cNvSpPr/>
              <p:nvPr/>
            </p:nvSpPr>
            <p:spPr>
              <a:xfrm>
                <a:off x="77312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noFill/>
              <a:ln>
                <a:solidFill>
                  <a:srgbClr val="F06586"/>
                </a:solidFill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43" name="dc68ff2f-2493-4130-847c-cda801bf9332" descr="HAYAAB+LCAAAAAAABAC9VMFugkAQ/Zdte6MGTW0NN6qx4WA10bSHxsMWRtkGFrMsjcbw791dFmQFrfbQcFmGNzPvzbxlj275bgPIQfMYMz4ieM1w7HGIkYW8ADk0iyILPRMaELp+YUm2SZHzsa/S6l/eCQ+HSZSwNxxlIAtQwgmOilenkWRgZ4wIBjsVO4UVsEat6WpFfFiEEEOJWRDKXRrMQxwIhN2xhQBG1iGnkKY6MP38Ap/X0py+RGVpKGrejMcPvadH15XFVBs7zy00Bz+hwf+QvLc73X4bzZ5BczSQj0nz1LjLSU8IJXEWa5jqPMHbWqhrF0ESBBHUYR7lwL6rhXZlTJ3nnIkG44TFmIuGezu/O4yhP+goXh4NYCsqlWSRsX9NUlqv1WHyQ2WwA36GhV9B0GoRbKQcgJZcRwrc9X2gXI+1MIWKN7xS0O3lVVOxtA28inKSKRpmKU/iBWx5qVmdl6ZOaXHMREMjmFvnWat79Qe1Kq8u2aXrCAw99ik9xUZl6FhDyaYppNjiGTV6PFfokBl1BW0eOyvhaAuagcFd0162EK/+aJ649L//yxSqzeQ6/VJ7m/BL5iQzDrirlqqbGSMphCzF8wOFfEZOHAYAAA=="/>
            <p:cNvGrpSpPr>
              <a:grpSpLocks noChangeAspect="1"/>
            </p:cNvGrpSpPr>
            <p:nvPr/>
          </p:nvGrpSpPr>
          <p:grpSpPr>
            <a:xfrm>
              <a:off x="1301233" y="3655163"/>
              <a:ext cx="5459367" cy="769697"/>
              <a:chOff x="2587743" y="1008464"/>
              <a:chExt cx="5459367" cy="769697"/>
            </a:xfrm>
          </p:grpSpPr>
          <p:sp>
            <p:nvSpPr>
              <p:cNvPr id="44" name="ValueShape"/>
              <p:cNvSpPr/>
              <p:nvPr/>
            </p:nvSpPr>
            <p:spPr>
              <a:xfrm>
                <a:off x="25877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20B387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5" name="ValueShape"/>
              <p:cNvSpPr/>
              <p:nvPr/>
            </p:nvSpPr>
            <p:spPr>
              <a:xfrm>
                <a:off x="31592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20B387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6" name="ValueShape"/>
              <p:cNvSpPr/>
              <p:nvPr/>
            </p:nvSpPr>
            <p:spPr>
              <a:xfrm>
                <a:off x="37307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20B387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7" name="ValueShape"/>
              <p:cNvSpPr/>
              <p:nvPr/>
            </p:nvSpPr>
            <p:spPr>
              <a:xfrm>
                <a:off x="43022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20B387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8" name="ValueShape"/>
              <p:cNvSpPr/>
              <p:nvPr/>
            </p:nvSpPr>
            <p:spPr>
              <a:xfrm>
                <a:off x="48737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20B387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49" name="ValueShape"/>
              <p:cNvSpPr/>
              <p:nvPr/>
            </p:nvSpPr>
            <p:spPr>
              <a:xfrm>
                <a:off x="54452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20B387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50" name="ValueShape"/>
              <p:cNvSpPr/>
              <p:nvPr/>
            </p:nvSpPr>
            <p:spPr>
              <a:xfrm>
                <a:off x="60167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20B387"/>
              </a:solidFill>
              <a:ln>
                <a:solidFill>
                  <a:srgbClr val="F06586"/>
                </a:solidFill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51" name="ValueShape"/>
              <p:cNvSpPr/>
              <p:nvPr/>
            </p:nvSpPr>
            <p:spPr>
              <a:xfrm>
                <a:off x="65882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noFill/>
              <a:ln>
                <a:solidFill>
                  <a:srgbClr val="20B387"/>
                </a:solidFill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52" name="ValueShape"/>
              <p:cNvSpPr/>
              <p:nvPr/>
            </p:nvSpPr>
            <p:spPr>
              <a:xfrm>
                <a:off x="71597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noFill/>
              <a:ln>
                <a:solidFill>
                  <a:srgbClr val="20B387"/>
                </a:solidFill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53" name="ValueShape"/>
              <p:cNvSpPr/>
              <p:nvPr/>
            </p:nvSpPr>
            <p:spPr>
              <a:xfrm>
                <a:off x="77312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noFill/>
              <a:ln>
                <a:solidFill>
                  <a:srgbClr val="20B387"/>
                </a:solidFill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54" name="dc68ff2f-2493-4130-847c-cda801bf9332" descr="HAYAAB+LCAAAAAAABAC9VMFugkAQ/Zdte6MGTW0NN6qx4WA10bSHxsMWRtkGFrMsjcbw791dFmQFrfbQcFmGNzPvzbxlj275bgPIQfMYMz4ieM1w7HGIkYW8ADk0iyILPRMaELp+YUm2SZHzsa/S6l/eCQ+HSZSwNxxlIAtQwgmOilenkWRgZ4wIBjsVO4UVsEat6WpFfFiEEEOJWRDKXRrMQxwIhN2xhQBG1iGnkKY6MP38Ap/X0py+RGVpKGrejMcPvadH15XFVBs7zy00Bz+hwf+QvLc73X4bzZ5BczSQj0nz1LjLSU8IJXEWa5jqPMHbWqhrF0ESBBHUYR7lwL6rhXZlTJ3nnIkG44TFmIuGezu/O4yhP+goXh4NYCsqlWSRsX9NUlqv1WHyQ2WwA36GhV9B0GoRbKQcgJZcRwrc9X2gXI+1MIWKN7xS0O3lVVOxtA28inKSKRpmKU/iBWx5qVmdl6ZOaXHMREMjmFvnWat79Qe1Kq8u2aXrCAw99ik9xUZl6FhDyaYppNjiGTV6PFfokBl1BW0eOyvhaAuagcFd0162EK/+aJ649L//yxSqzeQ6/VJ7m/BL5iQzDrirlqqbGSMphCzF8wOFfEZOHAYAAA=="/>
            <p:cNvGrpSpPr>
              <a:grpSpLocks noChangeAspect="1"/>
            </p:cNvGrpSpPr>
            <p:nvPr/>
          </p:nvGrpSpPr>
          <p:grpSpPr>
            <a:xfrm>
              <a:off x="1301233" y="4701643"/>
              <a:ext cx="5459367" cy="769697"/>
              <a:chOff x="2587743" y="1008464"/>
              <a:chExt cx="5459367" cy="769697"/>
            </a:xfrm>
          </p:grpSpPr>
          <p:sp>
            <p:nvSpPr>
              <p:cNvPr id="55" name="ValueShape"/>
              <p:cNvSpPr/>
              <p:nvPr/>
            </p:nvSpPr>
            <p:spPr>
              <a:xfrm>
                <a:off x="25877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EDCF4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56" name="ValueShape"/>
              <p:cNvSpPr/>
              <p:nvPr/>
            </p:nvSpPr>
            <p:spPr>
              <a:xfrm>
                <a:off x="31592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EDCF4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57" name="ValueShape"/>
              <p:cNvSpPr/>
              <p:nvPr/>
            </p:nvSpPr>
            <p:spPr>
              <a:xfrm>
                <a:off x="37307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EDCF4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58" name="ValueShape"/>
              <p:cNvSpPr/>
              <p:nvPr/>
            </p:nvSpPr>
            <p:spPr>
              <a:xfrm>
                <a:off x="43022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EDCF4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59" name="ValueShape"/>
              <p:cNvSpPr/>
              <p:nvPr/>
            </p:nvSpPr>
            <p:spPr>
              <a:xfrm>
                <a:off x="48737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EDCF4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60" name="ValueShape"/>
              <p:cNvSpPr/>
              <p:nvPr/>
            </p:nvSpPr>
            <p:spPr>
              <a:xfrm>
                <a:off x="54452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EDCF4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61" name="ValueShape"/>
              <p:cNvSpPr/>
              <p:nvPr/>
            </p:nvSpPr>
            <p:spPr>
              <a:xfrm>
                <a:off x="60167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EDCF43"/>
              </a:solidFill>
              <a:ln>
                <a:solidFill>
                  <a:srgbClr val="F06586"/>
                </a:solidFill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62" name="ValueShape"/>
              <p:cNvSpPr/>
              <p:nvPr/>
            </p:nvSpPr>
            <p:spPr>
              <a:xfrm>
                <a:off x="65882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EDCF43"/>
              </a:solidFill>
              <a:ln>
                <a:solidFill>
                  <a:srgbClr val="F06586"/>
                </a:solidFill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63" name="ValueShape"/>
              <p:cNvSpPr/>
              <p:nvPr/>
            </p:nvSpPr>
            <p:spPr>
              <a:xfrm>
                <a:off x="71597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EDCF43"/>
              </a:solidFill>
              <a:ln>
                <a:solidFill>
                  <a:srgbClr val="F06586"/>
                </a:solidFill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64" name="ValueShape"/>
              <p:cNvSpPr/>
              <p:nvPr/>
            </p:nvSpPr>
            <p:spPr>
              <a:xfrm>
                <a:off x="77312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noFill/>
              <a:ln>
                <a:solidFill>
                  <a:srgbClr val="EDCF43"/>
                </a:solidFill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  <p:grpSp>
          <p:nvGrpSpPr>
            <p:cNvPr id="65" name="dc68ff2f-2493-4130-847c-cda801bf9332" descr="HAYAAB+LCAAAAAAABAC9VMFugkAQ/Zdte6MGTW0NN6qx4WA10bSHxsMWRtkGFrMsjcbw791dFmQFrfbQcFmGNzPvzbxlj275bgPIQfMYMz4ieM1w7HGIkYW8ADk0iyILPRMaELp+YUm2SZHzsa/S6l/eCQ+HSZSwNxxlIAtQwgmOilenkWRgZ4wIBjsVO4UVsEat6WpFfFiEEEOJWRDKXRrMQxwIhN2xhQBG1iGnkKY6MP38Ap/X0py+RGVpKGrejMcPvadH15XFVBs7zy00Bz+hwf+QvLc73X4bzZ5BczSQj0nz1LjLSU8IJXEWa5jqPMHbWqhrF0ESBBHUYR7lwL6rhXZlTJ3nnIkG44TFmIuGezu/O4yhP+goXh4NYCsqlWSRsX9NUlqv1WHyQ2WwA36GhV9B0GoRbKQcgJZcRwrc9X2gXI+1MIWKN7xS0O3lVVOxtA28inKSKRpmKU/iBWx5qVmdl6ZOaXHMREMjmFvnWat79Qe1Kq8u2aXrCAw99ik9xUZl6FhDyaYppNjiGTV6PFfokBl1BW0eOyvhaAuagcFd0162EK/+aJ649L//yxSqzeQ6/VJ7m/BL5iQzDrirlqqbGSMphCzF8wOFfEZOHAYAAA=="/>
            <p:cNvGrpSpPr>
              <a:grpSpLocks noChangeAspect="1"/>
            </p:cNvGrpSpPr>
            <p:nvPr/>
          </p:nvGrpSpPr>
          <p:grpSpPr>
            <a:xfrm>
              <a:off x="1301233" y="5748123"/>
              <a:ext cx="5459367" cy="769697"/>
              <a:chOff x="2587743" y="1008464"/>
              <a:chExt cx="5459367" cy="769697"/>
            </a:xfrm>
          </p:grpSpPr>
          <p:sp>
            <p:nvSpPr>
              <p:cNvPr id="66" name="ValueShape"/>
              <p:cNvSpPr/>
              <p:nvPr/>
            </p:nvSpPr>
            <p:spPr>
              <a:xfrm>
                <a:off x="25877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2E8AC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67" name="ValueShape"/>
              <p:cNvSpPr/>
              <p:nvPr/>
            </p:nvSpPr>
            <p:spPr>
              <a:xfrm>
                <a:off x="31592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2E8AC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68" name="ValueShape"/>
              <p:cNvSpPr/>
              <p:nvPr/>
            </p:nvSpPr>
            <p:spPr>
              <a:xfrm>
                <a:off x="37307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solidFill>
                <a:srgbClr val="2E8AC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69" name="ValueShape"/>
              <p:cNvSpPr/>
              <p:nvPr/>
            </p:nvSpPr>
            <p:spPr>
              <a:xfrm>
                <a:off x="43022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noFill/>
              <a:ln>
                <a:solidFill>
                  <a:srgbClr val="2E8AC2"/>
                </a:solidFill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70" name="ValueShape"/>
              <p:cNvSpPr/>
              <p:nvPr/>
            </p:nvSpPr>
            <p:spPr>
              <a:xfrm>
                <a:off x="48737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noFill/>
              <a:ln>
                <a:solidFill>
                  <a:srgbClr val="2E8AC2"/>
                </a:solidFill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71" name="ValueShape"/>
              <p:cNvSpPr/>
              <p:nvPr/>
            </p:nvSpPr>
            <p:spPr>
              <a:xfrm>
                <a:off x="54452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noFill/>
              <a:ln>
                <a:solidFill>
                  <a:srgbClr val="2E8AC2"/>
                </a:solidFill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72" name="ValueShape"/>
              <p:cNvSpPr/>
              <p:nvPr/>
            </p:nvSpPr>
            <p:spPr>
              <a:xfrm>
                <a:off x="60167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noFill/>
              <a:ln>
                <a:solidFill>
                  <a:srgbClr val="2E8AC2"/>
                </a:solidFill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73" name="ValueShape"/>
              <p:cNvSpPr/>
              <p:nvPr/>
            </p:nvSpPr>
            <p:spPr>
              <a:xfrm>
                <a:off x="65882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noFill/>
              <a:ln>
                <a:solidFill>
                  <a:srgbClr val="2E8AC2"/>
                </a:solidFill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74" name="ValueShape"/>
              <p:cNvSpPr/>
              <p:nvPr/>
            </p:nvSpPr>
            <p:spPr>
              <a:xfrm>
                <a:off x="71597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noFill/>
              <a:ln>
                <a:solidFill>
                  <a:srgbClr val="2E8AC2"/>
                </a:solidFill>
              </a:ln>
            </p:spPr>
            <p:txBody>
              <a:bodyPr anchor="ctr"/>
              <a:lstStyle/>
              <a:p>
                <a:pPr algn="ctr"/>
              </a:p>
            </p:txBody>
          </p:sp>
          <p:sp>
            <p:nvSpPr>
              <p:cNvPr id="75" name="ValueShape"/>
              <p:cNvSpPr/>
              <p:nvPr/>
            </p:nvSpPr>
            <p:spPr>
              <a:xfrm>
                <a:off x="7731243" y="1008464"/>
                <a:ext cx="315867" cy="769697"/>
              </a:xfrm>
              <a:custGeom>
                <a:avLst/>
                <a:gdLst>
                  <a:gd name="connsiteX0" fmla="*/ 30544 w 138113"/>
                  <a:gd name="connsiteY0" fmla="*/ 76200 h 336550"/>
                  <a:gd name="connsiteX1" fmla="*/ 102257 w 138113"/>
                  <a:gd name="connsiteY1" fmla="*/ 76200 h 336550"/>
                  <a:gd name="connsiteX2" fmla="*/ 116865 w 138113"/>
                  <a:gd name="connsiteY2" fmla="*/ 78830 h 336550"/>
                  <a:gd name="connsiteX3" fmla="*/ 128817 w 138113"/>
                  <a:gd name="connsiteY3" fmla="*/ 86719 h 336550"/>
                  <a:gd name="connsiteX4" fmla="*/ 135457 w 138113"/>
                  <a:gd name="connsiteY4" fmla="*/ 98553 h 336550"/>
                  <a:gd name="connsiteX5" fmla="*/ 138113 w 138113"/>
                  <a:gd name="connsiteY5" fmla="*/ 111702 h 336550"/>
                  <a:gd name="connsiteX6" fmla="*/ 138113 w 138113"/>
                  <a:gd name="connsiteY6" fmla="*/ 206375 h 336550"/>
                  <a:gd name="connsiteX7" fmla="*/ 135457 w 138113"/>
                  <a:gd name="connsiteY7" fmla="*/ 214264 h 336550"/>
                  <a:gd name="connsiteX8" fmla="*/ 127489 w 138113"/>
                  <a:gd name="connsiteY8" fmla="*/ 216894 h 336550"/>
                  <a:gd name="connsiteX9" fmla="*/ 120849 w 138113"/>
                  <a:gd name="connsiteY9" fmla="*/ 214264 h 336550"/>
                  <a:gd name="connsiteX10" fmla="*/ 118193 w 138113"/>
                  <a:gd name="connsiteY10" fmla="*/ 206375 h 336550"/>
                  <a:gd name="connsiteX11" fmla="*/ 118193 w 138113"/>
                  <a:gd name="connsiteY11" fmla="*/ 116962 h 336550"/>
                  <a:gd name="connsiteX12" fmla="*/ 115537 w 138113"/>
                  <a:gd name="connsiteY12" fmla="*/ 114332 h 336550"/>
                  <a:gd name="connsiteX13" fmla="*/ 111553 w 138113"/>
                  <a:gd name="connsiteY13" fmla="*/ 113017 h 336550"/>
                  <a:gd name="connsiteX14" fmla="*/ 107569 w 138113"/>
                  <a:gd name="connsiteY14" fmla="*/ 114332 h 336550"/>
                  <a:gd name="connsiteX15" fmla="*/ 106241 w 138113"/>
                  <a:gd name="connsiteY15" fmla="*/ 116962 h 336550"/>
                  <a:gd name="connsiteX16" fmla="*/ 106241 w 138113"/>
                  <a:gd name="connsiteY16" fmla="*/ 322086 h 336550"/>
                  <a:gd name="connsiteX17" fmla="*/ 100929 w 138113"/>
                  <a:gd name="connsiteY17" fmla="*/ 332605 h 336550"/>
                  <a:gd name="connsiteX18" fmla="*/ 90305 w 138113"/>
                  <a:gd name="connsiteY18" fmla="*/ 336550 h 336550"/>
                  <a:gd name="connsiteX19" fmla="*/ 79681 w 138113"/>
                  <a:gd name="connsiteY19" fmla="*/ 332605 h 336550"/>
                  <a:gd name="connsiteX20" fmla="*/ 75697 w 138113"/>
                  <a:gd name="connsiteY20" fmla="*/ 322086 h 336550"/>
                  <a:gd name="connsiteX21" fmla="*/ 75697 w 138113"/>
                  <a:gd name="connsiteY21" fmla="*/ 195856 h 336550"/>
                  <a:gd name="connsiteX22" fmla="*/ 73041 w 138113"/>
                  <a:gd name="connsiteY22" fmla="*/ 191911 h 336550"/>
                  <a:gd name="connsiteX23" fmla="*/ 69057 w 138113"/>
                  <a:gd name="connsiteY23" fmla="*/ 190596 h 336550"/>
                  <a:gd name="connsiteX24" fmla="*/ 65073 w 138113"/>
                  <a:gd name="connsiteY24" fmla="*/ 191911 h 336550"/>
                  <a:gd name="connsiteX25" fmla="*/ 62417 w 138113"/>
                  <a:gd name="connsiteY25" fmla="*/ 195856 h 336550"/>
                  <a:gd name="connsiteX26" fmla="*/ 62417 w 138113"/>
                  <a:gd name="connsiteY26" fmla="*/ 241877 h 336550"/>
                  <a:gd name="connsiteX27" fmla="*/ 62417 w 138113"/>
                  <a:gd name="connsiteY27" fmla="*/ 322086 h 336550"/>
                  <a:gd name="connsiteX28" fmla="*/ 57105 w 138113"/>
                  <a:gd name="connsiteY28" fmla="*/ 332605 h 336550"/>
                  <a:gd name="connsiteX29" fmla="*/ 46480 w 138113"/>
                  <a:gd name="connsiteY29" fmla="*/ 336550 h 336550"/>
                  <a:gd name="connsiteX30" fmla="*/ 35856 w 138113"/>
                  <a:gd name="connsiteY30" fmla="*/ 332605 h 336550"/>
                  <a:gd name="connsiteX31" fmla="*/ 31872 w 138113"/>
                  <a:gd name="connsiteY31" fmla="*/ 322086 h 336550"/>
                  <a:gd name="connsiteX32" fmla="*/ 31872 w 138113"/>
                  <a:gd name="connsiteY32" fmla="*/ 116962 h 336550"/>
                  <a:gd name="connsiteX33" fmla="*/ 29216 w 138113"/>
                  <a:gd name="connsiteY33" fmla="*/ 114332 h 336550"/>
                  <a:gd name="connsiteX34" fmla="*/ 26560 w 138113"/>
                  <a:gd name="connsiteY34" fmla="*/ 113017 h 336550"/>
                  <a:gd name="connsiteX35" fmla="*/ 22576 w 138113"/>
                  <a:gd name="connsiteY35" fmla="*/ 114332 h 336550"/>
                  <a:gd name="connsiteX36" fmla="*/ 19920 w 138113"/>
                  <a:gd name="connsiteY36" fmla="*/ 116962 h 336550"/>
                  <a:gd name="connsiteX37" fmla="*/ 19920 w 138113"/>
                  <a:gd name="connsiteY37" fmla="*/ 206375 h 336550"/>
                  <a:gd name="connsiteX38" fmla="*/ 17264 w 138113"/>
                  <a:gd name="connsiteY38" fmla="*/ 214264 h 336550"/>
                  <a:gd name="connsiteX39" fmla="*/ 10624 w 138113"/>
                  <a:gd name="connsiteY39" fmla="*/ 216894 h 336550"/>
                  <a:gd name="connsiteX40" fmla="*/ 2656 w 138113"/>
                  <a:gd name="connsiteY40" fmla="*/ 214264 h 336550"/>
                  <a:gd name="connsiteX41" fmla="*/ 0 w 138113"/>
                  <a:gd name="connsiteY41" fmla="*/ 206375 h 336550"/>
                  <a:gd name="connsiteX42" fmla="*/ 0 w 138113"/>
                  <a:gd name="connsiteY42" fmla="*/ 111702 h 336550"/>
                  <a:gd name="connsiteX43" fmla="*/ 1328 w 138113"/>
                  <a:gd name="connsiteY43" fmla="*/ 98553 h 336550"/>
                  <a:gd name="connsiteX44" fmla="*/ 7968 w 138113"/>
                  <a:gd name="connsiteY44" fmla="*/ 86719 h 336550"/>
                  <a:gd name="connsiteX45" fmla="*/ 17264 w 138113"/>
                  <a:gd name="connsiteY45" fmla="*/ 78830 h 336550"/>
                  <a:gd name="connsiteX46" fmla="*/ 30544 w 138113"/>
                  <a:gd name="connsiteY46" fmla="*/ 76200 h 336550"/>
                  <a:gd name="connsiteX47" fmla="*/ 69057 w 138113"/>
                  <a:gd name="connsiteY47" fmla="*/ 0 h 336550"/>
                  <a:gd name="connsiteX48" fmla="*/ 92489 w 138113"/>
                  <a:gd name="connsiteY48" fmla="*/ 9335 h 336550"/>
                  <a:gd name="connsiteX49" fmla="*/ 101601 w 138113"/>
                  <a:gd name="connsiteY49" fmla="*/ 33338 h 336550"/>
                  <a:gd name="connsiteX50" fmla="*/ 98998 w 138113"/>
                  <a:gd name="connsiteY50" fmla="*/ 46673 h 336550"/>
                  <a:gd name="connsiteX51" fmla="*/ 92489 w 138113"/>
                  <a:gd name="connsiteY51" fmla="*/ 57341 h 336550"/>
                  <a:gd name="connsiteX52" fmla="*/ 82075 w 138113"/>
                  <a:gd name="connsiteY52" fmla="*/ 64008 h 336550"/>
                  <a:gd name="connsiteX53" fmla="*/ 69057 w 138113"/>
                  <a:gd name="connsiteY53" fmla="*/ 66675 h 336550"/>
                  <a:gd name="connsiteX54" fmla="*/ 56040 w 138113"/>
                  <a:gd name="connsiteY54" fmla="*/ 64008 h 336550"/>
                  <a:gd name="connsiteX55" fmla="*/ 45625 w 138113"/>
                  <a:gd name="connsiteY55" fmla="*/ 57341 h 336550"/>
                  <a:gd name="connsiteX56" fmla="*/ 39117 w 138113"/>
                  <a:gd name="connsiteY56" fmla="*/ 46673 h 336550"/>
                  <a:gd name="connsiteX57" fmla="*/ 36513 w 138113"/>
                  <a:gd name="connsiteY57" fmla="*/ 33338 h 336550"/>
                  <a:gd name="connsiteX58" fmla="*/ 39117 w 138113"/>
                  <a:gd name="connsiteY58" fmla="*/ 20003 h 336550"/>
                  <a:gd name="connsiteX59" fmla="*/ 45625 w 138113"/>
                  <a:gd name="connsiteY59" fmla="*/ 9335 h 336550"/>
                  <a:gd name="connsiteX60" fmla="*/ 56040 w 138113"/>
                  <a:gd name="connsiteY60" fmla="*/ 2667 h 336550"/>
                  <a:gd name="connsiteX61" fmla="*/ 69057 w 138113"/>
                  <a:gd name="connsiteY61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</a:cxnLst>
                <a:rect l="l" t="t" r="r" b="b"/>
                <a:pathLst>
                  <a:path w="138113" h="336550">
                    <a:moveTo>
                      <a:pt x="30544" y="76200"/>
                    </a:moveTo>
                    <a:lnTo>
                      <a:pt x="102257" y="76200"/>
                    </a:lnTo>
                    <a:cubicBezTo>
                      <a:pt x="107569" y="76200"/>
                      <a:pt x="112881" y="77515"/>
                      <a:pt x="116865" y="78830"/>
                    </a:cubicBezTo>
                    <a:cubicBezTo>
                      <a:pt x="122177" y="81460"/>
                      <a:pt x="124833" y="84089"/>
                      <a:pt x="128817" y="86719"/>
                    </a:cubicBezTo>
                    <a:cubicBezTo>
                      <a:pt x="131473" y="90664"/>
                      <a:pt x="134129" y="94609"/>
                      <a:pt x="135457" y="98553"/>
                    </a:cubicBezTo>
                    <a:cubicBezTo>
                      <a:pt x="136785" y="102498"/>
                      <a:pt x="138113" y="106443"/>
                      <a:pt x="138113" y="111702"/>
                    </a:cubicBezTo>
                    <a:cubicBezTo>
                      <a:pt x="138113" y="206375"/>
                      <a:pt x="138113" y="206375"/>
                      <a:pt x="138113" y="206375"/>
                    </a:cubicBezTo>
                    <a:cubicBezTo>
                      <a:pt x="138113" y="209005"/>
                      <a:pt x="136785" y="211635"/>
                      <a:pt x="135457" y="214264"/>
                    </a:cubicBezTo>
                    <a:cubicBezTo>
                      <a:pt x="132801" y="215579"/>
                      <a:pt x="130145" y="216894"/>
                      <a:pt x="127489" y="216894"/>
                    </a:cubicBezTo>
                    <a:cubicBezTo>
                      <a:pt x="124833" y="216894"/>
                      <a:pt x="123505" y="215579"/>
                      <a:pt x="120849" y="214264"/>
                    </a:cubicBezTo>
                    <a:cubicBezTo>
                      <a:pt x="118193" y="211635"/>
                      <a:pt x="118193" y="209005"/>
                      <a:pt x="118193" y="206375"/>
                    </a:cubicBezTo>
                    <a:cubicBezTo>
                      <a:pt x="118193" y="116962"/>
                      <a:pt x="118193" y="116962"/>
                      <a:pt x="118193" y="116962"/>
                    </a:cubicBezTo>
                    <a:cubicBezTo>
                      <a:pt x="118193" y="115647"/>
                      <a:pt x="116865" y="114332"/>
                      <a:pt x="115537" y="114332"/>
                    </a:cubicBezTo>
                    <a:cubicBezTo>
                      <a:pt x="114209" y="114332"/>
                      <a:pt x="112881" y="113017"/>
                      <a:pt x="111553" y="113017"/>
                    </a:cubicBezTo>
                    <a:cubicBezTo>
                      <a:pt x="110225" y="113017"/>
                      <a:pt x="110225" y="114332"/>
                      <a:pt x="107569" y="114332"/>
                    </a:cubicBezTo>
                    <a:cubicBezTo>
                      <a:pt x="106241" y="114332"/>
                      <a:pt x="106241" y="115647"/>
                      <a:pt x="106241" y="116962"/>
                    </a:cubicBezTo>
                    <a:cubicBezTo>
                      <a:pt x="106241" y="322086"/>
                      <a:pt x="106241" y="322086"/>
                      <a:pt x="106241" y="322086"/>
                    </a:cubicBezTo>
                    <a:cubicBezTo>
                      <a:pt x="106241" y="326031"/>
                      <a:pt x="104913" y="329976"/>
                      <a:pt x="100929" y="332605"/>
                    </a:cubicBezTo>
                    <a:cubicBezTo>
                      <a:pt x="98273" y="335235"/>
                      <a:pt x="95617" y="336550"/>
                      <a:pt x="90305" y="336550"/>
                    </a:cubicBezTo>
                    <a:cubicBezTo>
                      <a:pt x="86321" y="336550"/>
                      <a:pt x="83665" y="335235"/>
                      <a:pt x="79681" y="332605"/>
                    </a:cubicBezTo>
                    <a:cubicBezTo>
                      <a:pt x="77025" y="328661"/>
                      <a:pt x="75697" y="326031"/>
                      <a:pt x="75697" y="322086"/>
                    </a:cubicBezTo>
                    <a:cubicBezTo>
                      <a:pt x="75697" y="195856"/>
                      <a:pt x="75697" y="195856"/>
                      <a:pt x="75697" y="195856"/>
                    </a:cubicBezTo>
                    <a:cubicBezTo>
                      <a:pt x="75697" y="194541"/>
                      <a:pt x="74369" y="193226"/>
                      <a:pt x="73041" y="191911"/>
                    </a:cubicBezTo>
                    <a:cubicBezTo>
                      <a:pt x="71713" y="191911"/>
                      <a:pt x="70385" y="190596"/>
                      <a:pt x="69057" y="190596"/>
                    </a:cubicBezTo>
                    <a:cubicBezTo>
                      <a:pt x="69057" y="190596"/>
                      <a:pt x="66401" y="191911"/>
                      <a:pt x="65073" y="191911"/>
                    </a:cubicBezTo>
                    <a:cubicBezTo>
                      <a:pt x="62417" y="193226"/>
                      <a:pt x="62417" y="194541"/>
                      <a:pt x="62417" y="195856"/>
                    </a:cubicBezTo>
                    <a:cubicBezTo>
                      <a:pt x="62417" y="241877"/>
                      <a:pt x="62417" y="241877"/>
                      <a:pt x="62417" y="241877"/>
                    </a:cubicBezTo>
                    <a:cubicBezTo>
                      <a:pt x="62417" y="322086"/>
                      <a:pt x="62417" y="322086"/>
                      <a:pt x="62417" y="322086"/>
                    </a:cubicBezTo>
                    <a:cubicBezTo>
                      <a:pt x="62417" y="326031"/>
                      <a:pt x="61089" y="328661"/>
                      <a:pt x="57105" y="332605"/>
                    </a:cubicBezTo>
                    <a:cubicBezTo>
                      <a:pt x="54449" y="335235"/>
                      <a:pt x="50464" y="336550"/>
                      <a:pt x="46480" y="336550"/>
                    </a:cubicBezTo>
                    <a:cubicBezTo>
                      <a:pt x="42496" y="336550"/>
                      <a:pt x="38512" y="335235"/>
                      <a:pt x="35856" y="332605"/>
                    </a:cubicBezTo>
                    <a:cubicBezTo>
                      <a:pt x="33200" y="329976"/>
                      <a:pt x="31872" y="326031"/>
                      <a:pt x="31872" y="322086"/>
                    </a:cubicBezTo>
                    <a:cubicBezTo>
                      <a:pt x="31872" y="116962"/>
                      <a:pt x="31872" y="116962"/>
                      <a:pt x="31872" y="116962"/>
                    </a:cubicBezTo>
                    <a:cubicBezTo>
                      <a:pt x="31872" y="115647"/>
                      <a:pt x="30544" y="114332"/>
                      <a:pt x="29216" y="114332"/>
                    </a:cubicBezTo>
                    <a:cubicBezTo>
                      <a:pt x="27888" y="114332"/>
                      <a:pt x="26560" y="113017"/>
                      <a:pt x="26560" y="113017"/>
                    </a:cubicBezTo>
                    <a:cubicBezTo>
                      <a:pt x="25232" y="113017"/>
                      <a:pt x="23904" y="114332"/>
                      <a:pt x="22576" y="114332"/>
                    </a:cubicBezTo>
                    <a:cubicBezTo>
                      <a:pt x="21248" y="114332"/>
                      <a:pt x="19920" y="115647"/>
                      <a:pt x="19920" y="116962"/>
                    </a:cubicBezTo>
                    <a:cubicBezTo>
                      <a:pt x="19920" y="206375"/>
                      <a:pt x="19920" y="206375"/>
                      <a:pt x="19920" y="206375"/>
                    </a:cubicBezTo>
                    <a:cubicBezTo>
                      <a:pt x="19920" y="209005"/>
                      <a:pt x="19920" y="211635"/>
                      <a:pt x="17264" y="214264"/>
                    </a:cubicBezTo>
                    <a:cubicBezTo>
                      <a:pt x="14608" y="215579"/>
                      <a:pt x="13280" y="216894"/>
                      <a:pt x="10624" y="216894"/>
                    </a:cubicBezTo>
                    <a:cubicBezTo>
                      <a:pt x="7968" y="216894"/>
                      <a:pt x="5312" y="215579"/>
                      <a:pt x="2656" y="214264"/>
                    </a:cubicBezTo>
                    <a:cubicBezTo>
                      <a:pt x="1328" y="211635"/>
                      <a:pt x="0" y="209005"/>
                      <a:pt x="0" y="206375"/>
                    </a:cubicBezTo>
                    <a:cubicBezTo>
                      <a:pt x="0" y="111702"/>
                      <a:pt x="0" y="111702"/>
                      <a:pt x="0" y="111702"/>
                    </a:cubicBezTo>
                    <a:cubicBezTo>
                      <a:pt x="0" y="106443"/>
                      <a:pt x="0" y="102498"/>
                      <a:pt x="1328" y="98553"/>
                    </a:cubicBezTo>
                    <a:cubicBezTo>
                      <a:pt x="2656" y="94609"/>
                      <a:pt x="5312" y="90664"/>
                      <a:pt x="7968" y="86719"/>
                    </a:cubicBezTo>
                    <a:cubicBezTo>
                      <a:pt x="9296" y="84089"/>
                      <a:pt x="13280" y="81460"/>
                      <a:pt x="17264" y="78830"/>
                    </a:cubicBezTo>
                    <a:cubicBezTo>
                      <a:pt x="19920" y="77515"/>
                      <a:pt x="25232" y="76200"/>
                      <a:pt x="30544" y="76200"/>
                    </a:cubicBezTo>
                    <a:close/>
                    <a:moveTo>
                      <a:pt x="69057" y="0"/>
                    </a:moveTo>
                    <a:cubicBezTo>
                      <a:pt x="78169" y="0"/>
                      <a:pt x="85980" y="2667"/>
                      <a:pt x="92489" y="9335"/>
                    </a:cubicBezTo>
                    <a:cubicBezTo>
                      <a:pt x="98998" y="16002"/>
                      <a:pt x="101601" y="24003"/>
                      <a:pt x="101601" y="33338"/>
                    </a:cubicBezTo>
                    <a:cubicBezTo>
                      <a:pt x="101601" y="38672"/>
                      <a:pt x="101601" y="42672"/>
                      <a:pt x="98998" y="46673"/>
                    </a:cubicBezTo>
                    <a:cubicBezTo>
                      <a:pt x="97696" y="50673"/>
                      <a:pt x="95092" y="54674"/>
                      <a:pt x="92489" y="57341"/>
                    </a:cubicBezTo>
                    <a:cubicBezTo>
                      <a:pt x="89885" y="60008"/>
                      <a:pt x="85980" y="62675"/>
                      <a:pt x="82075" y="64008"/>
                    </a:cubicBezTo>
                    <a:cubicBezTo>
                      <a:pt x="78169" y="66675"/>
                      <a:pt x="72962" y="66675"/>
                      <a:pt x="69057" y="66675"/>
                    </a:cubicBezTo>
                    <a:cubicBezTo>
                      <a:pt x="63850" y="66675"/>
                      <a:pt x="59945" y="66675"/>
                      <a:pt x="56040" y="64008"/>
                    </a:cubicBezTo>
                    <a:cubicBezTo>
                      <a:pt x="52134" y="62675"/>
                      <a:pt x="48229" y="60008"/>
                      <a:pt x="45625" y="57341"/>
                    </a:cubicBezTo>
                    <a:cubicBezTo>
                      <a:pt x="43022" y="54674"/>
                      <a:pt x="40418" y="50673"/>
                      <a:pt x="39117" y="46673"/>
                    </a:cubicBezTo>
                    <a:cubicBezTo>
                      <a:pt x="37815" y="42672"/>
                      <a:pt x="36513" y="38672"/>
                      <a:pt x="36513" y="33338"/>
                    </a:cubicBezTo>
                    <a:cubicBezTo>
                      <a:pt x="36513" y="29337"/>
                      <a:pt x="37815" y="25337"/>
                      <a:pt x="39117" y="20003"/>
                    </a:cubicBezTo>
                    <a:cubicBezTo>
                      <a:pt x="40418" y="16002"/>
                      <a:pt x="43022" y="13335"/>
                      <a:pt x="45625" y="9335"/>
                    </a:cubicBezTo>
                    <a:cubicBezTo>
                      <a:pt x="48229" y="6668"/>
                      <a:pt x="52134" y="4001"/>
                      <a:pt x="56040" y="2667"/>
                    </a:cubicBezTo>
                    <a:cubicBezTo>
                      <a:pt x="59945" y="1334"/>
                      <a:pt x="63850" y="0"/>
                      <a:pt x="69057" y="0"/>
                    </a:cubicBezTo>
                    <a:close/>
                  </a:path>
                </a:pathLst>
              </a:custGeom>
              <a:noFill/>
              <a:ln>
                <a:solidFill>
                  <a:srgbClr val="2E8AC2"/>
                </a:solidFill>
              </a:ln>
            </p:spPr>
            <p:txBody>
              <a:bodyPr anchor="ctr"/>
              <a:lstStyle/>
              <a:p>
                <a:pPr algn="ctr"/>
              </a:p>
            </p:txBody>
          </p:sp>
        </p:grpSp>
      </p:grpSp>
      <p:sp>
        <p:nvSpPr>
          <p:cNvPr id="76" name="文本框 75"/>
          <p:cNvSpPr txBox="1"/>
          <p:nvPr/>
        </p:nvSpPr>
        <p:spPr>
          <a:xfrm>
            <a:off x="6619336" y="2573906"/>
            <a:ext cx="7280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Haettenschweiler" panose="020B0706040902060204" pitchFamily="34" charset="0"/>
                <a:ea typeface="方正兰亭黑简体" panose="02000000000000000000" pitchFamily="2" charset="-122"/>
              </a:rPr>
              <a:t>60</a:t>
            </a:r>
            <a:r>
              <a:rPr lang="zh-CN" altLang="en-US" sz="2400" dirty="0">
                <a:solidFill>
                  <a:schemeClr val="bg1"/>
                </a:solidFill>
                <a:latin typeface="Haettenschweiler" panose="020B0706040902060204" pitchFamily="34" charset="0"/>
                <a:ea typeface="方正兰亭黑简体" panose="02000000000000000000" pitchFamily="2" charset="-122"/>
              </a:rPr>
              <a:t>个</a:t>
            </a:r>
            <a:endParaRPr lang="zh-CN" altLang="en-US" sz="2400" dirty="0">
              <a:solidFill>
                <a:schemeClr val="bg1"/>
              </a:solidFill>
              <a:latin typeface="Haettenschweiler" panose="020B0706040902060204" pitchFamily="34" charset="0"/>
              <a:ea typeface="方正兰亭黑简体" panose="02000000000000000000" pitchFamily="2" charset="-122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6660154" y="3487157"/>
            <a:ext cx="7280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Haettenschweiler" panose="020B0706040902060204" pitchFamily="34" charset="0"/>
                <a:ea typeface="方正兰亭黑简体" panose="02000000000000000000" pitchFamily="2" charset="-122"/>
              </a:rPr>
              <a:t>70</a:t>
            </a:r>
            <a:r>
              <a:rPr lang="zh-CN" altLang="en-US" sz="2400" dirty="0">
                <a:solidFill>
                  <a:schemeClr val="bg1"/>
                </a:solidFill>
                <a:latin typeface="Haettenschweiler" panose="020B0706040902060204" pitchFamily="34" charset="0"/>
                <a:ea typeface="方正兰亭黑简体" panose="02000000000000000000" pitchFamily="2" charset="-122"/>
              </a:rPr>
              <a:t>个</a:t>
            </a:r>
            <a:endParaRPr lang="zh-CN" altLang="en-US" sz="2400" dirty="0">
              <a:solidFill>
                <a:schemeClr val="bg1"/>
              </a:solidFill>
              <a:latin typeface="Haettenschweiler" panose="020B0706040902060204" pitchFamily="34" charset="0"/>
              <a:ea typeface="方正兰亭黑简体" panose="02000000000000000000" pitchFamily="2" charset="-122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6660154" y="4372962"/>
            <a:ext cx="7296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Haettenschweiler" panose="020B0706040902060204" pitchFamily="34" charset="0"/>
                <a:ea typeface="方正兰亭黑简体" panose="02000000000000000000" pitchFamily="2" charset="-122"/>
              </a:rPr>
              <a:t>90</a:t>
            </a:r>
            <a:r>
              <a:rPr lang="zh-CN" altLang="en-US" sz="2400" dirty="0">
                <a:solidFill>
                  <a:schemeClr val="bg1"/>
                </a:solidFill>
                <a:latin typeface="Haettenschweiler" panose="020B0706040902060204" pitchFamily="34" charset="0"/>
                <a:ea typeface="方正兰亭黑简体" panose="02000000000000000000" pitchFamily="2" charset="-122"/>
              </a:rPr>
              <a:t>个</a:t>
            </a:r>
            <a:endParaRPr lang="zh-CN" altLang="en-US" sz="2400" dirty="0">
              <a:solidFill>
                <a:schemeClr val="bg1"/>
              </a:solidFill>
              <a:latin typeface="Haettenschweiler" panose="020B0706040902060204" pitchFamily="34" charset="0"/>
              <a:ea typeface="方正兰亭黑简体" panose="02000000000000000000" pitchFamily="2" charset="-122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6660154" y="5295855"/>
            <a:ext cx="7280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Haettenschweiler" panose="020B0706040902060204" pitchFamily="34" charset="0"/>
                <a:ea typeface="方正兰亭黑简体" panose="02000000000000000000" pitchFamily="2" charset="-122"/>
              </a:rPr>
              <a:t>30</a:t>
            </a:r>
            <a:r>
              <a:rPr lang="zh-CN" altLang="en-US" sz="2400" dirty="0">
                <a:solidFill>
                  <a:schemeClr val="bg1"/>
                </a:solidFill>
                <a:latin typeface="Haettenschweiler" panose="020B0706040902060204" pitchFamily="34" charset="0"/>
                <a:ea typeface="方正兰亭黑简体" panose="02000000000000000000" pitchFamily="2" charset="-122"/>
              </a:rPr>
              <a:t>个</a:t>
            </a:r>
            <a:endParaRPr lang="zh-CN" altLang="en-US" sz="2400" dirty="0">
              <a:solidFill>
                <a:schemeClr val="bg1"/>
              </a:solidFill>
              <a:latin typeface="Haettenschweiler" panose="020B0706040902060204" pitchFamily="34" charset="0"/>
              <a:ea typeface="方正兰亭黑简体" panose="02000000000000000000" pitchFamily="2" charset="-122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671914" y="2573906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Haettenschweiler" panose="020B0706040902060204" pitchFamily="34" charset="0"/>
                <a:ea typeface="方正兰亭黑简体" panose="02000000000000000000" pitchFamily="2" charset="-122"/>
              </a:rPr>
              <a:t>专科</a:t>
            </a:r>
            <a:endParaRPr lang="zh-CN" altLang="en-US" sz="2000" dirty="0">
              <a:solidFill>
                <a:schemeClr val="bg1"/>
              </a:solidFill>
              <a:latin typeface="Haettenschweiler" panose="020B0706040902060204" pitchFamily="34" charset="0"/>
              <a:ea typeface="方正兰亭黑简体" panose="02000000000000000000" pitchFamily="2" charset="-122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671914" y="3492992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Haettenschweiler" panose="020B0706040902060204" pitchFamily="34" charset="0"/>
                <a:ea typeface="方正兰亭黑简体" panose="02000000000000000000" pitchFamily="2" charset="-122"/>
              </a:rPr>
              <a:t>本科</a:t>
            </a:r>
            <a:endParaRPr lang="zh-CN" altLang="en-US" sz="2000" dirty="0">
              <a:solidFill>
                <a:schemeClr val="bg1"/>
              </a:solidFill>
              <a:latin typeface="Haettenschweiler" panose="020B0706040902060204" pitchFamily="34" charset="0"/>
              <a:ea typeface="方正兰亭黑简体" panose="02000000000000000000" pitchFamily="2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671914" y="4403740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Haettenschweiler" panose="020B0706040902060204" pitchFamily="34" charset="0"/>
                <a:ea typeface="方正兰亭黑简体" panose="02000000000000000000" pitchFamily="2" charset="-122"/>
              </a:rPr>
              <a:t>硕士</a:t>
            </a:r>
            <a:endParaRPr lang="zh-CN" altLang="en-US" sz="2000" dirty="0">
              <a:solidFill>
                <a:schemeClr val="bg1"/>
              </a:solidFill>
              <a:latin typeface="Haettenschweiler" panose="020B0706040902060204" pitchFamily="34" charset="0"/>
              <a:ea typeface="方正兰亭黑简体" panose="02000000000000000000" pitchFamily="2" charset="-122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671914" y="53311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Haettenschweiler" panose="020B0706040902060204" pitchFamily="34" charset="0"/>
                <a:ea typeface="方正兰亭黑简体" panose="02000000000000000000" pitchFamily="2" charset="-122"/>
              </a:rPr>
              <a:t>博士</a:t>
            </a:r>
            <a:endParaRPr lang="zh-CN" altLang="en-US" sz="2000" dirty="0">
              <a:solidFill>
                <a:schemeClr val="bg1"/>
              </a:solidFill>
              <a:latin typeface="Haettenschweiler" panose="020B0706040902060204" pitchFamily="34" charset="0"/>
              <a:ea typeface="方正兰亭黑简体" panose="02000000000000000000" pitchFamily="2" charset="-122"/>
            </a:endParaRPr>
          </a:p>
        </p:txBody>
      </p:sp>
      <p:grpSp>
        <p:nvGrpSpPr>
          <p:cNvPr id="84" name="组合 83"/>
          <p:cNvGrpSpPr/>
          <p:nvPr/>
        </p:nvGrpSpPr>
        <p:grpSpPr>
          <a:xfrm>
            <a:off x="7612751" y="2435963"/>
            <a:ext cx="4025041" cy="769556"/>
            <a:chOff x="6823268" y="2470091"/>
            <a:chExt cx="4025041" cy="769556"/>
          </a:xfrm>
        </p:grpSpPr>
        <p:sp>
          <p:nvSpPr>
            <p:cNvPr id="85" name="矩形 84"/>
            <p:cNvSpPr/>
            <p:nvPr/>
          </p:nvSpPr>
          <p:spPr>
            <a:xfrm>
              <a:off x="6823269" y="2470091"/>
              <a:ext cx="1415772" cy="50539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400" dirty="0">
                  <a:solidFill>
                    <a:srgbClr val="F06586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人员分析</a:t>
              </a:r>
              <a:endParaRPr lang="zh-CN" altLang="en-US" sz="2400" dirty="0">
                <a:solidFill>
                  <a:srgbClr val="F06586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6" name="矩形 85"/>
            <p:cNvSpPr/>
            <p:nvPr/>
          </p:nvSpPr>
          <p:spPr>
            <a:xfrm>
              <a:off x="6823268" y="2888782"/>
              <a:ext cx="4025041" cy="3508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2</a:t>
              </a:r>
              <a:r>
                <a:rPr lang="zh-CN" altLang="en-US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季度销售额最少原因分析，</a:t>
              </a:r>
              <a:r>
                <a:rPr lang="en-US" altLang="zh-CN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2</a:t>
              </a:r>
              <a:r>
                <a:rPr lang="zh-CN" altLang="en-US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季度销售额最少</a:t>
              </a:r>
              <a:endParaRPr lang="zh-CN" altLang="en-US" sz="14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7612751" y="3308269"/>
            <a:ext cx="4025041" cy="769556"/>
            <a:chOff x="6823268" y="2470091"/>
            <a:chExt cx="4025041" cy="769556"/>
          </a:xfrm>
        </p:grpSpPr>
        <p:sp>
          <p:nvSpPr>
            <p:cNvPr id="88" name="矩形 87"/>
            <p:cNvSpPr/>
            <p:nvPr/>
          </p:nvSpPr>
          <p:spPr>
            <a:xfrm>
              <a:off x="6823269" y="2470091"/>
              <a:ext cx="1415772" cy="50539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400" dirty="0">
                  <a:solidFill>
                    <a:srgbClr val="20B387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人员分析</a:t>
              </a:r>
              <a:endParaRPr lang="zh-CN" altLang="en-US" sz="2400" dirty="0">
                <a:solidFill>
                  <a:srgbClr val="20B387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9" name="矩形 88"/>
            <p:cNvSpPr/>
            <p:nvPr/>
          </p:nvSpPr>
          <p:spPr>
            <a:xfrm>
              <a:off x="6823268" y="2888782"/>
              <a:ext cx="4025041" cy="3508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2</a:t>
              </a:r>
              <a:r>
                <a:rPr lang="zh-CN" altLang="en-US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季度销售额最少原因分析，</a:t>
              </a:r>
              <a:r>
                <a:rPr lang="en-US" altLang="zh-CN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2</a:t>
              </a:r>
              <a:r>
                <a:rPr lang="zh-CN" altLang="en-US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季度销售额最少</a:t>
              </a:r>
              <a:endParaRPr lang="zh-CN" altLang="en-US" sz="14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7612751" y="4180575"/>
            <a:ext cx="4025041" cy="769556"/>
            <a:chOff x="6823268" y="2470091"/>
            <a:chExt cx="4025041" cy="769556"/>
          </a:xfrm>
        </p:grpSpPr>
        <p:sp>
          <p:nvSpPr>
            <p:cNvPr id="91" name="矩形 90"/>
            <p:cNvSpPr/>
            <p:nvPr/>
          </p:nvSpPr>
          <p:spPr>
            <a:xfrm>
              <a:off x="6823269" y="2470091"/>
              <a:ext cx="1415772" cy="50539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400" dirty="0">
                  <a:solidFill>
                    <a:srgbClr val="EDCF43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人员分析</a:t>
              </a:r>
              <a:endParaRPr lang="zh-CN" altLang="en-US" sz="2400" dirty="0">
                <a:solidFill>
                  <a:srgbClr val="EDCF4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2" name="矩形 91"/>
            <p:cNvSpPr/>
            <p:nvPr/>
          </p:nvSpPr>
          <p:spPr>
            <a:xfrm>
              <a:off x="6823268" y="2888782"/>
              <a:ext cx="4025041" cy="3508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2</a:t>
              </a:r>
              <a:r>
                <a:rPr lang="zh-CN" altLang="en-US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季度销售额最少原因分析，</a:t>
              </a:r>
              <a:r>
                <a:rPr lang="en-US" altLang="zh-CN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2</a:t>
              </a:r>
              <a:r>
                <a:rPr lang="zh-CN" altLang="en-US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季度销售额最少</a:t>
              </a:r>
              <a:endParaRPr lang="zh-CN" altLang="en-US" sz="14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7612751" y="5052881"/>
            <a:ext cx="4025041" cy="769556"/>
            <a:chOff x="6823268" y="2470091"/>
            <a:chExt cx="4025041" cy="769556"/>
          </a:xfrm>
        </p:grpSpPr>
        <p:sp>
          <p:nvSpPr>
            <p:cNvPr id="94" name="矩形 93"/>
            <p:cNvSpPr/>
            <p:nvPr/>
          </p:nvSpPr>
          <p:spPr>
            <a:xfrm>
              <a:off x="6823269" y="2470091"/>
              <a:ext cx="1415772" cy="50539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400" dirty="0">
                  <a:solidFill>
                    <a:srgbClr val="2E8AC2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人员分析</a:t>
              </a:r>
              <a:endParaRPr lang="zh-CN" altLang="en-US" sz="2400" dirty="0">
                <a:solidFill>
                  <a:srgbClr val="2E8AC2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5" name="矩形 94"/>
            <p:cNvSpPr/>
            <p:nvPr/>
          </p:nvSpPr>
          <p:spPr>
            <a:xfrm>
              <a:off x="6823268" y="2888782"/>
              <a:ext cx="4025041" cy="3508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2</a:t>
              </a:r>
              <a:r>
                <a:rPr lang="zh-CN" altLang="en-US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季度销售额最少原因分析，</a:t>
              </a:r>
              <a:r>
                <a:rPr lang="en-US" altLang="zh-CN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2</a:t>
              </a:r>
              <a:r>
                <a:rPr lang="zh-CN" altLang="en-US" sz="14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季度销售额最少</a:t>
              </a:r>
              <a:endParaRPr lang="zh-CN" altLang="en-US" sz="14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34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410024" y="189912"/>
            <a:ext cx="402776" cy="401654"/>
            <a:chOff x="5185222" y="1090271"/>
            <a:chExt cx="1694625" cy="1689904"/>
          </a:xfrm>
        </p:grpSpPr>
        <p:sp>
          <p:nvSpPr>
            <p:cNvPr id="8" name="椭圆 7"/>
            <p:cNvSpPr/>
            <p:nvPr/>
          </p:nvSpPr>
          <p:spPr>
            <a:xfrm>
              <a:off x="5185222" y="1090271"/>
              <a:ext cx="1689904" cy="1689904"/>
            </a:xfrm>
            <a:prstGeom prst="ellipse">
              <a:avLst/>
            </a:prstGeom>
            <a:solidFill>
              <a:srgbClr val="F065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: 形状 8"/>
            <p:cNvSpPr/>
            <p:nvPr/>
          </p:nvSpPr>
          <p:spPr>
            <a:xfrm>
              <a:off x="5486657" y="1603383"/>
              <a:ext cx="1393190" cy="1173132"/>
            </a:xfrm>
            <a:custGeom>
              <a:avLst/>
              <a:gdLst>
                <a:gd name="connsiteX0" fmla="*/ 1102867 w 1393190"/>
                <a:gd name="connsiteY0" fmla="*/ 0 h 1173132"/>
                <a:gd name="connsiteX1" fmla="*/ 1393190 w 1393190"/>
                <a:gd name="connsiteY1" fmla="*/ 336547 h 1173132"/>
                <a:gd name="connsiteX2" fmla="*/ 1389250 w 1393190"/>
                <a:gd name="connsiteY2" fmla="*/ 414572 h 1173132"/>
                <a:gd name="connsiteX3" fmla="*/ 548660 w 1393190"/>
                <a:gd name="connsiteY3" fmla="*/ 1173132 h 1173132"/>
                <a:gd name="connsiteX4" fmla="*/ 475212 w 1393190"/>
                <a:gd name="connsiteY4" fmla="*/ 1169423 h 1173132"/>
                <a:gd name="connsiteX5" fmla="*/ 0 w 1393190"/>
                <a:gd name="connsiteY5" fmla="*/ 2937 h 1173132"/>
                <a:gd name="connsiteX0-1" fmla="*/ 1102867 w 1393190"/>
                <a:gd name="connsiteY0-2" fmla="*/ 0 h 1173132"/>
                <a:gd name="connsiteX1-3" fmla="*/ 1393190 w 1393190"/>
                <a:gd name="connsiteY1-4" fmla="*/ 336547 h 1173132"/>
                <a:gd name="connsiteX2-5" fmla="*/ 1389250 w 1393190"/>
                <a:gd name="connsiteY2-6" fmla="*/ 414572 h 1173132"/>
                <a:gd name="connsiteX3-7" fmla="*/ 548660 w 1393190"/>
                <a:gd name="connsiteY3-8" fmla="*/ 1173132 h 1173132"/>
                <a:gd name="connsiteX4-9" fmla="*/ 475212 w 1393190"/>
                <a:gd name="connsiteY4-10" fmla="*/ 1169423 h 1173132"/>
                <a:gd name="connsiteX5-11" fmla="*/ 0 w 1393190"/>
                <a:gd name="connsiteY5-12" fmla="*/ 2937 h 1173132"/>
                <a:gd name="connsiteX6" fmla="*/ 1102867 w 1393190"/>
                <a:gd name="connsiteY6" fmla="*/ 0 h 1173132"/>
                <a:gd name="connsiteX0-13" fmla="*/ 1102867 w 1393190"/>
                <a:gd name="connsiteY0-14" fmla="*/ 0 h 1173132"/>
                <a:gd name="connsiteX1-15" fmla="*/ 1393190 w 1393190"/>
                <a:gd name="connsiteY1-16" fmla="*/ 336547 h 1173132"/>
                <a:gd name="connsiteX2-17" fmla="*/ 1389250 w 1393190"/>
                <a:gd name="connsiteY2-18" fmla="*/ 414572 h 1173132"/>
                <a:gd name="connsiteX3-19" fmla="*/ 548660 w 1393190"/>
                <a:gd name="connsiteY3-20" fmla="*/ 1173132 h 1173132"/>
                <a:gd name="connsiteX4-21" fmla="*/ 475212 w 1393190"/>
                <a:gd name="connsiteY4-22" fmla="*/ 1169423 h 1173132"/>
                <a:gd name="connsiteX5-23" fmla="*/ 0 w 1393190"/>
                <a:gd name="connsiteY5-24" fmla="*/ 2937 h 1173132"/>
                <a:gd name="connsiteX6-25" fmla="*/ 1102867 w 1393190"/>
                <a:gd name="connsiteY6-26" fmla="*/ 0 h 1173132"/>
                <a:gd name="connsiteX0-27" fmla="*/ 1102867 w 1393190"/>
                <a:gd name="connsiteY0-28" fmla="*/ 0 h 1173132"/>
                <a:gd name="connsiteX1-29" fmla="*/ 1393190 w 1393190"/>
                <a:gd name="connsiteY1-30" fmla="*/ 336547 h 1173132"/>
                <a:gd name="connsiteX2-31" fmla="*/ 1389250 w 1393190"/>
                <a:gd name="connsiteY2-32" fmla="*/ 414572 h 1173132"/>
                <a:gd name="connsiteX3-33" fmla="*/ 548660 w 1393190"/>
                <a:gd name="connsiteY3-34" fmla="*/ 1173132 h 1173132"/>
                <a:gd name="connsiteX4-35" fmla="*/ 0 w 1393190"/>
                <a:gd name="connsiteY4-36" fmla="*/ 2937 h 1173132"/>
                <a:gd name="connsiteX5-37" fmla="*/ 1102867 w 1393190"/>
                <a:gd name="connsiteY5-38" fmla="*/ 0 h 117313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1393190" h="1173132">
                  <a:moveTo>
                    <a:pt x="1102867" y="0"/>
                  </a:moveTo>
                  <a:lnTo>
                    <a:pt x="1393190" y="336547"/>
                  </a:lnTo>
                  <a:lnTo>
                    <a:pt x="1389250" y="414572"/>
                  </a:lnTo>
                  <a:cubicBezTo>
                    <a:pt x="1345980" y="840644"/>
                    <a:pt x="986148" y="1173132"/>
                    <a:pt x="548660" y="1173132"/>
                  </a:cubicBezTo>
                  <a:lnTo>
                    <a:pt x="0" y="2937"/>
                  </a:lnTo>
                  <a:lnTo>
                    <a:pt x="1102867" y="0"/>
                  </a:lnTo>
                  <a:close/>
                </a:path>
              </a:pathLst>
            </a:custGeom>
            <a:solidFill>
              <a:srgbClr val="ED49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progress-chart_20301"/>
            <p:cNvSpPr>
              <a:spLocks noChangeAspect="1"/>
            </p:cNvSpPr>
            <p:nvPr/>
          </p:nvSpPr>
          <p:spPr bwMode="auto">
            <a:xfrm>
              <a:off x="5479038" y="1603729"/>
              <a:ext cx="1115051" cy="872463"/>
            </a:xfrm>
            <a:custGeom>
              <a:avLst/>
              <a:gdLst>
                <a:gd name="T0" fmla="*/ 4604 w 5092"/>
                <a:gd name="T1" fmla="*/ 0 h 3990"/>
                <a:gd name="T2" fmla="*/ 487 w 5092"/>
                <a:gd name="T3" fmla="*/ 0 h 3990"/>
                <a:gd name="T4" fmla="*/ 0 w 5092"/>
                <a:gd name="T5" fmla="*/ 0 h 3990"/>
                <a:gd name="T6" fmla="*/ 0 w 5092"/>
                <a:gd name="T7" fmla="*/ 159 h 3990"/>
                <a:gd name="T8" fmla="*/ 487 w 5092"/>
                <a:gd name="T9" fmla="*/ 159 h 3990"/>
                <a:gd name="T10" fmla="*/ 487 w 5092"/>
                <a:gd name="T11" fmla="*/ 3043 h 3990"/>
                <a:gd name="T12" fmla="*/ 2354 w 5092"/>
                <a:gd name="T13" fmla="*/ 3043 h 3990"/>
                <a:gd name="T14" fmla="*/ 1520 w 5092"/>
                <a:gd name="T15" fmla="*/ 3877 h 3990"/>
                <a:gd name="T16" fmla="*/ 1633 w 5092"/>
                <a:gd name="T17" fmla="*/ 3990 h 3990"/>
                <a:gd name="T18" fmla="*/ 2466 w 5092"/>
                <a:gd name="T19" fmla="*/ 3156 h 3990"/>
                <a:gd name="T20" fmla="*/ 2466 w 5092"/>
                <a:gd name="T21" fmla="*/ 3978 h 3990"/>
                <a:gd name="T22" fmla="*/ 2625 w 5092"/>
                <a:gd name="T23" fmla="*/ 3978 h 3990"/>
                <a:gd name="T24" fmla="*/ 2625 w 5092"/>
                <a:gd name="T25" fmla="*/ 3156 h 3990"/>
                <a:gd name="T26" fmla="*/ 3437 w 5092"/>
                <a:gd name="T27" fmla="*/ 3967 h 3990"/>
                <a:gd name="T28" fmla="*/ 3549 w 5092"/>
                <a:gd name="T29" fmla="*/ 3855 h 3990"/>
                <a:gd name="T30" fmla="*/ 2738 w 5092"/>
                <a:gd name="T31" fmla="*/ 3043 h 3990"/>
                <a:gd name="T32" fmla="*/ 4604 w 5092"/>
                <a:gd name="T33" fmla="*/ 3043 h 3990"/>
                <a:gd name="T34" fmla="*/ 4604 w 5092"/>
                <a:gd name="T35" fmla="*/ 159 h 3990"/>
                <a:gd name="T36" fmla="*/ 5092 w 5092"/>
                <a:gd name="T37" fmla="*/ 159 h 3990"/>
                <a:gd name="T38" fmla="*/ 5092 w 5092"/>
                <a:gd name="T39" fmla="*/ 0 h 3990"/>
                <a:gd name="T40" fmla="*/ 4604 w 5092"/>
                <a:gd name="T41" fmla="*/ 0 h 3990"/>
                <a:gd name="T42" fmla="*/ 3532 w 5092"/>
                <a:gd name="T43" fmla="*/ 1615 h 3990"/>
                <a:gd name="T44" fmla="*/ 2748 w 5092"/>
                <a:gd name="T45" fmla="*/ 1401 h 3990"/>
                <a:gd name="T46" fmla="*/ 2283 w 5092"/>
                <a:gd name="T47" fmla="*/ 2078 h 3990"/>
                <a:gd name="T48" fmla="*/ 1439 w 5092"/>
                <a:gd name="T49" fmla="*/ 1631 h 3990"/>
                <a:gd name="T50" fmla="*/ 1057 w 5092"/>
                <a:gd name="T51" fmla="*/ 2460 h 3990"/>
                <a:gd name="T52" fmla="*/ 912 w 5092"/>
                <a:gd name="T53" fmla="*/ 2393 h 3990"/>
                <a:gd name="T54" fmla="*/ 1365 w 5092"/>
                <a:gd name="T55" fmla="*/ 1412 h 3990"/>
                <a:gd name="T56" fmla="*/ 2232 w 5092"/>
                <a:gd name="T57" fmla="*/ 1871 h 3990"/>
                <a:gd name="T58" fmla="*/ 2681 w 5092"/>
                <a:gd name="T59" fmla="*/ 1218 h 3990"/>
                <a:gd name="T60" fmla="*/ 3455 w 5092"/>
                <a:gd name="T61" fmla="*/ 1429 h 3990"/>
                <a:gd name="T62" fmla="*/ 4018 w 5092"/>
                <a:gd name="T63" fmla="*/ 448 h 3990"/>
                <a:gd name="T64" fmla="*/ 4156 w 5092"/>
                <a:gd name="T65" fmla="*/ 527 h 3990"/>
                <a:gd name="T66" fmla="*/ 3532 w 5092"/>
                <a:gd name="T67" fmla="*/ 1615 h 3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092" h="3990">
                  <a:moveTo>
                    <a:pt x="4604" y="0"/>
                  </a:moveTo>
                  <a:lnTo>
                    <a:pt x="487" y="0"/>
                  </a:lnTo>
                  <a:lnTo>
                    <a:pt x="0" y="0"/>
                  </a:lnTo>
                  <a:lnTo>
                    <a:pt x="0" y="159"/>
                  </a:lnTo>
                  <a:lnTo>
                    <a:pt x="487" y="159"/>
                  </a:lnTo>
                  <a:lnTo>
                    <a:pt x="487" y="3043"/>
                  </a:lnTo>
                  <a:lnTo>
                    <a:pt x="2354" y="3043"/>
                  </a:lnTo>
                  <a:lnTo>
                    <a:pt x="1520" y="3877"/>
                  </a:lnTo>
                  <a:lnTo>
                    <a:pt x="1633" y="3990"/>
                  </a:lnTo>
                  <a:lnTo>
                    <a:pt x="2466" y="3156"/>
                  </a:lnTo>
                  <a:lnTo>
                    <a:pt x="2466" y="3978"/>
                  </a:lnTo>
                  <a:lnTo>
                    <a:pt x="2625" y="3978"/>
                  </a:lnTo>
                  <a:lnTo>
                    <a:pt x="2625" y="3156"/>
                  </a:lnTo>
                  <a:lnTo>
                    <a:pt x="3437" y="3967"/>
                  </a:lnTo>
                  <a:lnTo>
                    <a:pt x="3549" y="3855"/>
                  </a:lnTo>
                  <a:lnTo>
                    <a:pt x="2738" y="3043"/>
                  </a:lnTo>
                  <a:lnTo>
                    <a:pt x="4604" y="3043"/>
                  </a:lnTo>
                  <a:lnTo>
                    <a:pt x="4604" y="159"/>
                  </a:lnTo>
                  <a:lnTo>
                    <a:pt x="5092" y="159"/>
                  </a:lnTo>
                  <a:lnTo>
                    <a:pt x="5092" y="0"/>
                  </a:lnTo>
                  <a:lnTo>
                    <a:pt x="4604" y="0"/>
                  </a:lnTo>
                  <a:close/>
                  <a:moveTo>
                    <a:pt x="3532" y="1615"/>
                  </a:moveTo>
                  <a:lnTo>
                    <a:pt x="2748" y="1401"/>
                  </a:lnTo>
                  <a:lnTo>
                    <a:pt x="2283" y="2078"/>
                  </a:lnTo>
                  <a:lnTo>
                    <a:pt x="1439" y="1631"/>
                  </a:lnTo>
                  <a:lnTo>
                    <a:pt x="1057" y="2460"/>
                  </a:lnTo>
                  <a:lnTo>
                    <a:pt x="912" y="2393"/>
                  </a:lnTo>
                  <a:lnTo>
                    <a:pt x="1365" y="1412"/>
                  </a:lnTo>
                  <a:lnTo>
                    <a:pt x="2232" y="1871"/>
                  </a:lnTo>
                  <a:lnTo>
                    <a:pt x="2681" y="1218"/>
                  </a:lnTo>
                  <a:lnTo>
                    <a:pt x="3455" y="1429"/>
                  </a:lnTo>
                  <a:lnTo>
                    <a:pt x="4018" y="448"/>
                  </a:lnTo>
                  <a:lnTo>
                    <a:pt x="4156" y="527"/>
                  </a:lnTo>
                  <a:lnTo>
                    <a:pt x="3532" y="16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矩形 10"/>
          <p:cNvSpPr/>
          <p:nvPr/>
        </p:nvSpPr>
        <p:spPr>
          <a:xfrm>
            <a:off x="881512" y="230967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财务必备图表</a:t>
            </a:r>
            <a:endParaRPr lang="zh-CN" altLang="en-US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55624" y="5952421"/>
            <a:ext cx="35189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某某完成度或者销售份额占比</a:t>
            </a:r>
            <a:endParaRPr lang="zh-CN" altLang="en-US" sz="20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277801" y="1341551"/>
            <a:ext cx="4289880" cy="4326390"/>
            <a:chOff x="6245871" y="937578"/>
            <a:chExt cx="5222875" cy="5267325"/>
          </a:xfrm>
        </p:grpSpPr>
        <p:grpSp>
          <p:nvGrpSpPr>
            <p:cNvPr id="96" name="94d0a562-aa66-4822-81c2-bdedeb544474" descr="WAQAAB+LCAAAAAAABACVU01Pg0AQ/S+r3rCBRmnlRjU1PfiRtqkHw2EtW1gDS7MspqbhvzvLLh8tW6235c2bmfdmhj26FN9bgjy0SDEXDxRHHKczQVJkoVmIPFYkiYUmlIWURY88K7Y58t73TVo38kZFvMJJQWQuo4LiRH16PX5Ne6KMpkWqafbABgjvOpBjK5CGYUK6tBkThH81HRyJVe+F4NBgmvEUC2i4t8srpEPIc92BXcrkkOygkIWWSlatR8uTAzD6lAFp0w8/i1ykhIk26RXD6AioMvjt57XsRs7weB7Xd4aJDEd25UFXXsR4S56hlNSrJyAhFDTmDsRCX3gc2C6tk3qXZPdPhzKj6820jl/VVy1b8VqBSXZgEN4c4n2WZPzvQ6xpvfjLZkPXZE7W0LYmzaMPeZG3Y9e9GYEHXuQxUC+mU2c09n0H1aqd0nRkdZlzj+yIf870q5Tu+MFGToS/bm2o30fhE06jWDCS5xpWSk+dV9CzcrAWBcJagvIHK29iK1gEAAA="/>
            <p:cNvGrpSpPr>
              <a:grpSpLocks noChangeAspect="1"/>
            </p:cNvGrpSpPr>
            <p:nvPr/>
          </p:nvGrpSpPr>
          <p:grpSpPr>
            <a:xfrm>
              <a:off x="6245871" y="937578"/>
              <a:ext cx="5222875" cy="5267325"/>
              <a:chOff x="3714750" y="795337"/>
              <a:chExt cx="5222875" cy="5267325"/>
            </a:xfrm>
          </p:grpSpPr>
          <p:sp>
            <p:nvSpPr>
              <p:cNvPr id="97" name="ValueBack1"/>
              <p:cNvSpPr>
                <a:spLocks noChangeArrowheads="1"/>
              </p:cNvSpPr>
              <p:nvPr/>
            </p:nvSpPr>
            <p:spPr bwMode="auto">
              <a:xfrm>
                <a:off x="5048250" y="2179637"/>
                <a:ext cx="3822700" cy="395288"/>
              </a:xfrm>
              <a:prstGeom prst="rect">
                <a:avLst/>
              </a:prstGeom>
              <a:solidFill>
                <a:srgbClr val="556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98" name="ValueBack2"/>
              <p:cNvSpPr>
                <a:spLocks noChangeArrowheads="1"/>
              </p:cNvSpPr>
              <p:nvPr/>
            </p:nvSpPr>
            <p:spPr bwMode="auto">
              <a:xfrm>
                <a:off x="5180013" y="2574925"/>
                <a:ext cx="3559175" cy="2763838"/>
              </a:xfrm>
              <a:prstGeom prst="rect">
                <a:avLst/>
              </a:prstGeom>
              <a:solidFill>
                <a:srgbClr val="EC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99" name="ValueBack3"/>
              <p:cNvSpPr>
                <a:spLocks noEditPoints="1"/>
              </p:cNvSpPr>
              <p:nvPr/>
            </p:nvSpPr>
            <p:spPr bwMode="auto">
              <a:xfrm>
                <a:off x="7291388" y="4745037"/>
                <a:ext cx="131763" cy="330200"/>
              </a:xfrm>
              <a:custGeom>
                <a:avLst/>
                <a:gdLst>
                  <a:gd name="T0" fmla="*/ 20 w 40"/>
                  <a:gd name="T1" fmla="*/ 100 h 100"/>
                  <a:gd name="T2" fmla="*/ 0 w 40"/>
                  <a:gd name="T3" fmla="*/ 80 h 100"/>
                  <a:gd name="T4" fmla="*/ 0 w 40"/>
                  <a:gd name="T5" fmla="*/ 20 h 100"/>
                  <a:gd name="T6" fmla="*/ 20 w 40"/>
                  <a:gd name="T7" fmla="*/ 0 h 100"/>
                  <a:gd name="T8" fmla="*/ 40 w 40"/>
                  <a:gd name="T9" fmla="*/ 20 h 100"/>
                  <a:gd name="T10" fmla="*/ 40 w 40"/>
                  <a:gd name="T11" fmla="*/ 80 h 100"/>
                  <a:gd name="T12" fmla="*/ 20 w 40"/>
                  <a:gd name="T13" fmla="*/ 100 h 100"/>
                  <a:gd name="T14" fmla="*/ 20 w 40"/>
                  <a:gd name="T15" fmla="*/ 100 h 100"/>
                  <a:gd name="T16" fmla="*/ 20 w 40"/>
                  <a:gd name="T17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100">
                    <a:moveTo>
                      <a:pt x="20" y="100"/>
                    </a:moveTo>
                    <a:cubicBezTo>
                      <a:pt x="9" y="100"/>
                      <a:pt x="0" y="91"/>
                      <a:pt x="0" y="8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80"/>
                      <a:pt x="40" y="80"/>
                      <a:pt x="40" y="80"/>
                    </a:cubicBezTo>
                    <a:cubicBezTo>
                      <a:pt x="40" y="91"/>
                      <a:pt x="31" y="100"/>
                      <a:pt x="20" y="100"/>
                    </a:cubicBezTo>
                    <a:close/>
                    <a:moveTo>
                      <a:pt x="20" y="100"/>
                    </a:moveTo>
                    <a:cubicBezTo>
                      <a:pt x="20" y="100"/>
                      <a:pt x="20" y="100"/>
                      <a:pt x="20" y="100"/>
                    </a:cubicBezTo>
                  </a:path>
                </a:pathLst>
              </a:custGeom>
              <a:solidFill>
                <a:srgbClr val="178AA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00" name="ValueBack4"/>
              <p:cNvSpPr>
                <a:spLocks noEditPoints="1"/>
              </p:cNvSpPr>
              <p:nvPr/>
            </p:nvSpPr>
            <p:spPr bwMode="auto">
              <a:xfrm>
                <a:off x="7551738" y="4481512"/>
                <a:ext cx="131763" cy="593725"/>
              </a:xfrm>
              <a:custGeom>
                <a:avLst/>
                <a:gdLst>
                  <a:gd name="T0" fmla="*/ 20 w 40"/>
                  <a:gd name="T1" fmla="*/ 180 h 180"/>
                  <a:gd name="T2" fmla="*/ 0 w 40"/>
                  <a:gd name="T3" fmla="*/ 160 h 180"/>
                  <a:gd name="T4" fmla="*/ 0 w 40"/>
                  <a:gd name="T5" fmla="*/ 20 h 180"/>
                  <a:gd name="T6" fmla="*/ 20 w 40"/>
                  <a:gd name="T7" fmla="*/ 0 h 180"/>
                  <a:gd name="T8" fmla="*/ 40 w 40"/>
                  <a:gd name="T9" fmla="*/ 20 h 180"/>
                  <a:gd name="T10" fmla="*/ 40 w 40"/>
                  <a:gd name="T11" fmla="*/ 160 h 180"/>
                  <a:gd name="T12" fmla="*/ 20 w 40"/>
                  <a:gd name="T13" fmla="*/ 180 h 180"/>
                  <a:gd name="T14" fmla="*/ 20 w 40"/>
                  <a:gd name="T15" fmla="*/ 180 h 180"/>
                  <a:gd name="T16" fmla="*/ 20 w 40"/>
                  <a:gd name="T17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180">
                    <a:moveTo>
                      <a:pt x="20" y="180"/>
                    </a:moveTo>
                    <a:cubicBezTo>
                      <a:pt x="9" y="180"/>
                      <a:pt x="0" y="171"/>
                      <a:pt x="0" y="16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160"/>
                      <a:pt x="40" y="160"/>
                      <a:pt x="40" y="160"/>
                    </a:cubicBezTo>
                    <a:cubicBezTo>
                      <a:pt x="40" y="171"/>
                      <a:pt x="31" y="180"/>
                      <a:pt x="20" y="180"/>
                    </a:cubicBezTo>
                    <a:close/>
                    <a:moveTo>
                      <a:pt x="20" y="180"/>
                    </a:moveTo>
                    <a:cubicBezTo>
                      <a:pt x="20" y="180"/>
                      <a:pt x="20" y="180"/>
                      <a:pt x="20" y="180"/>
                    </a:cubicBezTo>
                  </a:path>
                </a:pathLst>
              </a:custGeom>
              <a:solidFill>
                <a:srgbClr val="F3D5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01" name="ValueBack5"/>
              <p:cNvSpPr>
                <a:spLocks noEditPoints="1"/>
              </p:cNvSpPr>
              <p:nvPr/>
            </p:nvSpPr>
            <p:spPr bwMode="auto">
              <a:xfrm>
                <a:off x="7815263" y="4613275"/>
                <a:ext cx="133350" cy="461963"/>
              </a:xfrm>
              <a:custGeom>
                <a:avLst/>
                <a:gdLst>
                  <a:gd name="T0" fmla="*/ 20 w 40"/>
                  <a:gd name="T1" fmla="*/ 140 h 140"/>
                  <a:gd name="T2" fmla="*/ 0 w 40"/>
                  <a:gd name="T3" fmla="*/ 120 h 140"/>
                  <a:gd name="T4" fmla="*/ 0 w 40"/>
                  <a:gd name="T5" fmla="*/ 20 h 140"/>
                  <a:gd name="T6" fmla="*/ 20 w 40"/>
                  <a:gd name="T7" fmla="*/ 0 h 140"/>
                  <a:gd name="T8" fmla="*/ 40 w 40"/>
                  <a:gd name="T9" fmla="*/ 20 h 140"/>
                  <a:gd name="T10" fmla="*/ 40 w 40"/>
                  <a:gd name="T11" fmla="*/ 120 h 140"/>
                  <a:gd name="T12" fmla="*/ 20 w 40"/>
                  <a:gd name="T13" fmla="*/ 140 h 140"/>
                  <a:gd name="T14" fmla="*/ 20 w 40"/>
                  <a:gd name="T15" fmla="*/ 140 h 140"/>
                  <a:gd name="T16" fmla="*/ 20 w 40"/>
                  <a:gd name="T17" fmla="*/ 14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140">
                    <a:moveTo>
                      <a:pt x="20" y="140"/>
                    </a:moveTo>
                    <a:cubicBezTo>
                      <a:pt x="9" y="140"/>
                      <a:pt x="0" y="131"/>
                      <a:pt x="0" y="1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120"/>
                      <a:pt x="40" y="120"/>
                      <a:pt x="40" y="120"/>
                    </a:cubicBezTo>
                    <a:cubicBezTo>
                      <a:pt x="40" y="131"/>
                      <a:pt x="31" y="140"/>
                      <a:pt x="20" y="140"/>
                    </a:cubicBezTo>
                    <a:close/>
                    <a:moveTo>
                      <a:pt x="20" y="140"/>
                    </a:moveTo>
                    <a:cubicBezTo>
                      <a:pt x="20" y="140"/>
                      <a:pt x="20" y="140"/>
                      <a:pt x="20" y="140"/>
                    </a:cubicBezTo>
                  </a:path>
                </a:pathLst>
              </a:custGeom>
              <a:solidFill>
                <a:srgbClr val="F0658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02" name="ValueBack6"/>
              <p:cNvSpPr>
                <a:spLocks noEditPoints="1"/>
              </p:cNvSpPr>
              <p:nvPr/>
            </p:nvSpPr>
            <p:spPr bwMode="auto">
              <a:xfrm>
                <a:off x="8080375" y="4152900"/>
                <a:ext cx="131763" cy="922338"/>
              </a:xfrm>
              <a:custGeom>
                <a:avLst/>
                <a:gdLst>
                  <a:gd name="T0" fmla="*/ 20 w 40"/>
                  <a:gd name="T1" fmla="*/ 280 h 280"/>
                  <a:gd name="T2" fmla="*/ 0 w 40"/>
                  <a:gd name="T3" fmla="*/ 260 h 280"/>
                  <a:gd name="T4" fmla="*/ 0 w 40"/>
                  <a:gd name="T5" fmla="*/ 20 h 280"/>
                  <a:gd name="T6" fmla="*/ 20 w 40"/>
                  <a:gd name="T7" fmla="*/ 0 h 280"/>
                  <a:gd name="T8" fmla="*/ 40 w 40"/>
                  <a:gd name="T9" fmla="*/ 20 h 280"/>
                  <a:gd name="T10" fmla="*/ 40 w 40"/>
                  <a:gd name="T11" fmla="*/ 260 h 280"/>
                  <a:gd name="T12" fmla="*/ 20 w 40"/>
                  <a:gd name="T13" fmla="*/ 280 h 280"/>
                  <a:gd name="T14" fmla="*/ 20 w 40"/>
                  <a:gd name="T15" fmla="*/ 280 h 280"/>
                  <a:gd name="T16" fmla="*/ 20 w 40"/>
                  <a:gd name="T17" fmla="*/ 280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280">
                    <a:moveTo>
                      <a:pt x="20" y="280"/>
                    </a:moveTo>
                    <a:cubicBezTo>
                      <a:pt x="9" y="280"/>
                      <a:pt x="0" y="271"/>
                      <a:pt x="0" y="26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260"/>
                      <a:pt x="40" y="260"/>
                      <a:pt x="40" y="260"/>
                    </a:cubicBezTo>
                    <a:cubicBezTo>
                      <a:pt x="40" y="271"/>
                      <a:pt x="31" y="280"/>
                      <a:pt x="20" y="280"/>
                    </a:cubicBezTo>
                    <a:close/>
                    <a:moveTo>
                      <a:pt x="20" y="280"/>
                    </a:moveTo>
                    <a:cubicBezTo>
                      <a:pt x="20" y="280"/>
                      <a:pt x="20" y="280"/>
                      <a:pt x="20" y="280"/>
                    </a:cubicBezTo>
                  </a:path>
                </a:pathLst>
              </a:custGeom>
              <a:solidFill>
                <a:srgbClr val="EDCF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03" name="ValueBack7"/>
              <p:cNvSpPr>
                <a:spLocks noEditPoints="1"/>
              </p:cNvSpPr>
              <p:nvPr/>
            </p:nvSpPr>
            <p:spPr bwMode="auto">
              <a:xfrm>
                <a:off x="8343900" y="4416425"/>
                <a:ext cx="131763" cy="658813"/>
              </a:xfrm>
              <a:custGeom>
                <a:avLst/>
                <a:gdLst>
                  <a:gd name="T0" fmla="*/ 20 w 40"/>
                  <a:gd name="T1" fmla="*/ 200 h 200"/>
                  <a:gd name="T2" fmla="*/ 0 w 40"/>
                  <a:gd name="T3" fmla="*/ 180 h 200"/>
                  <a:gd name="T4" fmla="*/ 0 w 40"/>
                  <a:gd name="T5" fmla="*/ 20 h 200"/>
                  <a:gd name="T6" fmla="*/ 20 w 40"/>
                  <a:gd name="T7" fmla="*/ 0 h 200"/>
                  <a:gd name="T8" fmla="*/ 40 w 40"/>
                  <a:gd name="T9" fmla="*/ 20 h 200"/>
                  <a:gd name="T10" fmla="*/ 40 w 40"/>
                  <a:gd name="T11" fmla="*/ 180 h 200"/>
                  <a:gd name="T12" fmla="*/ 20 w 40"/>
                  <a:gd name="T13" fmla="*/ 200 h 200"/>
                  <a:gd name="T14" fmla="*/ 20 w 40"/>
                  <a:gd name="T15" fmla="*/ 200 h 200"/>
                  <a:gd name="T16" fmla="*/ 20 w 40"/>
                  <a:gd name="T17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200">
                    <a:moveTo>
                      <a:pt x="20" y="200"/>
                    </a:moveTo>
                    <a:cubicBezTo>
                      <a:pt x="9" y="200"/>
                      <a:pt x="0" y="191"/>
                      <a:pt x="0" y="18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180"/>
                      <a:pt x="40" y="180"/>
                      <a:pt x="40" y="180"/>
                    </a:cubicBezTo>
                    <a:cubicBezTo>
                      <a:pt x="40" y="191"/>
                      <a:pt x="31" y="200"/>
                      <a:pt x="20" y="200"/>
                    </a:cubicBezTo>
                    <a:close/>
                    <a:moveTo>
                      <a:pt x="20" y="200"/>
                    </a:moveTo>
                    <a:cubicBezTo>
                      <a:pt x="20" y="200"/>
                      <a:pt x="20" y="200"/>
                      <a:pt x="20" y="200"/>
                    </a:cubicBezTo>
                  </a:path>
                </a:pathLst>
              </a:custGeom>
              <a:solidFill>
                <a:srgbClr val="20B38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04" name="ValueBack8"/>
              <p:cNvSpPr>
                <a:spLocks noEditPoints="1"/>
              </p:cNvSpPr>
              <p:nvPr/>
            </p:nvSpPr>
            <p:spPr bwMode="auto">
              <a:xfrm>
                <a:off x="5575300" y="4613275"/>
                <a:ext cx="792163" cy="131763"/>
              </a:xfrm>
              <a:custGeom>
                <a:avLst/>
                <a:gdLst>
                  <a:gd name="T0" fmla="*/ 220 w 240"/>
                  <a:gd name="T1" fmla="*/ 40 h 40"/>
                  <a:gd name="T2" fmla="*/ 20 w 240"/>
                  <a:gd name="T3" fmla="*/ 40 h 40"/>
                  <a:gd name="T4" fmla="*/ 0 w 240"/>
                  <a:gd name="T5" fmla="*/ 20 h 40"/>
                  <a:gd name="T6" fmla="*/ 20 w 240"/>
                  <a:gd name="T7" fmla="*/ 0 h 40"/>
                  <a:gd name="T8" fmla="*/ 220 w 240"/>
                  <a:gd name="T9" fmla="*/ 0 h 40"/>
                  <a:gd name="T10" fmla="*/ 240 w 240"/>
                  <a:gd name="T11" fmla="*/ 20 h 40"/>
                  <a:gd name="T12" fmla="*/ 220 w 240"/>
                  <a:gd name="T13" fmla="*/ 40 h 40"/>
                  <a:gd name="T14" fmla="*/ 220 w 240"/>
                  <a:gd name="T15" fmla="*/ 40 h 40"/>
                  <a:gd name="T16" fmla="*/ 220 w 240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0" h="40">
                    <a:moveTo>
                      <a:pt x="220" y="40"/>
                    </a:moveTo>
                    <a:cubicBezTo>
                      <a:pt x="20" y="40"/>
                      <a:pt x="20" y="40"/>
                      <a:pt x="20" y="40"/>
                    </a:cubicBez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220" y="0"/>
                      <a:pt x="220" y="0"/>
                      <a:pt x="220" y="0"/>
                    </a:cubicBezTo>
                    <a:cubicBezTo>
                      <a:pt x="231" y="0"/>
                      <a:pt x="240" y="9"/>
                      <a:pt x="240" y="20"/>
                    </a:cubicBezTo>
                    <a:cubicBezTo>
                      <a:pt x="240" y="31"/>
                      <a:pt x="231" y="40"/>
                      <a:pt x="220" y="40"/>
                    </a:cubicBezTo>
                    <a:close/>
                    <a:moveTo>
                      <a:pt x="220" y="40"/>
                    </a:moveTo>
                    <a:cubicBezTo>
                      <a:pt x="220" y="40"/>
                      <a:pt x="220" y="40"/>
                      <a:pt x="220" y="40"/>
                    </a:cubicBezTo>
                  </a:path>
                </a:pathLst>
              </a:custGeom>
              <a:solidFill>
                <a:srgbClr val="D1D4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05" name="ValueBack9"/>
              <p:cNvSpPr>
                <a:spLocks noEditPoints="1"/>
              </p:cNvSpPr>
              <p:nvPr/>
            </p:nvSpPr>
            <p:spPr bwMode="auto">
              <a:xfrm>
                <a:off x="5575300" y="4876800"/>
                <a:ext cx="1122363" cy="131763"/>
              </a:xfrm>
              <a:custGeom>
                <a:avLst/>
                <a:gdLst>
                  <a:gd name="T0" fmla="*/ 320 w 340"/>
                  <a:gd name="T1" fmla="*/ 40 h 40"/>
                  <a:gd name="T2" fmla="*/ 20 w 340"/>
                  <a:gd name="T3" fmla="*/ 40 h 40"/>
                  <a:gd name="T4" fmla="*/ 0 w 340"/>
                  <a:gd name="T5" fmla="*/ 20 h 40"/>
                  <a:gd name="T6" fmla="*/ 20 w 340"/>
                  <a:gd name="T7" fmla="*/ 0 h 40"/>
                  <a:gd name="T8" fmla="*/ 320 w 340"/>
                  <a:gd name="T9" fmla="*/ 0 h 40"/>
                  <a:gd name="T10" fmla="*/ 340 w 340"/>
                  <a:gd name="T11" fmla="*/ 20 h 40"/>
                  <a:gd name="T12" fmla="*/ 320 w 340"/>
                  <a:gd name="T13" fmla="*/ 40 h 40"/>
                  <a:gd name="T14" fmla="*/ 320 w 340"/>
                  <a:gd name="T15" fmla="*/ 40 h 40"/>
                  <a:gd name="T16" fmla="*/ 320 w 340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0" h="40">
                    <a:moveTo>
                      <a:pt x="320" y="40"/>
                    </a:moveTo>
                    <a:cubicBezTo>
                      <a:pt x="20" y="40"/>
                      <a:pt x="20" y="40"/>
                      <a:pt x="20" y="40"/>
                    </a:cubicBez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20" y="0"/>
                      <a:pt x="320" y="0"/>
                      <a:pt x="320" y="0"/>
                    </a:cubicBezTo>
                    <a:cubicBezTo>
                      <a:pt x="331" y="0"/>
                      <a:pt x="340" y="9"/>
                      <a:pt x="340" y="20"/>
                    </a:cubicBezTo>
                    <a:cubicBezTo>
                      <a:pt x="340" y="31"/>
                      <a:pt x="331" y="40"/>
                      <a:pt x="320" y="40"/>
                    </a:cubicBezTo>
                    <a:close/>
                    <a:moveTo>
                      <a:pt x="320" y="40"/>
                    </a:moveTo>
                    <a:cubicBezTo>
                      <a:pt x="320" y="40"/>
                      <a:pt x="320" y="40"/>
                      <a:pt x="320" y="40"/>
                    </a:cubicBezTo>
                  </a:path>
                </a:pathLst>
              </a:custGeom>
              <a:solidFill>
                <a:srgbClr val="D1D4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06" name="Freeform 14"/>
              <p:cNvSpPr>
                <a:spLocks noEditPoints="1"/>
              </p:cNvSpPr>
              <p:nvPr/>
            </p:nvSpPr>
            <p:spPr bwMode="auto">
              <a:xfrm>
                <a:off x="3714750" y="795337"/>
                <a:ext cx="3405188" cy="3397250"/>
              </a:xfrm>
              <a:custGeom>
                <a:avLst/>
                <a:gdLst>
                  <a:gd name="T0" fmla="*/ 1032 w 1032"/>
                  <a:gd name="T1" fmla="*/ 515 h 1031"/>
                  <a:gd name="T2" fmla="*/ 516 w 1032"/>
                  <a:gd name="T3" fmla="*/ 1031 h 1031"/>
                  <a:gd name="T4" fmla="*/ 0 w 1032"/>
                  <a:gd name="T5" fmla="*/ 515 h 1031"/>
                  <a:gd name="T6" fmla="*/ 516 w 1032"/>
                  <a:gd name="T7" fmla="*/ 0 h 1031"/>
                  <a:gd name="T8" fmla="*/ 1032 w 1032"/>
                  <a:gd name="T9" fmla="*/ 515 h 1031"/>
                  <a:gd name="T10" fmla="*/ 1032 w 1032"/>
                  <a:gd name="T11" fmla="*/ 515 h 1031"/>
                  <a:gd name="T12" fmla="*/ 1032 w 1032"/>
                  <a:gd name="T13" fmla="*/ 515 h 10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32" h="1031">
                    <a:moveTo>
                      <a:pt x="1032" y="515"/>
                    </a:moveTo>
                    <a:cubicBezTo>
                      <a:pt x="1032" y="800"/>
                      <a:pt x="801" y="1031"/>
                      <a:pt x="516" y="1031"/>
                    </a:cubicBezTo>
                    <a:cubicBezTo>
                      <a:pt x="231" y="1031"/>
                      <a:pt x="0" y="800"/>
                      <a:pt x="0" y="515"/>
                    </a:cubicBezTo>
                    <a:cubicBezTo>
                      <a:pt x="0" y="230"/>
                      <a:pt x="231" y="0"/>
                      <a:pt x="516" y="0"/>
                    </a:cubicBezTo>
                    <a:cubicBezTo>
                      <a:pt x="801" y="0"/>
                      <a:pt x="1032" y="230"/>
                      <a:pt x="1032" y="515"/>
                    </a:cubicBezTo>
                    <a:close/>
                    <a:moveTo>
                      <a:pt x="1032" y="515"/>
                    </a:moveTo>
                    <a:cubicBezTo>
                      <a:pt x="1032" y="515"/>
                      <a:pt x="1032" y="515"/>
                      <a:pt x="1032" y="515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07" name="ValueBack10"/>
              <p:cNvSpPr>
                <a:spLocks noEditPoints="1"/>
              </p:cNvSpPr>
              <p:nvPr/>
            </p:nvSpPr>
            <p:spPr bwMode="auto">
              <a:xfrm>
                <a:off x="7486650" y="3230562"/>
                <a:ext cx="658813" cy="131763"/>
              </a:xfrm>
              <a:custGeom>
                <a:avLst/>
                <a:gdLst>
                  <a:gd name="T0" fmla="*/ 180 w 200"/>
                  <a:gd name="T1" fmla="*/ 40 h 40"/>
                  <a:gd name="T2" fmla="*/ 20 w 200"/>
                  <a:gd name="T3" fmla="*/ 40 h 40"/>
                  <a:gd name="T4" fmla="*/ 0 w 200"/>
                  <a:gd name="T5" fmla="*/ 20 h 40"/>
                  <a:gd name="T6" fmla="*/ 20 w 200"/>
                  <a:gd name="T7" fmla="*/ 0 h 40"/>
                  <a:gd name="T8" fmla="*/ 180 w 200"/>
                  <a:gd name="T9" fmla="*/ 0 h 40"/>
                  <a:gd name="T10" fmla="*/ 200 w 200"/>
                  <a:gd name="T11" fmla="*/ 20 h 40"/>
                  <a:gd name="T12" fmla="*/ 180 w 200"/>
                  <a:gd name="T13" fmla="*/ 40 h 40"/>
                  <a:gd name="T14" fmla="*/ 180 w 200"/>
                  <a:gd name="T15" fmla="*/ 40 h 40"/>
                  <a:gd name="T16" fmla="*/ 180 w 200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0" h="40">
                    <a:moveTo>
                      <a:pt x="180" y="40"/>
                    </a:moveTo>
                    <a:cubicBezTo>
                      <a:pt x="20" y="40"/>
                      <a:pt x="20" y="40"/>
                      <a:pt x="20" y="40"/>
                    </a:cubicBez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180" y="0"/>
                      <a:pt x="180" y="0"/>
                      <a:pt x="180" y="0"/>
                    </a:cubicBezTo>
                    <a:cubicBezTo>
                      <a:pt x="191" y="0"/>
                      <a:pt x="200" y="9"/>
                      <a:pt x="200" y="20"/>
                    </a:cubicBezTo>
                    <a:cubicBezTo>
                      <a:pt x="200" y="31"/>
                      <a:pt x="191" y="40"/>
                      <a:pt x="180" y="40"/>
                    </a:cubicBezTo>
                    <a:close/>
                    <a:moveTo>
                      <a:pt x="180" y="40"/>
                    </a:moveTo>
                    <a:cubicBezTo>
                      <a:pt x="180" y="40"/>
                      <a:pt x="180" y="40"/>
                      <a:pt x="180" y="40"/>
                    </a:cubicBezTo>
                  </a:path>
                </a:pathLst>
              </a:custGeom>
              <a:solidFill>
                <a:srgbClr val="D1D4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08" name="ValueBack11"/>
              <p:cNvSpPr>
                <a:spLocks noEditPoints="1"/>
              </p:cNvSpPr>
              <p:nvPr/>
            </p:nvSpPr>
            <p:spPr bwMode="auto">
              <a:xfrm>
                <a:off x="8343900" y="3227387"/>
                <a:ext cx="131763" cy="134938"/>
              </a:xfrm>
              <a:custGeom>
                <a:avLst/>
                <a:gdLst>
                  <a:gd name="T0" fmla="*/ 20 w 40"/>
                  <a:gd name="T1" fmla="*/ 41 h 41"/>
                  <a:gd name="T2" fmla="*/ 6 w 40"/>
                  <a:gd name="T3" fmla="*/ 36 h 41"/>
                  <a:gd name="T4" fmla="*/ 0 w 40"/>
                  <a:gd name="T5" fmla="*/ 21 h 41"/>
                  <a:gd name="T6" fmla="*/ 6 w 40"/>
                  <a:gd name="T7" fmla="*/ 7 h 41"/>
                  <a:gd name="T8" fmla="*/ 35 w 40"/>
                  <a:gd name="T9" fmla="*/ 7 h 41"/>
                  <a:gd name="T10" fmla="*/ 40 w 40"/>
                  <a:gd name="T11" fmla="*/ 21 h 41"/>
                  <a:gd name="T12" fmla="*/ 35 w 40"/>
                  <a:gd name="T13" fmla="*/ 36 h 41"/>
                  <a:gd name="T14" fmla="*/ 20 w 40"/>
                  <a:gd name="T15" fmla="*/ 41 h 41"/>
                  <a:gd name="T16" fmla="*/ 20 w 40"/>
                  <a:gd name="T17" fmla="*/ 41 h 41"/>
                  <a:gd name="T18" fmla="*/ 20 w 40"/>
                  <a:gd name="T1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" h="41">
                    <a:moveTo>
                      <a:pt x="20" y="41"/>
                    </a:moveTo>
                    <a:cubicBezTo>
                      <a:pt x="15" y="41"/>
                      <a:pt x="10" y="39"/>
                      <a:pt x="6" y="36"/>
                    </a:cubicBezTo>
                    <a:cubicBezTo>
                      <a:pt x="2" y="32"/>
                      <a:pt x="0" y="27"/>
                      <a:pt x="0" y="21"/>
                    </a:cubicBezTo>
                    <a:cubicBezTo>
                      <a:pt x="0" y="16"/>
                      <a:pt x="2" y="11"/>
                      <a:pt x="6" y="7"/>
                    </a:cubicBezTo>
                    <a:cubicBezTo>
                      <a:pt x="14" y="0"/>
                      <a:pt x="27" y="0"/>
                      <a:pt x="35" y="7"/>
                    </a:cubicBezTo>
                    <a:cubicBezTo>
                      <a:pt x="38" y="11"/>
                      <a:pt x="40" y="16"/>
                      <a:pt x="40" y="21"/>
                    </a:cubicBezTo>
                    <a:cubicBezTo>
                      <a:pt x="40" y="27"/>
                      <a:pt x="38" y="32"/>
                      <a:pt x="35" y="36"/>
                    </a:cubicBezTo>
                    <a:cubicBezTo>
                      <a:pt x="31" y="39"/>
                      <a:pt x="26" y="41"/>
                      <a:pt x="20" y="41"/>
                    </a:cubicBezTo>
                    <a:close/>
                    <a:moveTo>
                      <a:pt x="20" y="41"/>
                    </a:moveTo>
                    <a:cubicBezTo>
                      <a:pt x="20" y="41"/>
                      <a:pt x="20" y="41"/>
                      <a:pt x="20" y="41"/>
                    </a:cubicBezTo>
                  </a:path>
                </a:pathLst>
              </a:custGeom>
              <a:solidFill>
                <a:srgbClr val="D1D4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09" name="ValueBack12"/>
              <p:cNvSpPr>
                <a:spLocks noEditPoints="1"/>
              </p:cNvSpPr>
              <p:nvPr/>
            </p:nvSpPr>
            <p:spPr bwMode="auto">
              <a:xfrm>
                <a:off x="8145463" y="2900362"/>
                <a:ext cx="330200" cy="131763"/>
              </a:xfrm>
              <a:custGeom>
                <a:avLst/>
                <a:gdLst>
                  <a:gd name="T0" fmla="*/ 80 w 100"/>
                  <a:gd name="T1" fmla="*/ 40 h 40"/>
                  <a:gd name="T2" fmla="*/ 20 w 100"/>
                  <a:gd name="T3" fmla="*/ 40 h 40"/>
                  <a:gd name="T4" fmla="*/ 0 w 100"/>
                  <a:gd name="T5" fmla="*/ 20 h 40"/>
                  <a:gd name="T6" fmla="*/ 20 w 100"/>
                  <a:gd name="T7" fmla="*/ 0 h 40"/>
                  <a:gd name="T8" fmla="*/ 80 w 100"/>
                  <a:gd name="T9" fmla="*/ 0 h 40"/>
                  <a:gd name="T10" fmla="*/ 100 w 100"/>
                  <a:gd name="T11" fmla="*/ 20 h 40"/>
                  <a:gd name="T12" fmla="*/ 80 w 100"/>
                  <a:gd name="T13" fmla="*/ 40 h 40"/>
                  <a:gd name="T14" fmla="*/ 80 w 100"/>
                  <a:gd name="T15" fmla="*/ 40 h 40"/>
                  <a:gd name="T16" fmla="*/ 80 w 100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0" h="40">
                    <a:moveTo>
                      <a:pt x="80" y="40"/>
                    </a:moveTo>
                    <a:cubicBezTo>
                      <a:pt x="20" y="40"/>
                      <a:pt x="20" y="40"/>
                      <a:pt x="20" y="40"/>
                    </a:cubicBezTo>
                    <a:cubicBezTo>
                      <a:pt x="9" y="40"/>
                      <a:pt x="0" y="32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91" y="0"/>
                      <a:pt x="100" y="9"/>
                      <a:pt x="100" y="20"/>
                    </a:cubicBezTo>
                    <a:cubicBezTo>
                      <a:pt x="100" y="32"/>
                      <a:pt x="91" y="40"/>
                      <a:pt x="80" y="40"/>
                    </a:cubicBezTo>
                    <a:close/>
                    <a:moveTo>
                      <a:pt x="80" y="40"/>
                    </a:moveTo>
                    <a:cubicBezTo>
                      <a:pt x="80" y="40"/>
                      <a:pt x="80" y="40"/>
                      <a:pt x="80" y="40"/>
                    </a:cubicBezTo>
                  </a:path>
                </a:pathLst>
              </a:custGeom>
              <a:solidFill>
                <a:srgbClr val="D1D4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10" name="ValueBack13"/>
              <p:cNvSpPr>
                <a:spLocks noEditPoints="1"/>
              </p:cNvSpPr>
              <p:nvPr/>
            </p:nvSpPr>
            <p:spPr bwMode="auto">
              <a:xfrm>
                <a:off x="7486650" y="2900362"/>
                <a:ext cx="263525" cy="131763"/>
              </a:xfrm>
              <a:custGeom>
                <a:avLst/>
                <a:gdLst>
                  <a:gd name="T0" fmla="*/ 60 w 80"/>
                  <a:gd name="T1" fmla="*/ 40 h 40"/>
                  <a:gd name="T2" fmla="*/ 20 w 80"/>
                  <a:gd name="T3" fmla="*/ 40 h 40"/>
                  <a:gd name="T4" fmla="*/ 0 w 80"/>
                  <a:gd name="T5" fmla="*/ 20 h 40"/>
                  <a:gd name="T6" fmla="*/ 20 w 80"/>
                  <a:gd name="T7" fmla="*/ 0 h 40"/>
                  <a:gd name="T8" fmla="*/ 60 w 80"/>
                  <a:gd name="T9" fmla="*/ 0 h 40"/>
                  <a:gd name="T10" fmla="*/ 80 w 80"/>
                  <a:gd name="T11" fmla="*/ 20 h 40"/>
                  <a:gd name="T12" fmla="*/ 60 w 80"/>
                  <a:gd name="T13" fmla="*/ 40 h 40"/>
                  <a:gd name="T14" fmla="*/ 60 w 80"/>
                  <a:gd name="T15" fmla="*/ 40 h 40"/>
                  <a:gd name="T16" fmla="*/ 60 w 80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0" h="40">
                    <a:moveTo>
                      <a:pt x="60" y="40"/>
                    </a:moveTo>
                    <a:cubicBezTo>
                      <a:pt x="20" y="40"/>
                      <a:pt x="20" y="40"/>
                      <a:pt x="20" y="40"/>
                    </a:cubicBezTo>
                    <a:cubicBezTo>
                      <a:pt x="9" y="40"/>
                      <a:pt x="0" y="32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71" y="0"/>
                      <a:pt x="80" y="9"/>
                      <a:pt x="80" y="20"/>
                    </a:cubicBezTo>
                    <a:cubicBezTo>
                      <a:pt x="80" y="32"/>
                      <a:pt x="71" y="40"/>
                      <a:pt x="60" y="40"/>
                    </a:cubicBezTo>
                    <a:close/>
                    <a:moveTo>
                      <a:pt x="60" y="40"/>
                    </a:moveTo>
                    <a:cubicBezTo>
                      <a:pt x="60" y="40"/>
                      <a:pt x="60" y="40"/>
                      <a:pt x="60" y="40"/>
                    </a:cubicBezTo>
                  </a:path>
                </a:pathLst>
              </a:custGeom>
              <a:solidFill>
                <a:srgbClr val="D1D4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11" name="ValueBack14"/>
              <p:cNvSpPr>
                <a:spLocks noEditPoints="1"/>
              </p:cNvSpPr>
              <p:nvPr/>
            </p:nvSpPr>
            <p:spPr bwMode="auto">
              <a:xfrm>
                <a:off x="7881938" y="2897187"/>
                <a:ext cx="131763" cy="134938"/>
              </a:xfrm>
              <a:custGeom>
                <a:avLst/>
                <a:gdLst>
                  <a:gd name="T0" fmla="*/ 20 w 40"/>
                  <a:gd name="T1" fmla="*/ 41 h 41"/>
                  <a:gd name="T2" fmla="*/ 6 w 40"/>
                  <a:gd name="T3" fmla="*/ 36 h 41"/>
                  <a:gd name="T4" fmla="*/ 0 w 40"/>
                  <a:gd name="T5" fmla="*/ 21 h 41"/>
                  <a:gd name="T6" fmla="*/ 6 w 40"/>
                  <a:gd name="T7" fmla="*/ 7 h 41"/>
                  <a:gd name="T8" fmla="*/ 35 w 40"/>
                  <a:gd name="T9" fmla="*/ 7 h 41"/>
                  <a:gd name="T10" fmla="*/ 40 w 40"/>
                  <a:gd name="T11" fmla="*/ 21 h 41"/>
                  <a:gd name="T12" fmla="*/ 35 w 40"/>
                  <a:gd name="T13" fmla="*/ 36 h 41"/>
                  <a:gd name="T14" fmla="*/ 20 w 40"/>
                  <a:gd name="T15" fmla="*/ 41 h 41"/>
                  <a:gd name="T16" fmla="*/ 20 w 40"/>
                  <a:gd name="T17" fmla="*/ 41 h 41"/>
                  <a:gd name="T18" fmla="*/ 20 w 40"/>
                  <a:gd name="T1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" h="41">
                    <a:moveTo>
                      <a:pt x="20" y="41"/>
                    </a:moveTo>
                    <a:cubicBezTo>
                      <a:pt x="15" y="41"/>
                      <a:pt x="10" y="39"/>
                      <a:pt x="6" y="36"/>
                    </a:cubicBezTo>
                    <a:cubicBezTo>
                      <a:pt x="3" y="32"/>
                      <a:pt x="0" y="27"/>
                      <a:pt x="0" y="21"/>
                    </a:cubicBezTo>
                    <a:cubicBezTo>
                      <a:pt x="0" y="16"/>
                      <a:pt x="3" y="11"/>
                      <a:pt x="6" y="7"/>
                    </a:cubicBezTo>
                    <a:cubicBezTo>
                      <a:pt x="14" y="0"/>
                      <a:pt x="27" y="0"/>
                      <a:pt x="35" y="7"/>
                    </a:cubicBezTo>
                    <a:cubicBezTo>
                      <a:pt x="38" y="11"/>
                      <a:pt x="40" y="16"/>
                      <a:pt x="40" y="21"/>
                    </a:cubicBezTo>
                    <a:cubicBezTo>
                      <a:pt x="40" y="27"/>
                      <a:pt x="38" y="32"/>
                      <a:pt x="35" y="36"/>
                    </a:cubicBezTo>
                    <a:cubicBezTo>
                      <a:pt x="31" y="39"/>
                      <a:pt x="26" y="41"/>
                      <a:pt x="20" y="41"/>
                    </a:cubicBezTo>
                    <a:close/>
                    <a:moveTo>
                      <a:pt x="20" y="41"/>
                    </a:moveTo>
                    <a:cubicBezTo>
                      <a:pt x="20" y="41"/>
                      <a:pt x="20" y="41"/>
                      <a:pt x="20" y="41"/>
                    </a:cubicBezTo>
                  </a:path>
                </a:pathLst>
              </a:custGeom>
              <a:solidFill>
                <a:srgbClr val="D1D4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12" name="ValueBack15"/>
              <p:cNvSpPr>
                <a:spLocks noEditPoints="1"/>
              </p:cNvSpPr>
              <p:nvPr/>
            </p:nvSpPr>
            <p:spPr bwMode="auto">
              <a:xfrm>
                <a:off x="4981575" y="5272087"/>
                <a:ext cx="3956050" cy="131763"/>
              </a:xfrm>
              <a:custGeom>
                <a:avLst/>
                <a:gdLst>
                  <a:gd name="T0" fmla="*/ 1179 w 1199"/>
                  <a:gd name="T1" fmla="*/ 40 h 40"/>
                  <a:gd name="T2" fmla="*/ 20 w 1199"/>
                  <a:gd name="T3" fmla="*/ 40 h 40"/>
                  <a:gd name="T4" fmla="*/ 0 w 1199"/>
                  <a:gd name="T5" fmla="*/ 20 h 40"/>
                  <a:gd name="T6" fmla="*/ 20 w 1199"/>
                  <a:gd name="T7" fmla="*/ 0 h 40"/>
                  <a:gd name="T8" fmla="*/ 1179 w 1199"/>
                  <a:gd name="T9" fmla="*/ 0 h 40"/>
                  <a:gd name="T10" fmla="*/ 1199 w 1199"/>
                  <a:gd name="T11" fmla="*/ 20 h 40"/>
                  <a:gd name="T12" fmla="*/ 1179 w 1199"/>
                  <a:gd name="T13" fmla="*/ 40 h 40"/>
                  <a:gd name="T14" fmla="*/ 1179 w 1199"/>
                  <a:gd name="T15" fmla="*/ 40 h 40"/>
                  <a:gd name="T16" fmla="*/ 1179 w 1199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99" h="40">
                    <a:moveTo>
                      <a:pt x="1179" y="40"/>
                    </a:moveTo>
                    <a:cubicBezTo>
                      <a:pt x="20" y="40"/>
                      <a:pt x="20" y="40"/>
                      <a:pt x="20" y="40"/>
                    </a:cubicBez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1179" y="0"/>
                      <a:pt x="1179" y="0"/>
                      <a:pt x="1179" y="0"/>
                    </a:cubicBezTo>
                    <a:cubicBezTo>
                      <a:pt x="1190" y="0"/>
                      <a:pt x="1199" y="9"/>
                      <a:pt x="1199" y="20"/>
                    </a:cubicBezTo>
                    <a:cubicBezTo>
                      <a:pt x="1199" y="31"/>
                      <a:pt x="1190" y="40"/>
                      <a:pt x="1179" y="40"/>
                    </a:cubicBezTo>
                    <a:close/>
                    <a:moveTo>
                      <a:pt x="1179" y="40"/>
                    </a:moveTo>
                    <a:cubicBezTo>
                      <a:pt x="1179" y="40"/>
                      <a:pt x="1179" y="40"/>
                      <a:pt x="1179" y="40"/>
                    </a:cubicBezTo>
                  </a:path>
                </a:pathLst>
              </a:custGeom>
              <a:solidFill>
                <a:srgbClr val="556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13" name="ValueBack16"/>
              <p:cNvSpPr>
                <a:spLocks noEditPoints="1"/>
              </p:cNvSpPr>
              <p:nvPr/>
            </p:nvSpPr>
            <p:spPr bwMode="auto">
              <a:xfrm>
                <a:off x="6896100" y="5272087"/>
                <a:ext cx="131763" cy="330200"/>
              </a:xfrm>
              <a:custGeom>
                <a:avLst/>
                <a:gdLst>
                  <a:gd name="T0" fmla="*/ 20 w 40"/>
                  <a:gd name="T1" fmla="*/ 100 h 100"/>
                  <a:gd name="T2" fmla="*/ 0 w 40"/>
                  <a:gd name="T3" fmla="*/ 80 h 100"/>
                  <a:gd name="T4" fmla="*/ 0 w 40"/>
                  <a:gd name="T5" fmla="*/ 20 h 100"/>
                  <a:gd name="T6" fmla="*/ 20 w 40"/>
                  <a:gd name="T7" fmla="*/ 0 h 100"/>
                  <a:gd name="T8" fmla="*/ 40 w 40"/>
                  <a:gd name="T9" fmla="*/ 20 h 100"/>
                  <a:gd name="T10" fmla="*/ 40 w 40"/>
                  <a:gd name="T11" fmla="*/ 80 h 100"/>
                  <a:gd name="T12" fmla="*/ 20 w 40"/>
                  <a:gd name="T13" fmla="*/ 100 h 100"/>
                  <a:gd name="T14" fmla="*/ 20 w 40"/>
                  <a:gd name="T15" fmla="*/ 100 h 100"/>
                  <a:gd name="T16" fmla="*/ 20 w 40"/>
                  <a:gd name="T17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100">
                    <a:moveTo>
                      <a:pt x="20" y="100"/>
                    </a:moveTo>
                    <a:cubicBezTo>
                      <a:pt x="9" y="100"/>
                      <a:pt x="0" y="91"/>
                      <a:pt x="0" y="8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80"/>
                      <a:pt x="40" y="80"/>
                      <a:pt x="40" y="80"/>
                    </a:cubicBezTo>
                    <a:cubicBezTo>
                      <a:pt x="40" y="91"/>
                      <a:pt x="31" y="100"/>
                      <a:pt x="20" y="100"/>
                    </a:cubicBezTo>
                    <a:close/>
                    <a:moveTo>
                      <a:pt x="20" y="100"/>
                    </a:moveTo>
                    <a:cubicBezTo>
                      <a:pt x="20" y="100"/>
                      <a:pt x="20" y="100"/>
                      <a:pt x="20" y="100"/>
                    </a:cubicBezTo>
                  </a:path>
                </a:pathLst>
              </a:custGeom>
              <a:solidFill>
                <a:srgbClr val="556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14" name="ValueBack17"/>
              <p:cNvSpPr>
                <a:spLocks noEditPoints="1"/>
              </p:cNvSpPr>
              <p:nvPr/>
            </p:nvSpPr>
            <p:spPr bwMode="auto">
              <a:xfrm>
                <a:off x="6697663" y="5535612"/>
                <a:ext cx="527050" cy="527050"/>
              </a:xfrm>
              <a:custGeom>
                <a:avLst/>
                <a:gdLst>
                  <a:gd name="T0" fmla="*/ 80 w 160"/>
                  <a:gd name="T1" fmla="*/ 160 h 160"/>
                  <a:gd name="T2" fmla="*/ 0 w 160"/>
                  <a:gd name="T3" fmla="*/ 80 h 160"/>
                  <a:gd name="T4" fmla="*/ 80 w 160"/>
                  <a:gd name="T5" fmla="*/ 0 h 160"/>
                  <a:gd name="T6" fmla="*/ 160 w 160"/>
                  <a:gd name="T7" fmla="*/ 80 h 160"/>
                  <a:gd name="T8" fmla="*/ 80 w 160"/>
                  <a:gd name="T9" fmla="*/ 160 h 160"/>
                  <a:gd name="T10" fmla="*/ 80 w 160"/>
                  <a:gd name="T11" fmla="*/ 40 h 160"/>
                  <a:gd name="T12" fmla="*/ 40 w 160"/>
                  <a:gd name="T13" fmla="*/ 80 h 160"/>
                  <a:gd name="T14" fmla="*/ 80 w 160"/>
                  <a:gd name="T15" fmla="*/ 120 h 160"/>
                  <a:gd name="T16" fmla="*/ 120 w 160"/>
                  <a:gd name="T17" fmla="*/ 80 h 160"/>
                  <a:gd name="T18" fmla="*/ 80 w 160"/>
                  <a:gd name="T19" fmla="*/ 40 h 160"/>
                  <a:gd name="T20" fmla="*/ 80 w 160"/>
                  <a:gd name="T21" fmla="*/ 40 h 160"/>
                  <a:gd name="T22" fmla="*/ 80 w 160"/>
                  <a:gd name="T23" fmla="*/ 4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0" h="160">
                    <a:moveTo>
                      <a:pt x="80" y="160"/>
                    </a:moveTo>
                    <a:cubicBezTo>
                      <a:pt x="35" y="160"/>
                      <a:pt x="0" y="124"/>
                      <a:pt x="0" y="80"/>
                    </a:cubicBezTo>
                    <a:cubicBezTo>
                      <a:pt x="0" y="36"/>
                      <a:pt x="35" y="0"/>
                      <a:pt x="80" y="0"/>
                    </a:cubicBezTo>
                    <a:cubicBezTo>
                      <a:pt x="124" y="0"/>
                      <a:pt x="160" y="36"/>
                      <a:pt x="160" y="80"/>
                    </a:cubicBezTo>
                    <a:cubicBezTo>
                      <a:pt x="160" y="124"/>
                      <a:pt x="124" y="160"/>
                      <a:pt x="80" y="160"/>
                    </a:cubicBezTo>
                    <a:close/>
                    <a:moveTo>
                      <a:pt x="80" y="40"/>
                    </a:moveTo>
                    <a:cubicBezTo>
                      <a:pt x="58" y="40"/>
                      <a:pt x="40" y="58"/>
                      <a:pt x="40" y="80"/>
                    </a:cubicBezTo>
                    <a:cubicBezTo>
                      <a:pt x="40" y="102"/>
                      <a:pt x="58" y="120"/>
                      <a:pt x="80" y="120"/>
                    </a:cubicBezTo>
                    <a:cubicBezTo>
                      <a:pt x="102" y="120"/>
                      <a:pt x="120" y="102"/>
                      <a:pt x="120" y="80"/>
                    </a:cubicBezTo>
                    <a:cubicBezTo>
                      <a:pt x="120" y="58"/>
                      <a:pt x="102" y="40"/>
                      <a:pt x="80" y="40"/>
                    </a:cubicBezTo>
                    <a:close/>
                    <a:moveTo>
                      <a:pt x="80" y="40"/>
                    </a:moveTo>
                    <a:cubicBezTo>
                      <a:pt x="80" y="40"/>
                      <a:pt x="80" y="40"/>
                      <a:pt x="80" y="40"/>
                    </a:cubicBezTo>
                  </a:path>
                </a:pathLst>
              </a:custGeom>
              <a:solidFill>
                <a:srgbClr val="556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15" name="ValueBack"/>
              <p:cNvSpPr/>
              <p:nvPr/>
            </p:nvSpPr>
            <p:spPr>
              <a:xfrm flipH="1">
                <a:off x="4515617" y="1571945"/>
                <a:ext cx="1844032" cy="1844032"/>
              </a:xfrm>
              <a:prstGeom prst="ellipse">
                <a:avLst/>
              </a:prstGeom>
              <a:noFill/>
              <a:ln w="34925" cap="flat" cmpd="sng" algn="ctr">
                <a:solidFill>
                  <a:srgbClr val="178AA1">
                    <a:lumMod val="100000"/>
                    <a:alpha val="13000"/>
                  </a:srgbClr>
                </a:solidFill>
                <a:prstDash val="solid"/>
                <a:miter lim="800000"/>
              </a:ln>
              <a:effectLst/>
            </p:spPr>
            <p:txBody>
              <a:bodyPr wrap="none" tIns="121920" bIns="121920" rtlCol="0" anchor="ctr" anchorCtr="0">
                <a:norm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Impact" panose="020B0806030902050204" pitchFamily="34" charset="0"/>
                </a:endParaRPr>
              </a:p>
            </p:txBody>
          </p:sp>
          <p:sp>
            <p:nvSpPr>
              <p:cNvPr id="116" name="ValueBack"/>
              <p:cNvSpPr/>
              <p:nvPr/>
            </p:nvSpPr>
            <p:spPr>
              <a:xfrm>
                <a:off x="3919636" y="975964"/>
                <a:ext cx="3035995" cy="3035995"/>
              </a:xfrm>
              <a:prstGeom prst="donut">
                <a:avLst>
                  <a:gd name="adj" fmla="val 5000"/>
                </a:avLst>
              </a:prstGeom>
              <a:pattFill prst="dkDnDiag">
                <a:fgClr>
                  <a:sysClr val="window" lastClr="FFFFFF">
                    <a:lumMod val="85000"/>
                  </a:sysClr>
                </a:fgClr>
                <a:bgClr>
                  <a:sysClr val="window" lastClr="FFFFFF"/>
                </a:bgClr>
              </a:patt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Impact" panose="020B0806030902050204" pitchFamily="34" charset="0"/>
                </a:endParaRPr>
              </a:p>
            </p:txBody>
          </p:sp>
          <p:sp>
            <p:nvSpPr>
              <p:cNvPr id="117" name="ValueShape"/>
              <p:cNvSpPr/>
              <p:nvPr/>
            </p:nvSpPr>
            <p:spPr>
              <a:xfrm>
                <a:off x="3919636" y="975964"/>
                <a:ext cx="3035995" cy="3035995"/>
              </a:xfrm>
              <a:prstGeom prst="blockArc">
                <a:avLst>
                  <a:gd name="adj1" fmla="val 16200000"/>
                  <a:gd name="adj2" fmla="val 8856000"/>
                  <a:gd name="adj3" fmla="val 15888"/>
                </a:avLst>
              </a:prstGeom>
              <a:solidFill>
                <a:srgbClr val="F06586"/>
              </a:solidFill>
              <a:ln w="9525" cap="flat" cmpd="sng" algn="ctr">
                <a:noFill/>
                <a:prstDash val="solid"/>
                <a:miter lim="800000"/>
              </a:ln>
              <a:effectLst/>
            </p:spPr>
            <p:txBody>
              <a:bodyPr wrap="none" tIns="121920" bIns="121920" rtlCol="0" anchor="ctr" anchorCtr="0">
                <a:norm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Impact" panose="020B0806030902050204" pitchFamily="34" charset="0"/>
                </a:endParaRPr>
              </a:p>
            </p:txBody>
          </p:sp>
        </p:grpSp>
        <p:sp>
          <p:nvSpPr>
            <p:cNvPr id="122" name="文本框 121"/>
            <p:cNvSpPr txBox="1"/>
            <p:nvPr/>
          </p:nvSpPr>
          <p:spPr>
            <a:xfrm>
              <a:off x="7350384" y="1972530"/>
              <a:ext cx="1149903" cy="11241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>
                  <a:solidFill>
                    <a:srgbClr val="F06586"/>
                  </a:solidFill>
                  <a:latin typeface="Haettenschweiler" panose="020B0706040902060204" pitchFamily="34" charset="0"/>
                  <a:ea typeface="方正兰亭黑简体" panose="02000000000000000000" pitchFamily="2" charset="-122"/>
                </a:rPr>
                <a:t>66%</a:t>
              </a:r>
              <a:endParaRPr lang="zh-CN" altLang="en-US" sz="5400" dirty="0">
                <a:solidFill>
                  <a:srgbClr val="F06586"/>
                </a:solidFill>
                <a:latin typeface="Haettenschweiler" panose="020B0706040902060204" pitchFamily="34" charset="0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6624321" y="1330855"/>
            <a:ext cx="4289880" cy="4326390"/>
            <a:chOff x="6245871" y="937578"/>
            <a:chExt cx="5222875" cy="5267325"/>
          </a:xfrm>
        </p:grpSpPr>
        <p:grpSp>
          <p:nvGrpSpPr>
            <p:cNvPr id="124" name="94d0a562-aa66-4822-81c2-bdedeb544474" descr="WAQAAB+LCAAAAAAABACVU01Pg0AQ/S+r3rCBRmnlRjU1PfiRtqkHw2EtW1gDS7MspqbhvzvLLh8tW6235c2bmfdmhj26FN9bgjy0SDEXDxRHHKczQVJkoVmIPFYkiYUmlIWURY88K7Y58t73TVo38kZFvMJJQWQuo4LiRH16PX5Ne6KMpkWqafbABgjvOpBjK5CGYUK6tBkThH81HRyJVe+F4NBgmvEUC2i4t8srpEPIc92BXcrkkOygkIWWSlatR8uTAzD6lAFp0w8/i1ykhIk26RXD6AioMvjt57XsRs7weB7Xd4aJDEd25UFXXsR4S56hlNSrJyAhFDTmDsRCX3gc2C6tk3qXZPdPhzKj6820jl/VVy1b8VqBSXZgEN4c4n2WZPzvQ6xpvfjLZkPXZE7W0LYmzaMPeZG3Y9e9GYEHXuQxUC+mU2c09n0H1aqd0nRkdZlzj+yIf870q5Tu+MFGToS/bm2o30fhE06jWDCS5xpWSk+dV9CzcrAWBcJagvIHK29iK1gEAAA="/>
            <p:cNvGrpSpPr>
              <a:grpSpLocks noChangeAspect="1"/>
            </p:cNvGrpSpPr>
            <p:nvPr/>
          </p:nvGrpSpPr>
          <p:grpSpPr>
            <a:xfrm>
              <a:off x="6245871" y="937578"/>
              <a:ext cx="5222875" cy="5267325"/>
              <a:chOff x="3714750" y="795337"/>
              <a:chExt cx="5222875" cy="5267325"/>
            </a:xfrm>
          </p:grpSpPr>
          <p:sp>
            <p:nvSpPr>
              <p:cNvPr id="126" name="ValueBack1"/>
              <p:cNvSpPr>
                <a:spLocks noChangeArrowheads="1"/>
              </p:cNvSpPr>
              <p:nvPr/>
            </p:nvSpPr>
            <p:spPr bwMode="auto">
              <a:xfrm>
                <a:off x="5048250" y="2179637"/>
                <a:ext cx="3822700" cy="395288"/>
              </a:xfrm>
              <a:prstGeom prst="rect">
                <a:avLst/>
              </a:prstGeom>
              <a:solidFill>
                <a:srgbClr val="556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27" name="ValueBack2"/>
              <p:cNvSpPr>
                <a:spLocks noChangeArrowheads="1"/>
              </p:cNvSpPr>
              <p:nvPr/>
            </p:nvSpPr>
            <p:spPr bwMode="auto">
              <a:xfrm>
                <a:off x="5180013" y="2574925"/>
                <a:ext cx="3559175" cy="2763838"/>
              </a:xfrm>
              <a:prstGeom prst="rect">
                <a:avLst/>
              </a:prstGeom>
              <a:solidFill>
                <a:srgbClr val="ECF0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28" name="ValueBack3"/>
              <p:cNvSpPr>
                <a:spLocks noEditPoints="1"/>
              </p:cNvSpPr>
              <p:nvPr/>
            </p:nvSpPr>
            <p:spPr bwMode="auto">
              <a:xfrm>
                <a:off x="7291388" y="4745037"/>
                <a:ext cx="131763" cy="330200"/>
              </a:xfrm>
              <a:custGeom>
                <a:avLst/>
                <a:gdLst>
                  <a:gd name="T0" fmla="*/ 20 w 40"/>
                  <a:gd name="T1" fmla="*/ 100 h 100"/>
                  <a:gd name="T2" fmla="*/ 0 w 40"/>
                  <a:gd name="T3" fmla="*/ 80 h 100"/>
                  <a:gd name="T4" fmla="*/ 0 w 40"/>
                  <a:gd name="T5" fmla="*/ 20 h 100"/>
                  <a:gd name="T6" fmla="*/ 20 w 40"/>
                  <a:gd name="T7" fmla="*/ 0 h 100"/>
                  <a:gd name="T8" fmla="*/ 40 w 40"/>
                  <a:gd name="T9" fmla="*/ 20 h 100"/>
                  <a:gd name="T10" fmla="*/ 40 w 40"/>
                  <a:gd name="T11" fmla="*/ 80 h 100"/>
                  <a:gd name="T12" fmla="*/ 20 w 40"/>
                  <a:gd name="T13" fmla="*/ 100 h 100"/>
                  <a:gd name="T14" fmla="*/ 20 w 40"/>
                  <a:gd name="T15" fmla="*/ 100 h 100"/>
                  <a:gd name="T16" fmla="*/ 20 w 40"/>
                  <a:gd name="T17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100">
                    <a:moveTo>
                      <a:pt x="20" y="100"/>
                    </a:moveTo>
                    <a:cubicBezTo>
                      <a:pt x="9" y="100"/>
                      <a:pt x="0" y="91"/>
                      <a:pt x="0" y="8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80"/>
                      <a:pt x="40" y="80"/>
                      <a:pt x="40" y="80"/>
                    </a:cubicBezTo>
                    <a:cubicBezTo>
                      <a:pt x="40" y="91"/>
                      <a:pt x="31" y="100"/>
                      <a:pt x="20" y="100"/>
                    </a:cubicBezTo>
                    <a:close/>
                    <a:moveTo>
                      <a:pt x="20" y="100"/>
                    </a:moveTo>
                    <a:cubicBezTo>
                      <a:pt x="20" y="100"/>
                      <a:pt x="20" y="100"/>
                      <a:pt x="20" y="100"/>
                    </a:cubicBezTo>
                  </a:path>
                </a:pathLst>
              </a:custGeom>
              <a:solidFill>
                <a:srgbClr val="178AA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29" name="ValueBack4"/>
              <p:cNvSpPr>
                <a:spLocks noEditPoints="1"/>
              </p:cNvSpPr>
              <p:nvPr/>
            </p:nvSpPr>
            <p:spPr bwMode="auto">
              <a:xfrm>
                <a:off x="7551738" y="4481512"/>
                <a:ext cx="131763" cy="593725"/>
              </a:xfrm>
              <a:custGeom>
                <a:avLst/>
                <a:gdLst>
                  <a:gd name="T0" fmla="*/ 20 w 40"/>
                  <a:gd name="T1" fmla="*/ 180 h 180"/>
                  <a:gd name="T2" fmla="*/ 0 w 40"/>
                  <a:gd name="T3" fmla="*/ 160 h 180"/>
                  <a:gd name="T4" fmla="*/ 0 w 40"/>
                  <a:gd name="T5" fmla="*/ 20 h 180"/>
                  <a:gd name="T6" fmla="*/ 20 w 40"/>
                  <a:gd name="T7" fmla="*/ 0 h 180"/>
                  <a:gd name="T8" fmla="*/ 40 w 40"/>
                  <a:gd name="T9" fmla="*/ 20 h 180"/>
                  <a:gd name="T10" fmla="*/ 40 w 40"/>
                  <a:gd name="T11" fmla="*/ 160 h 180"/>
                  <a:gd name="T12" fmla="*/ 20 w 40"/>
                  <a:gd name="T13" fmla="*/ 180 h 180"/>
                  <a:gd name="T14" fmla="*/ 20 w 40"/>
                  <a:gd name="T15" fmla="*/ 180 h 180"/>
                  <a:gd name="T16" fmla="*/ 20 w 40"/>
                  <a:gd name="T17" fmla="*/ 18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180">
                    <a:moveTo>
                      <a:pt x="20" y="180"/>
                    </a:moveTo>
                    <a:cubicBezTo>
                      <a:pt x="9" y="180"/>
                      <a:pt x="0" y="171"/>
                      <a:pt x="0" y="16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160"/>
                      <a:pt x="40" y="160"/>
                      <a:pt x="40" y="160"/>
                    </a:cubicBezTo>
                    <a:cubicBezTo>
                      <a:pt x="40" y="171"/>
                      <a:pt x="31" y="180"/>
                      <a:pt x="20" y="180"/>
                    </a:cubicBezTo>
                    <a:close/>
                    <a:moveTo>
                      <a:pt x="20" y="180"/>
                    </a:moveTo>
                    <a:cubicBezTo>
                      <a:pt x="20" y="180"/>
                      <a:pt x="20" y="180"/>
                      <a:pt x="20" y="180"/>
                    </a:cubicBezTo>
                  </a:path>
                </a:pathLst>
              </a:custGeom>
              <a:solidFill>
                <a:srgbClr val="F3D5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30" name="ValueBack5"/>
              <p:cNvSpPr>
                <a:spLocks noEditPoints="1"/>
              </p:cNvSpPr>
              <p:nvPr/>
            </p:nvSpPr>
            <p:spPr bwMode="auto">
              <a:xfrm>
                <a:off x="7815263" y="4613275"/>
                <a:ext cx="133350" cy="461963"/>
              </a:xfrm>
              <a:custGeom>
                <a:avLst/>
                <a:gdLst>
                  <a:gd name="T0" fmla="*/ 20 w 40"/>
                  <a:gd name="T1" fmla="*/ 140 h 140"/>
                  <a:gd name="T2" fmla="*/ 0 w 40"/>
                  <a:gd name="T3" fmla="*/ 120 h 140"/>
                  <a:gd name="T4" fmla="*/ 0 w 40"/>
                  <a:gd name="T5" fmla="*/ 20 h 140"/>
                  <a:gd name="T6" fmla="*/ 20 w 40"/>
                  <a:gd name="T7" fmla="*/ 0 h 140"/>
                  <a:gd name="T8" fmla="*/ 40 w 40"/>
                  <a:gd name="T9" fmla="*/ 20 h 140"/>
                  <a:gd name="T10" fmla="*/ 40 w 40"/>
                  <a:gd name="T11" fmla="*/ 120 h 140"/>
                  <a:gd name="T12" fmla="*/ 20 w 40"/>
                  <a:gd name="T13" fmla="*/ 140 h 140"/>
                  <a:gd name="T14" fmla="*/ 20 w 40"/>
                  <a:gd name="T15" fmla="*/ 140 h 140"/>
                  <a:gd name="T16" fmla="*/ 20 w 40"/>
                  <a:gd name="T17" fmla="*/ 140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140">
                    <a:moveTo>
                      <a:pt x="20" y="140"/>
                    </a:moveTo>
                    <a:cubicBezTo>
                      <a:pt x="9" y="140"/>
                      <a:pt x="0" y="131"/>
                      <a:pt x="0" y="12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120"/>
                      <a:pt x="40" y="120"/>
                      <a:pt x="40" y="120"/>
                    </a:cubicBezTo>
                    <a:cubicBezTo>
                      <a:pt x="40" y="131"/>
                      <a:pt x="31" y="140"/>
                      <a:pt x="20" y="140"/>
                    </a:cubicBezTo>
                    <a:close/>
                    <a:moveTo>
                      <a:pt x="20" y="140"/>
                    </a:moveTo>
                    <a:cubicBezTo>
                      <a:pt x="20" y="140"/>
                      <a:pt x="20" y="140"/>
                      <a:pt x="20" y="140"/>
                    </a:cubicBezTo>
                  </a:path>
                </a:pathLst>
              </a:custGeom>
              <a:solidFill>
                <a:srgbClr val="F06586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31" name="ValueBack6"/>
              <p:cNvSpPr>
                <a:spLocks noEditPoints="1"/>
              </p:cNvSpPr>
              <p:nvPr/>
            </p:nvSpPr>
            <p:spPr bwMode="auto">
              <a:xfrm>
                <a:off x="8080375" y="4152900"/>
                <a:ext cx="131763" cy="922338"/>
              </a:xfrm>
              <a:custGeom>
                <a:avLst/>
                <a:gdLst>
                  <a:gd name="T0" fmla="*/ 20 w 40"/>
                  <a:gd name="T1" fmla="*/ 280 h 280"/>
                  <a:gd name="T2" fmla="*/ 0 w 40"/>
                  <a:gd name="T3" fmla="*/ 260 h 280"/>
                  <a:gd name="T4" fmla="*/ 0 w 40"/>
                  <a:gd name="T5" fmla="*/ 20 h 280"/>
                  <a:gd name="T6" fmla="*/ 20 w 40"/>
                  <a:gd name="T7" fmla="*/ 0 h 280"/>
                  <a:gd name="T8" fmla="*/ 40 w 40"/>
                  <a:gd name="T9" fmla="*/ 20 h 280"/>
                  <a:gd name="T10" fmla="*/ 40 w 40"/>
                  <a:gd name="T11" fmla="*/ 260 h 280"/>
                  <a:gd name="T12" fmla="*/ 20 w 40"/>
                  <a:gd name="T13" fmla="*/ 280 h 280"/>
                  <a:gd name="T14" fmla="*/ 20 w 40"/>
                  <a:gd name="T15" fmla="*/ 280 h 280"/>
                  <a:gd name="T16" fmla="*/ 20 w 40"/>
                  <a:gd name="T17" fmla="*/ 280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280">
                    <a:moveTo>
                      <a:pt x="20" y="280"/>
                    </a:moveTo>
                    <a:cubicBezTo>
                      <a:pt x="9" y="280"/>
                      <a:pt x="0" y="271"/>
                      <a:pt x="0" y="26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260"/>
                      <a:pt x="40" y="260"/>
                      <a:pt x="40" y="260"/>
                    </a:cubicBezTo>
                    <a:cubicBezTo>
                      <a:pt x="40" y="271"/>
                      <a:pt x="31" y="280"/>
                      <a:pt x="20" y="280"/>
                    </a:cubicBezTo>
                    <a:close/>
                    <a:moveTo>
                      <a:pt x="20" y="280"/>
                    </a:moveTo>
                    <a:cubicBezTo>
                      <a:pt x="20" y="280"/>
                      <a:pt x="20" y="280"/>
                      <a:pt x="20" y="280"/>
                    </a:cubicBezTo>
                  </a:path>
                </a:pathLst>
              </a:custGeom>
              <a:solidFill>
                <a:srgbClr val="EDCF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32" name="ValueBack7"/>
              <p:cNvSpPr>
                <a:spLocks noEditPoints="1"/>
              </p:cNvSpPr>
              <p:nvPr/>
            </p:nvSpPr>
            <p:spPr bwMode="auto">
              <a:xfrm>
                <a:off x="8343900" y="4416425"/>
                <a:ext cx="131763" cy="658813"/>
              </a:xfrm>
              <a:custGeom>
                <a:avLst/>
                <a:gdLst>
                  <a:gd name="T0" fmla="*/ 20 w 40"/>
                  <a:gd name="T1" fmla="*/ 200 h 200"/>
                  <a:gd name="T2" fmla="*/ 0 w 40"/>
                  <a:gd name="T3" fmla="*/ 180 h 200"/>
                  <a:gd name="T4" fmla="*/ 0 w 40"/>
                  <a:gd name="T5" fmla="*/ 20 h 200"/>
                  <a:gd name="T6" fmla="*/ 20 w 40"/>
                  <a:gd name="T7" fmla="*/ 0 h 200"/>
                  <a:gd name="T8" fmla="*/ 40 w 40"/>
                  <a:gd name="T9" fmla="*/ 20 h 200"/>
                  <a:gd name="T10" fmla="*/ 40 w 40"/>
                  <a:gd name="T11" fmla="*/ 180 h 200"/>
                  <a:gd name="T12" fmla="*/ 20 w 40"/>
                  <a:gd name="T13" fmla="*/ 200 h 200"/>
                  <a:gd name="T14" fmla="*/ 20 w 40"/>
                  <a:gd name="T15" fmla="*/ 200 h 200"/>
                  <a:gd name="T16" fmla="*/ 20 w 40"/>
                  <a:gd name="T17" fmla="*/ 2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200">
                    <a:moveTo>
                      <a:pt x="20" y="200"/>
                    </a:moveTo>
                    <a:cubicBezTo>
                      <a:pt x="9" y="200"/>
                      <a:pt x="0" y="191"/>
                      <a:pt x="0" y="18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180"/>
                      <a:pt x="40" y="180"/>
                      <a:pt x="40" y="180"/>
                    </a:cubicBezTo>
                    <a:cubicBezTo>
                      <a:pt x="40" y="191"/>
                      <a:pt x="31" y="200"/>
                      <a:pt x="20" y="200"/>
                    </a:cubicBezTo>
                    <a:close/>
                    <a:moveTo>
                      <a:pt x="20" y="200"/>
                    </a:moveTo>
                    <a:cubicBezTo>
                      <a:pt x="20" y="200"/>
                      <a:pt x="20" y="200"/>
                      <a:pt x="20" y="200"/>
                    </a:cubicBezTo>
                  </a:path>
                </a:pathLst>
              </a:custGeom>
              <a:solidFill>
                <a:srgbClr val="20B38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33" name="ValueBack8"/>
              <p:cNvSpPr>
                <a:spLocks noEditPoints="1"/>
              </p:cNvSpPr>
              <p:nvPr/>
            </p:nvSpPr>
            <p:spPr bwMode="auto">
              <a:xfrm>
                <a:off x="5575300" y="4613275"/>
                <a:ext cx="792163" cy="131763"/>
              </a:xfrm>
              <a:custGeom>
                <a:avLst/>
                <a:gdLst>
                  <a:gd name="T0" fmla="*/ 220 w 240"/>
                  <a:gd name="T1" fmla="*/ 40 h 40"/>
                  <a:gd name="T2" fmla="*/ 20 w 240"/>
                  <a:gd name="T3" fmla="*/ 40 h 40"/>
                  <a:gd name="T4" fmla="*/ 0 w 240"/>
                  <a:gd name="T5" fmla="*/ 20 h 40"/>
                  <a:gd name="T6" fmla="*/ 20 w 240"/>
                  <a:gd name="T7" fmla="*/ 0 h 40"/>
                  <a:gd name="T8" fmla="*/ 220 w 240"/>
                  <a:gd name="T9" fmla="*/ 0 h 40"/>
                  <a:gd name="T10" fmla="*/ 240 w 240"/>
                  <a:gd name="T11" fmla="*/ 20 h 40"/>
                  <a:gd name="T12" fmla="*/ 220 w 240"/>
                  <a:gd name="T13" fmla="*/ 40 h 40"/>
                  <a:gd name="T14" fmla="*/ 220 w 240"/>
                  <a:gd name="T15" fmla="*/ 40 h 40"/>
                  <a:gd name="T16" fmla="*/ 220 w 240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0" h="40">
                    <a:moveTo>
                      <a:pt x="220" y="40"/>
                    </a:moveTo>
                    <a:cubicBezTo>
                      <a:pt x="20" y="40"/>
                      <a:pt x="20" y="40"/>
                      <a:pt x="20" y="40"/>
                    </a:cubicBez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220" y="0"/>
                      <a:pt x="220" y="0"/>
                      <a:pt x="220" y="0"/>
                    </a:cubicBezTo>
                    <a:cubicBezTo>
                      <a:pt x="231" y="0"/>
                      <a:pt x="240" y="9"/>
                      <a:pt x="240" y="20"/>
                    </a:cubicBezTo>
                    <a:cubicBezTo>
                      <a:pt x="240" y="31"/>
                      <a:pt x="231" y="40"/>
                      <a:pt x="220" y="40"/>
                    </a:cubicBezTo>
                    <a:close/>
                    <a:moveTo>
                      <a:pt x="220" y="40"/>
                    </a:moveTo>
                    <a:cubicBezTo>
                      <a:pt x="220" y="40"/>
                      <a:pt x="220" y="40"/>
                      <a:pt x="220" y="40"/>
                    </a:cubicBezTo>
                  </a:path>
                </a:pathLst>
              </a:custGeom>
              <a:solidFill>
                <a:srgbClr val="D1D4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34" name="ValueBack9"/>
              <p:cNvSpPr>
                <a:spLocks noEditPoints="1"/>
              </p:cNvSpPr>
              <p:nvPr/>
            </p:nvSpPr>
            <p:spPr bwMode="auto">
              <a:xfrm>
                <a:off x="5575300" y="4876800"/>
                <a:ext cx="1122363" cy="131763"/>
              </a:xfrm>
              <a:custGeom>
                <a:avLst/>
                <a:gdLst>
                  <a:gd name="T0" fmla="*/ 320 w 340"/>
                  <a:gd name="T1" fmla="*/ 40 h 40"/>
                  <a:gd name="T2" fmla="*/ 20 w 340"/>
                  <a:gd name="T3" fmla="*/ 40 h 40"/>
                  <a:gd name="T4" fmla="*/ 0 w 340"/>
                  <a:gd name="T5" fmla="*/ 20 h 40"/>
                  <a:gd name="T6" fmla="*/ 20 w 340"/>
                  <a:gd name="T7" fmla="*/ 0 h 40"/>
                  <a:gd name="T8" fmla="*/ 320 w 340"/>
                  <a:gd name="T9" fmla="*/ 0 h 40"/>
                  <a:gd name="T10" fmla="*/ 340 w 340"/>
                  <a:gd name="T11" fmla="*/ 20 h 40"/>
                  <a:gd name="T12" fmla="*/ 320 w 340"/>
                  <a:gd name="T13" fmla="*/ 40 h 40"/>
                  <a:gd name="T14" fmla="*/ 320 w 340"/>
                  <a:gd name="T15" fmla="*/ 40 h 40"/>
                  <a:gd name="T16" fmla="*/ 320 w 340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0" h="40">
                    <a:moveTo>
                      <a:pt x="320" y="40"/>
                    </a:moveTo>
                    <a:cubicBezTo>
                      <a:pt x="20" y="40"/>
                      <a:pt x="20" y="40"/>
                      <a:pt x="20" y="40"/>
                    </a:cubicBez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20" y="0"/>
                      <a:pt x="320" y="0"/>
                      <a:pt x="320" y="0"/>
                    </a:cubicBezTo>
                    <a:cubicBezTo>
                      <a:pt x="331" y="0"/>
                      <a:pt x="340" y="9"/>
                      <a:pt x="340" y="20"/>
                    </a:cubicBezTo>
                    <a:cubicBezTo>
                      <a:pt x="340" y="31"/>
                      <a:pt x="331" y="40"/>
                      <a:pt x="320" y="40"/>
                    </a:cubicBezTo>
                    <a:close/>
                    <a:moveTo>
                      <a:pt x="320" y="40"/>
                    </a:moveTo>
                    <a:cubicBezTo>
                      <a:pt x="320" y="40"/>
                      <a:pt x="320" y="40"/>
                      <a:pt x="320" y="40"/>
                    </a:cubicBezTo>
                  </a:path>
                </a:pathLst>
              </a:custGeom>
              <a:solidFill>
                <a:srgbClr val="D1D4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35" name="Freeform 14"/>
              <p:cNvSpPr>
                <a:spLocks noEditPoints="1"/>
              </p:cNvSpPr>
              <p:nvPr/>
            </p:nvSpPr>
            <p:spPr bwMode="auto">
              <a:xfrm>
                <a:off x="3714750" y="795337"/>
                <a:ext cx="3405188" cy="3397250"/>
              </a:xfrm>
              <a:custGeom>
                <a:avLst/>
                <a:gdLst>
                  <a:gd name="T0" fmla="*/ 1032 w 1032"/>
                  <a:gd name="T1" fmla="*/ 515 h 1031"/>
                  <a:gd name="T2" fmla="*/ 516 w 1032"/>
                  <a:gd name="T3" fmla="*/ 1031 h 1031"/>
                  <a:gd name="T4" fmla="*/ 0 w 1032"/>
                  <a:gd name="T5" fmla="*/ 515 h 1031"/>
                  <a:gd name="T6" fmla="*/ 516 w 1032"/>
                  <a:gd name="T7" fmla="*/ 0 h 1031"/>
                  <a:gd name="T8" fmla="*/ 1032 w 1032"/>
                  <a:gd name="T9" fmla="*/ 515 h 1031"/>
                  <a:gd name="T10" fmla="*/ 1032 w 1032"/>
                  <a:gd name="T11" fmla="*/ 515 h 1031"/>
                  <a:gd name="T12" fmla="*/ 1032 w 1032"/>
                  <a:gd name="T13" fmla="*/ 515 h 10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32" h="1031">
                    <a:moveTo>
                      <a:pt x="1032" y="515"/>
                    </a:moveTo>
                    <a:cubicBezTo>
                      <a:pt x="1032" y="800"/>
                      <a:pt x="801" y="1031"/>
                      <a:pt x="516" y="1031"/>
                    </a:cubicBezTo>
                    <a:cubicBezTo>
                      <a:pt x="231" y="1031"/>
                      <a:pt x="0" y="800"/>
                      <a:pt x="0" y="515"/>
                    </a:cubicBezTo>
                    <a:cubicBezTo>
                      <a:pt x="0" y="230"/>
                      <a:pt x="231" y="0"/>
                      <a:pt x="516" y="0"/>
                    </a:cubicBezTo>
                    <a:cubicBezTo>
                      <a:pt x="801" y="0"/>
                      <a:pt x="1032" y="230"/>
                      <a:pt x="1032" y="515"/>
                    </a:cubicBezTo>
                    <a:close/>
                    <a:moveTo>
                      <a:pt x="1032" y="515"/>
                    </a:moveTo>
                    <a:cubicBezTo>
                      <a:pt x="1032" y="515"/>
                      <a:pt x="1032" y="515"/>
                      <a:pt x="1032" y="515"/>
                    </a:cubicBez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36" name="ValueBack10"/>
              <p:cNvSpPr>
                <a:spLocks noEditPoints="1"/>
              </p:cNvSpPr>
              <p:nvPr/>
            </p:nvSpPr>
            <p:spPr bwMode="auto">
              <a:xfrm>
                <a:off x="7486650" y="3230562"/>
                <a:ext cx="658813" cy="131763"/>
              </a:xfrm>
              <a:custGeom>
                <a:avLst/>
                <a:gdLst>
                  <a:gd name="T0" fmla="*/ 180 w 200"/>
                  <a:gd name="T1" fmla="*/ 40 h 40"/>
                  <a:gd name="T2" fmla="*/ 20 w 200"/>
                  <a:gd name="T3" fmla="*/ 40 h 40"/>
                  <a:gd name="T4" fmla="*/ 0 w 200"/>
                  <a:gd name="T5" fmla="*/ 20 h 40"/>
                  <a:gd name="T6" fmla="*/ 20 w 200"/>
                  <a:gd name="T7" fmla="*/ 0 h 40"/>
                  <a:gd name="T8" fmla="*/ 180 w 200"/>
                  <a:gd name="T9" fmla="*/ 0 h 40"/>
                  <a:gd name="T10" fmla="*/ 200 w 200"/>
                  <a:gd name="T11" fmla="*/ 20 h 40"/>
                  <a:gd name="T12" fmla="*/ 180 w 200"/>
                  <a:gd name="T13" fmla="*/ 40 h 40"/>
                  <a:gd name="T14" fmla="*/ 180 w 200"/>
                  <a:gd name="T15" fmla="*/ 40 h 40"/>
                  <a:gd name="T16" fmla="*/ 180 w 200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0" h="40">
                    <a:moveTo>
                      <a:pt x="180" y="40"/>
                    </a:moveTo>
                    <a:cubicBezTo>
                      <a:pt x="20" y="40"/>
                      <a:pt x="20" y="40"/>
                      <a:pt x="20" y="40"/>
                    </a:cubicBez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180" y="0"/>
                      <a:pt x="180" y="0"/>
                      <a:pt x="180" y="0"/>
                    </a:cubicBezTo>
                    <a:cubicBezTo>
                      <a:pt x="191" y="0"/>
                      <a:pt x="200" y="9"/>
                      <a:pt x="200" y="20"/>
                    </a:cubicBezTo>
                    <a:cubicBezTo>
                      <a:pt x="200" y="31"/>
                      <a:pt x="191" y="40"/>
                      <a:pt x="180" y="40"/>
                    </a:cubicBezTo>
                    <a:close/>
                    <a:moveTo>
                      <a:pt x="180" y="40"/>
                    </a:moveTo>
                    <a:cubicBezTo>
                      <a:pt x="180" y="40"/>
                      <a:pt x="180" y="40"/>
                      <a:pt x="180" y="40"/>
                    </a:cubicBezTo>
                  </a:path>
                </a:pathLst>
              </a:custGeom>
              <a:solidFill>
                <a:srgbClr val="D1D4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37" name="ValueBack11"/>
              <p:cNvSpPr>
                <a:spLocks noEditPoints="1"/>
              </p:cNvSpPr>
              <p:nvPr/>
            </p:nvSpPr>
            <p:spPr bwMode="auto">
              <a:xfrm>
                <a:off x="8343900" y="3227387"/>
                <a:ext cx="131763" cy="134938"/>
              </a:xfrm>
              <a:custGeom>
                <a:avLst/>
                <a:gdLst>
                  <a:gd name="T0" fmla="*/ 20 w 40"/>
                  <a:gd name="T1" fmla="*/ 41 h 41"/>
                  <a:gd name="T2" fmla="*/ 6 w 40"/>
                  <a:gd name="T3" fmla="*/ 36 h 41"/>
                  <a:gd name="T4" fmla="*/ 0 w 40"/>
                  <a:gd name="T5" fmla="*/ 21 h 41"/>
                  <a:gd name="T6" fmla="*/ 6 w 40"/>
                  <a:gd name="T7" fmla="*/ 7 h 41"/>
                  <a:gd name="T8" fmla="*/ 35 w 40"/>
                  <a:gd name="T9" fmla="*/ 7 h 41"/>
                  <a:gd name="T10" fmla="*/ 40 w 40"/>
                  <a:gd name="T11" fmla="*/ 21 h 41"/>
                  <a:gd name="T12" fmla="*/ 35 w 40"/>
                  <a:gd name="T13" fmla="*/ 36 h 41"/>
                  <a:gd name="T14" fmla="*/ 20 w 40"/>
                  <a:gd name="T15" fmla="*/ 41 h 41"/>
                  <a:gd name="T16" fmla="*/ 20 w 40"/>
                  <a:gd name="T17" fmla="*/ 41 h 41"/>
                  <a:gd name="T18" fmla="*/ 20 w 40"/>
                  <a:gd name="T1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" h="41">
                    <a:moveTo>
                      <a:pt x="20" y="41"/>
                    </a:moveTo>
                    <a:cubicBezTo>
                      <a:pt x="15" y="41"/>
                      <a:pt x="10" y="39"/>
                      <a:pt x="6" y="36"/>
                    </a:cubicBezTo>
                    <a:cubicBezTo>
                      <a:pt x="2" y="32"/>
                      <a:pt x="0" y="27"/>
                      <a:pt x="0" y="21"/>
                    </a:cubicBezTo>
                    <a:cubicBezTo>
                      <a:pt x="0" y="16"/>
                      <a:pt x="2" y="11"/>
                      <a:pt x="6" y="7"/>
                    </a:cubicBezTo>
                    <a:cubicBezTo>
                      <a:pt x="14" y="0"/>
                      <a:pt x="27" y="0"/>
                      <a:pt x="35" y="7"/>
                    </a:cubicBezTo>
                    <a:cubicBezTo>
                      <a:pt x="38" y="11"/>
                      <a:pt x="40" y="16"/>
                      <a:pt x="40" y="21"/>
                    </a:cubicBezTo>
                    <a:cubicBezTo>
                      <a:pt x="40" y="27"/>
                      <a:pt x="38" y="32"/>
                      <a:pt x="35" y="36"/>
                    </a:cubicBezTo>
                    <a:cubicBezTo>
                      <a:pt x="31" y="39"/>
                      <a:pt x="26" y="41"/>
                      <a:pt x="20" y="41"/>
                    </a:cubicBezTo>
                    <a:close/>
                    <a:moveTo>
                      <a:pt x="20" y="41"/>
                    </a:moveTo>
                    <a:cubicBezTo>
                      <a:pt x="20" y="41"/>
                      <a:pt x="20" y="41"/>
                      <a:pt x="20" y="41"/>
                    </a:cubicBezTo>
                  </a:path>
                </a:pathLst>
              </a:custGeom>
              <a:solidFill>
                <a:srgbClr val="D1D4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38" name="ValueBack12"/>
              <p:cNvSpPr>
                <a:spLocks noEditPoints="1"/>
              </p:cNvSpPr>
              <p:nvPr/>
            </p:nvSpPr>
            <p:spPr bwMode="auto">
              <a:xfrm>
                <a:off x="8145463" y="2900362"/>
                <a:ext cx="330200" cy="131763"/>
              </a:xfrm>
              <a:custGeom>
                <a:avLst/>
                <a:gdLst>
                  <a:gd name="T0" fmla="*/ 80 w 100"/>
                  <a:gd name="T1" fmla="*/ 40 h 40"/>
                  <a:gd name="T2" fmla="*/ 20 w 100"/>
                  <a:gd name="T3" fmla="*/ 40 h 40"/>
                  <a:gd name="T4" fmla="*/ 0 w 100"/>
                  <a:gd name="T5" fmla="*/ 20 h 40"/>
                  <a:gd name="T6" fmla="*/ 20 w 100"/>
                  <a:gd name="T7" fmla="*/ 0 h 40"/>
                  <a:gd name="T8" fmla="*/ 80 w 100"/>
                  <a:gd name="T9" fmla="*/ 0 h 40"/>
                  <a:gd name="T10" fmla="*/ 100 w 100"/>
                  <a:gd name="T11" fmla="*/ 20 h 40"/>
                  <a:gd name="T12" fmla="*/ 80 w 100"/>
                  <a:gd name="T13" fmla="*/ 40 h 40"/>
                  <a:gd name="T14" fmla="*/ 80 w 100"/>
                  <a:gd name="T15" fmla="*/ 40 h 40"/>
                  <a:gd name="T16" fmla="*/ 80 w 100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0" h="40">
                    <a:moveTo>
                      <a:pt x="80" y="40"/>
                    </a:moveTo>
                    <a:cubicBezTo>
                      <a:pt x="20" y="40"/>
                      <a:pt x="20" y="40"/>
                      <a:pt x="20" y="40"/>
                    </a:cubicBezTo>
                    <a:cubicBezTo>
                      <a:pt x="9" y="40"/>
                      <a:pt x="0" y="32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91" y="0"/>
                      <a:pt x="100" y="9"/>
                      <a:pt x="100" y="20"/>
                    </a:cubicBezTo>
                    <a:cubicBezTo>
                      <a:pt x="100" y="32"/>
                      <a:pt x="91" y="40"/>
                      <a:pt x="80" y="40"/>
                    </a:cubicBezTo>
                    <a:close/>
                    <a:moveTo>
                      <a:pt x="80" y="40"/>
                    </a:moveTo>
                    <a:cubicBezTo>
                      <a:pt x="80" y="40"/>
                      <a:pt x="80" y="40"/>
                      <a:pt x="80" y="40"/>
                    </a:cubicBezTo>
                  </a:path>
                </a:pathLst>
              </a:custGeom>
              <a:solidFill>
                <a:srgbClr val="D1D4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39" name="ValueBack13"/>
              <p:cNvSpPr>
                <a:spLocks noEditPoints="1"/>
              </p:cNvSpPr>
              <p:nvPr/>
            </p:nvSpPr>
            <p:spPr bwMode="auto">
              <a:xfrm>
                <a:off x="7486650" y="2900362"/>
                <a:ext cx="263525" cy="131763"/>
              </a:xfrm>
              <a:custGeom>
                <a:avLst/>
                <a:gdLst>
                  <a:gd name="T0" fmla="*/ 60 w 80"/>
                  <a:gd name="T1" fmla="*/ 40 h 40"/>
                  <a:gd name="T2" fmla="*/ 20 w 80"/>
                  <a:gd name="T3" fmla="*/ 40 h 40"/>
                  <a:gd name="T4" fmla="*/ 0 w 80"/>
                  <a:gd name="T5" fmla="*/ 20 h 40"/>
                  <a:gd name="T6" fmla="*/ 20 w 80"/>
                  <a:gd name="T7" fmla="*/ 0 h 40"/>
                  <a:gd name="T8" fmla="*/ 60 w 80"/>
                  <a:gd name="T9" fmla="*/ 0 h 40"/>
                  <a:gd name="T10" fmla="*/ 80 w 80"/>
                  <a:gd name="T11" fmla="*/ 20 h 40"/>
                  <a:gd name="T12" fmla="*/ 60 w 80"/>
                  <a:gd name="T13" fmla="*/ 40 h 40"/>
                  <a:gd name="T14" fmla="*/ 60 w 80"/>
                  <a:gd name="T15" fmla="*/ 40 h 40"/>
                  <a:gd name="T16" fmla="*/ 60 w 80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0" h="40">
                    <a:moveTo>
                      <a:pt x="60" y="40"/>
                    </a:moveTo>
                    <a:cubicBezTo>
                      <a:pt x="20" y="40"/>
                      <a:pt x="20" y="40"/>
                      <a:pt x="20" y="40"/>
                    </a:cubicBezTo>
                    <a:cubicBezTo>
                      <a:pt x="9" y="40"/>
                      <a:pt x="0" y="32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71" y="0"/>
                      <a:pt x="80" y="9"/>
                      <a:pt x="80" y="20"/>
                    </a:cubicBezTo>
                    <a:cubicBezTo>
                      <a:pt x="80" y="32"/>
                      <a:pt x="71" y="40"/>
                      <a:pt x="60" y="40"/>
                    </a:cubicBezTo>
                    <a:close/>
                    <a:moveTo>
                      <a:pt x="60" y="40"/>
                    </a:moveTo>
                    <a:cubicBezTo>
                      <a:pt x="60" y="40"/>
                      <a:pt x="60" y="40"/>
                      <a:pt x="60" y="40"/>
                    </a:cubicBezTo>
                  </a:path>
                </a:pathLst>
              </a:custGeom>
              <a:solidFill>
                <a:srgbClr val="D1D4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40" name="ValueBack14"/>
              <p:cNvSpPr>
                <a:spLocks noEditPoints="1"/>
              </p:cNvSpPr>
              <p:nvPr/>
            </p:nvSpPr>
            <p:spPr bwMode="auto">
              <a:xfrm>
                <a:off x="7881938" y="2897187"/>
                <a:ext cx="131763" cy="134938"/>
              </a:xfrm>
              <a:custGeom>
                <a:avLst/>
                <a:gdLst>
                  <a:gd name="T0" fmla="*/ 20 w 40"/>
                  <a:gd name="T1" fmla="*/ 41 h 41"/>
                  <a:gd name="T2" fmla="*/ 6 w 40"/>
                  <a:gd name="T3" fmla="*/ 36 h 41"/>
                  <a:gd name="T4" fmla="*/ 0 w 40"/>
                  <a:gd name="T5" fmla="*/ 21 h 41"/>
                  <a:gd name="T6" fmla="*/ 6 w 40"/>
                  <a:gd name="T7" fmla="*/ 7 h 41"/>
                  <a:gd name="T8" fmla="*/ 35 w 40"/>
                  <a:gd name="T9" fmla="*/ 7 h 41"/>
                  <a:gd name="T10" fmla="*/ 40 w 40"/>
                  <a:gd name="T11" fmla="*/ 21 h 41"/>
                  <a:gd name="T12" fmla="*/ 35 w 40"/>
                  <a:gd name="T13" fmla="*/ 36 h 41"/>
                  <a:gd name="T14" fmla="*/ 20 w 40"/>
                  <a:gd name="T15" fmla="*/ 41 h 41"/>
                  <a:gd name="T16" fmla="*/ 20 w 40"/>
                  <a:gd name="T17" fmla="*/ 41 h 41"/>
                  <a:gd name="T18" fmla="*/ 20 w 40"/>
                  <a:gd name="T1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" h="41">
                    <a:moveTo>
                      <a:pt x="20" y="41"/>
                    </a:moveTo>
                    <a:cubicBezTo>
                      <a:pt x="15" y="41"/>
                      <a:pt x="10" y="39"/>
                      <a:pt x="6" y="36"/>
                    </a:cubicBezTo>
                    <a:cubicBezTo>
                      <a:pt x="3" y="32"/>
                      <a:pt x="0" y="27"/>
                      <a:pt x="0" y="21"/>
                    </a:cubicBezTo>
                    <a:cubicBezTo>
                      <a:pt x="0" y="16"/>
                      <a:pt x="3" y="11"/>
                      <a:pt x="6" y="7"/>
                    </a:cubicBezTo>
                    <a:cubicBezTo>
                      <a:pt x="14" y="0"/>
                      <a:pt x="27" y="0"/>
                      <a:pt x="35" y="7"/>
                    </a:cubicBezTo>
                    <a:cubicBezTo>
                      <a:pt x="38" y="11"/>
                      <a:pt x="40" y="16"/>
                      <a:pt x="40" y="21"/>
                    </a:cubicBezTo>
                    <a:cubicBezTo>
                      <a:pt x="40" y="27"/>
                      <a:pt x="38" y="32"/>
                      <a:pt x="35" y="36"/>
                    </a:cubicBezTo>
                    <a:cubicBezTo>
                      <a:pt x="31" y="39"/>
                      <a:pt x="26" y="41"/>
                      <a:pt x="20" y="41"/>
                    </a:cubicBezTo>
                    <a:close/>
                    <a:moveTo>
                      <a:pt x="20" y="41"/>
                    </a:moveTo>
                    <a:cubicBezTo>
                      <a:pt x="20" y="41"/>
                      <a:pt x="20" y="41"/>
                      <a:pt x="20" y="41"/>
                    </a:cubicBezTo>
                  </a:path>
                </a:pathLst>
              </a:custGeom>
              <a:solidFill>
                <a:srgbClr val="D1D4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41" name="ValueBack15"/>
              <p:cNvSpPr>
                <a:spLocks noEditPoints="1"/>
              </p:cNvSpPr>
              <p:nvPr/>
            </p:nvSpPr>
            <p:spPr bwMode="auto">
              <a:xfrm>
                <a:off x="4981575" y="5272087"/>
                <a:ext cx="3956050" cy="131763"/>
              </a:xfrm>
              <a:custGeom>
                <a:avLst/>
                <a:gdLst>
                  <a:gd name="T0" fmla="*/ 1179 w 1199"/>
                  <a:gd name="T1" fmla="*/ 40 h 40"/>
                  <a:gd name="T2" fmla="*/ 20 w 1199"/>
                  <a:gd name="T3" fmla="*/ 40 h 40"/>
                  <a:gd name="T4" fmla="*/ 0 w 1199"/>
                  <a:gd name="T5" fmla="*/ 20 h 40"/>
                  <a:gd name="T6" fmla="*/ 20 w 1199"/>
                  <a:gd name="T7" fmla="*/ 0 h 40"/>
                  <a:gd name="T8" fmla="*/ 1179 w 1199"/>
                  <a:gd name="T9" fmla="*/ 0 h 40"/>
                  <a:gd name="T10" fmla="*/ 1199 w 1199"/>
                  <a:gd name="T11" fmla="*/ 20 h 40"/>
                  <a:gd name="T12" fmla="*/ 1179 w 1199"/>
                  <a:gd name="T13" fmla="*/ 40 h 40"/>
                  <a:gd name="T14" fmla="*/ 1179 w 1199"/>
                  <a:gd name="T15" fmla="*/ 40 h 40"/>
                  <a:gd name="T16" fmla="*/ 1179 w 1199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99" h="40">
                    <a:moveTo>
                      <a:pt x="1179" y="40"/>
                    </a:moveTo>
                    <a:cubicBezTo>
                      <a:pt x="20" y="40"/>
                      <a:pt x="20" y="40"/>
                      <a:pt x="20" y="40"/>
                    </a:cubicBez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1179" y="0"/>
                      <a:pt x="1179" y="0"/>
                      <a:pt x="1179" y="0"/>
                    </a:cubicBezTo>
                    <a:cubicBezTo>
                      <a:pt x="1190" y="0"/>
                      <a:pt x="1199" y="9"/>
                      <a:pt x="1199" y="20"/>
                    </a:cubicBezTo>
                    <a:cubicBezTo>
                      <a:pt x="1199" y="31"/>
                      <a:pt x="1190" y="40"/>
                      <a:pt x="1179" y="40"/>
                    </a:cubicBezTo>
                    <a:close/>
                    <a:moveTo>
                      <a:pt x="1179" y="40"/>
                    </a:moveTo>
                    <a:cubicBezTo>
                      <a:pt x="1179" y="40"/>
                      <a:pt x="1179" y="40"/>
                      <a:pt x="1179" y="40"/>
                    </a:cubicBezTo>
                  </a:path>
                </a:pathLst>
              </a:custGeom>
              <a:solidFill>
                <a:srgbClr val="556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42" name="ValueBack16"/>
              <p:cNvSpPr>
                <a:spLocks noEditPoints="1"/>
              </p:cNvSpPr>
              <p:nvPr/>
            </p:nvSpPr>
            <p:spPr bwMode="auto">
              <a:xfrm>
                <a:off x="6896100" y="5272087"/>
                <a:ext cx="131763" cy="330200"/>
              </a:xfrm>
              <a:custGeom>
                <a:avLst/>
                <a:gdLst>
                  <a:gd name="T0" fmla="*/ 20 w 40"/>
                  <a:gd name="T1" fmla="*/ 100 h 100"/>
                  <a:gd name="T2" fmla="*/ 0 w 40"/>
                  <a:gd name="T3" fmla="*/ 80 h 100"/>
                  <a:gd name="T4" fmla="*/ 0 w 40"/>
                  <a:gd name="T5" fmla="*/ 20 h 100"/>
                  <a:gd name="T6" fmla="*/ 20 w 40"/>
                  <a:gd name="T7" fmla="*/ 0 h 100"/>
                  <a:gd name="T8" fmla="*/ 40 w 40"/>
                  <a:gd name="T9" fmla="*/ 20 h 100"/>
                  <a:gd name="T10" fmla="*/ 40 w 40"/>
                  <a:gd name="T11" fmla="*/ 80 h 100"/>
                  <a:gd name="T12" fmla="*/ 20 w 40"/>
                  <a:gd name="T13" fmla="*/ 100 h 100"/>
                  <a:gd name="T14" fmla="*/ 20 w 40"/>
                  <a:gd name="T15" fmla="*/ 100 h 100"/>
                  <a:gd name="T16" fmla="*/ 20 w 40"/>
                  <a:gd name="T17" fmla="*/ 10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0" h="100">
                    <a:moveTo>
                      <a:pt x="20" y="100"/>
                    </a:moveTo>
                    <a:cubicBezTo>
                      <a:pt x="9" y="100"/>
                      <a:pt x="0" y="91"/>
                      <a:pt x="0" y="80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80"/>
                      <a:pt x="40" y="80"/>
                      <a:pt x="40" y="80"/>
                    </a:cubicBezTo>
                    <a:cubicBezTo>
                      <a:pt x="40" y="91"/>
                      <a:pt x="31" y="100"/>
                      <a:pt x="20" y="100"/>
                    </a:cubicBezTo>
                    <a:close/>
                    <a:moveTo>
                      <a:pt x="20" y="100"/>
                    </a:moveTo>
                    <a:cubicBezTo>
                      <a:pt x="20" y="100"/>
                      <a:pt x="20" y="100"/>
                      <a:pt x="20" y="100"/>
                    </a:cubicBezTo>
                  </a:path>
                </a:pathLst>
              </a:custGeom>
              <a:solidFill>
                <a:srgbClr val="556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43" name="ValueBack17"/>
              <p:cNvSpPr>
                <a:spLocks noEditPoints="1"/>
              </p:cNvSpPr>
              <p:nvPr/>
            </p:nvSpPr>
            <p:spPr bwMode="auto">
              <a:xfrm>
                <a:off x="6697663" y="5535612"/>
                <a:ext cx="527050" cy="527050"/>
              </a:xfrm>
              <a:custGeom>
                <a:avLst/>
                <a:gdLst>
                  <a:gd name="T0" fmla="*/ 80 w 160"/>
                  <a:gd name="T1" fmla="*/ 160 h 160"/>
                  <a:gd name="T2" fmla="*/ 0 w 160"/>
                  <a:gd name="T3" fmla="*/ 80 h 160"/>
                  <a:gd name="T4" fmla="*/ 80 w 160"/>
                  <a:gd name="T5" fmla="*/ 0 h 160"/>
                  <a:gd name="T6" fmla="*/ 160 w 160"/>
                  <a:gd name="T7" fmla="*/ 80 h 160"/>
                  <a:gd name="T8" fmla="*/ 80 w 160"/>
                  <a:gd name="T9" fmla="*/ 160 h 160"/>
                  <a:gd name="T10" fmla="*/ 80 w 160"/>
                  <a:gd name="T11" fmla="*/ 40 h 160"/>
                  <a:gd name="T12" fmla="*/ 40 w 160"/>
                  <a:gd name="T13" fmla="*/ 80 h 160"/>
                  <a:gd name="T14" fmla="*/ 80 w 160"/>
                  <a:gd name="T15" fmla="*/ 120 h 160"/>
                  <a:gd name="T16" fmla="*/ 120 w 160"/>
                  <a:gd name="T17" fmla="*/ 80 h 160"/>
                  <a:gd name="T18" fmla="*/ 80 w 160"/>
                  <a:gd name="T19" fmla="*/ 40 h 160"/>
                  <a:gd name="T20" fmla="*/ 80 w 160"/>
                  <a:gd name="T21" fmla="*/ 40 h 160"/>
                  <a:gd name="T22" fmla="*/ 80 w 160"/>
                  <a:gd name="T23" fmla="*/ 4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60" h="160">
                    <a:moveTo>
                      <a:pt x="80" y="160"/>
                    </a:moveTo>
                    <a:cubicBezTo>
                      <a:pt x="35" y="160"/>
                      <a:pt x="0" y="124"/>
                      <a:pt x="0" y="80"/>
                    </a:cubicBezTo>
                    <a:cubicBezTo>
                      <a:pt x="0" y="36"/>
                      <a:pt x="35" y="0"/>
                      <a:pt x="80" y="0"/>
                    </a:cubicBezTo>
                    <a:cubicBezTo>
                      <a:pt x="124" y="0"/>
                      <a:pt x="160" y="36"/>
                      <a:pt x="160" y="80"/>
                    </a:cubicBezTo>
                    <a:cubicBezTo>
                      <a:pt x="160" y="124"/>
                      <a:pt x="124" y="160"/>
                      <a:pt x="80" y="160"/>
                    </a:cubicBezTo>
                    <a:close/>
                    <a:moveTo>
                      <a:pt x="80" y="40"/>
                    </a:moveTo>
                    <a:cubicBezTo>
                      <a:pt x="58" y="40"/>
                      <a:pt x="40" y="58"/>
                      <a:pt x="40" y="80"/>
                    </a:cubicBezTo>
                    <a:cubicBezTo>
                      <a:pt x="40" y="102"/>
                      <a:pt x="58" y="120"/>
                      <a:pt x="80" y="120"/>
                    </a:cubicBezTo>
                    <a:cubicBezTo>
                      <a:pt x="102" y="120"/>
                      <a:pt x="120" y="102"/>
                      <a:pt x="120" y="80"/>
                    </a:cubicBezTo>
                    <a:cubicBezTo>
                      <a:pt x="120" y="58"/>
                      <a:pt x="102" y="40"/>
                      <a:pt x="80" y="40"/>
                    </a:cubicBezTo>
                    <a:close/>
                    <a:moveTo>
                      <a:pt x="80" y="40"/>
                    </a:moveTo>
                    <a:cubicBezTo>
                      <a:pt x="80" y="40"/>
                      <a:pt x="80" y="40"/>
                      <a:pt x="80" y="40"/>
                    </a:cubicBezTo>
                  </a:path>
                </a:pathLst>
              </a:custGeom>
              <a:solidFill>
                <a:srgbClr val="55608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200"/>
              </a:p>
            </p:txBody>
          </p:sp>
          <p:sp>
            <p:nvSpPr>
              <p:cNvPr id="144" name="ValueBack"/>
              <p:cNvSpPr/>
              <p:nvPr/>
            </p:nvSpPr>
            <p:spPr>
              <a:xfrm flipH="1">
                <a:off x="4515617" y="1571945"/>
                <a:ext cx="1844032" cy="1844032"/>
              </a:xfrm>
              <a:prstGeom prst="ellipse">
                <a:avLst/>
              </a:prstGeom>
              <a:noFill/>
              <a:ln w="34925" cap="flat" cmpd="sng" algn="ctr">
                <a:solidFill>
                  <a:srgbClr val="178AA1">
                    <a:lumMod val="100000"/>
                    <a:alpha val="13000"/>
                  </a:srgbClr>
                </a:solidFill>
                <a:prstDash val="solid"/>
                <a:miter lim="800000"/>
              </a:ln>
              <a:effectLst/>
            </p:spPr>
            <p:txBody>
              <a:bodyPr wrap="none" tIns="121920" bIns="121920" rtlCol="0" anchor="ctr" anchorCtr="0">
                <a:norm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Impact" panose="020B0806030902050204" pitchFamily="34" charset="0"/>
                </a:endParaRPr>
              </a:p>
            </p:txBody>
          </p:sp>
          <p:sp>
            <p:nvSpPr>
              <p:cNvPr id="145" name="ValueBack"/>
              <p:cNvSpPr/>
              <p:nvPr/>
            </p:nvSpPr>
            <p:spPr>
              <a:xfrm>
                <a:off x="3919636" y="975964"/>
                <a:ext cx="3035995" cy="3035995"/>
              </a:xfrm>
              <a:prstGeom prst="donut">
                <a:avLst>
                  <a:gd name="adj" fmla="val 5000"/>
                </a:avLst>
              </a:prstGeom>
              <a:pattFill prst="dkDnDiag">
                <a:fgClr>
                  <a:sysClr val="window" lastClr="FFFFFF">
                    <a:lumMod val="85000"/>
                  </a:sysClr>
                </a:fgClr>
                <a:bgClr>
                  <a:sysClr val="window" lastClr="FFFFFF"/>
                </a:bgClr>
              </a:patt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Impact" panose="020B0806030902050204" pitchFamily="34" charset="0"/>
                </a:endParaRPr>
              </a:p>
            </p:txBody>
          </p:sp>
          <p:sp>
            <p:nvSpPr>
              <p:cNvPr id="146" name="ValueShape"/>
              <p:cNvSpPr/>
              <p:nvPr/>
            </p:nvSpPr>
            <p:spPr>
              <a:xfrm>
                <a:off x="3919636" y="975964"/>
                <a:ext cx="3035995" cy="3035995"/>
              </a:xfrm>
              <a:prstGeom prst="blockArc">
                <a:avLst>
                  <a:gd name="adj1" fmla="val 12992599"/>
                  <a:gd name="adj2" fmla="val 8856000"/>
                  <a:gd name="adj3" fmla="val 15888"/>
                </a:avLst>
              </a:prstGeom>
              <a:solidFill>
                <a:srgbClr val="20B387"/>
              </a:solidFill>
              <a:ln w="9525" cap="flat" cmpd="sng" algn="ctr">
                <a:noFill/>
                <a:prstDash val="solid"/>
                <a:miter lim="800000"/>
              </a:ln>
              <a:effectLst/>
            </p:spPr>
            <p:txBody>
              <a:bodyPr wrap="none" tIns="121920" bIns="121920" rtlCol="0" anchor="ctr" anchorCtr="0">
                <a:norm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Impact" panose="020B0806030902050204" pitchFamily="34" charset="0"/>
                </a:endParaRPr>
              </a:p>
            </p:txBody>
          </p:sp>
        </p:grpSp>
        <p:sp>
          <p:nvSpPr>
            <p:cNvPr id="125" name="文本框 124"/>
            <p:cNvSpPr txBox="1"/>
            <p:nvPr/>
          </p:nvSpPr>
          <p:spPr>
            <a:xfrm>
              <a:off x="7350384" y="1972530"/>
              <a:ext cx="1155760" cy="11241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5400" dirty="0">
                  <a:solidFill>
                    <a:srgbClr val="20B387"/>
                  </a:solidFill>
                  <a:latin typeface="Haettenschweiler" panose="020B0706040902060204" pitchFamily="34" charset="0"/>
                  <a:ea typeface="方正兰亭黑简体" panose="02000000000000000000" pitchFamily="2" charset="-122"/>
                </a:rPr>
                <a:t>89%</a:t>
              </a:r>
              <a:endParaRPr lang="zh-CN" altLang="en-US" sz="5400" dirty="0">
                <a:solidFill>
                  <a:srgbClr val="20B387"/>
                </a:solidFill>
                <a:latin typeface="Haettenschweiler" panose="020B0706040902060204" pitchFamily="34" charset="0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47" name="文本框 146"/>
          <p:cNvSpPr txBox="1"/>
          <p:nvPr/>
        </p:nvSpPr>
        <p:spPr>
          <a:xfrm>
            <a:off x="7043707" y="5966440"/>
            <a:ext cx="35189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某某完成度或者销售份额占比</a:t>
            </a:r>
            <a:endParaRPr lang="zh-CN" altLang="en-US" sz="20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34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410024" y="189912"/>
            <a:ext cx="402776" cy="401654"/>
            <a:chOff x="5185222" y="1090271"/>
            <a:chExt cx="1694625" cy="1689904"/>
          </a:xfrm>
        </p:grpSpPr>
        <p:sp>
          <p:nvSpPr>
            <p:cNvPr id="8" name="椭圆 7"/>
            <p:cNvSpPr/>
            <p:nvPr/>
          </p:nvSpPr>
          <p:spPr>
            <a:xfrm>
              <a:off x="5185222" y="1090271"/>
              <a:ext cx="1689904" cy="1689904"/>
            </a:xfrm>
            <a:prstGeom prst="ellipse">
              <a:avLst/>
            </a:prstGeom>
            <a:solidFill>
              <a:srgbClr val="F065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任意多边形: 形状 8"/>
            <p:cNvSpPr/>
            <p:nvPr/>
          </p:nvSpPr>
          <p:spPr>
            <a:xfrm>
              <a:off x="5486657" y="1603383"/>
              <a:ext cx="1393190" cy="1173132"/>
            </a:xfrm>
            <a:custGeom>
              <a:avLst/>
              <a:gdLst>
                <a:gd name="connsiteX0" fmla="*/ 1102867 w 1393190"/>
                <a:gd name="connsiteY0" fmla="*/ 0 h 1173132"/>
                <a:gd name="connsiteX1" fmla="*/ 1393190 w 1393190"/>
                <a:gd name="connsiteY1" fmla="*/ 336547 h 1173132"/>
                <a:gd name="connsiteX2" fmla="*/ 1389250 w 1393190"/>
                <a:gd name="connsiteY2" fmla="*/ 414572 h 1173132"/>
                <a:gd name="connsiteX3" fmla="*/ 548660 w 1393190"/>
                <a:gd name="connsiteY3" fmla="*/ 1173132 h 1173132"/>
                <a:gd name="connsiteX4" fmla="*/ 475212 w 1393190"/>
                <a:gd name="connsiteY4" fmla="*/ 1169423 h 1173132"/>
                <a:gd name="connsiteX5" fmla="*/ 0 w 1393190"/>
                <a:gd name="connsiteY5" fmla="*/ 2937 h 1173132"/>
                <a:gd name="connsiteX0-1" fmla="*/ 1102867 w 1393190"/>
                <a:gd name="connsiteY0-2" fmla="*/ 0 h 1173132"/>
                <a:gd name="connsiteX1-3" fmla="*/ 1393190 w 1393190"/>
                <a:gd name="connsiteY1-4" fmla="*/ 336547 h 1173132"/>
                <a:gd name="connsiteX2-5" fmla="*/ 1389250 w 1393190"/>
                <a:gd name="connsiteY2-6" fmla="*/ 414572 h 1173132"/>
                <a:gd name="connsiteX3-7" fmla="*/ 548660 w 1393190"/>
                <a:gd name="connsiteY3-8" fmla="*/ 1173132 h 1173132"/>
                <a:gd name="connsiteX4-9" fmla="*/ 475212 w 1393190"/>
                <a:gd name="connsiteY4-10" fmla="*/ 1169423 h 1173132"/>
                <a:gd name="connsiteX5-11" fmla="*/ 0 w 1393190"/>
                <a:gd name="connsiteY5-12" fmla="*/ 2937 h 1173132"/>
                <a:gd name="connsiteX6" fmla="*/ 1102867 w 1393190"/>
                <a:gd name="connsiteY6" fmla="*/ 0 h 1173132"/>
                <a:gd name="connsiteX0-13" fmla="*/ 1102867 w 1393190"/>
                <a:gd name="connsiteY0-14" fmla="*/ 0 h 1173132"/>
                <a:gd name="connsiteX1-15" fmla="*/ 1393190 w 1393190"/>
                <a:gd name="connsiteY1-16" fmla="*/ 336547 h 1173132"/>
                <a:gd name="connsiteX2-17" fmla="*/ 1389250 w 1393190"/>
                <a:gd name="connsiteY2-18" fmla="*/ 414572 h 1173132"/>
                <a:gd name="connsiteX3-19" fmla="*/ 548660 w 1393190"/>
                <a:gd name="connsiteY3-20" fmla="*/ 1173132 h 1173132"/>
                <a:gd name="connsiteX4-21" fmla="*/ 475212 w 1393190"/>
                <a:gd name="connsiteY4-22" fmla="*/ 1169423 h 1173132"/>
                <a:gd name="connsiteX5-23" fmla="*/ 0 w 1393190"/>
                <a:gd name="connsiteY5-24" fmla="*/ 2937 h 1173132"/>
                <a:gd name="connsiteX6-25" fmla="*/ 1102867 w 1393190"/>
                <a:gd name="connsiteY6-26" fmla="*/ 0 h 1173132"/>
                <a:gd name="connsiteX0-27" fmla="*/ 1102867 w 1393190"/>
                <a:gd name="connsiteY0-28" fmla="*/ 0 h 1173132"/>
                <a:gd name="connsiteX1-29" fmla="*/ 1393190 w 1393190"/>
                <a:gd name="connsiteY1-30" fmla="*/ 336547 h 1173132"/>
                <a:gd name="connsiteX2-31" fmla="*/ 1389250 w 1393190"/>
                <a:gd name="connsiteY2-32" fmla="*/ 414572 h 1173132"/>
                <a:gd name="connsiteX3-33" fmla="*/ 548660 w 1393190"/>
                <a:gd name="connsiteY3-34" fmla="*/ 1173132 h 1173132"/>
                <a:gd name="connsiteX4-35" fmla="*/ 0 w 1393190"/>
                <a:gd name="connsiteY4-36" fmla="*/ 2937 h 1173132"/>
                <a:gd name="connsiteX5-37" fmla="*/ 1102867 w 1393190"/>
                <a:gd name="connsiteY5-38" fmla="*/ 0 h 117313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1393190" h="1173132">
                  <a:moveTo>
                    <a:pt x="1102867" y="0"/>
                  </a:moveTo>
                  <a:lnTo>
                    <a:pt x="1393190" y="336547"/>
                  </a:lnTo>
                  <a:lnTo>
                    <a:pt x="1389250" y="414572"/>
                  </a:lnTo>
                  <a:cubicBezTo>
                    <a:pt x="1345980" y="840644"/>
                    <a:pt x="986148" y="1173132"/>
                    <a:pt x="548660" y="1173132"/>
                  </a:cubicBezTo>
                  <a:lnTo>
                    <a:pt x="0" y="2937"/>
                  </a:lnTo>
                  <a:lnTo>
                    <a:pt x="1102867" y="0"/>
                  </a:lnTo>
                  <a:close/>
                </a:path>
              </a:pathLst>
            </a:custGeom>
            <a:solidFill>
              <a:srgbClr val="ED49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progress-chart_20301"/>
            <p:cNvSpPr>
              <a:spLocks noChangeAspect="1"/>
            </p:cNvSpPr>
            <p:nvPr/>
          </p:nvSpPr>
          <p:spPr bwMode="auto">
            <a:xfrm>
              <a:off x="5479038" y="1603729"/>
              <a:ext cx="1115051" cy="872463"/>
            </a:xfrm>
            <a:custGeom>
              <a:avLst/>
              <a:gdLst>
                <a:gd name="T0" fmla="*/ 4604 w 5092"/>
                <a:gd name="T1" fmla="*/ 0 h 3990"/>
                <a:gd name="T2" fmla="*/ 487 w 5092"/>
                <a:gd name="T3" fmla="*/ 0 h 3990"/>
                <a:gd name="T4" fmla="*/ 0 w 5092"/>
                <a:gd name="T5" fmla="*/ 0 h 3990"/>
                <a:gd name="T6" fmla="*/ 0 w 5092"/>
                <a:gd name="T7" fmla="*/ 159 h 3990"/>
                <a:gd name="T8" fmla="*/ 487 w 5092"/>
                <a:gd name="T9" fmla="*/ 159 h 3990"/>
                <a:gd name="T10" fmla="*/ 487 w 5092"/>
                <a:gd name="T11" fmla="*/ 3043 h 3990"/>
                <a:gd name="T12" fmla="*/ 2354 w 5092"/>
                <a:gd name="T13" fmla="*/ 3043 h 3990"/>
                <a:gd name="T14" fmla="*/ 1520 w 5092"/>
                <a:gd name="T15" fmla="*/ 3877 h 3990"/>
                <a:gd name="T16" fmla="*/ 1633 w 5092"/>
                <a:gd name="T17" fmla="*/ 3990 h 3990"/>
                <a:gd name="T18" fmla="*/ 2466 w 5092"/>
                <a:gd name="T19" fmla="*/ 3156 h 3990"/>
                <a:gd name="T20" fmla="*/ 2466 w 5092"/>
                <a:gd name="T21" fmla="*/ 3978 h 3990"/>
                <a:gd name="T22" fmla="*/ 2625 w 5092"/>
                <a:gd name="T23" fmla="*/ 3978 h 3990"/>
                <a:gd name="T24" fmla="*/ 2625 w 5092"/>
                <a:gd name="T25" fmla="*/ 3156 h 3990"/>
                <a:gd name="T26" fmla="*/ 3437 w 5092"/>
                <a:gd name="T27" fmla="*/ 3967 h 3990"/>
                <a:gd name="T28" fmla="*/ 3549 w 5092"/>
                <a:gd name="T29" fmla="*/ 3855 h 3990"/>
                <a:gd name="T30" fmla="*/ 2738 w 5092"/>
                <a:gd name="T31" fmla="*/ 3043 h 3990"/>
                <a:gd name="T32" fmla="*/ 4604 w 5092"/>
                <a:gd name="T33" fmla="*/ 3043 h 3990"/>
                <a:gd name="T34" fmla="*/ 4604 w 5092"/>
                <a:gd name="T35" fmla="*/ 159 h 3990"/>
                <a:gd name="T36" fmla="*/ 5092 w 5092"/>
                <a:gd name="T37" fmla="*/ 159 h 3990"/>
                <a:gd name="T38" fmla="*/ 5092 w 5092"/>
                <a:gd name="T39" fmla="*/ 0 h 3990"/>
                <a:gd name="T40" fmla="*/ 4604 w 5092"/>
                <a:gd name="T41" fmla="*/ 0 h 3990"/>
                <a:gd name="T42" fmla="*/ 3532 w 5092"/>
                <a:gd name="T43" fmla="*/ 1615 h 3990"/>
                <a:gd name="T44" fmla="*/ 2748 w 5092"/>
                <a:gd name="T45" fmla="*/ 1401 h 3990"/>
                <a:gd name="T46" fmla="*/ 2283 w 5092"/>
                <a:gd name="T47" fmla="*/ 2078 h 3990"/>
                <a:gd name="T48" fmla="*/ 1439 w 5092"/>
                <a:gd name="T49" fmla="*/ 1631 h 3990"/>
                <a:gd name="T50" fmla="*/ 1057 w 5092"/>
                <a:gd name="T51" fmla="*/ 2460 h 3990"/>
                <a:gd name="T52" fmla="*/ 912 w 5092"/>
                <a:gd name="T53" fmla="*/ 2393 h 3990"/>
                <a:gd name="T54" fmla="*/ 1365 w 5092"/>
                <a:gd name="T55" fmla="*/ 1412 h 3990"/>
                <a:gd name="T56" fmla="*/ 2232 w 5092"/>
                <a:gd name="T57" fmla="*/ 1871 h 3990"/>
                <a:gd name="T58" fmla="*/ 2681 w 5092"/>
                <a:gd name="T59" fmla="*/ 1218 h 3990"/>
                <a:gd name="T60" fmla="*/ 3455 w 5092"/>
                <a:gd name="T61" fmla="*/ 1429 h 3990"/>
                <a:gd name="T62" fmla="*/ 4018 w 5092"/>
                <a:gd name="T63" fmla="*/ 448 h 3990"/>
                <a:gd name="T64" fmla="*/ 4156 w 5092"/>
                <a:gd name="T65" fmla="*/ 527 h 3990"/>
                <a:gd name="T66" fmla="*/ 3532 w 5092"/>
                <a:gd name="T67" fmla="*/ 1615 h 3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092" h="3990">
                  <a:moveTo>
                    <a:pt x="4604" y="0"/>
                  </a:moveTo>
                  <a:lnTo>
                    <a:pt x="487" y="0"/>
                  </a:lnTo>
                  <a:lnTo>
                    <a:pt x="0" y="0"/>
                  </a:lnTo>
                  <a:lnTo>
                    <a:pt x="0" y="159"/>
                  </a:lnTo>
                  <a:lnTo>
                    <a:pt x="487" y="159"/>
                  </a:lnTo>
                  <a:lnTo>
                    <a:pt x="487" y="3043"/>
                  </a:lnTo>
                  <a:lnTo>
                    <a:pt x="2354" y="3043"/>
                  </a:lnTo>
                  <a:lnTo>
                    <a:pt x="1520" y="3877"/>
                  </a:lnTo>
                  <a:lnTo>
                    <a:pt x="1633" y="3990"/>
                  </a:lnTo>
                  <a:lnTo>
                    <a:pt x="2466" y="3156"/>
                  </a:lnTo>
                  <a:lnTo>
                    <a:pt x="2466" y="3978"/>
                  </a:lnTo>
                  <a:lnTo>
                    <a:pt x="2625" y="3978"/>
                  </a:lnTo>
                  <a:lnTo>
                    <a:pt x="2625" y="3156"/>
                  </a:lnTo>
                  <a:lnTo>
                    <a:pt x="3437" y="3967"/>
                  </a:lnTo>
                  <a:lnTo>
                    <a:pt x="3549" y="3855"/>
                  </a:lnTo>
                  <a:lnTo>
                    <a:pt x="2738" y="3043"/>
                  </a:lnTo>
                  <a:lnTo>
                    <a:pt x="4604" y="3043"/>
                  </a:lnTo>
                  <a:lnTo>
                    <a:pt x="4604" y="159"/>
                  </a:lnTo>
                  <a:lnTo>
                    <a:pt x="5092" y="159"/>
                  </a:lnTo>
                  <a:lnTo>
                    <a:pt x="5092" y="0"/>
                  </a:lnTo>
                  <a:lnTo>
                    <a:pt x="4604" y="0"/>
                  </a:lnTo>
                  <a:close/>
                  <a:moveTo>
                    <a:pt x="3532" y="1615"/>
                  </a:moveTo>
                  <a:lnTo>
                    <a:pt x="2748" y="1401"/>
                  </a:lnTo>
                  <a:lnTo>
                    <a:pt x="2283" y="2078"/>
                  </a:lnTo>
                  <a:lnTo>
                    <a:pt x="1439" y="1631"/>
                  </a:lnTo>
                  <a:lnTo>
                    <a:pt x="1057" y="2460"/>
                  </a:lnTo>
                  <a:lnTo>
                    <a:pt x="912" y="2393"/>
                  </a:lnTo>
                  <a:lnTo>
                    <a:pt x="1365" y="1412"/>
                  </a:lnTo>
                  <a:lnTo>
                    <a:pt x="2232" y="1871"/>
                  </a:lnTo>
                  <a:lnTo>
                    <a:pt x="2681" y="1218"/>
                  </a:lnTo>
                  <a:lnTo>
                    <a:pt x="3455" y="1429"/>
                  </a:lnTo>
                  <a:lnTo>
                    <a:pt x="4018" y="448"/>
                  </a:lnTo>
                  <a:lnTo>
                    <a:pt x="4156" y="527"/>
                  </a:lnTo>
                  <a:lnTo>
                    <a:pt x="3532" y="16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矩形 10"/>
          <p:cNvSpPr/>
          <p:nvPr/>
        </p:nvSpPr>
        <p:spPr>
          <a:xfrm>
            <a:off x="881512" y="230967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财务必备图表</a:t>
            </a:r>
            <a:endParaRPr lang="zh-CN" altLang="en-US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63" name="4c89034f-1005-4be9-9a1b-fa0095f11284" descr="aAcAAB+LCAAAAAAABADFVE1vm0AQ/S/b9uZWYKlRwy1O7dbql2VHbaLKhw2MYaVlsZYlcmLx3zMLLCxfbpxLxQVm3sy892bZI3mrHvdAPLKJqVSfGQ0ljZcKYjIhy4B4IuN8QmZMBEyEX2SS7VPi/T3WZXbmD1PRb8oz0LWCKUZ5+en18Ab2gwkWZ3EFcz44GKIHK+Q6ZZAFAQcbthQK5EM9wdWx4n2jJA5YJDKmCgcenfwdqVLEu0BcrosDOGCjCbkpaRk+FT1twKBOndAyV0mqWCKaihVF3wApDYjtFDVQpAVSMZ/yK85CEYPQjFEAKD/C7NdEsqdEqHb+O+wUJr8B7Cv7NuwJx+0oT8GYENE9/MQxRlsRwKo1cKrYQwvQipG81lRjtBUdlD2HbGsfG19QJdJt2ZtPRq0xzV/la6fY9vfXbpeCul2B9JHN7LEtojw1XYwlzHtvIe7GujhDmLEut2189dVb2iaR96d2ZrUfW5jdYnBZfdPPW9oNHNR5m9IV9nqG/tUxOQWdYmSjoGIwRHs7QLy+pa4Tnsh/31IG1svj8pgPa9CrNqB1eE+8qfvp4vISFzqTWRoh8s1iMZ9/nE9dYki7+dAFZLq89ALq4F9iflHS/zmu/EaFfTRnkoWREpCmVbhk6rz6uBnKrW2VwROH7L8JnZ5zEE9p2+LzDBNuJWloBwAA"/>
          <p:cNvGrpSpPr>
            <a:grpSpLocks noChangeAspect="1"/>
          </p:cNvGrpSpPr>
          <p:nvPr/>
        </p:nvGrpSpPr>
        <p:grpSpPr>
          <a:xfrm>
            <a:off x="1666342" y="1747048"/>
            <a:ext cx="6353170" cy="764713"/>
            <a:chOff x="3250037" y="2939822"/>
            <a:chExt cx="4395571" cy="529083"/>
          </a:xfrm>
        </p:grpSpPr>
        <p:sp>
          <p:nvSpPr>
            <p:cNvPr id="64" name="SorbShape"/>
            <p:cNvSpPr/>
            <p:nvPr/>
          </p:nvSpPr>
          <p:spPr bwMode="auto">
            <a:xfrm>
              <a:off x="5529005" y="2939822"/>
              <a:ext cx="402331" cy="356998"/>
            </a:xfrm>
            <a:custGeom>
              <a:avLst/>
              <a:gdLst>
                <a:gd name="connsiteX0" fmla="*/ 154927 w 338138"/>
                <a:gd name="connsiteY0" fmla="*/ 25400 h 300038"/>
                <a:gd name="connsiteX1" fmla="*/ 193151 w 338138"/>
                <a:gd name="connsiteY1" fmla="*/ 30664 h 300038"/>
                <a:gd name="connsiteX2" fmla="*/ 236647 w 338138"/>
                <a:gd name="connsiteY2" fmla="*/ 49087 h 300038"/>
                <a:gd name="connsiteX3" fmla="*/ 253782 w 338138"/>
                <a:gd name="connsiteY3" fmla="*/ 51719 h 300038"/>
                <a:gd name="connsiteX4" fmla="*/ 276189 w 338138"/>
                <a:gd name="connsiteY4" fmla="*/ 47771 h 300038"/>
                <a:gd name="connsiteX5" fmla="*/ 297278 w 338138"/>
                <a:gd name="connsiteY5" fmla="*/ 38560 h 300038"/>
                <a:gd name="connsiteX6" fmla="*/ 314413 w 338138"/>
                <a:gd name="connsiteY6" fmla="*/ 29348 h 300038"/>
                <a:gd name="connsiteX7" fmla="*/ 326276 w 338138"/>
                <a:gd name="connsiteY7" fmla="*/ 25400 h 300038"/>
                <a:gd name="connsiteX8" fmla="*/ 334184 w 338138"/>
                <a:gd name="connsiteY8" fmla="*/ 29348 h 300038"/>
                <a:gd name="connsiteX9" fmla="*/ 338138 w 338138"/>
                <a:gd name="connsiteY9" fmla="*/ 38560 h 300038"/>
                <a:gd name="connsiteX10" fmla="*/ 338138 w 338138"/>
                <a:gd name="connsiteY10" fmla="*/ 187262 h 300038"/>
                <a:gd name="connsiteX11" fmla="*/ 335502 w 338138"/>
                <a:gd name="connsiteY11" fmla="*/ 193842 h 300038"/>
                <a:gd name="connsiteX12" fmla="*/ 327594 w 338138"/>
                <a:gd name="connsiteY12" fmla="*/ 199106 h 300038"/>
                <a:gd name="connsiteX13" fmla="*/ 256418 w 338138"/>
                <a:gd name="connsiteY13" fmla="*/ 222793 h 300038"/>
                <a:gd name="connsiteX14" fmla="*/ 231375 w 338138"/>
                <a:gd name="connsiteY14" fmla="*/ 217529 h 300038"/>
                <a:gd name="connsiteX15" fmla="*/ 210286 w 338138"/>
                <a:gd name="connsiteY15" fmla="*/ 208318 h 300038"/>
                <a:gd name="connsiteX16" fmla="*/ 187879 w 338138"/>
                <a:gd name="connsiteY16" fmla="*/ 199106 h 300038"/>
                <a:gd name="connsiteX17" fmla="*/ 160200 w 338138"/>
                <a:gd name="connsiteY17" fmla="*/ 195158 h 300038"/>
                <a:gd name="connsiteX18" fmla="*/ 69253 w 338138"/>
                <a:gd name="connsiteY18" fmla="*/ 224109 h 300038"/>
                <a:gd name="connsiteX19" fmla="*/ 62663 w 338138"/>
                <a:gd name="connsiteY19" fmla="*/ 225425 h 300038"/>
                <a:gd name="connsiteX20" fmla="*/ 54754 w 338138"/>
                <a:gd name="connsiteY20" fmla="*/ 221477 h 300038"/>
                <a:gd name="connsiteX21" fmla="*/ 50800 w 338138"/>
                <a:gd name="connsiteY21" fmla="*/ 212266 h 300038"/>
                <a:gd name="connsiteX22" fmla="*/ 50800 w 338138"/>
                <a:gd name="connsiteY22" fmla="*/ 67511 h 300038"/>
                <a:gd name="connsiteX23" fmla="*/ 57391 w 338138"/>
                <a:gd name="connsiteY23" fmla="*/ 56983 h 300038"/>
                <a:gd name="connsiteX24" fmla="*/ 71889 w 338138"/>
                <a:gd name="connsiteY24" fmla="*/ 49087 h 300038"/>
                <a:gd name="connsiteX25" fmla="*/ 154927 w 338138"/>
                <a:gd name="connsiteY25" fmla="*/ 25400 h 300038"/>
                <a:gd name="connsiteX26" fmla="*/ 25400 w 338138"/>
                <a:gd name="connsiteY26" fmla="*/ 0 h 300038"/>
                <a:gd name="connsiteX27" fmla="*/ 42779 w 338138"/>
                <a:gd name="connsiteY27" fmla="*/ 7896 h 300038"/>
                <a:gd name="connsiteX28" fmla="*/ 50800 w 338138"/>
                <a:gd name="connsiteY28" fmla="*/ 25003 h 300038"/>
                <a:gd name="connsiteX29" fmla="*/ 37431 w 338138"/>
                <a:gd name="connsiteY29" fmla="*/ 46059 h 300038"/>
                <a:gd name="connsiteX30" fmla="*/ 37431 w 338138"/>
                <a:gd name="connsiteY30" fmla="*/ 293458 h 300038"/>
                <a:gd name="connsiteX31" fmla="*/ 36094 w 338138"/>
                <a:gd name="connsiteY31" fmla="*/ 297406 h 300038"/>
                <a:gd name="connsiteX32" fmla="*/ 32084 w 338138"/>
                <a:gd name="connsiteY32" fmla="*/ 300038 h 300038"/>
                <a:gd name="connsiteX33" fmla="*/ 18716 w 338138"/>
                <a:gd name="connsiteY33" fmla="*/ 300038 h 300038"/>
                <a:gd name="connsiteX34" fmla="*/ 14705 w 338138"/>
                <a:gd name="connsiteY34" fmla="*/ 297406 h 300038"/>
                <a:gd name="connsiteX35" fmla="*/ 12031 w 338138"/>
                <a:gd name="connsiteY35" fmla="*/ 293458 h 300038"/>
                <a:gd name="connsiteX36" fmla="*/ 12031 w 338138"/>
                <a:gd name="connsiteY36" fmla="*/ 46059 h 300038"/>
                <a:gd name="connsiteX37" fmla="*/ 0 w 338138"/>
                <a:gd name="connsiteY37" fmla="*/ 25003 h 300038"/>
                <a:gd name="connsiteX38" fmla="*/ 8021 w 338138"/>
                <a:gd name="connsiteY38" fmla="*/ 7896 h 300038"/>
                <a:gd name="connsiteX39" fmla="*/ 25400 w 338138"/>
                <a:gd name="connsiteY39" fmla="*/ 0 h 300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38138" h="300038">
                  <a:moveTo>
                    <a:pt x="154927" y="25400"/>
                  </a:moveTo>
                  <a:cubicBezTo>
                    <a:pt x="168108" y="25400"/>
                    <a:pt x="181289" y="28032"/>
                    <a:pt x="193151" y="30664"/>
                  </a:cubicBezTo>
                  <a:cubicBezTo>
                    <a:pt x="205014" y="34612"/>
                    <a:pt x="219512" y="41192"/>
                    <a:pt x="236647" y="49087"/>
                  </a:cubicBezTo>
                  <a:cubicBezTo>
                    <a:pt x="240601" y="50403"/>
                    <a:pt x="247192" y="51719"/>
                    <a:pt x="253782" y="51719"/>
                  </a:cubicBezTo>
                  <a:cubicBezTo>
                    <a:pt x="260372" y="51719"/>
                    <a:pt x="268281" y="50403"/>
                    <a:pt x="276189" y="47771"/>
                  </a:cubicBezTo>
                  <a:cubicBezTo>
                    <a:pt x="284098" y="45139"/>
                    <a:pt x="292006" y="42508"/>
                    <a:pt x="297278" y="38560"/>
                  </a:cubicBezTo>
                  <a:cubicBezTo>
                    <a:pt x="303869" y="35928"/>
                    <a:pt x="309141" y="31980"/>
                    <a:pt x="314413" y="29348"/>
                  </a:cubicBezTo>
                  <a:cubicBezTo>
                    <a:pt x="321003" y="26716"/>
                    <a:pt x="323640" y="25400"/>
                    <a:pt x="326276" y="25400"/>
                  </a:cubicBezTo>
                  <a:cubicBezTo>
                    <a:pt x="328912" y="25400"/>
                    <a:pt x="331548" y="26716"/>
                    <a:pt x="334184" y="29348"/>
                  </a:cubicBezTo>
                  <a:cubicBezTo>
                    <a:pt x="336820" y="31980"/>
                    <a:pt x="338138" y="34612"/>
                    <a:pt x="338138" y="38560"/>
                  </a:cubicBezTo>
                  <a:cubicBezTo>
                    <a:pt x="338138" y="38560"/>
                    <a:pt x="338138" y="38560"/>
                    <a:pt x="338138" y="187262"/>
                  </a:cubicBezTo>
                  <a:cubicBezTo>
                    <a:pt x="338138" y="189894"/>
                    <a:pt x="336820" y="192526"/>
                    <a:pt x="335502" y="193842"/>
                  </a:cubicBezTo>
                  <a:cubicBezTo>
                    <a:pt x="334184" y="196474"/>
                    <a:pt x="331548" y="197790"/>
                    <a:pt x="327594" y="199106"/>
                  </a:cubicBezTo>
                  <a:cubicBezTo>
                    <a:pt x="299914" y="214898"/>
                    <a:pt x="276189" y="222793"/>
                    <a:pt x="256418" y="222793"/>
                  </a:cubicBezTo>
                  <a:cubicBezTo>
                    <a:pt x="248510" y="222793"/>
                    <a:pt x="240601" y="221477"/>
                    <a:pt x="231375" y="217529"/>
                  </a:cubicBezTo>
                  <a:cubicBezTo>
                    <a:pt x="223467" y="214898"/>
                    <a:pt x="216876" y="212266"/>
                    <a:pt x="210286" y="208318"/>
                  </a:cubicBezTo>
                  <a:cubicBezTo>
                    <a:pt x="205014" y="205686"/>
                    <a:pt x="197105" y="201738"/>
                    <a:pt x="187879" y="199106"/>
                  </a:cubicBezTo>
                  <a:cubicBezTo>
                    <a:pt x="178652" y="196474"/>
                    <a:pt x="169426" y="195158"/>
                    <a:pt x="160200" y="195158"/>
                  </a:cubicBezTo>
                  <a:cubicBezTo>
                    <a:pt x="135156" y="195158"/>
                    <a:pt x="104841" y="204370"/>
                    <a:pt x="69253" y="224109"/>
                  </a:cubicBezTo>
                  <a:cubicBezTo>
                    <a:pt x="67935" y="224109"/>
                    <a:pt x="65299" y="225425"/>
                    <a:pt x="62663" y="225425"/>
                  </a:cubicBezTo>
                  <a:cubicBezTo>
                    <a:pt x="60027" y="225425"/>
                    <a:pt x="57391" y="224109"/>
                    <a:pt x="54754" y="221477"/>
                  </a:cubicBezTo>
                  <a:cubicBezTo>
                    <a:pt x="52118" y="218845"/>
                    <a:pt x="50800" y="216213"/>
                    <a:pt x="50800" y="212266"/>
                  </a:cubicBezTo>
                  <a:cubicBezTo>
                    <a:pt x="50800" y="212266"/>
                    <a:pt x="50800" y="212266"/>
                    <a:pt x="50800" y="67511"/>
                  </a:cubicBezTo>
                  <a:cubicBezTo>
                    <a:pt x="50800" y="63563"/>
                    <a:pt x="52118" y="60931"/>
                    <a:pt x="57391" y="56983"/>
                  </a:cubicBezTo>
                  <a:cubicBezTo>
                    <a:pt x="60027" y="55667"/>
                    <a:pt x="63981" y="53035"/>
                    <a:pt x="71889" y="49087"/>
                  </a:cubicBezTo>
                  <a:cubicBezTo>
                    <a:pt x="103523" y="33296"/>
                    <a:pt x="129884" y="25400"/>
                    <a:pt x="154927" y="25400"/>
                  </a:cubicBezTo>
                  <a:close/>
                  <a:moveTo>
                    <a:pt x="25400" y="0"/>
                  </a:moveTo>
                  <a:cubicBezTo>
                    <a:pt x="32084" y="0"/>
                    <a:pt x="38768" y="2632"/>
                    <a:pt x="42779" y="7896"/>
                  </a:cubicBezTo>
                  <a:cubicBezTo>
                    <a:pt x="48126" y="11843"/>
                    <a:pt x="50800" y="18423"/>
                    <a:pt x="50800" y="25003"/>
                  </a:cubicBezTo>
                  <a:cubicBezTo>
                    <a:pt x="50800" y="34215"/>
                    <a:pt x="46789" y="42111"/>
                    <a:pt x="37431" y="46059"/>
                  </a:cubicBezTo>
                  <a:cubicBezTo>
                    <a:pt x="37431" y="46059"/>
                    <a:pt x="37431" y="46059"/>
                    <a:pt x="37431" y="293458"/>
                  </a:cubicBezTo>
                  <a:cubicBezTo>
                    <a:pt x="37431" y="294774"/>
                    <a:pt x="37431" y="296090"/>
                    <a:pt x="36094" y="297406"/>
                  </a:cubicBezTo>
                  <a:cubicBezTo>
                    <a:pt x="34758" y="298722"/>
                    <a:pt x="33421" y="300038"/>
                    <a:pt x="32084" y="300038"/>
                  </a:cubicBezTo>
                  <a:cubicBezTo>
                    <a:pt x="32084" y="300038"/>
                    <a:pt x="32084" y="300038"/>
                    <a:pt x="18716" y="300038"/>
                  </a:cubicBezTo>
                  <a:cubicBezTo>
                    <a:pt x="17379" y="300038"/>
                    <a:pt x="16042" y="298722"/>
                    <a:pt x="14705" y="297406"/>
                  </a:cubicBezTo>
                  <a:cubicBezTo>
                    <a:pt x="13368" y="296090"/>
                    <a:pt x="12031" y="294774"/>
                    <a:pt x="12031" y="293458"/>
                  </a:cubicBezTo>
                  <a:cubicBezTo>
                    <a:pt x="12031" y="293458"/>
                    <a:pt x="12031" y="293458"/>
                    <a:pt x="12031" y="46059"/>
                  </a:cubicBezTo>
                  <a:cubicBezTo>
                    <a:pt x="4010" y="42111"/>
                    <a:pt x="0" y="34215"/>
                    <a:pt x="0" y="25003"/>
                  </a:cubicBezTo>
                  <a:cubicBezTo>
                    <a:pt x="0" y="18423"/>
                    <a:pt x="2673" y="11843"/>
                    <a:pt x="8021" y="7896"/>
                  </a:cubicBezTo>
                  <a:cubicBezTo>
                    <a:pt x="12031" y="2632"/>
                    <a:pt x="18716" y="0"/>
                    <a:pt x="25400" y="0"/>
                  </a:cubicBezTo>
                  <a:close/>
                </a:path>
              </a:pathLst>
            </a:custGeom>
            <a:solidFill>
              <a:srgbClr val="F0658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65" name="RelativeShape"/>
            <p:cNvSpPr/>
            <p:nvPr/>
          </p:nvSpPr>
          <p:spPr bwMode="auto">
            <a:xfrm>
              <a:off x="3250037" y="3296820"/>
              <a:ext cx="4395571" cy="172085"/>
            </a:xfrm>
            <a:prstGeom prst="homePlate">
              <a:avLst/>
            </a:prstGeom>
            <a:solidFill>
              <a:srgbClr val="000000">
                <a:alpha val="11554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66" name="ValueShape"/>
            <p:cNvSpPr/>
            <p:nvPr/>
          </p:nvSpPr>
          <p:spPr bwMode="auto">
            <a:xfrm>
              <a:off x="3250037" y="3296820"/>
              <a:ext cx="2681298" cy="172085"/>
            </a:xfrm>
            <a:prstGeom prst="homePlate">
              <a:avLst/>
            </a:prstGeom>
            <a:solidFill>
              <a:srgbClr val="F06586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69" name="4c89034f-1005-4be9-9a1b-fa0095f11284" descr="aAcAAB+LCAAAAAAABADFVE1vm0AQ/S/b9uZWYKlRwy1O7dbql2VHbaLKhw2MYaVlsZYlcmLx3zMLLCxfbpxLxQVm3sy892bZI3mrHvdAPLKJqVSfGQ0ljZcKYjIhy4B4IuN8QmZMBEyEX2SS7VPi/T3WZXbmD1PRb8oz0LWCKUZ5+en18Ab2gwkWZ3EFcz44GKIHK+Q6ZZAFAQcbthQK5EM9wdWx4n2jJA5YJDKmCgcenfwdqVLEu0BcrosDOGCjCbkpaRk+FT1twKBOndAyV0mqWCKaihVF3wApDYjtFDVQpAVSMZ/yK85CEYPQjFEAKD/C7NdEsqdEqHb+O+wUJr8B7Cv7NuwJx+0oT8GYENE9/MQxRlsRwKo1cKrYQwvQipG81lRjtBUdlD2HbGsfG19QJdJt2ZtPRq0xzV/la6fY9vfXbpeCul2B9JHN7LEtojw1XYwlzHtvIe7GujhDmLEut2189dVb2iaR96d2ZrUfW5jdYnBZfdPPW9oNHNR5m9IV9nqG/tUxOQWdYmSjoGIwRHs7QLy+pa4Tnsh/31IG1svj8pgPa9CrNqB1eE+8qfvp4vISFzqTWRoh8s1iMZ9/nE9dYki7+dAFZLq89ALq4F9iflHS/zmu/EaFfTRnkoWREpCmVbhk6rz6uBnKrW2VwROH7L8JnZ5zEE9p2+LzDBNuJWloBwAA"/>
          <p:cNvGrpSpPr>
            <a:grpSpLocks noChangeAspect="1"/>
          </p:cNvGrpSpPr>
          <p:nvPr/>
        </p:nvGrpSpPr>
        <p:grpSpPr>
          <a:xfrm>
            <a:off x="1666342" y="2826644"/>
            <a:ext cx="6353170" cy="762080"/>
            <a:chOff x="3250037" y="2941644"/>
            <a:chExt cx="4395571" cy="527261"/>
          </a:xfrm>
        </p:grpSpPr>
        <p:sp>
          <p:nvSpPr>
            <p:cNvPr id="70" name="SorbShape"/>
            <p:cNvSpPr/>
            <p:nvPr/>
          </p:nvSpPr>
          <p:spPr bwMode="auto">
            <a:xfrm>
              <a:off x="6207691" y="2941644"/>
              <a:ext cx="402331" cy="356998"/>
            </a:xfrm>
            <a:custGeom>
              <a:avLst/>
              <a:gdLst>
                <a:gd name="connsiteX0" fmla="*/ 154927 w 338138"/>
                <a:gd name="connsiteY0" fmla="*/ 25400 h 300038"/>
                <a:gd name="connsiteX1" fmla="*/ 193151 w 338138"/>
                <a:gd name="connsiteY1" fmla="*/ 30664 h 300038"/>
                <a:gd name="connsiteX2" fmla="*/ 236647 w 338138"/>
                <a:gd name="connsiteY2" fmla="*/ 49087 h 300038"/>
                <a:gd name="connsiteX3" fmla="*/ 253782 w 338138"/>
                <a:gd name="connsiteY3" fmla="*/ 51719 h 300038"/>
                <a:gd name="connsiteX4" fmla="*/ 276189 w 338138"/>
                <a:gd name="connsiteY4" fmla="*/ 47771 h 300038"/>
                <a:gd name="connsiteX5" fmla="*/ 297278 w 338138"/>
                <a:gd name="connsiteY5" fmla="*/ 38560 h 300038"/>
                <a:gd name="connsiteX6" fmla="*/ 314413 w 338138"/>
                <a:gd name="connsiteY6" fmla="*/ 29348 h 300038"/>
                <a:gd name="connsiteX7" fmla="*/ 326276 w 338138"/>
                <a:gd name="connsiteY7" fmla="*/ 25400 h 300038"/>
                <a:gd name="connsiteX8" fmla="*/ 334184 w 338138"/>
                <a:gd name="connsiteY8" fmla="*/ 29348 h 300038"/>
                <a:gd name="connsiteX9" fmla="*/ 338138 w 338138"/>
                <a:gd name="connsiteY9" fmla="*/ 38560 h 300038"/>
                <a:gd name="connsiteX10" fmla="*/ 338138 w 338138"/>
                <a:gd name="connsiteY10" fmla="*/ 187262 h 300038"/>
                <a:gd name="connsiteX11" fmla="*/ 335502 w 338138"/>
                <a:gd name="connsiteY11" fmla="*/ 193842 h 300038"/>
                <a:gd name="connsiteX12" fmla="*/ 327594 w 338138"/>
                <a:gd name="connsiteY12" fmla="*/ 199106 h 300038"/>
                <a:gd name="connsiteX13" fmla="*/ 256418 w 338138"/>
                <a:gd name="connsiteY13" fmla="*/ 222793 h 300038"/>
                <a:gd name="connsiteX14" fmla="*/ 231375 w 338138"/>
                <a:gd name="connsiteY14" fmla="*/ 217529 h 300038"/>
                <a:gd name="connsiteX15" fmla="*/ 210286 w 338138"/>
                <a:gd name="connsiteY15" fmla="*/ 208318 h 300038"/>
                <a:gd name="connsiteX16" fmla="*/ 187879 w 338138"/>
                <a:gd name="connsiteY16" fmla="*/ 199106 h 300038"/>
                <a:gd name="connsiteX17" fmla="*/ 160200 w 338138"/>
                <a:gd name="connsiteY17" fmla="*/ 195158 h 300038"/>
                <a:gd name="connsiteX18" fmla="*/ 69253 w 338138"/>
                <a:gd name="connsiteY18" fmla="*/ 224109 h 300038"/>
                <a:gd name="connsiteX19" fmla="*/ 62663 w 338138"/>
                <a:gd name="connsiteY19" fmla="*/ 225425 h 300038"/>
                <a:gd name="connsiteX20" fmla="*/ 54754 w 338138"/>
                <a:gd name="connsiteY20" fmla="*/ 221477 h 300038"/>
                <a:gd name="connsiteX21" fmla="*/ 50800 w 338138"/>
                <a:gd name="connsiteY21" fmla="*/ 212266 h 300038"/>
                <a:gd name="connsiteX22" fmla="*/ 50800 w 338138"/>
                <a:gd name="connsiteY22" fmla="*/ 67511 h 300038"/>
                <a:gd name="connsiteX23" fmla="*/ 57391 w 338138"/>
                <a:gd name="connsiteY23" fmla="*/ 56983 h 300038"/>
                <a:gd name="connsiteX24" fmla="*/ 71889 w 338138"/>
                <a:gd name="connsiteY24" fmla="*/ 49087 h 300038"/>
                <a:gd name="connsiteX25" fmla="*/ 154927 w 338138"/>
                <a:gd name="connsiteY25" fmla="*/ 25400 h 300038"/>
                <a:gd name="connsiteX26" fmla="*/ 25400 w 338138"/>
                <a:gd name="connsiteY26" fmla="*/ 0 h 300038"/>
                <a:gd name="connsiteX27" fmla="*/ 42779 w 338138"/>
                <a:gd name="connsiteY27" fmla="*/ 7896 h 300038"/>
                <a:gd name="connsiteX28" fmla="*/ 50800 w 338138"/>
                <a:gd name="connsiteY28" fmla="*/ 25003 h 300038"/>
                <a:gd name="connsiteX29" fmla="*/ 37431 w 338138"/>
                <a:gd name="connsiteY29" fmla="*/ 46059 h 300038"/>
                <a:gd name="connsiteX30" fmla="*/ 37431 w 338138"/>
                <a:gd name="connsiteY30" fmla="*/ 293458 h 300038"/>
                <a:gd name="connsiteX31" fmla="*/ 36094 w 338138"/>
                <a:gd name="connsiteY31" fmla="*/ 297406 h 300038"/>
                <a:gd name="connsiteX32" fmla="*/ 32084 w 338138"/>
                <a:gd name="connsiteY32" fmla="*/ 300038 h 300038"/>
                <a:gd name="connsiteX33" fmla="*/ 18716 w 338138"/>
                <a:gd name="connsiteY33" fmla="*/ 300038 h 300038"/>
                <a:gd name="connsiteX34" fmla="*/ 14705 w 338138"/>
                <a:gd name="connsiteY34" fmla="*/ 297406 h 300038"/>
                <a:gd name="connsiteX35" fmla="*/ 12031 w 338138"/>
                <a:gd name="connsiteY35" fmla="*/ 293458 h 300038"/>
                <a:gd name="connsiteX36" fmla="*/ 12031 w 338138"/>
                <a:gd name="connsiteY36" fmla="*/ 46059 h 300038"/>
                <a:gd name="connsiteX37" fmla="*/ 0 w 338138"/>
                <a:gd name="connsiteY37" fmla="*/ 25003 h 300038"/>
                <a:gd name="connsiteX38" fmla="*/ 8021 w 338138"/>
                <a:gd name="connsiteY38" fmla="*/ 7896 h 300038"/>
                <a:gd name="connsiteX39" fmla="*/ 25400 w 338138"/>
                <a:gd name="connsiteY39" fmla="*/ 0 h 300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38138" h="300038">
                  <a:moveTo>
                    <a:pt x="154927" y="25400"/>
                  </a:moveTo>
                  <a:cubicBezTo>
                    <a:pt x="168108" y="25400"/>
                    <a:pt x="181289" y="28032"/>
                    <a:pt x="193151" y="30664"/>
                  </a:cubicBezTo>
                  <a:cubicBezTo>
                    <a:pt x="205014" y="34612"/>
                    <a:pt x="219512" y="41192"/>
                    <a:pt x="236647" y="49087"/>
                  </a:cubicBezTo>
                  <a:cubicBezTo>
                    <a:pt x="240601" y="50403"/>
                    <a:pt x="247192" y="51719"/>
                    <a:pt x="253782" y="51719"/>
                  </a:cubicBezTo>
                  <a:cubicBezTo>
                    <a:pt x="260372" y="51719"/>
                    <a:pt x="268281" y="50403"/>
                    <a:pt x="276189" y="47771"/>
                  </a:cubicBezTo>
                  <a:cubicBezTo>
                    <a:pt x="284098" y="45139"/>
                    <a:pt x="292006" y="42508"/>
                    <a:pt x="297278" y="38560"/>
                  </a:cubicBezTo>
                  <a:cubicBezTo>
                    <a:pt x="303869" y="35928"/>
                    <a:pt x="309141" y="31980"/>
                    <a:pt x="314413" y="29348"/>
                  </a:cubicBezTo>
                  <a:cubicBezTo>
                    <a:pt x="321003" y="26716"/>
                    <a:pt x="323640" y="25400"/>
                    <a:pt x="326276" y="25400"/>
                  </a:cubicBezTo>
                  <a:cubicBezTo>
                    <a:pt x="328912" y="25400"/>
                    <a:pt x="331548" y="26716"/>
                    <a:pt x="334184" y="29348"/>
                  </a:cubicBezTo>
                  <a:cubicBezTo>
                    <a:pt x="336820" y="31980"/>
                    <a:pt x="338138" y="34612"/>
                    <a:pt x="338138" y="38560"/>
                  </a:cubicBezTo>
                  <a:cubicBezTo>
                    <a:pt x="338138" y="38560"/>
                    <a:pt x="338138" y="38560"/>
                    <a:pt x="338138" y="187262"/>
                  </a:cubicBezTo>
                  <a:cubicBezTo>
                    <a:pt x="338138" y="189894"/>
                    <a:pt x="336820" y="192526"/>
                    <a:pt x="335502" y="193842"/>
                  </a:cubicBezTo>
                  <a:cubicBezTo>
                    <a:pt x="334184" y="196474"/>
                    <a:pt x="331548" y="197790"/>
                    <a:pt x="327594" y="199106"/>
                  </a:cubicBezTo>
                  <a:cubicBezTo>
                    <a:pt x="299914" y="214898"/>
                    <a:pt x="276189" y="222793"/>
                    <a:pt x="256418" y="222793"/>
                  </a:cubicBezTo>
                  <a:cubicBezTo>
                    <a:pt x="248510" y="222793"/>
                    <a:pt x="240601" y="221477"/>
                    <a:pt x="231375" y="217529"/>
                  </a:cubicBezTo>
                  <a:cubicBezTo>
                    <a:pt x="223467" y="214898"/>
                    <a:pt x="216876" y="212266"/>
                    <a:pt x="210286" y="208318"/>
                  </a:cubicBezTo>
                  <a:cubicBezTo>
                    <a:pt x="205014" y="205686"/>
                    <a:pt x="197105" y="201738"/>
                    <a:pt x="187879" y="199106"/>
                  </a:cubicBezTo>
                  <a:cubicBezTo>
                    <a:pt x="178652" y="196474"/>
                    <a:pt x="169426" y="195158"/>
                    <a:pt x="160200" y="195158"/>
                  </a:cubicBezTo>
                  <a:cubicBezTo>
                    <a:pt x="135156" y="195158"/>
                    <a:pt x="104841" y="204370"/>
                    <a:pt x="69253" y="224109"/>
                  </a:cubicBezTo>
                  <a:cubicBezTo>
                    <a:pt x="67935" y="224109"/>
                    <a:pt x="65299" y="225425"/>
                    <a:pt x="62663" y="225425"/>
                  </a:cubicBezTo>
                  <a:cubicBezTo>
                    <a:pt x="60027" y="225425"/>
                    <a:pt x="57391" y="224109"/>
                    <a:pt x="54754" y="221477"/>
                  </a:cubicBezTo>
                  <a:cubicBezTo>
                    <a:pt x="52118" y="218845"/>
                    <a:pt x="50800" y="216213"/>
                    <a:pt x="50800" y="212266"/>
                  </a:cubicBezTo>
                  <a:cubicBezTo>
                    <a:pt x="50800" y="212266"/>
                    <a:pt x="50800" y="212266"/>
                    <a:pt x="50800" y="67511"/>
                  </a:cubicBezTo>
                  <a:cubicBezTo>
                    <a:pt x="50800" y="63563"/>
                    <a:pt x="52118" y="60931"/>
                    <a:pt x="57391" y="56983"/>
                  </a:cubicBezTo>
                  <a:cubicBezTo>
                    <a:pt x="60027" y="55667"/>
                    <a:pt x="63981" y="53035"/>
                    <a:pt x="71889" y="49087"/>
                  </a:cubicBezTo>
                  <a:cubicBezTo>
                    <a:pt x="103523" y="33296"/>
                    <a:pt x="129884" y="25400"/>
                    <a:pt x="154927" y="25400"/>
                  </a:cubicBezTo>
                  <a:close/>
                  <a:moveTo>
                    <a:pt x="25400" y="0"/>
                  </a:moveTo>
                  <a:cubicBezTo>
                    <a:pt x="32084" y="0"/>
                    <a:pt x="38768" y="2632"/>
                    <a:pt x="42779" y="7896"/>
                  </a:cubicBezTo>
                  <a:cubicBezTo>
                    <a:pt x="48126" y="11843"/>
                    <a:pt x="50800" y="18423"/>
                    <a:pt x="50800" y="25003"/>
                  </a:cubicBezTo>
                  <a:cubicBezTo>
                    <a:pt x="50800" y="34215"/>
                    <a:pt x="46789" y="42111"/>
                    <a:pt x="37431" y="46059"/>
                  </a:cubicBezTo>
                  <a:cubicBezTo>
                    <a:pt x="37431" y="46059"/>
                    <a:pt x="37431" y="46059"/>
                    <a:pt x="37431" y="293458"/>
                  </a:cubicBezTo>
                  <a:cubicBezTo>
                    <a:pt x="37431" y="294774"/>
                    <a:pt x="37431" y="296090"/>
                    <a:pt x="36094" y="297406"/>
                  </a:cubicBezTo>
                  <a:cubicBezTo>
                    <a:pt x="34758" y="298722"/>
                    <a:pt x="33421" y="300038"/>
                    <a:pt x="32084" y="300038"/>
                  </a:cubicBezTo>
                  <a:cubicBezTo>
                    <a:pt x="32084" y="300038"/>
                    <a:pt x="32084" y="300038"/>
                    <a:pt x="18716" y="300038"/>
                  </a:cubicBezTo>
                  <a:cubicBezTo>
                    <a:pt x="17379" y="300038"/>
                    <a:pt x="16042" y="298722"/>
                    <a:pt x="14705" y="297406"/>
                  </a:cubicBezTo>
                  <a:cubicBezTo>
                    <a:pt x="13368" y="296090"/>
                    <a:pt x="12031" y="294774"/>
                    <a:pt x="12031" y="293458"/>
                  </a:cubicBezTo>
                  <a:cubicBezTo>
                    <a:pt x="12031" y="293458"/>
                    <a:pt x="12031" y="293458"/>
                    <a:pt x="12031" y="46059"/>
                  </a:cubicBezTo>
                  <a:cubicBezTo>
                    <a:pt x="4010" y="42111"/>
                    <a:pt x="0" y="34215"/>
                    <a:pt x="0" y="25003"/>
                  </a:cubicBezTo>
                  <a:cubicBezTo>
                    <a:pt x="0" y="18423"/>
                    <a:pt x="2673" y="11843"/>
                    <a:pt x="8021" y="7896"/>
                  </a:cubicBezTo>
                  <a:cubicBezTo>
                    <a:pt x="12031" y="2632"/>
                    <a:pt x="18716" y="0"/>
                    <a:pt x="25400" y="0"/>
                  </a:cubicBezTo>
                  <a:close/>
                </a:path>
              </a:pathLst>
            </a:custGeom>
            <a:solidFill>
              <a:srgbClr val="20B3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71" name="RelativeShape"/>
            <p:cNvSpPr/>
            <p:nvPr/>
          </p:nvSpPr>
          <p:spPr bwMode="auto">
            <a:xfrm>
              <a:off x="3250037" y="3296820"/>
              <a:ext cx="4395571" cy="172085"/>
            </a:xfrm>
            <a:prstGeom prst="homePlate">
              <a:avLst/>
            </a:prstGeom>
            <a:solidFill>
              <a:srgbClr val="000000">
                <a:alpha val="11554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72" name="ValueShape"/>
            <p:cNvSpPr/>
            <p:nvPr/>
          </p:nvSpPr>
          <p:spPr bwMode="auto">
            <a:xfrm>
              <a:off x="3250037" y="3296820"/>
              <a:ext cx="3359985" cy="172085"/>
            </a:xfrm>
            <a:prstGeom prst="homePlate">
              <a:avLst/>
            </a:prstGeom>
            <a:solidFill>
              <a:srgbClr val="20B387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73" name="4c89034f-1005-4be9-9a1b-fa0095f11284" descr="aAcAAB+LCAAAAAAABADFVE1vm0AQ/S/b9uZWYKlRwy1O7dbql2VHbaLKhw2MYaVlsZYlcmLx3zMLLCxfbpxLxQVm3sy892bZI3mrHvdAPLKJqVSfGQ0ljZcKYjIhy4B4IuN8QmZMBEyEX2SS7VPi/T3WZXbmD1PRb8oz0LWCKUZ5+en18Ab2gwkWZ3EFcz44GKIHK+Q6ZZAFAQcbthQK5EM9wdWx4n2jJA5YJDKmCgcenfwdqVLEu0BcrosDOGCjCbkpaRk+FT1twKBOndAyV0mqWCKaihVF3wApDYjtFDVQpAVSMZ/yK85CEYPQjFEAKD/C7NdEsqdEqHb+O+wUJr8B7Cv7NuwJx+0oT8GYENE9/MQxRlsRwKo1cKrYQwvQipG81lRjtBUdlD2HbGsfG19QJdJt2ZtPRq0xzV/la6fY9vfXbpeCul2B9JHN7LEtojw1XYwlzHtvIe7GujhDmLEut2189dVb2iaR96d2ZrUfW5jdYnBZfdPPW9oNHNR5m9IV9nqG/tUxOQWdYmSjoGIwRHs7QLy+pa4Tnsh/31IG1svj8pgPa9CrNqB1eE+8qfvp4vISFzqTWRoh8s1iMZ9/nE9dYki7+dAFZLq89ALq4F9iflHS/zmu/EaFfTRnkoWREpCmVbhk6rz6uBnKrW2VwROH7L8JnZ5zEE9p2+LzDBNuJWloBwAA"/>
          <p:cNvGrpSpPr>
            <a:grpSpLocks noChangeAspect="1"/>
          </p:cNvGrpSpPr>
          <p:nvPr/>
        </p:nvGrpSpPr>
        <p:grpSpPr>
          <a:xfrm>
            <a:off x="1666342" y="3900968"/>
            <a:ext cx="6353170" cy="764713"/>
            <a:chOff x="3250037" y="2939822"/>
            <a:chExt cx="4395571" cy="529083"/>
          </a:xfrm>
        </p:grpSpPr>
        <p:sp>
          <p:nvSpPr>
            <p:cNvPr id="74" name="SorbShape"/>
            <p:cNvSpPr/>
            <p:nvPr/>
          </p:nvSpPr>
          <p:spPr bwMode="auto">
            <a:xfrm>
              <a:off x="6752122" y="2939822"/>
              <a:ext cx="402331" cy="356998"/>
            </a:xfrm>
            <a:custGeom>
              <a:avLst/>
              <a:gdLst>
                <a:gd name="connsiteX0" fmla="*/ 154927 w 338138"/>
                <a:gd name="connsiteY0" fmla="*/ 25400 h 300038"/>
                <a:gd name="connsiteX1" fmla="*/ 193151 w 338138"/>
                <a:gd name="connsiteY1" fmla="*/ 30664 h 300038"/>
                <a:gd name="connsiteX2" fmla="*/ 236647 w 338138"/>
                <a:gd name="connsiteY2" fmla="*/ 49087 h 300038"/>
                <a:gd name="connsiteX3" fmla="*/ 253782 w 338138"/>
                <a:gd name="connsiteY3" fmla="*/ 51719 h 300038"/>
                <a:gd name="connsiteX4" fmla="*/ 276189 w 338138"/>
                <a:gd name="connsiteY4" fmla="*/ 47771 h 300038"/>
                <a:gd name="connsiteX5" fmla="*/ 297278 w 338138"/>
                <a:gd name="connsiteY5" fmla="*/ 38560 h 300038"/>
                <a:gd name="connsiteX6" fmla="*/ 314413 w 338138"/>
                <a:gd name="connsiteY6" fmla="*/ 29348 h 300038"/>
                <a:gd name="connsiteX7" fmla="*/ 326276 w 338138"/>
                <a:gd name="connsiteY7" fmla="*/ 25400 h 300038"/>
                <a:gd name="connsiteX8" fmla="*/ 334184 w 338138"/>
                <a:gd name="connsiteY8" fmla="*/ 29348 h 300038"/>
                <a:gd name="connsiteX9" fmla="*/ 338138 w 338138"/>
                <a:gd name="connsiteY9" fmla="*/ 38560 h 300038"/>
                <a:gd name="connsiteX10" fmla="*/ 338138 w 338138"/>
                <a:gd name="connsiteY10" fmla="*/ 187262 h 300038"/>
                <a:gd name="connsiteX11" fmla="*/ 335502 w 338138"/>
                <a:gd name="connsiteY11" fmla="*/ 193842 h 300038"/>
                <a:gd name="connsiteX12" fmla="*/ 327594 w 338138"/>
                <a:gd name="connsiteY12" fmla="*/ 199106 h 300038"/>
                <a:gd name="connsiteX13" fmla="*/ 256418 w 338138"/>
                <a:gd name="connsiteY13" fmla="*/ 222793 h 300038"/>
                <a:gd name="connsiteX14" fmla="*/ 231375 w 338138"/>
                <a:gd name="connsiteY14" fmla="*/ 217529 h 300038"/>
                <a:gd name="connsiteX15" fmla="*/ 210286 w 338138"/>
                <a:gd name="connsiteY15" fmla="*/ 208318 h 300038"/>
                <a:gd name="connsiteX16" fmla="*/ 187879 w 338138"/>
                <a:gd name="connsiteY16" fmla="*/ 199106 h 300038"/>
                <a:gd name="connsiteX17" fmla="*/ 160200 w 338138"/>
                <a:gd name="connsiteY17" fmla="*/ 195158 h 300038"/>
                <a:gd name="connsiteX18" fmla="*/ 69253 w 338138"/>
                <a:gd name="connsiteY18" fmla="*/ 224109 h 300038"/>
                <a:gd name="connsiteX19" fmla="*/ 62663 w 338138"/>
                <a:gd name="connsiteY19" fmla="*/ 225425 h 300038"/>
                <a:gd name="connsiteX20" fmla="*/ 54754 w 338138"/>
                <a:gd name="connsiteY20" fmla="*/ 221477 h 300038"/>
                <a:gd name="connsiteX21" fmla="*/ 50800 w 338138"/>
                <a:gd name="connsiteY21" fmla="*/ 212266 h 300038"/>
                <a:gd name="connsiteX22" fmla="*/ 50800 w 338138"/>
                <a:gd name="connsiteY22" fmla="*/ 67511 h 300038"/>
                <a:gd name="connsiteX23" fmla="*/ 57391 w 338138"/>
                <a:gd name="connsiteY23" fmla="*/ 56983 h 300038"/>
                <a:gd name="connsiteX24" fmla="*/ 71889 w 338138"/>
                <a:gd name="connsiteY24" fmla="*/ 49087 h 300038"/>
                <a:gd name="connsiteX25" fmla="*/ 154927 w 338138"/>
                <a:gd name="connsiteY25" fmla="*/ 25400 h 300038"/>
                <a:gd name="connsiteX26" fmla="*/ 25400 w 338138"/>
                <a:gd name="connsiteY26" fmla="*/ 0 h 300038"/>
                <a:gd name="connsiteX27" fmla="*/ 42779 w 338138"/>
                <a:gd name="connsiteY27" fmla="*/ 7896 h 300038"/>
                <a:gd name="connsiteX28" fmla="*/ 50800 w 338138"/>
                <a:gd name="connsiteY28" fmla="*/ 25003 h 300038"/>
                <a:gd name="connsiteX29" fmla="*/ 37431 w 338138"/>
                <a:gd name="connsiteY29" fmla="*/ 46059 h 300038"/>
                <a:gd name="connsiteX30" fmla="*/ 37431 w 338138"/>
                <a:gd name="connsiteY30" fmla="*/ 293458 h 300038"/>
                <a:gd name="connsiteX31" fmla="*/ 36094 w 338138"/>
                <a:gd name="connsiteY31" fmla="*/ 297406 h 300038"/>
                <a:gd name="connsiteX32" fmla="*/ 32084 w 338138"/>
                <a:gd name="connsiteY32" fmla="*/ 300038 h 300038"/>
                <a:gd name="connsiteX33" fmla="*/ 18716 w 338138"/>
                <a:gd name="connsiteY33" fmla="*/ 300038 h 300038"/>
                <a:gd name="connsiteX34" fmla="*/ 14705 w 338138"/>
                <a:gd name="connsiteY34" fmla="*/ 297406 h 300038"/>
                <a:gd name="connsiteX35" fmla="*/ 12031 w 338138"/>
                <a:gd name="connsiteY35" fmla="*/ 293458 h 300038"/>
                <a:gd name="connsiteX36" fmla="*/ 12031 w 338138"/>
                <a:gd name="connsiteY36" fmla="*/ 46059 h 300038"/>
                <a:gd name="connsiteX37" fmla="*/ 0 w 338138"/>
                <a:gd name="connsiteY37" fmla="*/ 25003 h 300038"/>
                <a:gd name="connsiteX38" fmla="*/ 8021 w 338138"/>
                <a:gd name="connsiteY38" fmla="*/ 7896 h 300038"/>
                <a:gd name="connsiteX39" fmla="*/ 25400 w 338138"/>
                <a:gd name="connsiteY39" fmla="*/ 0 h 300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38138" h="300038">
                  <a:moveTo>
                    <a:pt x="154927" y="25400"/>
                  </a:moveTo>
                  <a:cubicBezTo>
                    <a:pt x="168108" y="25400"/>
                    <a:pt x="181289" y="28032"/>
                    <a:pt x="193151" y="30664"/>
                  </a:cubicBezTo>
                  <a:cubicBezTo>
                    <a:pt x="205014" y="34612"/>
                    <a:pt x="219512" y="41192"/>
                    <a:pt x="236647" y="49087"/>
                  </a:cubicBezTo>
                  <a:cubicBezTo>
                    <a:pt x="240601" y="50403"/>
                    <a:pt x="247192" y="51719"/>
                    <a:pt x="253782" y="51719"/>
                  </a:cubicBezTo>
                  <a:cubicBezTo>
                    <a:pt x="260372" y="51719"/>
                    <a:pt x="268281" y="50403"/>
                    <a:pt x="276189" y="47771"/>
                  </a:cubicBezTo>
                  <a:cubicBezTo>
                    <a:pt x="284098" y="45139"/>
                    <a:pt x="292006" y="42508"/>
                    <a:pt x="297278" y="38560"/>
                  </a:cubicBezTo>
                  <a:cubicBezTo>
                    <a:pt x="303869" y="35928"/>
                    <a:pt x="309141" y="31980"/>
                    <a:pt x="314413" y="29348"/>
                  </a:cubicBezTo>
                  <a:cubicBezTo>
                    <a:pt x="321003" y="26716"/>
                    <a:pt x="323640" y="25400"/>
                    <a:pt x="326276" y="25400"/>
                  </a:cubicBezTo>
                  <a:cubicBezTo>
                    <a:pt x="328912" y="25400"/>
                    <a:pt x="331548" y="26716"/>
                    <a:pt x="334184" y="29348"/>
                  </a:cubicBezTo>
                  <a:cubicBezTo>
                    <a:pt x="336820" y="31980"/>
                    <a:pt x="338138" y="34612"/>
                    <a:pt x="338138" y="38560"/>
                  </a:cubicBezTo>
                  <a:cubicBezTo>
                    <a:pt x="338138" y="38560"/>
                    <a:pt x="338138" y="38560"/>
                    <a:pt x="338138" y="187262"/>
                  </a:cubicBezTo>
                  <a:cubicBezTo>
                    <a:pt x="338138" y="189894"/>
                    <a:pt x="336820" y="192526"/>
                    <a:pt x="335502" y="193842"/>
                  </a:cubicBezTo>
                  <a:cubicBezTo>
                    <a:pt x="334184" y="196474"/>
                    <a:pt x="331548" y="197790"/>
                    <a:pt x="327594" y="199106"/>
                  </a:cubicBezTo>
                  <a:cubicBezTo>
                    <a:pt x="299914" y="214898"/>
                    <a:pt x="276189" y="222793"/>
                    <a:pt x="256418" y="222793"/>
                  </a:cubicBezTo>
                  <a:cubicBezTo>
                    <a:pt x="248510" y="222793"/>
                    <a:pt x="240601" y="221477"/>
                    <a:pt x="231375" y="217529"/>
                  </a:cubicBezTo>
                  <a:cubicBezTo>
                    <a:pt x="223467" y="214898"/>
                    <a:pt x="216876" y="212266"/>
                    <a:pt x="210286" y="208318"/>
                  </a:cubicBezTo>
                  <a:cubicBezTo>
                    <a:pt x="205014" y="205686"/>
                    <a:pt x="197105" y="201738"/>
                    <a:pt x="187879" y="199106"/>
                  </a:cubicBezTo>
                  <a:cubicBezTo>
                    <a:pt x="178652" y="196474"/>
                    <a:pt x="169426" y="195158"/>
                    <a:pt x="160200" y="195158"/>
                  </a:cubicBezTo>
                  <a:cubicBezTo>
                    <a:pt x="135156" y="195158"/>
                    <a:pt x="104841" y="204370"/>
                    <a:pt x="69253" y="224109"/>
                  </a:cubicBezTo>
                  <a:cubicBezTo>
                    <a:pt x="67935" y="224109"/>
                    <a:pt x="65299" y="225425"/>
                    <a:pt x="62663" y="225425"/>
                  </a:cubicBezTo>
                  <a:cubicBezTo>
                    <a:pt x="60027" y="225425"/>
                    <a:pt x="57391" y="224109"/>
                    <a:pt x="54754" y="221477"/>
                  </a:cubicBezTo>
                  <a:cubicBezTo>
                    <a:pt x="52118" y="218845"/>
                    <a:pt x="50800" y="216213"/>
                    <a:pt x="50800" y="212266"/>
                  </a:cubicBezTo>
                  <a:cubicBezTo>
                    <a:pt x="50800" y="212266"/>
                    <a:pt x="50800" y="212266"/>
                    <a:pt x="50800" y="67511"/>
                  </a:cubicBezTo>
                  <a:cubicBezTo>
                    <a:pt x="50800" y="63563"/>
                    <a:pt x="52118" y="60931"/>
                    <a:pt x="57391" y="56983"/>
                  </a:cubicBezTo>
                  <a:cubicBezTo>
                    <a:pt x="60027" y="55667"/>
                    <a:pt x="63981" y="53035"/>
                    <a:pt x="71889" y="49087"/>
                  </a:cubicBezTo>
                  <a:cubicBezTo>
                    <a:pt x="103523" y="33296"/>
                    <a:pt x="129884" y="25400"/>
                    <a:pt x="154927" y="25400"/>
                  </a:cubicBezTo>
                  <a:close/>
                  <a:moveTo>
                    <a:pt x="25400" y="0"/>
                  </a:moveTo>
                  <a:cubicBezTo>
                    <a:pt x="32084" y="0"/>
                    <a:pt x="38768" y="2632"/>
                    <a:pt x="42779" y="7896"/>
                  </a:cubicBezTo>
                  <a:cubicBezTo>
                    <a:pt x="48126" y="11843"/>
                    <a:pt x="50800" y="18423"/>
                    <a:pt x="50800" y="25003"/>
                  </a:cubicBezTo>
                  <a:cubicBezTo>
                    <a:pt x="50800" y="34215"/>
                    <a:pt x="46789" y="42111"/>
                    <a:pt x="37431" y="46059"/>
                  </a:cubicBezTo>
                  <a:cubicBezTo>
                    <a:pt x="37431" y="46059"/>
                    <a:pt x="37431" y="46059"/>
                    <a:pt x="37431" y="293458"/>
                  </a:cubicBezTo>
                  <a:cubicBezTo>
                    <a:pt x="37431" y="294774"/>
                    <a:pt x="37431" y="296090"/>
                    <a:pt x="36094" y="297406"/>
                  </a:cubicBezTo>
                  <a:cubicBezTo>
                    <a:pt x="34758" y="298722"/>
                    <a:pt x="33421" y="300038"/>
                    <a:pt x="32084" y="300038"/>
                  </a:cubicBezTo>
                  <a:cubicBezTo>
                    <a:pt x="32084" y="300038"/>
                    <a:pt x="32084" y="300038"/>
                    <a:pt x="18716" y="300038"/>
                  </a:cubicBezTo>
                  <a:cubicBezTo>
                    <a:pt x="17379" y="300038"/>
                    <a:pt x="16042" y="298722"/>
                    <a:pt x="14705" y="297406"/>
                  </a:cubicBezTo>
                  <a:cubicBezTo>
                    <a:pt x="13368" y="296090"/>
                    <a:pt x="12031" y="294774"/>
                    <a:pt x="12031" y="293458"/>
                  </a:cubicBezTo>
                  <a:cubicBezTo>
                    <a:pt x="12031" y="293458"/>
                    <a:pt x="12031" y="293458"/>
                    <a:pt x="12031" y="46059"/>
                  </a:cubicBezTo>
                  <a:cubicBezTo>
                    <a:pt x="4010" y="42111"/>
                    <a:pt x="0" y="34215"/>
                    <a:pt x="0" y="25003"/>
                  </a:cubicBezTo>
                  <a:cubicBezTo>
                    <a:pt x="0" y="18423"/>
                    <a:pt x="2673" y="11843"/>
                    <a:pt x="8021" y="7896"/>
                  </a:cubicBezTo>
                  <a:cubicBezTo>
                    <a:pt x="12031" y="2632"/>
                    <a:pt x="18716" y="0"/>
                    <a:pt x="25400" y="0"/>
                  </a:cubicBezTo>
                  <a:close/>
                </a:path>
              </a:pathLst>
            </a:custGeom>
            <a:solidFill>
              <a:srgbClr val="EDCF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75" name="RelativeShape"/>
            <p:cNvSpPr/>
            <p:nvPr/>
          </p:nvSpPr>
          <p:spPr bwMode="auto">
            <a:xfrm>
              <a:off x="3250037" y="3296820"/>
              <a:ext cx="4395571" cy="172085"/>
            </a:xfrm>
            <a:prstGeom prst="homePlate">
              <a:avLst/>
            </a:prstGeom>
            <a:solidFill>
              <a:srgbClr val="000000">
                <a:alpha val="11554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76" name="ValueShape"/>
            <p:cNvSpPr/>
            <p:nvPr/>
          </p:nvSpPr>
          <p:spPr bwMode="auto">
            <a:xfrm>
              <a:off x="3250037" y="3296820"/>
              <a:ext cx="3978572" cy="172085"/>
            </a:xfrm>
            <a:prstGeom prst="homePlate">
              <a:avLst/>
            </a:prstGeom>
            <a:solidFill>
              <a:srgbClr val="EDCF4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</p:grpSp>
      <p:grpSp>
        <p:nvGrpSpPr>
          <p:cNvPr id="77" name="4c89034f-1005-4be9-9a1b-fa0095f11284" descr="aAcAAB+LCAAAAAAABADFVE1vm0AQ/S/b9uZWYKlRwy1O7dbql2VHbaLKhw2MYaVlsZYlcmLx3zMLLCxfbpxLxQVm3sy892bZI3mrHvdAPLKJqVSfGQ0ljZcKYjIhy4B4IuN8QmZMBEyEX2SS7VPi/T3WZXbmD1PRb8oz0LWCKUZ5+en18Ab2gwkWZ3EFcz44GKIHK+Q6ZZAFAQcbthQK5EM9wdWx4n2jJA5YJDKmCgcenfwdqVLEu0BcrosDOGCjCbkpaRk+FT1twKBOndAyV0mqWCKaihVF3wApDYjtFDVQpAVSMZ/yK85CEYPQjFEAKD/C7NdEsqdEqHb+O+wUJr8B7Cv7NuwJx+0oT8GYENE9/MQxRlsRwKo1cKrYQwvQipG81lRjtBUdlD2HbGsfG19QJdJt2ZtPRq0xzV/la6fY9vfXbpeCul2B9JHN7LEtojw1XYwlzHtvIe7GujhDmLEut2189dVb2iaR96d2ZrUfW5jdYnBZfdPPW9oNHNR5m9IV9nqG/tUxOQWdYmSjoGIwRHs7QLy+pa4Tnsh/31IG1svj8pgPa9CrNqB1eE+8qfvp4vISFzqTWRoh8s1iMZ9/nE9dYki7+dAFZLq89ALq4F9iflHS/zmu/EaFfTRnkoWREpCmVbhk6rz6uBnKrW2VwROH7L8JnZ5zEE9p2+LzDBNuJWloBwAA"/>
          <p:cNvGrpSpPr>
            <a:grpSpLocks noChangeAspect="1"/>
          </p:cNvGrpSpPr>
          <p:nvPr/>
        </p:nvGrpSpPr>
        <p:grpSpPr>
          <a:xfrm>
            <a:off x="1666342" y="4977926"/>
            <a:ext cx="6353170" cy="764716"/>
            <a:chOff x="3250037" y="2939820"/>
            <a:chExt cx="4395571" cy="529085"/>
          </a:xfrm>
        </p:grpSpPr>
        <p:sp>
          <p:nvSpPr>
            <p:cNvPr id="78" name="SorbShape"/>
            <p:cNvSpPr/>
            <p:nvPr/>
          </p:nvSpPr>
          <p:spPr bwMode="auto">
            <a:xfrm>
              <a:off x="4836992" y="2939820"/>
              <a:ext cx="402331" cy="356998"/>
            </a:xfrm>
            <a:custGeom>
              <a:avLst/>
              <a:gdLst>
                <a:gd name="connsiteX0" fmla="*/ 154927 w 338138"/>
                <a:gd name="connsiteY0" fmla="*/ 25400 h 300038"/>
                <a:gd name="connsiteX1" fmla="*/ 193151 w 338138"/>
                <a:gd name="connsiteY1" fmla="*/ 30664 h 300038"/>
                <a:gd name="connsiteX2" fmla="*/ 236647 w 338138"/>
                <a:gd name="connsiteY2" fmla="*/ 49087 h 300038"/>
                <a:gd name="connsiteX3" fmla="*/ 253782 w 338138"/>
                <a:gd name="connsiteY3" fmla="*/ 51719 h 300038"/>
                <a:gd name="connsiteX4" fmla="*/ 276189 w 338138"/>
                <a:gd name="connsiteY4" fmla="*/ 47771 h 300038"/>
                <a:gd name="connsiteX5" fmla="*/ 297278 w 338138"/>
                <a:gd name="connsiteY5" fmla="*/ 38560 h 300038"/>
                <a:gd name="connsiteX6" fmla="*/ 314413 w 338138"/>
                <a:gd name="connsiteY6" fmla="*/ 29348 h 300038"/>
                <a:gd name="connsiteX7" fmla="*/ 326276 w 338138"/>
                <a:gd name="connsiteY7" fmla="*/ 25400 h 300038"/>
                <a:gd name="connsiteX8" fmla="*/ 334184 w 338138"/>
                <a:gd name="connsiteY8" fmla="*/ 29348 h 300038"/>
                <a:gd name="connsiteX9" fmla="*/ 338138 w 338138"/>
                <a:gd name="connsiteY9" fmla="*/ 38560 h 300038"/>
                <a:gd name="connsiteX10" fmla="*/ 338138 w 338138"/>
                <a:gd name="connsiteY10" fmla="*/ 187262 h 300038"/>
                <a:gd name="connsiteX11" fmla="*/ 335502 w 338138"/>
                <a:gd name="connsiteY11" fmla="*/ 193842 h 300038"/>
                <a:gd name="connsiteX12" fmla="*/ 327594 w 338138"/>
                <a:gd name="connsiteY12" fmla="*/ 199106 h 300038"/>
                <a:gd name="connsiteX13" fmla="*/ 256418 w 338138"/>
                <a:gd name="connsiteY13" fmla="*/ 222793 h 300038"/>
                <a:gd name="connsiteX14" fmla="*/ 231375 w 338138"/>
                <a:gd name="connsiteY14" fmla="*/ 217529 h 300038"/>
                <a:gd name="connsiteX15" fmla="*/ 210286 w 338138"/>
                <a:gd name="connsiteY15" fmla="*/ 208318 h 300038"/>
                <a:gd name="connsiteX16" fmla="*/ 187879 w 338138"/>
                <a:gd name="connsiteY16" fmla="*/ 199106 h 300038"/>
                <a:gd name="connsiteX17" fmla="*/ 160200 w 338138"/>
                <a:gd name="connsiteY17" fmla="*/ 195158 h 300038"/>
                <a:gd name="connsiteX18" fmla="*/ 69253 w 338138"/>
                <a:gd name="connsiteY18" fmla="*/ 224109 h 300038"/>
                <a:gd name="connsiteX19" fmla="*/ 62663 w 338138"/>
                <a:gd name="connsiteY19" fmla="*/ 225425 h 300038"/>
                <a:gd name="connsiteX20" fmla="*/ 54754 w 338138"/>
                <a:gd name="connsiteY20" fmla="*/ 221477 h 300038"/>
                <a:gd name="connsiteX21" fmla="*/ 50800 w 338138"/>
                <a:gd name="connsiteY21" fmla="*/ 212266 h 300038"/>
                <a:gd name="connsiteX22" fmla="*/ 50800 w 338138"/>
                <a:gd name="connsiteY22" fmla="*/ 67511 h 300038"/>
                <a:gd name="connsiteX23" fmla="*/ 57391 w 338138"/>
                <a:gd name="connsiteY23" fmla="*/ 56983 h 300038"/>
                <a:gd name="connsiteX24" fmla="*/ 71889 w 338138"/>
                <a:gd name="connsiteY24" fmla="*/ 49087 h 300038"/>
                <a:gd name="connsiteX25" fmla="*/ 154927 w 338138"/>
                <a:gd name="connsiteY25" fmla="*/ 25400 h 300038"/>
                <a:gd name="connsiteX26" fmla="*/ 25400 w 338138"/>
                <a:gd name="connsiteY26" fmla="*/ 0 h 300038"/>
                <a:gd name="connsiteX27" fmla="*/ 42779 w 338138"/>
                <a:gd name="connsiteY27" fmla="*/ 7896 h 300038"/>
                <a:gd name="connsiteX28" fmla="*/ 50800 w 338138"/>
                <a:gd name="connsiteY28" fmla="*/ 25003 h 300038"/>
                <a:gd name="connsiteX29" fmla="*/ 37431 w 338138"/>
                <a:gd name="connsiteY29" fmla="*/ 46059 h 300038"/>
                <a:gd name="connsiteX30" fmla="*/ 37431 w 338138"/>
                <a:gd name="connsiteY30" fmla="*/ 293458 h 300038"/>
                <a:gd name="connsiteX31" fmla="*/ 36094 w 338138"/>
                <a:gd name="connsiteY31" fmla="*/ 297406 h 300038"/>
                <a:gd name="connsiteX32" fmla="*/ 32084 w 338138"/>
                <a:gd name="connsiteY32" fmla="*/ 300038 h 300038"/>
                <a:gd name="connsiteX33" fmla="*/ 18716 w 338138"/>
                <a:gd name="connsiteY33" fmla="*/ 300038 h 300038"/>
                <a:gd name="connsiteX34" fmla="*/ 14705 w 338138"/>
                <a:gd name="connsiteY34" fmla="*/ 297406 h 300038"/>
                <a:gd name="connsiteX35" fmla="*/ 12031 w 338138"/>
                <a:gd name="connsiteY35" fmla="*/ 293458 h 300038"/>
                <a:gd name="connsiteX36" fmla="*/ 12031 w 338138"/>
                <a:gd name="connsiteY36" fmla="*/ 46059 h 300038"/>
                <a:gd name="connsiteX37" fmla="*/ 0 w 338138"/>
                <a:gd name="connsiteY37" fmla="*/ 25003 h 300038"/>
                <a:gd name="connsiteX38" fmla="*/ 8021 w 338138"/>
                <a:gd name="connsiteY38" fmla="*/ 7896 h 300038"/>
                <a:gd name="connsiteX39" fmla="*/ 25400 w 338138"/>
                <a:gd name="connsiteY39" fmla="*/ 0 h 300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38138" h="300038">
                  <a:moveTo>
                    <a:pt x="154927" y="25400"/>
                  </a:moveTo>
                  <a:cubicBezTo>
                    <a:pt x="168108" y="25400"/>
                    <a:pt x="181289" y="28032"/>
                    <a:pt x="193151" y="30664"/>
                  </a:cubicBezTo>
                  <a:cubicBezTo>
                    <a:pt x="205014" y="34612"/>
                    <a:pt x="219512" y="41192"/>
                    <a:pt x="236647" y="49087"/>
                  </a:cubicBezTo>
                  <a:cubicBezTo>
                    <a:pt x="240601" y="50403"/>
                    <a:pt x="247192" y="51719"/>
                    <a:pt x="253782" y="51719"/>
                  </a:cubicBezTo>
                  <a:cubicBezTo>
                    <a:pt x="260372" y="51719"/>
                    <a:pt x="268281" y="50403"/>
                    <a:pt x="276189" y="47771"/>
                  </a:cubicBezTo>
                  <a:cubicBezTo>
                    <a:pt x="284098" y="45139"/>
                    <a:pt x="292006" y="42508"/>
                    <a:pt x="297278" y="38560"/>
                  </a:cubicBezTo>
                  <a:cubicBezTo>
                    <a:pt x="303869" y="35928"/>
                    <a:pt x="309141" y="31980"/>
                    <a:pt x="314413" y="29348"/>
                  </a:cubicBezTo>
                  <a:cubicBezTo>
                    <a:pt x="321003" y="26716"/>
                    <a:pt x="323640" y="25400"/>
                    <a:pt x="326276" y="25400"/>
                  </a:cubicBezTo>
                  <a:cubicBezTo>
                    <a:pt x="328912" y="25400"/>
                    <a:pt x="331548" y="26716"/>
                    <a:pt x="334184" y="29348"/>
                  </a:cubicBezTo>
                  <a:cubicBezTo>
                    <a:pt x="336820" y="31980"/>
                    <a:pt x="338138" y="34612"/>
                    <a:pt x="338138" y="38560"/>
                  </a:cubicBezTo>
                  <a:cubicBezTo>
                    <a:pt x="338138" y="38560"/>
                    <a:pt x="338138" y="38560"/>
                    <a:pt x="338138" y="187262"/>
                  </a:cubicBezTo>
                  <a:cubicBezTo>
                    <a:pt x="338138" y="189894"/>
                    <a:pt x="336820" y="192526"/>
                    <a:pt x="335502" y="193842"/>
                  </a:cubicBezTo>
                  <a:cubicBezTo>
                    <a:pt x="334184" y="196474"/>
                    <a:pt x="331548" y="197790"/>
                    <a:pt x="327594" y="199106"/>
                  </a:cubicBezTo>
                  <a:cubicBezTo>
                    <a:pt x="299914" y="214898"/>
                    <a:pt x="276189" y="222793"/>
                    <a:pt x="256418" y="222793"/>
                  </a:cubicBezTo>
                  <a:cubicBezTo>
                    <a:pt x="248510" y="222793"/>
                    <a:pt x="240601" y="221477"/>
                    <a:pt x="231375" y="217529"/>
                  </a:cubicBezTo>
                  <a:cubicBezTo>
                    <a:pt x="223467" y="214898"/>
                    <a:pt x="216876" y="212266"/>
                    <a:pt x="210286" y="208318"/>
                  </a:cubicBezTo>
                  <a:cubicBezTo>
                    <a:pt x="205014" y="205686"/>
                    <a:pt x="197105" y="201738"/>
                    <a:pt x="187879" y="199106"/>
                  </a:cubicBezTo>
                  <a:cubicBezTo>
                    <a:pt x="178652" y="196474"/>
                    <a:pt x="169426" y="195158"/>
                    <a:pt x="160200" y="195158"/>
                  </a:cubicBezTo>
                  <a:cubicBezTo>
                    <a:pt x="135156" y="195158"/>
                    <a:pt x="104841" y="204370"/>
                    <a:pt x="69253" y="224109"/>
                  </a:cubicBezTo>
                  <a:cubicBezTo>
                    <a:pt x="67935" y="224109"/>
                    <a:pt x="65299" y="225425"/>
                    <a:pt x="62663" y="225425"/>
                  </a:cubicBezTo>
                  <a:cubicBezTo>
                    <a:pt x="60027" y="225425"/>
                    <a:pt x="57391" y="224109"/>
                    <a:pt x="54754" y="221477"/>
                  </a:cubicBezTo>
                  <a:cubicBezTo>
                    <a:pt x="52118" y="218845"/>
                    <a:pt x="50800" y="216213"/>
                    <a:pt x="50800" y="212266"/>
                  </a:cubicBezTo>
                  <a:cubicBezTo>
                    <a:pt x="50800" y="212266"/>
                    <a:pt x="50800" y="212266"/>
                    <a:pt x="50800" y="67511"/>
                  </a:cubicBezTo>
                  <a:cubicBezTo>
                    <a:pt x="50800" y="63563"/>
                    <a:pt x="52118" y="60931"/>
                    <a:pt x="57391" y="56983"/>
                  </a:cubicBezTo>
                  <a:cubicBezTo>
                    <a:pt x="60027" y="55667"/>
                    <a:pt x="63981" y="53035"/>
                    <a:pt x="71889" y="49087"/>
                  </a:cubicBezTo>
                  <a:cubicBezTo>
                    <a:pt x="103523" y="33296"/>
                    <a:pt x="129884" y="25400"/>
                    <a:pt x="154927" y="25400"/>
                  </a:cubicBezTo>
                  <a:close/>
                  <a:moveTo>
                    <a:pt x="25400" y="0"/>
                  </a:moveTo>
                  <a:cubicBezTo>
                    <a:pt x="32084" y="0"/>
                    <a:pt x="38768" y="2632"/>
                    <a:pt x="42779" y="7896"/>
                  </a:cubicBezTo>
                  <a:cubicBezTo>
                    <a:pt x="48126" y="11843"/>
                    <a:pt x="50800" y="18423"/>
                    <a:pt x="50800" y="25003"/>
                  </a:cubicBezTo>
                  <a:cubicBezTo>
                    <a:pt x="50800" y="34215"/>
                    <a:pt x="46789" y="42111"/>
                    <a:pt x="37431" y="46059"/>
                  </a:cubicBezTo>
                  <a:cubicBezTo>
                    <a:pt x="37431" y="46059"/>
                    <a:pt x="37431" y="46059"/>
                    <a:pt x="37431" y="293458"/>
                  </a:cubicBezTo>
                  <a:cubicBezTo>
                    <a:pt x="37431" y="294774"/>
                    <a:pt x="37431" y="296090"/>
                    <a:pt x="36094" y="297406"/>
                  </a:cubicBezTo>
                  <a:cubicBezTo>
                    <a:pt x="34758" y="298722"/>
                    <a:pt x="33421" y="300038"/>
                    <a:pt x="32084" y="300038"/>
                  </a:cubicBezTo>
                  <a:cubicBezTo>
                    <a:pt x="32084" y="300038"/>
                    <a:pt x="32084" y="300038"/>
                    <a:pt x="18716" y="300038"/>
                  </a:cubicBezTo>
                  <a:cubicBezTo>
                    <a:pt x="17379" y="300038"/>
                    <a:pt x="16042" y="298722"/>
                    <a:pt x="14705" y="297406"/>
                  </a:cubicBezTo>
                  <a:cubicBezTo>
                    <a:pt x="13368" y="296090"/>
                    <a:pt x="12031" y="294774"/>
                    <a:pt x="12031" y="293458"/>
                  </a:cubicBezTo>
                  <a:cubicBezTo>
                    <a:pt x="12031" y="293458"/>
                    <a:pt x="12031" y="293458"/>
                    <a:pt x="12031" y="46059"/>
                  </a:cubicBezTo>
                  <a:cubicBezTo>
                    <a:pt x="4010" y="42111"/>
                    <a:pt x="0" y="34215"/>
                    <a:pt x="0" y="25003"/>
                  </a:cubicBezTo>
                  <a:cubicBezTo>
                    <a:pt x="0" y="18423"/>
                    <a:pt x="2673" y="11843"/>
                    <a:pt x="8021" y="7896"/>
                  </a:cubicBezTo>
                  <a:cubicBezTo>
                    <a:pt x="12031" y="2632"/>
                    <a:pt x="18716" y="0"/>
                    <a:pt x="25400" y="0"/>
                  </a:cubicBezTo>
                  <a:close/>
                </a:path>
              </a:pathLst>
            </a:custGeom>
            <a:solidFill>
              <a:srgbClr val="2E8A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79" name="RelativeShape"/>
            <p:cNvSpPr/>
            <p:nvPr/>
          </p:nvSpPr>
          <p:spPr bwMode="auto">
            <a:xfrm>
              <a:off x="3250037" y="3296820"/>
              <a:ext cx="4395571" cy="172085"/>
            </a:xfrm>
            <a:prstGeom prst="homePlate">
              <a:avLst/>
            </a:prstGeom>
            <a:solidFill>
              <a:srgbClr val="000000">
                <a:alpha val="11554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</a:p>
          </p:txBody>
        </p:sp>
        <p:sp>
          <p:nvSpPr>
            <p:cNvPr id="80" name="ValueShape"/>
            <p:cNvSpPr/>
            <p:nvPr/>
          </p:nvSpPr>
          <p:spPr bwMode="auto">
            <a:xfrm>
              <a:off x="3250038" y="3296820"/>
              <a:ext cx="1940045" cy="172085"/>
            </a:xfrm>
            <a:prstGeom prst="homePlate">
              <a:avLst/>
            </a:prstGeom>
            <a:solidFill>
              <a:srgbClr val="2E8AC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667349" y="2142429"/>
            <a:ext cx="1018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营销</a:t>
            </a:r>
            <a:r>
              <a:rPr lang="en-US" altLang="zh-CN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1</a:t>
            </a:r>
            <a:r>
              <a:rPr lang="zh-CN" altLang="en-US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部</a:t>
            </a:r>
            <a:endParaRPr lang="zh-CN" altLang="en-US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667349" y="3219392"/>
            <a:ext cx="1018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营销</a:t>
            </a:r>
            <a:r>
              <a:rPr lang="en-US" altLang="zh-CN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</a:t>
            </a:r>
            <a:r>
              <a:rPr lang="zh-CN" altLang="en-US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部</a:t>
            </a:r>
            <a:endParaRPr lang="zh-CN" altLang="en-US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667349" y="4296355"/>
            <a:ext cx="1018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营销</a:t>
            </a:r>
            <a:r>
              <a:rPr lang="en-US" altLang="zh-CN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3</a:t>
            </a:r>
            <a:r>
              <a:rPr lang="zh-CN" altLang="en-US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部</a:t>
            </a:r>
            <a:endParaRPr lang="zh-CN" altLang="en-US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667349" y="5373318"/>
            <a:ext cx="10182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营销</a:t>
            </a:r>
            <a:r>
              <a:rPr lang="en-US" altLang="zh-CN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4</a:t>
            </a:r>
            <a:r>
              <a:rPr lang="zh-CN" altLang="en-US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部</a:t>
            </a:r>
            <a:endParaRPr lang="zh-CN" altLang="en-US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8060615" y="1893155"/>
            <a:ext cx="74732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latin typeface="Haettenschweiler" panose="020B0706040902060204" pitchFamily="34" charset="0"/>
                <a:ea typeface="微软雅黑" panose="020B0503020204020204" pitchFamily="34" charset="-122"/>
              </a:rPr>
              <a:t>76%</a:t>
            </a:r>
            <a:endParaRPr lang="zh-CN" altLang="en-US" sz="4000" dirty="0">
              <a:solidFill>
                <a:schemeClr val="bg1"/>
              </a:solidFill>
              <a:latin typeface="Haettenschweiler" panose="020B070604090206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8060615" y="3050115"/>
            <a:ext cx="75052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latin typeface="Haettenschweiler" panose="020B0706040902060204" pitchFamily="34" charset="0"/>
                <a:ea typeface="微软雅黑" panose="020B0503020204020204" pitchFamily="34" charset="-122"/>
              </a:rPr>
              <a:t>89%</a:t>
            </a:r>
            <a:endParaRPr lang="zh-CN" altLang="en-US" sz="4000" dirty="0">
              <a:solidFill>
                <a:schemeClr val="bg1"/>
              </a:solidFill>
              <a:latin typeface="Haettenschweiler" panose="020B070604090206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8060615" y="4097644"/>
            <a:ext cx="78258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latin typeface="Haettenschweiler" panose="020B0706040902060204" pitchFamily="34" charset="0"/>
                <a:ea typeface="微软雅黑" panose="020B0503020204020204" pitchFamily="34" charset="-122"/>
              </a:rPr>
              <a:t>94%</a:t>
            </a:r>
            <a:endParaRPr lang="zh-CN" altLang="en-US" sz="4000" dirty="0">
              <a:solidFill>
                <a:schemeClr val="bg1"/>
              </a:solidFill>
              <a:latin typeface="Haettenschweiler" panose="020B070604090206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8043783" y="5231685"/>
            <a:ext cx="78098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dirty="0">
                <a:solidFill>
                  <a:schemeClr val="bg1"/>
                </a:solidFill>
                <a:latin typeface="Haettenschweiler" panose="020B0706040902060204" pitchFamily="34" charset="0"/>
                <a:ea typeface="微软雅黑" panose="020B0503020204020204" pitchFamily="34" charset="-122"/>
              </a:rPr>
              <a:t>45%</a:t>
            </a:r>
            <a:endParaRPr lang="zh-CN" altLang="en-US" sz="4000" dirty="0">
              <a:solidFill>
                <a:schemeClr val="bg1"/>
              </a:solidFill>
              <a:latin typeface="Haettenschweiler" panose="020B070604090206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2234568" y="996915"/>
            <a:ext cx="44935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销售部业绩完成量对比分析</a:t>
            </a:r>
            <a:endParaRPr lang="zh-CN" altLang="en-US" sz="28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9371380" y="2958723"/>
            <a:ext cx="1955312" cy="1884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</a:t>
            </a:r>
            <a:r>
              <a:rPr lang="zh-CN" altLang="en-US" sz="14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季度销售额最少原因分析，</a:t>
            </a:r>
            <a:r>
              <a:rPr lang="en-US" altLang="zh-CN" sz="14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</a:t>
            </a:r>
            <a:r>
              <a:rPr lang="zh-CN" altLang="en-US" sz="14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季度销售额最少</a:t>
            </a:r>
            <a:r>
              <a:rPr lang="en-US" altLang="zh-CN" sz="14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</a:t>
            </a:r>
            <a:r>
              <a:rPr lang="zh-CN" altLang="en-US" sz="14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季度销售额最少原因分析，</a:t>
            </a:r>
            <a:r>
              <a:rPr lang="en-US" altLang="zh-CN" sz="14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</a:t>
            </a:r>
            <a:r>
              <a:rPr lang="zh-CN" altLang="en-US" sz="14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季度销售额最少</a:t>
            </a:r>
            <a:r>
              <a:rPr lang="en-US" altLang="zh-CN" sz="14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</a:t>
            </a:r>
            <a:r>
              <a:rPr lang="zh-CN" altLang="en-US" sz="14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季度销售额最少原因分析，</a:t>
            </a:r>
            <a:r>
              <a:rPr lang="en-US" altLang="zh-CN" sz="14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2</a:t>
            </a:r>
            <a:r>
              <a:rPr lang="zh-CN" altLang="en-US" sz="14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季度销售额最少</a:t>
            </a:r>
            <a:endParaRPr lang="zh-CN" altLang="en-US" sz="14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F34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4787590" y="2092870"/>
            <a:ext cx="518122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THANKS</a:t>
            </a:r>
            <a:endParaRPr lang="zh-CN" altLang="en-US" sz="880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067775" y="4509367"/>
            <a:ext cx="805645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1100" dirty="0">
                <a:solidFill>
                  <a:srgbClr val="EDCF4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财务报表 </a:t>
            </a:r>
            <a:r>
              <a:rPr lang="en-US" altLang="zh-CN" sz="1100" dirty="0">
                <a:solidFill>
                  <a:srgbClr val="EDCF4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| </a:t>
            </a:r>
            <a:r>
              <a:rPr lang="zh-CN" altLang="en-US" sz="1100" dirty="0">
                <a:solidFill>
                  <a:srgbClr val="EDCF4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数据报告 </a:t>
            </a:r>
            <a:r>
              <a:rPr lang="en-US" altLang="zh-CN" sz="1100" dirty="0">
                <a:solidFill>
                  <a:srgbClr val="EDCF4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| </a:t>
            </a:r>
            <a:r>
              <a:rPr lang="zh-CN" altLang="en-US" sz="1100" dirty="0">
                <a:solidFill>
                  <a:srgbClr val="EDCF4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金融理财 </a:t>
            </a:r>
            <a:r>
              <a:rPr lang="en-US" altLang="zh-CN" sz="1100" dirty="0">
                <a:solidFill>
                  <a:srgbClr val="EDCF4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| </a:t>
            </a:r>
            <a:r>
              <a:rPr lang="zh-CN" altLang="en-US" sz="1100" dirty="0">
                <a:solidFill>
                  <a:srgbClr val="EDCF43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商业数据</a:t>
            </a:r>
            <a:endParaRPr lang="zh-CN" altLang="en-US" sz="1100" dirty="0">
              <a:solidFill>
                <a:srgbClr val="EDCF43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958692" y="3546850"/>
            <a:ext cx="2018992" cy="400592"/>
            <a:chOff x="2140453" y="3844841"/>
            <a:chExt cx="2533586" cy="502694"/>
          </a:xfrm>
        </p:grpSpPr>
        <p:sp>
          <p:nvSpPr>
            <p:cNvPr id="9" name="文本框 8"/>
            <p:cNvSpPr txBox="1"/>
            <p:nvPr/>
          </p:nvSpPr>
          <p:spPr>
            <a:xfrm>
              <a:off x="2691484" y="3844841"/>
              <a:ext cx="1982555" cy="5004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汇报人：</a:t>
              </a:r>
              <a:r>
                <a:rPr lang="en-US" altLang="zh-CN" sz="2000" dirty="0" smtClean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XXX</a:t>
              </a:r>
              <a:endParaRPr lang="en-US" altLang="zh-CN" sz="2000" dirty="0" smtClean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2140453" y="3854466"/>
              <a:ext cx="493069" cy="493069"/>
              <a:chOff x="1102660" y="6892794"/>
              <a:chExt cx="374628" cy="374628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1102660" y="6892794"/>
                <a:ext cx="374628" cy="374628"/>
              </a:xfrm>
              <a:prstGeom prst="ellipse">
                <a:avLst/>
              </a:prstGeom>
              <a:solidFill>
                <a:srgbClr val="EDCF4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2" name="Freeform 15"/>
              <p:cNvSpPr>
                <a:spLocks noEditPoints="1"/>
              </p:cNvSpPr>
              <p:nvPr/>
            </p:nvSpPr>
            <p:spPr bwMode="auto">
              <a:xfrm>
                <a:off x="1200896" y="6979523"/>
                <a:ext cx="178155" cy="186717"/>
              </a:xfrm>
              <a:custGeom>
                <a:avLst/>
                <a:gdLst>
                  <a:gd name="T0" fmla="*/ 211 w 2721"/>
                  <a:gd name="T1" fmla="*/ 2855 h 2855"/>
                  <a:gd name="T2" fmla="*/ 211 w 2721"/>
                  <a:gd name="T3" fmla="*/ 2677 h 2855"/>
                  <a:gd name="T4" fmla="*/ 1151 w 2721"/>
                  <a:gd name="T5" fmla="*/ 1737 h 2855"/>
                  <a:gd name="T6" fmla="*/ 1570 w 2721"/>
                  <a:gd name="T7" fmla="*/ 1737 h 2855"/>
                  <a:gd name="T8" fmla="*/ 2510 w 2721"/>
                  <a:gd name="T9" fmla="*/ 2677 h 2855"/>
                  <a:gd name="T10" fmla="*/ 2510 w 2721"/>
                  <a:gd name="T11" fmla="*/ 2855 h 2855"/>
                  <a:gd name="T12" fmla="*/ 2721 w 2721"/>
                  <a:gd name="T13" fmla="*/ 2855 h 2855"/>
                  <a:gd name="T14" fmla="*/ 2721 w 2721"/>
                  <a:gd name="T15" fmla="*/ 2684 h 2855"/>
                  <a:gd name="T16" fmla="*/ 1864 w 2721"/>
                  <a:gd name="T17" fmla="*/ 1581 h 2855"/>
                  <a:gd name="T18" fmla="*/ 2232 w 2721"/>
                  <a:gd name="T19" fmla="*/ 870 h 2855"/>
                  <a:gd name="T20" fmla="*/ 1363 w 2721"/>
                  <a:gd name="T21" fmla="*/ 0 h 2855"/>
                  <a:gd name="T22" fmla="*/ 493 w 2721"/>
                  <a:gd name="T23" fmla="*/ 870 h 2855"/>
                  <a:gd name="T24" fmla="*/ 852 w 2721"/>
                  <a:gd name="T25" fmla="*/ 1575 h 2855"/>
                  <a:gd name="T26" fmla="*/ 0 w 2721"/>
                  <a:gd name="T27" fmla="*/ 2684 h 2855"/>
                  <a:gd name="T28" fmla="*/ 0 w 2721"/>
                  <a:gd name="T29" fmla="*/ 2855 h 2855"/>
                  <a:gd name="T30" fmla="*/ 211 w 2721"/>
                  <a:gd name="T31" fmla="*/ 2855 h 2855"/>
                  <a:gd name="T32" fmla="*/ 701 w 2721"/>
                  <a:gd name="T33" fmla="*/ 870 h 2855"/>
                  <a:gd name="T34" fmla="*/ 1363 w 2721"/>
                  <a:gd name="T35" fmla="*/ 209 h 2855"/>
                  <a:gd name="T36" fmla="*/ 2024 w 2721"/>
                  <a:gd name="T37" fmla="*/ 870 h 2855"/>
                  <a:gd name="T38" fmla="*/ 1363 w 2721"/>
                  <a:gd name="T39" fmla="*/ 1531 h 2855"/>
                  <a:gd name="T40" fmla="*/ 701 w 2721"/>
                  <a:gd name="T41" fmla="*/ 870 h 2855"/>
                  <a:gd name="T42" fmla="*/ 701 w 2721"/>
                  <a:gd name="T43" fmla="*/ 870 h 2855"/>
                  <a:gd name="T44" fmla="*/ 701 w 2721"/>
                  <a:gd name="T45" fmla="*/ 870 h 28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721" h="2855">
                    <a:moveTo>
                      <a:pt x="211" y="2855"/>
                    </a:moveTo>
                    <a:cubicBezTo>
                      <a:pt x="211" y="2677"/>
                      <a:pt x="211" y="2677"/>
                      <a:pt x="211" y="2677"/>
                    </a:cubicBezTo>
                    <a:cubicBezTo>
                      <a:pt x="211" y="2158"/>
                      <a:pt x="632" y="1737"/>
                      <a:pt x="1151" y="1737"/>
                    </a:cubicBezTo>
                    <a:cubicBezTo>
                      <a:pt x="1570" y="1737"/>
                      <a:pt x="1570" y="1737"/>
                      <a:pt x="1570" y="1737"/>
                    </a:cubicBezTo>
                    <a:cubicBezTo>
                      <a:pt x="2089" y="1737"/>
                      <a:pt x="2510" y="2158"/>
                      <a:pt x="2510" y="2677"/>
                    </a:cubicBezTo>
                    <a:cubicBezTo>
                      <a:pt x="2510" y="2855"/>
                      <a:pt x="2510" y="2855"/>
                      <a:pt x="2510" y="2855"/>
                    </a:cubicBezTo>
                    <a:cubicBezTo>
                      <a:pt x="2721" y="2855"/>
                      <a:pt x="2721" y="2855"/>
                      <a:pt x="2721" y="2855"/>
                    </a:cubicBezTo>
                    <a:cubicBezTo>
                      <a:pt x="2721" y="2684"/>
                      <a:pt x="2721" y="2684"/>
                      <a:pt x="2721" y="2684"/>
                    </a:cubicBezTo>
                    <a:cubicBezTo>
                      <a:pt x="2721" y="2161"/>
                      <a:pt x="2350" y="1719"/>
                      <a:pt x="1864" y="1581"/>
                    </a:cubicBezTo>
                    <a:cubicBezTo>
                      <a:pt x="2087" y="1423"/>
                      <a:pt x="2232" y="1164"/>
                      <a:pt x="2232" y="870"/>
                    </a:cubicBezTo>
                    <a:cubicBezTo>
                      <a:pt x="2232" y="389"/>
                      <a:pt x="1843" y="0"/>
                      <a:pt x="1363" y="0"/>
                    </a:cubicBezTo>
                    <a:cubicBezTo>
                      <a:pt x="882" y="0"/>
                      <a:pt x="493" y="389"/>
                      <a:pt x="493" y="870"/>
                    </a:cubicBezTo>
                    <a:cubicBezTo>
                      <a:pt x="493" y="1160"/>
                      <a:pt x="634" y="1416"/>
                      <a:pt x="852" y="1575"/>
                    </a:cubicBezTo>
                    <a:cubicBezTo>
                      <a:pt x="362" y="1705"/>
                      <a:pt x="0" y="2152"/>
                      <a:pt x="0" y="2684"/>
                    </a:cubicBezTo>
                    <a:cubicBezTo>
                      <a:pt x="0" y="2855"/>
                      <a:pt x="0" y="2855"/>
                      <a:pt x="0" y="2855"/>
                    </a:cubicBezTo>
                    <a:lnTo>
                      <a:pt x="211" y="2855"/>
                    </a:lnTo>
                    <a:close/>
                    <a:moveTo>
                      <a:pt x="701" y="870"/>
                    </a:moveTo>
                    <a:cubicBezTo>
                      <a:pt x="701" y="505"/>
                      <a:pt x="997" y="209"/>
                      <a:pt x="1363" y="209"/>
                    </a:cubicBezTo>
                    <a:cubicBezTo>
                      <a:pt x="1728" y="209"/>
                      <a:pt x="2024" y="505"/>
                      <a:pt x="2024" y="870"/>
                    </a:cubicBezTo>
                    <a:cubicBezTo>
                      <a:pt x="2024" y="1235"/>
                      <a:pt x="1728" y="1531"/>
                      <a:pt x="1363" y="1531"/>
                    </a:cubicBezTo>
                    <a:cubicBezTo>
                      <a:pt x="997" y="1531"/>
                      <a:pt x="701" y="1235"/>
                      <a:pt x="701" y="870"/>
                    </a:cubicBezTo>
                    <a:close/>
                    <a:moveTo>
                      <a:pt x="701" y="870"/>
                    </a:moveTo>
                    <a:cubicBezTo>
                      <a:pt x="701" y="870"/>
                      <a:pt x="701" y="870"/>
                      <a:pt x="701" y="87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6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7720860" y="3565467"/>
            <a:ext cx="2372948" cy="400110"/>
            <a:chOff x="2140452" y="4615126"/>
            <a:chExt cx="2977758" cy="502089"/>
          </a:xfrm>
        </p:grpSpPr>
        <p:sp>
          <p:nvSpPr>
            <p:cNvPr id="14" name="文本框 13"/>
            <p:cNvSpPr txBox="1"/>
            <p:nvPr/>
          </p:nvSpPr>
          <p:spPr>
            <a:xfrm>
              <a:off x="2633517" y="4615126"/>
              <a:ext cx="2484693" cy="50208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职务：财务总监</a:t>
              </a:r>
              <a:endParaRPr lang="zh-CN" altLang="en-US" sz="20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2140452" y="4615126"/>
              <a:ext cx="493069" cy="493069"/>
              <a:chOff x="1102660" y="7361946"/>
              <a:chExt cx="374628" cy="374628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1102660" y="7361946"/>
                <a:ext cx="374628" cy="374628"/>
              </a:xfrm>
              <a:prstGeom prst="ellipse">
                <a:avLst/>
              </a:prstGeom>
              <a:solidFill>
                <a:srgbClr val="F065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grpSp>
            <p:nvGrpSpPr>
              <p:cNvPr id="17" name="Group 4"/>
              <p:cNvGrpSpPr>
                <a:grpSpLocks noChangeAspect="1"/>
              </p:cNvGrpSpPr>
              <p:nvPr/>
            </p:nvGrpSpPr>
            <p:grpSpPr bwMode="auto">
              <a:xfrm>
                <a:off x="1200895" y="7440436"/>
                <a:ext cx="178155" cy="179227"/>
                <a:chOff x="0" y="947"/>
                <a:chExt cx="4320" cy="4346"/>
              </a:xfrm>
            </p:grpSpPr>
            <p:sp>
              <p:nvSpPr>
                <p:cNvPr id="18" name="AutoShape 3"/>
                <p:cNvSpPr>
                  <a:spLocks noChangeAspect="1" noChangeArrowheads="1" noTextEdit="1"/>
                </p:cNvSpPr>
                <p:nvPr/>
              </p:nvSpPr>
              <p:spPr bwMode="auto">
                <a:xfrm>
                  <a:off x="0" y="947"/>
                  <a:ext cx="4320" cy="434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600">
                    <a:solidFill>
                      <a:schemeClr val="bg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endParaRPr>
                </a:p>
              </p:txBody>
            </p:sp>
            <p:sp>
              <p:nvSpPr>
                <p:cNvPr id="19" name="Rectangle 5"/>
                <p:cNvSpPr>
                  <a:spLocks noChangeArrowheads="1"/>
                </p:cNvSpPr>
                <p:nvPr/>
              </p:nvSpPr>
              <p:spPr bwMode="auto">
                <a:xfrm>
                  <a:off x="1524" y="2026"/>
                  <a:ext cx="1275" cy="302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600">
                    <a:solidFill>
                      <a:schemeClr val="bg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endParaRPr>
                </a:p>
              </p:txBody>
            </p:sp>
            <p:sp>
              <p:nvSpPr>
                <p:cNvPr id="20" name="Freeform 6"/>
                <p:cNvSpPr>
                  <a:spLocks noEditPoints="1"/>
                </p:cNvSpPr>
                <p:nvPr/>
              </p:nvSpPr>
              <p:spPr bwMode="auto">
                <a:xfrm>
                  <a:off x="2" y="2026"/>
                  <a:ext cx="4320" cy="3259"/>
                </a:xfrm>
                <a:custGeom>
                  <a:avLst/>
                  <a:gdLst>
                    <a:gd name="T0" fmla="*/ 2607 w 2820"/>
                    <a:gd name="T1" fmla="*/ 0 h 2131"/>
                    <a:gd name="T2" fmla="*/ 2283 w 2820"/>
                    <a:gd name="T3" fmla="*/ 0 h 2131"/>
                    <a:gd name="T4" fmla="*/ 2283 w 2820"/>
                    <a:gd name="T5" fmla="*/ 198 h 2131"/>
                    <a:gd name="T6" fmla="*/ 2441 w 2820"/>
                    <a:gd name="T7" fmla="*/ 198 h 2131"/>
                    <a:gd name="T8" fmla="*/ 2624 w 2820"/>
                    <a:gd name="T9" fmla="*/ 372 h 2131"/>
                    <a:gd name="T10" fmla="*/ 2624 w 2820"/>
                    <a:gd name="T11" fmla="*/ 1759 h 2131"/>
                    <a:gd name="T12" fmla="*/ 2441 w 2820"/>
                    <a:gd name="T13" fmla="*/ 1932 h 2131"/>
                    <a:gd name="T14" fmla="*/ 379 w 2820"/>
                    <a:gd name="T15" fmla="*/ 1932 h 2131"/>
                    <a:gd name="T16" fmla="*/ 195 w 2820"/>
                    <a:gd name="T17" fmla="*/ 1759 h 2131"/>
                    <a:gd name="T18" fmla="*/ 195 w 2820"/>
                    <a:gd name="T19" fmla="*/ 372 h 2131"/>
                    <a:gd name="T20" fmla="*/ 379 w 2820"/>
                    <a:gd name="T21" fmla="*/ 198 h 2131"/>
                    <a:gd name="T22" fmla="*/ 537 w 2820"/>
                    <a:gd name="T23" fmla="*/ 198 h 2131"/>
                    <a:gd name="T24" fmla="*/ 537 w 2820"/>
                    <a:gd name="T25" fmla="*/ 0 h 2131"/>
                    <a:gd name="T26" fmla="*/ 213 w 2820"/>
                    <a:gd name="T27" fmla="*/ 0 h 2131"/>
                    <a:gd name="T28" fmla="*/ 0 w 2820"/>
                    <a:gd name="T29" fmla="*/ 213 h 2131"/>
                    <a:gd name="T30" fmla="*/ 0 w 2820"/>
                    <a:gd name="T31" fmla="*/ 1918 h 2131"/>
                    <a:gd name="T32" fmla="*/ 213 w 2820"/>
                    <a:gd name="T33" fmla="*/ 2131 h 2131"/>
                    <a:gd name="T34" fmla="*/ 2607 w 2820"/>
                    <a:gd name="T35" fmla="*/ 2131 h 2131"/>
                    <a:gd name="T36" fmla="*/ 2820 w 2820"/>
                    <a:gd name="T37" fmla="*/ 1918 h 2131"/>
                    <a:gd name="T38" fmla="*/ 2820 w 2820"/>
                    <a:gd name="T39" fmla="*/ 213 h 2131"/>
                    <a:gd name="T40" fmla="*/ 2607 w 2820"/>
                    <a:gd name="T41" fmla="*/ 0 h 2131"/>
                    <a:gd name="T42" fmla="*/ 2607 w 2820"/>
                    <a:gd name="T43" fmla="*/ 0 h 2131"/>
                    <a:gd name="T44" fmla="*/ 2607 w 2820"/>
                    <a:gd name="T45" fmla="*/ 0 h 21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2820" h="2131">
                      <a:moveTo>
                        <a:pt x="2607" y="0"/>
                      </a:moveTo>
                      <a:cubicBezTo>
                        <a:pt x="2283" y="0"/>
                        <a:pt x="2283" y="0"/>
                        <a:pt x="2283" y="0"/>
                      </a:cubicBezTo>
                      <a:cubicBezTo>
                        <a:pt x="2283" y="198"/>
                        <a:pt x="2283" y="198"/>
                        <a:pt x="2283" y="198"/>
                      </a:cubicBezTo>
                      <a:cubicBezTo>
                        <a:pt x="2441" y="198"/>
                        <a:pt x="2441" y="198"/>
                        <a:pt x="2441" y="198"/>
                      </a:cubicBezTo>
                      <a:cubicBezTo>
                        <a:pt x="2542" y="198"/>
                        <a:pt x="2624" y="276"/>
                        <a:pt x="2624" y="372"/>
                      </a:cubicBezTo>
                      <a:cubicBezTo>
                        <a:pt x="2624" y="1759"/>
                        <a:pt x="2624" y="1759"/>
                        <a:pt x="2624" y="1759"/>
                      </a:cubicBezTo>
                      <a:cubicBezTo>
                        <a:pt x="2624" y="1855"/>
                        <a:pt x="2542" y="1932"/>
                        <a:pt x="2441" y="1932"/>
                      </a:cubicBezTo>
                      <a:cubicBezTo>
                        <a:pt x="379" y="1932"/>
                        <a:pt x="379" y="1932"/>
                        <a:pt x="379" y="1932"/>
                      </a:cubicBezTo>
                      <a:cubicBezTo>
                        <a:pt x="278" y="1932"/>
                        <a:pt x="195" y="1855"/>
                        <a:pt x="195" y="1759"/>
                      </a:cubicBezTo>
                      <a:cubicBezTo>
                        <a:pt x="195" y="372"/>
                        <a:pt x="195" y="372"/>
                        <a:pt x="195" y="372"/>
                      </a:cubicBezTo>
                      <a:cubicBezTo>
                        <a:pt x="195" y="276"/>
                        <a:pt x="278" y="198"/>
                        <a:pt x="379" y="198"/>
                      </a:cubicBezTo>
                      <a:cubicBezTo>
                        <a:pt x="537" y="198"/>
                        <a:pt x="537" y="198"/>
                        <a:pt x="537" y="198"/>
                      </a:cubicBezTo>
                      <a:cubicBezTo>
                        <a:pt x="537" y="0"/>
                        <a:pt x="537" y="0"/>
                        <a:pt x="537" y="0"/>
                      </a:cubicBezTo>
                      <a:cubicBezTo>
                        <a:pt x="213" y="0"/>
                        <a:pt x="213" y="0"/>
                        <a:pt x="213" y="0"/>
                      </a:cubicBezTo>
                      <a:cubicBezTo>
                        <a:pt x="95" y="0"/>
                        <a:pt x="0" y="95"/>
                        <a:pt x="0" y="213"/>
                      </a:cubicBezTo>
                      <a:cubicBezTo>
                        <a:pt x="0" y="1918"/>
                        <a:pt x="0" y="1918"/>
                        <a:pt x="0" y="1918"/>
                      </a:cubicBezTo>
                      <a:cubicBezTo>
                        <a:pt x="0" y="2035"/>
                        <a:pt x="95" y="2131"/>
                        <a:pt x="213" y="2131"/>
                      </a:cubicBezTo>
                      <a:cubicBezTo>
                        <a:pt x="2607" y="2131"/>
                        <a:pt x="2607" y="2131"/>
                        <a:pt x="2607" y="2131"/>
                      </a:cubicBezTo>
                      <a:cubicBezTo>
                        <a:pt x="2724" y="2131"/>
                        <a:pt x="2820" y="2035"/>
                        <a:pt x="2820" y="1918"/>
                      </a:cubicBezTo>
                      <a:cubicBezTo>
                        <a:pt x="2820" y="213"/>
                        <a:pt x="2820" y="213"/>
                        <a:pt x="2820" y="213"/>
                      </a:cubicBezTo>
                      <a:cubicBezTo>
                        <a:pt x="2820" y="95"/>
                        <a:pt x="2724" y="0"/>
                        <a:pt x="2607" y="0"/>
                      </a:cubicBezTo>
                      <a:close/>
                      <a:moveTo>
                        <a:pt x="2607" y="0"/>
                      </a:moveTo>
                      <a:cubicBezTo>
                        <a:pt x="2607" y="0"/>
                        <a:pt x="2607" y="0"/>
                        <a:pt x="2607" y="0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600">
                    <a:solidFill>
                      <a:schemeClr val="bg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endParaRPr>
                </a:p>
              </p:txBody>
            </p:sp>
            <p:sp>
              <p:nvSpPr>
                <p:cNvPr id="21" name="Freeform 7"/>
                <p:cNvSpPr>
                  <a:spLocks noEditPoints="1"/>
                </p:cNvSpPr>
                <p:nvPr/>
              </p:nvSpPr>
              <p:spPr bwMode="auto">
                <a:xfrm>
                  <a:off x="964" y="952"/>
                  <a:ext cx="2396" cy="2381"/>
                </a:xfrm>
                <a:custGeom>
                  <a:avLst/>
                  <a:gdLst>
                    <a:gd name="T0" fmla="*/ 170 w 1564"/>
                    <a:gd name="T1" fmla="*/ 1557 h 1557"/>
                    <a:gd name="T2" fmla="*/ 341 w 1564"/>
                    <a:gd name="T3" fmla="*/ 1386 h 1557"/>
                    <a:gd name="T4" fmla="*/ 255 w 1564"/>
                    <a:gd name="T5" fmla="*/ 1238 h 1557"/>
                    <a:gd name="T6" fmla="*/ 255 w 1564"/>
                    <a:gd name="T7" fmla="*/ 724 h 1557"/>
                    <a:gd name="T8" fmla="*/ 771 w 1564"/>
                    <a:gd name="T9" fmla="*/ 181 h 1557"/>
                    <a:gd name="T10" fmla="*/ 797 w 1564"/>
                    <a:gd name="T11" fmla="*/ 181 h 1557"/>
                    <a:gd name="T12" fmla="*/ 1313 w 1564"/>
                    <a:gd name="T13" fmla="*/ 724 h 1557"/>
                    <a:gd name="T14" fmla="*/ 1313 w 1564"/>
                    <a:gd name="T15" fmla="*/ 1236 h 1557"/>
                    <a:gd name="T16" fmla="*/ 1223 w 1564"/>
                    <a:gd name="T17" fmla="*/ 1386 h 1557"/>
                    <a:gd name="T18" fmla="*/ 1393 w 1564"/>
                    <a:gd name="T19" fmla="*/ 1557 h 1557"/>
                    <a:gd name="T20" fmla="*/ 1564 w 1564"/>
                    <a:gd name="T21" fmla="*/ 1386 h 1557"/>
                    <a:gd name="T22" fmla="*/ 1497 w 1564"/>
                    <a:gd name="T23" fmla="*/ 1251 h 1557"/>
                    <a:gd name="T24" fmla="*/ 1497 w 1564"/>
                    <a:gd name="T25" fmla="*/ 696 h 1557"/>
                    <a:gd name="T26" fmla="*/ 801 w 1564"/>
                    <a:gd name="T27" fmla="*/ 0 h 1557"/>
                    <a:gd name="T28" fmla="*/ 767 w 1564"/>
                    <a:gd name="T29" fmla="*/ 0 h 1557"/>
                    <a:gd name="T30" fmla="*/ 71 w 1564"/>
                    <a:gd name="T31" fmla="*/ 696 h 1557"/>
                    <a:gd name="T32" fmla="*/ 71 w 1564"/>
                    <a:gd name="T33" fmla="*/ 1248 h 1557"/>
                    <a:gd name="T34" fmla="*/ 0 w 1564"/>
                    <a:gd name="T35" fmla="*/ 1386 h 1557"/>
                    <a:gd name="T36" fmla="*/ 170 w 1564"/>
                    <a:gd name="T37" fmla="*/ 1557 h 1557"/>
                    <a:gd name="T38" fmla="*/ 170 w 1564"/>
                    <a:gd name="T39" fmla="*/ 1557 h 1557"/>
                    <a:gd name="T40" fmla="*/ 170 w 1564"/>
                    <a:gd name="T41" fmla="*/ 1557 h 15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564" h="1557">
                      <a:moveTo>
                        <a:pt x="170" y="1557"/>
                      </a:moveTo>
                      <a:cubicBezTo>
                        <a:pt x="265" y="1557"/>
                        <a:pt x="341" y="1480"/>
                        <a:pt x="341" y="1386"/>
                      </a:cubicBezTo>
                      <a:cubicBezTo>
                        <a:pt x="341" y="1323"/>
                        <a:pt x="306" y="1268"/>
                        <a:pt x="255" y="1238"/>
                      </a:cubicBezTo>
                      <a:cubicBezTo>
                        <a:pt x="255" y="724"/>
                        <a:pt x="255" y="724"/>
                        <a:pt x="255" y="724"/>
                      </a:cubicBezTo>
                      <a:cubicBezTo>
                        <a:pt x="255" y="424"/>
                        <a:pt x="486" y="181"/>
                        <a:pt x="771" y="181"/>
                      </a:cubicBezTo>
                      <a:cubicBezTo>
                        <a:pt x="797" y="181"/>
                        <a:pt x="797" y="181"/>
                        <a:pt x="797" y="181"/>
                      </a:cubicBezTo>
                      <a:cubicBezTo>
                        <a:pt x="1082" y="181"/>
                        <a:pt x="1313" y="424"/>
                        <a:pt x="1313" y="724"/>
                      </a:cubicBezTo>
                      <a:cubicBezTo>
                        <a:pt x="1313" y="1236"/>
                        <a:pt x="1313" y="1236"/>
                        <a:pt x="1313" y="1236"/>
                      </a:cubicBezTo>
                      <a:cubicBezTo>
                        <a:pt x="1259" y="1265"/>
                        <a:pt x="1223" y="1321"/>
                        <a:pt x="1223" y="1386"/>
                      </a:cubicBezTo>
                      <a:cubicBezTo>
                        <a:pt x="1223" y="1480"/>
                        <a:pt x="1299" y="1557"/>
                        <a:pt x="1393" y="1557"/>
                      </a:cubicBezTo>
                      <a:cubicBezTo>
                        <a:pt x="1488" y="1557"/>
                        <a:pt x="1564" y="1480"/>
                        <a:pt x="1564" y="1386"/>
                      </a:cubicBezTo>
                      <a:cubicBezTo>
                        <a:pt x="1564" y="1331"/>
                        <a:pt x="1538" y="1282"/>
                        <a:pt x="1497" y="1251"/>
                      </a:cubicBezTo>
                      <a:cubicBezTo>
                        <a:pt x="1497" y="696"/>
                        <a:pt x="1497" y="696"/>
                        <a:pt x="1497" y="696"/>
                      </a:cubicBezTo>
                      <a:cubicBezTo>
                        <a:pt x="1497" y="312"/>
                        <a:pt x="1186" y="0"/>
                        <a:pt x="801" y="0"/>
                      </a:cubicBezTo>
                      <a:cubicBezTo>
                        <a:pt x="767" y="0"/>
                        <a:pt x="767" y="0"/>
                        <a:pt x="767" y="0"/>
                      </a:cubicBezTo>
                      <a:cubicBezTo>
                        <a:pt x="383" y="0"/>
                        <a:pt x="71" y="312"/>
                        <a:pt x="71" y="696"/>
                      </a:cubicBezTo>
                      <a:cubicBezTo>
                        <a:pt x="71" y="1248"/>
                        <a:pt x="71" y="1248"/>
                        <a:pt x="71" y="1248"/>
                      </a:cubicBezTo>
                      <a:cubicBezTo>
                        <a:pt x="28" y="1279"/>
                        <a:pt x="0" y="1329"/>
                        <a:pt x="0" y="1386"/>
                      </a:cubicBezTo>
                      <a:cubicBezTo>
                        <a:pt x="0" y="1480"/>
                        <a:pt x="76" y="1557"/>
                        <a:pt x="170" y="1557"/>
                      </a:cubicBezTo>
                      <a:close/>
                      <a:moveTo>
                        <a:pt x="170" y="1557"/>
                      </a:moveTo>
                      <a:cubicBezTo>
                        <a:pt x="170" y="1557"/>
                        <a:pt x="170" y="1557"/>
                        <a:pt x="170" y="1557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 sz="1600">
                    <a:solidFill>
                      <a:schemeClr val="bg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endParaRPr>
                </a:p>
              </p:txBody>
            </p:sp>
          </p:grpSp>
        </p:grpSp>
      </p:grpSp>
      <p:grpSp>
        <p:nvGrpSpPr>
          <p:cNvPr id="54" name="组合 53"/>
          <p:cNvGrpSpPr/>
          <p:nvPr/>
        </p:nvGrpSpPr>
        <p:grpSpPr>
          <a:xfrm>
            <a:off x="2618870" y="2275673"/>
            <a:ext cx="1694625" cy="1689904"/>
            <a:chOff x="5185222" y="1090271"/>
            <a:chExt cx="1694625" cy="1689904"/>
          </a:xfrm>
        </p:grpSpPr>
        <p:sp>
          <p:nvSpPr>
            <p:cNvPr id="48" name="椭圆 47"/>
            <p:cNvSpPr/>
            <p:nvPr/>
          </p:nvSpPr>
          <p:spPr>
            <a:xfrm>
              <a:off x="5185222" y="1090271"/>
              <a:ext cx="1689904" cy="1689904"/>
            </a:xfrm>
            <a:prstGeom prst="ellipse">
              <a:avLst/>
            </a:prstGeom>
            <a:solidFill>
              <a:srgbClr val="F065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任意多边形: 形状 52"/>
            <p:cNvSpPr/>
            <p:nvPr/>
          </p:nvSpPr>
          <p:spPr>
            <a:xfrm>
              <a:off x="5486657" y="1603383"/>
              <a:ext cx="1393190" cy="1173132"/>
            </a:xfrm>
            <a:custGeom>
              <a:avLst/>
              <a:gdLst>
                <a:gd name="connsiteX0" fmla="*/ 1102867 w 1393190"/>
                <a:gd name="connsiteY0" fmla="*/ 0 h 1173132"/>
                <a:gd name="connsiteX1" fmla="*/ 1393190 w 1393190"/>
                <a:gd name="connsiteY1" fmla="*/ 336547 h 1173132"/>
                <a:gd name="connsiteX2" fmla="*/ 1389250 w 1393190"/>
                <a:gd name="connsiteY2" fmla="*/ 414572 h 1173132"/>
                <a:gd name="connsiteX3" fmla="*/ 548660 w 1393190"/>
                <a:gd name="connsiteY3" fmla="*/ 1173132 h 1173132"/>
                <a:gd name="connsiteX4" fmla="*/ 475212 w 1393190"/>
                <a:gd name="connsiteY4" fmla="*/ 1169423 h 1173132"/>
                <a:gd name="connsiteX5" fmla="*/ 0 w 1393190"/>
                <a:gd name="connsiteY5" fmla="*/ 2937 h 1173132"/>
                <a:gd name="connsiteX0-1" fmla="*/ 1102867 w 1393190"/>
                <a:gd name="connsiteY0-2" fmla="*/ 0 h 1173132"/>
                <a:gd name="connsiteX1-3" fmla="*/ 1393190 w 1393190"/>
                <a:gd name="connsiteY1-4" fmla="*/ 336547 h 1173132"/>
                <a:gd name="connsiteX2-5" fmla="*/ 1389250 w 1393190"/>
                <a:gd name="connsiteY2-6" fmla="*/ 414572 h 1173132"/>
                <a:gd name="connsiteX3-7" fmla="*/ 548660 w 1393190"/>
                <a:gd name="connsiteY3-8" fmla="*/ 1173132 h 1173132"/>
                <a:gd name="connsiteX4-9" fmla="*/ 475212 w 1393190"/>
                <a:gd name="connsiteY4-10" fmla="*/ 1169423 h 1173132"/>
                <a:gd name="connsiteX5-11" fmla="*/ 0 w 1393190"/>
                <a:gd name="connsiteY5-12" fmla="*/ 2937 h 1173132"/>
                <a:gd name="connsiteX6" fmla="*/ 1102867 w 1393190"/>
                <a:gd name="connsiteY6" fmla="*/ 0 h 1173132"/>
                <a:gd name="connsiteX0-13" fmla="*/ 1102867 w 1393190"/>
                <a:gd name="connsiteY0-14" fmla="*/ 0 h 1173132"/>
                <a:gd name="connsiteX1-15" fmla="*/ 1393190 w 1393190"/>
                <a:gd name="connsiteY1-16" fmla="*/ 336547 h 1173132"/>
                <a:gd name="connsiteX2-17" fmla="*/ 1389250 w 1393190"/>
                <a:gd name="connsiteY2-18" fmla="*/ 414572 h 1173132"/>
                <a:gd name="connsiteX3-19" fmla="*/ 548660 w 1393190"/>
                <a:gd name="connsiteY3-20" fmla="*/ 1173132 h 1173132"/>
                <a:gd name="connsiteX4-21" fmla="*/ 475212 w 1393190"/>
                <a:gd name="connsiteY4-22" fmla="*/ 1169423 h 1173132"/>
                <a:gd name="connsiteX5-23" fmla="*/ 0 w 1393190"/>
                <a:gd name="connsiteY5-24" fmla="*/ 2937 h 1173132"/>
                <a:gd name="connsiteX6-25" fmla="*/ 1102867 w 1393190"/>
                <a:gd name="connsiteY6-26" fmla="*/ 0 h 1173132"/>
                <a:gd name="connsiteX0-27" fmla="*/ 1102867 w 1393190"/>
                <a:gd name="connsiteY0-28" fmla="*/ 0 h 1173132"/>
                <a:gd name="connsiteX1-29" fmla="*/ 1393190 w 1393190"/>
                <a:gd name="connsiteY1-30" fmla="*/ 336547 h 1173132"/>
                <a:gd name="connsiteX2-31" fmla="*/ 1389250 w 1393190"/>
                <a:gd name="connsiteY2-32" fmla="*/ 414572 h 1173132"/>
                <a:gd name="connsiteX3-33" fmla="*/ 548660 w 1393190"/>
                <a:gd name="connsiteY3-34" fmla="*/ 1173132 h 1173132"/>
                <a:gd name="connsiteX4-35" fmla="*/ 0 w 1393190"/>
                <a:gd name="connsiteY4-36" fmla="*/ 2937 h 1173132"/>
                <a:gd name="connsiteX5-37" fmla="*/ 1102867 w 1393190"/>
                <a:gd name="connsiteY5-38" fmla="*/ 0 h 117313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1393190" h="1173132">
                  <a:moveTo>
                    <a:pt x="1102867" y="0"/>
                  </a:moveTo>
                  <a:lnTo>
                    <a:pt x="1393190" y="336547"/>
                  </a:lnTo>
                  <a:lnTo>
                    <a:pt x="1389250" y="414572"/>
                  </a:lnTo>
                  <a:cubicBezTo>
                    <a:pt x="1345980" y="840644"/>
                    <a:pt x="986148" y="1173132"/>
                    <a:pt x="548660" y="1173132"/>
                  </a:cubicBezTo>
                  <a:lnTo>
                    <a:pt x="0" y="2937"/>
                  </a:lnTo>
                  <a:lnTo>
                    <a:pt x="1102867" y="0"/>
                  </a:lnTo>
                  <a:close/>
                </a:path>
              </a:pathLst>
            </a:custGeom>
            <a:solidFill>
              <a:srgbClr val="ED49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progress-chart_20301"/>
            <p:cNvSpPr>
              <a:spLocks noChangeAspect="1"/>
            </p:cNvSpPr>
            <p:nvPr/>
          </p:nvSpPr>
          <p:spPr bwMode="auto">
            <a:xfrm>
              <a:off x="5479038" y="1603729"/>
              <a:ext cx="1115051" cy="872463"/>
            </a:xfrm>
            <a:custGeom>
              <a:avLst/>
              <a:gdLst>
                <a:gd name="T0" fmla="*/ 4604 w 5092"/>
                <a:gd name="T1" fmla="*/ 0 h 3990"/>
                <a:gd name="T2" fmla="*/ 487 w 5092"/>
                <a:gd name="T3" fmla="*/ 0 h 3990"/>
                <a:gd name="T4" fmla="*/ 0 w 5092"/>
                <a:gd name="T5" fmla="*/ 0 h 3990"/>
                <a:gd name="T6" fmla="*/ 0 w 5092"/>
                <a:gd name="T7" fmla="*/ 159 h 3990"/>
                <a:gd name="T8" fmla="*/ 487 w 5092"/>
                <a:gd name="T9" fmla="*/ 159 h 3990"/>
                <a:gd name="T10" fmla="*/ 487 w 5092"/>
                <a:gd name="T11" fmla="*/ 3043 h 3990"/>
                <a:gd name="T12" fmla="*/ 2354 w 5092"/>
                <a:gd name="T13" fmla="*/ 3043 h 3990"/>
                <a:gd name="T14" fmla="*/ 1520 w 5092"/>
                <a:gd name="T15" fmla="*/ 3877 h 3990"/>
                <a:gd name="T16" fmla="*/ 1633 w 5092"/>
                <a:gd name="T17" fmla="*/ 3990 h 3990"/>
                <a:gd name="T18" fmla="*/ 2466 w 5092"/>
                <a:gd name="T19" fmla="*/ 3156 h 3990"/>
                <a:gd name="T20" fmla="*/ 2466 w 5092"/>
                <a:gd name="T21" fmla="*/ 3978 h 3990"/>
                <a:gd name="T22" fmla="*/ 2625 w 5092"/>
                <a:gd name="T23" fmla="*/ 3978 h 3990"/>
                <a:gd name="T24" fmla="*/ 2625 w 5092"/>
                <a:gd name="T25" fmla="*/ 3156 h 3990"/>
                <a:gd name="T26" fmla="*/ 3437 w 5092"/>
                <a:gd name="T27" fmla="*/ 3967 h 3990"/>
                <a:gd name="T28" fmla="*/ 3549 w 5092"/>
                <a:gd name="T29" fmla="*/ 3855 h 3990"/>
                <a:gd name="T30" fmla="*/ 2738 w 5092"/>
                <a:gd name="T31" fmla="*/ 3043 h 3990"/>
                <a:gd name="T32" fmla="*/ 4604 w 5092"/>
                <a:gd name="T33" fmla="*/ 3043 h 3990"/>
                <a:gd name="T34" fmla="*/ 4604 w 5092"/>
                <a:gd name="T35" fmla="*/ 159 h 3990"/>
                <a:gd name="T36" fmla="*/ 5092 w 5092"/>
                <a:gd name="T37" fmla="*/ 159 h 3990"/>
                <a:gd name="T38" fmla="*/ 5092 w 5092"/>
                <a:gd name="T39" fmla="*/ 0 h 3990"/>
                <a:gd name="T40" fmla="*/ 4604 w 5092"/>
                <a:gd name="T41" fmla="*/ 0 h 3990"/>
                <a:gd name="T42" fmla="*/ 3532 w 5092"/>
                <a:gd name="T43" fmla="*/ 1615 h 3990"/>
                <a:gd name="T44" fmla="*/ 2748 w 5092"/>
                <a:gd name="T45" fmla="*/ 1401 h 3990"/>
                <a:gd name="T46" fmla="*/ 2283 w 5092"/>
                <a:gd name="T47" fmla="*/ 2078 h 3990"/>
                <a:gd name="T48" fmla="*/ 1439 w 5092"/>
                <a:gd name="T49" fmla="*/ 1631 h 3990"/>
                <a:gd name="T50" fmla="*/ 1057 w 5092"/>
                <a:gd name="T51" fmla="*/ 2460 h 3990"/>
                <a:gd name="T52" fmla="*/ 912 w 5092"/>
                <a:gd name="T53" fmla="*/ 2393 h 3990"/>
                <a:gd name="T54" fmla="*/ 1365 w 5092"/>
                <a:gd name="T55" fmla="*/ 1412 h 3990"/>
                <a:gd name="T56" fmla="*/ 2232 w 5092"/>
                <a:gd name="T57" fmla="*/ 1871 h 3990"/>
                <a:gd name="T58" fmla="*/ 2681 w 5092"/>
                <a:gd name="T59" fmla="*/ 1218 h 3990"/>
                <a:gd name="T60" fmla="*/ 3455 w 5092"/>
                <a:gd name="T61" fmla="*/ 1429 h 3990"/>
                <a:gd name="T62" fmla="*/ 4018 w 5092"/>
                <a:gd name="T63" fmla="*/ 448 h 3990"/>
                <a:gd name="T64" fmla="*/ 4156 w 5092"/>
                <a:gd name="T65" fmla="*/ 527 h 3990"/>
                <a:gd name="T66" fmla="*/ 3532 w 5092"/>
                <a:gd name="T67" fmla="*/ 1615 h 3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092" h="3990">
                  <a:moveTo>
                    <a:pt x="4604" y="0"/>
                  </a:moveTo>
                  <a:lnTo>
                    <a:pt x="487" y="0"/>
                  </a:lnTo>
                  <a:lnTo>
                    <a:pt x="0" y="0"/>
                  </a:lnTo>
                  <a:lnTo>
                    <a:pt x="0" y="159"/>
                  </a:lnTo>
                  <a:lnTo>
                    <a:pt x="487" y="159"/>
                  </a:lnTo>
                  <a:lnTo>
                    <a:pt x="487" y="3043"/>
                  </a:lnTo>
                  <a:lnTo>
                    <a:pt x="2354" y="3043"/>
                  </a:lnTo>
                  <a:lnTo>
                    <a:pt x="1520" y="3877"/>
                  </a:lnTo>
                  <a:lnTo>
                    <a:pt x="1633" y="3990"/>
                  </a:lnTo>
                  <a:lnTo>
                    <a:pt x="2466" y="3156"/>
                  </a:lnTo>
                  <a:lnTo>
                    <a:pt x="2466" y="3978"/>
                  </a:lnTo>
                  <a:lnTo>
                    <a:pt x="2625" y="3978"/>
                  </a:lnTo>
                  <a:lnTo>
                    <a:pt x="2625" y="3156"/>
                  </a:lnTo>
                  <a:lnTo>
                    <a:pt x="3437" y="3967"/>
                  </a:lnTo>
                  <a:lnTo>
                    <a:pt x="3549" y="3855"/>
                  </a:lnTo>
                  <a:lnTo>
                    <a:pt x="2738" y="3043"/>
                  </a:lnTo>
                  <a:lnTo>
                    <a:pt x="4604" y="3043"/>
                  </a:lnTo>
                  <a:lnTo>
                    <a:pt x="4604" y="159"/>
                  </a:lnTo>
                  <a:lnTo>
                    <a:pt x="5092" y="159"/>
                  </a:lnTo>
                  <a:lnTo>
                    <a:pt x="5092" y="0"/>
                  </a:lnTo>
                  <a:lnTo>
                    <a:pt x="4604" y="0"/>
                  </a:lnTo>
                  <a:close/>
                  <a:moveTo>
                    <a:pt x="3532" y="1615"/>
                  </a:moveTo>
                  <a:lnTo>
                    <a:pt x="2748" y="1401"/>
                  </a:lnTo>
                  <a:lnTo>
                    <a:pt x="2283" y="2078"/>
                  </a:lnTo>
                  <a:lnTo>
                    <a:pt x="1439" y="1631"/>
                  </a:lnTo>
                  <a:lnTo>
                    <a:pt x="1057" y="2460"/>
                  </a:lnTo>
                  <a:lnTo>
                    <a:pt x="912" y="2393"/>
                  </a:lnTo>
                  <a:lnTo>
                    <a:pt x="1365" y="1412"/>
                  </a:lnTo>
                  <a:lnTo>
                    <a:pt x="2232" y="1871"/>
                  </a:lnTo>
                  <a:lnTo>
                    <a:pt x="2681" y="1218"/>
                  </a:lnTo>
                  <a:lnTo>
                    <a:pt x="3455" y="1429"/>
                  </a:lnTo>
                  <a:lnTo>
                    <a:pt x="4018" y="448"/>
                  </a:lnTo>
                  <a:lnTo>
                    <a:pt x="4156" y="527"/>
                  </a:lnTo>
                  <a:lnTo>
                    <a:pt x="3532" y="16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cxnSp>
        <p:nvCxnSpPr>
          <p:cNvPr id="3" name="直接连接符 2"/>
          <p:cNvCxnSpPr/>
          <p:nvPr/>
        </p:nvCxnSpPr>
        <p:spPr>
          <a:xfrm>
            <a:off x="4589974" y="2265680"/>
            <a:ext cx="0" cy="180848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ags/tag1.xml><?xml version="1.0" encoding="utf-8"?>
<p:tagLst xmlns:p="http://schemas.openxmlformats.org/presentationml/2006/main">
  <p:tag name="PA" val="v4.1.5"/>
</p:tagLst>
</file>

<file path=ppt/tags/tag2.xml><?xml version="1.0" encoding="utf-8"?>
<p:tagLst xmlns:p="http://schemas.openxmlformats.org/presentationml/2006/main">
  <p:tag name="PA" val="v4.1.5"/>
</p:tagLst>
</file>

<file path=ppt/tags/tag3.xml><?xml version="1.0" encoding="utf-8"?>
<p:tagLst xmlns:p="http://schemas.openxmlformats.org/presentationml/2006/main">
  <p:tag name="PA" val="v4.1.5"/>
</p:tagLst>
</file>

<file path=ppt/tags/tag4.xml><?xml version="1.0" encoding="utf-8"?>
<p:tagLst xmlns:p="http://schemas.openxmlformats.org/presentationml/2006/main">
  <p:tag name="PA" val="v4.1.5"/>
</p:tagLst>
</file>

<file path=ppt/tags/tag5.xml><?xml version="1.0" encoding="utf-8"?>
<p:tagLst xmlns:p="http://schemas.openxmlformats.org/presentationml/2006/main">
  <p:tag name="PA" val="v4.1.5"/>
</p:tagLst>
</file>

<file path=ppt/tags/tag6.xml><?xml version="1.0" encoding="utf-8"?>
<p:tagLst xmlns:p="http://schemas.openxmlformats.org/presentationml/2006/main">
  <p:tag name="PA" val="v4.1.5"/>
</p:tagLst>
</file>

<file path=ppt/tags/tag7.xml><?xml version="1.0" encoding="utf-8"?>
<p:tagLst xmlns:p="http://schemas.openxmlformats.org/presentationml/2006/main">
  <p:tag name="PA" val="v4.1.5"/>
</p:tagLst>
</file>

<file path=ppt/tags/tag8.xml><?xml version="1.0" encoding="utf-8"?>
<p:tagLst xmlns:p="http://schemas.openxmlformats.org/presentationml/2006/main">
  <p:tag name="PA" val="v4.1.5"/>
</p:tagLst>
</file>

<file path=ppt/tags/tag9.xml><?xml version="1.0" encoding="utf-8"?>
<p:tagLst xmlns:p="http://schemas.openxmlformats.org/presentationml/2006/main">
  <p:tag name="PA" val="v4.1.5"/>
</p:tagLst>
</file>

<file path=ppt/tags/tag10.xml><?xml version="1.0" encoding="utf-8"?>
<p:tagLst xmlns:p="http://schemas.openxmlformats.org/presentationml/2006/main">
  <p:tag name="PA" val="v4.1.5"/>
</p:tagLst>
</file>

<file path=ppt/tags/tag11.xml><?xml version="1.0" encoding="utf-8"?>
<p:tagLst xmlns:p="http://schemas.openxmlformats.org/presentationml/2006/main">
  <p:tag name="PA" val="v4.1.5"/>
</p:tagLst>
</file>

<file path=ppt/tags/tag12.xml><?xml version="1.0" encoding="utf-8"?>
<p:tagLst xmlns:p="http://schemas.openxmlformats.org/presentationml/2006/main">
  <p:tag name="PA" val="v4.1.5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988</Words>
  <Application>WPS 演示</Application>
  <PresentationFormat>宽屏</PresentationFormat>
  <Paragraphs>220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33" baseType="lpstr">
      <vt:lpstr>Arial</vt:lpstr>
      <vt:lpstr>宋体</vt:lpstr>
      <vt:lpstr>Wingdings</vt:lpstr>
      <vt:lpstr>Haettenschweiler</vt:lpstr>
      <vt:lpstr>方正兰亭黑简体</vt:lpstr>
      <vt:lpstr>黑体</vt:lpstr>
      <vt:lpstr>Segoe UI</vt:lpstr>
      <vt:lpstr>微软雅黑</vt:lpstr>
      <vt:lpstr>Helvetica Light</vt:lpstr>
      <vt:lpstr>Impact</vt:lpstr>
      <vt:lpstr>等线</vt:lpstr>
      <vt:lpstr>Arial Unicode MS</vt:lpstr>
      <vt:lpstr>等线 Light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微软用户</dc:creator>
  <cp:lastModifiedBy>拉普耶鲁</cp:lastModifiedBy>
  <cp:revision>60</cp:revision>
  <dcterms:created xsi:type="dcterms:W3CDTF">2018-01-30T01:24:00Z</dcterms:created>
  <dcterms:modified xsi:type="dcterms:W3CDTF">2020-08-03T03:04:22Z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2052-11.1.0.9739</vt:lpwstr>
  </property>
</Properties>
</file>