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heme/themeOverride2.xml" ContentType="application/vnd.openxmlformats-officedocument.themeOverr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3.xml" ContentType="application/vnd.openxmlformats-officedocument.themeOverride+xml"/>
  <Override PartName="/ppt/notesSlides/notesSlide5.xml" ContentType="application/vnd.openxmlformats-officedocument.presentationml.notesSlide+xml"/>
  <Override PartName="/ppt/theme/themeOverride4.xml" ContentType="application/vnd.openxmlformats-officedocument.themeOverride+xml"/>
  <Override PartName="/ppt/notesSlides/notesSlide6.xml" ContentType="application/vnd.openxmlformats-officedocument.presentationml.notesSlide+xml"/>
  <Override PartName="/ppt/theme/themeOverride5.xml" ContentType="application/vnd.openxmlformats-officedocument.themeOverride+xml"/>
  <Override PartName="/ppt/notesSlides/notesSlide7.xml" ContentType="application/vnd.openxmlformats-officedocument.presentationml.notesSlide+xml"/>
  <Override PartName="/ppt/theme/themeOverride6.xml" ContentType="application/vnd.openxmlformats-officedocument.themeOverride+xml"/>
  <Override PartName="/ppt/notesSlides/notesSlide8.xml" ContentType="application/vnd.openxmlformats-officedocument.presentationml.notesSlide+xml"/>
  <Override PartName="/ppt/theme/themeOverride7.xml" ContentType="application/vnd.openxmlformats-officedocument.themeOverride+xml"/>
  <Override PartName="/ppt/notesSlides/notesSlide9.xml" ContentType="application/vnd.openxmlformats-officedocument.presentationml.notesSlide+xml"/>
  <Override PartName="/ppt/theme/themeOverride8.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9.xml" ContentType="application/vnd.openxmlformats-officedocument.themeOverr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1.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2.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7"/>
  </p:notesMasterIdLst>
  <p:sldIdLst>
    <p:sldId id="288" r:id="rId3"/>
    <p:sldId id="289" r:id="rId4"/>
    <p:sldId id="257" r:id="rId5"/>
    <p:sldId id="260" r:id="rId6"/>
    <p:sldId id="274" r:id="rId7"/>
    <p:sldId id="267" r:id="rId8"/>
    <p:sldId id="268" r:id="rId9"/>
    <p:sldId id="275" r:id="rId10"/>
    <p:sldId id="273" r:id="rId11"/>
    <p:sldId id="269" r:id="rId12"/>
    <p:sldId id="276" r:id="rId13"/>
    <p:sldId id="272" r:id="rId14"/>
    <p:sldId id="279" r:id="rId15"/>
    <p:sldId id="278" r:id="rId16"/>
    <p:sldId id="280" r:id="rId17"/>
    <p:sldId id="281" r:id="rId18"/>
    <p:sldId id="282" r:id="rId19"/>
    <p:sldId id="270" r:id="rId20"/>
    <p:sldId id="283" r:id="rId21"/>
    <p:sldId id="284" r:id="rId22"/>
    <p:sldId id="271" r:id="rId23"/>
    <p:sldId id="285" r:id="rId24"/>
    <p:sldId id="286" r:id="rId25"/>
    <p:sldId id="29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9" autoAdjust="0"/>
    <p:restoredTop sz="94660"/>
  </p:normalViewPr>
  <p:slideViewPr>
    <p:cSldViewPr snapToGrid="0">
      <p:cViewPr varScale="1">
        <p:scale>
          <a:sx n="92" d="100"/>
          <a:sy n="92" d="100"/>
        </p:scale>
        <p:origin x="402" y="66"/>
      </p:cViewPr>
      <p:guideLst/>
    </p:cSldViewPr>
  </p:slideViewPr>
  <p:notesTextViewPr>
    <p:cViewPr>
      <p:scale>
        <a:sx n="1" d="1"/>
        <a:sy n="1" d="1"/>
      </p:scale>
      <p:origin x="0" y="0"/>
    </p:cViewPr>
  </p:notesTextViewPr>
  <p:sorterViewPr>
    <p:cViewPr varScale="1">
      <p:scale>
        <a:sx n="1" d="1"/>
        <a:sy n="1" d="1"/>
      </p:scale>
      <p:origin x="0" y="-49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1570834752"/>
        <c:axId val="-1570832032"/>
      </c:scatterChart>
      <c:valAx>
        <c:axId val="-1570834752"/>
        <c:scaling>
          <c:orientation val="minMax"/>
        </c:scaling>
        <c:delete val="0"/>
        <c:axPos val="b"/>
        <c:numFmt formatCode="General" sourceLinked="1"/>
        <c:majorTickMark val="out"/>
        <c:minorTickMark val="none"/>
        <c:tickLblPos val="nextTo"/>
        <c:crossAx val="-1570832032"/>
        <c:crosses val="autoZero"/>
        <c:crossBetween val="midCat"/>
      </c:valAx>
      <c:valAx>
        <c:axId val="-15708320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570834752"/>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1338010464"/>
        <c:axId val="-1338017536"/>
      </c:areaChart>
      <c:catAx>
        <c:axId val="-1338010464"/>
        <c:scaling>
          <c:orientation val="minMax"/>
        </c:scaling>
        <c:delete val="0"/>
        <c:axPos val="b"/>
        <c:numFmt formatCode="General" sourceLinked="0"/>
        <c:majorTickMark val="out"/>
        <c:minorTickMark val="none"/>
        <c:tickLblPos val="nextTo"/>
        <c:crossAx val="-1338017536"/>
        <c:crosses val="autoZero"/>
        <c:auto val="1"/>
        <c:lblAlgn val="ctr"/>
        <c:lblOffset val="100"/>
        <c:noMultiLvlLbl val="0"/>
      </c:catAx>
      <c:valAx>
        <c:axId val="-1338017536"/>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1338010464"/>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txPr>
        <a:bodyPr/>
        <a:lstStyle/>
        <a:p>
          <a:pPr>
            <a:defRPr sz="1050"/>
          </a:pPr>
          <a:endParaRPr lang="zh-CN"/>
        </a:p>
      </c:txPr>
    </c:legend>
    <c:plotVisOnly val="1"/>
    <c:dispBlanksAs val="zero"/>
    <c:showDLblsOverMax val="0"/>
  </c:chart>
  <c:txPr>
    <a:bodyPr/>
    <a:lstStyle/>
    <a:p>
      <a:pPr>
        <a:defRPr sz="800">
          <a:solidFill>
            <a:schemeClr val="bg1">
              <a:lumMod val="65000"/>
            </a:schemeClr>
          </a:solidFil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bg1"/>
                    </a:solidFill>
                    <a:latin typeface="Lato" panose="020F0502020204030203" pitchFamily="34" charset="0"/>
                    <a:ea typeface="+mn-ea"/>
                    <a:cs typeface="+mn-cs"/>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Lato" panose="020F0502020204030203" pitchFamily="34" charset="0"/>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spPr>
              <a:solidFill>
                <a:srgbClr val="59869B"/>
              </a:solidFill>
              <a:ln>
                <a:noFill/>
              </a:ln>
              <a:effectLst/>
            </c:spPr>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1027789632"/>
        <c:axId val="-1027787456"/>
      </c:barChart>
      <c:catAx>
        <c:axId val="-1027789632"/>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1027787456"/>
        <c:crosses val="autoZero"/>
        <c:auto val="1"/>
        <c:lblAlgn val="ctr"/>
        <c:lblOffset val="100"/>
        <c:noMultiLvlLbl val="0"/>
      </c:catAx>
      <c:valAx>
        <c:axId val="-1027787456"/>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zh-CN"/>
          </a:p>
        </c:txPr>
        <c:crossAx val="-1027789632"/>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2020/6/24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a16="http://schemas.microsoft.com/office/drawing/2014/main" xmlns=""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a16="http://schemas.microsoft.com/office/drawing/2014/main" xmlns=""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a:t>模板来自于 </a:t>
            </a:r>
            <a:r>
              <a:rPr lang="en-US" altLang="zh-CN"/>
              <a:t>http://meihua.docer.com/</a:t>
            </a:r>
            <a:endParaRPr lang="zh-CN" altLang="en-US"/>
          </a:p>
        </p:txBody>
      </p:sp>
      <p:sp>
        <p:nvSpPr>
          <p:cNvPr id="4100" name="灯片编号占位符 3">
            <a:extLst>
              <a:ext uri="{FF2B5EF4-FFF2-40B4-BE49-F238E27FC236}">
                <a16:creationId xmlns:a16="http://schemas.microsoft.com/office/drawing/2014/main" xmlns=""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845891B-9045-4676-8D3B-4B53AFF9B16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05D63A3A-293A-4B5E-848C-AB84935052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1CE27AD8-47B4-4008-9505-D9838447F63B}"/>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2D7A227A-788A-46FD-9B4F-FF83F75B655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0876B-359D-456B-BA99-45E4F42DABD8}"/>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2182600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8DC71B3-4AE1-4174-A700-3C96CB091AD2}"/>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B6896ADC-0B74-4E45-9453-5441E1E53F53}"/>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E65DA46-D4BD-4F3F-AB8F-B08DEDAF937A}"/>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F825BA37-803C-4A60-94D8-131568269F8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0C5D4A5-4C61-43A0-88E1-04D8F9409446}"/>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3766834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41BCE35-BE2C-4342-AE04-D22373E4F8EE}"/>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7EEF443-40F9-47DD-9225-733FA74F68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97913BD7-6A56-47DD-A04B-BFE12CDAD853}"/>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F00A29A8-F766-4F9C-B9D1-496A55A28DE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25CBC3F-A4D8-4AEF-8A1A-631F0839DE52}"/>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6536183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D7A1033-51EE-43B9-88AE-3658AB09DB2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8D49094-A879-432C-BC8F-28A6938E4BBB}"/>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F37C9B74-08EC-43E2-A682-B540D285F20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6C0AEE3C-10FC-4D0E-ACAB-78909C7904CE}"/>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22ACA6BD-6124-40DC-8B90-F7CAA9D2F93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DB2A90E-3E0C-44F7-861A-FAA627161EE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14906278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7B697F-8135-445B-A161-A253E3C779F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342985AE-8610-45BB-A4CF-4D625C6A2ED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169D620D-305B-4C62-B078-B26E37F2A140}"/>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3F2000EF-4018-4866-97A1-FE8DBB6B27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1BBBF00B-C01C-4C6D-B5E2-5D48D81BBAB0}"/>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589F2B73-2423-47CE-B8C6-67649BEFB660}"/>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8" name="页脚占位符 7">
            <a:extLst>
              <a:ext uri="{FF2B5EF4-FFF2-40B4-BE49-F238E27FC236}">
                <a16:creationId xmlns:a16="http://schemas.microsoft.com/office/drawing/2014/main" xmlns="" id="{04E9A005-C1DB-4988-995B-CE764988694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155F20D7-3169-4686-BA18-913E87736B5B}"/>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57227567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587193A-1ED9-46FC-A5A8-55FA24F3CACF}"/>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737C928A-1B1D-4917-9DC1-5CCCEE8DF15B}"/>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4" name="页脚占位符 3">
            <a:extLst>
              <a:ext uri="{FF2B5EF4-FFF2-40B4-BE49-F238E27FC236}">
                <a16:creationId xmlns:a16="http://schemas.microsoft.com/office/drawing/2014/main" xmlns="" id="{A62A4F29-67A1-4777-8F37-95C53B53423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7AE59D7-EC02-44AE-A977-BE7DC0DE0F7D}"/>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7316194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75F3D888-88BF-406E-95B5-9CB73120AA03}"/>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3" name="页脚占位符 2">
            <a:extLst>
              <a:ext uri="{FF2B5EF4-FFF2-40B4-BE49-F238E27FC236}">
                <a16:creationId xmlns:a16="http://schemas.microsoft.com/office/drawing/2014/main" xmlns="" id="{F0E5DB37-5FAB-4380-8877-F0A880A22E29}"/>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ED6A1C7B-0491-4760-8C93-26F2AC307B80}"/>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99835980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429F746-B31B-4C05-9AE9-EF142FCC7E2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CF30E6DF-CC1C-4847-9A4A-373ADE5B59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0C762E0A-BC31-49DE-AF52-8A46E15436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4255D8DE-86F7-4D47-9749-4E38449C35E8}"/>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FA70E496-CAC0-44C2-87CA-32A5815A4F2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CA1A4081-3514-4B86-90F8-C202301C9A1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409114986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927BF5F-9996-4B11-8335-41F28C5EECE2}"/>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DA70E4AC-6A82-4E5A-84AD-00D1AA6FF1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9922A69E-06C1-446D-A3A5-0DA5A28ADE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FABC842A-6395-48F6-A71E-EF6F10494643}"/>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661ED9F0-EA58-4218-8FF2-FE415867B8A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A1F7FAC8-EBA3-42CC-BB6E-2E651810BE27}"/>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3358675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0ACAF7-DE58-4041-86F9-0DE056F9C40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F5520C4-B5FD-4D4E-8915-AC24690FE2A3}"/>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F0FC08B-0C87-411C-9A71-54A1F649A01C}"/>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E5D22EC6-74C8-4673-97F6-7244721FE2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D00E81D-4602-471F-8123-2C0C40BFCE19}"/>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2754371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23F7513D-EDD3-44B6-A504-ECF8D4F79233}"/>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518C932-9CF7-47C7-9115-453F079C55DD}"/>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74EA43B3-330A-4D39-8687-12084D51C1FF}"/>
              </a:ext>
            </a:extLst>
          </p:cNvPr>
          <p:cNvSpPr>
            <a:spLocks noGrp="1"/>
          </p:cNvSpPr>
          <p:nvPr>
            <p:ph type="dt" sz="half" idx="10"/>
          </p:nvPr>
        </p:nvSpPr>
        <p:spPr/>
        <p:txBody>
          <a:body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C46A2B85-0E38-4C02-85D5-8837FF71002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D1CC142-92E5-435E-8B08-96D4EA04B2E4}"/>
              </a:ext>
            </a:extLst>
          </p:cNvPr>
          <p:cNvSpPr>
            <a:spLocks noGrp="1"/>
          </p:cNvSpPr>
          <p:nvPr>
            <p:ph type="sldNum" sz="quarter" idx="12"/>
          </p:nvPr>
        </p:nvSpPr>
        <p:spPr/>
        <p:txBody>
          <a:body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181102414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3DE4663A-0E9C-48F1-9AA4-EB35BB445688}"/>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8D686CB-9793-4D64-BB43-D4F296088287}"/>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0AE1237-ECB2-495F-BDCA-1DA23178F65B}"/>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122465D-8E02-40D1-BEA8-49E29D4566D4}"/>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AB4F85BF-94F8-4255-91FB-2EEBE0F8B598}"/>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8" name="页脚占位符 7">
            <a:extLst>
              <a:ext uri="{FF2B5EF4-FFF2-40B4-BE49-F238E27FC236}">
                <a16:creationId xmlns:a16="http://schemas.microsoft.com/office/drawing/2014/main" xmlns=""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57CCE4A2-87DD-484F-9F22-089CCEAEF570}"/>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4" name="页脚占位符 3">
            <a:extLst>
              <a:ext uri="{FF2B5EF4-FFF2-40B4-BE49-F238E27FC236}">
                <a16:creationId xmlns:a16="http://schemas.microsoft.com/office/drawing/2014/main" xmlns=""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60753544-8D66-45FF-82F7-5C0E76870536}"/>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3" name="页脚占位符 2">
            <a:extLst>
              <a:ext uri="{FF2B5EF4-FFF2-40B4-BE49-F238E27FC236}">
                <a16:creationId xmlns:a16="http://schemas.microsoft.com/office/drawing/2014/main" xmlns=""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7F2034C-0E3E-4882-8550-5B8DB8E131A3}"/>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2FFB31EA-602E-48EC-BC2D-DE2DBEBEDF94}"/>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6" name="页脚占位符 5">
            <a:extLst>
              <a:ext uri="{FF2B5EF4-FFF2-40B4-BE49-F238E27FC236}">
                <a16:creationId xmlns:a16="http://schemas.microsoft.com/office/drawing/2014/main" xmlns=""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273718C-5E35-4AC6-BF26-D6F0AD6D245E}"/>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89708F8-F759-4939-93BA-DBC172C64314}"/>
              </a:ext>
            </a:extLst>
          </p:cNvPr>
          <p:cNvSpPr>
            <a:spLocks noGrp="1"/>
          </p:cNvSpPr>
          <p:nvPr>
            <p:ph type="dt" sz="half" idx="10"/>
          </p:nvPr>
        </p:nvSpPr>
        <p:spPr/>
        <p:txBody>
          <a:body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21" Type="http://schemas.openxmlformats.org/officeDocument/2006/relationships/slideLayout" Target="../slideLayouts/slideLayout34.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slideLayout" Target="../slideLayouts/slideLayout33.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slideLayout" Target="../slideLayouts/slideLayout3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25E55C26-F4AE-43EB-8BBF-9C6317F1B4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6710819-B4C6-4FF7-BD9B-FE08CFACB4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E31ABCB-F06D-43B2-855D-C24893D3CF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94575-D8E6-41F3-B145-1EC22026F127}"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282930FB-2FE0-48D6-8499-C86E7FBC9E8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77655602-1A1D-45B2-BF2C-67A234E922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BD48B-383F-460A-9E26-9D9185712543}" type="slidenum">
              <a:rPr lang="zh-CN" altLang="en-US" smtClean="0"/>
              <a:t>‹#›</a:t>
            </a:fld>
            <a:endParaRPr lang="zh-CN" altLang="en-US"/>
          </a:p>
        </p:txBody>
      </p:sp>
    </p:spTree>
    <p:extLst>
      <p:ext uri="{BB962C8B-B14F-4D97-AF65-F5344CB8AC3E}">
        <p14:creationId xmlns:p14="http://schemas.microsoft.com/office/powerpoint/2010/main" val="6087671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6" r:id="rId1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2020/6/24</a:t>
            </a:fld>
            <a:endParaRPr lang="zh-CN" altLang="en-US"/>
          </a:p>
        </p:txBody>
      </p:sp>
      <p:sp>
        <p:nvSpPr>
          <p:cNvPr id="5" name="页脚占位符 4">
            <a:extLst>
              <a:ext uri="{FF2B5EF4-FFF2-40B4-BE49-F238E27FC236}">
                <a16:creationId xmlns:a16="http://schemas.microsoft.com/office/drawing/2014/main" xmlns=""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20.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4.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hemeOverride" Target="../theme/themeOverride2.xml"/><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2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hemeOverride" Target="../theme/themeOverride3.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25.xml"/><Relationship Id="rId1" Type="http://schemas.openxmlformats.org/officeDocument/2006/relationships/themeOverride" Target="../theme/themeOverride5.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8.xml"/><Relationship Id="rId1" Type="http://schemas.openxmlformats.org/officeDocument/2006/relationships/themeOverride" Target="../theme/themeOverride6.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7.xml"/><Relationship Id="rId1" Type="http://schemas.openxmlformats.org/officeDocument/2006/relationships/themeOverride" Target="../theme/themeOverride7.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8.xml"/><Relationship Id="rId6" Type="http://schemas.openxmlformats.org/officeDocument/2006/relationships/notesSlide" Target="../notesSlides/notesSlide10.xml"/><Relationship Id="rId5" Type="http://schemas.openxmlformats.org/officeDocument/2006/relationships/slideLayout" Target="../slideLayouts/slideLayout20.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9.xml"/><Relationship Id="rId1" Type="http://schemas.openxmlformats.org/officeDocument/2006/relationships/themeOverride" Target="../theme/themeOverride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6.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1.xml"/><Relationship Id="rId6" Type="http://schemas.openxmlformats.org/officeDocument/2006/relationships/notesSlide" Target="../notesSlides/notesSlide18.xml"/><Relationship Id="rId5" Type="http://schemas.openxmlformats.org/officeDocument/2006/relationships/slideLayout" Target="../slideLayouts/slideLayout20.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33.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33.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2.xml"/><Relationship Id="rId6" Type="http://schemas.openxmlformats.org/officeDocument/2006/relationships/notesSlide" Target="../notesSlides/notesSlide21.xml"/><Relationship Id="rId5" Type="http://schemas.openxmlformats.org/officeDocument/2006/relationships/slideLayout" Target="../slideLayouts/slideLayout20.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34.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20.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a16="http://schemas.microsoft.com/office/drawing/2014/main" xmlns="" id="{7D434963-D4BD-48B3-86CC-787F9F07E113}"/>
              </a:ext>
            </a:extLst>
          </p:cNvPr>
          <p:cNvSpPr txBox="1"/>
          <p:nvPr>
            <p:custDataLst>
              <p:tags r:id="rId1"/>
            </p:custDataLst>
          </p:nvPr>
        </p:nvSpPr>
        <p:spPr>
          <a:xfrm>
            <a:off x="2555655" y="1722985"/>
            <a:ext cx="7042313"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环保公司企业宣传</a:t>
            </a:r>
            <a:r>
              <a:rPr lang="en-US" altLang="zh-CN" sz="4800" dirty="0" err="1">
                <a:solidFill>
                  <a:schemeClr val="tx1">
                    <a:lumMod val="65000"/>
                    <a:lumOff val="35000"/>
                  </a:schemeClr>
                </a:solidFill>
                <a:latin typeface="方正兰亭细黑_GBK" panose="02000000000000000000" pitchFamily="2" charset="-122"/>
                <a:ea typeface="方正兰亭细黑_GBK" panose="02000000000000000000" pitchFamily="2" charset="-122"/>
              </a:rPr>
              <a:t>ppt</a:t>
            </a: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模板</a:t>
            </a:r>
            <a:endPar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8" name="PA_文本框 2">
            <a:extLst>
              <a:ext uri="{FF2B5EF4-FFF2-40B4-BE49-F238E27FC236}">
                <a16:creationId xmlns:a16="http://schemas.microsoft.com/office/drawing/2014/main" xmlns="" id="{7D434963-D4BD-48B3-86CC-787F9F07E113}"/>
              </a:ext>
            </a:extLst>
          </p:cNvPr>
          <p:cNvSpPr txBox="1"/>
          <p:nvPr>
            <p:custDataLst>
              <p:tags r:id="rId2"/>
            </p:custDataLst>
          </p:nvPr>
        </p:nvSpPr>
        <p:spPr>
          <a:xfrm>
            <a:off x="5417017"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3209682" y="2869023"/>
            <a:ext cx="5734262" cy="338554"/>
          </a:xfrm>
          <a:prstGeom prst="rect">
            <a:avLst/>
          </a:prstGeom>
          <a:noFill/>
        </p:spPr>
        <p:txBody>
          <a:bodyPr wrap="none" rtlCol="0">
            <a:spAutoFit/>
          </a:bodyPr>
          <a:lstStyle/>
          <a:p>
            <a:pPr algn="ctr"/>
            <a:r>
              <a:rPr lang="en-US" altLang="zh-CN" sz="1600" dirty="0">
                <a:solidFill>
                  <a:schemeClr val="tx1">
                    <a:lumMod val="65000"/>
                    <a:lumOff val="35000"/>
                  </a:schemeClr>
                </a:solidFill>
                <a:latin typeface="方正兰亭细黑_GBK" panose="02000000000000000000" pitchFamily="2" charset="-122"/>
                <a:ea typeface="方正兰亭细黑_GBK" panose="02000000000000000000" pitchFamily="2" charset="-122"/>
              </a:rPr>
              <a:t>Atmospheric contracted business venture financing plan</a:t>
            </a:r>
            <a:endParaRPr lang="zh-CN" altLang="en-US" sz="16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6"/>
            </p:custDataLst>
          </p:nvPr>
        </p:nvSpPr>
        <p:spPr>
          <a:xfrm>
            <a:off x="5106706"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773848"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latin typeface="方正兰亭细黑_GBK" panose="02000000000000000000" pitchFamily="2" charset="-122"/>
                <a:ea typeface="方正兰亭细黑_GBK" panose="02000000000000000000" pitchFamily="2" charset="-122"/>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5106706" y="316465"/>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1</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项目概况</a:t>
              </a:r>
              <a:endParaRPr lang="zh-CN" altLang="en-US" sz="2400" dirty="0">
                <a:solidFill>
                  <a:schemeClr val="tx1"/>
                </a:solidFill>
                <a:latin typeface="+mn-ea"/>
              </a:endParaRPr>
            </a:p>
          </p:txBody>
        </p:sp>
      </p:grpSp>
      <p:grpSp>
        <p:nvGrpSpPr>
          <p:cNvPr id="3" name="组合 2">
            <a:extLst>
              <a:ext uri="{FF2B5EF4-FFF2-40B4-BE49-F238E27FC236}">
                <a16:creationId xmlns:a16="http://schemas.microsoft.com/office/drawing/2014/main" xmlns=""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latin typeface="Elephant" panose="02020904090505020303" pitchFamily="18" charset="0"/>
                  <a:ea typeface="方正姚体" panose="02010601030101010101" pitchFamily="2" charset="-122"/>
                </a:rPr>
                <a:t>2</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市场透视</a:t>
              </a:r>
              <a:endParaRPr lang="zh-CN" altLang="en-US" sz="2400" dirty="0">
                <a:solidFill>
                  <a:schemeClr val="tx1"/>
                </a:solidFill>
                <a:latin typeface="+mn-ea"/>
              </a:endParaRPr>
            </a:p>
          </p:txBody>
        </p:sp>
      </p:grpSp>
      <p:grpSp>
        <p:nvGrpSpPr>
          <p:cNvPr id="4" name="组合 3">
            <a:extLst>
              <a:ext uri="{FF2B5EF4-FFF2-40B4-BE49-F238E27FC236}">
                <a16:creationId xmlns:a16="http://schemas.microsoft.com/office/drawing/2014/main" xmlns=""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3</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latin typeface="+mn-ea"/>
                </a:rPr>
                <a:t>整体规划</a:t>
              </a:r>
              <a:endParaRPr lang="zh-CN" altLang="en-US" sz="2400" dirty="0">
                <a:solidFill>
                  <a:schemeClr val="tx1"/>
                </a:solidFill>
                <a:latin typeface="+mn-ea"/>
              </a:endParaRPr>
            </a:p>
          </p:txBody>
        </p:sp>
      </p:grpSp>
      <p:grpSp>
        <p:nvGrpSpPr>
          <p:cNvPr id="5" name="组合 4">
            <a:extLst>
              <a:ext uri="{FF2B5EF4-FFF2-40B4-BE49-F238E27FC236}">
                <a16:creationId xmlns:a16="http://schemas.microsoft.com/office/drawing/2014/main" xmlns=""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latin typeface="Elephant" panose="02020904090505020303" pitchFamily="18" charset="0"/>
                  <a:ea typeface="方正姚体" panose="02010601030101010101" pitchFamily="2" charset="-122"/>
                </a:rPr>
                <a:t>4</a:t>
              </a:r>
              <a:endParaRPr lang="zh-CN" altLang="en-US" sz="2000" kern="0" dirty="0">
                <a:solidFill>
                  <a:sysClr val="window" lastClr="FFFFFF"/>
                </a:solidFill>
                <a:latin typeface="Elephant" panose="02020904090505020303" pitchFamily="18" charset="0"/>
                <a:ea typeface="方正姚体" panose="02010601030101010101" pitchFamily="2" charset="-122"/>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latin typeface="+mn-ea"/>
                </a:rPr>
                <a:t>财务分析</a:t>
              </a:r>
              <a:endParaRPr lang="zh-CN" altLang="en-US" sz="2400" dirty="0">
                <a:solidFill>
                  <a:schemeClr val="tx1"/>
                </a:solidFill>
                <a:latin typeface="+mn-ea"/>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a:p>
            <a:pPr algn="ctr">
              <a:defRPr/>
            </a:pPr>
            <a:r>
              <a:rPr lang="en-US" altLang="zh-CN"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rPr>
              <a:t>CONTENTS</a:t>
            </a:r>
            <a:endParaRPr lang="zh-CN" altLang="en-US" sz="2800" spc="500" dirty="0">
              <a:solidFill>
                <a:srgbClr val="2C3460"/>
              </a:solidFill>
              <a:latin typeface="Dubai Light" panose="020B0303030403030204" pitchFamily="34" charset="-78"/>
              <a:ea typeface="华文中宋" panose="02010600040101010101" pitchFamily="2" charset="-122"/>
              <a:cs typeface="Dubai Light" panose="020B0303030403030204" pitchFamily="34" charset="-78"/>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微软雅黑" panose="020B0503020204020204" pitchFamily="34" charset="-122"/>
                <a:ea typeface="微软雅黑" panose="020B0503020204020204" pitchFamily="34" charset="-122"/>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6863DC6-69BA-4FE8-8562-ADB7C5CB4E9B}"/>
              </a:ext>
            </a:extLst>
          </p:cNvPr>
          <p:cNvSpPr txBox="1"/>
          <p:nvPr/>
        </p:nvSpPr>
        <p:spPr>
          <a:xfrm>
            <a:off x="4461069" y="3155639"/>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4287AF80-2604-4490-9CDE-F00AAD50BDB9}"/>
              </a:ext>
            </a:extLst>
          </p:cNvPr>
          <p:cNvSpPr txBox="1"/>
          <p:nvPr/>
        </p:nvSpPr>
        <p:spPr>
          <a:xfrm>
            <a:off x="3257347" y="4184378"/>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8BE225D1-509D-4545-A557-91FA3DCE0725}"/>
              </a:ext>
            </a:extLst>
          </p:cNvPr>
          <p:cNvSpPr txBox="1"/>
          <p:nvPr/>
        </p:nvSpPr>
        <p:spPr>
          <a:xfrm>
            <a:off x="4461068" y="5300076"/>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a16="http://schemas.microsoft.com/office/drawing/2014/main" xmlns="" id="{AF4D4E51-157F-4C0E-9A70-74BD6340348A}"/>
              </a:ext>
            </a:extLst>
          </p:cNvPr>
          <p:cNvSpPr txBox="1"/>
          <p:nvPr/>
        </p:nvSpPr>
        <p:spPr>
          <a:xfrm>
            <a:off x="3257346" y="2113702"/>
            <a:ext cx="2783049" cy="295466"/>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advTm="0">
        <p15:prstTrans prst="airplane"/>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项目概况</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01</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This </a:t>
              </a:r>
              <a:r>
                <a:rPr lang="en-US" sz="1600"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rPr>
                <a:t>option has a triangle on the upper left. Throughout the design, we use subtle color shifts to add visual interest and convey forward momentum.</a:t>
              </a:r>
              <a:endParaRPr lang="en-US" sz="1465" dirty="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latin typeface="Montserrat" charset="0"/>
                  <a:ea typeface="Montserrat" charset="0"/>
                  <a:cs typeface="Montserrat" charset="0"/>
                </a:rPr>
                <a:t>TITLE HERE</a:t>
              </a:r>
            </a:p>
          </p:txBody>
        </p:sp>
      </p:grpSp>
      <p:sp>
        <p:nvSpPr>
          <p:cNvPr id="13" name="TextBox 1">
            <a:extLst>
              <a:ext uri="{FF2B5EF4-FFF2-40B4-BE49-F238E27FC236}">
                <a16:creationId xmlns:a16="http://schemas.microsoft.com/office/drawing/2014/main" xmlns="" id="{2B93902F-15EB-4390-B677-7BE1BF17007D}"/>
              </a:ext>
            </a:extLst>
          </p:cNvPr>
          <p:cNvSpPr txBox="1"/>
          <p:nvPr/>
        </p:nvSpPr>
        <p:spPr>
          <a:xfrm>
            <a:off x="343159" y="207513"/>
            <a:ext cx="2167252" cy="474617"/>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a16="http://schemas.microsoft.com/office/drawing/2014/main" xmlns="" id="{441081C5-B3FD-4350-B81E-FB3176624D3D}"/>
              </a:ext>
            </a:extLst>
          </p:cNvPr>
          <p:cNvSpPr txBox="1"/>
          <p:nvPr/>
        </p:nvSpPr>
        <p:spPr>
          <a:xfrm>
            <a:off x="363582" y="524323"/>
            <a:ext cx="2123139"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a16="http://schemas.microsoft.com/office/drawing/2014/main" xmlns=""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is simply dummy text of the printing and typesetting industry. </a:t>
              </a:r>
              <a:r>
                <a:rPr lang="en-US" sz="1200" b="0" dirty="0" err="1">
                  <a:solidFill>
                    <a:srgbClr val="2C3460">
                      <a:alpha val="70000"/>
                    </a:srgbClr>
                  </a:solidFill>
                  <a:latin typeface="Source Sans Pro" charset="0"/>
                  <a:ea typeface="Source Sans Pro" charset="0"/>
                  <a:cs typeface="Source Sans Pro" charset="0"/>
                </a:rPr>
                <a:t>Lorem</a:t>
              </a:r>
              <a:r>
                <a:rPr lang="en-US" sz="1200" b="0" dirty="0">
                  <a:solidFill>
                    <a:srgbClr val="2C3460">
                      <a:alpha val="70000"/>
                    </a:srgbClr>
                  </a:solidFill>
                  <a:latin typeface="Source Sans Pro" charset="0"/>
                  <a:ea typeface="Source Sans Pro" charset="0"/>
                  <a:cs typeface="Source Sans Pro" charset="0"/>
                </a:rPr>
                <a:t> </a:t>
              </a:r>
              <a:r>
                <a:rPr lang="en-US" sz="1200" b="0" dirty="0" err="1">
                  <a:solidFill>
                    <a:srgbClr val="2C3460">
                      <a:alpha val="70000"/>
                    </a:srgbClr>
                  </a:solidFill>
                  <a:latin typeface="Source Sans Pro" charset="0"/>
                  <a:ea typeface="Source Sans Pro" charset="0"/>
                  <a:cs typeface="Source Sans Pro" charset="0"/>
                </a:rPr>
                <a:t>Ipsum</a:t>
              </a:r>
              <a:r>
                <a:rPr lang="en-US" sz="1200" b="0" dirty="0">
                  <a:solidFill>
                    <a:srgbClr val="2C3460">
                      <a:alpha val="70000"/>
                    </a:srgbClr>
                  </a:solidFill>
                  <a:latin typeface="Source Sans Pro" charset="0"/>
                  <a:ea typeface="Source Sans Pro" charset="0"/>
                  <a:cs typeface="Source Sans Pro" charset="0"/>
                </a:rPr>
                <a:t> has been the industry's standard dummy text ever since the 1500s, when an unknown.</a:t>
              </a:r>
            </a:p>
          </p:txBody>
        </p:sp>
      </p:grpSp>
      <p:sp>
        <p:nvSpPr>
          <p:cNvPr id="49" name="TextBox 1">
            <a:extLst>
              <a:ext uri="{FF2B5EF4-FFF2-40B4-BE49-F238E27FC236}">
                <a16:creationId xmlns:a16="http://schemas.microsoft.com/office/drawing/2014/main" xmlns="" id="{B3DE5D65-0DE4-442D-8D3C-488E61214418}"/>
              </a:ext>
            </a:extLst>
          </p:cNvPr>
          <p:cNvSpPr txBox="1"/>
          <p:nvPr/>
        </p:nvSpPr>
        <p:spPr>
          <a:xfrm>
            <a:off x="618243" y="328481"/>
            <a:ext cx="1405834"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xmlns="" id="{2080E042-7EAA-469B-A406-7EA9F63531AB}"/>
              </a:ext>
            </a:extLst>
          </p:cNvPr>
          <p:cNvSpPr txBox="1"/>
          <p:nvPr/>
        </p:nvSpPr>
        <p:spPr>
          <a:xfrm>
            <a:off x="618243" y="680439"/>
            <a:ext cx="1766007" cy="322204"/>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t>高级项目经理</a:t>
            </a:r>
            <a:endParaRPr lang="en-US" altLang="zh-CN" sz="1800" dirty="0"/>
          </a:p>
          <a:p>
            <a:pPr lvl="1">
              <a:lnSpc>
                <a:spcPct val="150000"/>
              </a:lnSpc>
            </a:pPr>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t>项目经理</a:t>
            </a:r>
            <a:endParaRPr lang="en-US" altLang="zh-CN" sz="20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t>设计师</a:t>
            </a:r>
            <a:endParaRPr lang="en-US" altLang="zh-CN" sz="1800" i="0" dirty="0"/>
          </a:p>
          <a:p>
            <a:pPr lvl="1"/>
            <a:r>
              <a:rPr lang="en-US" dirty="0"/>
              <a:t>Indent to get the title</a:t>
            </a:r>
          </a:p>
          <a:p>
            <a:pPr lvl="2"/>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Donec</a:t>
            </a:r>
            <a:r>
              <a:rPr lang="en-US" dirty="0"/>
              <a:t> </a:t>
            </a:r>
            <a:r>
              <a:rPr lang="en-US" dirty="0" err="1"/>
              <a:t>erat</a:t>
            </a:r>
            <a:r>
              <a:rPr lang="en-US" dirty="0"/>
              <a:t> mi, </a:t>
            </a:r>
            <a:r>
              <a:rPr lang="en-US" dirty="0" err="1"/>
              <a:t>tincidunt</a:t>
            </a:r>
            <a:r>
              <a:rPr lang="en-US" dirty="0"/>
              <a:t> </a:t>
            </a:r>
            <a:r>
              <a:rPr lang="en-US" dirty="0" err="1"/>
              <a:t>sed</a:t>
            </a:r>
            <a:r>
              <a:rPr lang="en-US" dirty="0"/>
              <a:t> </a:t>
            </a:r>
            <a:r>
              <a:rPr lang="en-US" dirty="0" err="1"/>
              <a:t>rutrum</a:t>
            </a:r>
            <a:r>
              <a:rPr lang="en-US" dirty="0"/>
              <a:t> </a:t>
            </a:r>
            <a:r>
              <a:rPr lang="en-US" dirty="0" err="1"/>
              <a:t>nec</a:t>
            </a:r>
            <a:r>
              <a:rPr lang="en-US" dirty="0"/>
              <a:t>, </a:t>
            </a:r>
            <a:r>
              <a:rPr lang="en-US" dirty="0" err="1"/>
              <a:t>faucibus</a:t>
            </a:r>
            <a:r>
              <a:rPr lang="en-US" dirty="0"/>
              <a:t> </a:t>
            </a:r>
            <a:r>
              <a:rPr lang="en-US" dirty="0" err="1"/>
              <a:t>quis</a:t>
            </a:r>
            <a:r>
              <a:rPr lang="en-US" dirty="0"/>
              <a:t> nisi. </a:t>
            </a:r>
          </a:p>
          <a:p>
            <a:endParaRPr lang="en-US" dirty="0"/>
          </a:p>
        </p:txBody>
      </p:sp>
      <p:pic>
        <p:nvPicPr>
          <p:cNvPr id="5" name="图片占位符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a:extLst>
              <a:ext uri="{28A0092B-C50C-407E-A947-70E740481C1C}">
                <a14:useLocalDpi xmlns:a14="http://schemas.microsoft.com/office/drawing/2010/main" val="0"/>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print">
            <a:extLst>
              <a:ext uri="{28A0092B-C50C-407E-A947-70E740481C1C}">
                <a14:useLocalDpi xmlns:a14="http://schemas.microsoft.com/office/drawing/2010/main" val="0"/>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print">
            <a:extLst>
              <a:ext uri="{28A0092B-C50C-407E-A947-70E740481C1C}">
                <a14:useLocalDpi xmlns:a14="http://schemas.microsoft.com/office/drawing/2010/main" val="0"/>
              </a:ext>
            </a:extLst>
          </a:blip>
          <a:srcRect t="57" b="57"/>
          <a:stretch>
            <a:fillRect/>
          </a:stretch>
        </p:blipFill>
        <p:spPr>
          <a:xfrm>
            <a:off x="9633189" y="1914109"/>
            <a:ext cx="1399260" cy="1399260"/>
          </a:xfrm>
        </p:spPr>
      </p:pic>
      <p:sp>
        <p:nvSpPr>
          <p:cNvPr id="17" name="TextBox 1">
            <a:extLst>
              <a:ext uri="{FF2B5EF4-FFF2-40B4-BE49-F238E27FC236}">
                <a16:creationId xmlns:a16="http://schemas.microsoft.com/office/drawing/2014/main" xmlns="" id="{C040E3F3-7361-4628-AFDF-DCF9A85A17B6}"/>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a16="http://schemas.microsoft.com/office/drawing/2014/main" xmlns="" id="{46B10E84-ADA9-4435-A31D-A0D1217B6530}"/>
              </a:ext>
            </a:extLst>
          </p:cNvPr>
          <p:cNvSpPr txBox="1"/>
          <p:nvPr/>
        </p:nvSpPr>
        <p:spPr>
          <a:xfrm>
            <a:off x="486824" y="677566"/>
            <a:ext cx="1982056" cy="315343"/>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p:txBody>
          <a:bodyPr/>
          <a:lstStyle/>
          <a:p>
            <a:r>
              <a:rPr lang="en-US" dirty="0"/>
              <a:t>Best </a:t>
            </a:r>
            <a:br>
              <a:rPr lang="en-US" dirty="0"/>
            </a:br>
            <a:r>
              <a:rPr lang="en-US" dirty="0"/>
              <a:t>service</a:t>
            </a:r>
            <a:br>
              <a:rPr lang="en-US" dirty="0"/>
            </a:br>
            <a:r>
              <a:rPr lang="en-US" dirty="0"/>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linea-basic-10" charset="0"/>
                  <a:ea typeface="linea-basic-10" charset="0"/>
                  <a:cs typeface="linea-basic-10" charset="0"/>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linea-basic-10" charset="0"/>
                  <a:ea typeface="linea-basic-10" charset="0"/>
                  <a:cs typeface="linea-basic-10" charset="0"/>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t>Features </a:t>
              </a:r>
              <a:r>
                <a:rPr lang="en-US" sz="2000" dirty="0" err="1"/>
                <a:t>smaple</a:t>
              </a:r>
              <a:endParaRPr lang="en-US" sz="2000" dirty="0"/>
            </a:p>
            <a:p>
              <a:pPr>
                <a:lnSpc>
                  <a:spcPct val="80000"/>
                </a:lnSpc>
              </a:pPr>
              <a:r>
                <a:rPr lang="en-US" sz="2000" dirty="0"/>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is simply dummy text of the printing and typesetting industry. </a:t>
              </a:r>
              <a:r>
                <a:rPr lang="en-US" sz="1200" b="0" dirty="0" err="1">
                  <a:latin typeface="Source Sans Pro" charset="0"/>
                  <a:ea typeface="Source Sans Pro" charset="0"/>
                  <a:cs typeface="Source Sans Pro" charset="0"/>
                </a:rPr>
                <a:t>Lorem</a:t>
              </a:r>
              <a:r>
                <a:rPr lang="en-US" sz="1200" b="0" dirty="0">
                  <a:latin typeface="Source Sans Pro" charset="0"/>
                  <a:ea typeface="Source Sans Pro" charset="0"/>
                  <a:cs typeface="Source Sans Pro" charset="0"/>
                </a:rPr>
                <a:t> </a:t>
              </a:r>
              <a:r>
                <a:rPr lang="en-US" sz="1200" b="0" dirty="0" err="1">
                  <a:latin typeface="Source Sans Pro" charset="0"/>
                  <a:ea typeface="Source Sans Pro" charset="0"/>
                  <a:cs typeface="Source Sans Pro" charset="0"/>
                </a:rPr>
                <a:t>Ipsum</a:t>
              </a:r>
              <a:r>
                <a:rPr lang="en-US" sz="1200" b="0" dirty="0">
                  <a:latin typeface="Source Sans Pro" charset="0"/>
                  <a:ea typeface="Source Sans Pro" charset="0"/>
                  <a:cs typeface="Source Sans Pro" charset="0"/>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linea-basic-10" charset="0"/>
                  <a:ea typeface="linea-basic-10" charset="0"/>
                  <a:cs typeface="linea-basic-10" charset="0"/>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a16="http://schemas.microsoft.com/office/drawing/2014/main" xmlns="" id="{D0C48009-D63A-4949-BC53-CD7FC4216DD6}"/>
              </a:ext>
            </a:extLst>
          </p:cNvPr>
          <p:cNvSpPr txBox="1"/>
          <p:nvPr/>
        </p:nvSpPr>
        <p:spPr>
          <a:xfrm>
            <a:off x="3555194" y="452077"/>
            <a:ext cx="1349728"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a16="http://schemas.microsoft.com/office/drawing/2014/main" xmlns="" id="{D45F8B38-B373-4E3E-B30A-81514E7CC915}"/>
              </a:ext>
            </a:extLst>
          </p:cNvPr>
          <p:cNvSpPr txBox="1"/>
          <p:nvPr/>
        </p:nvSpPr>
        <p:spPr>
          <a:xfrm>
            <a:off x="3575618" y="768887"/>
            <a:ext cx="1622083" cy="341119"/>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a16="http://schemas.microsoft.com/office/drawing/2014/main" xmlns="" id="{D66FAAFD-F7AD-42B4-AC5A-0863717835B3}"/>
              </a:ext>
            </a:extLst>
          </p:cNvPr>
          <p:cNvSpPr txBox="1"/>
          <p:nvPr/>
        </p:nvSpPr>
        <p:spPr>
          <a:xfrm>
            <a:off x="3685755" y="1708693"/>
            <a:ext cx="1436291" cy="341119"/>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a16="http://schemas.microsoft.com/office/drawing/2014/main" xmlns="" id="{8DCDC604-7D97-43DD-9E80-E63DC172C5C9}"/>
              </a:ext>
            </a:extLst>
          </p:cNvPr>
          <p:cNvSpPr txBox="1"/>
          <p:nvPr/>
        </p:nvSpPr>
        <p:spPr>
          <a:xfrm>
            <a:off x="3665416" y="2026743"/>
            <a:ext cx="2106346" cy="329064"/>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a16="http://schemas.microsoft.com/office/drawing/2014/main" xmlns=""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a:p>
            <a:pPr>
              <a:lnSpc>
                <a:spcPct val="120000"/>
              </a:lnSpc>
            </a:pP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a:t>
            </a:r>
            <a:r>
              <a:rPr lang="en-US" sz="1200" b="0" dirty="0" err="1">
                <a:solidFill>
                  <a:schemeClr val="tx1">
                    <a:alpha val="70000"/>
                  </a:schemeClr>
                </a:solidFill>
                <a:latin typeface="Source Sans Pro" charset="0"/>
                <a:ea typeface="Source Sans Pro" charset="0"/>
                <a:cs typeface="Source Sans Pro" charset="0"/>
              </a:rPr>
              <a:t>unknown.Lorem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is simply dummy text of the printing and typesetting industry. </a:t>
            </a:r>
            <a:r>
              <a:rPr lang="en-US" sz="1200" b="0" dirty="0" err="1">
                <a:solidFill>
                  <a:schemeClr val="tx1">
                    <a:alpha val="70000"/>
                  </a:schemeClr>
                </a:solidFill>
                <a:latin typeface="Source Sans Pro" charset="0"/>
                <a:ea typeface="Source Sans Pro" charset="0"/>
                <a:cs typeface="Source Sans Pro" charset="0"/>
              </a:rPr>
              <a:t>Lorem</a:t>
            </a:r>
            <a:r>
              <a:rPr lang="en-US" sz="1200" b="0" dirty="0">
                <a:solidFill>
                  <a:schemeClr val="tx1">
                    <a:alpha val="70000"/>
                  </a:schemeClr>
                </a:solidFill>
                <a:latin typeface="Source Sans Pro" charset="0"/>
                <a:ea typeface="Source Sans Pro" charset="0"/>
                <a:cs typeface="Source Sans Pro" charset="0"/>
              </a:rPr>
              <a:t> </a:t>
            </a:r>
            <a:r>
              <a:rPr lang="en-US" sz="1200" b="0" dirty="0" err="1">
                <a:solidFill>
                  <a:schemeClr val="tx1">
                    <a:alpha val="70000"/>
                  </a:schemeClr>
                </a:solidFill>
                <a:latin typeface="Source Sans Pro" charset="0"/>
                <a:ea typeface="Source Sans Pro" charset="0"/>
                <a:cs typeface="Source Sans Pro" charset="0"/>
              </a:rPr>
              <a:t>Ipsum</a:t>
            </a:r>
            <a:r>
              <a:rPr lang="en-US" sz="1200" b="0" dirty="0">
                <a:solidFill>
                  <a:schemeClr val="tx1">
                    <a:alpha val="70000"/>
                  </a:schemeClr>
                </a:solidFill>
                <a:latin typeface="Source Sans Pro" charset="0"/>
                <a:ea typeface="Source Sans Pro" charset="0"/>
                <a:cs typeface="Source Sans Pro" charset="0"/>
              </a:rPr>
              <a:t> has been the industry's standard dummy text ever since the 1500s, when an unknown.</a:t>
            </a:r>
          </a:p>
          <a:p>
            <a:pPr>
              <a:lnSpc>
                <a:spcPct val="120000"/>
              </a:lnSpc>
            </a:pPr>
            <a:endParaRPr lang="en-US" sz="1200" b="0" dirty="0">
              <a:solidFill>
                <a:schemeClr val="tx1">
                  <a:alpha val="70000"/>
                </a:schemeClr>
              </a:solidFill>
              <a:latin typeface="Source Sans Pro" charset="0"/>
              <a:ea typeface="Source Sans Pro" charset="0"/>
              <a:cs typeface="Source Sans Pro" charset="0"/>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t>Brief</a:t>
            </a:r>
          </a:p>
          <a:p>
            <a:pPr>
              <a:lnSpc>
                <a:spcPct val="87000"/>
              </a:lnSpc>
            </a:pPr>
            <a:r>
              <a:rPr lang="en-US" sz="1467" dirty="0"/>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t>Strategy</a:t>
            </a:r>
          </a:p>
          <a:p>
            <a:pPr>
              <a:lnSpc>
                <a:spcPct val="87000"/>
              </a:lnSpc>
            </a:pPr>
            <a:r>
              <a:rPr lang="en-US" sz="1467" dirty="0"/>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t>Creativity</a:t>
            </a:r>
          </a:p>
          <a:p>
            <a:pPr>
              <a:lnSpc>
                <a:spcPct val="87000"/>
              </a:lnSpc>
            </a:pPr>
            <a:r>
              <a:rPr lang="en-US" sz="1467" dirty="0"/>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t>Results</a:t>
            </a:r>
          </a:p>
          <a:p>
            <a:pPr>
              <a:lnSpc>
                <a:spcPct val="87000"/>
              </a:lnSpc>
            </a:pPr>
            <a:r>
              <a:rPr lang="en-US" sz="1467" dirty="0"/>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a16="http://schemas.microsoft.com/office/drawing/2014/main" xmlns="" id="{4E1B8081-D1E1-4ACA-A28D-128274017958}"/>
              </a:ext>
            </a:extLst>
          </p:cNvPr>
          <p:cNvSpPr txBox="1"/>
          <p:nvPr/>
        </p:nvSpPr>
        <p:spPr>
          <a:xfrm>
            <a:off x="466400" y="360756"/>
            <a:ext cx="1348126" cy="45871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a16="http://schemas.microsoft.com/office/drawing/2014/main" xmlns="" id="{84FEA5F2-E2DF-4093-930F-2453D80174BF}"/>
              </a:ext>
            </a:extLst>
          </p:cNvPr>
          <p:cNvSpPr txBox="1"/>
          <p:nvPr/>
        </p:nvSpPr>
        <p:spPr>
          <a:xfrm>
            <a:off x="486824" y="677566"/>
            <a:ext cx="1875376" cy="303353"/>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a16="http://schemas.microsoft.com/office/drawing/2014/main" xmlns=""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a16="http://schemas.microsoft.com/office/drawing/2014/main" xmlns="" id="{537CCB95-C89F-4611-9B5F-2C36F70AE0A7}"/>
              </a:ext>
            </a:extLst>
          </p:cNvPr>
          <p:cNvSpPr txBox="1"/>
          <p:nvPr/>
        </p:nvSpPr>
        <p:spPr>
          <a:xfrm>
            <a:off x="522070" y="1419513"/>
            <a:ext cx="1598194" cy="308482"/>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latin typeface="微软雅黑" panose="020B0503020204020204" pitchFamily="34" charset="-122"/>
                <a:ea typeface="微软雅黑" panose="020B0503020204020204" pitchFamily="34" charset="-122"/>
              </a:rPr>
              <a:t>市场透视</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02</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ea typeface="Open Sans Light" pitchFamily="34" charset="0"/>
              <a:cs typeface="Open Sans Light" pitchFamily="34" charset="0"/>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latin typeface="+mj-lt"/>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rPr>
              <a:t>市场潜力</a:t>
            </a:r>
          </a:p>
          <a:p>
            <a:pPr>
              <a:lnSpc>
                <a:spcPts val="1560"/>
              </a:lnSpc>
              <a:spcAft>
                <a:spcPts val="36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rPr>
              <a:t>市场潜力</a:t>
            </a:r>
          </a:p>
          <a:p>
            <a:pPr algn="just">
              <a:lnSpc>
                <a:spcPts val="1560"/>
              </a:lnSpc>
              <a:spcAft>
                <a:spcPts val="720"/>
              </a:spcAft>
            </a:pPr>
            <a:r>
              <a:rPr lang="en-US" sz="1200" dirty="0">
                <a:solidFill>
                  <a:schemeClr val="tx2"/>
                </a:solidFill>
                <a:ea typeface="Open Sans" pitchFamily="34" charset="0"/>
                <a:cs typeface="Open Sans" pitchFamily="34" charset="0"/>
              </a:rPr>
              <a:t>Lorem ipsum dolor sit </a:t>
            </a:r>
            <a:r>
              <a:rPr lang="en-US" sz="1200" dirty="0" err="1">
                <a:solidFill>
                  <a:schemeClr val="tx2"/>
                </a:solidFill>
                <a:ea typeface="Open Sans" pitchFamily="34" charset="0"/>
                <a:cs typeface="Open Sans" pitchFamily="34" charset="0"/>
              </a:rPr>
              <a:t>amet</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consectetur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adipiscing</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elit</a:t>
            </a:r>
            <a:r>
              <a:rPr lang="en-US" sz="1200" dirty="0">
                <a:solidFill>
                  <a:schemeClr val="tx2"/>
                </a:solidFill>
                <a:ea typeface="Open Sans" pitchFamily="34" charset="0"/>
                <a:cs typeface="Open Sans" pitchFamily="34" charset="0"/>
              </a:rPr>
              <a:t>. Nam </a:t>
            </a:r>
            <a:r>
              <a:rPr lang="en-US" sz="1200" dirty="0" err="1">
                <a:solidFill>
                  <a:schemeClr val="tx2"/>
                </a:solidFill>
                <a:ea typeface="Open Sans" pitchFamily="34" charset="0"/>
                <a:cs typeface="Open Sans" pitchFamily="34" charset="0"/>
              </a:rPr>
              <a:t>aliquam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varius</a:t>
            </a:r>
            <a:r>
              <a:rPr lang="en-US" sz="1200" dirty="0">
                <a:solidFill>
                  <a:schemeClr val="tx2"/>
                </a:solidFill>
                <a:ea typeface="Open Sans" pitchFamily="34" charset="0"/>
                <a:cs typeface="Open Sans" pitchFamily="34" charset="0"/>
              </a:rPr>
              <a:t> gravida. </a:t>
            </a:r>
            <a:r>
              <a:rPr lang="en-US" sz="1200" dirty="0" err="1">
                <a:solidFill>
                  <a:schemeClr val="tx2"/>
                </a:solidFill>
                <a:ea typeface="Open Sans" pitchFamily="34" charset="0"/>
                <a:cs typeface="Open Sans" pitchFamily="34" charset="0"/>
              </a:rPr>
              <a:t>Nulla</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rhoncus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sed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eleifend</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rutrum</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turpis</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justo</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tempor</a:t>
            </a:r>
            <a:r>
              <a:rPr lang="en-US" sz="1200" dirty="0">
                <a:solidFill>
                  <a:schemeClr val="tx2"/>
                </a:solidFill>
                <a:ea typeface="Open Sans" pitchFamily="34" charset="0"/>
                <a:cs typeface="Open Sans" pitchFamily="34" charset="0"/>
              </a:rPr>
              <a:t> </a:t>
            </a:r>
            <a:r>
              <a:rPr lang="en-US" sz="1200" dirty="0" err="1">
                <a:solidFill>
                  <a:schemeClr val="tx2"/>
                </a:solidFill>
                <a:ea typeface="Open Sans" pitchFamily="34" charset="0"/>
                <a:cs typeface="Open Sans" pitchFamily="34" charset="0"/>
              </a:rPr>
              <a:t>urna</a:t>
            </a:r>
            <a:r>
              <a:rPr lang="en-US" sz="1200" dirty="0">
                <a:solidFill>
                  <a:schemeClr val="tx2"/>
                </a:solidFill>
                <a:ea typeface="Open Sans" pitchFamily="34" charset="0"/>
                <a:cs typeface="Open Sans" pitchFamily="34" charset="0"/>
              </a:rPr>
              <a:t>, et </a:t>
            </a:r>
            <a:r>
              <a:rPr lang="en-US" sz="1200" dirty="0" err="1">
                <a:solidFill>
                  <a:schemeClr val="tx2"/>
                </a:solidFill>
                <a:ea typeface="Open Sans" pitchFamily="34" charset="0"/>
                <a:cs typeface="Open Sans" pitchFamily="34" charset="0"/>
              </a:rPr>
              <a:t>commodo</a:t>
            </a:r>
            <a:r>
              <a:rPr lang="en-US" sz="1200" dirty="0">
                <a:solidFill>
                  <a:schemeClr val="tx2"/>
                </a:solidFill>
                <a:ea typeface="Open Sans" pitchFamily="34" charset="0"/>
                <a:cs typeface="Open Sans" pitchFamily="34" charset="0"/>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p>
        </p:txBody>
      </p:sp>
      <p:sp>
        <p:nvSpPr>
          <p:cNvPr id="14" name="Rectangle 2">
            <a:extLst>
              <a:ext uri="{FF2B5EF4-FFF2-40B4-BE49-F238E27FC236}">
                <a16:creationId xmlns:a16="http://schemas.microsoft.com/office/drawing/2014/main" xmlns="" id="{3A5AA59C-AC4C-4916-8D81-AF356996513B}"/>
              </a:ext>
            </a:extLst>
          </p:cNvPr>
          <p:cNvSpPr/>
          <p:nvPr/>
        </p:nvSpPr>
        <p:spPr>
          <a:xfrm>
            <a:off x="515785" y="531999"/>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a16="http://schemas.microsoft.com/office/drawing/2014/main" xmlns="" id="{DAC7B66F-6625-45D6-B06D-14D7DD594549}"/>
              </a:ext>
            </a:extLst>
          </p:cNvPr>
          <p:cNvSpPr txBox="1"/>
          <p:nvPr/>
        </p:nvSpPr>
        <p:spPr>
          <a:xfrm>
            <a:off x="515785" y="147279"/>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T</a:t>
              </a:r>
              <a:endParaRPr lang="en-US" sz="2800" b="1" dirty="0">
                <a:solidFill>
                  <a:srgbClr val="FFFFFF"/>
                </a:solidFill>
                <a:latin typeface="Source Sans Pro" charset="0"/>
                <a:ea typeface="Source Sans Pro" charset="0"/>
                <a:cs typeface="Source Sans Pro" charset="0"/>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w</a:t>
              </a:r>
              <a:endParaRPr lang="en-US" sz="2800" b="1" dirty="0">
                <a:solidFill>
                  <a:srgbClr val="FFFFFF"/>
                </a:solidFill>
                <a:latin typeface="Source Sans Pro" charset="0"/>
                <a:ea typeface="Source Sans Pro" charset="0"/>
                <a:cs typeface="Source Sans Pro" charset="0"/>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Bebas Neue" charset="0"/>
                  <a:ea typeface="Bebas Neue" charset="0"/>
                  <a:cs typeface="Bebas Neue" charset="0"/>
                </a:rPr>
                <a:t>市场潜力模型</a:t>
              </a:r>
            </a:p>
            <a:p>
              <a:pPr>
                <a:lnSpc>
                  <a:spcPct val="125000"/>
                </a:lnSpc>
              </a:pPr>
              <a:r>
                <a:rPr lang="en-US" sz="1200" dirty="0">
                  <a:latin typeface="Source Sans Pro" charset="0"/>
                  <a:ea typeface="Source Sans Pro" charset="0"/>
                  <a:cs typeface="Source Sans Pro" charset="0"/>
                </a:rPr>
                <a:t>When an unknown printer took a galley of type and scrambled it to. </a:t>
              </a:r>
              <a:endParaRPr lang="en-US" sz="1200" dirty="0">
                <a:solidFill>
                  <a:schemeClr val="tx1">
                    <a:alpha val="60000"/>
                  </a:schemeClr>
                </a:solidFill>
                <a:latin typeface="Source Sans Pro" charset="0"/>
                <a:ea typeface="Source Sans Pro" charset="0"/>
                <a:cs typeface="Source Sans Pro" charset="0"/>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latin typeface="linea-basic-10" charset="0"/>
                  <a:ea typeface="linea-basic-10" charset="0"/>
                  <a:cs typeface="linea-basic-10" charset="0"/>
                </a:rPr>
                <a:t>+</a:t>
              </a:r>
              <a:endParaRPr lang="en-US" sz="2800" b="1" dirty="0">
                <a:solidFill>
                  <a:srgbClr val="FFFFFF"/>
                </a:solidFill>
                <a:latin typeface="Source Sans Pro" charset="0"/>
                <a:ea typeface="Source Sans Pro" charset="0"/>
                <a:cs typeface="Source Sans Pro" charset="0"/>
              </a:endParaRPr>
            </a:p>
          </p:txBody>
        </p:sp>
      </p:grpSp>
      <p:sp>
        <p:nvSpPr>
          <p:cNvPr id="24" name="Rectangle 2">
            <a:extLst>
              <a:ext uri="{FF2B5EF4-FFF2-40B4-BE49-F238E27FC236}">
                <a16:creationId xmlns:a16="http://schemas.microsoft.com/office/drawing/2014/main" xmlns="" id="{5366C74D-B395-42A5-8EC3-AD2AE846C317}"/>
              </a:ext>
            </a:extLst>
          </p:cNvPr>
          <p:cNvSpPr/>
          <p:nvPr/>
        </p:nvSpPr>
        <p:spPr>
          <a:xfrm>
            <a:off x="509664" y="543316"/>
            <a:ext cx="1553246"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a16="http://schemas.microsoft.com/office/drawing/2014/main" xmlns="" id="{0AB4D566-8621-41EE-B5F6-9E13C70BCF41}"/>
              </a:ext>
            </a:extLst>
          </p:cNvPr>
          <p:cNvSpPr txBox="1"/>
          <p:nvPr/>
        </p:nvSpPr>
        <p:spPr>
          <a:xfrm>
            <a:off x="509664" y="158596"/>
            <a:ext cx="1616148"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S</a:t>
            </a:r>
            <a:endParaRPr lang="ru-RU" sz="6000" b="1" dirty="0">
              <a:solidFill>
                <a:schemeClr val="bg1"/>
              </a:solidFill>
              <a:latin typeface="+mj-lt"/>
              <a:cs typeface="Lato Black" panose="020F0A02020204030203" pitchFamily="34" charset="0"/>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O</a:t>
            </a:r>
            <a:endParaRPr lang="ru-RU" sz="6000" b="1" dirty="0">
              <a:solidFill>
                <a:schemeClr val="bg1"/>
              </a:solidFill>
              <a:latin typeface="+mj-lt"/>
              <a:cs typeface="Lato Black" panose="020F0A02020204030203" pitchFamily="34" charset="0"/>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latin typeface="+mj-lt"/>
                <a:cs typeface="Lato Black" panose="020F0A02020204030203" pitchFamily="34" charset="0"/>
              </a:rPr>
              <a:t>W</a:t>
            </a:r>
            <a:endParaRPr lang="ru-RU" sz="6000" b="1" dirty="0">
              <a:solidFill>
                <a:schemeClr val="bg1"/>
              </a:solidFill>
              <a:latin typeface="+mj-lt"/>
              <a:cs typeface="Lato Black" panose="020F0A02020204030203" pitchFamily="34" charset="0"/>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latin typeface="+mj-lt"/>
                <a:cs typeface="Lato Black" panose="020F0A02020204030203" pitchFamily="34" charset="0"/>
              </a:rPr>
              <a:t>T</a:t>
            </a:r>
            <a:endParaRPr lang="ru-RU" sz="6000" b="1" dirty="0">
              <a:solidFill>
                <a:schemeClr val="bg1"/>
              </a:solidFill>
              <a:latin typeface="+mj-lt"/>
              <a:cs typeface="Lato Black" panose="020F0A02020204030203" pitchFamily="34" charset="0"/>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latin typeface="Open Sans Light" panose="020B0306030504020204" pitchFamily="34" charset="0"/>
                <a:ea typeface="Open Sans Light" panose="020B0306030504020204" pitchFamily="34" charset="0"/>
                <a:cs typeface="Open Sans Light" panose="020B0306030504020204" pitchFamily="34" charset="0"/>
              </a:rPr>
              <a:t>Lorem ipsum dolor sit </a:t>
            </a:r>
            <a:r>
              <a:rPr lang="id-ID" sz="1400">
                <a:latin typeface="Open Sans Light" panose="020B0306030504020204" pitchFamily="34" charset="0"/>
                <a:ea typeface="Open Sans Light" panose="020B0306030504020204" pitchFamily="34" charset="0"/>
                <a:cs typeface="Open Sans Light" panose="020B0306030504020204" pitchFamily="34" charset="0"/>
              </a:rPr>
              <a:t>dudu </a:t>
            </a:r>
            <a:r>
              <a:rPr lang="en-US" sz="1400">
                <a:latin typeface="Open Sans Light" panose="020B0306030504020204" pitchFamily="34" charset="0"/>
                <a:ea typeface="Open Sans Light" panose="020B0306030504020204" pitchFamily="34" charset="0"/>
                <a:cs typeface="Open Sans Light" panose="020B0306030504020204" pitchFamily="34" charset="0"/>
              </a:rPr>
              <a:t>amet, consectetur adipiscing elit. </a:t>
            </a:r>
            <a:endParaRPr lang="id-ID" sz="1400"/>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rPr>
              <a:t>区域市场透析</a:t>
            </a:r>
          </a:p>
        </p:txBody>
      </p:sp>
      <p:sp>
        <p:nvSpPr>
          <p:cNvPr id="36" name="Rectangle 2">
            <a:extLst>
              <a:ext uri="{FF2B5EF4-FFF2-40B4-BE49-F238E27FC236}">
                <a16:creationId xmlns:a16="http://schemas.microsoft.com/office/drawing/2014/main" xmlns="" id="{270C3043-2658-497C-8E7E-12EB02A46C04}"/>
              </a:ext>
            </a:extLst>
          </p:cNvPr>
          <p:cNvSpPr/>
          <p:nvPr/>
        </p:nvSpPr>
        <p:spPr>
          <a:xfrm>
            <a:off x="455721" y="608843"/>
            <a:ext cx="1446230"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a16="http://schemas.microsoft.com/office/drawing/2014/main" xmlns="" id="{D49113FE-55EA-45C1-90AE-CC34D7C97B7D}"/>
              </a:ext>
            </a:extLst>
          </p:cNvPr>
          <p:cNvSpPr txBox="1"/>
          <p:nvPr/>
        </p:nvSpPr>
        <p:spPr>
          <a:xfrm>
            <a:off x="455721" y="308058"/>
            <a:ext cx="1535998"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a16="http://schemas.microsoft.com/office/drawing/2014/main" xmlns="" id="{A5BAFE37-EF07-413C-8652-A10ACBB33979}"/>
              </a:ext>
            </a:extLst>
          </p:cNvPr>
          <p:cNvSpPr/>
          <p:nvPr/>
        </p:nvSpPr>
        <p:spPr>
          <a:xfrm>
            <a:off x="623880" y="695588"/>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a16="http://schemas.microsoft.com/office/drawing/2014/main" xmlns="" id="{6B83D2A5-358B-4C54-9AD3-F850C88589BA}"/>
              </a:ext>
            </a:extLst>
          </p:cNvPr>
          <p:cNvSpPr txBox="1"/>
          <p:nvPr/>
        </p:nvSpPr>
        <p:spPr>
          <a:xfrm>
            <a:off x="623880" y="373158"/>
            <a:ext cx="1535998"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dirty="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amet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consectetur</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adipiscing</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r>
                <a:rPr lang="en-US" sz="1200" dirty="0" err="1">
                  <a:solidFill>
                    <a:schemeClr val="tx1">
                      <a:lumMod val="50000"/>
                      <a:lumOff val="50000"/>
                    </a:schemeClr>
                  </a:solidFill>
                  <a:ea typeface="Open Sans Light" panose="020B0306030504020204" pitchFamily="34" charset="0"/>
                  <a:cs typeface="Open Sans Light" panose="020B0306030504020204" pitchFamily="34" charset="0"/>
                </a:rPr>
                <a:t>elit</a:t>
              </a:r>
              <a:r>
                <a:rPr lang="en-US" sz="1200" dirty="0">
                  <a:solidFill>
                    <a:schemeClr val="tx1">
                      <a:lumMod val="50000"/>
                      <a:lumOff val="50000"/>
                    </a:schemeClr>
                  </a:solidFill>
                  <a:ea typeface="Open Sans Light" panose="020B0306030504020204" pitchFamily="34" charset="0"/>
                  <a:cs typeface="Open Sans Light" panose="020B0306030504020204" pitchFamily="34" charset="0"/>
                </a:rPr>
                <a:t>. </a:t>
              </a:r>
              <a:endParaRPr lang="id-ID" sz="1200" dirty="0">
                <a:solidFill>
                  <a:schemeClr val="tx1">
                    <a:lumMod val="50000"/>
                    <a:lumOff val="50000"/>
                  </a:schemeClr>
                </a:solidFill>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02</a:t>
            </a:r>
            <a:endParaRPr lang="en-US" sz="2000" dirty="0">
              <a:solidFill>
                <a:srgbClr val="FFFFFF"/>
              </a:solidFill>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ea typeface="Open Sans Light" panose="020B0306030504020204" pitchFamily="34" charset="0"/>
                  <a:cs typeface="Open Sans Light" panose="020B0306030504020204" pitchFamily="34" charset="0"/>
                </a:rPr>
                <a:t>Lorem ipsum dolor sit </a:t>
              </a:r>
              <a:r>
                <a:rPr lang="id-ID" sz="1200">
                  <a:solidFill>
                    <a:schemeClr val="tx1">
                      <a:lumMod val="50000"/>
                      <a:lumOff val="50000"/>
                    </a:schemeClr>
                  </a:solidFill>
                  <a:ea typeface="Open Sans Light" panose="020B0306030504020204" pitchFamily="34" charset="0"/>
                  <a:cs typeface="Open Sans Light" panose="020B0306030504020204" pitchFamily="34" charset="0"/>
                </a:rPr>
                <a:t>dudu </a:t>
              </a:r>
              <a:r>
                <a:rPr lang="en-US" sz="1200">
                  <a:solidFill>
                    <a:schemeClr val="tx1">
                      <a:lumMod val="50000"/>
                      <a:lumOff val="50000"/>
                    </a:schemeClr>
                  </a:solidFill>
                  <a:ea typeface="Open Sans Light" panose="020B0306030504020204" pitchFamily="34" charset="0"/>
                  <a:cs typeface="Open Sans Light" panose="020B0306030504020204" pitchFamily="34" charset="0"/>
                </a:rPr>
                <a:t>amet, consectetur adipiscing elit. </a:t>
              </a:r>
              <a:endParaRPr lang="id-ID" sz="1200">
                <a:solidFill>
                  <a:schemeClr val="tx1">
                    <a:lumMod val="50000"/>
                    <a:lumOff val="50000"/>
                  </a:schemeClr>
                </a:solidFill>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rPr>
                <a:t>解决方案</a:t>
              </a:r>
              <a:endParaRPr lang="id-ID" sz="1400" b="1" dirty="0">
                <a:solidFill>
                  <a:schemeClr val="tx1">
                    <a:lumMod val="50000"/>
                    <a:lumOff val="50000"/>
                  </a:schemeClr>
                </a:solidFill>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03</a:t>
            </a:r>
            <a:endParaRPr lang="en-US" sz="2000" dirty="0">
              <a:solidFill>
                <a:srgbClr val="FFFFFF"/>
              </a:solidFill>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rPr>
              <a:t>04</a:t>
            </a:r>
            <a:endParaRPr lang="en-US" sz="2000" dirty="0">
              <a:solidFill>
                <a:srgbClr val="FFFFFF"/>
              </a:solidFill>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p>
          </p:txBody>
        </p:sp>
      </p:grpSp>
      <p:sp>
        <p:nvSpPr>
          <p:cNvPr id="72" name="Rectangle 2">
            <a:extLst>
              <a:ext uri="{FF2B5EF4-FFF2-40B4-BE49-F238E27FC236}">
                <a16:creationId xmlns:a16="http://schemas.microsoft.com/office/drawing/2014/main" xmlns="" id="{C78601A9-42CA-4257-9393-79DDDD87D534}"/>
              </a:ext>
            </a:extLst>
          </p:cNvPr>
          <p:cNvSpPr/>
          <p:nvPr/>
        </p:nvSpPr>
        <p:spPr>
          <a:xfrm>
            <a:off x="401402" y="610871"/>
            <a:ext cx="1564852"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a16="http://schemas.microsoft.com/office/drawing/2014/main" xmlns="" id="{13736797-A133-4415-8211-768E85170AA4}"/>
              </a:ext>
            </a:extLst>
          </p:cNvPr>
          <p:cNvSpPr txBox="1"/>
          <p:nvPr/>
        </p:nvSpPr>
        <p:spPr>
          <a:xfrm>
            <a:off x="435674" y="291686"/>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grpSp>
        <p:nvGrpSpPr>
          <p:cNvPr id="194" name="Group 193"/>
          <p:cNvGrpSpPr/>
          <p:nvPr/>
        </p:nvGrpSpPr>
        <p:grpSpPr>
          <a:xfrm>
            <a:off x="1000902" y="3019634"/>
            <a:ext cx="1514129" cy="1236293"/>
            <a:chOff x="1497743" y="3835830"/>
            <a:chExt cx="2115184" cy="834985"/>
          </a:xfrm>
        </p:grpSpPr>
        <p:sp>
          <p:nvSpPr>
            <p:cNvPr id="195" name="TextBox 194"/>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197" name="Group 196"/>
          <p:cNvGrpSpPr/>
          <p:nvPr/>
        </p:nvGrpSpPr>
        <p:grpSpPr>
          <a:xfrm>
            <a:off x="3645215" y="2178298"/>
            <a:ext cx="1514129" cy="1236293"/>
            <a:chOff x="1497743" y="3835830"/>
            <a:chExt cx="2115184" cy="834985"/>
          </a:xfrm>
        </p:grpSpPr>
        <p:sp>
          <p:nvSpPr>
            <p:cNvPr id="198" name="TextBox 197"/>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grpSp>
        <p:nvGrpSpPr>
          <p:cNvPr id="200" name="Group 199"/>
          <p:cNvGrpSpPr/>
          <p:nvPr/>
        </p:nvGrpSpPr>
        <p:grpSpPr>
          <a:xfrm>
            <a:off x="2888150" y="4747346"/>
            <a:ext cx="1514129" cy="1236293"/>
            <a:chOff x="1497743" y="3835830"/>
            <a:chExt cx="2115184" cy="834985"/>
          </a:xfrm>
        </p:grpSpPr>
        <p:sp>
          <p:nvSpPr>
            <p:cNvPr id="201" name="TextBox 200"/>
            <p:cNvSpPr txBox="1"/>
            <p:nvPr/>
          </p:nvSpPr>
          <p:spPr>
            <a:xfrm>
              <a:off x="1497743" y="4024484"/>
              <a:ext cx="2115184" cy="646331"/>
            </a:xfrm>
            <a:prstGeom prst="rect">
              <a:avLst/>
            </a:prstGeom>
            <a:noFill/>
          </p:spPr>
          <p:txBody>
            <a:bodyPr wrap="square" rtlCol="0">
              <a:spAutoFit/>
            </a:bodyPr>
            <a:lstStyle/>
            <a:p>
              <a:pPr algn="ctr"/>
              <a:r>
                <a:rPr lang="en-US" sz="1200">
                  <a:solidFill>
                    <a:schemeClr val="bg2">
                      <a:lumMod val="65000"/>
                    </a:schemeClr>
                  </a:solidFill>
                  <a:ea typeface="Lato Light" charset="0"/>
                  <a:cs typeface="Lato Light" charset="0"/>
                </a:rPr>
                <a:t>entrepreneurial activities differ substantially depending on the type of</a:t>
              </a:r>
              <a:endParaRPr lang="en-US" sz="1200" dirty="0">
                <a:solidFill>
                  <a:schemeClr val="bg2">
                    <a:lumMod val="65000"/>
                  </a:schemeClr>
                </a:solidFill>
                <a:ea typeface="Lato Light" charset="0"/>
                <a:cs typeface="Lato Light" charset="0"/>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ea typeface="Montserrat" charset="0"/>
                  <a:cs typeface="Montserrat" charset="0"/>
                </a:rPr>
                <a:t>竞争对手</a:t>
              </a:r>
              <a:endParaRPr lang="en-US" sz="1600" b="1" dirty="0">
                <a:solidFill>
                  <a:srgbClr val="59869B"/>
                </a:solidFill>
                <a:ea typeface="Montserrat" charset="0"/>
                <a:cs typeface="Montserrat" charset="0"/>
              </a:endParaRPr>
            </a:p>
          </p:txBody>
        </p:sp>
      </p:grpSp>
      <p:sp>
        <p:nvSpPr>
          <p:cNvPr id="205" name="Rectangle 2">
            <a:extLst>
              <a:ext uri="{FF2B5EF4-FFF2-40B4-BE49-F238E27FC236}">
                <a16:creationId xmlns:a16="http://schemas.microsoft.com/office/drawing/2014/main" xmlns="" id="{B81D3CE0-9FCE-465C-82C2-162A03E75168}"/>
              </a:ext>
            </a:extLst>
          </p:cNvPr>
          <p:cNvSpPr/>
          <p:nvPr/>
        </p:nvSpPr>
        <p:spPr>
          <a:xfrm>
            <a:off x="806696" y="650059"/>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a16="http://schemas.microsoft.com/office/drawing/2014/main" xmlns="" id="{BFC11C50-1EA4-46CC-8279-F4A43E827EC2}"/>
              </a:ext>
            </a:extLst>
          </p:cNvPr>
          <p:cNvSpPr txBox="1"/>
          <p:nvPr/>
        </p:nvSpPr>
        <p:spPr>
          <a:xfrm>
            <a:off x="840968" y="330874"/>
            <a:ext cx="1535998"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p>
        </p:txBody>
      </p:sp>
      <p:sp>
        <p:nvSpPr>
          <p:cNvPr id="17" name="TextBox 16"/>
          <p:cNvSpPr txBox="1"/>
          <p:nvPr/>
        </p:nvSpPr>
        <p:spPr>
          <a:xfrm>
            <a:off x="791634"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3" name="TextBox 62"/>
          <p:cNvSpPr txBox="1"/>
          <p:nvPr/>
        </p:nvSpPr>
        <p:spPr>
          <a:xfrm>
            <a:off x="3617358"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69" name="TextBox 68"/>
          <p:cNvSpPr txBox="1"/>
          <p:nvPr/>
        </p:nvSpPr>
        <p:spPr>
          <a:xfrm>
            <a:off x="6443082" y="3144863"/>
            <a:ext cx="2114631" cy="294953"/>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latin typeface="Lato" panose="020F0502020204030203" pitchFamily="34" charset="0"/>
              </a:rPr>
              <a:t>Sed </a:t>
            </a:r>
            <a:r>
              <a:rPr lang="en-US" sz="1067" dirty="0" err="1">
                <a:solidFill>
                  <a:schemeClr val="bg2">
                    <a:lumMod val="25000"/>
                  </a:schemeClr>
                </a:solidFill>
                <a:latin typeface="Lato" panose="020F0502020204030203" pitchFamily="34" charset="0"/>
              </a:rPr>
              <a:t>ut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perspiciatis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unde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omnis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iste</a:t>
            </a:r>
            <a:r>
              <a:rPr lang="en-US" sz="1067" dirty="0">
                <a:solidFill>
                  <a:schemeClr val="bg2">
                    <a:lumMod val="25000"/>
                  </a:schemeClr>
                </a:solidFill>
                <a:latin typeface="Lato" panose="020F0502020204030203" pitchFamily="34" charset="0"/>
              </a:rPr>
              <a:t> natus error sit </a:t>
            </a:r>
            <a:r>
              <a:rPr lang="en-US" sz="1067" dirty="0" err="1">
                <a:solidFill>
                  <a:schemeClr val="bg2">
                    <a:lumMod val="25000"/>
                  </a:schemeClr>
                </a:solidFill>
                <a:latin typeface="Lato" panose="020F0502020204030203" pitchFamily="34" charset="0"/>
              </a:rPr>
              <a:t>volup</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tatem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accus</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antium</a:t>
            </a:r>
            <a:r>
              <a:rPr lang="en-US" sz="1067" dirty="0">
                <a:solidFill>
                  <a:schemeClr val="bg2">
                    <a:lumMod val="25000"/>
                  </a:schemeClr>
                </a:solidFill>
                <a:latin typeface="Lato" panose="020F0502020204030203" pitchFamily="34" charset="0"/>
              </a:rPr>
              <a:t> dolor </a:t>
            </a:r>
            <a:r>
              <a:rPr lang="en-US" sz="1067" dirty="0" err="1">
                <a:solidFill>
                  <a:schemeClr val="bg2">
                    <a:lumMod val="25000"/>
                  </a:schemeClr>
                </a:solidFill>
                <a:latin typeface="Lato" panose="020F0502020204030203" pitchFamily="34" charset="0"/>
              </a:rPr>
              <a:t>emque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lauda</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ium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totam</a:t>
            </a:r>
            <a:r>
              <a:rPr lang="en-US" sz="1067" dirty="0">
                <a:solidFill>
                  <a:schemeClr val="bg2">
                    <a:lumMod val="25000"/>
                  </a:schemeClr>
                </a:solidFill>
                <a:latin typeface="Lato" panose="020F0502020204030203" pitchFamily="34" charset="0"/>
              </a:rPr>
              <a:t> rem </a:t>
            </a:r>
            <a:r>
              <a:rPr lang="en-US" sz="1067" dirty="0" err="1">
                <a:solidFill>
                  <a:schemeClr val="bg2">
                    <a:lumMod val="25000"/>
                  </a:schemeClr>
                </a:solidFill>
                <a:latin typeface="Lato" panose="020F0502020204030203" pitchFamily="34" charset="0"/>
              </a:rPr>
              <a:t>aperiam</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eaque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ipsa</a:t>
            </a:r>
            <a:r>
              <a:rPr lang="en-US" sz="1067" dirty="0">
                <a:solidFill>
                  <a:schemeClr val="bg2">
                    <a:lumMod val="25000"/>
                  </a:schemeClr>
                </a:solidFill>
                <a:latin typeface="Lato" panose="020F0502020204030203" pitchFamily="34" charset="0"/>
              </a:rPr>
              <a:t> quae </a:t>
            </a:r>
            <a:r>
              <a:rPr lang="en-US" sz="1067" dirty="0" err="1">
                <a:solidFill>
                  <a:schemeClr val="bg2">
                    <a:lumMod val="25000"/>
                  </a:schemeClr>
                </a:solidFill>
                <a:latin typeface="Lato" panose="020F0502020204030203" pitchFamily="34" charset="0"/>
              </a:rPr>
              <a:t>ab</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illo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inventore</a:t>
            </a:r>
            <a:r>
              <a:rPr lang="en-US" sz="1067" dirty="0">
                <a:solidFill>
                  <a:schemeClr val="bg2">
                    <a:lumMod val="25000"/>
                  </a:schemeClr>
                </a:solidFill>
                <a:latin typeface="Lato" panose="020F0502020204030203" pitchFamily="34" charset="0"/>
              </a:rPr>
              <a:t> very.</a:t>
            </a:r>
          </a:p>
          <a:p>
            <a:pPr>
              <a:lnSpc>
                <a:spcPts val="1733"/>
              </a:lnSpc>
              <a:spcAft>
                <a:spcPts val="800"/>
              </a:spcAft>
            </a:pPr>
            <a:r>
              <a:rPr lang="en-US" sz="1067" dirty="0" err="1">
                <a:solidFill>
                  <a:schemeClr val="bg2">
                    <a:lumMod val="25000"/>
                  </a:schemeClr>
                </a:solidFill>
                <a:latin typeface="Lato" panose="020F0502020204030203" pitchFamily="34" charset="0"/>
              </a:rPr>
              <a:t>Tatis</a:t>
            </a:r>
            <a:r>
              <a:rPr lang="en-US" sz="1067" dirty="0">
                <a:solidFill>
                  <a:schemeClr val="bg2">
                    <a:lumMod val="25000"/>
                  </a:schemeClr>
                </a:solidFill>
                <a:latin typeface="Lato" panose="020F0502020204030203" pitchFamily="34" charset="0"/>
              </a:rPr>
              <a:t> et quasi </a:t>
            </a:r>
            <a:r>
              <a:rPr lang="en-US" sz="1067" dirty="0" err="1">
                <a:solidFill>
                  <a:schemeClr val="bg2">
                    <a:lumMod val="25000"/>
                  </a:schemeClr>
                </a:solidFill>
                <a:latin typeface="Lato" panose="020F0502020204030203" pitchFamily="34" charset="0"/>
              </a:rPr>
              <a:t>architecto</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beatae</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vit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ae</a:t>
            </a:r>
            <a:r>
              <a:rPr lang="en-US" sz="1067" dirty="0">
                <a:solidFill>
                  <a:schemeClr val="bg2">
                    <a:lumMod val="25000"/>
                  </a:schemeClr>
                </a:solidFill>
                <a:latin typeface="Lato" panose="020F0502020204030203" pitchFamily="34" charset="0"/>
              </a:rPr>
              <a:t> dicta </a:t>
            </a:r>
            <a:r>
              <a:rPr lang="en-US" sz="1067" dirty="0" err="1">
                <a:solidFill>
                  <a:schemeClr val="bg2">
                    <a:lumMod val="25000"/>
                  </a:schemeClr>
                </a:solidFill>
                <a:latin typeface="Lato" panose="020F0502020204030203" pitchFamily="34" charset="0"/>
              </a:rPr>
              <a:t>sunt</a:t>
            </a:r>
            <a:r>
              <a:rPr lang="en-US" sz="1067" dirty="0">
                <a:solidFill>
                  <a:schemeClr val="bg2">
                    <a:lumMod val="25000"/>
                  </a:schemeClr>
                </a:solidFill>
                <a:latin typeface="Lato" panose="020F0502020204030203" pitchFamily="34" charset="0"/>
              </a:rPr>
              <a:t> </a:t>
            </a:r>
            <a:r>
              <a:rPr lang="en-US" sz="1067" dirty="0" err="1">
                <a:solidFill>
                  <a:schemeClr val="bg2">
                    <a:lumMod val="25000"/>
                  </a:schemeClr>
                </a:solidFill>
                <a:latin typeface="Lato" panose="020F0502020204030203" pitchFamily="34" charset="0"/>
              </a:rPr>
              <a:t>explicabo</a:t>
            </a:r>
            <a:r>
              <a:rPr lang="en-US" sz="1067" dirty="0">
                <a:solidFill>
                  <a:schemeClr val="bg2">
                    <a:lumMod val="25000"/>
                  </a:schemeClr>
                </a:solidFill>
                <a:latin typeface="Lato" panose="020F0502020204030203" pitchFamily="34" charset="0"/>
              </a:rPr>
              <a:t>.  </a:t>
            </a:r>
          </a:p>
        </p:txBody>
      </p:sp>
      <p:sp>
        <p:nvSpPr>
          <p:cNvPr id="75" name="TextBox 74"/>
          <p:cNvSpPr txBox="1"/>
          <p:nvPr/>
        </p:nvSpPr>
        <p:spPr>
          <a:xfrm>
            <a:off x="9266534" y="3144863"/>
            <a:ext cx="2114631" cy="277640"/>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latin typeface="Lato" panose="020F0502020204030203" pitchFamily="34" charset="0"/>
              </a:rPr>
              <a:t>核心优势</a:t>
            </a:r>
            <a:r>
              <a:rPr lang="zh-CN" altLang="en-US" cap="all" spc="27" dirty="0">
                <a:solidFill>
                  <a:srgbClr val="59869B"/>
                </a:solidFill>
                <a:latin typeface="Lato" panose="020F0502020204030203" pitchFamily="34" charset="0"/>
              </a:rPr>
              <a:t>四</a:t>
            </a:r>
            <a:endParaRPr lang="zh-CN" altLang="en-US" sz="1600" cap="all" spc="27" dirty="0">
              <a:solidFill>
                <a:srgbClr val="59869B"/>
              </a:solidFill>
              <a:latin typeface="Lato" panose="020F0502020204030203" pitchFamily="34" charset="0"/>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p>
        </p:txBody>
      </p:sp>
      <p:sp>
        <p:nvSpPr>
          <p:cNvPr id="22" name="Rectangle 2">
            <a:extLst>
              <a:ext uri="{FF2B5EF4-FFF2-40B4-BE49-F238E27FC236}">
                <a16:creationId xmlns:a16="http://schemas.microsoft.com/office/drawing/2014/main" xmlns="" id="{8CA0375F-7DFF-4951-9A0A-695C8DC1FB7D}"/>
              </a:ext>
            </a:extLst>
          </p:cNvPr>
          <p:cNvSpPr/>
          <p:nvPr/>
        </p:nvSpPr>
        <p:spPr>
          <a:xfrm>
            <a:off x="604117" y="636996"/>
            <a:ext cx="1797287"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a16="http://schemas.microsoft.com/office/drawing/2014/main" xmlns=""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未来规划</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03</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a16="http://schemas.microsoft.com/office/drawing/2014/main" xmlns=""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a16="http://schemas.microsoft.com/office/drawing/2014/main" xmlns="" id="{AF59F471-748C-442F-AC94-71FC8F677961}"/>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rPr>
              <a:t>Suitable for all categories business and personal presentation</a:t>
            </a:r>
            <a:r>
              <a:rPr lang="id-ID" sz="1600" b="1" dirty="0">
                <a:solidFill>
                  <a:schemeClr val="bg1">
                    <a:lumMod val="65000"/>
                  </a:schemeClr>
                </a:solidFill>
              </a:rPr>
              <a:t>,</a:t>
            </a:r>
            <a:r>
              <a:rPr lang="id-ID" sz="1600" dirty="0">
                <a:solidFill>
                  <a:schemeClr val="bg1">
                    <a:lumMod val="65000"/>
                  </a:schemeClr>
                </a:solidFill>
              </a:rPr>
              <a:t> eaque ipsa quae ab illo inventore veritatis et quasi architecto beatae vitae dicta sunt explicabo.</a:t>
            </a:r>
            <a:r>
              <a:rPr lang="id-ID" sz="1600" dirty="0">
                <a:solidFill>
                  <a:schemeClr val="tx1">
                    <a:lumMod val="50000"/>
                    <a:lumOff val="50000"/>
                  </a:schemeClr>
                </a:solidFill>
              </a:rPr>
              <a:t> </a:t>
            </a:r>
            <a:endParaRPr lang="en-US" sz="1600" b="1" dirty="0">
              <a:solidFill>
                <a:schemeClr val="bg1">
                  <a:lumMod val="65000"/>
                </a:schemeClr>
              </a:solidFill>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p>
          </p:txBody>
        </p:sp>
      </p:grpSp>
      <p:sp>
        <p:nvSpPr>
          <p:cNvPr id="187" name="TextBox 186"/>
          <p:cNvSpPr txBox="1"/>
          <p:nvPr/>
        </p:nvSpPr>
        <p:spPr>
          <a:xfrm>
            <a:off x="1378333" y="4836425"/>
            <a:ext cx="1973361" cy="400110"/>
          </a:xfrm>
          <a:prstGeom prst="rect">
            <a:avLst/>
          </a:prstGeom>
          <a:noFill/>
        </p:spPr>
        <p:txBody>
          <a:bodyPr wrap="none" rtlCol="0">
            <a:spAutoFit/>
          </a:bodyPr>
          <a:lstStyle/>
          <a:p>
            <a:r>
              <a:rPr lang="id-ID" sz="2000" b="1" dirty="0">
                <a:solidFill>
                  <a:schemeClr val="tx1">
                    <a:lumMod val="50000"/>
                    <a:lumOff val="50000"/>
                  </a:schemeClr>
                </a:solidFill>
              </a:rPr>
              <a:t>Research </a:t>
            </a:r>
            <a:r>
              <a:rPr lang="id-ID" sz="2000" b="1" dirty="0">
                <a:solidFill>
                  <a:srgbClr val="59869B"/>
                </a:solidFill>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a16="http://schemas.microsoft.com/office/drawing/2014/main" xmlns="" id="{55D740EF-439A-4571-8364-7504CCF2188A}"/>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a16="http://schemas.microsoft.com/office/drawing/2014/main" xmlns=""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a16="http://schemas.microsoft.com/office/drawing/2014/main" xmlns=""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latin typeface="微软雅黑" panose="020B0503020204020204" pitchFamily="34" charset="-122"/>
                <a:ea typeface="微软雅黑" panose="020B0503020204020204" pitchFamily="34" charset="-122"/>
              </a:rPr>
              <a:t>项目融资</a:t>
            </a:r>
          </a:p>
        </p:txBody>
      </p:sp>
      <p:sp>
        <p:nvSpPr>
          <p:cNvPr id="6" name="矩形 5">
            <a:extLst>
              <a:ext uri="{FF2B5EF4-FFF2-40B4-BE49-F238E27FC236}">
                <a16:creationId xmlns:a16="http://schemas.microsoft.com/office/drawing/2014/main" xmlns=""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ea typeface="黑体" panose="02010609060101010101" pitchFamily="49" charset="-122"/>
            </a:endParaRPr>
          </a:p>
        </p:txBody>
      </p:sp>
      <p:sp>
        <p:nvSpPr>
          <p:cNvPr id="2" name="矩形 1">
            <a:extLst>
              <a:ext uri="{FF2B5EF4-FFF2-40B4-BE49-F238E27FC236}">
                <a16:creationId xmlns:a16="http://schemas.microsoft.com/office/drawing/2014/main" xmlns=""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Sentence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description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of</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the</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err="1">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projectbusiness</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plan</a:t>
            </a:r>
            <a:r>
              <a:rPr lang="en-US" altLang="zh-CN" sz="1400" dirty="0">
                <a:latin typeface="微软雅黑" panose="020B0503020204020204" pitchFamily="18" charset="-122"/>
                <a:ea typeface="微软雅黑" panose="020B0503020204020204" pitchFamily="18" charset="-122"/>
                <a:cs typeface="微软雅黑" panose="020B0503020204020204" pitchFamily="18" charset="-122"/>
              </a:rPr>
              <a:t> </a:t>
            </a:r>
            <a:r>
              <a:rPr lang="en-US" altLang="zh-CN" sz="1400" dirty="0">
                <a:solidFill>
                  <a:srgbClr val="898989"/>
                </a:solidFill>
                <a:latin typeface="微软雅黑" panose="020B0503020204020204" pitchFamily="18" charset="-122"/>
                <a:ea typeface="微软雅黑" panose="020B0503020204020204" pitchFamily="18" charset="-122"/>
                <a:cs typeface="微软雅黑" panose="020B0503020204020204" pitchFamily="18" charset="-122"/>
              </a:rPr>
              <a:t>objectives</a:t>
            </a:r>
            <a:endParaRPr lang="zh-CN" altLang="en-US" sz="1400" dirty="0"/>
          </a:p>
        </p:txBody>
      </p:sp>
      <p:sp>
        <p:nvSpPr>
          <p:cNvPr id="10" name="矩形 9">
            <a:extLst>
              <a:ext uri="{FF2B5EF4-FFF2-40B4-BE49-F238E27FC236}">
                <a16:creationId xmlns:a16="http://schemas.microsoft.com/office/drawing/2014/main" xmlns=""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ea typeface="黑体" panose="02010609060101010101" pitchFamily="49" charset="-122"/>
              </a:rPr>
              <a:t>04</a:t>
            </a:r>
          </a:p>
          <a:p>
            <a:pPr algn="ctr">
              <a:defRPr/>
            </a:pPr>
            <a:r>
              <a:rPr lang="en-US" altLang="zh-CN" sz="2400" dirty="0">
                <a:solidFill>
                  <a:schemeClr val="bg1"/>
                </a:solidFill>
                <a:ea typeface="黑体" panose="02010609060101010101" pitchFamily="49" charset="-122"/>
              </a:rPr>
              <a:t>part</a:t>
            </a:r>
            <a:endParaRPr lang="zh-CN" altLang="en-US" sz="2400" dirty="0">
              <a:solidFill>
                <a:schemeClr val="bg1"/>
              </a:solidFill>
              <a:ea typeface="黑体" panose="02010609060101010101" pitchFamily="49" charset="-122"/>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52" name="组合 51">
            <a:extLst>
              <a:ext uri="{FF2B5EF4-FFF2-40B4-BE49-F238E27FC236}">
                <a16:creationId xmlns:a16="http://schemas.microsoft.com/office/drawing/2014/main" xmlns=""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5" name="TextBox 44"/>
              <p:cNvSpPr txBox="1"/>
              <p:nvPr/>
            </p:nvSpPr>
            <p:spPr>
              <a:xfrm>
                <a:off x="6526371" y="2650753"/>
                <a:ext cx="925546"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Pre Order</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01</a:t>
              </a:r>
              <a:endParaRPr lang="id-ID" sz="2400" b="1" dirty="0">
                <a:solidFill>
                  <a:schemeClr val="tx1">
                    <a:lumMod val="50000"/>
                    <a:lumOff val="50000"/>
                  </a:schemeClr>
                </a:solidFill>
                <a:latin typeface="Lato Light" charset="0"/>
                <a:cs typeface="Lato Light" charset="0"/>
              </a:endParaRPr>
            </a:p>
          </p:txBody>
        </p:sp>
      </p:grpSp>
      <p:grpSp>
        <p:nvGrpSpPr>
          <p:cNvPr id="53" name="组合 52">
            <a:extLst>
              <a:ext uri="{FF2B5EF4-FFF2-40B4-BE49-F238E27FC236}">
                <a16:creationId xmlns:a16="http://schemas.microsoft.com/office/drawing/2014/main" xmlns=""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 important</a:t>
                </a:r>
              </a:p>
            </p:txBody>
          </p:sp>
          <p:sp>
            <p:nvSpPr>
              <p:cNvPr id="43" name="TextBox 42"/>
              <p:cNvSpPr txBox="1"/>
              <p:nvPr/>
            </p:nvSpPr>
            <p:spPr>
              <a:xfrm>
                <a:off x="6526371" y="2650753"/>
                <a:ext cx="1536418"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Ergonomy Design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02</a:t>
              </a:r>
              <a:endParaRPr lang="id-ID" sz="2400" b="1" dirty="0">
                <a:solidFill>
                  <a:schemeClr val="tx1">
                    <a:lumMod val="50000"/>
                    <a:lumOff val="50000"/>
                  </a:schemeClr>
                </a:solidFill>
                <a:latin typeface="Lato Light" charset="0"/>
                <a:cs typeface="Lato Light" charset="0"/>
              </a:endParaRPr>
            </a:p>
          </p:txBody>
        </p:sp>
      </p:grpSp>
      <p:grpSp>
        <p:nvGrpSpPr>
          <p:cNvPr id="54" name="组合 53">
            <a:extLst>
              <a:ext uri="{FF2B5EF4-FFF2-40B4-BE49-F238E27FC236}">
                <a16:creationId xmlns:a16="http://schemas.microsoft.com/office/drawing/2014/main" xmlns=""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a:t>
                </a:r>
                <a:r>
                  <a:rPr lang="en-US" sz="140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this methodologies</a:t>
                </a:r>
                <a:endPar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1" name="TextBox 40"/>
              <p:cNvSpPr txBox="1"/>
              <p:nvPr/>
            </p:nvSpPr>
            <p:spPr>
              <a:xfrm>
                <a:off x="6526371" y="2650753"/>
                <a:ext cx="146178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Product Division</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03</a:t>
              </a:r>
              <a:endParaRPr lang="id-ID" sz="2400" b="1" dirty="0">
                <a:solidFill>
                  <a:schemeClr val="tx1">
                    <a:lumMod val="50000"/>
                    <a:lumOff val="50000"/>
                  </a:schemeClr>
                </a:solidFill>
                <a:latin typeface="Lato Light" charset="0"/>
                <a:cs typeface="Lato Light" charset="0"/>
              </a:endParaRPr>
            </a:p>
          </p:txBody>
        </p:sp>
      </p:grpSp>
      <p:grpSp>
        <p:nvGrpSpPr>
          <p:cNvPr id="55" name="组合 54">
            <a:extLst>
              <a:ext uri="{FF2B5EF4-FFF2-40B4-BE49-F238E27FC236}">
                <a16:creationId xmlns:a16="http://schemas.microsoft.com/office/drawing/2014/main" xmlns=""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latin typeface="Open Sans Light" panose="020B0306030504020204" pitchFamily="34" charset="0"/>
                    <a:ea typeface="Open Sans Light" panose="020B0306030504020204" pitchFamily="34" charset="0"/>
                    <a:cs typeface="Open Sans Light" panose="020B0306030504020204" pitchFamily="34" charset="0"/>
                  </a:rPr>
                  <a:t>Lorem Ipsum has two main data statistical this methodologies</a:t>
                </a:r>
              </a:p>
            </p:txBody>
          </p:sp>
          <p:sp>
            <p:nvSpPr>
              <p:cNvPr id="39" name="TextBox 38"/>
              <p:cNvSpPr txBox="1"/>
              <p:nvPr/>
            </p:nvSpPr>
            <p:spPr>
              <a:xfrm>
                <a:off x="6526371" y="2650753"/>
                <a:ext cx="742611"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latin typeface="Lato" panose="020F0502020204030203" pitchFamily="34" charset="0"/>
                    <a:cs typeface="Lato" panose="020F0502020204030203" pitchFamily="34" charset="0"/>
                  </a:rPr>
                  <a:t>Finalize</a:t>
                </a:r>
                <a:endParaRPr lang="id-ID" sz="1400" b="1" dirty="0">
                  <a:solidFill>
                    <a:schemeClr val="tx1">
                      <a:lumMod val="50000"/>
                      <a:lumOff val="50000"/>
                    </a:schemeClr>
                  </a:solidFill>
                  <a:latin typeface="Lato" panose="020F0502020204030203" pitchFamily="34" charset="0"/>
                  <a:cs typeface="Lato" panose="020F0502020204030203" pitchFamily="34" charset="0"/>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latin typeface="Lato Light" charset="0"/>
                  <a:cs typeface="Lato Light" charset="0"/>
                </a:rPr>
                <a:t>04</a:t>
              </a:r>
              <a:endParaRPr lang="id-ID" sz="2400" b="1" dirty="0">
                <a:solidFill>
                  <a:schemeClr val="tx1">
                    <a:lumMod val="50000"/>
                    <a:lumOff val="50000"/>
                  </a:schemeClr>
                </a:solidFill>
                <a:latin typeface="Lato Light" charset="0"/>
                <a:cs typeface="Lato Light" charset="0"/>
              </a:endParaRPr>
            </a:p>
          </p:txBody>
        </p:sp>
      </p:grpSp>
      <p:sp>
        <p:nvSpPr>
          <p:cNvPr id="48" name="Rectangle 2">
            <a:extLst>
              <a:ext uri="{FF2B5EF4-FFF2-40B4-BE49-F238E27FC236}">
                <a16:creationId xmlns:a16="http://schemas.microsoft.com/office/drawing/2014/main" xmlns="" id="{2965B121-418A-43D6-AA82-DF1EF8EC0898}"/>
              </a:ext>
            </a:extLst>
          </p:cNvPr>
          <p:cNvSpPr/>
          <p:nvPr/>
        </p:nvSpPr>
        <p:spPr>
          <a:xfrm>
            <a:off x="806696" y="650059"/>
            <a:ext cx="1824154"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a16="http://schemas.microsoft.com/office/drawing/2014/main" xmlns=""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a:solidFill>
                  <a:srgbClr val="59869B"/>
                </a:solidFill>
                <a:latin typeface="Lato" panose="020F0502020204030203" pitchFamily="34" charset="0"/>
              </a:rPr>
              <a:t>2018</a:t>
            </a:r>
          </a:p>
          <a:p>
            <a:pPr algn="ctr">
              <a:lnSpc>
                <a:spcPts val="2267"/>
              </a:lnSpc>
            </a:pPr>
            <a:r>
              <a:rPr lang="en-US" sz="1333" b="1" cap="all" dirty="0">
                <a:solidFill>
                  <a:srgbClr val="59869B"/>
                </a:solidFill>
                <a:latin typeface="Lato" panose="020F0502020204030203" pitchFamily="34" charset="0"/>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a16="http://schemas.microsoft.com/office/drawing/2014/main" xmlns="" id="{0CDB76CC-C424-49C0-B2D3-E22F4A4B8993}"/>
              </a:ext>
            </a:extLst>
          </p:cNvPr>
          <p:cNvSpPr/>
          <p:nvPr/>
        </p:nvSpPr>
        <p:spPr>
          <a:xfrm>
            <a:off x="806696" y="650059"/>
            <a:ext cx="1672253"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a16="http://schemas.microsoft.com/office/drawing/2014/main" xmlns=""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a16="http://schemas.microsoft.com/office/drawing/2014/main" xmlns="" id="{6276B162-8269-40B1-837A-2381748A16E1}"/>
              </a:ext>
            </a:extLst>
          </p:cNvPr>
          <p:cNvGrpSpPr/>
          <p:nvPr/>
        </p:nvGrpSpPr>
        <p:grpSpPr>
          <a:xfrm>
            <a:off x="1219036" y="1473566"/>
            <a:ext cx="5547524" cy="1295909"/>
            <a:chOff x="4500562" y="3071816"/>
            <a:chExt cx="3571900" cy="1295909"/>
          </a:xfrm>
        </p:grpSpPr>
        <p:sp>
          <p:nvSpPr>
            <p:cNvPr id="19" name="Rectangle 34">
              <a:extLst>
                <a:ext uri="{FF2B5EF4-FFF2-40B4-BE49-F238E27FC236}">
                  <a16:creationId xmlns:a16="http://schemas.microsoft.com/office/drawing/2014/main" xmlns="" id="{F5901E4B-7A29-44A6-88F5-AF77B6B1B297}"/>
                </a:ext>
              </a:extLst>
            </p:cNvPr>
            <p:cNvSpPr/>
            <p:nvPr/>
          </p:nvSpPr>
          <p:spPr>
            <a:xfrm>
              <a:off x="4500562" y="3429006"/>
              <a:ext cx="3571900" cy="938719"/>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a16="http://schemas.microsoft.com/office/drawing/2014/main" xmlns="" id="{F292299A-FF30-4B68-B87B-27705B041E3C}"/>
                </a:ext>
              </a:extLst>
            </p:cNvPr>
            <p:cNvSpPr/>
            <p:nvPr/>
          </p:nvSpPr>
          <p:spPr>
            <a:xfrm>
              <a:off x="4500562" y="3071816"/>
              <a:ext cx="1467068"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PA_文本框 2">
            <a:extLst>
              <a:ext uri="{FF2B5EF4-FFF2-40B4-BE49-F238E27FC236}">
                <a16:creationId xmlns:a16="http://schemas.microsoft.com/office/drawing/2014/main" xmlns=""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latin typeface="方正兰亭细黑_GBK" panose="02000000000000000000" pitchFamily="2" charset="-122"/>
                <a:ea typeface="方正兰亭细黑_GBK" panose="02000000000000000000" pitchFamily="2" charset="-122"/>
              </a:rPr>
              <a:t>感谢您的聆听</a:t>
            </a:r>
          </a:p>
        </p:txBody>
      </p:sp>
      <p:sp>
        <p:nvSpPr>
          <p:cNvPr id="8" name="PA_文本框 2">
            <a:extLst>
              <a:ext uri="{FF2B5EF4-FFF2-40B4-BE49-F238E27FC236}">
                <a16:creationId xmlns:a16="http://schemas.microsoft.com/office/drawing/2014/main" xmlns="" id="{7D434963-D4BD-48B3-86CC-787F9F07E113}"/>
              </a:ext>
            </a:extLst>
          </p:cNvPr>
          <p:cNvSpPr txBox="1"/>
          <p:nvPr>
            <p:custDataLst>
              <p:tags r:id="rId2"/>
            </p:custDataLst>
          </p:nvPr>
        </p:nvSpPr>
        <p:spPr>
          <a:xfrm>
            <a:off x="5372301" y="1207028"/>
            <a:ext cx="1319592"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方正兰亭细黑_GBK" panose="02000000000000000000" pitchFamily="2" charset="-122"/>
                <a:ea typeface="方正兰亭细黑_GBK" panose="02000000000000000000" pitchFamily="2" charset="-122"/>
              </a:rPr>
              <a:t>LOGO</a:t>
            </a:r>
            <a:endParaRPr lang="zh-CN" altLang="en-US" sz="28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9" name="PA_文本框 2">
            <a:extLst>
              <a:ext uri="{FF2B5EF4-FFF2-40B4-BE49-F238E27FC236}">
                <a16:creationId xmlns:a16="http://schemas.microsoft.com/office/drawing/2014/main" xmlns="" id="{7D434963-D4BD-48B3-86CC-787F9F07E113}"/>
              </a:ext>
            </a:extLst>
          </p:cNvPr>
          <p:cNvSpPr txBox="1"/>
          <p:nvPr>
            <p:custDataLst>
              <p:tags r:id="rId3"/>
            </p:custDataLst>
          </p:nvPr>
        </p:nvSpPr>
        <p:spPr>
          <a:xfrm>
            <a:off x="4541144" y="2948630"/>
            <a:ext cx="2981907" cy="400110"/>
          </a:xfrm>
          <a:prstGeom prst="rect">
            <a:avLst/>
          </a:prstGeom>
          <a:noFill/>
        </p:spPr>
        <p:txBody>
          <a:bodyPr wrap="none" rtlCol="0">
            <a:spAutoFit/>
          </a:bodyPr>
          <a:lstStyle/>
          <a:p>
            <a:pPr algn="ctr"/>
            <a:r>
              <a:rPr lang="en-US" altLang="zh-CN" sz="2000" dirty="0">
                <a:solidFill>
                  <a:schemeClr val="tx1">
                    <a:lumMod val="65000"/>
                    <a:lumOff val="35000"/>
                  </a:schemeClr>
                </a:solidFill>
                <a:latin typeface="方正兰亭细黑_GBK" panose="02000000000000000000" pitchFamily="2" charset="-122"/>
                <a:ea typeface="方正兰亭细黑_GBK" panose="02000000000000000000" pitchFamily="2" charset="-122"/>
              </a:rPr>
              <a:t>Thank you for listening</a:t>
            </a:r>
            <a:endParaRPr lang="zh-CN" altLang="en-US" sz="2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9" name="PA_文本框 2">
            <a:extLst>
              <a:ext uri="{FF2B5EF4-FFF2-40B4-BE49-F238E27FC236}">
                <a16:creationId xmlns:a16="http://schemas.microsoft.com/office/drawing/2014/main" xmlns="" id="{7D434963-D4BD-48B3-86CC-787F9F07E113}"/>
              </a:ext>
            </a:extLst>
          </p:cNvPr>
          <p:cNvSpPr txBox="1"/>
          <p:nvPr>
            <p:custDataLst>
              <p:tags r:id="rId6"/>
            </p:custDataLst>
          </p:nvPr>
        </p:nvSpPr>
        <p:spPr>
          <a:xfrm>
            <a:off x="5086049" y="5569801"/>
            <a:ext cx="2037737" cy="1015663"/>
          </a:xfrm>
          <a:prstGeom prst="rect">
            <a:avLst/>
          </a:prstGeom>
          <a:noFill/>
        </p:spPr>
        <p:txBody>
          <a:bodyPr wrap="none" rtlCol="0">
            <a:spAutoFit/>
          </a:bodyPr>
          <a:lstStyle/>
          <a:p>
            <a:pPr algn="ctr"/>
            <a:r>
              <a:rPr lang="en-US" altLang="zh-CN" sz="6000" dirty="0">
                <a:solidFill>
                  <a:schemeClr val="tx1">
                    <a:lumMod val="65000"/>
                    <a:lumOff val="35000"/>
                  </a:schemeClr>
                </a:solidFill>
                <a:latin typeface="方正兰亭细黑_GBK" panose="02000000000000000000" pitchFamily="2" charset="-122"/>
                <a:ea typeface="方正兰亭细黑_GBK" panose="02000000000000000000" pitchFamily="2" charset="-122"/>
              </a:rPr>
              <a:t>2020</a:t>
            </a:r>
            <a:endParaRPr lang="zh-CN" altLang="en-US" sz="6000" dirty="0">
              <a:solidFill>
                <a:schemeClr val="tx1">
                  <a:lumMod val="65000"/>
                  <a:lumOff val="35000"/>
                </a:schemeClr>
              </a:solidFill>
              <a:latin typeface="方正兰亭细黑_GBK" panose="02000000000000000000" pitchFamily="2" charset="-122"/>
              <a:ea typeface="方正兰亭细黑_GBK" panose="02000000000000000000" pitchFamily="2" charset="-122"/>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极简大气商务商业计划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otalTime>482</TotalTime>
  <Words>1296</Words>
  <Application>Microsoft Office PowerPoint</Application>
  <PresentationFormat>宽屏</PresentationFormat>
  <Paragraphs>259</Paragraphs>
  <Slides>24</Slides>
  <Notes>24</Notes>
  <HiddenSlides>0</HiddenSlides>
  <MMClips>0</MMClips>
  <ScaleCrop>false</ScaleCrop>
  <HeadingPairs>
    <vt:vector size="6" baseType="variant">
      <vt:variant>
        <vt:lpstr>已用的字体</vt:lpstr>
      </vt:variant>
      <vt:variant>
        <vt:i4>23</vt:i4>
      </vt:variant>
      <vt:variant>
        <vt:lpstr>主题</vt:lpstr>
      </vt:variant>
      <vt:variant>
        <vt:i4>2</vt:i4>
      </vt:variant>
      <vt:variant>
        <vt:lpstr>幻灯片标题</vt:lpstr>
      </vt:variant>
      <vt:variant>
        <vt:i4>24</vt:i4>
      </vt:variant>
    </vt:vector>
  </HeadingPairs>
  <TitlesOfParts>
    <vt:vector size="49" baseType="lpstr">
      <vt:lpstr>Bebas Neue</vt:lpstr>
      <vt:lpstr>Dubai Light</vt:lpstr>
      <vt:lpstr>Lato</vt:lpstr>
      <vt:lpstr>Lato Black</vt:lpstr>
      <vt:lpstr>Lato Light</vt:lpstr>
      <vt:lpstr>linea-basic-10</vt:lpstr>
      <vt:lpstr>Montserrat</vt:lpstr>
      <vt:lpstr>Open Sans Condensed Light</vt:lpstr>
      <vt:lpstr>Source Sans Pro</vt:lpstr>
      <vt:lpstr>等线</vt:lpstr>
      <vt:lpstr>等线 Light</vt:lpstr>
      <vt:lpstr>方正兰亭细黑_GBK</vt:lpstr>
      <vt:lpstr>方正姚体</vt:lpstr>
      <vt:lpstr>黑体</vt:lpstr>
      <vt:lpstr>华文中宋</vt:lpstr>
      <vt:lpstr>宋体</vt:lpstr>
      <vt:lpstr>微软雅黑</vt:lpstr>
      <vt:lpstr>Arial</vt:lpstr>
      <vt:lpstr>Calibri</vt:lpstr>
      <vt:lpstr>Elephant</vt:lpstr>
      <vt:lpstr>Open Sans</vt:lpstr>
      <vt:lpstr>Open Sans Light</vt:lpstr>
      <vt:lpstr>Roboto</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极简大气商务商业计划PPT模板</dc:title>
  <dc:creator>优品PPT</dc:creator>
  <dc:description>http://www.ypppt.com/</dc:description>
  <cp:lastModifiedBy>faith123</cp:lastModifiedBy>
  <cp:revision>78</cp:revision>
  <dcterms:created xsi:type="dcterms:W3CDTF">2017-10-04T05:12:41Z</dcterms:created>
  <dcterms:modified xsi:type="dcterms:W3CDTF">2020-06-24T06:21:15Z</dcterms:modified>
</cp:coreProperties>
</file>