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76" r:id="rId3"/>
    <p:sldId id="257" r:id="rId4"/>
    <p:sldId id="258" r:id="rId5"/>
    <p:sldId id="259" r:id="rId6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9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50898-A1CE-42CB-B3F1-16D388DD6E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DF6E3-B51C-49EA-B291-CCAE8CF4535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DF6E3-B51C-49EA-B291-CCAE8CF45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ctrTitle"/>
          </p:nvPr>
        </p:nvSpPr>
        <p:spPr>
          <a:xfrm>
            <a:off x="719138" y="2971800"/>
            <a:ext cx="7772400" cy="12827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defRPr sz="3900" b="1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719138" y="4410075"/>
            <a:ext cx="6399212" cy="9794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5603" rIns="0" bIns="0"/>
          <a:lstStyle>
            <a:lvl1pPr marL="0" indent="0"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9850"/>
            <a:ext cx="4038600" cy="4786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9850"/>
            <a:ext cx="4038600" cy="4786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96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48" tIns="41474" rIns="82948" bIns="4147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9850"/>
            <a:ext cx="822960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48" tIns="41474" rIns="82948" bIns="4147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defTabSz="408305" rtl="0" eaLnBrk="1" fontAlgn="base" hangingPunct="1">
        <a:lnSpc>
          <a:spcPct val="93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defRPr sz="3200">
          <a:solidFill>
            <a:schemeClr val="bg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11150" indent="-311150" algn="l" defTabSz="408305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SzPct val="100000"/>
        <a:buFont typeface="Times New Roman" panose="02020603050405020304" pitchFamily="18" charset="0"/>
        <a:defRPr sz="2500">
          <a:solidFill>
            <a:srgbClr val="000000"/>
          </a:solidFill>
          <a:latin typeface="+mn-lt"/>
          <a:ea typeface="+mn-ea"/>
          <a:cs typeface="+mn-cs"/>
        </a:defRPr>
      </a:lvl1pPr>
      <a:lvl2pPr marL="673100" indent="-259080" algn="l" defTabSz="408305" rtl="0" eaLnBrk="1" fontAlgn="base" hangingPunct="1">
        <a:lnSpc>
          <a:spcPct val="93000"/>
        </a:lnSpc>
        <a:spcBef>
          <a:spcPct val="0"/>
        </a:spcBef>
        <a:spcAft>
          <a:spcPts val="1140"/>
        </a:spcAft>
        <a:buSzPct val="100000"/>
        <a:buFont typeface="Times New Roman" panose="02020603050405020304" pitchFamily="18" charset="0"/>
        <a:defRPr sz="2100">
          <a:solidFill>
            <a:srgbClr val="000000"/>
          </a:solidFill>
          <a:latin typeface="+mn-lt"/>
          <a:ea typeface="+mn-ea"/>
        </a:defRPr>
      </a:lvl2pPr>
      <a:lvl3pPr marL="1036955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SzPct val="100000"/>
        <a:buFont typeface="Times New Roman" panose="02020603050405020304" pitchFamily="18" charset="0"/>
        <a:defRPr>
          <a:solidFill>
            <a:srgbClr val="000000"/>
          </a:solidFill>
          <a:latin typeface="+mn-lt"/>
          <a:ea typeface="+mn-ea"/>
        </a:defRPr>
      </a:lvl3pPr>
      <a:lvl4pPr marL="1450975" indent="-206375" algn="l" defTabSz="408305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4pPr>
      <a:lvl5pPr marL="1866900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290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5pPr>
      <a:lvl6pPr marL="2324100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290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6pPr>
      <a:lvl7pPr marL="2781300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290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7pPr>
      <a:lvl8pPr marL="3238500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290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8pPr>
      <a:lvl9pPr marL="3695700" indent="-208280" algn="l" defTabSz="408305" rtl="0" eaLnBrk="1" fontAlgn="base" hangingPunct="1">
        <a:lnSpc>
          <a:spcPct val="93000"/>
        </a:lnSpc>
        <a:spcBef>
          <a:spcPct val="0"/>
        </a:spcBef>
        <a:spcAft>
          <a:spcPts val="290"/>
        </a:spcAft>
        <a:buSzPct val="100000"/>
        <a:buFont typeface="Times New Roman" panose="02020603050405020304" pitchFamily="18" charset="0"/>
        <a:defRPr sz="16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1.xml"/><Relationship Id="rId3" Type="http://schemas.openxmlformats.org/officeDocument/2006/relationships/slide" Target="slide20.xml"/><Relationship Id="rId2" Type="http://schemas.openxmlformats.org/officeDocument/2006/relationships/slide" Target="slide17.xml"/><Relationship Id="rId1" Type="http://schemas.openxmlformats.org/officeDocument/2006/relationships/slide" Target="slide15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16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" Target="slide16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" Target="slide16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" Target="slide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86551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kern="10" dirty="0" smtClean="0">
                <a:ln w="9525">
                  <a:noFill/>
                  <a:rou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大自然的语言</a:t>
            </a:r>
            <a:endParaRPr lang="zh-CN" altLang="en-US" sz="6000" dirty="0">
              <a:ln w="9525">
                <a:noFill/>
                <a:round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4" descr="图片45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5959475"/>
            <a:ext cx="9144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914400" y="2209800"/>
            <a:ext cx="7010400" cy="4144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载</a:t>
            </a:r>
            <a:r>
              <a:rPr lang="zh-CN" altLang="en-US" sz="2400" b="1" dirty="0">
                <a:latin typeface="+mn-ea"/>
                <a:ea typeface="+mn-ea"/>
              </a:rPr>
              <a:t>途    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萌</a:t>
            </a:r>
            <a:r>
              <a:rPr lang="zh-CN" altLang="en-US" sz="2400" b="1" dirty="0">
                <a:latin typeface="+mn-ea"/>
                <a:ea typeface="+mn-ea"/>
              </a:rPr>
              <a:t>发      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簌</a:t>
            </a:r>
            <a:r>
              <a:rPr lang="zh-CN" altLang="en-US" sz="2400" b="1" dirty="0">
                <a:latin typeface="+mn-ea"/>
                <a:ea typeface="+mn-ea"/>
              </a:rPr>
              <a:t>簌    </a:t>
            </a:r>
            <a:r>
              <a:rPr kumimoji="1" lang="zh-CN" altLang="en-US" sz="2400" b="1" dirty="0">
                <a:latin typeface="+mn-ea"/>
                <a:ea typeface="+mn-ea"/>
              </a:rPr>
              <a:t>连</a:t>
            </a: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翘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孕育：</a:t>
            </a:r>
            <a:endParaRPr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翩然：</a:t>
            </a:r>
            <a:endParaRPr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销声匿迹：</a:t>
            </a:r>
            <a:endParaRPr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endParaRPr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周而复始：</a:t>
            </a:r>
            <a:endParaRPr kumimoji="1"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endParaRPr kumimoji="1" lang="zh-CN" altLang="en-US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endParaRPr lang="en-US" altLang="zh-CN" sz="2400" b="1" dirty="0">
              <a:latin typeface="+mn-ea"/>
              <a:ea typeface="+mn-ea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143000" y="1905000"/>
            <a:ext cx="6508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en-US" altLang="zh-CN" sz="2400" b="1" dirty="0" err="1">
                <a:latin typeface="+mn-ea"/>
                <a:ea typeface="+mn-ea"/>
              </a:rPr>
              <a:t>zài</a:t>
            </a:r>
            <a:endParaRPr kumimoji="1" lang="en-US" altLang="zh-CN" sz="2400" b="1" dirty="0">
              <a:latin typeface="+mn-ea"/>
              <a:ea typeface="+mn-ea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029200" y="1905000"/>
            <a:ext cx="14478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en-US" altLang="zh-CN" sz="2400" b="1" dirty="0" err="1">
                <a:latin typeface="+mn-ea"/>
                <a:ea typeface="+mn-ea"/>
              </a:rPr>
              <a:t>qiáo</a:t>
            </a:r>
            <a:endParaRPr kumimoji="1" lang="en-US" altLang="zh-CN" sz="2400" b="1" dirty="0">
              <a:latin typeface="+mn-ea"/>
              <a:ea typeface="+mn-ea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057400" y="1981200"/>
            <a:ext cx="12192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zh-CN" sz="2400" b="1" dirty="0" err="1">
                <a:latin typeface="+mn-ea"/>
                <a:ea typeface="+mn-ea"/>
              </a:rPr>
              <a:t>méng</a:t>
            </a:r>
            <a:endParaRPr lang="en-US" altLang="zh-CN" sz="2400" b="1" dirty="0">
              <a:latin typeface="+mn-ea"/>
              <a:ea typeface="+mn-ea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3962400" y="1981200"/>
            <a:ext cx="4953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1" lang="en-US" altLang="zh-CN" sz="2400" b="1" dirty="0" err="1">
                <a:latin typeface="+mn-ea"/>
                <a:ea typeface="+mn-ea"/>
              </a:rPr>
              <a:t>sù</a:t>
            </a:r>
            <a:endParaRPr kumimoji="1" lang="en-US" altLang="zh-CN" sz="2400" b="1" dirty="0">
              <a:latin typeface="+mn-ea"/>
              <a:ea typeface="+mn-ea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1905000" y="2819400"/>
            <a:ext cx="296862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比喻酝酿着新事物。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2057400" y="3397250"/>
            <a:ext cx="235108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动作轻快的样子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514600" y="3886200"/>
            <a:ext cx="5410200" cy="1114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原意是不公开讲话，不公开露面。这里只昆虫都无声无息、无影无踪了。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2667000" y="5105400"/>
            <a:ext cx="296862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一次又一次的循环。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084" name="WordArt 17"/>
          <p:cNvSpPr>
            <a:spLocks noChangeArrowheads="1" noChangeShapeType="1" noTextEdit="1"/>
          </p:cNvSpPr>
          <p:nvPr/>
        </p:nvSpPr>
        <p:spPr bwMode="auto">
          <a:xfrm>
            <a:off x="2667000" y="762000"/>
            <a:ext cx="4114800" cy="6858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   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5367" y="469612"/>
            <a:ext cx="1826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字词学习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/>
      <p:bldP spid="13319" grpId="0"/>
      <p:bldP spid="13320" grpId="0"/>
      <p:bldP spid="13321" grpId="0"/>
      <p:bldP spid="13322" grpId="0"/>
      <p:bldP spid="13323" grpId="0"/>
      <p:bldP spid="13324" grpId="0"/>
      <p:bldP spid="133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17"/>
          <p:cNvSpPr>
            <a:spLocks noChangeArrowheads="1" noChangeShapeType="1" noTextEdit="1"/>
          </p:cNvSpPr>
          <p:nvPr/>
        </p:nvSpPr>
        <p:spPr bwMode="auto">
          <a:xfrm>
            <a:off x="2590800" y="762000"/>
            <a:ext cx="4724400" cy="6858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    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66800" y="2362200"/>
            <a:ext cx="5334000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en-US" altLang="zh-CN" sz="2400" b="1" dirty="0">
                <a:latin typeface="+mn-ea"/>
                <a:ea typeface="+mn-ea"/>
              </a:rPr>
              <a:t>1</a:t>
            </a:r>
            <a:r>
              <a:rPr kumimoji="1" lang="zh-CN" altLang="en-US" sz="2400" b="1" dirty="0">
                <a:latin typeface="+mn-ea"/>
                <a:ea typeface="+mn-ea"/>
              </a:rPr>
              <a:t>、什么叫物候和物候学？</a:t>
            </a:r>
            <a:br>
              <a:rPr kumimoji="1" lang="zh-CN" altLang="en-US" sz="2400" b="1" dirty="0">
                <a:latin typeface="+mn-ea"/>
                <a:ea typeface="+mn-ea"/>
              </a:rPr>
            </a:br>
            <a:r>
              <a:rPr kumimoji="1" lang="en-US" altLang="zh-CN" sz="2400" b="1" dirty="0">
                <a:latin typeface="+mn-ea"/>
                <a:ea typeface="+mn-ea"/>
              </a:rPr>
              <a:t>2</a:t>
            </a:r>
            <a:r>
              <a:rPr kumimoji="1" lang="zh-CN" altLang="en-US" sz="2400" b="1" dirty="0">
                <a:latin typeface="+mn-ea"/>
                <a:ea typeface="+mn-ea"/>
              </a:rPr>
              <a:t>、物候观测对农业有什么重要性？</a:t>
            </a:r>
            <a:br>
              <a:rPr kumimoji="1" lang="zh-CN" altLang="en-US" sz="2400" b="1" dirty="0">
                <a:latin typeface="+mn-ea"/>
                <a:ea typeface="+mn-ea"/>
              </a:rPr>
            </a:br>
            <a:r>
              <a:rPr kumimoji="1" lang="en-US" altLang="zh-CN" sz="2400" b="1" dirty="0">
                <a:latin typeface="+mn-ea"/>
                <a:ea typeface="+mn-ea"/>
              </a:rPr>
              <a:t>3</a:t>
            </a:r>
            <a:r>
              <a:rPr kumimoji="1" lang="zh-CN" altLang="en-US" sz="2400" b="1" dirty="0">
                <a:latin typeface="+mn-ea"/>
                <a:ea typeface="+mn-ea"/>
              </a:rPr>
              <a:t>、决定物候现象来临的因素有哪些？</a:t>
            </a:r>
            <a:br>
              <a:rPr kumimoji="1" lang="zh-CN" altLang="en-US" sz="2400" b="1" dirty="0">
                <a:latin typeface="+mn-ea"/>
                <a:ea typeface="+mn-ea"/>
              </a:rPr>
            </a:br>
            <a:r>
              <a:rPr kumimoji="1" lang="en-US" altLang="zh-CN" sz="2400" b="1" dirty="0">
                <a:latin typeface="+mn-ea"/>
                <a:ea typeface="+mn-ea"/>
              </a:rPr>
              <a:t>4</a:t>
            </a:r>
            <a:r>
              <a:rPr kumimoji="1" lang="zh-CN" altLang="en-US" sz="2400" b="1" dirty="0">
                <a:latin typeface="+mn-ea"/>
                <a:ea typeface="+mn-ea"/>
              </a:rPr>
              <a:t>、研究物候学有什么意义？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286000" y="271462"/>
            <a:ext cx="5334000" cy="9069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4000" b="1" dirty="0">
                <a:solidFill>
                  <a:schemeClr val="bg1"/>
                </a:solidFill>
                <a:latin typeface="+mn-ea"/>
                <a:ea typeface="+mn-ea"/>
              </a:rPr>
              <a:t>速读课文，自主思考</a:t>
            </a:r>
            <a:endParaRPr kumimoji="1"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05000" y="297180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www.1ppt.com/fanwen/     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www.1ppt.com/jiaoan/       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www.1ppt.com/kejian/shuxue/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www.1ppt.com/kejian/meishu/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www.1ppt.com/kejian/wuli/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www.1ppt.com/kejian/shengwu/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www.1ppt.com/kejian/lishi/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71600" y="2209800"/>
            <a:ext cx="597693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en-US" altLang="zh-CN" sz="2400" b="1" dirty="0">
                <a:latin typeface="+mn-ea"/>
                <a:ea typeface="+mn-ea"/>
              </a:rPr>
              <a:t>1</a:t>
            </a:r>
            <a:r>
              <a:rPr kumimoji="1" lang="zh-CN" altLang="en-US" sz="2400" b="1" dirty="0">
                <a:latin typeface="+mn-ea"/>
                <a:ea typeface="+mn-ea"/>
              </a:rPr>
              <a:t>、什么叫物候和物候学？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838200" y="2743200"/>
            <a:ext cx="7561263" cy="2862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just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草木荣枯、候鸟去来等自然现象，我国古代劳动人民称它为物候。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indent="539750" algn="just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利用物候知识来研究农业生产的这一门科学，就是物候学。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371600" y="2209800"/>
            <a:ext cx="66294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、物候观测对农业有什么重要意义？</a:t>
            </a:r>
            <a:endParaRPr kumimoji="1" lang="en-US" altLang="zh-CN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62000" y="2819400"/>
            <a:ext cx="7315200" cy="175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物候观测的数据反映气温、湿度等气候条件的综合，也反映气候条件对于生物的影响。应用在农事活动里，比较简单，容易掌握。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079500" y="2286000"/>
            <a:ext cx="5168900" cy="387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、决定物候现象来临的因素有哪些？</a:t>
            </a: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" name="Text Box 4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1600200" y="4946650"/>
            <a:ext cx="4419600" cy="387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  <a:spcBef>
                <a:spcPct val="50000"/>
              </a:spcBef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④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古今的差异。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" name="Rectangle 1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600200" y="2819400"/>
            <a:ext cx="14224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①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纬度；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6" name="Rectangle 1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00200" y="3467100"/>
            <a:ext cx="204152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②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经度的差异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608138" y="4152900"/>
            <a:ext cx="2351087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③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高下的差异；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纬度北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44563" y="2603500"/>
            <a:ext cx="3541712" cy="269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447800" y="5334000"/>
            <a:ext cx="2659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三月的内蒙古草原</a:t>
            </a:r>
            <a:endParaRPr kumimoji="1" lang="zh-CN" altLang="en-US" sz="24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" name="Picture 4" descr="纬度南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1538" y="2603500"/>
            <a:ext cx="3535362" cy="268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638800" y="5334000"/>
            <a:ext cx="17319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三月的海南</a:t>
            </a:r>
            <a:endParaRPr kumimoji="1" lang="zh-CN" altLang="en-US" sz="24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7831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036887" y="1524000"/>
            <a:ext cx="307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纬度对物候的影响</a:t>
            </a:r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971799" y="1252537"/>
            <a:ext cx="307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经度对物候的影响</a:t>
            </a:r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" name="Picture 3" descr="经度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163" y="2219325"/>
            <a:ext cx="351155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经度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3938" y="2219325"/>
            <a:ext cx="3608387" cy="267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143000" y="5029200"/>
            <a:ext cx="2819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四月的内蒙古草原</a:t>
            </a:r>
            <a:endParaRPr kumimoji="1" lang="zh-CN" altLang="en-US" sz="24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791200" y="5029200"/>
            <a:ext cx="1752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四月的大连</a:t>
            </a:r>
            <a:endParaRPr kumimoji="1" lang="zh-CN" altLang="en-US" sz="24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949575" y="1371600"/>
            <a:ext cx="307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高下对物候的影响</a:t>
            </a:r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" name="Picture 3" descr="高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2451100"/>
            <a:ext cx="3535362" cy="269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高下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538" y="2451100"/>
            <a:ext cx="3535362" cy="269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667000" y="5410200"/>
            <a:ext cx="3352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400" b="1">
                <a:latin typeface="楷体_GB2312" pitchFamily="49" charset="-122"/>
                <a:ea typeface="楷体_GB2312" pitchFamily="49" charset="-122"/>
              </a:rPr>
              <a:t>天山山顶和山腰的差异</a:t>
            </a:r>
            <a:endParaRPr kumimoji="1" lang="zh-CN" altLang="en-US" sz="24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2865438" y="1495425"/>
            <a:ext cx="3790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古今差异对物候的影响</a:t>
            </a:r>
            <a:endParaRPr kumimoji="1" lang="zh-CN" altLang="en-US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7890" name="Picture 2" descr="c:\users\administrator\appdata\roaming\360se6\User Data\temp\31384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1538" y="2451100"/>
            <a:ext cx="3949700" cy="269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 descr="200943092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9763" y="2451100"/>
            <a:ext cx="3803650" cy="269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209800" y="5334000"/>
            <a:ext cx="487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400" b="1">
                <a:latin typeface="楷体_GB2312" pitchFamily="49" charset="-122"/>
                <a:ea typeface="楷体_GB2312" pitchFamily="49" charset="-122"/>
              </a:rPr>
              <a:t>古代三月的长城和今日三月的长城</a:t>
            </a:r>
            <a:endParaRPr kumimoji="1" lang="zh-CN" altLang="en-US" sz="24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19200" y="2133600"/>
            <a:ext cx="3897313" cy="560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这几个因素能否调换顺序？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57350" y="2819400"/>
            <a:ext cx="6096000" cy="3514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不能，因为这四个因素是由：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  由     到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  由     到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          </a:t>
            </a:r>
            <a:endParaRPr kumimoji="1"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6" name="AutoShape 6"/>
          <p:cNvSpPr/>
          <p:nvPr/>
        </p:nvSpPr>
        <p:spPr bwMode="auto">
          <a:xfrm>
            <a:off x="1447800" y="3810000"/>
            <a:ext cx="228600" cy="1066800"/>
          </a:xfrm>
          <a:prstGeom prst="leftBrace">
            <a:avLst>
              <a:gd name="adj1" fmla="val 0"/>
              <a:gd name="adj2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l">
              <a:lnSpc>
                <a:spcPct val="150000"/>
              </a:lnSpc>
            </a:pPr>
            <a:endParaRPr lang="zh-CN" altLang="zh-CN">
              <a:ea typeface="黑体" panose="02010609060101010101" pitchFamily="2" charset="-122"/>
            </a:endParaRPr>
          </a:p>
        </p:txBody>
      </p:sp>
      <p:sp>
        <p:nvSpPr>
          <p:cNvPr id="7" name="AutoShape 7"/>
          <p:cNvSpPr/>
          <p:nvPr/>
        </p:nvSpPr>
        <p:spPr bwMode="auto">
          <a:xfrm>
            <a:off x="4191000" y="3810000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l">
              <a:lnSpc>
                <a:spcPct val="150000"/>
              </a:lnSpc>
            </a:pPr>
            <a:endParaRPr lang="zh-CN" altLang="zh-CN">
              <a:ea typeface="黑体" panose="02010609060101010101" pitchFamily="2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133600" y="3581400"/>
            <a:ext cx="533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主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276600" y="3614738"/>
            <a:ext cx="7620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次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2057400" y="4267200"/>
            <a:ext cx="13716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空间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3276600" y="4267200"/>
            <a:ext cx="8382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时间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495800" y="3962400"/>
            <a:ext cx="1600200" cy="560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逻辑顺序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  <p:bldP spid="8" grpId="0" autoUpdateAnimBg="0"/>
      <p:bldP spid="9" grpId="0" autoUpdateAnimBg="0"/>
      <p:bldP spid="10" grpId="0" autoUpdateAnimBg="0"/>
      <p:bldP spid="11" grpId="0" autoUpdateAnimBg="0"/>
      <p:bldP spid="1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914400" y="2057400"/>
            <a:ext cx="7777163" cy="560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en-US" altLang="zh-CN" sz="2400" b="1" dirty="0">
                <a:solidFill>
                  <a:srgbClr val="000000"/>
                </a:solidFill>
                <a:latin typeface="+mn-ea"/>
                <a:ea typeface="+mn-ea"/>
              </a:rPr>
              <a:t>4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、研究物候学有什么意义？</a:t>
            </a: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838200" y="2667000"/>
            <a:ext cx="7315200" cy="222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首先是为了预报农时，选择播种日期；安排农作物区划，确定造林和采集树木种子的日期；引种植物到物候条件相同的地区；避免或减轻害虫的侵害；便利山区的农业发展。</a:t>
            </a: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905000" y="2013743"/>
            <a:ext cx="4495800" cy="1706563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引出物候和物候学</a:t>
            </a:r>
            <a:endParaRPr lang="zh-CN" altLang="en-US" sz="2400" b="1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物候观测对农业生产的重要性。</a:t>
            </a:r>
            <a:endParaRPr lang="en-US" altLang="zh-CN" sz="2400" b="1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决定物候现象来临的因素</a:t>
            </a:r>
            <a:endParaRPr lang="zh-CN" altLang="en-US" sz="2400" b="1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914400" y="2438400"/>
            <a:ext cx="554038" cy="2971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思路清晰，层次分明</a:t>
            </a:r>
            <a:endParaRPr lang="en-US" altLang="zh-CN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73739" name="AutoShape 11"/>
          <p:cNvSpPr/>
          <p:nvPr/>
        </p:nvSpPr>
        <p:spPr bwMode="auto">
          <a:xfrm>
            <a:off x="1485900" y="2209800"/>
            <a:ext cx="76200" cy="3200400"/>
          </a:xfrm>
          <a:prstGeom prst="leftBrace">
            <a:avLst>
              <a:gd name="adj1" fmla="val 350000"/>
              <a:gd name="adj2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zh-CN" sz="2400" b="1">
              <a:latin typeface="+mn-ea"/>
              <a:ea typeface="+mn-ea"/>
            </a:endParaRP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1905000" y="4800600"/>
            <a:ext cx="5181600" cy="1016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启示：写说明文要有条理，</a:t>
            </a:r>
            <a:endParaRPr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做到思路清晰，层次分明。</a:t>
            </a:r>
            <a:endParaRPr lang="zh-CN" altLang="en-US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1905000" y="4191000"/>
            <a:ext cx="5410200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研究物候学的意义。</a:t>
            </a:r>
            <a:endParaRPr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Group 15"/>
          <p:cNvGrpSpPr/>
          <p:nvPr/>
        </p:nvGrpSpPr>
        <p:grpSpPr bwMode="auto">
          <a:xfrm>
            <a:off x="5562600" y="3505200"/>
            <a:ext cx="2438400" cy="1727200"/>
            <a:chOff x="3984" y="1747"/>
            <a:chExt cx="1536" cy="1088"/>
          </a:xfrm>
          <a:noFill/>
        </p:grpSpPr>
        <p:sp>
          <p:nvSpPr>
            <p:cNvPr id="14347" name="Text Box 16"/>
            <p:cNvSpPr txBox="1">
              <a:spLocks noChangeArrowheads="1"/>
            </p:cNvSpPr>
            <p:nvPr/>
          </p:nvSpPr>
          <p:spPr bwMode="auto">
            <a:xfrm>
              <a:off x="4128" y="2016"/>
              <a:ext cx="1296" cy="2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zh-CN" altLang="en-US" sz="2400" b="1">
                  <a:solidFill>
                    <a:srgbClr val="000000"/>
                  </a:solidFill>
                  <a:latin typeface="+mn-ea"/>
                  <a:ea typeface="+mn-ea"/>
                </a:rPr>
                <a:t>经度差异</a:t>
              </a:r>
              <a:endParaRPr lang="zh-CN" altLang="en-US" sz="2400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4348" name="Text Box 17"/>
            <p:cNvSpPr txBox="1">
              <a:spLocks noChangeArrowheads="1"/>
            </p:cNvSpPr>
            <p:nvPr/>
          </p:nvSpPr>
          <p:spPr bwMode="auto">
            <a:xfrm>
              <a:off x="4128" y="1747"/>
              <a:ext cx="1200" cy="2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zh-CN" altLang="en-US" sz="2400" b="1" dirty="0">
                  <a:solidFill>
                    <a:srgbClr val="000000"/>
                  </a:solidFill>
                  <a:latin typeface="+mn-ea"/>
                  <a:ea typeface="+mn-ea"/>
                </a:rPr>
                <a:t>纬度差异</a:t>
              </a:r>
              <a:endParaRPr lang="zh-CN" altLang="en-US" sz="2400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4349" name="Text Box 18"/>
            <p:cNvSpPr txBox="1">
              <a:spLocks noChangeArrowheads="1"/>
            </p:cNvSpPr>
            <p:nvPr/>
          </p:nvSpPr>
          <p:spPr bwMode="auto">
            <a:xfrm>
              <a:off x="4128" y="2275"/>
              <a:ext cx="1344" cy="2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zh-CN" altLang="en-US" sz="2400" b="1">
                  <a:solidFill>
                    <a:srgbClr val="000000"/>
                  </a:solidFill>
                  <a:latin typeface="+mn-ea"/>
                  <a:ea typeface="+mn-ea"/>
                </a:rPr>
                <a:t>高下差异</a:t>
              </a:r>
              <a:endParaRPr lang="zh-CN" altLang="en-US" sz="2400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4350" name="Text Box 19"/>
            <p:cNvSpPr txBox="1">
              <a:spLocks noChangeArrowheads="1"/>
            </p:cNvSpPr>
            <p:nvPr/>
          </p:nvSpPr>
          <p:spPr bwMode="auto">
            <a:xfrm>
              <a:off x="4128" y="2544"/>
              <a:ext cx="1392" cy="291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zh-CN" altLang="en-US" sz="2400" b="1">
                  <a:solidFill>
                    <a:srgbClr val="000000"/>
                  </a:solidFill>
                  <a:latin typeface="+mn-ea"/>
                  <a:ea typeface="+mn-ea"/>
                </a:rPr>
                <a:t>古今差异</a:t>
              </a:r>
              <a:endParaRPr lang="zh-CN" altLang="en-US" sz="2400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4351" name="AutoShape 20"/>
            <p:cNvSpPr/>
            <p:nvPr/>
          </p:nvSpPr>
          <p:spPr bwMode="auto">
            <a:xfrm>
              <a:off x="3984" y="1872"/>
              <a:ext cx="144" cy="960"/>
            </a:xfrm>
            <a:prstGeom prst="leftBrace">
              <a:avLst>
                <a:gd name="adj1" fmla="val 55556"/>
                <a:gd name="adj2" fmla="val 50000"/>
              </a:avLst>
            </a:prstGeom>
            <a:grp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l">
                <a:defRPr/>
              </a:pPr>
              <a:endParaRPr lang="zh-CN" altLang="en-US" sz="2400" b="1">
                <a:latin typeface="+mn-ea"/>
                <a:ea typeface="+mn-ea"/>
              </a:endParaRPr>
            </a:p>
          </p:txBody>
        </p:sp>
      </p:grpSp>
      <p:sp>
        <p:nvSpPr>
          <p:cNvPr id="73749" name="AutoShape 21"/>
          <p:cNvSpPr/>
          <p:nvPr/>
        </p:nvSpPr>
        <p:spPr bwMode="auto">
          <a:xfrm>
            <a:off x="7239000" y="2743200"/>
            <a:ext cx="381000" cy="2514600"/>
          </a:xfrm>
          <a:prstGeom prst="rightBrace">
            <a:avLst>
              <a:gd name="adj1" fmla="val 55000"/>
              <a:gd name="adj2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l">
              <a:defRPr/>
            </a:pPr>
            <a:endParaRPr lang="zh-CN" altLang="en-US" sz="2400" b="1">
              <a:latin typeface="+mn-ea"/>
              <a:ea typeface="+mn-ea"/>
            </a:endParaRPr>
          </a:p>
        </p:txBody>
      </p:sp>
      <p:sp>
        <p:nvSpPr>
          <p:cNvPr id="73751" name="WordArt 23"/>
          <p:cNvSpPr>
            <a:spLocks noChangeArrowheads="1" noChangeShapeType="1" noTextEdit="1"/>
          </p:cNvSpPr>
          <p:nvPr/>
        </p:nvSpPr>
        <p:spPr bwMode="auto">
          <a:xfrm rot="5400000">
            <a:off x="7086600" y="3733800"/>
            <a:ext cx="18288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fontAlgn="auto"/>
            <a:r>
              <a:rPr lang="zh-CN" altLang="en-US" sz="2400" b="1" kern="10">
                <a:ln w="9525">
                  <a:solidFill>
                    <a:schemeClr val="tx1"/>
                  </a:solidFill>
                  <a:round/>
                </a:ln>
                <a:latin typeface="+mn-ea"/>
                <a:ea typeface="+mn-ea"/>
                <a:cs typeface="+mn-ea"/>
              </a:rPr>
              <a:t>逻辑顺序</a:t>
            </a:r>
            <a:endParaRPr lang="zh-CN" altLang="en-US" sz="2400" b="1" kern="10">
              <a:ln w="9525">
                <a:solidFill>
                  <a:schemeClr val="tx1"/>
                </a:solidFill>
                <a:round/>
              </a:ln>
              <a:latin typeface="+mn-ea"/>
              <a:ea typeface="+mn-ea"/>
              <a:cs typeface="+mn-ea"/>
            </a:endParaRPr>
          </a:p>
        </p:txBody>
      </p:sp>
      <p:sp>
        <p:nvSpPr>
          <p:cNvPr id="18" name="WordArt 17"/>
          <p:cNvSpPr>
            <a:spLocks noChangeArrowheads="1" noChangeShapeType="1" noTextEdit="1"/>
          </p:cNvSpPr>
          <p:nvPr/>
        </p:nvSpPr>
        <p:spPr bwMode="auto">
          <a:xfrm>
            <a:off x="2667000" y="762000"/>
            <a:ext cx="4114800" cy="6858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2895600" y="939800"/>
            <a:ext cx="3352800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4000" b="1" dirty="0">
                <a:latin typeface="+mn-ea"/>
                <a:ea typeface="+mn-ea"/>
              </a:rPr>
              <a:t>理清说明顺序</a:t>
            </a:r>
            <a:endParaRPr kumimoji="1" lang="zh-CN" altLang="en-US" sz="40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autoUpdateAnimBg="0" build="p"/>
      <p:bldP spid="73738" grpId="0" autoUpdateAnimBg="0"/>
      <p:bldP spid="73739" grpId="0"/>
      <p:bldP spid="73740" grpId="0" autoUpdateAnimBg="0"/>
      <p:bldP spid="73741" grpId="0" autoUpdateAnimBg="0"/>
      <p:bldP spid="73749" grpId="0"/>
      <p:bldP spid="737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WordArt 17"/>
          <p:cNvSpPr>
            <a:spLocks noChangeArrowheads="1" noChangeShapeType="1" noTextEdit="1"/>
          </p:cNvSpPr>
          <p:nvPr/>
        </p:nvSpPr>
        <p:spPr bwMode="auto">
          <a:xfrm>
            <a:off x="2667000" y="762000"/>
            <a:ext cx="4114800" cy="6858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914400" y="2667000"/>
            <a:ext cx="6629400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如果把文章的标题改为“一门丰产的科学</a:t>
            </a:r>
            <a:r>
              <a:rPr lang="en-US" altLang="zh-CN" sz="2400" b="1" dirty="0">
                <a:latin typeface="+mn-ea"/>
                <a:ea typeface="+mn-ea"/>
              </a:rPr>
              <a:t>——</a:t>
            </a:r>
            <a:r>
              <a:rPr lang="zh-CN" altLang="en-US" sz="2400" b="1" dirty="0">
                <a:latin typeface="+mn-ea"/>
                <a:ea typeface="+mn-ea"/>
              </a:rPr>
              <a:t>物候学好不好？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19200" y="2057400"/>
            <a:ext cx="2041525" cy="560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大自然的语言</a:t>
            </a: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143000" y="3810000"/>
            <a:ext cx="67056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明确：不好。将大自然拟人化，把物侯现象说得生动而有情趣；切合读者的好奇心和求知欲望，具有有启发性。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895600" y="1012031"/>
            <a:ext cx="3352800" cy="871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4000" b="1" dirty="0">
                <a:latin typeface="+mn-ea"/>
                <a:ea typeface="+mn-ea"/>
              </a:rPr>
              <a:t>品味语言</a:t>
            </a:r>
            <a:endParaRPr kumimoji="1" lang="zh-CN" altLang="en-US" sz="40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WordArt 17"/>
          <p:cNvSpPr>
            <a:spLocks noChangeArrowheads="1" noChangeShapeType="1" noTextEdit="1"/>
          </p:cNvSpPr>
          <p:nvPr/>
        </p:nvSpPr>
        <p:spPr bwMode="auto">
          <a:xfrm>
            <a:off x="2667000" y="762000"/>
            <a:ext cx="4114800" cy="6858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1066800" y="1981200"/>
            <a:ext cx="7010400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本文语言除了生动、形象外还有什么特点？请举例说明。 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600200" y="3276600"/>
            <a:ext cx="405288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l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准确、严谨、生动、优美。 </a:t>
            </a:r>
            <a:endParaRPr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048000" y="1090613"/>
            <a:ext cx="3352800" cy="871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4000" b="1" dirty="0">
                <a:latin typeface="+mn-ea"/>
                <a:ea typeface="+mn-ea"/>
              </a:rPr>
              <a:t>品味语言</a:t>
            </a:r>
            <a:endParaRPr kumimoji="1" lang="zh-CN" altLang="en-US" sz="40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905000" y="1828800"/>
            <a:ext cx="4876800" cy="3328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大林寺桃花</a:t>
            </a:r>
            <a:endParaRPr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白居易</a:t>
            </a:r>
            <a:endParaRPr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人间四月芳菲尽，</a:t>
            </a:r>
            <a:endParaRPr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山寺桃花始盛开。</a:t>
            </a:r>
            <a:endParaRPr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长恨春归无觅处，</a:t>
            </a:r>
            <a:endParaRPr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不知转入此中来。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447800" y="5257800"/>
            <a:ext cx="63246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请运用课文介绍的知识来解释这一奇怪的现象。</a:t>
            </a:r>
            <a:endParaRPr kumimoji="1"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914400" y="1905000"/>
            <a:ext cx="72390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你还知道哪些大自然的语言？包含了什么物候知识？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38200" y="2743200"/>
            <a:ext cx="5486400" cy="2862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二十四节气歌</a:t>
            </a:r>
            <a:endParaRPr kumimoji="1"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　　春雨惊春清谷天，</a:t>
            </a:r>
            <a:endParaRPr kumimoji="1"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　　夏满芒夏暑相连。</a:t>
            </a:r>
            <a:endParaRPr kumimoji="1"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　　秋露露秋寒霜降，</a:t>
            </a:r>
            <a:endParaRPr kumimoji="1" lang="zh-CN" altLang="en-US" sz="240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kumimoji="1" lang="zh-CN" altLang="en-US" sz="2400" b="1" dirty="0">
                <a:latin typeface="+mn-ea"/>
                <a:ea typeface="+mn-ea"/>
              </a:rPr>
              <a:t>　　冬雪雪冬小大寒。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/>
          <p:nvPr/>
        </p:nvGrpSpPr>
        <p:grpSpPr bwMode="auto">
          <a:xfrm>
            <a:off x="304800" y="2209800"/>
            <a:ext cx="4343400" cy="4038600"/>
            <a:chOff x="0" y="0"/>
            <a:chExt cx="5760" cy="4320"/>
          </a:xfrm>
        </p:grpSpPr>
        <p:pic>
          <p:nvPicPr>
            <p:cNvPr id="89092" name="Picture 7" descr="pic_227630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0" y="0"/>
              <a:ext cx="5760" cy="2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093" name="Picture 8" descr="pic_227630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2112"/>
              <a:ext cx="5760" cy="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5" descr="pic_2276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4038600"/>
            <a:ext cx="32766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12"/>
          <p:cNvSpPr>
            <a:spLocks noChangeArrowheads="1" noChangeShapeType="1" noTextEdit="1"/>
          </p:cNvSpPr>
          <p:nvPr/>
        </p:nvSpPr>
        <p:spPr bwMode="auto">
          <a:xfrm>
            <a:off x="4572000" y="1905000"/>
            <a:ext cx="3048000" cy="1143000"/>
          </a:xfrm>
          <a:prstGeom prst="rect">
            <a:avLst/>
          </a:prstGeom>
        </p:spPr>
        <p:txBody>
          <a:bodyPr wrap="none" fromWordArt="1"/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  </a:t>
            </a:r>
            <a:endParaRPr lang="zh-CN" altLang="en-US" sz="2400" b="1" kern="1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  </a:t>
            </a:r>
            <a:endParaRPr lang="zh-CN" altLang="en-US" sz="2400" b="1" kern="10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2057400"/>
            <a:ext cx="35052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400" b="1" dirty="0">
                <a:latin typeface="+mn-ea"/>
                <a:ea typeface="+mn-ea"/>
              </a:rPr>
              <a:t>你看那水中的蝌蚪，不就像游动的逗点？大自然在水面山写着：春天已到人间。</a:t>
            </a:r>
            <a:endParaRPr lang="zh-CN" altLang="en-US" sz="24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WordArt 12"/>
          <p:cNvSpPr>
            <a:spLocks noChangeArrowheads="1" noChangeShapeType="1" noTextEdit="1"/>
          </p:cNvSpPr>
          <p:nvPr/>
        </p:nvSpPr>
        <p:spPr bwMode="auto">
          <a:xfrm>
            <a:off x="4953000" y="2743200"/>
            <a:ext cx="3352800" cy="2514600"/>
          </a:xfrm>
          <a:prstGeom prst="rect">
            <a:avLst/>
          </a:prstGeom>
        </p:spPr>
        <p:txBody>
          <a:bodyPr wrap="none" fromWordArt="1"/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    </a:t>
            </a:r>
            <a:endParaRPr lang="zh-CN" altLang="en-US" sz="2400" b="1" kern="1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  </a:t>
            </a:r>
            <a:endParaRPr lang="zh-CN" altLang="en-US" sz="2400" b="1" kern="1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   </a:t>
            </a:r>
            <a:endParaRPr lang="zh-CN" altLang="en-US" sz="2400" b="1" kern="1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kern="10" dirty="0">
                <a:latin typeface="+mn-ea"/>
                <a:ea typeface="+mn-ea"/>
              </a:rPr>
              <a:t>       </a:t>
            </a:r>
            <a:endParaRPr lang="zh-CN" altLang="en-US" sz="2400" b="1" kern="10" dirty="0">
              <a:latin typeface="+mn-ea"/>
              <a:ea typeface="+mn-ea"/>
            </a:endParaRPr>
          </a:p>
        </p:txBody>
      </p:sp>
      <p:pic>
        <p:nvPicPr>
          <p:cNvPr id="13" name="Picture 11" descr="12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38200" y="2514600"/>
            <a:ext cx="388620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53000" y="2743200"/>
            <a:ext cx="34290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400" b="1" dirty="0">
                <a:latin typeface="+mn-ea"/>
                <a:ea typeface="+mn-ea"/>
              </a:rPr>
              <a:t>你看那填空飞翔的大雁，不就像省略号一串？</a:t>
            </a:r>
            <a:endParaRPr lang="en-US" altLang="zh-CN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dirty="0">
                <a:latin typeface="+mn-ea"/>
                <a:ea typeface="+mn-ea"/>
              </a:rPr>
              <a:t>大自然在蓝天上写着：</a:t>
            </a:r>
            <a:endParaRPr lang="en-US" altLang="zh-CN" sz="2400" b="1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 dirty="0">
                <a:latin typeface="+mn-ea"/>
                <a:ea typeface="+mn-ea"/>
              </a:rPr>
              <a:t>秋天就在眼前。</a:t>
            </a:r>
            <a:endParaRPr lang="zh-CN" altLang="en-US" sz="24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10"/>
          <p:cNvSpPr>
            <a:spLocks noChangeArrowheads="1" noChangeShapeType="1" noTextEdit="1"/>
          </p:cNvSpPr>
          <p:nvPr/>
        </p:nvSpPr>
        <p:spPr bwMode="auto">
          <a:xfrm>
            <a:off x="2819400" y="685800"/>
            <a:ext cx="3124200" cy="914400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3600" b="1" kern="10" dirty="0">
                <a:latin typeface="+mn-ea"/>
                <a:ea typeface="+mn-ea"/>
              </a:rPr>
              <a:t>   </a:t>
            </a:r>
            <a:endParaRPr lang="zh-CN" altLang="en-US" sz="3600" b="1" kern="10" dirty="0">
              <a:latin typeface="+mn-ea"/>
              <a:ea typeface="+mn-ea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990600" y="2362200"/>
            <a:ext cx="7391400" cy="175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539750" algn="l">
              <a:lnSpc>
                <a:spcPct val="150000"/>
              </a:lnSpc>
              <a:spcBef>
                <a:spcPts val="0"/>
              </a:spcBef>
              <a:defRPr/>
            </a:pPr>
            <a:r>
              <a:rPr lang="zh-CN" altLang="en-US" sz="2400" b="1" dirty="0">
                <a:latin typeface="+mn-ea"/>
                <a:ea typeface="+mn-ea"/>
              </a:rPr>
              <a:t>同学们，用你们的慧眼、灵心去发现、倾听大自然，用你们的妙笔去记录大自然吧！请用准确生动富有科学性的语言写一篇观察日记</a:t>
            </a:r>
            <a:r>
              <a:rPr lang="zh-CN" altLang="en-US" sz="2400" b="1" dirty="0" smtClean="0">
                <a:latin typeface="+mn-ea"/>
                <a:ea typeface="+mn-ea"/>
              </a:rPr>
              <a:t>。 </a:t>
            </a:r>
            <a:endParaRPr lang="en-US" altLang="zh-CN" sz="2400" b="1" dirty="0">
              <a:latin typeface="+mn-ea"/>
              <a:ea typeface="+mn-ea"/>
            </a:endParaRPr>
          </a:p>
        </p:txBody>
      </p:sp>
      <p:sp>
        <p:nvSpPr>
          <p:cNvPr id="91141" name="TextBox 4">
            <a:hlinkClick r:id="" action="ppaction://hlinkshowjump?jump=endshow"/>
          </p:cNvPr>
          <p:cNvSpPr txBox="1">
            <a:spLocks noChangeArrowheads="1"/>
          </p:cNvSpPr>
          <p:nvPr/>
        </p:nvSpPr>
        <p:spPr bwMode="auto">
          <a:xfrm>
            <a:off x="7696200" y="5867400"/>
            <a:ext cx="685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>
                <a:ea typeface="黑体" panose="02010609060101010101" pitchFamily="2" charset="-122"/>
              </a:rPr>
              <a:t>退出</a:t>
            </a:r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733800" y="1143000"/>
            <a:ext cx="1295400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kumimoji="1" lang="zh-CN" altLang="en-US" sz="4000" b="1" dirty="0">
                <a:latin typeface="+mn-ea"/>
                <a:ea typeface="+mn-ea"/>
              </a:rPr>
              <a:t>作业</a:t>
            </a:r>
            <a:endParaRPr kumimoji="1" lang="zh-CN" altLang="en-US" sz="40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内容">
  <a:themeElements>
    <a:clrScheme name="石头的力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石头的力量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石头的力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石头的力量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石头的力量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石头的力量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石头的力量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石头的力量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石头的力量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主题44</Template>
  <TotalTime>0</TotalTime>
  <Words>2023</Words>
  <Application>WPS 演示</Application>
  <PresentationFormat>全屏显示(4:3)</PresentationFormat>
  <Paragraphs>193</Paragraphs>
  <Slides>20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宋体</vt:lpstr>
      <vt:lpstr>Wingdings</vt:lpstr>
      <vt:lpstr>Times New Roman</vt:lpstr>
      <vt:lpstr>微软雅黑</vt:lpstr>
      <vt:lpstr>Calibri</vt:lpstr>
      <vt:lpstr>黑体</vt:lpstr>
      <vt:lpstr>楷体_GB2312</vt:lpstr>
      <vt:lpstr>新宋体</vt:lpstr>
      <vt:lpstr>Arial Unicode MS</vt:lpstr>
      <vt:lpstr>Arial</vt:lpstr>
      <vt:lpstr>Calibri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creator>第一PPT模板网-WWW.1PPT.COM</dc:creator>
  <cp:keywords>第一PPT模板网-WWW.1PPT.COM</cp:keywords>
  <dc:description>第一PPT模板网-WWW.1PPT.COM</dc:description>
  <dc:subject>第一PPT模板网-WWW.1PPT.COM</dc:subject>
  <cp:lastModifiedBy>拉普耶鲁</cp:lastModifiedBy>
  <cp:revision>4</cp:revision>
  <cp:lastPrinted>2113-01-01T00:00:00Z</cp:lastPrinted>
  <dcterms:created xsi:type="dcterms:W3CDTF">2113-01-01T00:00:00Z</dcterms:created>
  <dcterms:modified xsi:type="dcterms:W3CDTF">2020-06-19T09:12:57Z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2052-11.1.0.9662</vt:lpwstr>
  </property>
</Properties>
</file>