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634820704"/>
        <c:axId val="-1634807648"/>
      </c:barChart>
      <c:catAx>
        <c:axId val="-163482070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34807648"/>
        <c:crosses val="autoZero"/>
        <c:auto val="1"/>
        <c:lblAlgn val="ctr"/>
        <c:lblOffset val="100"/>
        <c:noMultiLvlLbl val="0"/>
      </c:catAx>
      <c:valAx>
        <c:axId val="-16348076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3482070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2020/4/29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b="15749"/>
          <a:stretch/>
        </p:blipFill>
        <p:spPr>
          <a:xfrm>
            <a:off x="4419600" y="940460"/>
            <a:ext cx="7772400" cy="5917540"/>
          </a:xfrm>
          <a:prstGeom prst="rect">
            <a:avLst/>
          </a:prstGeom>
        </p:spPr>
      </p:pic>
    </p:spTree>
    <p:extLst>
      <p:ext uri="{BB962C8B-B14F-4D97-AF65-F5344CB8AC3E}">
        <p14:creationId xmlns:p14="http://schemas.microsoft.com/office/powerpoint/2010/main" val="291355650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flipH="1">
            <a:off x="0" y="188415"/>
            <a:ext cx="4463844" cy="6669586"/>
          </a:xfrm>
          <a:prstGeom prst="rect">
            <a:avLst/>
          </a:prstGeom>
        </p:spPr>
      </p:pic>
    </p:spTree>
    <p:extLst>
      <p:ext uri="{BB962C8B-B14F-4D97-AF65-F5344CB8AC3E}">
        <p14:creationId xmlns:p14="http://schemas.microsoft.com/office/powerpoint/2010/main" val="5656068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0" y="757925"/>
            <a:ext cx="6096000" cy="5550800"/>
          </a:xfrm>
          <a:prstGeom prst="rect">
            <a:avLst/>
          </a:prstGeom>
        </p:spPr>
      </p:pic>
    </p:spTree>
    <p:extLst>
      <p:ext uri="{BB962C8B-B14F-4D97-AF65-F5344CB8AC3E}">
        <p14:creationId xmlns:p14="http://schemas.microsoft.com/office/powerpoint/2010/main" val="393834025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flipH="1">
            <a:off x="0" y="134130"/>
            <a:ext cx="1557766" cy="1418446"/>
          </a:xfrm>
          <a:prstGeom prst="rect">
            <a:avLst/>
          </a:prstGeom>
        </p:spPr>
      </p:pic>
      <p:sp>
        <p:nvSpPr>
          <p:cNvPr id="3" name="文本框 2"/>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 xmlns:a16="http://schemas.microsoft.com/office/drawing/2014/main" id="{CEF99411-4709-4D85-A7C3-945C4791A054}"/>
              </a:ext>
            </a:extLst>
          </p:cNvPr>
          <p:cNvSpPr txBox="1"/>
          <p:nvPr/>
        </p:nvSpPr>
        <p:spPr>
          <a:xfrm>
            <a:off x="874713" y="2337878"/>
            <a:ext cx="6811480"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chemeClr val="tx1">
                    <a:lumMod val="75000"/>
                    <a:lumOff val="25000"/>
                  </a:schemeClr>
                </a:solidFill>
                <a:latin typeface="+mj-ea"/>
                <a:ea typeface="+mj-ea"/>
              </a:rPr>
              <a:t>天猫活动复盘报告</a:t>
            </a:r>
            <a:r>
              <a:rPr lang="en-US" altLang="zh-CN" sz="4400" b="1" dirty="0" err="1">
                <a:solidFill>
                  <a:schemeClr val="tx1">
                    <a:lumMod val="75000"/>
                    <a:lumOff val="25000"/>
                  </a:schemeClr>
                </a:solidFill>
                <a:latin typeface="+mj-ea"/>
                <a:ea typeface="+mj-ea"/>
              </a:rPr>
              <a:t>ppt</a:t>
            </a:r>
            <a:r>
              <a:rPr lang="zh-CN" altLang="en-US" sz="4400" b="1" dirty="0">
                <a:solidFill>
                  <a:schemeClr val="tx1">
                    <a:lumMod val="75000"/>
                    <a:lumOff val="25000"/>
                  </a:schemeClr>
                </a:solidFill>
                <a:latin typeface="+mj-ea"/>
                <a:ea typeface="+mj-ea"/>
              </a:rPr>
              <a:t>模板</a:t>
            </a:r>
            <a:endParaRPr lang="zh-CN" altLang="en-US" sz="4400" b="1" dirty="0">
              <a:solidFill>
                <a:schemeClr val="tx1">
                  <a:lumMod val="75000"/>
                  <a:lumOff val="25000"/>
                </a:schemeClr>
              </a:solidFill>
              <a:latin typeface="+mj-ea"/>
              <a:ea typeface="+mj-ea"/>
            </a:endParaRPr>
          </a:p>
        </p:txBody>
      </p:sp>
      <p:sp>
        <p:nvSpPr>
          <p:cNvPr id="8" name="文本框 7">
            <a:extLst>
              <a:ext uri="{FF2B5EF4-FFF2-40B4-BE49-F238E27FC236}">
                <a16:creationId xmlns="" xmlns:a16="http://schemas.microsoft.com/office/drawing/2014/main"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19" name="文本框 18"/>
          <p:cNvSpPr txBox="1"/>
          <p:nvPr/>
        </p:nvSpPr>
        <p:spPr>
          <a:xfrm>
            <a:off x="6221613"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工作总结</a:t>
            </a:r>
            <a:endParaRPr lang="en-US" altLang="zh-CN" sz="1600" dirty="0">
              <a:solidFill>
                <a:schemeClr val="bg2">
                  <a:lumMod val="75000"/>
                </a:schemeClr>
              </a:solidFill>
            </a:endParaRPr>
          </a:p>
        </p:txBody>
      </p:sp>
      <p:sp>
        <p:nvSpPr>
          <p:cNvPr id="20" name="文本框 19"/>
          <p:cNvSpPr txBox="1"/>
          <p:nvPr/>
        </p:nvSpPr>
        <p:spPr>
          <a:xfrm>
            <a:off x="7435879"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会议报告</a:t>
            </a:r>
            <a:endParaRPr lang="en-US" altLang="zh-CN" sz="1600" dirty="0">
              <a:solidFill>
                <a:schemeClr val="bg2">
                  <a:lumMod val="75000"/>
                </a:schemeClr>
              </a:solidFill>
            </a:endParaRPr>
          </a:p>
        </p:txBody>
      </p:sp>
      <p:sp>
        <p:nvSpPr>
          <p:cNvPr id="21" name="文本框 20"/>
          <p:cNvSpPr txBox="1"/>
          <p:nvPr/>
        </p:nvSpPr>
        <p:spPr>
          <a:xfrm>
            <a:off x="8650145"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商务展示</a:t>
            </a:r>
            <a:endParaRPr lang="en-US" altLang="zh-CN" sz="1600" dirty="0">
              <a:solidFill>
                <a:schemeClr val="bg2">
                  <a:lumMod val="75000"/>
                </a:schemeClr>
              </a:solidFill>
            </a:endParaRPr>
          </a:p>
        </p:txBody>
      </p:sp>
      <p:sp>
        <p:nvSpPr>
          <p:cNvPr id="22" name="文本框 21"/>
          <p:cNvSpPr txBox="1"/>
          <p:nvPr/>
        </p:nvSpPr>
        <p:spPr>
          <a:xfrm>
            <a:off x="9864410"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项目规划</a:t>
            </a:r>
            <a:endParaRPr lang="en-US" altLang="zh-CN" sz="1600" dirty="0">
              <a:solidFill>
                <a:schemeClr val="bg2">
                  <a:lumMod val="75000"/>
                </a:schemeClr>
              </a:solidFill>
            </a:endParaRPr>
          </a:p>
        </p:txBody>
      </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13636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1000"/>
                            </p:stCondLst>
                            <p:childTnLst>
                              <p:par>
                                <p:cTn id="24" presetID="12" presetClass="entr" presetSubtype="8"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p:tgtEl>
                                          <p:spTgt spid="7"/>
                                        </p:tgtEl>
                                        <p:attrNameLst>
                                          <p:attrName>ppt_x</p:attrName>
                                        </p:attrNameLst>
                                      </p:cBhvr>
                                      <p:tavLst>
                                        <p:tav tm="0">
                                          <p:val>
                                            <p:strVal val="#ppt_x-#ppt_w*1.125000"/>
                                          </p:val>
                                        </p:tav>
                                        <p:tav tm="100000">
                                          <p:val>
                                            <p:strVal val="#ppt_x"/>
                                          </p:val>
                                        </p:tav>
                                      </p:tavLst>
                                    </p:anim>
                                    <p:animEffect transition="in" filter="wipe(right)">
                                      <p:cBhvr>
                                        <p:cTn id="27" dur="500"/>
                                        <p:tgtEl>
                                          <p:spTgt spid="7"/>
                                        </p:tgtEl>
                                      </p:cBhvr>
                                    </p:animEffect>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p:bldP spid="20" grpId="0"/>
      <p:bldP spid="21"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32443" y="1815756"/>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smtClean="0">
                <a:solidFill>
                  <a:schemeClr val="accent1"/>
                </a:solidFill>
                <a:latin typeface="+mj-ea"/>
                <a:ea typeface="+mj-ea"/>
                <a:cs typeface="经典综艺体简" panose="02010609000101010101" pitchFamily="49" charset="-122"/>
              </a:rPr>
              <a:t>目 录</a:t>
            </a:r>
            <a:endParaRPr lang="zh-CN" altLang="en-US" sz="4800" b="1" dirty="0">
              <a:solidFill>
                <a:schemeClr val="accent1"/>
              </a:solidFill>
              <a:latin typeface="+mj-ea"/>
              <a:ea typeface="+mj-ea"/>
              <a:cs typeface="经典综艺体简" panose="02010609000101010101" pitchFamily="49" charset="-122"/>
            </a:endParaRPr>
          </a:p>
        </p:txBody>
      </p:sp>
      <p:sp>
        <p:nvSpPr>
          <p:cNvPr id="3" name="文本框 2"/>
          <p:cNvSpPr txBox="1"/>
          <p:nvPr/>
        </p:nvSpPr>
        <p:spPr>
          <a:xfrm>
            <a:off x="2532444" y="2648530"/>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年度</a:t>
              </a:r>
              <a:r>
                <a:rPr lang="zh-CN" altLang="en-US" sz="2400" dirty="0">
                  <a:solidFill>
                    <a:schemeClr val="accent2"/>
                  </a:solidFill>
                </a:rPr>
                <a:t>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1+#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par>
                          <p:cTn id="32" fill="hold">
                            <p:stCondLst>
                              <p:cond delay="2500"/>
                            </p:stCondLst>
                            <p:childTnLst>
                              <p:par>
                                <p:cTn id="33" presetID="2" presetClass="entr" presetSubtype="2"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fill="hold"/>
                                        <p:tgtEl>
                                          <p:spTgt spid="10"/>
                                        </p:tgtEl>
                                        <p:attrNameLst>
                                          <p:attrName>ppt_x</p:attrName>
                                        </p:attrNameLst>
                                      </p:cBhvr>
                                      <p:tavLst>
                                        <p:tav tm="0">
                                          <p:val>
                                            <p:strVal val="1+#ppt_w/2"/>
                                          </p:val>
                                        </p:tav>
                                        <p:tav tm="100000">
                                          <p:val>
                                            <p:strVal val="#ppt_x"/>
                                          </p:val>
                                        </p:tav>
                                      </p:tavLst>
                                    </p:anim>
                                    <p:anim calcmode="lin" valueType="num">
                                      <p:cBhvr additive="base">
                                        <p:cTn id="47" dur="500" fill="hold"/>
                                        <p:tgtEl>
                                          <p:spTgt spid="10"/>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500"/>
                            </p:stCondLst>
                            <p:childTnLst>
                              <p:par>
                                <p:cTn id="55" presetID="2" presetClass="entr" presetSubtype="2"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1+#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年度</a:t>
            </a:r>
            <a:r>
              <a:rPr lang="zh-CN" altLang="en-US" sz="3600" b="1" dirty="0">
                <a:solidFill>
                  <a:schemeClr val="tx1">
                    <a:lumMod val="75000"/>
                    <a:lumOff val="25000"/>
                  </a:schemeClr>
                </a:solidFill>
                <a:latin typeface="+mn-ea"/>
              </a:rPr>
              <a:t>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smtClean="0">
                  <a:solidFill>
                    <a:schemeClr val="tx1">
                      <a:lumMod val="65000"/>
                      <a:lumOff val="35000"/>
                    </a:schemeClr>
                  </a:solidFill>
                  <a:latin typeface="+mn-ea"/>
                </a:rPr>
                <a:t>总体</a:t>
              </a:r>
              <a:r>
                <a:rPr lang="zh-CN" altLang="en-US" b="1" dirty="0">
                  <a:solidFill>
                    <a:schemeClr val="tx1">
                      <a:lumMod val="65000"/>
                      <a:lumOff val="35000"/>
                    </a:schemeClr>
                  </a:solidFill>
                  <a:latin typeface="+mn-ea"/>
                </a:rPr>
                <a:t>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smtClean="0">
                  <a:solidFill>
                    <a:schemeClr val="tx1">
                      <a:lumMod val="65000"/>
                      <a:lumOff val="35000"/>
                    </a:schemeClr>
                  </a:solidFill>
                  <a:latin typeface="+mn-ea"/>
                </a:rPr>
                <a:t>思想</a:t>
              </a:r>
              <a:r>
                <a:rPr lang="zh-CN" altLang="en-US" b="1" dirty="0">
                  <a:solidFill>
                    <a:schemeClr val="tx1">
                      <a:lumMod val="65000"/>
                      <a:lumOff val="35000"/>
                    </a:schemeClr>
                  </a:solidFill>
                  <a:latin typeface="+mn-ea"/>
                </a:rPr>
                <a:t>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val="0"/>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0-#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工作</a:t>
              </a:r>
              <a:r>
                <a:rPr lang="zh-CN" altLang="en-US" sz="2000" b="1" dirty="0">
                  <a:solidFill>
                    <a:schemeClr val="bg1"/>
                  </a:solidFill>
                  <a:latin typeface="+mn-ea"/>
                </a:rPr>
                <a:t>完成</a:t>
              </a:r>
              <a:r>
                <a:rPr lang="zh-CN" altLang="en-US" sz="2000" b="1" dirty="0" smtClean="0">
                  <a:solidFill>
                    <a:schemeClr val="bg1"/>
                  </a:solidFill>
                  <a:latin typeface="+mn-ea"/>
                </a:rPr>
                <a:t>情况</a:t>
              </a:r>
              <a:endParaRPr lang="zh-CN" altLang="en-US" sz="2000" b="1" dirty="0">
                <a:solidFill>
                  <a:schemeClr val="bg1"/>
                </a:solidFill>
                <a:latin typeface="+mn-ea"/>
              </a:endParaRP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2" presetClass="entr" presetSubtype="2"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500"/>
                                        <p:tgtEl>
                                          <p:spTgt spid="44"/>
                                        </p:tgtEl>
                                        <p:attrNameLst>
                                          <p:attrName>ppt_x</p:attrName>
                                        </p:attrNameLst>
                                      </p:cBhvr>
                                      <p:tavLst>
                                        <p:tav tm="0">
                                          <p:val>
                                            <p:strVal val="#ppt_x+#ppt_w*1.125000"/>
                                          </p:val>
                                        </p:tav>
                                        <p:tav tm="100000">
                                          <p:val>
                                            <p:strVal val="#ppt_x"/>
                                          </p:val>
                                        </p:tav>
                                      </p:tavLst>
                                    </p:anim>
                                    <p:animEffect transition="in" filter="wipe(left)">
                                      <p:cBhvr>
                                        <p:cTn id="15" dur="500"/>
                                        <p:tgtEl>
                                          <p:spTgt spid="44"/>
                                        </p:tgtEl>
                                      </p:cBhvr>
                                    </p:animEffect>
                                  </p:childTnLst>
                                </p:cTn>
                              </p:par>
                              <p:par>
                                <p:cTn id="16" presetID="12" presetClass="entr" presetSubtype="2" fill="hold" nodeType="withEffect">
                                  <p:stCondLst>
                                    <p:cond delay="250"/>
                                  </p:stCondLst>
                                  <p:childTnLst>
                                    <p:set>
                                      <p:cBhvr>
                                        <p:cTn id="17" dur="1" fill="hold">
                                          <p:stCondLst>
                                            <p:cond delay="0"/>
                                          </p:stCondLst>
                                        </p:cTn>
                                        <p:tgtEl>
                                          <p:spTgt spid="47"/>
                                        </p:tgtEl>
                                        <p:attrNameLst>
                                          <p:attrName>style.visibility</p:attrName>
                                        </p:attrNameLst>
                                      </p:cBhvr>
                                      <p:to>
                                        <p:strVal val="visible"/>
                                      </p:to>
                                    </p:set>
                                    <p:anim calcmode="lin" valueType="num">
                                      <p:cBhvr additive="base">
                                        <p:cTn id="18" dur="500"/>
                                        <p:tgtEl>
                                          <p:spTgt spid="47"/>
                                        </p:tgtEl>
                                        <p:attrNameLst>
                                          <p:attrName>ppt_x</p:attrName>
                                        </p:attrNameLst>
                                      </p:cBhvr>
                                      <p:tavLst>
                                        <p:tav tm="0">
                                          <p:val>
                                            <p:strVal val="#ppt_x+#ppt_w*1.125000"/>
                                          </p:val>
                                        </p:tav>
                                        <p:tav tm="100000">
                                          <p:val>
                                            <p:strVal val="#ppt_x"/>
                                          </p:val>
                                        </p:tav>
                                      </p:tavLst>
                                    </p:anim>
                                    <p:animEffect transition="in" filter="wipe(left)">
                                      <p:cBhvr>
                                        <p:cTn id="19" dur="500"/>
                                        <p:tgtEl>
                                          <p:spTgt spid="47"/>
                                        </p:tgtEl>
                                      </p:cBhvr>
                                    </p:animEffect>
                                  </p:childTnLst>
                                </p:cTn>
                              </p:par>
                              <p:par>
                                <p:cTn id="20" presetID="12" presetClass="entr" presetSubtype="8" fill="hold" nodeType="withEffect">
                                  <p:stCondLst>
                                    <p:cond delay="50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p:tgtEl>
                                          <p:spTgt spid="38"/>
                                        </p:tgtEl>
                                        <p:attrNameLst>
                                          <p:attrName>ppt_x</p:attrName>
                                        </p:attrNameLst>
                                      </p:cBhvr>
                                      <p:tavLst>
                                        <p:tav tm="0">
                                          <p:val>
                                            <p:strVal val="#ppt_x-#ppt_w*1.125000"/>
                                          </p:val>
                                        </p:tav>
                                        <p:tav tm="100000">
                                          <p:val>
                                            <p:strVal val="#ppt_x"/>
                                          </p:val>
                                        </p:tav>
                                      </p:tavLst>
                                    </p:anim>
                                    <p:animEffect transition="in" filter="wipe(right)">
                                      <p:cBhvr>
                                        <p:cTn id="23" dur="500"/>
                                        <p:tgtEl>
                                          <p:spTgt spid="38"/>
                                        </p:tgtEl>
                                      </p:cBhvr>
                                    </p:animEffect>
                                  </p:childTnLst>
                                </p:cTn>
                              </p:par>
                              <p:par>
                                <p:cTn id="24" presetID="12" presetClass="entr" presetSubtype="8" fill="hold"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p:tgtEl>
                                          <p:spTgt spid="41"/>
                                        </p:tgtEl>
                                        <p:attrNameLst>
                                          <p:attrName>ppt_x</p:attrName>
                                        </p:attrNameLst>
                                      </p:cBhvr>
                                      <p:tavLst>
                                        <p:tav tm="0">
                                          <p:val>
                                            <p:strVal val="#ppt_x-#ppt_w*1.125000"/>
                                          </p:val>
                                        </p:tav>
                                        <p:tav tm="100000">
                                          <p:val>
                                            <p:strVal val="#ppt_x"/>
                                          </p:val>
                                        </p:tav>
                                      </p:tavLst>
                                    </p:anim>
                                    <p:animEffect transition="in" filter="wipe(right)">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a:t>
              </a:r>
              <a:r>
                <a:rPr lang="zh-CN" altLang="en-US" dirty="0">
                  <a:solidFill>
                    <a:schemeClr val="tx1">
                      <a:lumMod val="65000"/>
                      <a:lumOff val="35000"/>
                    </a:schemeClr>
                  </a:solidFill>
                </a:rPr>
                <a:t>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500"/>
                                        <p:tgtEl>
                                          <p:spTgt spid="18"/>
                                        </p:tgtEl>
                                      </p:cBhvr>
                                    </p:animEffect>
                                  </p:childTnLst>
                                </p:cTn>
                              </p:par>
                            </p:childTnLst>
                          </p:cTn>
                        </p:par>
                        <p:par>
                          <p:cTn id="23" fill="hold">
                            <p:stCondLst>
                              <p:cond delay="2000"/>
                            </p:stCondLst>
                            <p:childTnLst>
                              <p:par>
                                <p:cTn id="24" presetID="14" presetClass="entr" presetSubtype="1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par>
                          <p:cTn id="27" fill="hold">
                            <p:stCondLst>
                              <p:cond delay="2500"/>
                            </p:stCondLst>
                            <p:childTnLst>
                              <p:par>
                                <p:cTn id="28" presetID="14" presetClass="entr" presetSubtype="10"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randombar(horizontal)">
                                      <p:cBhvr>
                                        <p:cTn id="30" dur="500"/>
                                        <p:tgtEl>
                                          <p:spTgt spid="24"/>
                                        </p:tgtEl>
                                      </p:cBhvr>
                                    </p:animEffect>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情况二</a:t>
                </a:r>
                <a:endParaRPr lang="zh-CN" altLang="en-US" sz="1600" b="1" dirty="0">
                  <a:solidFill>
                    <a:schemeClr val="tx1">
                      <a:lumMod val="65000"/>
                      <a:lumOff val="35000"/>
                    </a:schemeClr>
                  </a:solidFill>
                  <a:latin typeface="+mn-ea"/>
                </a:endParaRP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情况三</a:t>
                </a:r>
                <a:endParaRPr lang="zh-CN" altLang="en-US" sz="1600" b="1" dirty="0">
                  <a:solidFill>
                    <a:schemeClr val="tx1">
                      <a:lumMod val="65000"/>
                      <a:lumOff val="35000"/>
                    </a:schemeClr>
                  </a:solidFill>
                  <a:latin typeface="+mn-ea"/>
                </a:endParaRP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fill="hold"/>
                                        <p:tgtEl>
                                          <p:spTgt spid="31"/>
                                        </p:tgtEl>
                                        <p:attrNameLst>
                                          <p:attrName>ppt_x</p:attrName>
                                        </p:attrNameLst>
                                      </p:cBhvr>
                                      <p:tavLst>
                                        <p:tav tm="0">
                                          <p:val>
                                            <p:strVal val="1+#ppt_w/2"/>
                                          </p:val>
                                        </p:tav>
                                        <p:tav tm="100000">
                                          <p:val>
                                            <p:strVal val="#ppt_x"/>
                                          </p:val>
                                        </p:tav>
                                      </p:tavLst>
                                    </p:anim>
                                    <p:anim calcmode="lin" valueType="num">
                                      <p:cBhvr additive="base">
                                        <p:cTn id="19" dur="500" fill="hold"/>
                                        <p:tgtEl>
                                          <p:spTgt spid="3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1+#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1+#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p:cTn id="14" dur="500" fill="hold"/>
                                        <p:tgtEl>
                                          <p:spTgt spid="55"/>
                                        </p:tgtEl>
                                        <p:attrNameLst>
                                          <p:attrName>ppt_w</p:attrName>
                                        </p:attrNameLst>
                                      </p:cBhvr>
                                      <p:tavLst>
                                        <p:tav tm="0">
                                          <p:val>
                                            <p:fltVal val="0"/>
                                          </p:val>
                                        </p:tav>
                                        <p:tav tm="100000">
                                          <p:val>
                                            <p:strVal val="#ppt_w"/>
                                          </p:val>
                                        </p:tav>
                                      </p:tavLst>
                                    </p:anim>
                                    <p:anim calcmode="lin" valueType="num">
                                      <p:cBhvr>
                                        <p:cTn id="15" dur="500" fill="hold"/>
                                        <p:tgtEl>
                                          <p:spTgt spid="55"/>
                                        </p:tgtEl>
                                        <p:attrNameLst>
                                          <p:attrName>ppt_h</p:attrName>
                                        </p:attrNameLst>
                                      </p:cBhvr>
                                      <p:tavLst>
                                        <p:tav tm="0">
                                          <p:val>
                                            <p:fltVal val="0"/>
                                          </p:val>
                                        </p:tav>
                                        <p:tav tm="100000">
                                          <p:val>
                                            <p:strVal val="#ppt_h"/>
                                          </p:val>
                                        </p:tav>
                                      </p:tavLst>
                                    </p:anim>
                                    <p:animEffect transition="in" filter="fade">
                                      <p:cBhvr>
                                        <p:cTn id="16" dur="500"/>
                                        <p:tgtEl>
                                          <p:spTgt spid="55"/>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fltVal val="0"/>
                                          </p:val>
                                        </p:tav>
                                        <p:tav tm="100000">
                                          <p:val>
                                            <p:strVal val="#ppt_w"/>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Effect transition="in" filter="fade">
                                      <p:cBhvr>
                                        <p:cTn id="22" dur="500"/>
                                        <p:tgtEl>
                                          <p:spTgt spid="52"/>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fltVal val="0"/>
                                          </p:val>
                                        </p:tav>
                                        <p:tav tm="100000">
                                          <p:val>
                                            <p:strVal val="#ppt_h"/>
                                          </p:val>
                                        </p:tav>
                                      </p:tavLst>
                                    </p:anim>
                                    <p:animEffect transition="in" filter="fade">
                                      <p:cBhvr>
                                        <p:cTn id="28" dur="500"/>
                                        <p:tgtEl>
                                          <p:spTgt spid="50"/>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p:cTn id="38" dur="500" fill="hold"/>
                                        <p:tgtEl>
                                          <p:spTgt spid="54"/>
                                        </p:tgtEl>
                                        <p:attrNameLst>
                                          <p:attrName>ppt_w</p:attrName>
                                        </p:attrNameLst>
                                      </p:cBhvr>
                                      <p:tavLst>
                                        <p:tav tm="0">
                                          <p:val>
                                            <p:fltVal val="0"/>
                                          </p:val>
                                        </p:tav>
                                        <p:tav tm="100000">
                                          <p:val>
                                            <p:strVal val="#ppt_w"/>
                                          </p:val>
                                        </p:tav>
                                      </p:tavLst>
                                    </p:anim>
                                    <p:anim calcmode="lin" valueType="num">
                                      <p:cBhvr>
                                        <p:cTn id="39" dur="500" fill="hold"/>
                                        <p:tgtEl>
                                          <p:spTgt spid="54"/>
                                        </p:tgtEl>
                                        <p:attrNameLst>
                                          <p:attrName>ppt_h</p:attrName>
                                        </p:attrNameLst>
                                      </p:cBhvr>
                                      <p:tavLst>
                                        <p:tav tm="0">
                                          <p:val>
                                            <p:fltVal val="0"/>
                                          </p:val>
                                        </p:tav>
                                        <p:tav tm="100000">
                                          <p:val>
                                            <p:strVal val="#ppt_h"/>
                                          </p:val>
                                        </p:tav>
                                      </p:tavLst>
                                    </p:anim>
                                    <p:animEffect transition="in" filter="fade">
                                      <p:cBhvr>
                                        <p:cTn id="4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p:bldP spid="53" grpId="0"/>
      <p:bldP spid="54" grpId="0"/>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62"/>
                                        </p:tgtEl>
                                        <p:attrNameLst>
                                          <p:attrName>style.visibility</p:attrName>
                                        </p:attrNameLst>
                                      </p:cBhvr>
                                      <p:to>
                                        <p:strVal val="visible"/>
                                      </p:to>
                                    </p:set>
                                    <p:anim calcmode="lin" valueType="num">
                                      <p:cBhvr additive="base">
                                        <p:cTn id="16" dur="500" fill="hold"/>
                                        <p:tgtEl>
                                          <p:spTgt spid="62"/>
                                        </p:tgtEl>
                                        <p:attrNameLst>
                                          <p:attrName>ppt_x</p:attrName>
                                        </p:attrNameLst>
                                      </p:cBhvr>
                                      <p:tavLst>
                                        <p:tav tm="0">
                                          <p:val>
                                            <p:strVal val="0-#ppt_w/2"/>
                                          </p:val>
                                        </p:tav>
                                        <p:tav tm="100000">
                                          <p:val>
                                            <p:strVal val="#ppt_x"/>
                                          </p:val>
                                        </p:tav>
                                      </p:tavLst>
                                    </p:anim>
                                    <p:anim calcmode="lin" valueType="num">
                                      <p:cBhvr additive="base">
                                        <p:cTn id="17" dur="500" fill="hold"/>
                                        <p:tgtEl>
                                          <p:spTgt spid="6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59"/>
                                        </p:tgtEl>
                                        <p:attrNameLst>
                                          <p:attrName>style.visibility</p:attrName>
                                        </p:attrNameLst>
                                      </p:cBhvr>
                                      <p:to>
                                        <p:strVal val="visible"/>
                                      </p:to>
                                    </p:set>
                                    <p:anim calcmode="lin" valueType="num">
                                      <p:cBhvr additive="base">
                                        <p:cTn id="24" dur="500" fill="hold"/>
                                        <p:tgtEl>
                                          <p:spTgt spid="59"/>
                                        </p:tgtEl>
                                        <p:attrNameLst>
                                          <p:attrName>ppt_x</p:attrName>
                                        </p:attrNameLst>
                                      </p:cBhvr>
                                      <p:tavLst>
                                        <p:tav tm="0">
                                          <p:val>
                                            <p:strVal val="0-#ppt_w/2"/>
                                          </p:val>
                                        </p:tav>
                                        <p:tav tm="100000">
                                          <p:val>
                                            <p:strVal val="#ppt_x"/>
                                          </p:val>
                                        </p:tav>
                                      </p:tavLst>
                                    </p:anim>
                                    <p:anim calcmode="lin" valueType="num">
                                      <p:cBhvr additive="base">
                                        <p:cTn id="25"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工作</a:t>
            </a:r>
            <a:r>
              <a:rPr lang="zh-CN" altLang="en-US" sz="3600" b="1" dirty="0">
                <a:solidFill>
                  <a:schemeClr val="tx1">
                    <a:lumMod val="75000"/>
                    <a:lumOff val="25000"/>
                  </a:schemeClr>
                </a:solidFill>
                <a:latin typeface="+mn-ea"/>
              </a:rPr>
              <a:t>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不足</a:t>
                </a:r>
                <a:r>
                  <a:rPr lang="zh-CN" altLang="en-US" sz="1600" b="1" dirty="0">
                    <a:solidFill>
                      <a:schemeClr val="tx1">
                        <a:lumMod val="65000"/>
                        <a:lumOff val="35000"/>
                      </a:schemeClr>
                    </a:solidFill>
                    <a:latin typeface="+mn-ea"/>
                  </a:rPr>
                  <a:t>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2</a:t>
                </a:r>
                <a:endParaRPr lang="en-US" altLang="zh-CN" sz="1600" b="1" dirty="0">
                  <a:solidFill>
                    <a:schemeClr val="tx1">
                      <a:lumMod val="65000"/>
                      <a:lumOff val="35000"/>
                    </a:schemeClr>
                  </a:solidFill>
                  <a:latin typeface="+mn-ea"/>
                </a:endParaRP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3</a:t>
                </a:r>
                <a:endParaRPr lang="en-US" altLang="zh-CN" sz="1600" b="1" dirty="0">
                  <a:solidFill>
                    <a:schemeClr val="tx1">
                      <a:lumMod val="65000"/>
                      <a:lumOff val="35000"/>
                    </a:schemeClr>
                  </a:solidFill>
                  <a:latin typeface="+mn-ea"/>
                </a:endParaRP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1+#ppt_w/2"/>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 calcmode="lin" valueType="num">
                                      <p:cBhvr>
                                        <p:cTn id="24" dur="500" fill="hold"/>
                                        <p:tgtEl>
                                          <p:spTgt spid="67"/>
                                        </p:tgtEl>
                                        <p:attrNameLst>
                                          <p:attrName>ppt_w</p:attrName>
                                        </p:attrNameLst>
                                      </p:cBhvr>
                                      <p:tavLst>
                                        <p:tav tm="0">
                                          <p:val>
                                            <p:fltVal val="0"/>
                                          </p:val>
                                        </p:tav>
                                        <p:tav tm="100000">
                                          <p:val>
                                            <p:strVal val="#ppt_w"/>
                                          </p:val>
                                        </p:tav>
                                      </p:tavLst>
                                    </p:anim>
                                    <p:anim calcmode="lin" valueType="num">
                                      <p:cBhvr>
                                        <p:cTn id="25" dur="500" fill="hold"/>
                                        <p:tgtEl>
                                          <p:spTgt spid="67"/>
                                        </p:tgtEl>
                                        <p:attrNameLst>
                                          <p:attrName>ppt_h</p:attrName>
                                        </p:attrNameLst>
                                      </p:cBhvr>
                                      <p:tavLst>
                                        <p:tav tm="0">
                                          <p:val>
                                            <p:fltVal val="0"/>
                                          </p:val>
                                        </p:tav>
                                        <p:tav tm="100000">
                                          <p:val>
                                            <p:strVal val="#ppt_h"/>
                                          </p:val>
                                        </p:tav>
                                      </p:tavLst>
                                    </p:anim>
                                    <p:animEffect transition="in" filter="fade">
                                      <p:cBhvr>
                                        <p:cTn id="26" dur="500"/>
                                        <p:tgtEl>
                                          <p:spTgt spid="6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p:cTn id="29" dur="500" fill="hold"/>
                                        <p:tgtEl>
                                          <p:spTgt spid="68"/>
                                        </p:tgtEl>
                                        <p:attrNameLst>
                                          <p:attrName>ppt_w</p:attrName>
                                        </p:attrNameLst>
                                      </p:cBhvr>
                                      <p:tavLst>
                                        <p:tav tm="0">
                                          <p:val>
                                            <p:fltVal val="0"/>
                                          </p:val>
                                        </p:tav>
                                        <p:tav tm="100000">
                                          <p:val>
                                            <p:strVal val="#ppt_w"/>
                                          </p:val>
                                        </p:tav>
                                      </p:tavLst>
                                    </p:anim>
                                    <p:anim calcmode="lin" valueType="num">
                                      <p:cBhvr>
                                        <p:cTn id="30" dur="500" fill="hold"/>
                                        <p:tgtEl>
                                          <p:spTgt spid="68"/>
                                        </p:tgtEl>
                                        <p:attrNameLst>
                                          <p:attrName>ppt_h</p:attrName>
                                        </p:attrNameLst>
                                      </p:cBhvr>
                                      <p:tavLst>
                                        <p:tav tm="0">
                                          <p:val>
                                            <p:fltVal val="0"/>
                                          </p:val>
                                        </p:tav>
                                        <p:tav tm="100000">
                                          <p:val>
                                            <p:strVal val="#ppt_h"/>
                                          </p:val>
                                        </p:tav>
                                      </p:tavLst>
                                    </p:anim>
                                    <p:animEffect transition="in" filter="fade">
                                      <p:cBhvr>
                                        <p:cTn id="31" dur="500"/>
                                        <p:tgtEl>
                                          <p:spTgt spid="6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ppt_w</p:attrName>
                                        </p:attrNameLst>
                                      </p:cBhvr>
                                      <p:tavLst>
                                        <p:tav tm="0">
                                          <p:val>
                                            <p:fltVal val="0"/>
                                          </p:val>
                                        </p:tav>
                                        <p:tav tm="100000">
                                          <p:val>
                                            <p:strVal val="#ppt_w"/>
                                          </p:val>
                                        </p:tav>
                                      </p:tavLst>
                                    </p:anim>
                                    <p:anim calcmode="lin" valueType="num">
                                      <p:cBhvr>
                                        <p:cTn id="35" dur="500" fill="hold"/>
                                        <p:tgtEl>
                                          <p:spTgt spid="69"/>
                                        </p:tgtEl>
                                        <p:attrNameLst>
                                          <p:attrName>ppt_h</p:attrName>
                                        </p:attrNameLst>
                                      </p:cBhvr>
                                      <p:tavLst>
                                        <p:tav tm="0">
                                          <p:val>
                                            <p:fltVal val="0"/>
                                          </p:val>
                                        </p:tav>
                                        <p:tav tm="100000">
                                          <p:val>
                                            <p:strVal val="#ppt_h"/>
                                          </p:val>
                                        </p:tav>
                                      </p:tavLst>
                                    </p:anim>
                                    <p:animEffect transition="in" filter="fade">
                                      <p:cBhvr>
                                        <p:cTn id="36" dur="500"/>
                                        <p:tgtEl>
                                          <p:spTgt spid="6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0"/>
                                        </p:tgtEl>
                                        <p:attrNameLst>
                                          <p:attrName>style.visibility</p:attrName>
                                        </p:attrNameLst>
                                      </p:cBhvr>
                                      <p:to>
                                        <p:strVal val="visible"/>
                                      </p:to>
                                    </p:set>
                                    <p:anim calcmode="lin" valueType="num">
                                      <p:cBhvr>
                                        <p:cTn id="39" dur="500" fill="hold"/>
                                        <p:tgtEl>
                                          <p:spTgt spid="70"/>
                                        </p:tgtEl>
                                        <p:attrNameLst>
                                          <p:attrName>ppt_w</p:attrName>
                                        </p:attrNameLst>
                                      </p:cBhvr>
                                      <p:tavLst>
                                        <p:tav tm="0">
                                          <p:val>
                                            <p:fltVal val="0"/>
                                          </p:val>
                                        </p:tav>
                                        <p:tav tm="100000">
                                          <p:val>
                                            <p:strVal val="#ppt_w"/>
                                          </p:val>
                                        </p:tav>
                                      </p:tavLst>
                                    </p:anim>
                                    <p:anim calcmode="lin" valueType="num">
                                      <p:cBhvr>
                                        <p:cTn id="40" dur="500" fill="hold"/>
                                        <p:tgtEl>
                                          <p:spTgt spid="70"/>
                                        </p:tgtEl>
                                        <p:attrNameLst>
                                          <p:attrName>ppt_h</p:attrName>
                                        </p:attrNameLst>
                                      </p:cBhvr>
                                      <p:tavLst>
                                        <p:tav tm="0">
                                          <p:val>
                                            <p:fltVal val="0"/>
                                          </p:val>
                                        </p:tav>
                                        <p:tav tm="100000">
                                          <p:val>
                                            <p:strVal val="#ppt_h"/>
                                          </p:val>
                                        </p:tav>
                                      </p:tavLst>
                                    </p:anim>
                                    <p:animEffect transition="in" filter="fade">
                                      <p:cBhvr>
                                        <p:cTn id="41" dur="500"/>
                                        <p:tgtEl>
                                          <p:spTgt spid="70"/>
                                        </p:tgtEl>
                                      </p:cBhvr>
                                    </p:animEffect>
                                  </p:childTnLst>
                                </p:cTn>
                              </p:par>
                            </p:childTnLst>
                          </p:cTn>
                        </p:par>
                        <p:par>
                          <p:cTn id="42" fill="hold">
                            <p:stCondLst>
                              <p:cond delay="1000"/>
                            </p:stCondLst>
                            <p:childTnLst>
                              <p:par>
                                <p:cTn id="43" presetID="12" presetClass="entr" presetSubtype="1"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500"/>
                                        <p:tgtEl>
                                          <p:spTgt spid="50"/>
                                        </p:tgtEl>
                                        <p:attrNameLst>
                                          <p:attrName>ppt_y</p:attrName>
                                        </p:attrNameLst>
                                      </p:cBhvr>
                                      <p:tavLst>
                                        <p:tav tm="0">
                                          <p:val>
                                            <p:strVal val="#ppt_y-#ppt_h*1.125000"/>
                                          </p:val>
                                        </p:tav>
                                        <p:tav tm="100000">
                                          <p:val>
                                            <p:strVal val="#ppt_y"/>
                                          </p:val>
                                        </p:tav>
                                      </p:tavLst>
                                    </p:anim>
                                    <p:animEffect transition="in" filter="wipe(down)">
                                      <p:cBhvr>
                                        <p:cTn id="46" dur="500"/>
                                        <p:tgtEl>
                                          <p:spTgt spid="50"/>
                                        </p:tgtEl>
                                      </p:cBhvr>
                                    </p:animEffect>
                                  </p:childTnLst>
                                </p:cTn>
                              </p:par>
                            </p:childTnLst>
                          </p:cTn>
                        </p:par>
                        <p:par>
                          <p:cTn id="47" fill="hold">
                            <p:stCondLst>
                              <p:cond delay="1500"/>
                            </p:stCondLst>
                            <p:childTnLst>
                              <p:par>
                                <p:cTn id="48" presetID="12" presetClass="entr" presetSubtype="1"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
                                        <p:tgtEl>
                                          <p:spTgt spid="58"/>
                                        </p:tgtEl>
                                        <p:attrNameLst>
                                          <p:attrName>ppt_y</p:attrName>
                                        </p:attrNameLst>
                                      </p:cBhvr>
                                      <p:tavLst>
                                        <p:tav tm="0">
                                          <p:val>
                                            <p:strVal val="#ppt_y-#ppt_h*1.125000"/>
                                          </p:val>
                                        </p:tav>
                                        <p:tav tm="100000">
                                          <p:val>
                                            <p:strVal val="#ppt_y"/>
                                          </p:val>
                                        </p:tav>
                                      </p:tavLst>
                                    </p:anim>
                                    <p:animEffect transition="in" filter="wipe(down)">
                                      <p:cBhvr>
                                        <p:cTn id="51" dur="500"/>
                                        <p:tgtEl>
                                          <p:spTgt spid="58"/>
                                        </p:tgtEl>
                                      </p:cBhvr>
                                    </p:animEffect>
                                  </p:childTnLst>
                                </p:cTn>
                              </p:par>
                            </p:childTnLst>
                          </p:cTn>
                        </p:par>
                        <p:par>
                          <p:cTn id="52" fill="hold">
                            <p:stCondLst>
                              <p:cond delay="2000"/>
                            </p:stCondLst>
                            <p:childTnLst>
                              <p:par>
                                <p:cTn id="53" presetID="12" presetClass="entr" presetSubtype="1"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additive="base">
                                        <p:cTn id="55" dur="500"/>
                                        <p:tgtEl>
                                          <p:spTgt spid="61"/>
                                        </p:tgtEl>
                                        <p:attrNameLst>
                                          <p:attrName>ppt_y</p:attrName>
                                        </p:attrNameLst>
                                      </p:cBhvr>
                                      <p:tavLst>
                                        <p:tav tm="0">
                                          <p:val>
                                            <p:strVal val="#ppt_y-#ppt_h*1.125000"/>
                                          </p:val>
                                        </p:tav>
                                        <p:tav tm="100000">
                                          <p:val>
                                            <p:strVal val="#ppt_y"/>
                                          </p:val>
                                        </p:tav>
                                      </p:tavLst>
                                    </p:anim>
                                    <p:animEffect transition="in" filter="wipe(down)">
                                      <p:cBhvr>
                                        <p:cTn id="56" dur="500"/>
                                        <p:tgtEl>
                                          <p:spTgt spid="61"/>
                                        </p:tgtEl>
                                      </p:cBhvr>
                                    </p:animEffect>
                                  </p:childTnLst>
                                </p:cTn>
                              </p:par>
                            </p:childTnLst>
                          </p:cTn>
                        </p:par>
                        <p:par>
                          <p:cTn id="57" fill="hold">
                            <p:stCondLst>
                              <p:cond delay="2500"/>
                            </p:stCondLst>
                            <p:childTnLst>
                              <p:par>
                                <p:cTn id="58" presetID="12" presetClass="entr" presetSubtype="1" fill="hold" nodeType="after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additive="base">
                                        <p:cTn id="60" dur="500"/>
                                        <p:tgtEl>
                                          <p:spTgt spid="64"/>
                                        </p:tgtEl>
                                        <p:attrNameLst>
                                          <p:attrName>ppt_y</p:attrName>
                                        </p:attrNameLst>
                                      </p:cBhvr>
                                      <p:tavLst>
                                        <p:tav tm="0">
                                          <p:val>
                                            <p:strVal val="#ppt_y-#ppt_h*1.125000"/>
                                          </p:val>
                                        </p:tav>
                                        <p:tav tm="100000">
                                          <p:val>
                                            <p:strVal val="#ppt_y"/>
                                          </p:val>
                                        </p:tav>
                                      </p:tavLst>
                                    </p:anim>
                                    <p:animEffect transition="in" filter="wipe(down)">
                                      <p:cBhvr>
                                        <p:cTn id="6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明年</a:t>
            </a:r>
            <a:r>
              <a:rPr lang="zh-CN" altLang="en-US" sz="3600" b="1" dirty="0">
                <a:solidFill>
                  <a:schemeClr val="tx1">
                    <a:lumMod val="75000"/>
                    <a:lumOff val="25000"/>
                  </a:schemeClr>
                </a:solidFill>
                <a:latin typeface="+mn-ea"/>
              </a:rPr>
              <a:t>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500" fill="hold"/>
                                        <p:tgtEl>
                                          <p:spTgt spid="38"/>
                                        </p:tgtEl>
                                        <p:attrNameLst>
                                          <p:attrName>ppt_x</p:attrName>
                                        </p:attrNameLst>
                                      </p:cBhvr>
                                      <p:tavLst>
                                        <p:tav tm="0">
                                          <p:val>
                                            <p:strVal val="0-#ppt_w/2"/>
                                          </p:val>
                                        </p:tav>
                                        <p:tav tm="100000">
                                          <p:val>
                                            <p:strVal val="#ppt_x"/>
                                          </p:val>
                                        </p:tav>
                                      </p:tavLst>
                                    </p:anim>
                                    <p:anim calcmode="lin" valueType="num">
                                      <p:cBhvr additive="base">
                                        <p:cTn id="15" dur="5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pic>
        <p:nvPicPr>
          <p:cNvPr id="20" name="图片占位符 19"/>
          <p:cNvPicPr>
            <a:picLocks noGrp="1" noChangeAspect="1"/>
          </p:cNvPicPr>
          <p:nvPr>
            <p:ph type="pic" sz="quarter" idx="10"/>
          </p:nvPr>
        </p:nvPicPr>
        <p:blipFill>
          <a:blip r:embed="rId7" cstate="print">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val="0"/>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fade">
                                      <p:cBhvr>
                                        <p:cTn id="27" dur="1000"/>
                                        <p:tgtEl>
                                          <p:spTgt spid="3075"/>
                                        </p:tgtEl>
                                      </p:cBhvr>
                                    </p:animEffect>
                                    <p:anim calcmode="lin" valueType="num">
                                      <p:cBhvr>
                                        <p:cTn id="28" dur="1000" fill="hold"/>
                                        <p:tgtEl>
                                          <p:spTgt spid="3075"/>
                                        </p:tgtEl>
                                        <p:attrNameLst>
                                          <p:attrName>ppt_x</p:attrName>
                                        </p:attrNameLst>
                                      </p:cBhvr>
                                      <p:tavLst>
                                        <p:tav tm="0">
                                          <p:val>
                                            <p:strVal val="#ppt_x"/>
                                          </p:val>
                                        </p:tav>
                                        <p:tav tm="100000">
                                          <p:val>
                                            <p:strVal val="#ppt_x"/>
                                          </p:val>
                                        </p:tav>
                                      </p:tavLst>
                                    </p:anim>
                                    <p:anim calcmode="lin" valueType="num">
                                      <p:cBhvr>
                                        <p:cTn id="29" dur="1000" fill="hold"/>
                                        <p:tgtEl>
                                          <p:spTgt spid="307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fltVal val="0"/>
                                          </p:val>
                                        </p:tav>
                                        <p:tav tm="100000">
                                          <p:val>
                                            <p:strVal val="#ppt_w"/>
                                          </p:val>
                                        </p:tav>
                                      </p:tavLst>
                                    </p:anim>
                                    <p:anim calcmode="lin" valueType="num">
                                      <p:cBhvr>
                                        <p:cTn id="39" dur="500" fill="hold"/>
                                        <p:tgtEl>
                                          <p:spTgt spid="32"/>
                                        </p:tgtEl>
                                        <p:attrNameLst>
                                          <p:attrName>ppt_h</p:attrName>
                                        </p:attrNameLst>
                                      </p:cBhvr>
                                      <p:tavLst>
                                        <p:tav tm="0">
                                          <p:val>
                                            <p:fltVal val="0"/>
                                          </p:val>
                                        </p:tav>
                                        <p:tav tm="100000">
                                          <p:val>
                                            <p:strVal val="#ppt_h"/>
                                          </p:val>
                                        </p:tav>
                                      </p:tavLst>
                                    </p:anim>
                                    <p:animEffect transition="in" filter="fade">
                                      <p:cBhvr>
                                        <p:cTn id="40" dur="500"/>
                                        <p:tgtEl>
                                          <p:spTgt spid="32"/>
                                        </p:tgtEl>
                                      </p:cBhvr>
                                    </p:animEffect>
                                  </p:childTnLst>
                                </p:cTn>
                              </p:par>
                            </p:childTnLst>
                          </p:cTn>
                        </p:par>
                        <p:par>
                          <p:cTn id="41" fill="hold">
                            <p:stCondLst>
                              <p:cond delay="1500"/>
                            </p:stCondLst>
                            <p:childTnLst>
                              <p:par>
                                <p:cTn id="42" presetID="53" presetClass="entr" presetSubtype="16"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Effect transition="in" filter="fade">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p:bldP spid="28" grpId="0"/>
      <p:bldP spid="29" grpId="0"/>
      <p:bldP spid="30" grpId="0"/>
      <p:bldP spid="32" grpId="0"/>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ppt_w</p:attrName>
                                        </p:attrNameLst>
                                      </p:cBhvr>
                                      <p:tavLst>
                                        <p:tav tm="0">
                                          <p:val>
                                            <p:fltVal val="0"/>
                                          </p:val>
                                        </p:tav>
                                        <p:tav tm="100000">
                                          <p:val>
                                            <p:strVal val="#ppt_w"/>
                                          </p:val>
                                        </p:tav>
                                      </p:tavLst>
                                    </p:anim>
                                    <p:anim calcmode="lin" valueType="num">
                                      <p:cBhvr>
                                        <p:cTn id="17" dur="500" fill="hold"/>
                                        <p:tgtEl>
                                          <p:spTgt spid="36"/>
                                        </p:tgtEl>
                                        <p:attrNameLst>
                                          <p:attrName>ppt_h</p:attrName>
                                        </p:attrNameLst>
                                      </p:cBhvr>
                                      <p:tavLst>
                                        <p:tav tm="0">
                                          <p:val>
                                            <p:fltVal val="0"/>
                                          </p:val>
                                        </p:tav>
                                        <p:tav tm="100000">
                                          <p:val>
                                            <p:strVal val="#ppt_h"/>
                                          </p:val>
                                        </p:tav>
                                      </p:tavLst>
                                    </p:anim>
                                    <p:animEffect transition="in" filter="fade">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p:cTn id="21" dur="500" fill="hold"/>
                                        <p:tgtEl>
                                          <p:spTgt spid="37"/>
                                        </p:tgtEl>
                                        <p:attrNameLst>
                                          <p:attrName>ppt_w</p:attrName>
                                        </p:attrNameLst>
                                      </p:cBhvr>
                                      <p:tavLst>
                                        <p:tav tm="0">
                                          <p:val>
                                            <p:fltVal val="0"/>
                                          </p:val>
                                        </p:tav>
                                        <p:tav tm="100000">
                                          <p:val>
                                            <p:strVal val="#ppt_w"/>
                                          </p:val>
                                        </p:tav>
                                      </p:tavLst>
                                    </p:anim>
                                    <p:anim calcmode="lin" valueType="num">
                                      <p:cBhvr>
                                        <p:cTn id="22" dur="500" fill="hold"/>
                                        <p:tgtEl>
                                          <p:spTgt spid="37"/>
                                        </p:tgtEl>
                                        <p:attrNameLst>
                                          <p:attrName>ppt_h</p:attrName>
                                        </p:attrNameLst>
                                      </p:cBhvr>
                                      <p:tavLst>
                                        <p:tav tm="0">
                                          <p:val>
                                            <p:fltVal val="0"/>
                                          </p:val>
                                        </p:tav>
                                        <p:tav tm="100000">
                                          <p:val>
                                            <p:strVal val="#ppt_h"/>
                                          </p:val>
                                        </p:tav>
                                      </p:tavLst>
                                    </p:anim>
                                    <p:animEffect transition="in" filter="fade">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p:tgtEl>
                                          <p:spTgt spid="36"/>
                                        </p:tgtEl>
                                        <p:attrNameLst>
                                          <p:attrName>ppt_x</p:attrName>
                                        </p:attrNameLst>
                                      </p:cBhvr>
                                      <p:tavLst>
                                        <p:tav tm="0">
                                          <p:val>
                                            <p:strVal val="#ppt_x-#ppt_w*1.125000"/>
                                          </p:val>
                                        </p:tav>
                                        <p:tav tm="100000">
                                          <p:val>
                                            <p:strVal val="#ppt_x"/>
                                          </p:val>
                                        </p:tav>
                                      </p:tavLst>
                                    </p:anim>
                                    <p:animEffect transition="in" filter="wipe(right)">
                                      <p:cBhvr>
                                        <p:cTn id="15" dur="500"/>
                                        <p:tgtEl>
                                          <p:spTgt spid="3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p:tgtEl>
                                          <p:spTgt spid="39"/>
                                        </p:tgtEl>
                                        <p:attrNameLst>
                                          <p:attrName>ppt_x</p:attrName>
                                        </p:attrNameLst>
                                      </p:cBhvr>
                                      <p:tavLst>
                                        <p:tav tm="0">
                                          <p:val>
                                            <p:strVal val="#ppt_x-#ppt_w*1.125000"/>
                                          </p:val>
                                        </p:tav>
                                        <p:tav tm="100000">
                                          <p:val>
                                            <p:strVal val="#ppt_x"/>
                                          </p:val>
                                        </p:tav>
                                      </p:tavLst>
                                    </p:anim>
                                    <p:animEffect transition="in" filter="wipe(right)">
                                      <p:cBhvr>
                                        <p:cTn id="2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randombar(horizontal)">
                                      <p:cBhvr>
                                        <p:cTn id="12" dur="500"/>
                                        <p:tgtEl>
                                          <p:spTgt spid="41"/>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randombar(horizontal)">
                                      <p:cBhvr>
                                        <p:cTn id="16" dur="500"/>
                                        <p:tgtEl>
                                          <p:spTgt spid="44"/>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randombar(horizontal)">
                                      <p:cBhvr>
                                        <p:cTn id="20" dur="500"/>
                                        <p:tgtEl>
                                          <p:spTgt spid="47"/>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randombar(horizontal)">
                                      <p:cBhvr>
                                        <p:cTn id="24" dur="500"/>
                                        <p:tgtEl>
                                          <p:spTgt spid="50"/>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randombar(horizontal)">
                                      <p:cBhvr>
                                        <p:cTn id="28" dur="500"/>
                                        <p:tgtEl>
                                          <p:spTgt spid="53"/>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 xmlns:a16="http://schemas.microsoft.com/office/drawing/2014/main" id="{CEF99411-4709-4D85-A7C3-945C4791A054}"/>
              </a:ext>
            </a:extLst>
          </p:cNvPr>
          <p:cNvSpPr txBox="1"/>
          <p:nvPr/>
        </p:nvSpPr>
        <p:spPr>
          <a:xfrm>
            <a:off x="874713" y="2337878"/>
            <a:ext cx="3877985" cy="830997"/>
          </a:xfrm>
          <a:prstGeom prst="rect">
            <a:avLst/>
          </a:prstGeom>
          <a:noFill/>
        </p:spPr>
        <p:txBody>
          <a:bodyPr wrap="none" rtlCol="0">
            <a:spAutoFit/>
            <a:scene3d>
              <a:camera prst="orthographicFront"/>
              <a:lightRig rig="threePt" dir="t"/>
            </a:scene3d>
            <a:sp3d contourW="12700"/>
          </a:bodyPr>
          <a:lstStyle/>
          <a:p>
            <a:r>
              <a:rPr lang="zh-CN" altLang="en-US" sz="4800" b="1" dirty="0" smtClean="0">
                <a:solidFill>
                  <a:schemeClr val="tx1">
                    <a:lumMod val="75000"/>
                    <a:lumOff val="25000"/>
                  </a:schemeClr>
                </a:solidFill>
                <a:latin typeface="+mj-ea"/>
                <a:ea typeface="+mj-ea"/>
              </a:rPr>
              <a:t>感谢您的观看</a:t>
            </a:r>
            <a:endParaRPr lang="zh-CN" altLang="en-US" sz="4800" b="1" dirty="0">
              <a:solidFill>
                <a:schemeClr val="tx1">
                  <a:lumMod val="75000"/>
                  <a:lumOff val="25000"/>
                </a:schemeClr>
              </a:solidFill>
              <a:latin typeface="+mj-ea"/>
              <a:ea typeface="+mj-ea"/>
            </a:endParaRPr>
          </a:p>
        </p:txBody>
      </p:sp>
      <p:sp>
        <p:nvSpPr>
          <p:cNvPr id="8" name="文本框 7">
            <a:extLst>
              <a:ext uri="{FF2B5EF4-FFF2-40B4-BE49-F238E27FC236}">
                <a16:creationId xmlns="" xmlns:a16="http://schemas.microsoft.com/office/drawing/2014/main"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19" name="文本框 18"/>
          <p:cNvSpPr txBox="1"/>
          <p:nvPr/>
        </p:nvSpPr>
        <p:spPr>
          <a:xfrm>
            <a:off x="6221613"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工作总结</a:t>
            </a:r>
            <a:endParaRPr lang="en-US" altLang="zh-CN" sz="1600" dirty="0">
              <a:solidFill>
                <a:schemeClr val="bg2">
                  <a:lumMod val="75000"/>
                </a:schemeClr>
              </a:solidFill>
            </a:endParaRPr>
          </a:p>
        </p:txBody>
      </p:sp>
      <p:sp>
        <p:nvSpPr>
          <p:cNvPr id="20" name="文本框 19"/>
          <p:cNvSpPr txBox="1"/>
          <p:nvPr/>
        </p:nvSpPr>
        <p:spPr>
          <a:xfrm>
            <a:off x="7435879"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会议报告</a:t>
            </a:r>
            <a:endParaRPr lang="en-US" altLang="zh-CN" sz="1600" dirty="0">
              <a:solidFill>
                <a:schemeClr val="bg2">
                  <a:lumMod val="75000"/>
                </a:schemeClr>
              </a:solidFill>
            </a:endParaRPr>
          </a:p>
        </p:txBody>
      </p:sp>
      <p:sp>
        <p:nvSpPr>
          <p:cNvPr id="21" name="文本框 20"/>
          <p:cNvSpPr txBox="1"/>
          <p:nvPr/>
        </p:nvSpPr>
        <p:spPr>
          <a:xfrm>
            <a:off x="8650145"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商务展示</a:t>
            </a:r>
            <a:endParaRPr lang="en-US" altLang="zh-CN" sz="1600" dirty="0">
              <a:solidFill>
                <a:schemeClr val="bg2">
                  <a:lumMod val="75000"/>
                </a:schemeClr>
              </a:solidFill>
            </a:endParaRPr>
          </a:p>
        </p:txBody>
      </p:sp>
      <p:sp>
        <p:nvSpPr>
          <p:cNvPr id="22" name="文本框 21"/>
          <p:cNvSpPr txBox="1"/>
          <p:nvPr/>
        </p:nvSpPr>
        <p:spPr>
          <a:xfrm>
            <a:off x="9864410" y="452044"/>
            <a:ext cx="1005403" cy="338554"/>
          </a:xfrm>
          <a:prstGeom prst="rect">
            <a:avLst/>
          </a:prstGeom>
          <a:noFill/>
        </p:spPr>
        <p:txBody>
          <a:bodyPr wrap="none" rtlCol="0">
            <a:spAutoFit/>
            <a:scene3d>
              <a:camera prst="orthographicFront"/>
              <a:lightRig rig="threePt" dir="t"/>
            </a:scene3d>
            <a:sp3d contourW="12700"/>
          </a:bodyPr>
          <a:lstStyle/>
          <a:p>
            <a:r>
              <a:rPr lang="zh-CN" altLang="en-US" sz="1600" dirty="0">
                <a:solidFill>
                  <a:schemeClr val="bg2">
                    <a:lumMod val="75000"/>
                  </a:schemeClr>
                </a:solidFill>
              </a:rPr>
              <a:t>项目规划</a:t>
            </a:r>
            <a:endParaRPr lang="en-US" altLang="zh-CN" sz="1600" dirty="0">
              <a:solidFill>
                <a:schemeClr val="bg2">
                  <a:lumMod val="75000"/>
                </a:schemeClr>
              </a:solidFill>
            </a:endParaRPr>
          </a:p>
        </p:txBody>
      </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051595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1000"/>
                            </p:stCondLst>
                            <p:childTnLst>
                              <p:par>
                                <p:cTn id="24" presetID="12" presetClass="entr" presetSubtype="8"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p:tgtEl>
                                          <p:spTgt spid="7"/>
                                        </p:tgtEl>
                                        <p:attrNameLst>
                                          <p:attrName>ppt_x</p:attrName>
                                        </p:attrNameLst>
                                      </p:cBhvr>
                                      <p:tavLst>
                                        <p:tav tm="0">
                                          <p:val>
                                            <p:strVal val="#ppt_x-#ppt_w*1.125000"/>
                                          </p:val>
                                        </p:tav>
                                        <p:tav tm="100000">
                                          <p:val>
                                            <p:strVal val="#ppt_x"/>
                                          </p:val>
                                        </p:tav>
                                      </p:tavLst>
                                    </p:anim>
                                    <p:animEffect transition="in" filter="wipe(right)">
                                      <p:cBhvr>
                                        <p:cTn id="27" dur="500"/>
                                        <p:tgtEl>
                                          <p:spTgt spid="7"/>
                                        </p:tgtEl>
                                      </p:cBhvr>
                                    </p:animEffect>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p:bldP spid="20" grpId="0"/>
      <p:bldP spid="21" grpId="0"/>
      <p:bldP spid="2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三角风工作汇报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包图主题2">
  <a:themeElements>
    <a:clrScheme name="自定义 190">
      <a:dk1>
        <a:sysClr val="windowText" lastClr="000000"/>
      </a:dk1>
      <a:lt1>
        <a:sysClr val="window" lastClr="FFFFFF"/>
      </a:lt1>
      <a:dk2>
        <a:srgbClr val="44546A"/>
      </a:dk2>
      <a:lt2>
        <a:srgbClr val="E7E6E6"/>
      </a:lt2>
      <a:accent1>
        <a:srgbClr val="DF213B"/>
      </a:accent1>
      <a:accent2>
        <a:srgbClr val="595959"/>
      </a:accent2>
      <a:accent3>
        <a:srgbClr val="DF213B"/>
      </a:accent3>
      <a:accent4>
        <a:srgbClr val="595959"/>
      </a:accent4>
      <a:accent5>
        <a:srgbClr val="DF213B"/>
      </a:accent5>
      <a:accent6>
        <a:srgbClr val="595959"/>
      </a:accent6>
      <a:hlink>
        <a:srgbClr val="DF213B"/>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429</TotalTime>
  <Words>1979</Words>
  <Application>Microsoft Office PowerPoint</Application>
  <PresentationFormat>宽屏</PresentationFormat>
  <Paragraphs>228</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微軟正黑體</vt:lpstr>
      <vt:lpstr>等线</vt:lpstr>
      <vt:lpstr>经典综艺体简</vt:lpstr>
      <vt:lpstr>时尚中黑简体</vt:lpstr>
      <vt:lpstr>宋体</vt:lpstr>
      <vt:lpstr>微软雅黑</vt:lpstr>
      <vt:lpstr>Arial</vt:lpstr>
      <vt:lpstr>Calibri</vt:lpstr>
      <vt:lpstr>Century Gothic</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创意三角风工作汇报PPT模板</dc:title>
  <dc:creator>优品PPT</dc:creator>
  <dc:description>http://www.ypppt.com/</dc:description>
  <cp:lastModifiedBy>faith123</cp:lastModifiedBy>
  <cp:revision>30</cp:revision>
  <dcterms:created xsi:type="dcterms:W3CDTF">2017-09-22T08:16:39Z</dcterms:created>
  <dcterms:modified xsi:type="dcterms:W3CDTF">2020-04-29T05:48:53Z</dcterms:modified>
</cp:coreProperties>
</file>