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67" r:id="rId3"/>
    <p:sldId id="268" r:id="rId4"/>
    <p:sldId id="259" r:id="rId5"/>
    <p:sldId id="257" r:id="rId6"/>
    <p:sldId id="282" r:id="rId7"/>
    <p:sldId id="260" r:id="rId8"/>
    <p:sldId id="262" r:id="rId9"/>
    <p:sldId id="283" r:id="rId10"/>
    <p:sldId id="263" r:id="rId11"/>
    <p:sldId id="264" r:id="rId12"/>
    <p:sldId id="284" r:id="rId13"/>
    <p:sldId id="266" r:id="rId14"/>
    <p:sldId id="258" r:id="rId15"/>
    <p:sldId id="285" r:id="rId1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FBFF"/>
    <a:srgbClr val="2F5CBA"/>
    <a:srgbClr val="EB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X-F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94C9E-91B2-426C-8E25-9EAD2FECCA15}" type="datetimeFigureOut">
              <a:rPr lang="zh-CN" altLang="en-US" smtClean="0"/>
              <a:t>2022/12/6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/>
              <a:t>PP</a:t>
            </a:r>
            <a:r>
              <a:rPr lang="en-US" altLang="zh-CN"/>
              <a:t>T</a:t>
            </a:r>
            <a:r>
              <a:rPr lang="zh-CN" altLang="en-US"/>
              <a:t>定制美化微信：</a:t>
            </a:r>
            <a:r>
              <a:rPr lang="en-US" altLang="zh-CN"/>
              <a:t>2305864678</a:t>
            </a: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1295A-3A67-4011-B93A-E6C7943F019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94C9E-91B2-426C-8E25-9EAD2FECCA15}" type="datetimeFigureOut">
              <a:rPr lang="zh-CN" altLang="en-US" smtClean="0"/>
              <a:t>2022/12/6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>
                <a:sym typeface="+mn-ea"/>
              </a:rPr>
              <a:t>PP</a:t>
            </a:r>
            <a:r>
              <a:rPr lang="en-US" altLang="zh-CN">
                <a:sym typeface="+mn-ea"/>
              </a:rPr>
              <a:t>T</a:t>
            </a:r>
            <a:r>
              <a:rPr lang="zh-CN" altLang="en-US">
                <a:sym typeface="+mn-ea"/>
              </a:rPr>
              <a:t>定制美化微信：</a:t>
            </a:r>
            <a:r>
              <a:rPr lang="en-US" altLang="zh-CN">
                <a:sym typeface="+mn-ea"/>
              </a:rPr>
              <a:t>2305864678</a:t>
            </a: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1295A-3A67-4011-B93A-E6C7943F019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94C9E-91B2-426C-8E25-9EAD2FECCA15}" type="datetimeFigureOut">
              <a:rPr lang="zh-CN" altLang="en-US" smtClean="0"/>
              <a:t>2022/12/6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>
                <a:sym typeface="+mn-ea"/>
              </a:rPr>
              <a:t>PP</a:t>
            </a:r>
            <a:r>
              <a:rPr lang="en-US" altLang="zh-CN">
                <a:sym typeface="+mn-ea"/>
              </a:rPr>
              <a:t>T</a:t>
            </a:r>
            <a:r>
              <a:rPr lang="zh-CN" altLang="en-US">
                <a:sym typeface="+mn-ea"/>
              </a:rPr>
              <a:t>定制美化微信：</a:t>
            </a:r>
            <a:r>
              <a:rPr lang="en-US" altLang="zh-CN">
                <a:sym typeface="+mn-ea"/>
              </a:rPr>
              <a:t>2305864678</a:t>
            </a: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1295A-3A67-4011-B93A-E6C7943F019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94C9E-91B2-426C-8E25-9EAD2FECCA15}" type="datetimeFigureOut">
              <a:rPr lang="zh-CN" altLang="en-US" smtClean="0"/>
              <a:t>2022/12/6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1295A-3A67-4011-B93A-E6C7943F019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94C9E-91B2-426C-8E25-9EAD2FECCA15}" type="datetimeFigureOut">
              <a:rPr lang="zh-CN" altLang="en-US" smtClean="0"/>
              <a:t>2022/12/6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1295A-3A67-4011-B93A-E6C7943F019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94C9E-91B2-426C-8E25-9EAD2FECCA15}" type="datetimeFigureOut">
              <a:rPr lang="zh-CN" altLang="en-US" smtClean="0"/>
              <a:t>2022/12/6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1295A-3A67-4011-B93A-E6C7943F019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94C9E-91B2-426C-8E25-9EAD2FECCA15}" type="datetimeFigureOut">
              <a:rPr lang="zh-CN" altLang="en-US" smtClean="0"/>
              <a:t>2022/12/6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1295A-3A67-4011-B93A-E6C7943F019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94C9E-91B2-426C-8E25-9EAD2FECCA15}" type="datetimeFigureOut">
              <a:rPr lang="zh-CN" altLang="en-US" smtClean="0"/>
              <a:t>2022/12/6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1295A-3A67-4011-B93A-E6C7943F019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94C9E-91B2-426C-8E25-9EAD2FECCA15}" type="datetimeFigureOut">
              <a:rPr lang="zh-CN" altLang="en-US" smtClean="0"/>
              <a:t>2022/12/6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1295A-3A67-4011-B93A-E6C7943F019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94C9E-91B2-426C-8E25-9EAD2FECCA15}" type="datetimeFigureOut">
              <a:rPr lang="zh-CN" altLang="en-US" smtClean="0"/>
              <a:t>2022/12/6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1295A-3A67-4011-B93A-E6C7943F019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94C9E-91B2-426C-8E25-9EAD2FECCA15}" type="datetimeFigureOut">
              <a:rPr lang="zh-CN" altLang="en-US" smtClean="0"/>
              <a:t>2022/12/6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1295A-3A67-4011-B93A-E6C7943F019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294C9E-91B2-426C-8E25-9EAD2FECCA15}" type="datetimeFigureOut">
              <a:rPr lang="zh-CN" altLang="en-US" smtClean="0"/>
              <a:t>2022/12/6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B1295A-3A67-4011-B93A-E6C7943F019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F5CB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03"/>
          <p:cNvPicPr>
            <a:picLocks noChangeAspect="1"/>
          </p:cNvPicPr>
          <p:nvPr/>
        </p:nvPicPr>
        <p:blipFill>
          <a:blip r:embed="rId2"/>
          <a:srcRect l="19383" r="15425"/>
          <a:stretch>
            <a:fillRect/>
          </a:stretch>
        </p:blipFill>
        <p:spPr>
          <a:xfrm>
            <a:off x="-22860" y="0"/>
            <a:ext cx="12237720" cy="6858000"/>
          </a:xfrm>
          <a:prstGeom prst="rect">
            <a:avLst/>
          </a:prstGeom>
        </p:spPr>
      </p:pic>
      <p:sp>
        <p:nvSpPr>
          <p:cNvPr id="14" name="矩形: 圆角 13"/>
          <p:cNvSpPr/>
          <p:nvPr/>
        </p:nvSpPr>
        <p:spPr>
          <a:xfrm>
            <a:off x="3855179" y="4863455"/>
            <a:ext cx="4721901" cy="1170238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3860443" y="5079895"/>
            <a:ext cx="480131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 dirty="0">
                <a:latin typeface="造字工房童心体（非商用）" pitchFamily="2" charset="-122"/>
                <a:ea typeface="造字工房童心体（非商用）" pitchFamily="2" charset="-122"/>
              </a:rPr>
              <a:t>“防疫支招”</a:t>
            </a:r>
          </a:p>
        </p:txBody>
      </p:sp>
      <p:sp>
        <p:nvSpPr>
          <p:cNvPr id="16" name="椭圆 15"/>
          <p:cNvSpPr/>
          <p:nvPr/>
        </p:nvSpPr>
        <p:spPr>
          <a:xfrm>
            <a:off x="1365878" y="5119147"/>
            <a:ext cx="914096" cy="914096"/>
          </a:xfrm>
          <a:prstGeom prst="ellipse">
            <a:avLst/>
          </a:prstGeom>
          <a:solidFill>
            <a:srgbClr val="FFFF00">
              <a:alpha val="4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10080587" y="748284"/>
            <a:ext cx="556836" cy="556836"/>
          </a:xfrm>
          <a:prstGeom prst="ellipse">
            <a:avLst/>
          </a:prstGeom>
          <a:solidFill>
            <a:schemeClr val="bg1"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470141" y="3591644"/>
            <a:ext cx="914097" cy="914097"/>
          </a:xfrm>
          <a:prstGeom prst="ellipse">
            <a:avLst/>
          </a:prstGeom>
          <a:solidFill>
            <a:schemeClr val="bg1"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10917913" y="1451599"/>
            <a:ext cx="791902" cy="791902"/>
          </a:xfrm>
          <a:prstGeom prst="ellipse">
            <a:avLst/>
          </a:prstGeom>
          <a:solidFill>
            <a:srgbClr val="FFFF00">
              <a:alpha val="4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9510088" y="2355547"/>
            <a:ext cx="570499" cy="570499"/>
          </a:xfrm>
          <a:prstGeom prst="ellipse">
            <a:avLst/>
          </a:prstGeom>
          <a:solidFill>
            <a:srgbClr val="FFFF00">
              <a:alpha val="7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 rot="16532140">
            <a:off x="4055225" y="5668287"/>
            <a:ext cx="461262" cy="461262"/>
          </a:xfrm>
          <a:prstGeom prst="ellipse">
            <a:avLst/>
          </a:prstGeom>
          <a:solidFill>
            <a:schemeClr val="bg1">
              <a:alpha val="8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1167822" y="4998882"/>
            <a:ext cx="655104" cy="655104"/>
          </a:xfrm>
          <a:prstGeom prst="ellipse">
            <a:avLst/>
          </a:prstGeom>
          <a:solidFill>
            <a:srgbClr val="FFFF00">
              <a:alpha val="8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 descr="安全教育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8650" y="-307975"/>
            <a:ext cx="6341745" cy="634174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03"/>
          <p:cNvPicPr>
            <a:picLocks noChangeAspect="1"/>
          </p:cNvPicPr>
          <p:nvPr/>
        </p:nvPicPr>
        <p:blipFill>
          <a:blip r:embed="rId2"/>
          <a:srcRect l="39342" r="15425" b="29851"/>
          <a:stretch>
            <a:fillRect/>
          </a:stretch>
        </p:blipFill>
        <p:spPr>
          <a:xfrm>
            <a:off x="-40005" y="-58420"/>
            <a:ext cx="12232005" cy="691642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3464273" y="2533768"/>
            <a:ext cx="2682875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01 </a:t>
            </a:r>
            <a:r>
              <a:rPr lang="zh-CN" altLang="en-US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文字标题</a:t>
            </a:r>
          </a:p>
        </p:txBody>
      </p:sp>
      <p:sp>
        <p:nvSpPr>
          <p:cNvPr id="16" name="椭圆 15"/>
          <p:cNvSpPr/>
          <p:nvPr/>
        </p:nvSpPr>
        <p:spPr>
          <a:xfrm>
            <a:off x="1365878" y="5119147"/>
            <a:ext cx="914096" cy="914096"/>
          </a:xfrm>
          <a:prstGeom prst="ellipse">
            <a:avLst/>
          </a:prstGeom>
          <a:solidFill>
            <a:srgbClr val="FFFF00">
              <a:alpha val="4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10118687" y="1022604"/>
            <a:ext cx="556836" cy="556836"/>
          </a:xfrm>
          <a:prstGeom prst="ellipse">
            <a:avLst/>
          </a:prstGeom>
          <a:solidFill>
            <a:schemeClr val="bg1"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470141" y="3591644"/>
            <a:ext cx="914097" cy="914097"/>
          </a:xfrm>
          <a:prstGeom prst="ellipse">
            <a:avLst/>
          </a:prstGeom>
          <a:solidFill>
            <a:schemeClr val="bg1"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10917913" y="1451599"/>
            <a:ext cx="791902" cy="791902"/>
          </a:xfrm>
          <a:prstGeom prst="ellipse">
            <a:avLst/>
          </a:prstGeom>
          <a:solidFill>
            <a:srgbClr val="FFFF00">
              <a:alpha val="4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9397261" y="2037852"/>
            <a:ext cx="570499" cy="570499"/>
          </a:xfrm>
          <a:prstGeom prst="ellipse">
            <a:avLst/>
          </a:prstGeom>
          <a:solidFill>
            <a:srgbClr val="FFFF00">
              <a:alpha val="7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椭圆 20"/>
          <p:cNvSpPr/>
          <p:nvPr/>
        </p:nvSpPr>
        <p:spPr>
          <a:xfrm rot="16532140">
            <a:off x="4575080" y="5632905"/>
            <a:ext cx="461262" cy="461262"/>
          </a:xfrm>
          <a:prstGeom prst="ellipse">
            <a:avLst/>
          </a:prstGeom>
          <a:solidFill>
            <a:schemeClr val="bg1">
              <a:alpha val="8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1167822" y="4998882"/>
            <a:ext cx="655104" cy="655104"/>
          </a:xfrm>
          <a:prstGeom prst="ellipse">
            <a:avLst/>
          </a:prstGeom>
          <a:solidFill>
            <a:srgbClr val="FFFF00">
              <a:alpha val="8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947359" y="737052"/>
            <a:ext cx="2148225" cy="1300894"/>
            <a:chOff x="3690080" y="1982460"/>
            <a:chExt cx="2148225" cy="1300894"/>
          </a:xfrm>
        </p:grpSpPr>
        <p:sp>
          <p:nvSpPr>
            <p:cNvPr id="14" name="矩形: 圆角 13"/>
            <p:cNvSpPr/>
            <p:nvPr/>
          </p:nvSpPr>
          <p:spPr>
            <a:xfrm>
              <a:off x="3690080" y="1982460"/>
              <a:ext cx="1901252" cy="1170238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矩形: 圆角 14"/>
            <p:cNvSpPr/>
            <p:nvPr/>
          </p:nvSpPr>
          <p:spPr>
            <a:xfrm>
              <a:off x="3937053" y="2076039"/>
              <a:ext cx="1901252" cy="1170238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4034052" y="2267691"/>
              <a:ext cx="1723549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6000" dirty="0">
                  <a:latin typeface="造字工房童心体（非商用）" pitchFamily="2" charset="-122"/>
                  <a:ea typeface="造字工房童心体（非商用）" pitchFamily="2" charset="-122"/>
                </a:rPr>
                <a:t>目录</a:t>
              </a:r>
            </a:p>
          </p:txBody>
        </p:sp>
      </p:grpSp>
      <p:sp>
        <p:nvSpPr>
          <p:cNvPr id="23" name="文本框 22"/>
          <p:cNvSpPr txBox="1"/>
          <p:nvPr/>
        </p:nvSpPr>
        <p:spPr>
          <a:xfrm>
            <a:off x="3427769" y="3326744"/>
            <a:ext cx="27558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02 </a:t>
            </a:r>
            <a:r>
              <a:rPr lang="zh-CN" altLang="en-US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文字标题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3427769" y="4117455"/>
            <a:ext cx="27558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03 </a:t>
            </a:r>
            <a:r>
              <a:rPr lang="zh-CN" altLang="en-US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文字标题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3390900" y="4885266"/>
            <a:ext cx="282962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04 </a:t>
            </a:r>
            <a:r>
              <a:rPr lang="zh-CN" altLang="en-US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文字标题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03"/>
          <p:cNvPicPr>
            <a:picLocks noChangeAspect="1"/>
          </p:cNvPicPr>
          <p:nvPr/>
        </p:nvPicPr>
        <p:blipFill>
          <a:blip r:embed="rId2"/>
          <a:srcRect l="19383" r="15425"/>
          <a:stretch>
            <a:fillRect/>
          </a:stretch>
        </p:blipFill>
        <p:spPr>
          <a:xfrm>
            <a:off x="0" y="13970"/>
            <a:ext cx="12237720" cy="6844030"/>
          </a:xfrm>
          <a:prstGeom prst="rect">
            <a:avLst/>
          </a:prstGeom>
        </p:spPr>
      </p:pic>
      <p:sp>
        <p:nvSpPr>
          <p:cNvPr id="6" name="椭圆 5"/>
          <p:cNvSpPr/>
          <p:nvPr/>
        </p:nvSpPr>
        <p:spPr>
          <a:xfrm>
            <a:off x="2520432" y="2091544"/>
            <a:ext cx="2345663" cy="2345663"/>
          </a:xfrm>
          <a:prstGeom prst="ellipse">
            <a:avLst/>
          </a:prstGeom>
          <a:solidFill>
            <a:srgbClr val="FFFF00">
              <a:alpha val="4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2322376" y="2376887"/>
            <a:ext cx="1681063" cy="1681063"/>
          </a:xfrm>
          <a:prstGeom prst="ellipse">
            <a:avLst/>
          </a:prstGeom>
          <a:solidFill>
            <a:srgbClr val="FFFF00">
              <a:alpha val="8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2650587" y="2756543"/>
            <a:ext cx="102463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dirty="0">
                <a:latin typeface="造字工房童心体（非商用）" pitchFamily="2" charset="-122"/>
                <a:ea typeface="造字工房童心体（非商用）" pitchFamily="2" charset="-122"/>
              </a:rPr>
              <a:t>01</a:t>
            </a:r>
            <a:endParaRPr lang="zh-CN" altLang="en-US" sz="6000" dirty="0">
              <a:latin typeface="造字工房童心体（非商用）" pitchFamily="2" charset="-122"/>
              <a:ea typeface="造字工房童心体（非商用）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598269" y="2756920"/>
            <a:ext cx="3230880" cy="10147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文字标题</a:t>
            </a:r>
          </a:p>
        </p:txBody>
      </p:sp>
      <p:sp>
        <p:nvSpPr>
          <p:cNvPr id="11" name="椭圆 10"/>
          <p:cNvSpPr/>
          <p:nvPr/>
        </p:nvSpPr>
        <p:spPr>
          <a:xfrm>
            <a:off x="10080587" y="748284"/>
            <a:ext cx="556836" cy="556836"/>
          </a:xfrm>
          <a:prstGeom prst="ellipse">
            <a:avLst/>
          </a:prstGeom>
          <a:solidFill>
            <a:schemeClr val="bg1"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10917913" y="1451599"/>
            <a:ext cx="791902" cy="791902"/>
          </a:xfrm>
          <a:prstGeom prst="ellipse">
            <a:avLst/>
          </a:prstGeom>
          <a:solidFill>
            <a:srgbClr val="FFFF00">
              <a:alpha val="4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11424565" y="177785"/>
            <a:ext cx="570499" cy="570499"/>
          </a:xfrm>
          <a:prstGeom prst="ellipse">
            <a:avLst/>
          </a:prstGeom>
          <a:solidFill>
            <a:srgbClr val="FFFF00">
              <a:alpha val="7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/>
          <p:cNvSpPr/>
          <p:nvPr/>
        </p:nvSpPr>
        <p:spPr>
          <a:xfrm>
            <a:off x="381465" y="153367"/>
            <a:ext cx="914096" cy="914096"/>
          </a:xfrm>
          <a:prstGeom prst="ellipse">
            <a:avLst/>
          </a:prstGeom>
          <a:solidFill>
            <a:srgbClr val="FFFF00">
              <a:alpha val="4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183409" y="33102"/>
            <a:ext cx="655104" cy="655104"/>
          </a:xfrm>
          <a:prstGeom prst="ellipse">
            <a:avLst/>
          </a:prstGeom>
          <a:solidFill>
            <a:srgbClr val="FFFF00">
              <a:alpha val="8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622733" y="370532"/>
            <a:ext cx="38404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3200" dirty="0">
                <a:latin typeface="造字工房童心体（非商用）" pitchFamily="2" charset="-122"/>
                <a:ea typeface="造字工房童心体（非商用）" pitchFamily="2" charset="-122"/>
                <a:sym typeface="+mn-ea"/>
              </a:rPr>
              <a:t>我们每个人都在战斗</a:t>
            </a:r>
            <a:endParaRPr lang="zh-CN" altLang="en-US" sz="3200" dirty="0">
              <a:latin typeface="造字工房童心体（非商用）" pitchFamily="2" charset="-122"/>
              <a:ea typeface="造字工房童心体（非商用）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048040" y="1683027"/>
            <a:ext cx="397565" cy="384313"/>
          </a:xfrm>
          <a:prstGeom prst="rect">
            <a:avLst/>
          </a:prstGeom>
          <a:noFill/>
          <a:ln w="38100">
            <a:solidFill>
              <a:srgbClr val="02A2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庞门正道粗书体6.0" panose="02010600030101010101" pitchFamily="2" charset="-122"/>
              <a:ea typeface="庞门正道粗书体6.0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981778" y="1521240"/>
            <a:ext cx="5300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dirty="0">
                <a:solidFill>
                  <a:srgbClr val="FFC000"/>
                </a:solidFill>
                <a:latin typeface="庞门正道粗书体6.0" panose="02010600030101010101" pitchFamily="2" charset="-122"/>
                <a:ea typeface="庞门正道粗书体6.0" panose="02010600030101010101" pitchFamily="2" charset="-122"/>
              </a:rPr>
              <a:t>√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697397" y="1543039"/>
            <a:ext cx="7845287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dirty="0">
                <a:latin typeface="庞门正道粗书体6.0" panose="02010600030101010101" pitchFamily="2" charset="-122"/>
                <a:ea typeface="庞门正道粗书体6.0" panose="02010600030101010101" pitchFamily="2" charset="-122"/>
              </a:rPr>
              <a:t>从临床表现来看</a:t>
            </a:r>
            <a:r>
              <a:rPr lang="en-US" altLang="zh-CN" dirty="0">
                <a:latin typeface="庞门正道粗书体6.0" panose="02010600030101010101" pitchFamily="2" charset="-122"/>
                <a:ea typeface="庞门正道粗书体6.0" panose="02010600030101010101" pitchFamily="2" charset="-122"/>
              </a:rPr>
              <a:t>,</a:t>
            </a:r>
            <a:r>
              <a:rPr lang="zh-CN" altLang="en-US" dirty="0">
                <a:latin typeface="庞门正道粗书体6.0" panose="02010600030101010101" pitchFamily="2" charset="-122"/>
                <a:ea typeface="庞门正道粗书体6.0" panose="02010600030101010101" pitchFamily="2" charset="-122"/>
              </a:rPr>
              <a:t>新型冠状病毒肺炎起病以</a:t>
            </a:r>
            <a:r>
              <a:rPr lang="zh-CN" altLang="en-US" sz="2800" u="sng" dirty="0">
                <a:solidFill>
                  <a:srgbClr val="FFC000"/>
                </a:solidFill>
                <a:latin typeface="庞门正道粗书体6.0" panose="02010600030101010101" pitchFamily="2" charset="-122"/>
                <a:ea typeface="庞门正道粗书体6.0" panose="02010600030101010101" pitchFamily="2" charset="-122"/>
              </a:rPr>
              <a:t>发热</a:t>
            </a:r>
            <a:r>
              <a:rPr lang="zh-CN" altLang="en-US" dirty="0">
                <a:latin typeface="庞门正道粗书体6.0" panose="02010600030101010101" pitchFamily="2" charset="-122"/>
                <a:ea typeface="庞门正道粗书体6.0" panose="02010600030101010101" pitchFamily="2" charset="-122"/>
              </a:rPr>
              <a:t>为主要表现</a:t>
            </a:r>
            <a:r>
              <a:rPr lang="en-US" altLang="zh-CN" dirty="0">
                <a:latin typeface="庞门正道粗书体6.0" panose="02010600030101010101" pitchFamily="2" charset="-122"/>
                <a:ea typeface="庞门正道粗书体6.0" panose="02010600030101010101" pitchFamily="2" charset="-122"/>
              </a:rPr>
              <a:t>,</a:t>
            </a:r>
            <a:r>
              <a:rPr lang="zh-CN" altLang="en-US" dirty="0">
                <a:latin typeface="庞门正道粗书体6.0" panose="02010600030101010101" pitchFamily="2" charset="-122"/>
                <a:ea typeface="庞门正道粗书体6.0" panose="02010600030101010101" pitchFamily="2" charset="-122"/>
              </a:rPr>
              <a:t>可合并轻度</a:t>
            </a:r>
            <a:r>
              <a:rPr lang="zh-CN" altLang="en-US" sz="2400" u="sng" dirty="0">
                <a:solidFill>
                  <a:srgbClr val="FFC000"/>
                </a:solidFill>
                <a:latin typeface="庞门正道粗书体6.0" panose="02010600030101010101" pitchFamily="2" charset="-122"/>
                <a:ea typeface="庞门正道粗书体6.0" panose="02010600030101010101" pitchFamily="2" charset="-122"/>
              </a:rPr>
              <a:t>干咳、乏力、呼吸不畅、腹泻</a:t>
            </a:r>
            <a:r>
              <a:rPr lang="zh-CN" altLang="en-US" dirty="0">
                <a:latin typeface="庞门正道粗书体6.0" panose="02010600030101010101" pitchFamily="2" charset="-122"/>
                <a:ea typeface="庞门正道粗书体6.0" panose="02010600030101010101" pitchFamily="2" charset="-122"/>
              </a:rPr>
              <a:t>等症状</a:t>
            </a:r>
            <a:r>
              <a:rPr lang="en-US" altLang="zh-CN" dirty="0">
                <a:latin typeface="庞门正道粗书体6.0" panose="02010600030101010101" pitchFamily="2" charset="-122"/>
                <a:ea typeface="庞门正道粗书体6.0" panose="02010600030101010101" pitchFamily="2" charset="-122"/>
              </a:rPr>
              <a:t>,</a:t>
            </a:r>
            <a:r>
              <a:rPr lang="zh-CN" altLang="en-US" dirty="0">
                <a:latin typeface="庞门正道粗书体6.0" panose="02010600030101010101" pitchFamily="2" charset="-122"/>
                <a:ea typeface="庞门正道粗书体6.0" panose="02010600030101010101" pitchFamily="2" charset="-122"/>
              </a:rPr>
              <a:t>流涕、咳痰等其他症状少见</a:t>
            </a:r>
          </a:p>
        </p:txBody>
      </p:sp>
      <p:sp>
        <p:nvSpPr>
          <p:cNvPr id="3" name="矩形 2"/>
          <p:cNvSpPr/>
          <p:nvPr/>
        </p:nvSpPr>
        <p:spPr>
          <a:xfrm>
            <a:off x="3247901" y="4030199"/>
            <a:ext cx="397565" cy="384313"/>
          </a:xfrm>
          <a:prstGeom prst="rect">
            <a:avLst/>
          </a:prstGeom>
          <a:noFill/>
          <a:ln w="38100">
            <a:solidFill>
              <a:srgbClr val="02A2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庞门正道粗书体6.0" panose="02010600030101010101" pitchFamily="2" charset="-122"/>
              <a:ea typeface="庞门正道粗书体6.0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181639" y="3868412"/>
            <a:ext cx="5300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dirty="0">
                <a:solidFill>
                  <a:srgbClr val="FFC000"/>
                </a:solidFill>
                <a:latin typeface="庞门正道粗书体6.0" panose="02010600030101010101" pitchFamily="2" charset="-122"/>
                <a:ea typeface="庞门正道粗书体6.0" panose="02010600030101010101" pitchFamily="2" charset="-122"/>
              </a:rPr>
              <a:t>√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3897258" y="3890211"/>
            <a:ext cx="784528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dirty="0">
                <a:latin typeface="庞门正道粗书体6.0" panose="02010600030101010101" pitchFamily="2" charset="-122"/>
                <a:ea typeface="庞门正道粗书体6.0" panose="02010600030101010101" pitchFamily="2" charset="-122"/>
              </a:rPr>
              <a:t>发病前</a:t>
            </a:r>
            <a:r>
              <a:rPr lang="en-US" altLang="zh-CN" sz="2400" u="sng" dirty="0">
                <a:solidFill>
                  <a:srgbClr val="FFC000"/>
                </a:solidFill>
                <a:latin typeface="庞门正道粗书体6.0" panose="02010600030101010101" pitchFamily="2" charset="-122"/>
                <a:ea typeface="庞门正道粗书体6.0" panose="02010600030101010101" pitchFamily="2" charset="-122"/>
              </a:rPr>
              <a:t>2</a:t>
            </a:r>
            <a:r>
              <a:rPr lang="zh-CN" altLang="en-US" sz="2400" u="sng" dirty="0">
                <a:solidFill>
                  <a:srgbClr val="FFC000"/>
                </a:solidFill>
                <a:latin typeface="庞门正道粗书体6.0" panose="02010600030101010101" pitchFamily="2" charset="-122"/>
                <a:ea typeface="庞门正道粗书体6.0" panose="02010600030101010101" pitchFamily="2" charset="-122"/>
              </a:rPr>
              <a:t>周内有武汉市旅行史或居住史</a:t>
            </a:r>
            <a:r>
              <a:rPr lang="zh-CN" altLang="en-US" dirty="0">
                <a:latin typeface="庞门正道粗书体6.0" panose="02010600030101010101" pitchFamily="2" charset="-122"/>
                <a:ea typeface="庞门正道粗书体6.0" panose="02010600030101010101" pitchFamily="2" charset="-122"/>
              </a:rPr>
              <a:t>，或发病</a:t>
            </a:r>
            <a:r>
              <a:rPr lang="zh-CN" altLang="en-US" sz="2400" u="sng" dirty="0">
                <a:solidFill>
                  <a:srgbClr val="FFC000"/>
                </a:solidFill>
                <a:latin typeface="庞门正道粗书体6.0" panose="02010600030101010101" pitchFamily="2" charset="-122"/>
                <a:ea typeface="庞门正道粗书体6.0" panose="02010600030101010101" pitchFamily="2" charset="-122"/>
              </a:rPr>
              <a:t>前</a:t>
            </a:r>
            <a:r>
              <a:rPr lang="en-US" altLang="zh-CN" sz="2400" u="sng" dirty="0">
                <a:solidFill>
                  <a:srgbClr val="FFC000"/>
                </a:solidFill>
                <a:latin typeface="庞门正道粗书体6.0" panose="02010600030101010101" pitchFamily="2" charset="-122"/>
                <a:ea typeface="庞门正道粗书体6.0" panose="02010600030101010101" pitchFamily="2" charset="-122"/>
              </a:rPr>
              <a:t>14</a:t>
            </a:r>
            <a:r>
              <a:rPr lang="zh-CN" altLang="en-US" sz="2400" u="sng" dirty="0">
                <a:solidFill>
                  <a:srgbClr val="FFC000"/>
                </a:solidFill>
                <a:latin typeface="庞门正道粗书体6.0" panose="02010600030101010101" pitchFamily="2" charset="-122"/>
                <a:ea typeface="庞门正道粗书体6.0" panose="02010600030101010101" pitchFamily="2" charset="-122"/>
              </a:rPr>
              <a:t>天</a:t>
            </a:r>
            <a:r>
              <a:rPr lang="zh-CN" altLang="en-US" dirty="0">
                <a:latin typeface="庞门正道粗书体6.0" panose="02010600030101010101" pitchFamily="2" charset="-122"/>
                <a:ea typeface="庞门正道粗书体6.0" panose="02010600030101010101" pitchFamily="2" charset="-122"/>
              </a:rPr>
              <a:t>内曾接触过来自武汉的发热伴有呼吸道症状的患者</a:t>
            </a:r>
            <a:r>
              <a:rPr lang="en-US" altLang="zh-CN" dirty="0">
                <a:latin typeface="庞门正道粗书体6.0" panose="02010600030101010101" pitchFamily="2" charset="-122"/>
                <a:ea typeface="庞门正道粗书体6.0" panose="02010600030101010101" pitchFamily="2" charset="-122"/>
              </a:rPr>
              <a:t>,</a:t>
            </a:r>
            <a:r>
              <a:rPr lang="zh-CN" altLang="en-US" dirty="0">
                <a:latin typeface="庞门正道粗书体6.0" panose="02010600030101010101" pitchFamily="2" charset="-122"/>
                <a:ea typeface="庞门正道粗书体6.0" panose="02010600030101010101" pitchFamily="2" charset="-122"/>
              </a:rPr>
              <a:t>或有</a:t>
            </a:r>
            <a:r>
              <a:rPr lang="zh-CN" altLang="en-US" sz="2400" u="sng" dirty="0">
                <a:solidFill>
                  <a:srgbClr val="FFC000"/>
                </a:solidFill>
                <a:latin typeface="庞门正道粗书体6.0" panose="02010600030101010101" pitchFamily="2" charset="-122"/>
                <a:ea typeface="庞门正道粗书体6.0" panose="02010600030101010101" pitchFamily="2" charset="-122"/>
              </a:rPr>
              <a:t>聚集性发病</a:t>
            </a:r>
            <a:endParaRPr lang="zh-CN" altLang="en-US" u="sng" dirty="0">
              <a:solidFill>
                <a:srgbClr val="FFC000"/>
              </a:solidFill>
              <a:latin typeface="庞门正道粗书体6.0" panose="02010600030101010101" pitchFamily="2" charset="-122"/>
              <a:ea typeface="庞门正道粗书体6.0" panose="02010600030101010101" pitchFamily="2" charset="-122"/>
            </a:endParaRPr>
          </a:p>
        </p:txBody>
      </p:sp>
      <p:pic>
        <p:nvPicPr>
          <p:cNvPr id="19" name="图片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flipH="1">
            <a:off x="449455" y="3592456"/>
            <a:ext cx="3265544" cy="32655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15" y="3425190"/>
            <a:ext cx="7386320" cy="3230880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5654082" y="0"/>
            <a:ext cx="6026046" cy="6857999"/>
          </a:xfrm>
          <a:prstGeom prst="rect">
            <a:avLst/>
          </a:prstGeom>
          <a:solidFill>
            <a:srgbClr val="C0FB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: 圆角 8"/>
          <p:cNvSpPr/>
          <p:nvPr/>
        </p:nvSpPr>
        <p:spPr>
          <a:xfrm>
            <a:off x="5981075" y="3425252"/>
            <a:ext cx="5372412" cy="194408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: 圆角 7"/>
          <p:cNvSpPr/>
          <p:nvPr/>
        </p:nvSpPr>
        <p:spPr>
          <a:xfrm>
            <a:off x="5981075" y="1175296"/>
            <a:ext cx="5372412" cy="194408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6100996" y="1640659"/>
            <a:ext cx="513257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dirty="0">
                <a:latin typeface="造字工房童心体（非商用）" pitchFamily="2" charset="-122"/>
                <a:ea typeface="造字工房童心体（非商用）" pitchFamily="2" charset="-122"/>
              </a:rPr>
              <a:t>我们的城市里有逆行的英雄，而更多的是依然在家办公或返程后居家观察的普通人。</a:t>
            </a:r>
            <a:endParaRPr lang="en-US" altLang="zh-CN" sz="2000" dirty="0">
              <a:latin typeface="造字工房童心体（非商用）" pitchFamily="2" charset="-122"/>
              <a:ea typeface="造字工房童心体（非商用）" pitchFamily="2" charset="-122"/>
            </a:endParaRPr>
          </a:p>
          <a:p>
            <a:pPr>
              <a:lnSpc>
                <a:spcPct val="150000"/>
              </a:lnSpc>
            </a:pPr>
            <a:endParaRPr lang="en-US" altLang="zh-CN" sz="2000" dirty="0">
              <a:latin typeface="造字工房童心体（非商用）" pitchFamily="2" charset="-122"/>
              <a:ea typeface="造字工房童心体（非商用）" pitchFamily="2" charset="-122"/>
            </a:endParaRPr>
          </a:p>
          <a:p>
            <a:pPr>
              <a:lnSpc>
                <a:spcPct val="150000"/>
              </a:lnSpc>
            </a:pPr>
            <a:endParaRPr lang="en-US" altLang="zh-CN" sz="2000" dirty="0">
              <a:latin typeface="造字工房童心体（非商用）" pitchFamily="2" charset="-122"/>
              <a:ea typeface="造字工房童心体（非商用）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000" dirty="0">
                <a:latin typeface="造字工房童心体（非商用）" pitchFamily="2" charset="-122"/>
                <a:ea typeface="造字工房童心体（非商用）" pitchFamily="2" charset="-122"/>
              </a:rPr>
              <a:t>“不要觉得自己是在家隔离，我们每个人都在战斗！”你宅家的“作战状态”对吗？如果不得不外出、工作又要怎么办？请查收这份来自张教授的权威指南。</a:t>
            </a:r>
          </a:p>
        </p:txBody>
      </p:sp>
      <p:sp>
        <p:nvSpPr>
          <p:cNvPr id="11" name="椭圆 10"/>
          <p:cNvSpPr/>
          <p:nvPr/>
        </p:nvSpPr>
        <p:spPr>
          <a:xfrm>
            <a:off x="381465" y="153367"/>
            <a:ext cx="914096" cy="914096"/>
          </a:xfrm>
          <a:prstGeom prst="ellipse">
            <a:avLst/>
          </a:prstGeom>
          <a:solidFill>
            <a:srgbClr val="FFFF00">
              <a:alpha val="4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183409" y="33102"/>
            <a:ext cx="655104" cy="655104"/>
          </a:xfrm>
          <a:prstGeom prst="ellipse">
            <a:avLst/>
          </a:prstGeom>
          <a:solidFill>
            <a:srgbClr val="FFFF00">
              <a:alpha val="8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622733" y="370532"/>
            <a:ext cx="387798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latin typeface="造字工房童心体（非商用）" pitchFamily="2" charset="-122"/>
                <a:ea typeface="造字工房童心体（非商用）" pitchFamily="2" charset="-122"/>
              </a:rPr>
              <a:t>我们每个人都在战斗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03"/>
          <p:cNvPicPr>
            <a:picLocks noChangeAspect="1"/>
          </p:cNvPicPr>
          <p:nvPr/>
        </p:nvPicPr>
        <p:blipFill>
          <a:blip r:embed="rId2"/>
          <a:srcRect l="19383" r="15425"/>
          <a:stretch>
            <a:fillRect/>
          </a:stretch>
        </p:blipFill>
        <p:spPr>
          <a:xfrm>
            <a:off x="0" y="13970"/>
            <a:ext cx="12237720" cy="6844030"/>
          </a:xfrm>
          <a:prstGeom prst="rect">
            <a:avLst/>
          </a:prstGeom>
        </p:spPr>
      </p:pic>
      <p:sp>
        <p:nvSpPr>
          <p:cNvPr id="6" name="椭圆 5"/>
          <p:cNvSpPr/>
          <p:nvPr/>
        </p:nvSpPr>
        <p:spPr>
          <a:xfrm>
            <a:off x="2520432" y="2091544"/>
            <a:ext cx="2345663" cy="2345663"/>
          </a:xfrm>
          <a:prstGeom prst="ellipse">
            <a:avLst/>
          </a:prstGeom>
          <a:solidFill>
            <a:srgbClr val="FFFF00">
              <a:alpha val="4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2322376" y="2376887"/>
            <a:ext cx="1681063" cy="1681063"/>
          </a:xfrm>
          <a:prstGeom prst="ellipse">
            <a:avLst/>
          </a:prstGeom>
          <a:solidFill>
            <a:srgbClr val="FFFF00">
              <a:alpha val="8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2650587" y="2756543"/>
            <a:ext cx="944880" cy="10147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dirty="0">
                <a:latin typeface="造字工房童心体（非商用）" pitchFamily="2" charset="-122"/>
                <a:ea typeface="造字工房童心体（非商用）" pitchFamily="2" charset="-122"/>
              </a:rPr>
              <a:t>02</a:t>
            </a:r>
            <a:endParaRPr lang="zh-CN" altLang="en-US" sz="6000" dirty="0">
              <a:latin typeface="造字工房童心体（非商用）" pitchFamily="2" charset="-122"/>
              <a:ea typeface="造字工房童心体（非商用）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598269" y="2756920"/>
            <a:ext cx="3230880" cy="10147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文字标题</a:t>
            </a:r>
          </a:p>
        </p:txBody>
      </p:sp>
      <p:sp>
        <p:nvSpPr>
          <p:cNvPr id="11" name="椭圆 10"/>
          <p:cNvSpPr/>
          <p:nvPr/>
        </p:nvSpPr>
        <p:spPr>
          <a:xfrm>
            <a:off x="10080587" y="748284"/>
            <a:ext cx="556836" cy="556836"/>
          </a:xfrm>
          <a:prstGeom prst="ellipse">
            <a:avLst/>
          </a:prstGeom>
          <a:solidFill>
            <a:schemeClr val="bg1"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10917913" y="1451599"/>
            <a:ext cx="791902" cy="791902"/>
          </a:xfrm>
          <a:prstGeom prst="ellipse">
            <a:avLst/>
          </a:prstGeom>
          <a:solidFill>
            <a:srgbClr val="FFFF00">
              <a:alpha val="4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11424565" y="177785"/>
            <a:ext cx="570499" cy="570499"/>
          </a:xfrm>
          <a:prstGeom prst="ellipse">
            <a:avLst/>
          </a:prstGeom>
          <a:solidFill>
            <a:srgbClr val="FFFF00">
              <a:alpha val="7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等腰三角形 14"/>
          <p:cNvSpPr/>
          <p:nvPr/>
        </p:nvSpPr>
        <p:spPr>
          <a:xfrm rot="1724824">
            <a:off x="8537037" y="2668392"/>
            <a:ext cx="2134136" cy="1839772"/>
          </a:xfrm>
          <a:prstGeom prst="triangle">
            <a:avLst/>
          </a:prstGeom>
          <a:noFill/>
          <a:ln w="28575">
            <a:solidFill>
              <a:srgbClr val="2F5CBA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: 圆角 9"/>
          <p:cNvSpPr/>
          <p:nvPr/>
        </p:nvSpPr>
        <p:spPr>
          <a:xfrm>
            <a:off x="622733" y="1606669"/>
            <a:ext cx="5569630" cy="4377128"/>
          </a:xfrm>
          <a:prstGeom prst="roundRect">
            <a:avLst/>
          </a:prstGeom>
          <a:solidFill>
            <a:srgbClr val="EBFFFF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381465" y="153367"/>
            <a:ext cx="914096" cy="914096"/>
          </a:xfrm>
          <a:prstGeom prst="ellipse">
            <a:avLst/>
          </a:prstGeom>
          <a:solidFill>
            <a:srgbClr val="FFFF00">
              <a:alpha val="4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183409" y="33102"/>
            <a:ext cx="655104" cy="655104"/>
          </a:xfrm>
          <a:prstGeom prst="ellipse">
            <a:avLst/>
          </a:prstGeom>
          <a:solidFill>
            <a:srgbClr val="FFFF00">
              <a:alpha val="8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622733" y="370532"/>
            <a:ext cx="387798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latin typeface="造字工房童心体（非商用）" pitchFamily="2" charset="-122"/>
                <a:ea typeface="造字工房童心体（非商用）" pitchFamily="2" charset="-122"/>
              </a:rPr>
              <a:t>营养三餐提升免疫力</a:t>
            </a: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8826" y="1962468"/>
            <a:ext cx="4793340" cy="2698663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918727" y="4859152"/>
            <a:ext cx="51135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造字工房童心体（非商用）" pitchFamily="2" charset="-122"/>
                <a:ea typeface="造字工房童心体（非商用）" pitchFamily="2" charset="-122"/>
              </a:rPr>
              <a:t>要从正规渠道购买冰鲜禽肉，食用蛋、奶、禽 肉时要充分煮熟。处理生食和熟食的切菜板及刀具要分开</a:t>
            </a:r>
          </a:p>
        </p:txBody>
      </p:sp>
      <p:sp>
        <p:nvSpPr>
          <p:cNvPr id="12" name="椭圆 11"/>
          <p:cNvSpPr/>
          <p:nvPr/>
        </p:nvSpPr>
        <p:spPr>
          <a:xfrm>
            <a:off x="7103614" y="3002282"/>
            <a:ext cx="1684431" cy="1684431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9317830" y="1427735"/>
            <a:ext cx="1955443" cy="1955443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9482722" y="4585102"/>
            <a:ext cx="1379095" cy="137909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9856414" y="2113068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latin typeface="造字工房童心体（非商用）" pitchFamily="2" charset="-122"/>
                <a:ea typeface="造字工房童心体（非商用）" pitchFamily="2" charset="-122"/>
              </a:rPr>
              <a:t>早餐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7443127" y="3588278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latin typeface="造字工房童心体（非商用）" pitchFamily="2" charset="-122"/>
                <a:ea typeface="造字工房童心体（非商用）" pitchFamily="2" charset="-122"/>
              </a:rPr>
              <a:t>中餐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9669567" y="5060766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latin typeface="造字工房童心体（非商用）" pitchFamily="2" charset="-122"/>
                <a:ea typeface="造字工房童心体（非商用）" pitchFamily="2" charset="-122"/>
              </a:rPr>
              <a:t>晚餐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/>
          <p:cNvSpPr/>
          <p:nvPr/>
        </p:nvSpPr>
        <p:spPr>
          <a:xfrm>
            <a:off x="381465" y="153367"/>
            <a:ext cx="914096" cy="914096"/>
          </a:xfrm>
          <a:prstGeom prst="ellipse">
            <a:avLst/>
          </a:prstGeom>
          <a:solidFill>
            <a:srgbClr val="FFFF00">
              <a:alpha val="4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183409" y="33102"/>
            <a:ext cx="655104" cy="655104"/>
          </a:xfrm>
          <a:prstGeom prst="ellipse">
            <a:avLst/>
          </a:prstGeom>
          <a:solidFill>
            <a:srgbClr val="FFFF00">
              <a:alpha val="8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622733" y="370532"/>
            <a:ext cx="39805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latin typeface="造字工房童心体（非商用）" pitchFamily="2" charset="-122"/>
                <a:ea typeface="造字工房童心体（非商用）" pitchFamily="2" charset="-122"/>
              </a:rPr>
              <a:t>保持良好的清洁卫生 </a:t>
            </a:r>
          </a:p>
        </p:txBody>
      </p:sp>
      <p:sp>
        <p:nvSpPr>
          <p:cNvPr id="9" name="矩形 8"/>
          <p:cNvSpPr/>
          <p:nvPr/>
        </p:nvSpPr>
        <p:spPr>
          <a:xfrm>
            <a:off x="838513" y="1398008"/>
            <a:ext cx="6280879" cy="4688001"/>
          </a:xfrm>
          <a:prstGeom prst="rect">
            <a:avLst/>
          </a:prstGeom>
          <a:noFill/>
          <a:ln w="28575">
            <a:solidFill>
              <a:srgbClr val="2F5CBA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8735" y="1398007"/>
            <a:ext cx="3763426" cy="3763426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7326271" y="5311334"/>
            <a:ext cx="428835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dirty="0">
                <a:latin typeface="造字工房童心体（非商用）" pitchFamily="2" charset="-122"/>
                <a:ea typeface="造字工房童心体（非商用）" pitchFamily="2" charset="-122"/>
              </a:rPr>
              <a:t>家庭成员不共用毛巾，保持家居清洁</a:t>
            </a:r>
            <a:endParaRPr lang="en-US" altLang="zh-CN" sz="2000" dirty="0">
              <a:latin typeface="造字工房童心体（非商用）" pitchFamily="2" charset="-122"/>
              <a:ea typeface="造字工房童心体（非商用）" pitchFamily="2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2000" dirty="0">
                <a:latin typeface="造字工房童心体（非商用）" pitchFamily="2" charset="-122"/>
                <a:ea typeface="造字工房童心体（非商用）" pitchFamily="2" charset="-122"/>
              </a:rPr>
              <a:t>居室多通风、换气并保持整洁卫生</a:t>
            </a:r>
            <a:endParaRPr lang="zh-CN" altLang="en-US" sz="3600" dirty="0">
              <a:latin typeface="造字工房童心体（非商用）" pitchFamily="2" charset="-122"/>
              <a:ea typeface="造字工房童心体（非商用）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798820" y="2511464"/>
            <a:ext cx="48568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highlight>
                  <a:srgbClr val="2F5CBA"/>
                </a:highlight>
                <a:latin typeface="造字工房童心体（非商用）" pitchFamily="2" charset="-122"/>
                <a:ea typeface="造字工房童心体（非商用）" pitchFamily="2" charset="-122"/>
              </a:rPr>
              <a:t>保持良好的个人卫生习惯：勤洗手，不用脏手触摸眼睛、鼻或口；咳嗽或打喷嚏时用纸巾或手肘掩住口鼻。 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1798820" y="4145770"/>
            <a:ext cx="48568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highlight>
                  <a:srgbClr val="2F5CBA"/>
                </a:highlight>
                <a:latin typeface="造字工房童心体（非商用）" pitchFamily="2" charset="-122"/>
                <a:ea typeface="造字工房童心体（非商用）" pitchFamily="2" charset="-122"/>
              </a:rPr>
              <a:t>家庭备置体温计、一次性医用口罩、医用外科口罩或</a:t>
            </a:r>
            <a:r>
              <a:rPr lang="en-US" altLang="zh-CN" sz="2000" dirty="0">
                <a:solidFill>
                  <a:schemeClr val="bg1"/>
                </a:solidFill>
                <a:highlight>
                  <a:srgbClr val="2F5CBA"/>
                </a:highlight>
                <a:latin typeface="造字工房童心体（非商用）" pitchFamily="2" charset="-122"/>
                <a:ea typeface="造字工房童心体（非商用）" pitchFamily="2" charset="-122"/>
              </a:rPr>
              <a:t>N95/KN95 </a:t>
            </a:r>
            <a:r>
              <a:rPr lang="zh-CN" altLang="en-US" sz="2000" dirty="0">
                <a:solidFill>
                  <a:schemeClr val="bg1"/>
                </a:solidFill>
                <a:highlight>
                  <a:srgbClr val="2F5CBA"/>
                </a:highlight>
                <a:latin typeface="造字工房童心体（非商用）" pitchFamily="2" charset="-122"/>
                <a:ea typeface="造字工房童心体（非商用）" pitchFamily="2" charset="-122"/>
              </a:rPr>
              <a:t>口罩、家用消毒用品等。</a:t>
            </a:r>
          </a:p>
        </p:txBody>
      </p:sp>
      <p:sp>
        <p:nvSpPr>
          <p:cNvPr id="13" name="椭圆 12"/>
          <p:cNvSpPr/>
          <p:nvPr/>
        </p:nvSpPr>
        <p:spPr>
          <a:xfrm>
            <a:off x="1219119" y="2521508"/>
            <a:ext cx="359764" cy="359764"/>
          </a:xfrm>
          <a:prstGeom prst="ellipse">
            <a:avLst/>
          </a:prstGeom>
          <a:solidFill>
            <a:srgbClr val="FFFF0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1237093" y="4118950"/>
            <a:ext cx="359764" cy="359764"/>
          </a:xfrm>
          <a:prstGeom prst="ellipse">
            <a:avLst/>
          </a:prstGeom>
          <a:solidFill>
            <a:srgbClr val="FFFF0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03"/>
          <p:cNvPicPr>
            <a:picLocks noChangeAspect="1"/>
          </p:cNvPicPr>
          <p:nvPr/>
        </p:nvPicPr>
        <p:blipFill>
          <a:blip r:embed="rId2"/>
          <a:srcRect l="19383" r="15425"/>
          <a:stretch>
            <a:fillRect/>
          </a:stretch>
        </p:blipFill>
        <p:spPr>
          <a:xfrm>
            <a:off x="0" y="13970"/>
            <a:ext cx="12237720" cy="6844030"/>
          </a:xfrm>
          <a:prstGeom prst="rect">
            <a:avLst/>
          </a:prstGeom>
        </p:spPr>
      </p:pic>
      <p:sp>
        <p:nvSpPr>
          <p:cNvPr id="6" name="椭圆 5"/>
          <p:cNvSpPr/>
          <p:nvPr/>
        </p:nvSpPr>
        <p:spPr>
          <a:xfrm>
            <a:off x="2520432" y="2091544"/>
            <a:ext cx="2345663" cy="2345663"/>
          </a:xfrm>
          <a:prstGeom prst="ellipse">
            <a:avLst/>
          </a:prstGeom>
          <a:solidFill>
            <a:srgbClr val="FFFF00">
              <a:alpha val="4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2322376" y="2376887"/>
            <a:ext cx="1681063" cy="1681063"/>
          </a:xfrm>
          <a:prstGeom prst="ellipse">
            <a:avLst/>
          </a:prstGeom>
          <a:solidFill>
            <a:srgbClr val="FFFF00">
              <a:alpha val="8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2650587" y="2756543"/>
            <a:ext cx="944880" cy="10147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dirty="0">
                <a:latin typeface="造字工房童心体（非商用）" pitchFamily="2" charset="-122"/>
                <a:ea typeface="造字工房童心体（非商用）" pitchFamily="2" charset="-122"/>
              </a:rPr>
              <a:t>03</a:t>
            </a:r>
            <a:endParaRPr lang="zh-CN" altLang="en-US" sz="6000" dirty="0">
              <a:latin typeface="造字工房童心体（非商用）" pitchFamily="2" charset="-122"/>
              <a:ea typeface="造字工房童心体（非商用）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598269" y="2756920"/>
            <a:ext cx="3230880" cy="10147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文字标题</a:t>
            </a:r>
          </a:p>
        </p:txBody>
      </p:sp>
      <p:sp>
        <p:nvSpPr>
          <p:cNvPr id="11" name="椭圆 10"/>
          <p:cNvSpPr/>
          <p:nvPr/>
        </p:nvSpPr>
        <p:spPr>
          <a:xfrm>
            <a:off x="10080587" y="748284"/>
            <a:ext cx="556836" cy="556836"/>
          </a:xfrm>
          <a:prstGeom prst="ellipse">
            <a:avLst/>
          </a:prstGeom>
          <a:solidFill>
            <a:schemeClr val="bg1"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10917913" y="1451599"/>
            <a:ext cx="791902" cy="791902"/>
          </a:xfrm>
          <a:prstGeom prst="ellipse">
            <a:avLst/>
          </a:prstGeom>
          <a:solidFill>
            <a:srgbClr val="FFFF00">
              <a:alpha val="4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11424565" y="177785"/>
            <a:ext cx="570499" cy="570499"/>
          </a:xfrm>
          <a:prstGeom prst="ellipse">
            <a:avLst/>
          </a:prstGeom>
          <a:solidFill>
            <a:srgbClr val="FFFF00">
              <a:alpha val="7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/>
          <p:cNvSpPr/>
          <p:nvPr/>
        </p:nvSpPr>
        <p:spPr>
          <a:xfrm>
            <a:off x="381465" y="153367"/>
            <a:ext cx="914096" cy="914096"/>
          </a:xfrm>
          <a:prstGeom prst="ellipse">
            <a:avLst/>
          </a:prstGeom>
          <a:solidFill>
            <a:srgbClr val="FFFF00">
              <a:alpha val="4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183409" y="33102"/>
            <a:ext cx="655104" cy="655104"/>
          </a:xfrm>
          <a:prstGeom prst="ellipse">
            <a:avLst/>
          </a:prstGeom>
          <a:solidFill>
            <a:srgbClr val="FFFF00">
              <a:alpha val="8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622733" y="370532"/>
            <a:ext cx="357020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latin typeface="造字工房童心体（非商用）" pitchFamily="2" charset="-122"/>
                <a:ea typeface="造字工房童心体（非商用）" pitchFamily="2" charset="-122"/>
              </a:rPr>
              <a:t>居家环境全面消毒 </a:t>
            </a:r>
          </a:p>
        </p:txBody>
      </p:sp>
      <p:pic>
        <p:nvPicPr>
          <p:cNvPr id="4" name="图片 3" descr="图片包含 游戏机, 卧室, 房间&#10;&#10;描述已自动生成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3225" y="1524000"/>
            <a:ext cx="5324475" cy="3810000"/>
          </a:xfrm>
          <a:prstGeom prst="rect">
            <a:avLst/>
          </a:prstGeom>
        </p:spPr>
      </p:pic>
      <p:sp>
        <p:nvSpPr>
          <p:cNvPr id="9" name="爆炸形: 8 pt  8"/>
          <p:cNvSpPr/>
          <p:nvPr/>
        </p:nvSpPr>
        <p:spPr>
          <a:xfrm>
            <a:off x="1530047" y="1249315"/>
            <a:ext cx="3423488" cy="2361459"/>
          </a:xfrm>
          <a:prstGeom prst="irregularSeal1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2531911" y="2220436"/>
            <a:ext cx="14197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chemeClr val="accent1"/>
                </a:solidFill>
                <a:latin typeface="造字工房童心体（非商用）" pitchFamily="2" charset="-122"/>
                <a:ea typeface="造字工房童心体（非商用）" pitchFamily="2" charset="-122"/>
              </a:rPr>
              <a:t>注意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381465" y="3869271"/>
            <a:ext cx="558465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chemeClr val="accent1"/>
                </a:solidFill>
                <a:latin typeface="造字工房童心体（非商用）" pitchFamily="2" charset="-122"/>
                <a:ea typeface="造字工房童心体（非商用）" pitchFamily="2" charset="-122"/>
              </a:rPr>
              <a:t> 当</a:t>
            </a:r>
            <a:r>
              <a:rPr lang="en-US" altLang="zh-CN" sz="3200" dirty="0">
                <a:solidFill>
                  <a:schemeClr val="accent2"/>
                </a:solidFill>
                <a:latin typeface="造字工房童心体（非商用）" pitchFamily="2" charset="-122"/>
                <a:ea typeface="造字工房童心体（非商用）" pitchFamily="2" charset="-122"/>
              </a:rPr>
              <a:t>84</a:t>
            </a:r>
            <a:r>
              <a:rPr lang="zh-CN" altLang="en-US" sz="3200" dirty="0">
                <a:solidFill>
                  <a:schemeClr val="accent2"/>
                </a:solidFill>
                <a:latin typeface="造字工房童心体（非商用）" pitchFamily="2" charset="-122"/>
                <a:ea typeface="造字工房童心体（非商用）" pitchFamily="2" charset="-122"/>
              </a:rPr>
              <a:t>消毒液</a:t>
            </a:r>
            <a:r>
              <a:rPr lang="zh-CN" altLang="en-US" sz="3200" dirty="0">
                <a:solidFill>
                  <a:schemeClr val="accent1"/>
                </a:solidFill>
                <a:latin typeface="造字工房童心体（非商用）" pitchFamily="2" charset="-122"/>
                <a:ea typeface="造字工房童心体（非商用）" pitchFamily="2" charset="-122"/>
              </a:rPr>
              <a:t>和</a:t>
            </a:r>
            <a:r>
              <a:rPr lang="zh-CN" altLang="en-US" sz="3200" dirty="0">
                <a:solidFill>
                  <a:schemeClr val="accent2"/>
                </a:solidFill>
                <a:latin typeface="造字工房童心体（非商用）" pitchFamily="2" charset="-122"/>
                <a:ea typeface="造字工房童心体（非商用）" pitchFamily="2" charset="-122"/>
              </a:rPr>
              <a:t>洁厕灵</a:t>
            </a:r>
            <a:r>
              <a:rPr lang="zh-CN" altLang="en-US" sz="3200" dirty="0">
                <a:solidFill>
                  <a:schemeClr val="accent1"/>
                </a:solidFill>
                <a:latin typeface="造字工房童心体（非商用）" pitchFamily="2" charset="-122"/>
                <a:ea typeface="造字工房童心体（非商用）" pitchFamily="2" charset="-122"/>
              </a:rPr>
              <a:t>混用时</a:t>
            </a:r>
            <a:endParaRPr lang="en-US" altLang="zh-CN" sz="3200" dirty="0">
              <a:solidFill>
                <a:schemeClr val="accent1"/>
              </a:solidFill>
              <a:latin typeface="造字工房童心体（非商用）" pitchFamily="2" charset="-122"/>
              <a:ea typeface="造字工房童心体（非商用）" pitchFamily="2" charset="-122"/>
            </a:endParaRPr>
          </a:p>
          <a:p>
            <a:pPr algn="ctr"/>
            <a:r>
              <a:rPr lang="zh-CN" altLang="en-US" sz="3200" dirty="0">
                <a:solidFill>
                  <a:schemeClr val="accent1"/>
                </a:solidFill>
                <a:latin typeface="造字工房童心体（非商用）" pitchFamily="2" charset="-122"/>
                <a:ea typeface="造字工房童心体（非商用）" pitchFamily="2" charset="-122"/>
              </a:rPr>
              <a:t>会产生有毒的氯气</a:t>
            </a:r>
            <a:endParaRPr lang="en-US" altLang="zh-CN" sz="3200" dirty="0">
              <a:solidFill>
                <a:schemeClr val="accent1"/>
              </a:solidFill>
              <a:latin typeface="造字工房童心体（非商用）" pitchFamily="2" charset="-122"/>
              <a:ea typeface="造字工房童心体（非商用）" pitchFamily="2" charset="-122"/>
            </a:endParaRPr>
          </a:p>
          <a:p>
            <a:pPr algn="ctr"/>
            <a:r>
              <a:rPr lang="zh-CN" altLang="en-US" sz="3200" dirty="0">
                <a:solidFill>
                  <a:schemeClr val="accent1"/>
                </a:solidFill>
                <a:latin typeface="造字工房童心体（非商用）" pitchFamily="2" charset="-122"/>
                <a:ea typeface="造字工房童心体（非商用）" pitchFamily="2" charset="-122"/>
              </a:rPr>
              <a:t>要谨慎按说明使用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/>
          <p:cNvSpPr/>
          <p:nvPr/>
        </p:nvSpPr>
        <p:spPr>
          <a:xfrm>
            <a:off x="381465" y="153367"/>
            <a:ext cx="914096" cy="914096"/>
          </a:xfrm>
          <a:prstGeom prst="ellipse">
            <a:avLst/>
          </a:prstGeom>
          <a:solidFill>
            <a:srgbClr val="FFFF00">
              <a:alpha val="4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183409" y="33102"/>
            <a:ext cx="655104" cy="655104"/>
          </a:xfrm>
          <a:prstGeom prst="ellipse">
            <a:avLst/>
          </a:prstGeom>
          <a:solidFill>
            <a:srgbClr val="FFFF00">
              <a:alpha val="8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622733" y="370532"/>
            <a:ext cx="22148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latin typeface="造字工房童心体（非商用）" pitchFamily="2" charset="-122"/>
                <a:ea typeface="造字工房童心体（非商用）" pitchFamily="2" charset="-122"/>
              </a:rPr>
              <a:t>外出要有道 </a:t>
            </a:r>
          </a:p>
        </p:txBody>
      </p:sp>
      <p:sp>
        <p:nvSpPr>
          <p:cNvPr id="2" name="椭圆 1"/>
          <p:cNvSpPr/>
          <p:nvPr/>
        </p:nvSpPr>
        <p:spPr>
          <a:xfrm>
            <a:off x="8904158" y="-348899"/>
            <a:ext cx="8394492" cy="7929797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861391" y="2577548"/>
            <a:ext cx="2206487" cy="2604052"/>
          </a:xfrm>
          <a:prstGeom prst="rect">
            <a:avLst/>
          </a:prstGeom>
          <a:noFill/>
          <a:ln>
            <a:solidFill>
              <a:srgbClr val="02A2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861391" y="3110132"/>
            <a:ext cx="2159544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庞门正道粗书体6.0" panose="02010600030101010101" pitchFamily="2" charset="-122"/>
                <a:ea typeface="庞门正道粗书体6.0" panose="02010600030101010101" pitchFamily="2" charset="-122"/>
              </a:rPr>
              <a:t>按照要求进行居家医学观察，不用恐慌，不要上班，不要随便外出</a:t>
            </a:r>
          </a:p>
        </p:txBody>
      </p:sp>
      <p:sp>
        <p:nvSpPr>
          <p:cNvPr id="20" name="箭头: 右 5"/>
          <p:cNvSpPr/>
          <p:nvPr/>
        </p:nvSpPr>
        <p:spPr>
          <a:xfrm>
            <a:off x="3306417" y="3505200"/>
            <a:ext cx="596348" cy="569843"/>
          </a:xfrm>
          <a:prstGeom prst="rightArrow">
            <a:avLst/>
          </a:prstGeom>
          <a:solidFill>
            <a:srgbClr val="02A2BE"/>
          </a:solidFill>
          <a:ln>
            <a:solidFill>
              <a:srgbClr val="02A2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4194873" y="2577548"/>
            <a:ext cx="2206487" cy="2604052"/>
          </a:xfrm>
          <a:prstGeom prst="rect">
            <a:avLst/>
          </a:prstGeom>
          <a:noFill/>
          <a:ln>
            <a:solidFill>
              <a:srgbClr val="02A2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4194873" y="3390011"/>
            <a:ext cx="215954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庞门正道粗书体6.0" panose="02010600030101010101" pitchFamily="2" charset="-122"/>
                <a:ea typeface="庞门正道粗书体6.0" panose="02010600030101010101" pitchFamily="2" charset="-122"/>
              </a:rPr>
              <a:t>定期接受社区医生的随访</a:t>
            </a:r>
          </a:p>
        </p:txBody>
      </p:sp>
      <p:sp>
        <p:nvSpPr>
          <p:cNvPr id="23" name="箭头: 右 8"/>
          <p:cNvSpPr/>
          <p:nvPr/>
        </p:nvSpPr>
        <p:spPr>
          <a:xfrm rot="20105565">
            <a:off x="6809814" y="2700752"/>
            <a:ext cx="1239961" cy="569843"/>
          </a:xfrm>
          <a:prstGeom prst="rightArrow">
            <a:avLst/>
          </a:prstGeom>
          <a:solidFill>
            <a:srgbClr val="02A2BE"/>
          </a:solidFill>
          <a:ln>
            <a:solidFill>
              <a:srgbClr val="02A2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箭头: 右 9"/>
          <p:cNvSpPr/>
          <p:nvPr/>
        </p:nvSpPr>
        <p:spPr>
          <a:xfrm rot="925118">
            <a:off x="6861432" y="4176713"/>
            <a:ext cx="1239961" cy="569843"/>
          </a:xfrm>
          <a:prstGeom prst="rightArrow">
            <a:avLst/>
          </a:prstGeom>
          <a:solidFill>
            <a:srgbClr val="02A2BE"/>
          </a:solidFill>
          <a:ln>
            <a:solidFill>
              <a:srgbClr val="02A2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 rot="19971213">
            <a:off x="5739473" y="2531176"/>
            <a:ext cx="277617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solidFill>
                  <a:srgbClr val="FFC000"/>
                </a:solidFill>
                <a:latin typeface="庞门正道粗书体6.0" panose="02010600030101010101" pitchFamily="2" charset="-122"/>
                <a:ea typeface="庞门正道粗书体6.0" panose="02010600030101010101" pitchFamily="2" charset="-122"/>
              </a:rPr>
              <a:t>异常临床表现</a:t>
            </a:r>
          </a:p>
        </p:txBody>
      </p:sp>
      <p:sp>
        <p:nvSpPr>
          <p:cNvPr id="26" name="文本框 25"/>
          <p:cNvSpPr txBox="1"/>
          <p:nvPr/>
        </p:nvSpPr>
        <p:spPr>
          <a:xfrm rot="902046">
            <a:off x="6793331" y="4485871"/>
            <a:ext cx="95837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庞门正道粗书体6.0" panose="02010600030101010101" pitchFamily="2" charset="-122"/>
                <a:ea typeface="庞门正道粗书体6.0" panose="02010600030101010101" pitchFamily="2" charset="-122"/>
              </a:rPr>
              <a:t>不发热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8319999" y="2098632"/>
            <a:ext cx="2613043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solidFill>
                  <a:srgbClr val="FFC000"/>
                </a:solidFill>
                <a:latin typeface="庞门正道粗书体6.0" panose="02010600030101010101" pitchFamily="2" charset="-122"/>
                <a:ea typeface="庞门正道粗书体6.0" panose="02010600030101010101" pitchFamily="2" charset="-122"/>
              </a:rPr>
              <a:t>即使向当地疾病预防控制机构报告，在其指导下到指定医疗机构进行排查、诊治等。</a:t>
            </a:r>
          </a:p>
        </p:txBody>
      </p:sp>
      <p:pic>
        <p:nvPicPr>
          <p:cNvPr id="28" name="图片 2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1304" y="3839553"/>
            <a:ext cx="2397507" cy="239750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03"/>
          <p:cNvPicPr>
            <a:picLocks noChangeAspect="1"/>
          </p:cNvPicPr>
          <p:nvPr/>
        </p:nvPicPr>
        <p:blipFill>
          <a:blip r:embed="rId2"/>
          <a:srcRect l="19383" r="15425"/>
          <a:stretch>
            <a:fillRect/>
          </a:stretch>
        </p:blipFill>
        <p:spPr>
          <a:xfrm>
            <a:off x="0" y="13970"/>
            <a:ext cx="12237720" cy="6844030"/>
          </a:xfrm>
          <a:prstGeom prst="rect">
            <a:avLst/>
          </a:prstGeom>
        </p:spPr>
      </p:pic>
      <p:sp>
        <p:nvSpPr>
          <p:cNvPr id="6" name="椭圆 5"/>
          <p:cNvSpPr/>
          <p:nvPr/>
        </p:nvSpPr>
        <p:spPr>
          <a:xfrm>
            <a:off x="2520432" y="2091544"/>
            <a:ext cx="2345663" cy="2345663"/>
          </a:xfrm>
          <a:prstGeom prst="ellipse">
            <a:avLst/>
          </a:prstGeom>
          <a:solidFill>
            <a:srgbClr val="FFFF00">
              <a:alpha val="4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2322376" y="2376887"/>
            <a:ext cx="1681063" cy="1681063"/>
          </a:xfrm>
          <a:prstGeom prst="ellipse">
            <a:avLst/>
          </a:prstGeom>
          <a:solidFill>
            <a:srgbClr val="FFFF00">
              <a:alpha val="8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2650587" y="2756543"/>
            <a:ext cx="944880" cy="10147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dirty="0">
                <a:latin typeface="造字工房童心体（非商用）" pitchFamily="2" charset="-122"/>
                <a:ea typeface="造字工房童心体（非商用）" pitchFamily="2" charset="-122"/>
              </a:rPr>
              <a:t>04</a:t>
            </a:r>
            <a:endParaRPr lang="zh-CN" altLang="en-US" sz="6000" dirty="0">
              <a:latin typeface="造字工房童心体（非商用）" pitchFamily="2" charset="-122"/>
              <a:ea typeface="造字工房童心体（非商用）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598269" y="2756920"/>
            <a:ext cx="3230880" cy="10147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文字标题</a:t>
            </a:r>
          </a:p>
        </p:txBody>
      </p:sp>
      <p:sp>
        <p:nvSpPr>
          <p:cNvPr id="11" name="椭圆 10"/>
          <p:cNvSpPr/>
          <p:nvPr/>
        </p:nvSpPr>
        <p:spPr>
          <a:xfrm>
            <a:off x="10080587" y="748284"/>
            <a:ext cx="556836" cy="556836"/>
          </a:xfrm>
          <a:prstGeom prst="ellipse">
            <a:avLst/>
          </a:prstGeom>
          <a:solidFill>
            <a:schemeClr val="bg1"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10917913" y="1451599"/>
            <a:ext cx="791902" cy="791902"/>
          </a:xfrm>
          <a:prstGeom prst="ellipse">
            <a:avLst/>
          </a:prstGeom>
          <a:solidFill>
            <a:srgbClr val="FFFF00">
              <a:alpha val="4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11424565" y="177785"/>
            <a:ext cx="570499" cy="570499"/>
          </a:xfrm>
          <a:prstGeom prst="ellipse">
            <a:avLst/>
          </a:prstGeom>
          <a:solidFill>
            <a:srgbClr val="FFFF00">
              <a:alpha val="7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/>
          <p:cNvSpPr/>
          <p:nvPr/>
        </p:nvSpPr>
        <p:spPr>
          <a:xfrm>
            <a:off x="381465" y="153367"/>
            <a:ext cx="914096" cy="914096"/>
          </a:xfrm>
          <a:prstGeom prst="ellipse">
            <a:avLst/>
          </a:prstGeom>
          <a:solidFill>
            <a:srgbClr val="FFFF00">
              <a:alpha val="4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183409" y="33102"/>
            <a:ext cx="655104" cy="655104"/>
          </a:xfrm>
          <a:prstGeom prst="ellipse">
            <a:avLst/>
          </a:prstGeom>
          <a:solidFill>
            <a:srgbClr val="FFFF00">
              <a:alpha val="8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622733" y="370532"/>
            <a:ext cx="18084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latin typeface="造字工房童心体（非商用）" pitchFamily="2" charset="-122"/>
                <a:ea typeface="造字工房童心体（非商用）" pitchFamily="2" charset="-122"/>
              </a:rPr>
              <a:t>多人防护</a:t>
            </a:r>
          </a:p>
        </p:txBody>
      </p:sp>
      <p:sp>
        <p:nvSpPr>
          <p:cNvPr id="4" name="椭圆 3"/>
          <p:cNvSpPr/>
          <p:nvPr/>
        </p:nvSpPr>
        <p:spPr>
          <a:xfrm>
            <a:off x="2481309" y="1588912"/>
            <a:ext cx="1272208" cy="1272208"/>
          </a:xfrm>
          <a:prstGeom prst="ellipse">
            <a:avLst/>
          </a:prstGeom>
          <a:solidFill>
            <a:srgbClr val="C0FBFF"/>
          </a:solidFill>
          <a:ln>
            <a:solidFill>
              <a:srgbClr val="02A2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938" t="66473" r="8923" b="2705"/>
          <a:stretch>
            <a:fillRect/>
          </a:stretch>
        </p:blipFill>
        <p:spPr>
          <a:xfrm flipH="1">
            <a:off x="2552905" y="1671851"/>
            <a:ext cx="1129017" cy="1188634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4185505" y="2065986"/>
            <a:ext cx="5128591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3200" dirty="0">
                <a:latin typeface="庞门正道粗书体6.0" panose="02010600030101010101" pitchFamily="2" charset="-122"/>
                <a:ea typeface="庞门正道粗书体6.0" panose="02010600030101010101" pitchFamily="2" charset="-122"/>
              </a:rPr>
              <a:t>新病毒，暗藏匿；</a:t>
            </a:r>
            <a:endParaRPr lang="en-US" altLang="zh-CN" sz="3200" dirty="0">
              <a:latin typeface="庞门正道粗书体6.0" panose="02010600030101010101" pitchFamily="2" charset="-122"/>
              <a:ea typeface="庞门正道粗书体6.0" panose="02010600030101010101" pitchFamily="2" charset="-122"/>
            </a:endParaRPr>
          </a:p>
          <a:p>
            <a:pPr algn="dist"/>
            <a:r>
              <a:rPr lang="zh-CN" altLang="en-US" sz="3200" dirty="0">
                <a:latin typeface="庞门正道粗书体6.0" panose="02010600030101010101" pitchFamily="2" charset="-122"/>
                <a:ea typeface="庞门正道粗书体6.0" panose="02010600030101010101" pitchFamily="2" charset="-122"/>
              </a:rPr>
              <a:t>武汉回，要留意；</a:t>
            </a:r>
            <a:endParaRPr lang="en-US" altLang="zh-CN" sz="3200" dirty="0">
              <a:latin typeface="庞门正道粗书体6.0" panose="02010600030101010101" pitchFamily="2" charset="-122"/>
              <a:ea typeface="庞门正道粗书体6.0" panose="02010600030101010101" pitchFamily="2" charset="-122"/>
            </a:endParaRPr>
          </a:p>
          <a:p>
            <a:pPr algn="dist"/>
            <a:r>
              <a:rPr lang="zh-CN" altLang="en-US" sz="3200" dirty="0">
                <a:latin typeface="庞门正道粗书体6.0" panose="02010600030101010101" pitchFamily="2" charset="-122"/>
                <a:ea typeface="庞门正道粗书体6.0" panose="02010600030101010101" pitchFamily="2" charset="-122"/>
              </a:rPr>
              <a:t>少出门，慎聚集；</a:t>
            </a:r>
            <a:endParaRPr lang="en-US" altLang="zh-CN" sz="3200" dirty="0">
              <a:latin typeface="庞门正道粗书体6.0" panose="02010600030101010101" pitchFamily="2" charset="-122"/>
              <a:ea typeface="庞门正道粗书体6.0" panose="02010600030101010101" pitchFamily="2" charset="-122"/>
            </a:endParaRPr>
          </a:p>
          <a:p>
            <a:pPr algn="dist"/>
            <a:r>
              <a:rPr lang="zh-CN" altLang="en-US" sz="3200" dirty="0">
                <a:latin typeface="庞门正道粗书体6.0" panose="02010600030101010101" pitchFamily="2" charset="-122"/>
                <a:ea typeface="庞门正道粗书体6.0" panose="02010600030101010101" pitchFamily="2" charset="-122"/>
              </a:rPr>
              <a:t>勤洗手，多锻炼；</a:t>
            </a:r>
            <a:endParaRPr lang="en-US" altLang="zh-CN" sz="3200" dirty="0">
              <a:latin typeface="庞门正道粗书体6.0" panose="02010600030101010101" pitchFamily="2" charset="-122"/>
              <a:ea typeface="庞门正道粗书体6.0" panose="02010600030101010101" pitchFamily="2" charset="-122"/>
            </a:endParaRPr>
          </a:p>
          <a:p>
            <a:pPr algn="dist"/>
            <a:r>
              <a:rPr lang="zh-CN" altLang="en-US" sz="3200" dirty="0">
                <a:latin typeface="庞门正道粗书体6.0" panose="02010600030101010101" pitchFamily="2" charset="-122"/>
                <a:ea typeface="庞门正道粗书体6.0" panose="02010600030101010101" pitchFamily="2" charset="-122"/>
              </a:rPr>
              <a:t>如发烧，速就医；</a:t>
            </a:r>
            <a:endParaRPr lang="en-US" altLang="zh-CN" sz="3200" dirty="0">
              <a:latin typeface="庞门正道粗书体6.0" panose="02010600030101010101" pitchFamily="2" charset="-122"/>
              <a:ea typeface="庞门正道粗书体6.0" panose="02010600030101010101" pitchFamily="2" charset="-122"/>
            </a:endParaRPr>
          </a:p>
          <a:p>
            <a:pPr algn="dist"/>
            <a:r>
              <a:rPr lang="zh-CN" altLang="en-US" sz="3200" dirty="0">
                <a:latin typeface="庞门正道粗书体6.0" panose="02010600030101010101" pitchFamily="2" charset="-122"/>
                <a:ea typeface="庞门正道粗书体6.0" panose="02010600030101010101" pitchFamily="2" charset="-122"/>
              </a:rPr>
              <a:t>祝各位，新年里；</a:t>
            </a:r>
            <a:endParaRPr lang="en-US" altLang="zh-CN" sz="3200" dirty="0">
              <a:latin typeface="庞门正道粗书体6.0" panose="02010600030101010101" pitchFamily="2" charset="-122"/>
              <a:ea typeface="庞门正道粗书体6.0" panose="02010600030101010101" pitchFamily="2" charset="-122"/>
            </a:endParaRPr>
          </a:p>
          <a:p>
            <a:pPr algn="dist"/>
            <a:r>
              <a:rPr lang="zh-CN" altLang="en-US" sz="3200" dirty="0">
                <a:latin typeface="庞门正道粗书体6.0" panose="02010600030101010101" pitchFamily="2" charset="-122"/>
                <a:ea typeface="庞门正道粗书体6.0" panose="02010600030101010101" pitchFamily="2" charset="-122"/>
              </a:rPr>
              <a:t>人健康，事如意。</a:t>
            </a:r>
            <a:endParaRPr lang="en-US" altLang="zh-CN" sz="3200" dirty="0">
              <a:latin typeface="庞门正道粗书体6.0" panose="02010600030101010101" pitchFamily="2" charset="-122"/>
              <a:ea typeface="庞门正道粗书体6.0" panose="02010600030101010101" pitchFamily="2" charset="-122"/>
            </a:endParaRPr>
          </a:p>
          <a:p>
            <a:pPr algn="dist"/>
            <a:endParaRPr lang="zh-CN" altLang="en-US" dirty="0"/>
          </a:p>
        </p:txBody>
      </p:sp>
      <p:sp>
        <p:nvSpPr>
          <p:cNvPr id="12" name="文本框 11"/>
          <p:cNvSpPr txBox="1"/>
          <p:nvPr/>
        </p:nvSpPr>
        <p:spPr>
          <a:xfrm>
            <a:off x="2627128" y="3006890"/>
            <a:ext cx="677108" cy="223298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/>
            <a:r>
              <a:rPr lang="zh-CN" altLang="en-US" sz="3200" u="sng" dirty="0">
                <a:solidFill>
                  <a:srgbClr val="3DA0AA"/>
                </a:solidFill>
                <a:latin typeface="庞门正道粗书体6.0" panose="02010600030101010101" pitchFamily="2" charset="-122"/>
                <a:ea typeface="庞门正道粗书体6.0" panose="02010600030101010101" pitchFamily="2" charset="-122"/>
              </a:rPr>
              <a:t>小提醒：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11" grpId="0"/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/>
          <p:cNvSpPr/>
          <p:nvPr/>
        </p:nvSpPr>
        <p:spPr>
          <a:xfrm>
            <a:off x="381465" y="153367"/>
            <a:ext cx="914096" cy="914096"/>
          </a:xfrm>
          <a:prstGeom prst="ellipse">
            <a:avLst/>
          </a:prstGeom>
          <a:solidFill>
            <a:srgbClr val="FFFF00">
              <a:alpha val="4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183409" y="33102"/>
            <a:ext cx="655104" cy="655104"/>
          </a:xfrm>
          <a:prstGeom prst="ellipse">
            <a:avLst/>
          </a:prstGeom>
          <a:solidFill>
            <a:srgbClr val="FFFF00">
              <a:alpha val="8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622733" y="37053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latin typeface="造字工房童心体（非商用）" pitchFamily="2" charset="-122"/>
                <a:ea typeface="造字工房童心体（非商用）" pitchFamily="2" charset="-122"/>
              </a:rPr>
              <a:t>回家后的防疫流程</a:t>
            </a:r>
          </a:p>
        </p:txBody>
      </p:sp>
      <p:sp>
        <p:nvSpPr>
          <p:cNvPr id="10" name="任意多边形: 形状 9"/>
          <p:cNvSpPr/>
          <p:nvPr/>
        </p:nvSpPr>
        <p:spPr>
          <a:xfrm>
            <a:off x="-1259173" y="1427024"/>
            <a:ext cx="14375567" cy="2945104"/>
          </a:xfrm>
          <a:custGeom>
            <a:avLst/>
            <a:gdLst>
              <a:gd name="connsiteX0" fmla="*/ 0 w 14375567"/>
              <a:gd name="connsiteY0" fmla="*/ 2945104 h 2945104"/>
              <a:gd name="connsiteX1" fmla="*/ 2728210 w 14375567"/>
              <a:gd name="connsiteY1" fmla="*/ 1371137 h 2945104"/>
              <a:gd name="connsiteX2" fmla="*/ 6955436 w 14375567"/>
              <a:gd name="connsiteY2" fmla="*/ 2465419 h 2945104"/>
              <a:gd name="connsiteX3" fmla="*/ 10927829 w 14375567"/>
              <a:gd name="connsiteY3" fmla="*/ 96973 h 2945104"/>
              <a:gd name="connsiteX4" fmla="*/ 14375567 w 14375567"/>
              <a:gd name="connsiteY4" fmla="*/ 681590 h 29451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375567" h="2945104">
                <a:moveTo>
                  <a:pt x="0" y="2945104"/>
                </a:moveTo>
                <a:cubicBezTo>
                  <a:pt x="784485" y="2198094"/>
                  <a:pt x="1568971" y="1451084"/>
                  <a:pt x="2728210" y="1371137"/>
                </a:cubicBezTo>
                <a:cubicBezTo>
                  <a:pt x="3887449" y="1291190"/>
                  <a:pt x="5588833" y="2677780"/>
                  <a:pt x="6955436" y="2465419"/>
                </a:cubicBezTo>
                <a:cubicBezTo>
                  <a:pt x="8322039" y="2253058"/>
                  <a:pt x="9691141" y="394278"/>
                  <a:pt x="10927829" y="96973"/>
                </a:cubicBezTo>
                <a:cubicBezTo>
                  <a:pt x="12164518" y="-200332"/>
                  <a:pt x="13270042" y="240629"/>
                  <a:pt x="14375567" y="681590"/>
                </a:cubicBezTo>
              </a:path>
            </a:pathLst>
          </a:custGeom>
          <a:noFill/>
          <a:ln w="5715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等腰三角形 10"/>
          <p:cNvSpPr/>
          <p:nvPr/>
        </p:nvSpPr>
        <p:spPr>
          <a:xfrm>
            <a:off x="1280571" y="2154838"/>
            <a:ext cx="608600" cy="524655"/>
          </a:xfrm>
          <a:prstGeom prst="triangl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等腰三角形 11"/>
          <p:cNvSpPr/>
          <p:nvPr/>
        </p:nvSpPr>
        <p:spPr>
          <a:xfrm rot="12243653">
            <a:off x="2751696" y="3330312"/>
            <a:ext cx="608600" cy="524655"/>
          </a:xfrm>
          <a:prstGeom prst="triangl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691153" y="1514744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rgbClr val="2F5CBA"/>
                </a:solidFill>
                <a:latin typeface="造字工房童心体（非商用）" pitchFamily="2" charset="-122"/>
                <a:ea typeface="造字工房童心体（非商用）" pitchFamily="2" charset="-122"/>
              </a:rPr>
              <a:t>正常脱外套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1295561" y="4103019"/>
            <a:ext cx="291618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2F5CBA"/>
                </a:solidFill>
                <a:latin typeface="造字工房童心体（非商用）" pitchFamily="2" charset="-122"/>
                <a:ea typeface="造字工房童心体（非商用）" pitchFamily="2" charset="-122"/>
              </a:rPr>
              <a:t>把外衣挂</a:t>
            </a:r>
            <a:endParaRPr lang="en-US" altLang="zh-CN" sz="2800" dirty="0">
              <a:solidFill>
                <a:srgbClr val="2F5CBA"/>
              </a:solidFill>
              <a:latin typeface="造字工房童心体（非商用）" pitchFamily="2" charset="-122"/>
              <a:ea typeface="造字工房童心体（非商用）" pitchFamily="2" charset="-122"/>
            </a:endParaRPr>
          </a:p>
          <a:p>
            <a:pPr algn="ctr"/>
            <a:r>
              <a:rPr lang="zh-CN" altLang="en-US" sz="2800" dirty="0">
                <a:solidFill>
                  <a:srgbClr val="2F5CBA"/>
                </a:solidFill>
                <a:latin typeface="造字工房童心体（非商用）" pitchFamily="2" charset="-122"/>
                <a:ea typeface="造字工房童心体（非商用）" pitchFamily="2" charset="-122"/>
              </a:rPr>
              <a:t>在门口</a:t>
            </a:r>
            <a:r>
              <a:rPr lang="en-US" altLang="zh-CN" sz="2800" dirty="0">
                <a:solidFill>
                  <a:srgbClr val="2F5CBA"/>
                </a:solidFill>
                <a:latin typeface="造字工房童心体（非商用）" pitchFamily="2" charset="-122"/>
                <a:ea typeface="造字工房童心体（非商用）" pitchFamily="2" charset="-122"/>
              </a:rPr>
              <a:t>(</a:t>
            </a:r>
            <a:r>
              <a:rPr lang="zh-CN" altLang="en-US" sz="2800" dirty="0">
                <a:solidFill>
                  <a:srgbClr val="2F5CBA"/>
                </a:solidFill>
                <a:latin typeface="造字工房童心体（非商用）" pitchFamily="2" charset="-122"/>
                <a:ea typeface="造字工房童心体（非商用）" pitchFamily="2" charset="-122"/>
              </a:rPr>
              <a:t>或通风处</a:t>
            </a:r>
            <a:r>
              <a:rPr lang="en-US" altLang="zh-CN" sz="2800" dirty="0">
                <a:solidFill>
                  <a:srgbClr val="2F5CBA"/>
                </a:solidFill>
                <a:latin typeface="造字工房童心体（非商用）" pitchFamily="2" charset="-122"/>
                <a:ea typeface="造字工房童心体（非商用）" pitchFamily="2" charset="-122"/>
              </a:rPr>
              <a:t>)</a:t>
            </a:r>
            <a:endParaRPr lang="zh-CN" altLang="en-US" sz="2800" dirty="0">
              <a:solidFill>
                <a:srgbClr val="2F5CBA"/>
              </a:solidFill>
              <a:latin typeface="造字工房童心体（非商用）" pitchFamily="2" charset="-122"/>
              <a:ea typeface="造字工房童心体（非商用）" pitchFamily="2" charset="-122"/>
            </a:endParaRPr>
          </a:p>
        </p:txBody>
      </p:sp>
      <p:sp>
        <p:nvSpPr>
          <p:cNvPr id="15" name="等腰三角形 14"/>
          <p:cNvSpPr/>
          <p:nvPr/>
        </p:nvSpPr>
        <p:spPr>
          <a:xfrm>
            <a:off x="5105562" y="3225292"/>
            <a:ext cx="608600" cy="524655"/>
          </a:xfrm>
          <a:prstGeom prst="triangl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等腰三角形 15"/>
          <p:cNvSpPr/>
          <p:nvPr/>
        </p:nvSpPr>
        <p:spPr>
          <a:xfrm rot="8470577">
            <a:off x="7506128" y="2930075"/>
            <a:ext cx="608600" cy="524655"/>
          </a:xfrm>
          <a:prstGeom prst="triangl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/>
          <p:cNvSpPr/>
          <p:nvPr/>
        </p:nvSpPr>
        <p:spPr>
          <a:xfrm rot="10470206">
            <a:off x="9979453" y="1602241"/>
            <a:ext cx="608600" cy="524655"/>
          </a:xfrm>
          <a:prstGeom prst="triangl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4778919" y="2446623"/>
            <a:ext cx="12618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2F5CBA"/>
                </a:solidFill>
                <a:latin typeface="造字工房童心体（非商用）" pitchFamily="2" charset="-122"/>
                <a:ea typeface="造字工房童心体（非商用）" pitchFamily="2" charset="-122"/>
              </a:rPr>
              <a:t>摘口罩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7827194" y="3694630"/>
            <a:ext cx="9028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2F5CBA"/>
                </a:solidFill>
                <a:latin typeface="造字工房童心体（非商用）" pitchFamily="2" charset="-122"/>
                <a:ea typeface="造字工房童心体（非商用）" pitchFamily="2" charset="-122"/>
              </a:rPr>
              <a:t>洗手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9387687" y="2302113"/>
            <a:ext cx="233910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2F5CBA"/>
                </a:solidFill>
                <a:latin typeface="造字工房童心体（非商用）" pitchFamily="2" charset="-122"/>
                <a:ea typeface="造字工房童心体（非商用）" pitchFamily="2" charset="-122"/>
              </a:rPr>
              <a:t>把睡前洗澡</a:t>
            </a:r>
            <a:endParaRPr lang="en-US" altLang="zh-CN" sz="2800" dirty="0">
              <a:solidFill>
                <a:srgbClr val="2F5CBA"/>
              </a:solidFill>
              <a:latin typeface="造字工房童心体（非商用）" pitchFamily="2" charset="-122"/>
              <a:ea typeface="造字工房童心体（非商用）" pitchFamily="2" charset="-122"/>
            </a:endParaRPr>
          </a:p>
          <a:p>
            <a:pPr algn="ctr"/>
            <a:r>
              <a:rPr lang="zh-CN" altLang="en-US" sz="2800" dirty="0">
                <a:solidFill>
                  <a:srgbClr val="2F5CBA"/>
                </a:solidFill>
                <a:latin typeface="造字工房童心体（非商用）" pitchFamily="2" charset="-122"/>
                <a:ea typeface="造字工房童心体（非商用）" pitchFamily="2" charset="-122"/>
              </a:rPr>
              <a:t>改成进门洗澡</a:t>
            </a:r>
          </a:p>
        </p:txBody>
      </p:sp>
      <p:sp>
        <p:nvSpPr>
          <p:cNvPr id="23" name="矩形 22"/>
          <p:cNvSpPr/>
          <p:nvPr/>
        </p:nvSpPr>
        <p:spPr>
          <a:xfrm>
            <a:off x="0" y="5815002"/>
            <a:ext cx="12192000" cy="1042998"/>
          </a:xfrm>
          <a:prstGeom prst="rect">
            <a:avLst/>
          </a:prstGeom>
          <a:solidFill>
            <a:srgbClr val="FFFF00"/>
          </a:solidFill>
          <a:ln w="57150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solidFill>
                  <a:schemeClr val="tx1"/>
                </a:solidFill>
                <a:latin typeface="造字工房童心体（非商用）" pitchFamily="2" charset="-122"/>
                <a:ea typeface="造字工房童心体（非商用）" pitchFamily="2" charset="-122"/>
              </a:rPr>
              <a:t>建议把外套挂在门口特定的地方，不与干净的衣物混放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F5CB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03"/>
          <p:cNvPicPr>
            <a:picLocks noChangeAspect="1"/>
          </p:cNvPicPr>
          <p:nvPr/>
        </p:nvPicPr>
        <p:blipFill>
          <a:blip r:embed="rId2"/>
          <a:srcRect l="19383" r="15425"/>
          <a:stretch>
            <a:fillRect/>
          </a:stretch>
        </p:blipFill>
        <p:spPr>
          <a:xfrm>
            <a:off x="-22860" y="0"/>
            <a:ext cx="12237720" cy="6858000"/>
          </a:xfrm>
          <a:prstGeom prst="rect">
            <a:avLst/>
          </a:prstGeom>
        </p:spPr>
      </p:pic>
      <p:sp>
        <p:nvSpPr>
          <p:cNvPr id="14" name="矩形: 圆角 13"/>
          <p:cNvSpPr/>
          <p:nvPr/>
        </p:nvSpPr>
        <p:spPr>
          <a:xfrm>
            <a:off x="3855179" y="4863455"/>
            <a:ext cx="4721901" cy="1170238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3860443" y="5079895"/>
            <a:ext cx="4754880" cy="10147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 dirty="0">
                <a:latin typeface="造字工房童心体（非商用）" pitchFamily="2" charset="-122"/>
                <a:ea typeface="造字工房童心体（非商用）" pitchFamily="2" charset="-122"/>
              </a:rPr>
              <a:t>“感谢观看”</a:t>
            </a:r>
          </a:p>
        </p:txBody>
      </p:sp>
      <p:sp>
        <p:nvSpPr>
          <p:cNvPr id="16" name="椭圆 15"/>
          <p:cNvSpPr/>
          <p:nvPr/>
        </p:nvSpPr>
        <p:spPr>
          <a:xfrm>
            <a:off x="1365878" y="5119147"/>
            <a:ext cx="914096" cy="914096"/>
          </a:xfrm>
          <a:prstGeom prst="ellipse">
            <a:avLst/>
          </a:prstGeom>
          <a:solidFill>
            <a:srgbClr val="FFFF00">
              <a:alpha val="4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10080587" y="748284"/>
            <a:ext cx="556836" cy="556836"/>
          </a:xfrm>
          <a:prstGeom prst="ellipse">
            <a:avLst/>
          </a:prstGeom>
          <a:solidFill>
            <a:schemeClr val="bg1"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470141" y="3591644"/>
            <a:ext cx="914097" cy="914097"/>
          </a:xfrm>
          <a:prstGeom prst="ellipse">
            <a:avLst/>
          </a:prstGeom>
          <a:solidFill>
            <a:schemeClr val="bg1"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10917913" y="1451599"/>
            <a:ext cx="791902" cy="791902"/>
          </a:xfrm>
          <a:prstGeom prst="ellipse">
            <a:avLst/>
          </a:prstGeom>
          <a:solidFill>
            <a:srgbClr val="FFFF00">
              <a:alpha val="4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9510088" y="2355547"/>
            <a:ext cx="570499" cy="570499"/>
          </a:xfrm>
          <a:prstGeom prst="ellipse">
            <a:avLst/>
          </a:prstGeom>
          <a:solidFill>
            <a:srgbClr val="FFFF00">
              <a:alpha val="7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 rot="16532140">
            <a:off x="4055225" y="5668287"/>
            <a:ext cx="461262" cy="461262"/>
          </a:xfrm>
          <a:prstGeom prst="ellipse">
            <a:avLst/>
          </a:prstGeom>
          <a:solidFill>
            <a:schemeClr val="bg1">
              <a:alpha val="8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1167822" y="4998882"/>
            <a:ext cx="655104" cy="655104"/>
          </a:xfrm>
          <a:prstGeom prst="ellipse">
            <a:avLst/>
          </a:prstGeom>
          <a:solidFill>
            <a:srgbClr val="FFFF00">
              <a:alpha val="8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 descr="安全教育"/>
          <p:cNvPicPr>
            <a:picLocks noChangeAspect="1"/>
          </p:cNvPicPr>
          <p:nvPr/>
        </p:nvPicPr>
        <p:blipFill>
          <a:blip r:embed="rId3"/>
          <a:srcRect b="18434"/>
          <a:stretch>
            <a:fillRect/>
          </a:stretch>
        </p:blipFill>
        <p:spPr>
          <a:xfrm>
            <a:off x="3168650" y="-307975"/>
            <a:ext cx="6341745" cy="517271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RX-FLY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712</Words>
  <Application>Microsoft Office PowerPoint</Application>
  <PresentationFormat>宽屏</PresentationFormat>
  <Paragraphs>64</Paragraphs>
  <Slides>15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2" baseType="lpstr">
      <vt:lpstr>等线</vt:lpstr>
      <vt:lpstr>等线 Light</vt:lpstr>
      <vt:lpstr>庞门正道粗书体6.0</vt:lpstr>
      <vt:lpstr>微软雅黑</vt:lpstr>
      <vt:lpstr>造字工房童心体（非商用）</vt:lpstr>
      <vt:lpstr>Arial</vt:lpstr>
      <vt:lpstr>RX-FLY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vian</cp:lastModifiedBy>
  <cp:revision>26</cp:revision>
  <dcterms:created xsi:type="dcterms:W3CDTF">2020-02-17T12:59:00Z</dcterms:created>
  <dcterms:modified xsi:type="dcterms:W3CDTF">2022-12-06T07:08:06Z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2052-11.1.0.9339</vt:lpwstr>
  </property>
</Properties>
</file>