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handoutMasterIdLst>
    <p:handoutMasterId r:id="rId32"/>
  </p:handoutMasterIdLst>
  <p:sldIdLst>
    <p:sldId id="609" r:id="rId2"/>
    <p:sldId id="461" r:id="rId3"/>
    <p:sldId id="583" r:id="rId4"/>
    <p:sldId id="610" r:id="rId5"/>
    <p:sldId id="611" r:id="rId6"/>
    <p:sldId id="612" r:id="rId7"/>
    <p:sldId id="613" r:id="rId8"/>
    <p:sldId id="614" r:id="rId9"/>
    <p:sldId id="642" r:id="rId10"/>
    <p:sldId id="616" r:id="rId11"/>
    <p:sldId id="617" r:id="rId12"/>
    <p:sldId id="618" r:id="rId13"/>
    <p:sldId id="619" r:id="rId14"/>
    <p:sldId id="643" r:id="rId15"/>
    <p:sldId id="621" r:id="rId16"/>
    <p:sldId id="622" r:id="rId17"/>
    <p:sldId id="623" r:id="rId18"/>
    <p:sldId id="644" r:id="rId19"/>
    <p:sldId id="625" r:id="rId20"/>
    <p:sldId id="626" r:id="rId21"/>
    <p:sldId id="627" r:id="rId22"/>
    <p:sldId id="645" r:id="rId23"/>
    <p:sldId id="629" r:id="rId24"/>
    <p:sldId id="630" r:id="rId25"/>
    <p:sldId id="631" r:id="rId26"/>
    <p:sldId id="632" r:id="rId27"/>
    <p:sldId id="633" r:id="rId28"/>
    <p:sldId id="634" r:id="rId29"/>
    <p:sldId id="646" r:id="rId30"/>
  </p:sldIdLst>
  <p:sldSz cx="12198350" cy="6858000"/>
  <p:notesSz cx="6858000" cy="9144000"/>
  <p:custDataLst>
    <p:tags r:id="rId3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2">
          <p15:clr>
            <a:srgbClr val="A4A3A4"/>
          </p15:clr>
        </p15:guide>
        <p15:guide id="2" pos="38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781E19"/>
    <a:srgbClr val="A9BECB"/>
    <a:srgbClr val="DDDDDD"/>
    <a:srgbClr val="21A3D0"/>
    <a:srgbClr val="AF1D5C"/>
    <a:srgbClr val="D01C63"/>
    <a:srgbClr val="0067AC"/>
    <a:srgbClr val="F595DC"/>
    <a:srgbClr val="F16B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32" autoAdjust="0"/>
    <p:restoredTop sz="49635" autoAdjust="0"/>
  </p:normalViewPr>
  <p:slideViewPr>
    <p:cSldViewPr snapToObjects="1">
      <p:cViewPr varScale="1">
        <p:scale>
          <a:sx n="92" d="100"/>
          <a:sy n="92" d="100"/>
        </p:scale>
        <p:origin x="336" y="84"/>
      </p:cViewPr>
      <p:guideLst>
        <p:guide orient="horz" pos="2142"/>
        <p:guide pos="384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Objects="1">
      <p:cViewPr varScale="1">
        <p:scale>
          <a:sx n="81" d="100"/>
          <a:sy n="81" d="100"/>
        </p:scale>
        <p:origin x="-208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t>2020/4/7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t>‹#›</a:t>
            </a:fld>
            <a:endParaRPr lang="zh-CN" altLang="en-US"/>
          </a:p>
        </p:txBody>
      </p:sp>
    </p:spTree>
    <p:extLst>
      <p:ext uri="{BB962C8B-B14F-4D97-AF65-F5344CB8AC3E}">
        <p14:creationId xmlns:p14="http://schemas.microsoft.com/office/powerpoint/2010/main" val="1402497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t>2020/4/7</a:t>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t>‹#›</a:t>
            </a:fld>
            <a:endParaRPr lang="en-US"/>
          </a:p>
        </p:txBody>
      </p:sp>
    </p:spTree>
    <p:extLst>
      <p:ext uri="{BB962C8B-B14F-4D97-AF65-F5344CB8AC3E}">
        <p14:creationId xmlns:p14="http://schemas.microsoft.com/office/powerpoint/2010/main" val="20160281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1</a:t>
            </a:fld>
            <a:endParaRPr lang="en-US">
              <a:solidFill>
                <a:prstClr val="black"/>
              </a:solidFill>
            </a:endParaRPr>
          </a:p>
        </p:txBody>
      </p:sp>
    </p:spTree>
    <p:extLst>
      <p:ext uri="{BB962C8B-B14F-4D97-AF65-F5344CB8AC3E}">
        <p14:creationId xmlns:p14="http://schemas.microsoft.com/office/powerpoint/2010/main" val="4130881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extLst>
      <p:ext uri="{BB962C8B-B14F-4D97-AF65-F5344CB8AC3E}">
        <p14:creationId xmlns:p14="http://schemas.microsoft.com/office/powerpoint/2010/main" val="136886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extLst>
      <p:ext uri="{BB962C8B-B14F-4D97-AF65-F5344CB8AC3E}">
        <p14:creationId xmlns:p14="http://schemas.microsoft.com/office/powerpoint/2010/main" val="318956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4</a:t>
            </a:fld>
            <a:endParaRPr lang="en-US"/>
          </a:p>
        </p:txBody>
      </p:sp>
    </p:spTree>
    <p:extLst>
      <p:ext uri="{BB962C8B-B14F-4D97-AF65-F5344CB8AC3E}">
        <p14:creationId xmlns:p14="http://schemas.microsoft.com/office/powerpoint/2010/main" val="2276153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5</a:t>
            </a:fld>
            <a:endParaRPr lang="en-US"/>
          </a:p>
        </p:txBody>
      </p:sp>
    </p:spTree>
    <p:extLst>
      <p:ext uri="{BB962C8B-B14F-4D97-AF65-F5344CB8AC3E}">
        <p14:creationId xmlns:p14="http://schemas.microsoft.com/office/powerpoint/2010/main" val="4283763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6</a:t>
            </a:fld>
            <a:endParaRPr lang="en-US"/>
          </a:p>
        </p:txBody>
      </p:sp>
    </p:spTree>
    <p:extLst>
      <p:ext uri="{BB962C8B-B14F-4D97-AF65-F5344CB8AC3E}">
        <p14:creationId xmlns:p14="http://schemas.microsoft.com/office/powerpoint/2010/main" val="206100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7</a:t>
            </a:fld>
            <a:endParaRPr lang="en-US"/>
          </a:p>
        </p:txBody>
      </p:sp>
    </p:spTree>
    <p:extLst>
      <p:ext uri="{BB962C8B-B14F-4D97-AF65-F5344CB8AC3E}">
        <p14:creationId xmlns:p14="http://schemas.microsoft.com/office/powerpoint/2010/main" val="2002567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8</a:t>
            </a:fld>
            <a:endParaRPr lang="en-US"/>
          </a:p>
        </p:txBody>
      </p:sp>
    </p:spTree>
    <p:extLst>
      <p:ext uri="{BB962C8B-B14F-4D97-AF65-F5344CB8AC3E}">
        <p14:creationId xmlns:p14="http://schemas.microsoft.com/office/powerpoint/2010/main" val="3727532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547654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10</a:t>
            </a:fld>
            <a:endParaRPr lang="en-US"/>
          </a:p>
        </p:txBody>
      </p:sp>
    </p:spTree>
    <p:extLst>
      <p:ext uri="{BB962C8B-B14F-4D97-AF65-F5344CB8AC3E}">
        <p14:creationId xmlns:p14="http://schemas.microsoft.com/office/powerpoint/2010/main" val="1846988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11</a:t>
            </a:fld>
            <a:endParaRPr lang="en-US"/>
          </a:p>
        </p:txBody>
      </p:sp>
    </p:spTree>
    <p:extLst>
      <p:ext uri="{BB962C8B-B14F-4D97-AF65-F5344CB8AC3E}">
        <p14:creationId xmlns:p14="http://schemas.microsoft.com/office/powerpoint/2010/main" val="4020917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12</a:t>
            </a:fld>
            <a:endParaRPr lang="en-US"/>
          </a:p>
        </p:txBody>
      </p:sp>
    </p:spTree>
    <p:extLst>
      <p:ext uri="{BB962C8B-B14F-4D97-AF65-F5344CB8AC3E}">
        <p14:creationId xmlns:p14="http://schemas.microsoft.com/office/powerpoint/2010/main" val="4061145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13</a:t>
            </a:fld>
            <a:endParaRPr lang="en-US"/>
          </a:p>
        </p:txBody>
      </p:sp>
    </p:spTree>
    <p:extLst>
      <p:ext uri="{BB962C8B-B14F-4D97-AF65-F5344CB8AC3E}">
        <p14:creationId xmlns:p14="http://schemas.microsoft.com/office/powerpoint/2010/main" val="3856035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14</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339694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15</a:t>
            </a:fld>
            <a:endParaRPr lang="en-US"/>
          </a:p>
        </p:txBody>
      </p:sp>
    </p:spTree>
    <p:extLst>
      <p:ext uri="{BB962C8B-B14F-4D97-AF65-F5344CB8AC3E}">
        <p14:creationId xmlns:p14="http://schemas.microsoft.com/office/powerpoint/2010/main" val="1069599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16</a:t>
            </a:fld>
            <a:endParaRPr lang="en-US"/>
          </a:p>
        </p:txBody>
      </p:sp>
    </p:spTree>
    <p:extLst>
      <p:ext uri="{BB962C8B-B14F-4D97-AF65-F5344CB8AC3E}">
        <p14:creationId xmlns:p14="http://schemas.microsoft.com/office/powerpoint/2010/main" val="20266845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17</a:t>
            </a:fld>
            <a:endParaRPr lang="en-US"/>
          </a:p>
        </p:txBody>
      </p:sp>
    </p:spTree>
    <p:extLst>
      <p:ext uri="{BB962C8B-B14F-4D97-AF65-F5344CB8AC3E}">
        <p14:creationId xmlns:p14="http://schemas.microsoft.com/office/powerpoint/2010/main" val="37388314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583133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19</a:t>
            </a:fld>
            <a:endParaRPr lang="en-US"/>
          </a:p>
        </p:txBody>
      </p:sp>
    </p:spTree>
    <p:extLst>
      <p:ext uri="{BB962C8B-B14F-4D97-AF65-F5344CB8AC3E}">
        <p14:creationId xmlns:p14="http://schemas.microsoft.com/office/powerpoint/2010/main" val="27188053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20</a:t>
            </a:fld>
            <a:endParaRPr lang="en-US"/>
          </a:p>
        </p:txBody>
      </p:sp>
    </p:spTree>
    <p:extLst>
      <p:ext uri="{BB962C8B-B14F-4D97-AF65-F5344CB8AC3E}">
        <p14:creationId xmlns:p14="http://schemas.microsoft.com/office/powerpoint/2010/main" val="33391843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21</a:t>
            </a:fld>
            <a:endParaRPr lang="en-US"/>
          </a:p>
        </p:txBody>
      </p:sp>
    </p:spTree>
    <p:extLst>
      <p:ext uri="{BB962C8B-B14F-4D97-AF65-F5344CB8AC3E}">
        <p14:creationId xmlns:p14="http://schemas.microsoft.com/office/powerpoint/2010/main" val="6439406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22</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7919550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23</a:t>
            </a:fld>
            <a:endParaRPr lang="en-US"/>
          </a:p>
        </p:txBody>
      </p:sp>
    </p:spTree>
    <p:extLst>
      <p:ext uri="{BB962C8B-B14F-4D97-AF65-F5344CB8AC3E}">
        <p14:creationId xmlns:p14="http://schemas.microsoft.com/office/powerpoint/2010/main" val="16247323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24</a:t>
            </a:fld>
            <a:endParaRPr lang="en-US"/>
          </a:p>
        </p:txBody>
      </p:sp>
    </p:spTree>
    <p:extLst>
      <p:ext uri="{BB962C8B-B14F-4D97-AF65-F5344CB8AC3E}">
        <p14:creationId xmlns:p14="http://schemas.microsoft.com/office/powerpoint/2010/main" val="8055114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25</a:t>
            </a:fld>
            <a:endParaRPr lang="en-US"/>
          </a:p>
        </p:txBody>
      </p:sp>
    </p:spTree>
    <p:extLst>
      <p:ext uri="{BB962C8B-B14F-4D97-AF65-F5344CB8AC3E}">
        <p14:creationId xmlns:p14="http://schemas.microsoft.com/office/powerpoint/2010/main" val="6215895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26</a:t>
            </a:fld>
            <a:endParaRPr lang="en-US"/>
          </a:p>
        </p:txBody>
      </p:sp>
    </p:spTree>
    <p:extLst>
      <p:ext uri="{BB962C8B-B14F-4D97-AF65-F5344CB8AC3E}">
        <p14:creationId xmlns:p14="http://schemas.microsoft.com/office/powerpoint/2010/main" val="13727790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27</a:t>
            </a:fld>
            <a:endParaRPr lang="en-US"/>
          </a:p>
        </p:txBody>
      </p:sp>
    </p:spTree>
    <p:extLst>
      <p:ext uri="{BB962C8B-B14F-4D97-AF65-F5344CB8AC3E}">
        <p14:creationId xmlns:p14="http://schemas.microsoft.com/office/powerpoint/2010/main" val="8366243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28</a:t>
            </a:fld>
            <a:endParaRPr lang="en-US">
              <a:solidFill>
                <a:prstClr val="black"/>
              </a:solidFill>
            </a:endParaRPr>
          </a:p>
        </p:txBody>
      </p:sp>
    </p:spTree>
    <p:extLst>
      <p:ext uri="{BB962C8B-B14F-4D97-AF65-F5344CB8AC3E}">
        <p14:creationId xmlns:p14="http://schemas.microsoft.com/office/powerpoint/2010/main" val="11066579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2064753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p:spPr>
        <p:txBody>
          <a:bodyPr/>
          <a:lstStyle>
            <a:lvl1pPr algn="ctr">
              <a:defRPr sz="3600"/>
            </a:lvl1pPr>
          </a:lstStyle>
          <a:p>
            <a:pPr lvl="0"/>
            <a:r>
              <a:rPr lang="zh-CN" noProof="0"/>
              <a:t>单击此处编辑母版标题样式</a:t>
            </a:r>
          </a:p>
        </p:txBody>
      </p:sp>
      <p:sp>
        <p:nvSpPr>
          <p:cNvPr id="2051" name="Rectangle 3"/>
          <p:cNvSpPr>
            <a:spLocks noGrp="1" noChangeArrowheads="1"/>
          </p:cNvSpPr>
          <p:nvPr>
            <p:ph type="subTitle" idx="1"/>
          </p:nvPr>
        </p:nvSpPr>
        <p:spPr>
          <a:xfrm>
            <a:off x="2715947" y="3500388"/>
            <a:ext cx="6336536" cy="647700"/>
          </a:xfrm>
        </p:spPr>
        <p:txBody>
          <a:bodyPr/>
          <a:lstStyle>
            <a:lvl1pPr marL="0" indent="0" algn="ctr">
              <a:buFontTx/>
              <a:buNone/>
              <a:defRPr sz="2400"/>
            </a:lvl1pPr>
          </a:lstStyle>
          <a:p>
            <a:pPr lvl="0"/>
            <a:r>
              <a:rPr lang="zh-CN" noProof="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5"/>
          <p:cNvSpPr/>
          <p:nvPr userDrawn="1"/>
        </p:nvSpPr>
        <p:spPr bwMode="auto">
          <a:xfrm>
            <a:off x="11047233" y="0"/>
            <a:ext cx="457200" cy="549275"/>
          </a:xfrm>
          <a:custGeom>
            <a:avLst/>
            <a:gdLst>
              <a:gd name="T0" fmla="*/ 675 w 675"/>
              <a:gd name="T1" fmla="*/ 800 h 800"/>
              <a:gd name="T2" fmla="*/ 334 w 675"/>
              <a:gd name="T3" fmla="*/ 666 h 800"/>
              <a:gd name="T4" fmla="*/ 0 w 675"/>
              <a:gd name="T5" fmla="*/ 800 h 800"/>
              <a:gd name="T6" fmla="*/ 0 w 675"/>
              <a:gd name="T7" fmla="*/ 0 h 800"/>
              <a:gd name="T8" fmla="*/ 675 w 675"/>
              <a:gd name="T9" fmla="*/ 0 h 800"/>
              <a:gd name="T10" fmla="*/ 675 w 675"/>
              <a:gd name="T11" fmla="*/ 800 h 800"/>
            </a:gdLst>
            <a:ahLst/>
            <a:cxnLst>
              <a:cxn ang="0">
                <a:pos x="T0" y="T1"/>
              </a:cxn>
              <a:cxn ang="0">
                <a:pos x="T2" y="T3"/>
              </a:cxn>
              <a:cxn ang="0">
                <a:pos x="T4" y="T5"/>
              </a:cxn>
              <a:cxn ang="0">
                <a:pos x="T6" y="T7"/>
              </a:cxn>
              <a:cxn ang="0">
                <a:pos x="T8" y="T9"/>
              </a:cxn>
              <a:cxn ang="0">
                <a:pos x="T10" y="T11"/>
              </a:cxn>
            </a:cxnLst>
            <a:rect l="0" t="0" r="r" b="b"/>
            <a:pathLst>
              <a:path w="675" h="800">
                <a:moveTo>
                  <a:pt x="675" y="800"/>
                </a:moveTo>
                <a:lnTo>
                  <a:pt x="334" y="666"/>
                </a:lnTo>
                <a:lnTo>
                  <a:pt x="0" y="800"/>
                </a:lnTo>
                <a:lnTo>
                  <a:pt x="0" y="0"/>
                </a:lnTo>
                <a:lnTo>
                  <a:pt x="675" y="0"/>
                </a:lnTo>
                <a:lnTo>
                  <a:pt x="675" y="800"/>
                </a:lnTo>
                <a:close/>
              </a:path>
            </a:pathLst>
          </a:custGeom>
          <a:solidFill>
            <a:srgbClr val="1AA0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 name="TextBox 19"/>
          <p:cNvSpPr txBox="1"/>
          <p:nvPr userDrawn="1"/>
        </p:nvSpPr>
        <p:spPr>
          <a:xfrm>
            <a:off x="11047233" y="95447"/>
            <a:ext cx="447178" cy="307777"/>
          </a:xfrm>
          <a:prstGeom prst="rect">
            <a:avLst/>
          </a:prstGeom>
          <a:noFill/>
        </p:spPr>
        <p:txBody>
          <a:bodyPr wrap="square" rtlCol="0">
            <a:spAutoFit/>
          </a:bodyPr>
          <a:lstStyle/>
          <a:p>
            <a:pPr algn="ctr"/>
            <a:fld id="{E33E7C02-82D1-42DA-AA8B-2AEC9E450366}" type="slidenum">
              <a:rPr lang="zh-CN" altLang="en-US" sz="1400" smtClean="0">
                <a:solidFill>
                  <a:srgbClr val="F8F8F8"/>
                </a:solidFill>
                <a:latin typeface="+mj-ea"/>
                <a:ea typeface="+mj-ea"/>
              </a:rPr>
              <a:t>‹#›</a:t>
            </a:fld>
            <a:endParaRPr lang="zh-CN" altLang="en-US" sz="1400" dirty="0">
              <a:solidFill>
                <a:srgbClr val="F8F8F8"/>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400"/>
                                        <p:tgtEl>
                                          <p:spTgt spid="20"/>
                                        </p:tgtEl>
                                      </p:cBhvr>
                                    </p:animEffect>
                                    <p:anim calcmode="lin" valueType="num">
                                      <p:cBhvr>
                                        <p:cTn id="8" dur="400" fill="hold"/>
                                        <p:tgtEl>
                                          <p:spTgt spid="20"/>
                                        </p:tgtEl>
                                        <p:attrNameLst>
                                          <p:attrName>ppt_x</p:attrName>
                                        </p:attrNameLst>
                                      </p:cBhvr>
                                      <p:tavLst>
                                        <p:tav tm="0">
                                          <p:val>
                                            <p:strVal val="#ppt_x"/>
                                          </p:val>
                                        </p:tav>
                                        <p:tav tm="100000">
                                          <p:val>
                                            <p:strVal val="#ppt_x"/>
                                          </p:val>
                                        </p:tav>
                                      </p:tavLst>
                                    </p:anim>
                                    <p:anim calcmode="lin" valueType="num">
                                      <p:cBhvr>
                                        <p:cTn id="9" dur="4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8F8F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739" y="2906713"/>
            <a:ext cx="10367724"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80" y="1600202"/>
            <a:ext cx="541249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4592" y="1600202"/>
            <a:ext cx="541408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9471" y="273052"/>
            <a:ext cx="681920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80" y="1435102"/>
            <a:ext cx="401372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1088" y="612775"/>
            <a:ext cx="731932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80" y="908050"/>
            <a:ext cx="8083014" cy="5218113"/>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41907" y="590550"/>
            <a:ext cx="10514536"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dirty="0"/>
              <a:t>单击此处编辑母版标题样式</a:t>
            </a:r>
          </a:p>
        </p:txBody>
      </p:sp>
      <p:sp>
        <p:nvSpPr>
          <p:cNvPr id="1027" name="Rectangle 3"/>
          <p:cNvSpPr>
            <a:spLocks noGrp="1" noChangeArrowheads="1"/>
          </p:cNvSpPr>
          <p:nvPr>
            <p:ph type="body" idx="1"/>
          </p:nvPr>
        </p:nvSpPr>
        <p:spPr bwMode="auto">
          <a:xfrm>
            <a:off x="841907" y="1600201"/>
            <a:ext cx="10514536" cy="4277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dirty="0"/>
              <a:t>单击此处编辑母版文本样式</a:t>
            </a:r>
          </a:p>
          <a:p>
            <a:pPr lvl="1"/>
            <a:r>
              <a:rPr lang="zh-CN" dirty="0"/>
              <a:t>第二级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7" name="Freeform 8"/>
          <p:cNvSpPr>
            <a:spLocks noEditPoints="1"/>
          </p:cNvSpPr>
          <p:nvPr/>
        </p:nvSpPr>
        <p:spPr bwMode="auto">
          <a:xfrm>
            <a:off x="3202232" y="5909276"/>
            <a:ext cx="265113" cy="192088"/>
          </a:xfrm>
          <a:custGeom>
            <a:avLst/>
            <a:gdLst>
              <a:gd name="T0" fmla="*/ 269 w 322"/>
              <a:gd name="T1" fmla="*/ 0 h 233"/>
              <a:gd name="T2" fmla="*/ 53 w 322"/>
              <a:gd name="T3" fmla="*/ 0 h 233"/>
              <a:gd name="T4" fmla="*/ 0 w 322"/>
              <a:gd name="T5" fmla="*/ 52 h 233"/>
              <a:gd name="T6" fmla="*/ 0 w 322"/>
              <a:gd name="T7" fmla="*/ 181 h 233"/>
              <a:gd name="T8" fmla="*/ 53 w 322"/>
              <a:gd name="T9" fmla="*/ 233 h 233"/>
              <a:gd name="T10" fmla="*/ 269 w 322"/>
              <a:gd name="T11" fmla="*/ 233 h 233"/>
              <a:gd name="T12" fmla="*/ 322 w 322"/>
              <a:gd name="T13" fmla="*/ 181 h 233"/>
              <a:gd name="T14" fmla="*/ 322 w 322"/>
              <a:gd name="T15" fmla="*/ 52 h 233"/>
              <a:gd name="T16" fmla="*/ 269 w 322"/>
              <a:gd name="T17" fmla="*/ 0 h 233"/>
              <a:gd name="T18" fmla="*/ 101 w 322"/>
              <a:gd name="T19" fmla="*/ 101 h 233"/>
              <a:gd name="T20" fmla="*/ 124 w 322"/>
              <a:gd name="T21" fmla="*/ 78 h 233"/>
              <a:gd name="T22" fmla="*/ 101 w 322"/>
              <a:gd name="T23" fmla="*/ 55 h 233"/>
              <a:gd name="T24" fmla="*/ 78 w 322"/>
              <a:gd name="T25" fmla="*/ 78 h 233"/>
              <a:gd name="T26" fmla="*/ 101 w 322"/>
              <a:gd name="T27" fmla="*/ 101 h 233"/>
              <a:gd name="T28" fmla="*/ 141 w 322"/>
              <a:gd name="T29" fmla="*/ 166 h 233"/>
              <a:gd name="T30" fmla="*/ 144 w 322"/>
              <a:gd name="T31" fmla="*/ 128 h 233"/>
              <a:gd name="T32" fmla="*/ 121 w 322"/>
              <a:gd name="T33" fmla="*/ 108 h 233"/>
              <a:gd name="T34" fmla="*/ 109 w 322"/>
              <a:gd name="T35" fmla="*/ 108 h 233"/>
              <a:gd name="T36" fmla="*/ 106 w 322"/>
              <a:gd name="T37" fmla="*/ 117 h 233"/>
              <a:gd name="T38" fmla="*/ 109 w 322"/>
              <a:gd name="T39" fmla="*/ 151 h 233"/>
              <a:gd name="T40" fmla="*/ 100 w 322"/>
              <a:gd name="T41" fmla="*/ 163 h 233"/>
              <a:gd name="T42" fmla="*/ 92 w 322"/>
              <a:gd name="T43" fmla="*/ 151 h 233"/>
              <a:gd name="T44" fmla="*/ 97 w 322"/>
              <a:gd name="T45" fmla="*/ 117 h 233"/>
              <a:gd name="T46" fmla="*/ 94 w 322"/>
              <a:gd name="T47" fmla="*/ 108 h 233"/>
              <a:gd name="T48" fmla="*/ 80 w 322"/>
              <a:gd name="T49" fmla="*/ 108 h 233"/>
              <a:gd name="T50" fmla="*/ 57 w 322"/>
              <a:gd name="T51" fmla="*/ 129 h 233"/>
              <a:gd name="T52" fmla="*/ 60 w 322"/>
              <a:gd name="T53" fmla="*/ 166 h 233"/>
              <a:gd name="T54" fmla="*/ 101 w 322"/>
              <a:gd name="T55" fmla="*/ 176 h 233"/>
              <a:gd name="T56" fmla="*/ 141 w 322"/>
              <a:gd name="T57" fmla="*/ 166 h 233"/>
              <a:gd name="T58" fmla="*/ 165 w 322"/>
              <a:gd name="T59" fmla="*/ 191 h 233"/>
              <a:gd name="T60" fmla="*/ 165 w 322"/>
              <a:gd name="T61" fmla="*/ 191 h 233"/>
              <a:gd name="T62" fmla="*/ 36 w 322"/>
              <a:gd name="T63" fmla="*/ 191 h 233"/>
              <a:gd name="T64" fmla="*/ 36 w 322"/>
              <a:gd name="T65" fmla="*/ 42 h 233"/>
              <a:gd name="T66" fmla="*/ 165 w 322"/>
              <a:gd name="T67" fmla="*/ 42 h 233"/>
              <a:gd name="T68" fmla="*/ 165 w 322"/>
              <a:gd name="T69" fmla="*/ 191 h 233"/>
              <a:gd name="T70" fmla="*/ 249 w 322"/>
              <a:gd name="T71" fmla="*/ 73 h 233"/>
              <a:gd name="T72" fmla="*/ 249 w 322"/>
              <a:gd name="T73" fmla="*/ 73 h 233"/>
              <a:gd name="T74" fmla="*/ 193 w 322"/>
              <a:gd name="T75" fmla="*/ 73 h 233"/>
              <a:gd name="T76" fmla="*/ 181 w 322"/>
              <a:gd name="T77" fmla="*/ 60 h 233"/>
              <a:gd name="T78" fmla="*/ 193 w 322"/>
              <a:gd name="T79" fmla="*/ 48 h 233"/>
              <a:gd name="T80" fmla="*/ 249 w 322"/>
              <a:gd name="T81" fmla="*/ 48 h 233"/>
              <a:gd name="T82" fmla="*/ 261 w 322"/>
              <a:gd name="T83" fmla="*/ 60 h 233"/>
              <a:gd name="T84" fmla="*/ 249 w 322"/>
              <a:gd name="T85" fmla="*/ 73 h 233"/>
              <a:gd name="T86" fmla="*/ 302 w 322"/>
              <a:gd name="T87" fmla="*/ 123 h 233"/>
              <a:gd name="T88" fmla="*/ 302 w 322"/>
              <a:gd name="T89" fmla="*/ 123 h 233"/>
              <a:gd name="T90" fmla="*/ 292 w 322"/>
              <a:gd name="T91" fmla="*/ 133 h 233"/>
              <a:gd name="T92" fmla="*/ 191 w 322"/>
              <a:gd name="T93" fmla="*/ 133 h 233"/>
              <a:gd name="T94" fmla="*/ 181 w 322"/>
              <a:gd name="T95" fmla="*/ 123 h 233"/>
              <a:gd name="T96" fmla="*/ 191 w 322"/>
              <a:gd name="T97" fmla="*/ 113 h 233"/>
              <a:gd name="T98" fmla="*/ 292 w 322"/>
              <a:gd name="T99" fmla="*/ 113 h 233"/>
              <a:gd name="T100" fmla="*/ 302 w 322"/>
              <a:gd name="T101" fmla="*/ 123 h 233"/>
              <a:gd name="T102" fmla="*/ 302 w 322"/>
              <a:gd name="T103" fmla="*/ 163 h 233"/>
              <a:gd name="T104" fmla="*/ 302 w 322"/>
              <a:gd name="T105" fmla="*/ 163 h 233"/>
              <a:gd name="T106" fmla="*/ 292 w 322"/>
              <a:gd name="T107" fmla="*/ 173 h 233"/>
              <a:gd name="T108" fmla="*/ 191 w 322"/>
              <a:gd name="T109" fmla="*/ 173 h 233"/>
              <a:gd name="T110" fmla="*/ 181 w 322"/>
              <a:gd name="T111" fmla="*/ 163 h 233"/>
              <a:gd name="T112" fmla="*/ 191 w 322"/>
              <a:gd name="T113" fmla="*/ 153 h 233"/>
              <a:gd name="T114" fmla="*/ 292 w 322"/>
              <a:gd name="T115" fmla="*/ 153 h 233"/>
              <a:gd name="T116" fmla="*/ 302 w 322"/>
              <a:gd name="T117" fmla="*/ 16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2" h="233">
                <a:moveTo>
                  <a:pt x="269" y="0"/>
                </a:moveTo>
                <a:lnTo>
                  <a:pt x="53" y="0"/>
                </a:lnTo>
                <a:cubicBezTo>
                  <a:pt x="24" y="0"/>
                  <a:pt x="0" y="23"/>
                  <a:pt x="0" y="52"/>
                </a:cubicBezTo>
                <a:lnTo>
                  <a:pt x="0" y="181"/>
                </a:lnTo>
                <a:cubicBezTo>
                  <a:pt x="0" y="210"/>
                  <a:pt x="24" y="233"/>
                  <a:pt x="53" y="233"/>
                </a:cubicBezTo>
                <a:lnTo>
                  <a:pt x="269" y="233"/>
                </a:lnTo>
                <a:cubicBezTo>
                  <a:pt x="298" y="233"/>
                  <a:pt x="322" y="210"/>
                  <a:pt x="322" y="181"/>
                </a:cubicBezTo>
                <a:lnTo>
                  <a:pt x="322" y="52"/>
                </a:lnTo>
                <a:cubicBezTo>
                  <a:pt x="322" y="23"/>
                  <a:pt x="298" y="0"/>
                  <a:pt x="269" y="0"/>
                </a:cubicBezTo>
                <a:close/>
                <a:moveTo>
                  <a:pt x="101" y="101"/>
                </a:moveTo>
                <a:cubicBezTo>
                  <a:pt x="113" y="101"/>
                  <a:pt x="124" y="91"/>
                  <a:pt x="124" y="78"/>
                </a:cubicBezTo>
                <a:cubicBezTo>
                  <a:pt x="124" y="65"/>
                  <a:pt x="113" y="55"/>
                  <a:pt x="101" y="55"/>
                </a:cubicBezTo>
                <a:cubicBezTo>
                  <a:pt x="88" y="55"/>
                  <a:pt x="78" y="65"/>
                  <a:pt x="78" y="78"/>
                </a:cubicBezTo>
                <a:cubicBezTo>
                  <a:pt x="78" y="91"/>
                  <a:pt x="88" y="101"/>
                  <a:pt x="101" y="101"/>
                </a:cubicBezTo>
                <a:close/>
                <a:moveTo>
                  <a:pt x="141" y="166"/>
                </a:moveTo>
                <a:lnTo>
                  <a:pt x="144" y="128"/>
                </a:lnTo>
                <a:cubicBezTo>
                  <a:pt x="145" y="117"/>
                  <a:pt x="134" y="108"/>
                  <a:pt x="121" y="108"/>
                </a:cubicBezTo>
                <a:lnTo>
                  <a:pt x="109" y="108"/>
                </a:lnTo>
                <a:cubicBezTo>
                  <a:pt x="109" y="109"/>
                  <a:pt x="109" y="114"/>
                  <a:pt x="106" y="117"/>
                </a:cubicBezTo>
                <a:cubicBezTo>
                  <a:pt x="106" y="117"/>
                  <a:pt x="111" y="142"/>
                  <a:pt x="109" y="151"/>
                </a:cubicBezTo>
                <a:cubicBezTo>
                  <a:pt x="108" y="154"/>
                  <a:pt x="104" y="163"/>
                  <a:pt x="100" y="163"/>
                </a:cubicBezTo>
                <a:cubicBezTo>
                  <a:pt x="96" y="163"/>
                  <a:pt x="93" y="154"/>
                  <a:pt x="92" y="151"/>
                </a:cubicBezTo>
                <a:cubicBezTo>
                  <a:pt x="91" y="142"/>
                  <a:pt x="97" y="117"/>
                  <a:pt x="97" y="117"/>
                </a:cubicBezTo>
                <a:cubicBezTo>
                  <a:pt x="96" y="116"/>
                  <a:pt x="94" y="115"/>
                  <a:pt x="94" y="108"/>
                </a:cubicBezTo>
                <a:lnTo>
                  <a:pt x="80" y="108"/>
                </a:lnTo>
                <a:cubicBezTo>
                  <a:pt x="68" y="108"/>
                  <a:pt x="56" y="117"/>
                  <a:pt x="57" y="129"/>
                </a:cubicBezTo>
                <a:lnTo>
                  <a:pt x="60" y="166"/>
                </a:lnTo>
                <a:cubicBezTo>
                  <a:pt x="70" y="176"/>
                  <a:pt x="86" y="176"/>
                  <a:pt x="101" y="176"/>
                </a:cubicBezTo>
                <a:cubicBezTo>
                  <a:pt x="115" y="176"/>
                  <a:pt x="132" y="175"/>
                  <a:pt x="141" y="166"/>
                </a:cubicBezTo>
                <a:close/>
                <a:moveTo>
                  <a:pt x="165" y="191"/>
                </a:moveTo>
                <a:lnTo>
                  <a:pt x="165" y="191"/>
                </a:lnTo>
                <a:lnTo>
                  <a:pt x="36" y="191"/>
                </a:lnTo>
                <a:lnTo>
                  <a:pt x="36" y="42"/>
                </a:lnTo>
                <a:lnTo>
                  <a:pt x="165" y="42"/>
                </a:lnTo>
                <a:lnTo>
                  <a:pt x="165" y="191"/>
                </a:lnTo>
                <a:close/>
                <a:moveTo>
                  <a:pt x="249" y="73"/>
                </a:moveTo>
                <a:lnTo>
                  <a:pt x="249" y="73"/>
                </a:lnTo>
                <a:lnTo>
                  <a:pt x="193" y="73"/>
                </a:lnTo>
                <a:cubicBezTo>
                  <a:pt x="186" y="73"/>
                  <a:pt x="181" y="67"/>
                  <a:pt x="181" y="60"/>
                </a:cubicBezTo>
                <a:cubicBezTo>
                  <a:pt x="181" y="54"/>
                  <a:pt x="186" y="48"/>
                  <a:pt x="193" y="48"/>
                </a:cubicBezTo>
                <a:lnTo>
                  <a:pt x="249" y="48"/>
                </a:lnTo>
                <a:cubicBezTo>
                  <a:pt x="256" y="48"/>
                  <a:pt x="261" y="54"/>
                  <a:pt x="261" y="60"/>
                </a:cubicBezTo>
                <a:cubicBezTo>
                  <a:pt x="261" y="67"/>
                  <a:pt x="256" y="73"/>
                  <a:pt x="249" y="73"/>
                </a:cubicBezTo>
                <a:close/>
                <a:moveTo>
                  <a:pt x="302" y="123"/>
                </a:moveTo>
                <a:lnTo>
                  <a:pt x="302" y="123"/>
                </a:lnTo>
                <a:cubicBezTo>
                  <a:pt x="302" y="128"/>
                  <a:pt x="297" y="133"/>
                  <a:pt x="292" y="133"/>
                </a:cubicBezTo>
                <a:lnTo>
                  <a:pt x="191" y="133"/>
                </a:lnTo>
                <a:cubicBezTo>
                  <a:pt x="186" y="133"/>
                  <a:pt x="181" y="128"/>
                  <a:pt x="181" y="123"/>
                </a:cubicBezTo>
                <a:cubicBezTo>
                  <a:pt x="181" y="117"/>
                  <a:pt x="186" y="113"/>
                  <a:pt x="191" y="113"/>
                </a:cubicBezTo>
                <a:lnTo>
                  <a:pt x="292" y="113"/>
                </a:lnTo>
                <a:cubicBezTo>
                  <a:pt x="297" y="113"/>
                  <a:pt x="302" y="117"/>
                  <a:pt x="302" y="123"/>
                </a:cubicBezTo>
                <a:close/>
                <a:moveTo>
                  <a:pt x="302" y="163"/>
                </a:moveTo>
                <a:lnTo>
                  <a:pt x="302" y="163"/>
                </a:lnTo>
                <a:cubicBezTo>
                  <a:pt x="302" y="169"/>
                  <a:pt x="297" y="173"/>
                  <a:pt x="292" y="173"/>
                </a:cubicBezTo>
                <a:lnTo>
                  <a:pt x="191" y="173"/>
                </a:lnTo>
                <a:cubicBezTo>
                  <a:pt x="186" y="173"/>
                  <a:pt x="181" y="169"/>
                  <a:pt x="181" y="163"/>
                </a:cubicBezTo>
                <a:cubicBezTo>
                  <a:pt x="181" y="157"/>
                  <a:pt x="186" y="153"/>
                  <a:pt x="191" y="153"/>
                </a:cubicBezTo>
                <a:lnTo>
                  <a:pt x="292" y="153"/>
                </a:lnTo>
                <a:cubicBezTo>
                  <a:pt x="297" y="153"/>
                  <a:pt x="302" y="157"/>
                  <a:pt x="302" y="163"/>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solidFill>
            </a:endParaRPr>
          </a:p>
        </p:txBody>
      </p:sp>
      <p:sp>
        <p:nvSpPr>
          <p:cNvPr id="19" name="Freeform 10"/>
          <p:cNvSpPr>
            <a:spLocks noEditPoints="1"/>
          </p:cNvSpPr>
          <p:nvPr/>
        </p:nvSpPr>
        <p:spPr bwMode="auto">
          <a:xfrm>
            <a:off x="6955452" y="5863238"/>
            <a:ext cx="268288" cy="285750"/>
          </a:xfrm>
          <a:custGeom>
            <a:avLst/>
            <a:gdLst>
              <a:gd name="T0" fmla="*/ 163 w 327"/>
              <a:gd name="T1" fmla="*/ 331 h 347"/>
              <a:gd name="T2" fmla="*/ 164 w 327"/>
              <a:gd name="T3" fmla="*/ 192 h 347"/>
              <a:gd name="T4" fmla="*/ 261 w 327"/>
              <a:gd name="T5" fmla="*/ 174 h 347"/>
              <a:gd name="T6" fmla="*/ 200 w 327"/>
              <a:gd name="T7" fmla="*/ 198 h 347"/>
              <a:gd name="T8" fmla="*/ 55 w 327"/>
              <a:gd name="T9" fmla="*/ 124 h 347"/>
              <a:gd name="T10" fmla="*/ 73 w 327"/>
              <a:gd name="T11" fmla="*/ 126 h 347"/>
              <a:gd name="T12" fmla="*/ 96 w 327"/>
              <a:gd name="T13" fmla="*/ 128 h 347"/>
              <a:gd name="T14" fmla="*/ 96 w 327"/>
              <a:gd name="T15" fmla="*/ 113 h 347"/>
              <a:gd name="T16" fmla="*/ 163 w 327"/>
              <a:gd name="T17" fmla="*/ 175 h 347"/>
              <a:gd name="T18" fmla="*/ 238 w 327"/>
              <a:gd name="T19" fmla="*/ 121 h 347"/>
              <a:gd name="T20" fmla="*/ 254 w 327"/>
              <a:gd name="T21" fmla="*/ 118 h 347"/>
              <a:gd name="T22" fmla="*/ 264 w 327"/>
              <a:gd name="T23" fmla="*/ 122 h 347"/>
              <a:gd name="T24" fmla="*/ 240 w 327"/>
              <a:gd name="T25" fmla="*/ 148 h 347"/>
              <a:gd name="T26" fmla="*/ 282 w 327"/>
              <a:gd name="T27" fmla="*/ 197 h 347"/>
              <a:gd name="T28" fmla="*/ 269 w 327"/>
              <a:gd name="T29" fmla="*/ 152 h 347"/>
              <a:gd name="T30" fmla="*/ 269 w 327"/>
              <a:gd name="T31" fmla="*/ 289 h 347"/>
              <a:gd name="T32" fmla="*/ 284 w 327"/>
              <a:gd name="T33" fmla="*/ 285 h 347"/>
              <a:gd name="T34" fmla="*/ 178 w 327"/>
              <a:gd name="T35" fmla="*/ 343 h 347"/>
              <a:gd name="T36" fmla="*/ 164 w 327"/>
              <a:gd name="T37" fmla="*/ 346 h 347"/>
              <a:gd name="T38" fmla="*/ 43 w 327"/>
              <a:gd name="T39" fmla="*/ 285 h 347"/>
              <a:gd name="T40" fmla="*/ 58 w 327"/>
              <a:gd name="T41" fmla="*/ 289 h 347"/>
              <a:gd name="T42" fmla="*/ 58 w 327"/>
              <a:gd name="T43" fmla="*/ 152 h 347"/>
              <a:gd name="T44" fmla="*/ 46 w 327"/>
              <a:gd name="T45" fmla="*/ 197 h 347"/>
              <a:gd name="T46" fmla="*/ 82 w 327"/>
              <a:gd name="T47" fmla="*/ 145 h 347"/>
              <a:gd name="T48" fmla="*/ 36 w 327"/>
              <a:gd name="T49" fmla="*/ 231 h 347"/>
              <a:gd name="T50" fmla="*/ 42 w 327"/>
              <a:gd name="T51" fmla="*/ 244 h 347"/>
              <a:gd name="T52" fmla="*/ 49 w 327"/>
              <a:gd name="T53" fmla="*/ 257 h 347"/>
              <a:gd name="T54" fmla="*/ 26 w 327"/>
              <a:gd name="T55" fmla="*/ 274 h 347"/>
              <a:gd name="T56" fmla="*/ 16 w 327"/>
              <a:gd name="T57" fmla="*/ 217 h 347"/>
              <a:gd name="T58" fmla="*/ 31 w 327"/>
              <a:gd name="T59" fmla="*/ 192 h 347"/>
              <a:gd name="T60" fmla="*/ 272 w 327"/>
              <a:gd name="T61" fmla="*/ 220 h 347"/>
              <a:gd name="T62" fmla="*/ 267 w 327"/>
              <a:gd name="T63" fmla="*/ 234 h 347"/>
              <a:gd name="T64" fmla="*/ 262 w 327"/>
              <a:gd name="T65" fmla="*/ 249 h 347"/>
              <a:gd name="T66" fmla="*/ 259 w 327"/>
              <a:gd name="T67" fmla="*/ 260 h 347"/>
              <a:gd name="T68" fmla="*/ 277 w 327"/>
              <a:gd name="T69" fmla="*/ 210 h 347"/>
              <a:gd name="T70" fmla="*/ 296 w 327"/>
              <a:gd name="T71" fmla="*/ 208 h 347"/>
              <a:gd name="T72" fmla="*/ 162 w 327"/>
              <a:gd name="T73" fmla="*/ 0 h 347"/>
              <a:gd name="T74" fmla="*/ 241 w 327"/>
              <a:gd name="T75" fmla="*/ 62 h 347"/>
              <a:gd name="T76" fmla="*/ 227 w 327"/>
              <a:gd name="T77" fmla="*/ 103 h 347"/>
              <a:gd name="T78" fmla="*/ 210 w 327"/>
              <a:gd name="T79" fmla="*/ 47 h 347"/>
              <a:gd name="T80" fmla="*/ 112 w 327"/>
              <a:gd name="T81" fmla="*/ 106 h 347"/>
              <a:gd name="T82" fmla="*/ 88 w 327"/>
              <a:gd name="T83" fmla="*/ 89 h 347"/>
              <a:gd name="T84" fmla="*/ 114 w 327"/>
              <a:gd name="T85" fmla="*/ 2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7" h="347">
                <a:moveTo>
                  <a:pt x="153" y="191"/>
                </a:moveTo>
                <a:lnTo>
                  <a:pt x="153" y="329"/>
                </a:lnTo>
                <a:cubicBezTo>
                  <a:pt x="156" y="331"/>
                  <a:pt x="160" y="331"/>
                  <a:pt x="163" y="331"/>
                </a:cubicBezTo>
                <a:cubicBezTo>
                  <a:pt x="167" y="331"/>
                  <a:pt x="171" y="330"/>
                  <a:pt x="174" y="329"/>
                </a:cubicBezTo>
                <a:lnTo>
                  <a:pt x="174" y="191"/>
                </a:lnTo>
                <a:cubicBezTo>
                  <a:pt x="171" y="192"/>
                  <a:pt x="167" y="192"/>
                  <a:pt x="164" y="192"/>
                </a:cubicBezTo>
                <a:cubicBezTo>
                  <a:pt x="160" y="192"/>
                  <a:pt x="157" y="192"/>
                  <a:pt x="153" y="191"/>
                </a:cubicBezTo>
                <a:close/>
                <a:moveTo>
                  <a:pt x="200" y="198"/>
                </a:moveTo>
                <a:lnTo>
                  <a:pt x="261" y="174"/>
                </a:lnTo>
                <a:lnTo>
                  <a:pt x="261" y="199"/>
                </a:lnTo>
                <a:lnTo>
                  <a:pt x="200" y="223"/>
                </a:lnTo>
                <a:lnTo>
                  <a:pt x="200" y="198"/>
                </a:lnTo>
                <a:close/>
                <a:moveTo>
                  <a:pt x="82" y="145"/>
                </a:moveTo>
                <a:lnTo>
                  <a:pt x="57" y="131"/>
                </a:lnTo>
                <a:cubicBezTo>
                  <a:pt x="54" y="130"/>
                  <a:pt x="53" y="126"/>
                  <a:pt x="55" y="124"/>
                </a:cubicBezTo>
                <a:cubicBezTo>
                  <a:pt x="56" y="121"/>
                  <a:pt x="60" y="120"/>
                  <a:pt x="62" y="122"/>
                </a:cubicBezTo>
                <a:lnTo>
                  <a:pt x="86" y="135"/>
                </a:lnTo>
                <a:lnTo>
                  <a:pt x="73" y="126"/>
                </a:lnTo>
                <a:cubicBezTo>
                  <a:pt x="70" y="124"/>
                  <a:pt x="70" y="120"/>
                  <a:pt x="72" y="118"/>
                </a:cubicBezTo>
                <a:cubicBezTo>
                  <a:pt x="73" y="115"/>
                  <a:pt x="77" y="115"/>
                  <a:pt x="80" y="117"/>
                </a:cubicBezTo>
                <a:lnTo>
                  <a:pt x="96" y="128"/>
                </a:lnTo>
                <a:lnTo>
                  <a:pt x="88" y="121"/>
                </a:lnTo>
                <a:cubicBezTo>
                  <a:pt x="86" y="119"/>
                  <a:pt x="86" y="115"/>
                  <a:pt x="88" y="113"/>
                </a:cubicBezTo>
                <a:cubicBezTo>
                  <a:pt x="90" y="111"/>
                  <a:pt x="94" y="110"/>
                  <a:pt x="96" y="113"/>
                </a:cubicBezTo>
                <a:lnTo>
                  <a:pt x="162" y="175"/>
                </a:lnTo>
                <a:cubicBezTo>
                  <a:pt x="163" y="175"/>
                  <a:pt x="163" y="175"/>
                  <a:pt x="163" y="175"/>
                </a:cubicBezTo>
                <a:cubicBezTo>
                  <a:pt x="163" y="175"/>
                  <a:pt x="163" y="175"/>
                  <a:pt x="163" y="175"/>
                </a:cubicBezTo>
                <a:lnTo>
                  <a:pt x="230" y="113"/>
                </a:lnTo>
                <a:cubicBezTo>
                  <a:pt x="232" y="110"/>
                  <a:pt x="236" y="111"/>
                  <a:pt x="238" y="113"/>
                </a:cubicBezTo>
                <a:cubicBezTo>
                  <a:pt x="240" y="115"/>
                  <a:pt x="240" y="119"/>
                  <a:pt x="238" y="121"/>
                </a:cubicBezTo>
                <a:lnTo>
                  <a:pt x="229" y="128"/>
                </a:lnTo>
                <a:lnTo>
                  <a:pt x="246" y="117"/>
                </a:lnTo>
                <a:cubicBezTo>
                  <a:pt x="249" y="115"/>
                  <a:pt x="252" y="115"/>
                  <a:pt x="254" y="118"/>
                </a:cubicBezTo>
                <a:cubicBezTo>
                  <a:pt x="256" y="120"/>
                  <a:pt x="255" y="124"/>
                  <a:pt x="253" y="126"/>
                </a:cubicBezTo>
                <a:lnTo>
                  <a:pt x="240" y="135"/>
                </a:lnTo>
                <a:lnTo>
                  <a:pt x="264" y="122"/>
                </a:lnTo>
                <a:cubicBezTo>
                  <a:pt x="266" y="120"/>
                  <a:pt x="270" y="121"/>
                  <a:pt x="271" y="124"/>
                </a:cubicBezTo>
                <a:cubicBezTo>
                  <a:pt x="273" y="127"/>
                  <a:pt x="272" y="130"/>
                  <a:pt x="269" y="131"/>
                </a:cubicBezTo>
                <a:lnTo>
                  <a:pt x="240" y="148"/>
                </a:lnTo>
                <a:lnTo>
                  <a:pt x="284" y="129"/>
                </a:lnTo>
                <a:lnTo>
                  <a:pt x="284" y="197"/>
                </a:lnTo>
                <a:cubicBezTo>
                  <a:pt x="283" y="197"/>
                  <a:pt x="283" y="197"/>
                  <a:pt x="282" y="197"/>
                </a:cubicBezTo>
                <a:lnTo>
                  <a:pt x="273" y="196"/>
                </a:lnTo>
                <a:lnTo>
                  <a:pt x="269" y="203"/>
                </a:lnTo>
                <a:lnTo>
                  <a:pt x="269" y="152"/>
                </a:lnTo>
                <a:lnTo>
                  <a:pt x="190" y="186"/>
                </a:lnTo>
                <a:lnTo>
                  <a:pt x="190" y="322"/>
                </a:lnTo>
                <a:lnTo>
                  <a:pt x="269" y="289"/>
                </a:lnTo>
                <a:lnTo>
                  <a:pt x="269" y="279"/>
                </a:lnTo>
                <a:cubicBezTo>
                  <a:pt x="272" y="280"/>
                  <a:pt x="275" y="282"/>
                  <a:pt x="277" y="283"/>
                </a:cubicBezTo>
                <a:cubicBezTo>
                  <a:pt x="280" y="284"/>
                  <a:pt x="282" y="284"/>
                  <a:pt x="284" y="285"/>
                </a:cubicBezTo>
                <a:lnTo>
                  <a:pt x="284" y="299"/>
                </a:lnTo>
                <a:lnTo>
                  <a:pt x="185" y="341"/>
                </a:lnTo>
                <a:cubicBezTo>
                  <a:pt x="183" y="342"/>
                  <a:pt x="181" y="343"/>
                  <a:pt x="178" y="343"/>
                </a:cubicBezTo>
                <a:lnTo>
                  <a:pt x="174" y="345"/>
                </a:lnTo>
                <a:lnTo>
                  <a:pt x="174" y="345"/>
                </a:lnTo>
                <a:cubicBezTo>
                  <a:pt x="171" y="346"/>
                  <a:pt x="167" y="346"/>
                  <a:pt x="164" y="346"/>
                </a:cubicBezTo>
                <a:cubicBezTo>
                  <a:pt x="156" y="347"/>
                  <a:pt x="149" y="345"/>
                  <a:pt x="142" y="340"/>
                </a:cubicBezTo>
                <a:lnTo>
                  <a:pt x="43" y="299"/>
                </a:lnTo>
                <a:lnTo>
                  <a:pt x="43" y="285"/>
                </a:lnTo>
                <a:cubicBezTo>
                  <a:pt x="45" y="284"/>
                  <a:pt x="48" y="284"/>
                  <a:pt x="50" y="283"/>
                </a:cubicBezTo>
                <a:cubicBezTo>
                  <a:pt x="53" y="282"/>
                  <a:pt x="55" y="280"/>
                  <a:pt x="58" y="279"/>
                </a:cubicBezTo>
                <a:lnTo>
                  <a:pt x="58" y="289"/>
                </a:lnTo>
                <a:lnTo>
                  <a:pt x="138" y="322"/>
                </a:lnTo>
                <a:lnTo>
                  <a:pt x="138" y="186"/>
                </a:lnTo>
                <a:lnTo>
                  <a:pt x="58" y="152"/>
                </a:lnTo>
                <a:lnTo>
                  <a:pt x="58" y="203"/>
                </a:lnTo>
                <a:lnTo>
                  <a:pt x="55" y="196"/>
                </a:lnTo>
                <a:lnTo>
                  <a:pt x="46" y="197"/>
                </a:lnTo>
                <a:cubicBezTo>
                  <a:pt x="45" y="197"/>
                  <a:pt x="44" y="197"/>
                  <a:pt x="43" y="197"/>
                </a:cubicBezTo>
                <a:lnTo>
                  <a:pt x="43" y="129"/>
                </a:lnTo>
                <a:lnTo>
                  <a:pt x="82" y="145"/>
                </a:lnTo>
                <a:close/>
                <a:moveTo>
                  <a:pt x="49" y="210"/>
                </a:moveTo>
                <a:cubicBezTo>
                  <a:pt x="51" y="213"/>
                  <a:pt x="53" y="216"/>
                  <a:pt x="54" y="220"/>
                </a:cubicBezTo>
                <a:lnTo>
                  <a:pt x="36" y="231"/>
                </a:lnTo>
                <a:lnTo>
                  <a:pt x="56" y="223"/>
                </a:lnTo>
                <a:cubicBezTo>
                  <a:pt x="57" y="227"/>
                  <a:pt x="58" y="230"/>
                  <a:pt x="60" y="234"/>
                </a:cubicBezTo>
                <a:lnTo>
                  <a:pt x="42" y="244"/>
                </a:lnTo>
                <a:lnTo>
                  <a:pt x="61" y="237"/>
                </a:lnTo>
                <a:cubicBezTo>
                  <a:pt x="62" y="241"/>
                  <a:pt x="63" y="245"/>
                  <a:pt x="65" y="249"/>
                </a:cubicBezTo>
                <a:lnTo>
                  <a:pt x="49" y="257"/>
                </a:lnTo>
                <a:lnTo>
                  <a:pt x="65" y="251"/>
                </a:lnTo>
                <a:cubicBezTo>
                  <a:pt x="66" y="254"/>
                  <a:pt x="67" y="257"/>
                  <a:pt x="67" y="260"/>
                </a:cubicBezTo>
                <a:cubicBezTo>
                  <a:pt x="64" y="262"/>
                  <a:pt x="38" y="279"/>
                  <a:pt x="26" y="274"/>
                </a:cubicBezTo>
                <a:cubicBezTo>
                  <a:pt x="13" y="269"/>
                  <a:pt x="1" y="252"/>
                  <a:pt x="0" y="236"/>
                </a:cubicBezTo>
                <a:cubicBezTo>
                  <a:pt x="0" y="221"/>
                  <a:pt x="40" y="211"/>
                  <a:pt x="49" y="210"/>
                </a:cubicBezTo>
                <a:close/>
                <a:moveTo>
                  <a:pt x="16" y="217"/>
                </a:moveTo>
                <a:lnTo>
                  <a:pt x="26" y="213"/>
                </a:lnTo>
                <a:lnTo>
                  <a:pt x="31" y="208"/>
                </a:lnTo>
                <a:lnTo>
                  <a:pt x="31" y="192"/>
                </a:lnTo>
                <a:cubicBezTo>
                  <a:pt x="22" y="196"/>
                  <a:pt x="18" y="206"/>
                  <a:pt x="16" y="217"/>
                </a:cubicBezTo>
                <a:close/>
                <a:moveTo>
                  <a:pt x="277" y="210"/>
                </a:moveTo>
                <a:cubicBezTo>
                  <a:pt x="276" y="213"/>
                  <a:pt x="274" y="216"/>
                  <a:pt x="272" y="220"/>
                </a:cubicBezTo>
                <a:lnTo>
                  <a:pt x="291" y="231"/>
                </a:lnTo>
                <a:lnTo>
                  <a:pt x="271" y="223"/>
                </a:lnTo>
                <a:cubicBezTo>
                  <a:pt x="269" y="227"/>
                  <a:pt x="268" y="230"/>
                  <a:pt x="267" y="234"/>
                </a:cubicBezTo>
                <a:lnTo>
                  <a:pt x="284" y="244"/>
                </a:lnTo>
                <a:lnTo>
                  <a:pt x="266" y="237"/>
                </a:lnTo>
                <a:cubicBezTo>
                  <a:pt x="264" y="241"/>
                  <a:pt x="263" y="245"/>
                  <a:pt x="262" y="249"/>
                </a:cubicBezTo>
                <a:lnTo>
                  <a:pt x="278" y="257"/>
                </a:lnTo>
                <a:lnTo>
                  <a:pt x="261" y="251"/>
                </a:lnTo>
                <a:cubicBezTo>
                  <a:pt x="261" y="254"/>
                  <a:pt x="260" y="257"/>
                  <a:pt x="259" y="260"/>
                </a:cubicBezTo>
                <a:cubicBezTo>
                  <a:pt x="263" y="262"/>
                  <a:pt x="289" y="279"/>
                  <a:pt x="301" y="274"/>
                </a:cubicBezTo>
                <a:cubicBezTo>
                  <a:pt x="313" y="269"/>
                  <a:pt x="326" y="252"/>
                  <a:pt x="326" y="236"/>
                </a:cubicBezTo>
                <a:cubicBezTo>
                  <a:pt x="327" y="221"/>
                  <a:pt x="286" y="211"/>
                  <a:pt x="277" y="210"/>
                </a:cubicBezTo>
                <a:close/>
                <a:moveTo>
                  <a:pt x="311" y="217"/>
                </a:moveTo>
                <a:lnTo>
                  <a:pt x="300" y="213"/>
                </a:lnTo>
                <a:lnTo>
                  <a:pt x="296" y="208"/>
                </a:lnTo>
                <a:lnTo>
                  <a:pt x="295" y="192"/>
                </a:lnTo>
                <a:cubicBezTo>
                  <a:pt x="305" y="196"/>
                  <a:pt x="309" y="206"/>
                  <a:pt x="311" y="217"/>
                </a:cubicBezTo>
                <a:close/>
                <a:moveTo>
                  <a:pt x="162" y="0"/>
                </a:moveTo>
                <a:cubicBezTo>
                  <a:pt x="181" y="0"/>
                  <a:pt x="198" y="10"/>
                  <a:pt x="210" y="24"/>
                </a:cubicBezTo>
                <a:cubicBezTo>
                  <a:pt x="218" y="34"/>
                  <a:pt x="224" y="45"/>
                  <a:pt x="228" y="59"/>
                </a:cubicBezTo>
                <a:cubicBezTo>
                  <a:pt x="232" y="58"/>
                  <a:pt x="239" y="57"/>
                  <a:pt x="241" y="62"/>
                </a:cubicBezTo>
                <a:cubicBezTo>
                  <a:pt x="244" y="70"/>
                  <a:pt x="242" y="87"/>
                  <a:pt x="237" y="89"/>
                </a:cubicBezTo>
                <a:cubicBezTo>
                  <a:pt x="235" y="90"/>
                  <a:pt x="232" y="90"/>
                  <a:pt x="229" y="90"/>
                </a:cubicBezTo>
                <a:cubicBezTo>
                  <a:pt x="229" y="94"/>
                  <a:pt x="228" y="99"/>
                  <a:pt x="227" y="103"/>
                </a:cubicBezTo>
                <a:cubicBezTo>
                  <a:pt x="222" y="104"/>
                  <a:pt x="217" y="105"/>
                  <a:pt x="213" y="106"/>
                </a:cubicBezTo>
                <a:cubicBezTo>
                  <a:pt x="216" y="98"/>
                  <a:pt x="217" y="89"/>
                  <a:pt x="217" y="80"/>
                </a:cubicBezTo>
                <a:cubicBezTo>
                  <a:pt x="217" y="68"/>
                  <a:pt x="215" y="57"/>
                  <a:pt x="210" y="47"/>
                </a:cubicBezTo>
                <a:cubicBezTo>
                  <a:pt x="173" y="76"/>
                  <a:pt x="125" y="55"/>
                  <a:pt x="113" y="50"/>
                </a:cubicBezTo>
                <a:cubicBezTo>
                  <a:pt x="109" y="59"/>
                  <a:pt x="107" y="69"/>
                  <a:pt x="107" y="80"/>
                </a:cubicBezTo>
                <a:cubicBezTo>
                  <a:pt x="107" y="89"/>
                  <a:pt x="109" y="98"/>
                  <a:pt x="112" y="106"/>
                </a:cubicBezTo>
                <a:cubicBezTo>
                  <a:pt x="107" y="105"/>
                  <a:pt x="103" y="104"/>
                  <a:pt x="98" y="103"/>
                </a:cubicBezTo>
                <a:cubicBezTo>
                  <a:pt x="97" y="99"/>
                  <a:pt x="96" y="94"/>
                  <a:pt x="95" y="90"/>
                </a:cubicBezTo>
                <a:cubicBezTo>
                  <a:pt x="93" y="90"/>
                  <a:pt x="90" y="90"/>
                  <a:pt x="88" y="89"/>
                </a:cubicBezTo>
                <a:cubicBezTo>
                  <a:pt x="82" y="87"/>
                  <a:pt x="81" y="70"/>
                  <a:pt x="84" y="62"/>
                </a:cubicBezTo>
                <a:cubicBezTo>
                  <a:pt x="86" y="57"/>
                  <a:pt x="92" y="58"/>
                  <a:pt x="97" y="59"/>
                </a:cubicBezTo>
                <a:cubicBezTo>
                  <a:pt x="100" y="45"/>
                  <a:pt x="106" y="34"/>
                  <a:pt x="114" y="24"/>
                </a:cubicBezTo>
                <a:cubicBezTo>
                  <a:pt x="126" y="10"/>
                  <a:pt x="143" y="0"/>
                  <a:pt x="162" y="0"/>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solidFill>
            </a:endParaRPr>
          </a:p>
        </p:txBody>
      </p:sp>
      <p:sp>
        <p:nvSpPr>
          <p:cNvPr id="20" name="Rectangle 3"/>
          <p:cNvSpPr txBox="1">
            <a:spLocks noChangeArrowheads="1"/>
          </p:cNvSpPr>
          <p:nvPr/>
        </p:nvSpPr>
        <p:spPr bwMode="auto">
          <a:xfrm>
            <a:off x="1490663" y="2630281"/>
            <a:ext cx="9217024" cy="8605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4600" b="1" dirty="0">
                <a:solidFill>
                  <a:schemeClr val="bg1"/>
                </a:solidFill>
                <a:latin typeface="+mn-ea"/>
                <a:ea typeface="+mn-ea"/>
              </a:rPr>
              <a:t>优秀硕士毕业论文答辩</a:t>
            </a:r>
            <a:r>
              <a:rPr lang="en-US" altLang="zh-CN" sz="4600" b="1" dirty="0" err="1">
                <a:solidFill>
                  <a:schemeClr val="bg1"/>
                </a:solidFill>
                <a:latin typeface="+mn-ea"/>
                <a:ea typeface="+mn-ea"/>
              </a:rPr>
              <a:t>ppt</a:t>
            </a:r>
            <a:r>
              <a:rPr lang="zh-CN" altLang="en-US" sz="4600" b="1" dirty="0">
                <a:solidFill>
                  <a:schemeClr val="bg1"/>
                </a:solidFill>
                <a:latin typeface="+mn-ea"/>
                <a:ea typeface="+mn-ea"/>
              </a:rPr>
              <a:t>模板</a:t>
            </a:r>
            <a:endParaRPr lang="zh-CN" sz="4600" b="1" dirty="0">
              <a:solidFill>
                <a:schemeClr val="bg1"/>
              </a:solidFill>
              <a:latin typeface="+mn-ea"/>
              <a:ea typeface="+mn-ea"/>
            </a:endParaRPr>
          </a:p>
        </p:txBody>
      </p:sp>
      <p:sp>
        <p:nvSpPr>
          <p:cNvPr id="22" name="Rectangle 4"/>
          <p:cNvSpPr txBox="1">
            <a:spLocks noChangeArrowheads="1"/>
          </p:cNvSpPr>
          <p:nvPr/>
        </p:nvSpPr>
        <p:spPr bwMode="auto">
          <a:xfrm>
            <a:off x="2858815" y="3897901"/>
            <a:ext cx="2420453" cy="3549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b="0" dirty="0">
              <a:latin typeface="+mn-ea"/>
              <a:ea typeface="+mn-ea"/>
            </a:endParaRPr>
          </a:p>
        </p:txBody>
      </p:sp>
      <p:sp>
        <p:nvSpPr>
          <p:cNvPr id="23" name="Rectangle 4"/>
          <p:cNvSpPr txBox="1">
            <a:spLocks noChangeArrowheads="1"/>
          </p:cNvSpPr>
          <p:nvPr/>
        </p:nvSpPr>
        <p:spPr bwMode="auto">
          <a:xfrm>
            <a:off x="7339726" y="3897901"/>
            <a:ext cx="2420453" cy="3549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b="0" dirty="0">
              <a:latin typeface="+mn-ea"/>
              <a:ea typeface="+mn-ea"/>
            </a:endParaRPr>
          </a:p>
        </p:txBody>
      </p:sp>
      <p:cxnSp>
        <p:nvCxnSpPr>
          <p:cNvPr id="29" name="直接连接符 28"/>
          <p:cNvCxnSpPr/>
          <p:nvPr/>
        </p:nvCxnSpPr>
        <p:spPr bwMode="auto">
          <a:xfrm>
            <a:off x="1564105" y="3500567"/>
            <a:ext cx="9030187"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 name="Group 4"/>
          <p:cNvGrpSpPr>
            <a:grpSpLocks noChangeAspect="1"/>
          </p:cNvGrpSpPr>
          <p:nvPr/>
        </p:nvGrpSpPr>
        <p:grpSpPr bwMode="auto">
          <a:xfrm>
            <a:off x="5492750" y="3759248"/>
            <a:ext cx="1212850" cy="1214438"/>
            <a:chOff x="3460" y="2322"/>
            <a:chExt cx="764" cy="765"/>
          </a:xfrm>
        </p:grpSpPr>
        <p:sp>
          <p:nvSpPr>
            <p:cNvPr id="6" name="Freeform 5"/>
            <p:cNvSpPr>
              <a:spLocks noEditPoints="1"/>
            </p:cNvSpPr>
            <p:nvPr/>
          </p:nvSpPr>
          <p:spPr bwMode="auto">
            <a:xfrm>
              <a:off x="3460" y="2322"/>
              <a:ext cx="764" cy="765"/>
            </a:xfrm>
            <a:custGeom>
              <a:avLst/>
              <a:gdLst>
                <a:gd name="T0" fmla="*/ 1023 w 2046"/>
                <a:gd name="T1" fmla="*/ 0 h 2046"/>
                <a:gd name="T2" fmla="*/ 2046 w 2046"/>
                <a:gd name="T3" fmla="*/ 1023 h 2046"/>
                <a:gd name="T4" fmla="*/ 1023 w 2046"/>
                <a:gd name="T5" fmla="*/ 2046 h 2046"/>
                <a:gd name="T6" fmla="*/ 0 w 2046"/>
                <a:gd name="T7" fmla="*/ 1023 h 2046"/>
                <a:gd name="T8" fmla="*/ 1023 w 2046"/>
                <a:gd name="T9" fmla="*/ 0 h 2046"/>
                <a:gd name="T10" fmla="*/ 1023 w 2046"/>
                <a:gd name="T11" fmla="*/ 141 h 2046"/>
                <a:gd name="T12" fmla="*/ 1905 w 2046"/>
                <a:gd name="T13" fmla="*/ 1023 h 2046"/>
                <a:gd name="T14" fmla="*/ 1023 w 2046"/>
                <a:gd name="T15" fmla="*/ 1905 h 2046"/>
                <a:gd name="T16" fmla="*/ 141 w 2046"/>
                <a:gd name="T17" fmla="*/ 1023 h 2046"/>
                <a:gd name="T18" fmla="*/ 1023 w 2046"/>
                <a:gd name="T19" fmla="*/ 141 h 2046"/>
                <a:gd name="T20" fmla="*/ 1023 w 2046"/>
                <a:gd name="T21" fmla="*/ 83 h 2046"/>
                <a:gd name="T22" fmla="*/ 1964 w 2046"/>
                <a:gd name="T23" fmla="*/ 1023 h 2046"/>
                <a:gd name="T24" fmla="*/ 1023 w 2046"/>
                <a:gd name="T25" fmla="*/ 1964 h 2046"/>
                <a:gd name="T26" fmla="*/ 83 w 2046"/>
                <a:gd name="T27" fmla="*/ 1023 h 2046"/>
                <a:gd name="T28" fmla="*/ 1023 w 2046"/>
                <a:gd name="T29" fmla="*/ 83 h 2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1023" y="141"/>
                  </a:moveTo>
                  <a:cubicBezTo>
                    <a:pt x="1510" y="141"/>
                    <a:pt x="1905" y="536"/>
                    <a:pt x="1905" y="1023"/>
                  </a:cubicBezTo>
                  <a:cubicBezTo>
                    <a:pt x="1905" y="1510"/>
                    <a:pt x="1510" y="1905"/>
                    <a:pt x="1023" y="1905"/>
                  </a:cubicBezTo>
                  <a:cubicBezTo>
                    <a:pt x="536" y="1905"/>
                    <a:pt x="141" y="1510"/>
                    <a:pt x="141" y="1023"/>
                  </a:cubicBezTo>
                  <a:cubicBezTo>
                    <a:pt x="141" y="536"/>
                    <a:pt x="536" y="141"/>
                    <a:pt x="1023" y="141"/>
                  </a:cubicBezTo>
                  <a:close/>
                  <a:moveTo>
                    <a:pt x="1023" y="83"/>
                  </a:moveTo>
                  <a:cubicBezTo>
                    <a:pt x="1543" y="83"/>
                    <a:pt x="1964" y="504"/>
                    <a:pt x="1964" y="1023"/>
                  </a:cubicBezTo>
                  <a:cubicBezTo>
                    <a:pt x="1964" y="1543"/>
                    <a:pt x="1543" y="1964"/>
                    <a:pt x="1023" y="1964"/>
                  </a:cubicBezTo>
                  <a:cubicBezTo>
                    <a:pt x="504" y="1964"/>
                    <a:pt x="83" y="1543"/>
                    <a:pt x="83" y="1023"/>
                  </a:cubicBezTo>
                  <a:cubicBezTo>
                    <a:pt x="83" y="504"/>
                    <a:pt x="504" y="83"/>
                    <a:pt x="1023" y="83"/>
                  </a:cubicBezTo>
                  <a:close/>
                </a:path>
              </a:pathLst>
            </a:custGeom>
            <a:solidFill>
              <a:srgbClr val="E969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a:spLocks noEditPoints="1"/>
            </p:cNvSpPr>
            <p:nvPr/>
          </p:nvSpPr>
          <p:spPr bwMode="auto">
            <a:xfrm>
              <a:off x="3603" y="2530"/>
              <a:ext cx="510" cy="420"/>
            </a:xfrm>
            <a:custGeom>
              <a:avLst/>
              <a:gdLst>
                <a:gd name="T0" fmla="*/ 725 w 1364"/>
                <a:gd name="T1" fmla="*/ 847 h 1123"/>
                <a:gd name="T2" fmla="*/ 51 w 1364"/>
                <a:gd name="T3" fmla="*/ 757 h 1123"/>
                <a:gd name="T4" fmla="*/ 1159 w 1364"/>
                <a:gd name="T5" fmla="*/ 786 h 1123"/>
                <a:gd name="T6" fmla="*/ 1143 w 1364"/>
                <a:gd name="T7" fmla="*/ 765 h 1123"/>
                <a:gd name="T8" fmla="*/ 720 w 1364"/>
                <a:gd name="T9" fmla="*/ 805 h 1123"/>
                <a:gd name="T10" fmla="*/ 57 w 1364"/>
                <a:gd name="T11" fmla="*/ 484 h 1123"/>
                <a:gd name="T12" fmla="*/ 733 w 1364"/>
                <a:gd name="T13" fmla="*/ 828 h 1123"/>
                <a:gd name="T14" fmla="*/ 1158 w 1364"/>
                <a:gd name="T15" fmla="*/ 621 h 1123"/>
                <a:gd name="T16" fmla="*/ 720 w 1364"/>
                <a:gd name="T17" fmla="*/ 805 h 1123"/>
                <a:gd name="T18" fmla="*/ 1001 w 1364"/>
                <a:gd name="T19" fmla="*/ 579 h 1123"/>
                <a:gd name="T20" fmla="*/ 990 w 1364"/>
                <a:gd name="T21" fmla="*/ 441 h 1123"/>
                <a:gd name="T22" fmla="*/ 284 w 1364"/>
                <a:gd name="T23" fmla="*/ 432 h 1123"/>
                <a:gd name="T24" fmla="*/ 71 w 1364"/>
                <a:gd name="T25" fmla="*/ 478 h 1123"/>
                <a:gd name="T26" fmla="*/ 720 w 1364"/>
                <a:gd name="T27" fmla="*/ 1101 h 1123"/>
                <a:gd name="T28" fmla="*/ 57 w 1364"/>
                <a:gd name="T29" fmla="*/ 780 h 1123"/>
                <a:gd name="T30" fmla="*/ 733 w 1364"/>
                <a:gd name="T31" fmla="*/ 1123 h 1123"/>
                <a:gd name="T32" fmla="*/ 1158 w 1364"/>
                <a:gd name="T33" fmla="*/ 917 h 1123"/>
                <a:gd name="T34" fmla="*/ 720 w 1364"/>
                <a:gd name="T35" fmla="*/ 1101 h 1123"/>
                <a:gd name="T36" fmla="*/ 1067 w 1364"/>
                <a:gd name="T37" fmla="*/ 344 h 1123"/>
                <a:gd name="T38" fmla="*/ 1056 w 1364"/>
                <a:gd name="T39" fmla="*/ 368 h 1123"/>
                <a:gd name="T40" fmla="*/ 1063 w 1364"/>
                <a:gd name="T41" fmla="*/ 404 h 1123"/>
                <a:gd name="T42" fmla="*/ 1035 w 1364"/>
                <a:gd name="T43" fmla="*/ 562 h 1123"/>
                <a:gd name="T44" fmla="*/ 1115 w 1364"/>
                <a:gd name="T45" fmla="*/ 422 h 1123"/>
                <a:gd name="T46" fmla="*/ 1106 w 1364"/>
                <a:gd name="T47" fmla="*/ 389 h 1123"/>
                <a:gd name="T48" fmla="*/ 1114 w 1364"/>
                <a:gd name="T49" fmla="*/ 352 h 1123"/>
                <a:gd name="T50" fmla="*/ 1104 w 1364"/>
                <a:gd name="T51" fmla="*/ 226 h 1123"/>
                <a:gd name="T52" fmla="*/ 1356 w 1364"/>
                <a:gd name="T53" fmla="*/ 174 h 1123"/>
                <a:gd name="T54" fmla="*/ 773 w 1364"/>
                <a:gd name="T55" fmla="*/ 4 h 1123"/>
                <a:gd name="T56" fmla="*/ 413 w 1364"/>
                <a:gd name="T57" fmla="*/ 28 h 1123"/>
                <a:gd name="T58" fmla="*/ 11 w 1364"/>
                <a:gd name="T59" fmla="*/ 76 h 1123"/>
                <a:gd name="T60" fmla="*/ 480 w 1364"/>
                <a:gd name="T61" fmla="*/ 323 h 1123"/>
                <a:gd name="T62" fmla="*/ 1039 w 1364"/>
                <a:gd name="T63" fmla="*/ 238 h 1123"/>
                <a:gd name="T64" fmla="*/ 628 w 1364"/>
                <a:gd name="T65" fmla="*/ 161 h 1123"/>
                <a:gd name="T66" fmla="*/ 1054 w 1364"/>
                <a:gd name="T67" fmla="*/ 204 h 1123"/>
                <a:gd name="T68" fmla="*/ 961 w 1364"/>
                <a:gd name="T69" fmla="*/ 281 h 1123"/>
                <a:gd name="T70" fmla="*/ 315 w 1364"/>
                <a:gd name="T71" fmla="*/ 432 h 1123"/>
                <a:gd name="T72" fmla="*/ 466 w 1364"/>
                <a:gd name="T73" fmla="*/ 350 h 1123"/>
                <a:gd name="T74" fmla="*/ 961 w 1364"/>
                <a:gd name="T75" fmla="*/ 281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4" h="1123">
                  <a:moveTo>
                    <a:pt x="717" y="953"/>
                  </a:moveTo>
                  <a:cubicBezTo>
                    <a:pt x="707" y="917"/>
                    <a:pt x="707" y="881"/>
                    <a:pt x="725" y="847"/>
                  </a:cubicBezTo>
                  <a:lnTo>
                    <a:pt x="54" y="632"/>
                  </a:lnTo>
                  <a:cubicBezTo>
                    <a:pt x="28" y="665"/>
                    <a:pt x="21" y="710"/>
                    <a:pt x="51" y="757"/>
                  </a:cubicBezTo>
                  <a:lnTo>
                    <a:pt x="730" y="975"/>
                  </a:lnTo>
                  <a:lnTo>
                    <a:pt x="1159" y="786"/>
                  </a:lnTo>
                  <a:cubicBezTo>
                    <a:pt x="1170" y="781"/>
                    <a:pt x="1169" y="773"/>
                    <a:pt x="1155" y="768"/>
                  </a:cubicBezTo>
                  <a:lnTo>
                    <a:pt x="1143" y="765"/>
                  </a:lnTo>
                  <a:lnTo>
                    <a:pt x="717" y="953"/>
                  </a:lnTo>
                  <a:close/>
                  <a:moveTo>
                    <a:pt x="720" y="805"/>
                  </a:moveTo>
                  <a:cubicBezTo>
                    <a:pt x="710" y="770"/>
                    <a:pt x="710" y="734"/>
                    <a:pt x="729" y="700"/>
                  </a:cubicBezTo>
                  <a:lnTo>
                    <a:pt x="57" y="484"/>
                  </a:lnTo>
                  <a:cubicBezTo>
                    <a:pt x="31" y="518"/>
                    <a:pt x="24" y="563"/>
                    <a:pt x="55" y="610"/>
                  </a:cubicBezTo>
                  <a:lnTo>
                    <a:pt x="733" y="828"/>
                  </a:lnTo>
                  <a:lnTo>
                    <a:pt x="1162" y="639"/>
                  </a:lnTo>
                  <a:cubicBezTo>
                    <a:pt x="1174" y="633"/>
                    <a:pt x="1172" y="626"/>
                    <a:pt x="1158" y="621"/>
                  </a:cubicBezTo>
                  <a:lnTo>
                    <a:pt x="1146" y="617"/>
                  </a:lnTo>
                  <a:lnTo>
                    <a:pt x="720" y="805"/>
                  </a:lnTo>
                  <a:close/>
                  <a:moveTo>
                    <a:pt x="742" y="694"/>
                  </a:moveTo>
                  <a:lnTo>
                    <a:pt x="1001" y="579"/>
                  </a:lnTo>
                  <a:lnTo>
                    <a:pt x="1021" y="451"/>
                  </a:lnTo>
                  <a:lnTo>
                    <a:pt x="990" y="441"/>
                  </a:lnTo>
                  <a:cubicBezTo>
                    <a:pt x="976" y="548"/>
                    <a:pt x="711" y="556"/>
                    <a:pt x="638" y="556"/>
                  </a:cubicBezTo>
                  <a:cubicBezTo>
                    <a:pt x="562" y="556"/>
                    <a:pt x="284" y="548"/>
                    <a:pt x="284" y="432"/>
                  </a:cubicBezTo>
                  <a:lnTo>
                    <a:pt x="284" y="384"/>
                  </a:lnTo>
                  <a:lnTo>
                    <a:pt x="71" y="478"/>
                  </a:lnTo>
                  <a:lnTo>
                    <a:pt x="742" y="694"/>
                  </a:lnTo>
                  <a:close/>
                  <a:moveTo>
                    <a:pt x="720" y="1101"/>
                  </a:moveTo>
                  <a:cubicBezTo>
                    <a:pt x="710" y="1066"/>
                    <a:pt x="710" y="1030"/>
                    <a:pt x="728" y="995"/>
                  </a:cubicBezTo>
                  <a:lnTo>
                    <a:pt x="57" y="780"/>
                  </a:lnTo>
                  <a:cubicBezTo>
                    <a:pt x="31" y="814"/>
                    <a:pt x="24" y="858"/>
                    <a:pt x="54" y="906"/>
                  </a:cubicBezTo>
                  <a:lnTo>
                    <a:pt x="733" y="1123"/>
                  </a:lnTo>
                  <a:lnTo>
                    <a:pt x="1162" y="934"/>
                  </a:lnTo>
                  <a:cubicBezTo>
                    <a:pt x="1173" y="929"/>
                    <a:pt x="1171" y="921"/>
                    <a:pt x="1158" y="917"/>
                  </a:cubicBezTo>
                  <a:lnTo>
                    <a:pt x="1146" y="913"/>
                  </a:lnTo>
                  <a:lnTo>
                    <a:pt x="720" y="1101"/>
                  </a:lnTo>
                  <a:close/>
                  <a:moveTo>
                    <a:pt x="1067" y="219"/>
                  </a:moveTo>
                  <a:lnTo>
                    <a:pt x="1067" y="344"/>
                  </a:lnTo>
                  <a:cubicBezTo>
                    <a:pt x="1062" y="345"/>
                    <a:pt x="1058" y="348"/>
                    <a:pt x="1058" y="352"/>
                  </a:cubicBezTo>
                  <a:lnTo>
                    <a:pt x="1056" y="368"/>
                  </a:lnTo>
                  <a:cubicBezTo>
                    <a:pt x="1056" y="378"/>
                    <a:pt x="1065" y="382"/>
                    <a:pt x="1064" y="389"/>
                  </a:cubicBezTo>
                  <a:lnTo>
                    <a:pt x="1063" y="404"/>
                  </a:lnTo>
                  <a:cubicBezTo>
                    <a:pt x="1063" y="410"/>
                    <a:pt x="1057" y="415"/>
                    <a:pt x="1056" y="422"/>
                  </a:cubicBezTo>
                  <a:lnTo>
                    <a:pt x="1035" y="562"/>
                  </a:lnTo>
                  <a:cubicBezTo>
                    <a:pt x="1043" y="579"/>
                    <a:pt x="1127" y="579"/>
                    <a:pt x="1136" y="562"/>
                  </a:cubicBezTo>
                  <a:lnTo>
                    <a:pt x="1115" y="422"/>
                  </a:lnTo>
                  <a:cubicBezTo>
                    <a:pt x="1114" y="415"/>
                    <a:pt x="1108" y="410"/>
                    <a:pt x="1107" y="404"/>
                  </a:cubicBezTo>
                  <a:lnTo>
                    <a:pt x="1106" y="389"/>
                  </a:lnTo>
                  <a:cubicBezTo>
                    <a:pt x="1106" y="381"/>
                    <a:pt x="1115" y="379"/>
                    <a:pt x="1115" y="369"/>
                  </a:cubicBezTo>
                  <a:lnTo>
                    <a:pt x="1114" y="352"/>
                  </a:lnTo>
                  <a:cubicBezTo>
                    <a:pt x="1113" y="347"/>
                    <a:pt x="1109" y="344"/>
                    <a:pt x="1104" y="344"/>
                  </a:cubicBezTo>
                  <a:cubicBezTo>
                    <a:pt x="1104" y="218"/>
                    <a:pt x="1104" y="362"/>
                    <a:pt x="1104" y="226"/>
                  </a:cubicBezTo>
                  <a:lnTo>
                    <a:pt x="1356" y="183"/>
                  </a:lnTo>
                  <a:cubicBezTo>
                    <a:pt x="1362" y="182"/>
                    <a:pt x="1364" y="177"/>
                    <a:pt x="1356" y="174"/>
                  </a:cubicBezTo>
                  <a:cubicBezTo>
                    <a:pt x="1235" y="139"/>
                    <a:pt x="1125" y="107"/>
                    <a:pt x="1024" y="77"/>
                  </a:cubicBezTo>
                  <a:cubicBezTo>
                    <a:pt x="934" y="51"/>
                    <a:pt x="850" y="26"/>
                    <a:pt x="773" y="4"/>
                  </a:cubicBezTo>
                  <a:cubicBezTo>
                    <a:pt x="759" y="0"/>
                    <a:pt x="750" y="0"/>
                    <a:pt x="736" y="1"/>
                  </a:cubicBezTo>
                  <a:cubicBezTo>
                    <a:pt x="635" y="9"/>
                    <a:pt x="527" y="18"/>
                    <a:pt x="413" y="28"/>
                  </a:cubicBezTo>
                  <a:cubicBezTo>
                    <a:pt x="289" y="39"/>
                    <a:pt x="155" y="50"/>
                    <a:pt x="12" y="62"/>
                  </a:cubicBezTo>
                  <a:cubicBezTo>
                    <a:pt x="0" y="64"/>
                    <a:pt x="3" y="73"/>
                    <a:pt x="11" y="76"/>
                  </a:cubicBezTo>
                  <a:cubicBezTo>
                    <a:pt x="68" y="106"/>
                    <a:pt x="130" y="139"/>
                    <a:pt x="198" y="175"/>
                  </a:cubicBezTo>
                  <a:cubicBezTo>
                    <a:pt x="281" y="219"/>
                    <a:pt x="374" y="268"/>
                    <a:pt x="480" y="323"/>
                  </a:cubicBezTo>
                  <a:cubicBezTo>
                    <a:pt x="489" y="328"/>
                    <a:pt x="508" y="330"/>
                    <a:pt x="523" y="327"/>
                  </a:cubicBezTo>
                  <a:cubicBezTo>
                    <a:pt x="695" y="298"/>
                    <a:pt x="867" y="268"/>
                    <a:pt x="1039" y="238"/>
                  </a:cubicBezTo>
                  <a:cubicBezTo>
                    <a:pt x="1038" y="232"/>
                    <a:pt x="1036" y="229"/>
                    <a:pt x="1029" y="227"/>
                  </a:cubicBezTo>
                  <a:lnTo>
                    <a:pt x="628" y="161"/>
                  </a:lnTo>
                  <a:cubicBezTo>
                    <a:pt x="593" y="156"/>
                    <a:pt x="599" y="131"/>
                    <a:pt x="619" y="134"/>
                  </a:cubicBezTo>
                  <a:lnTo>
                    <a:pt x="1054" y="204"/>
                  </a:lnTo>
                  <a:cubicBezTo>
                    <a:pt x="1062" y="206"/>
                    <a:pt x="1066" y="211"/>
                    <a:pt x="1067" y="219"/>
                  </a:cubicBezTo>
                  <a:close/>
                  <a:moveTo>
                    <a:pt x="961" y="281"/>
                  </a:moveTo>
                  <a:lnTo>
                    <a:pt x="961" y="432"/>
                  </a:lnTo>
                  <a:cubicBezTo>
                    <a:pt x="961" y="557"/>
                    <a:pt x="315" y="557"/>
                    <a:pt x="315" y="432"/>
                  </a:cubicBezTo>
                  <a:lnTo>
                    <a:pt x="315" y="270"/>
                  </a:lnTo>
                  <a:cubicBezTo>
                    <a:pt x="365" y="296"/>
                    <a:pt x="415" y="323"/>
                    <a:pt x="466" y="350"/>
                  </a:cubicBezTo>
                  <a:cubicBezTo>
                    <a:pt x="483" y="359"/>
                    <a:pt x="509" y="360"/>
                    <a:pt x="528" y="357"/>
                  </a:cubicBezTo>
                  <a:cubicBezTo>
                    <a:pt x="672" y="331"/>
                    <a:pt x="816" y="306"/>
                    <a:pt x="961" y="281"/>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600" advTm="6184">
        <p:blinds dir="vert"/>
      </p:transition>
    </mc:Choice>
    <mc:Fallback xmlns="">
      <p:transition spd="slow" advTm="6184">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4" name="Freeform 6"/>
          <p:cNvSpPr/>
          <p:nvPr/>
        </p:nvSpPr>
        <p:spPr bwMode="auto">
          <a:xfrm>
            <a:off x="4253018" y="1584582"/>
            <a:ext cx="681596" cy="598572"/>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accent1"/>
          </a:solidFill>
          <a:ln w="38100" cap="flat">
            <a:solidFill>
              <a:schemeClr val="tx2"/>
            </a:solidFill>
            <a:prstDash val="solid"/>
            <a:miter lim="800000"/>
          </a:ln>
        </p:spPr>
        <p:txBody>
          <a:bodyPr vert="horz" wrap="square" lIns="91440" tIns="45720" rIns="91440" bIns="45720" numCol="1" anchor="t" anchorCtr="0" compatLnSpc="1"/>
          <a:lstStyle/>
          <a:p>
            <a:endParaRPr lang="zh-CN" altLang="en-US"/>
          </a:p>
        </p:txBody>
      </p:sp>
      <p:sp>
        <p:nvSpPr>
          <p:cNvPr id="35" name="Freeform 7"/>
          <p:cNvSpPr/>
          <p:nvPr/>
        </p:nvSpPr>
        <p:spPr bwMode="auto">
          <a:xfrm>
            <a:off x="4253018" y="2374186"/>
            <a:ext cx="681596" cy="598572"/>
          </a:xfrm>
          <a:custGeom>
            <a:avLst/>
            <a:gdLst>
              <a:gd name="T0" fmla="*/ 787 w 1021"/>
              <a:gd name="T1" fmla="*/ 31 h 896"/>
              <a:gd name="T2" fmla="*/ 899 w 1021"/>
              <a:gd name="T3" fmla="*/ 224 h 896"/>
              <a:gd name="T4" fmla="*/ 1008 w 1021"/>
              <a:gd name="T5" fmla="*/ 413 h 896"/>
              <a:gd name="T6" fmla="*/ 1010 w 1021"/>
              <a:gd name="T7" fmla="*/ 479 h 896"/>
              <a:gd name="T8" fmla="*/ 899 w 1021"/>
              <a:gd name="T9" fmla="*/ 672 h 896"/>
              <a:gd name="T10" fmla="*/ 789 w 1021"/>
              <a:gd name="T11" fmla="*/ 861 h 896"/>
              <a:gd name="T12" fmla="*/ 734 w 1021"/>
              <a:gd name="T13" fmla="*/ 896 h 896"/>
              <a:gd name="T14" fmla="*/ 511 w 1021"/>
              <a:gd name="T15" fmla="*/ 896 h 896"/>
              <a:gd name="T16" fmla="*/ 292 w 1021"/>
              <a:gd name="T17" fmla="*/ 896 h 896"/>
              <a:gd name="T18" fmla="*/ 234 w 1021"/>
              <a:gd name="T19" fmla="*/ 865 h 896"/>
              <a:gd name="T20" fmla="*/ 123 w 1021"/>
              <a:gd name="T21" fmla="*/ 672 h 896"/>
              <a:gd name="T22" fmla="*/ 13 w 1021"/>
              <a:gd name="T23" fmla="*/ 482 h 896"/>
              <a:gd name="T24" fmla="*/ 11 w 1021"/>
              <a:gd name="T25" fmla="*/ 417 h 896"/>
              <a:gd name="T26" fmla="*/ 123 w 1021"/>
              <a:gd name="T27" fmla="*/ 224 h 896"/>
              <a:gd name="T28" fmla="*/ 232 w 1021"/>
              <a:gd name="T29" fmla="*/ 34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0"/>
                  <a:pt x="1008" y="413"/>
                </a:cubicBezTo>
                <a:cubicBezTo>
                  <a:pt x="1020" y="434"/>
                  <a:pt x="1021" y="456"/>
                  <a:pt x="1010" y="479"/>
                </a:cubicBezTo>
                <a:lnTo>
                  <a:pt x="899" y="672"/>
                </a:lnTo>
                <a:cubicBezTo>
                  <a:pt x="862" y="735"/>
                  <a:pt x="826" y="798"/>
                  <a:pt x="789" y="861"/>
                </a:cubicBezTo>
                <a:cubicBezTo>
                  <a:pt x="777" y="882"/>
                  <a:pt x="759" y="894"/>
                  <a:pt x="734" y="896"/>
                </a:cubicBezTo>
                <a:lnTo>
                  <a:pt x="511" y="896"/>
                </a:lnTo>
                <a:cubicBezTo>
                  <a:pt x="438" y="896"/>
                  <a:pt x="365" y="896"/>
                  <a:pt x="292" y="896"/>
                </a:cubicBezTo>
                <a:cubicBezTo>
                  <a:pt x="268" y="896"/>
                  <a:pt x="248" y="886"/>
                  <a:pt x="234" y="865"/>
                </a:cubicBezTo>
                <a:lnTo>
                  <a:pt x="123" y="672"/>
                </a:lnTo>
                <a:cubicBezTo>
                  <a:pt x="86" y="609"/>
                  <a:pt x="50" y="546"/>
                  <a:pt x="13" y="482"/>
                </a:cubicBezTo>
                <a:cubicBezTo>
                  <a:pt x="2" y="462"/>
                  <a:pt x="0" y="440"/>
                  <a:pt x="11" y="417"/>
                </a:cubicBezTo>
                <a:lnTo>
                  <a:pt x="123" y="224"/>
                </a:lnTo>
                <a:cubicBezTo>
                  <a:pt x="159" y="161"/>
                  <a:pt x="196" y="97"/>
                  <a:pt x="232" y="34"/>
                </a:cubicBezTo>
                <a:cubicBezTo>
                  <a:pt x="244" y="14"/>
                  <a:pt x="262" y="2"/>
                  <a:pt x="288" y="0"/>
                </a:cubicBezTo>
                <a:lnTo>
                  <a:pt x="511" y="0"/>
                </a:lnTo>
                <a:cubicBezTo>
                  <a:pt x="584" y="0"/>
                  <a:pt x="657" y="0"/>
                  <a:pt x="730" y="0"/>
                </a:cubicBezTo>
                <a:cubicBezTo>
                  <a:pt x="754" y="0"/>
                  <a:pt x="773" y="10"/>
                  <a:pt x="787" y="31"/>
                </a:cubicBezTo>
                <a:close/>
              </a:path>
            </a:pathLst>
          </a:custGeom>
          <a:solidFill>
            <a:schemeClr val="accent1"/>
          </a:solidFill>
          <a:ln w="38100" cap="flat">
            <a:solidFill>
              <a:schemeClr val="tx2"/>
            </a:solidFill>
            <a:prstDash val="solid"/>
            <a:miter lim="800000"/>
          </a:ln>
        </p:spPr>
        <p:txBody>
          <a:bodyPr vert="horz" wrap="square" lIns="91440" tIns="45720" rIns="91440" bIns="45720" numCol="1" anchor="t" anchorCtr="0" compatLnSpc="1"/>
          <a:lstStyle/>
          <a:p>
            <a:endParaRPr lang="zh-CN" altLang="en-US"/>
          </a:p>
        </p:txBody>
      </p:sp>
      <p:sp>
        <p:nvSpPr>
          <p:cNvPr id="36" name="Freeform 8"/>
          <p:cNvSpPr/>
          <p:nvPr/>
        </p:nvSpPr>
        <p:spPr bwMode="auto">
          <a:xfrm>
            <a:off x="4253018" y="3123149"/>
            <a:ext cx="681596" cy="598572"/>
          </a:xfrm>
          <a:custGeom>
            <a:avLst/>
            <a:gdLst>
              <a:gd name="T0" fmla="*/ 787 w 1021"/>
              <a:gd name="T1" fmla="*/ 31 h 897"/>
              <a:gd name="T2" fmla="*/ 899 w 1021"/>
              <a:gd name="T3" fmla="*/ 224 h 897"/>
              <a:gd name="T4" fmla="*/ 1008 w 1021"/>
              <a:gd name="T5" fmla="*/ 414 h 897"/>
              <a:gd name="T6" fmla="*/ 1010 w 1021"/>
              <a:gd name="T7" fmla="*/ 479 h 897"/>
              <a:gd name="T8" fmla="*/ 899 w 1021"/>
              <a:gd name="T9" fmla="*/ 673 h 897"/>
              <a:gd name="T10" fmla="*/ 789 w 1021"/>
              <a:gd name="T11" fmla="*/ 862 h 897"/>
              <a:gd name="T12" fmla="*/ 734 w 1021"/>
              <a:gd name="T13" fmla="*/ 897 h 897"/>
              <a:gd name="T14" fmla="*/ 511 w 1021"/>
              <a:gd name="T15" fmla="*/ 897 h 897"/>
              <a:gd name="T16" fmla="*/ 292 w 1021"/>
              <a:gd name="T17" fmla="*/ 897 h 897"/>
              <a:gd name="T18" fmla="*/ 234 w 1021"/>
              <a:gd name="T19" fmla="*/ 866 h 897"/>
              <a:gd name="T20" fmla="*/ 123 w 1021"/>
              <a:gd name="T21" fmla="*/ 673 h 897"/>
              <a:gd name="T22" fmla="*/ 13 w 1021"/>
              <a:gd name="T23" fmla="*/ 483 h 897"/>
              <a:gd name="T24" fmla="*/ 11 w 1021"/>
              <a:gd name="T25" fmla="*/ 418 h 897"/>
              <a:gd name="T26" fmla="*/ 123 w 1021"/>
              <a:gd name="T27" fmla="*/ 224 h 897"/>
              <a:gd name="T28" fmla="*/ 232 w 1021"/>
              <a:gd name="T29" fmla="*/ 35 h 897"/>
              <a:gd name="T30" fmla="*/ 288 w 1021"/>
              <a:gd name="T31" fmla="*/ 0 h 897"/>
              <a:gd name="T32" fmla="*/ 511 w 1021"/>
              <a:gd name="T33" fmla="*/ 0 h 897"/>
              <a:gd name="T34" fmla="*/ 730 w 1021"/>
              <a:gd name="T35" fmla="*/ 0 h 897"/>
              <a:gd name="T36" fmla="*/ 787 w 1021"/>
              <a:gd name="T37" fmla="*/ 3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7">
                <a:moveTo>
                  <a:pt x="787" y="31"/>
                </a:moveTo>
                <a:lnTo>
                  <a:pt x="899" y="224"/>
                </a:lnTo>
                <a:cubicBezTo>
                  <a:pt x="935" y="288"/>
                  <a:pt x="972" y="351"/>
                  <a:pt x="1008" y="414"/>
                </a:cubicBezTo>
                <a:cubicBezTo>
                  <a:pt x="1020" y="435"/>
                  <a:pt x="1021" y="457"/>
                  <a:pt x="1010" y="479"/>
                </a:cubicBezTo>
                <a:lnTo>
                  <a:pt x="899" y="673"/>
                </a:lnTo>
                <a:cubicBezTo>
                  <a:pt x="862" y="736"/>
                  <a:pt x="826" y="799"/>
                  <a:pt x="789" y="862"/>
                </a:cubicBezTo>
                <a:cubicBezTo>
                  <a:pt x="777" y="883"/>
                  <a:pt x="759" y="895"/>
                  <a:pt x="734" y="897"/>
                </a:cubicBezTo>
                <a:lnTo>
                  <a:pt x="511" y="897"/>
                </a:lnTo>
                <a:cubicBezTo>
                  <a:pt x="438" y="897"/>
                  <a:pt x="365" y="897"/>
                  <a:pt x="292" y="897"/>
                </a:cubicBezTo>
                <a:cubicBezTo>
                  <a:pt x="268" y="896"/>
                  <a:pt x="248" y="887"/>
                  <a:pt x="234" y="866"/>
                </a:cubicBezTo>
                <a:lnTo>
                  <a:pt x="123" y="673"/>
                </a:lnTo>
                <a:cubicBezTo>
                  <a:pt x="86" y="609"/>
                  <a:pt x="50" y="546"/>
                  <a:pt x="13" y="483"/>
                </a:cubicBezTo>
                <a:cubicBezTo>
                  <a:pt x="2" y="462"/>
                  <a:pt x="0" y="440"/>
                  <a:pt x="11" y="418"/>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accent1"/>
          </a:solidFill>
          <a:ln w="38100" cap="flat">
            <a:solidFill>
              <a:schemeClr val="tx2"/>
            </a:solidFill>
            <a:prstDash val="solid"/>
            <a:miter lim="800000"/>
          </a:ln>
        </p:spPr>
        <p:txBody>
          <a:bodyPr vert="horz" wrap="square" lIns="91440" tIns="45720" rIns="91440" bIns="45720" numCol="1" anchor="t" anchorCtr="0" compatLnSpc="1"/>
          <a:lstStyle/>
          <a:p>
            <a:endParaRPr lang="zh-CN" altLang="en-US"/>
          </a:p>
        </p:txBody>
      </p:sp>
      <p:sp>
        <p:nvSpPr>
          <p:cNvPr id="37" name="Freeform 9"/>
          <p:cNvSpPr/>
          <p:nvPr/>
        </p:nvSpPr>
        <p:spPr bwMode="auto">
          <a:xfrm>
            <a:off x="4253018" y="3861090"/>
            <a:ext cx="681596" cy="598572"/>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5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0"/>
                  <a:pt x="1008" y="414"/>
                </a:cubicBezTo>
                <a:cubicBezTo>
                  <a:pt x="1020" y="434"/>
                  <a:pt x="1021" y="456"/>
                  <a:pt x="1010" y="479"/>
                </a:cubicBezTo>
                <a:lnTo>
                  <a:pt x="899" y="672"/>
                </a:lnTo>
                <a:cubicBezTo>
                  <a:pt x="862" y="735"/>
                  <a:pt x="826" y="799"/>
                  <a:pt x="789" y="862"/>
                </a:cubicBezTo>
                <a:cubicBezTo>
                  <a:pt x="777" y="882"/>
                  <a:pt x="759" y="894"/>
                  <a:pt x="734" y="896"/>
                </a:cubicBezTo>
                <a:lnTo>
                  <a:pt x="511" y="896"/>
                </a:lnTo>
                <a:cubicBezTo>
                  <a:pt x="438" y="896"/>
                  <a:pt x="365" y="896"/>
                  <a:pt x="292" y="896"/>
                </a:cubicBezTo>
                <a:cubicBezTo>
                  <a:pt x="268" y="896"/>
                  <a:pt x="248" y="886"/>
                  <a:pt x="234" y="865"/>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0"/>
                  <a:pt x="773" y="10"/>
                  <a:pt x="787" y="31"/>
                </a:cubicBezTo>
                <a:close/>
              </a:path>
            </a:pathLst>
          </a:custGeom>
          <a:solidFill>
            <a:schemeClr val="accent1"/>
          </a:solidFill>
          <a:ln w="38100" cap="flat">
            <a:solidFill>
              <a:schemeClr val="tx2"/>
            </a:solidFill>
            <a:prstDash val="solid"/>
            <a:miter lim="800000"/>
          </a:ln>
        </p:spPr>
        <p:txBody>
          <a:bodyPr vert="horz" wrap="square" lIns="91440" tIns="45720" rIns="91440" bIns="45720" numCol="1" anchor="t" anchorCtr="0" compatLnSpc="1"/>
          <a:lstStyle/>
          <a:p>
            <a:endParaRPr lang="zh-CN" altLang="en-US"/>
          </a:p>
        </p:txBody>
      </p:sp>
      <p:sp>
        <p:nvSpPr>
          <p:cNvPr id="38" name="Freeform 10"/>
          <p:cNvSpPr/>
          <p:nvPr/>
        </p:nvSpPr>
        <p:spPr bwMode="auto">
          <a:xfrm>
            <a:off x="4253018" y="4563175"/>
            <a:ext cx="681596" cy="598572"/>
          </a:xfrm>
          <a:custGeom>
            <a:avLst/>
            <a:gdLst>
              <a:gd name="T0" fmla="*/ 787 w 1021"/>
              <a:gd name="T1" fmla="*/ 30 h 896"/>
              <a:gd name="T2" fmla="*/ 899 w 1021"/>
              <a:gd name="T3" fmla="*/ 224 h 896"/>
              <a:gd name="T4" fmla="*/ 1008 w 1021"/>
              <a:gd name="T5" fmla="*/ 413 h 896"/>
              <a:gd name="T6" fmla="*/ 1010 w 1021"/>
              <a:gd name="T7" fmla="*/ 479 h 896"/>
              <a:gd name="T8" fmla="*/ 899 w 1021"/>
              <a:gd name="T9" fmla="*/ 672 h 896"/>
              <a:gd name="T10" fmla="*/ 789 w 1021"/>
              <a:gd name="T11" fmla="*/ 861 h 896"/>
              <a:gd name="T12" fmla="*/ 734 w 1021"/>
              <a:gd name="T13" fmla="*/ 896 h 896"/>
              <a:gd name="T14" fmla="*/ 511 w 1021"/>
              <a:gd name="T15" fmla="*/ 896 h 896"/>
              <a:gd name="T16" fmla="*/ 292 w 1021"/>
              <a:gd name="T17" fmla="*/ 896 h 896"/>
              <a:gd name="T18" fmla="*/ 234 w 1021"/>
              <a:gd name="T19" fmla="*/ 865 h 896"/>
              <a:gd name="T20" fmla="*/ 123 w 1021"/>
              <a:gd name="T21" fmla="*/ 672 h 896"/>
              <a:gd name="T22" fmla="*/ 13 w 1021"/>
              <a:gd name="T23" fmla="*/ 482 h 896"/>
              <a:gd name="T24" fmla="*/ 11 w 1021"/>
              <a:gd name="T25" fmla="*/ 417 h 896"/>
              <a:gd name="T26" fmla="*/ 123 w 1021"/>
              <a:gd name="T27" fmla="*/ 224 h 896"/>
              <a:gd name="T28" fmla="*/ 232 w 1021"/>
              <a:gd name="T29" fmla="*/ 34 h 896"/>
              <a:gd name="T30" fmla="*/ 288 w 1021"/>
              <a:gd name="T31" fmla="*/ 0 h 896"/>
              <a:gd name="T32" fmla="*/ 511 w 1021"/>
              <a:gd name="T33" fmla="*/ 0 h 896"/>
              <a:gd name="T34" fmla="*/ 730 w 1021"/>
              <a:gd name="T35" fmla="*/ 0 h 896"/>
              <a:gd name="T36" fmla="*/ 787 w 1021"/>
              <a:gd name="T37" fmla="*/ 3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0"/>
                </a:moveTo>
                <a:lnTo>
                  <a:pt x="899" y="224"/>
                </a:lnTo>
                <a:cubicBezTo>
                  <a:pt x="935" y="287"/>
                  <a:pt x="972" y="350"/>
                  <a:pt x="1008" y="413"/>
                </a:cubicBezTo>
                <a:cubicBezTo>
                  <a:pt x="1020" y="434"/>
                  <a:pt x="1021" y="456"/>
                  <a:pt x="1010" y="479"/>
                </a:cubicBezTo>
                <a:lnTo>
                  <a:pt x="899" y="672"/>
                </a:lnTo>
                <a:cubicBezTo>
                  <a:pt x="862" y="735"/>
                  <a:pt x="826" y="798"/>
                  <a:pt x="789" y="861"/>
                </a:cubicBezTo>
                <a:cubicBezTo>
                  <a:pt x="777" y="882"/>
                  <a:pt x="759" y="894"/>
                  <a:pt x="734" y="896"/>
                </a:cubicBezTo>
                <a:lnTo>
                  <a:pt x="511" y="896"/>
                </a:lnTo>
                <a:cubicBezTo>
                  <a:pt x="438" y="896"/>
                  <a:pt x="365" y="896"/>
                  <a:pt x="292" y="896"/>
                </a:cubicBezTo>
                <a:cubicBezTo>
                  <a:pt x="268" y="895"/>
                  <a:pt x="248" y="886"/>
                  <a:pt x="234" y="865"/>
                </a:cubicBezTo>
                <a:lnTo>
                  <a:pt x="123" y="672"/>
                </a:lnTo>
                <a:cubicBezTo>
                  <a:pt x="86" y="609"/>
                  <a:pt x="50" y="545"/>
                  <a:pt x="13" y="482"/>
                </a:cubicBezTo>
                <a:cubicBezTo>
                  <a:pt x="2" y="461"/>
                  <a:pt x="0" y="440"/>
                  <a:pt x="11" y="417"/>
                </a:cubicBezTo>
                <a:lnTo>
                  <a:pt x="123" y="224"/>
                </a:lnTo>
                <a:cubicBezTo>
                  <a:pt x="159" y="160"/>
                  <a:pt x="196" y="97"/>
                  <a:pt x="232" y="34"/>
                </a:cubicBezTo>
                <a:cubicBezTo>
                  <a:pt x="244" y="14"/>
                  <a:pt x="262" y="1"/>
                  <a:pt x="288" y="0"/>
                </a:cubicBezTo>
                <a:lnTo>
                  <a:pt x="511" y="0"/>
                </a:lnTo>
                <a:cubicBezTo>
                  <a:pt x="584" y="0"/>
                  <a:pt x="657" y="0"/>
                  <a:pt x="730" y="0"/>
                </a:cubicBezTo>
                <a:cubicBezTo>
                  <a:pt x="754" y="0"/>
                  <a:pt x="773" y="9"/>
                  <a:pt x="787" y="30"/>
                </a:cubicBezTo>
                <a:close/>
              </a:path>
            </a:pathLst>
          </a:custGeom>
          <a:solidFill>
            <a:schemeClr val="accent1"/>
          </a:solidFill>
          <a:ln w="38100" cap="flat">
            <a:solidFill>
              <a:schemeClr val="tx2"/>
            </a:solidFill>
            <a:prstDash val="solid"/>
            <a:miter lim="800000"/>
          </a:ln>
        </p:spPr>
        <p:txBody>
          <a:bodyPr vert="horz" wrap="square" lIns="91440" tIns="45720" rIns="91440" bIns="45720" numCol="1" anchor="t" anchorCtr="0" compatLnSpc="1"/>
          <a:lstStyle/>
          <a:p>
            <a:endParaRPr lang="zh-CN" altLang="en-US"/>
          </a:p>
        </p:txBody>
      </p:sp>
      <p:sp>
        <p:nvSpPr>
          <p:cNvPr id="39" name="TextBox 47"/>
          <p:cNvSpPr txBox="1"/>
          <p:nvPr/>
        </p:nvSpPr>
        <p:spPr>
          <a:xfrm>
            <a:off x="4969901" y="1588454"/>
            <a:ext cx="5112568" cy="523220"/>
          </a:xfrm>
          <a:prstGeom prst="rect">
            <a:avLst/>
          </a:prstGeom>
          <a:noFill/>
        </p:spPr>
        <p:txBody>
          <a:bodyPr wrap="square" rtlCol="0">
            <a:spAutoFit/>
          </a:bodyPr>
          <a:lstStyle>
            <a:defPPr>
              <a:defRPr lang="zh-CN"/>
            </a:defPPr>
            <a:lvl1pPr>
              <a:defRPr sz="2800">
                <a:solidFill>
                  <a:schemeClr val="accent1"/>
                </a:solidFill>
                <a:latin typeface="微软雅黑" panose="020B0503020204020204" pitchFamily="34" charset="-122"/>
                <a:ea typeface="微软雅黑" panose="020B0503020204020204" pitchFamily="34" charset="-122"/>
              </a:defRPr>
            </a:lvl1pPr>
          </a:lstStyle>
          <a:p>
            <a:r>
              <a:rPr lang="zh-CN" altLang="en-US" dirty="0">
                <a:solidFill>
                  <a:schemeClr val="bg1"/>
                </a:solidFill>
              </a:rPr>
              <a:t>绪 论</a:t>
            </a:r>
          </a:p>
        </p:txBody>
      </p:sp>
      <p:sp>
        <p:nvSpPr>
          <p:cNvPr id="41" name="TextBox 48"/>
          <p:cNvSpPr txBox="1"/>
          <p:nvPr/>
        </p:nvSpPr>
        <p:spPr>
          <a:xfrm>
            <a:off x="4969901" y="2367851"/>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a:solidFill>
                  <a:schemeClr val="bg1"/>
                </a:solidFill>
              </a:rPr>
              <a:t>研究思路与方法</a:t>
            </a:r>
            <a:endParaRPr lang="zh-CN" altLang="en-US" sz="2800" dirty="0">
              <a:solidFill>
                <a:schemeClr val="bg1"/>
              </a:solidFill>
            </a:endParaRPr>
          </a:p>
        </p:txBody>
      </p:sp>
      <p:sp>
        <p:nvSpPr>
          <p:cNvPr id="67" name="TextBox 55"/>
          <p:cNvSpPr txBox="1"/>
          <p:nvPr/>
        </p:nvSpPr>
        <p:spPr>
          <a:xfrm>
            <a:off x="4969901" y="3106273"/>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a:solidFill>
                  <a:schemeClr val="bg1"/>
                </a:solidFill>
              </a:rPr>
              <a:t>关键技术和实践难点</a:t>
            </a:r>
            <a:endParaRPr lang="zh-CN" altLang="en-US" sz="2800" dirty="0">
              <a:solidFill>
                <a:schemeClr val="bg1"/>
              </a:solidFill>
            </a:endParaRPr>
          </a:p>
        </p:txBody>
      </p:sp>
      <p:sp>
        <p:nvSpPr>
          <p:cNvPr id="68" name="TextBox 56"/>
          <p:cNvSpPr txBox="1"/>
          <p:nvPr/>
        </p:nvSpPr>
        <p:spPr>
          <a:xfrm>
            <a:off x="4969901" y="3908235"/>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a:solidFill>
                  <a:schemeClr val="bg1"/>
                </a:solidFill>
              </a:rPr>
              <a:t>研究成果与应用前景</a:t>
            </a:r>
            <a:endParaRPr lang="zh-CN" altLang="en-US" sz="2800" dirty="0">
              <a:solidFill>
                <a:schemeClr val="bg1"/>
              </a:solidFill>
            </a:endParaRPr>
          </a:p>
        </p:txBody>
      </p:sp>
      <p:sp>
        <p:nvSpPr>
          <p:cNvPr id="69" name="TextBox 57"/>
          <p:cNvSpPr txBox="1"/>
          <p:nvPr/>
        </p:nvSpPr>
        <p:spPr>
          <a:xfrm>
            <a:off x="4969901" y="4586800"/>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dirty="0">
                <a:solidFill>
                  <a:schemeClr val="bg1"/>
                </a:solidFill>
              </a:rPr>
              <a:t>相关建议与论文结论</a:t>
            </a:r>
          </a:p>
        </p:txBody>
      </p:sp>
      <p:sp>
        <p:nvSpPr>
          <p:cNvPr id="75" name="Freeform 21"/>
          <p:cNvSpPr>
            <a:spLocks noEditPoints="1"/>
          </p:cNvSpPr>
          <p:nvPr/>
        </p:nvSpPr>
        <p:spPr bwMode="auto">
          <a:xfrm>
            <a:off x="4375801" y="1726254"/>
            <a:ext cx="355552" cy="359590"/>
          </a:xfrm>
          <a:custGeom>
            <a:avLst/>
            <a:gdLst>
              <a:gd name="T0" fmla="*/ 429 w 563"/>
              <a:gd name="T1" fmla="*/ 130 h 595"/>
              <a:gd name="T2" fmla="*/ 419 w 563"/>
              <a:gd name="T3" fmla="*/ 63 h 595"/>
              <a:gd name="T4" fmla="*/ 460 w 563"/>
              <a:gd name="T5" fmla="*/ 170 h 595"/>
              <a:gd name="T6" fmla="*/ 229 w 563"/>
              <a:gd name="T7" fmla="*/ 200 h 595"/>
              <a:gd name="T8" fmla="*/ 460 w 563"/>
              <a:gd name="T9" fmla="*/ 170 h 595"/>
              <a:gd name="T10" fmla="*/ 229 w 563"/>
              <a:gd name="T11" fmla="*/ 234 h 595"/>
              <a:gd name="T12" fmla="*/ 460 w 563"/>
              <a:gd name="T13" fmla="*/ 264 h 595"/>
              <a:gd name="T14" fmla="*/ 460 w 563"/>
              <a:gd name="T15" fmla="*/ 303 h 595"/>
              <a:gd name="T16" fmla="*/ 384 w 563"/>
              <a:gd name="T17" fmla="*/ 333 h 595"/>
              <a:gd name="T18" fmla="*/ 460 w 563"/>
              <a:gd name="T19" fmla="*/ 303 h 595"/>
              <a:gd name="T20" fmla="*/ 229 w 563"/>
              <a:gd name="T21" fmla="*/ 104 h 595"/>
              <a:gd name="T22" fmla="*/ 359 w 563"/>
              <a:gd name="T23" fmla="*/ 134 h 595"/>
              <a:gd name="T24" fmla="*/ 174 w 563"/>
              <a:gd name="T25" fmla="*/ 490 h 595"/>
              <a:gd name="T26" fmla="*/ 265 w 563"/>
              <a:gd name="T27" fmla="*/ 438 h 595"/>
              <a:gd name="T28" fmla="*/ 174 w 563"/>
              <a:gd name="T29" fmla="*/ 490 h 595"/>
              <a:gd name="T30" fmla="*/ 113 w 563"/>
              <a:gd name="T31" fmla="*/ 402 h 595"/>
              <a:gd name="T32" fmla="*/ 208 w 563"/>
              <a:gd name="T33" fmla="*/ 448 h 595"/>
              <a:gd name="T34" fmla="*/ 219 w 563"/>
              <a:gd name="T35" fmla="*/ 341 h 595"/>
              <a:gd name="T36" fmla="*/ 98 w 563"/>
              <a:gd name="T37" fmla="*/ 252 h 595"/>
              <a:gd name="T38" fmla="*/ 63 w 563"/>
              <a:gd name="T39" fmla="*/ 192 h 595"/>
              <a:gd name="T40" fmla="*/ 7 w 563"/>
              <a:gd name="T41" fmla="*/ 249 h 595"/>
              <a:gd name="T42" fmla="*/ 73 w 563"/>
              <a:gd name="T43" fmla="*/ 408 h 595"/>
              <a:gd name="T44" fmla="*/ 35 w 563"/>
              <a:gd name="T45" fmla="*/ 286 h 595"/>
              <a:gd name="T46" fmla="*/ 49 w 563"/>
              <a:gd name="T47" fmla="*/ 252 h 595"/>
              <a:gd name="T48" fmla="*/ 122 w 563"/>
              <a:gd name="T49" fmla="*/ 210 h 595"/>
              <a:gd name="T50" fmla="*/ 439 w 563"/>
              <a:gd name="T51" fmla="*/ 0 h 595"/>
              <a:gd name="T52" fmla="*/ 133 w 563"/>
              <a:gd name="T53" fmla="*/ 78 h 595"/>
              <a:gd name="T54" fmla="*/ 192 w 563"/>
              <a:gd name="T55" fmla="*/ 247 h 595"/>
              <a:gd name="T56" fmla="*/ 211 w 563"/>
              <a:gd name="T57" fmla="*/ 59 h 595"/>
              <a:gd name="T58" fmla="*/ 392 w 563"/>
              <a:gd name="T59" fmla="*/ 142 h 595"/>
              <a:gd name="T60" fmla="*/ 504 w 563"/>
              <a:gd name="T61" fmla="*/ 157 h 595"/>
              <a:gd name="T62" fmla="*/ 484 w 563"/>
              <a:gd name="T63" fmla="*/ 465 h 595"/>
              <a:gd name="T64" fmla="*/ 318 w 563"/>
              <a:gd name="T65" fmla="*/ 524 h 595"/>
              <a:gd name="T66" fmla="*/ 563 w 563"/>
              <a:gd name="T67" fmla="*/ 446 h 595"/>
              <a:gd name="T68" fmla="*/ 439 w 563"/>
              <a:gd name="T6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3" h="595">
                <a:moveTo>
                  <a:pt x="486" y="130"/>
                </a:moveTo>
                <a:lnTo>
                  <a:pt x="429" y="130"/>
                </a:lnTo>
                <a:cubicBezTo>
                  <a:pt x="424" y="130"/>
                  <a:pt x="419" y="125"/>
                  <a:pt x="419" y="120"/>
                </a:cubicBezTo>
                <a:lnTo>
                  <a:pt x="419" y="63"/>
                </a:lnTo>
                <a:lnTo>
                  <a:pt x="486" y="130"/>
                </a:lnTo>
                <a:close/>
                <a:moveTo>
                  <a:pt x="460" y="170"/>
                </a:moveTo>
                <a:lnTo>
                  <a:pt x="229" y="170"/>
                </a:lnTo>
                <a:lnTo>
                  <a:pt x="229" y="200"/>
                </a:lnTo>
                <a:lnTo>
                  <a:pt x="460" y="200"/>
                </a:lnTo>
                <a:lnTo>
                  <a:pt x="460" y="170"/>
                </a:lnTo>
                <a:close/>
                <a:moveTo>
                  <a:pt x="460" y="234"/>
                </a:moveTo>
                <a:lnTo>
                  <a:pt x="229" y="234"/>
                </a:lnTo>
                <a:lnTo>
                  <a:pt x="229" y="264"/>
                </a:lnTo>
                <a:lnTo>
                  <a:pt x="460" y="264"/>
                </a:lnTo>
                <a:lnTo>
                  <a:pt x="460" y="234"/>
                </a:lnTo>
                <a:close/>
                <a:moveTo>
                  <a:pt x="460" y="303"/>
                </a:moveTo>
                <a:lnTo>
                  <a:pt x="384" y="303"/>
                </a:lnTo>
                <a:lnTo>
                  <a:pt x="384" y="333"/>
                </a:lnTo>
                <a:lnTo>
                  <a:pt x="460" y="333"/>
                </a:lnTo>
                <a:lnTo>
                  <a:pt x="460" y="303"/>
                </a:lnTo>
                <a:close/>
                <a:moveTo>
                  <a:pt x="359" y="104"/>
                </a:moveTo>
                <a:lnTo>
                  <a:pt x="229" y="104"/>
                </a:lnTo>
                <a:lnTo>
                  <a:pt x="229" y="134"/>
                </a:lnTo>
                <a:lnTo>
                  <a:pt x="359" y="134"/>
                </a:lnTo>
                <a:lnTo>
                  <a:pt x="359" y="104"/>
                </a:lnTo>
                <a:close/>
                <a:moveTo>
                  <a:pt x="174" y="490"/>
                </a:moveTo>
                <a:cubicBezTo>
                  <a:pt x="226" y="553"/>
                  <a:pt x="279" y="595"/>
                  <a:pt x="291" y="588"/>
                </a:cubicBezTo>
                <a:cubicBezTo>
                  <a:pt x="303" y="581"/>
                  <a:pt x="293" y="515"/>
                  <a:pt x="265" y="438"/>
                </a:cubicBezTo>
                <a:cubicBezTo>
                  <a:pt x="250" y="448"/>
                  <a:pt x="236" y="457"/>
                  <a:pt x="220" y="466"/>
                </a:cubicBezTo>
                <a:cubicBezTo>
                  <a:pt x="205" y="475"/>
                  <a:pt x="190" y="483"/>
                  <a:pt x="174" y="490"/>
                </a:cubicBezTo>
                <a:close/>
                <a:moveTo>
                  <a:pt x="54" y="274"/>
                </a:moveTo>
                <a:cubicBezTo>
                  <a:pt x="64" y="309"/>
                  <a:pt x="85" y="353"/>
                  <a:pt x="113" y="402"/>
                </a:cubicBezTo>
                <a:cubicBezTo>
                  <a:pt x="127" y="427"/>
                  <a:pt x="144" y="451"/>
                  <a:pt x="161" y="473"/>
                </a:cubicBezTo>
                <a:cubicBezTo>
                  <a:pt x="176" y="465"/>
                  <a:pt x="192" y="457"/>
                  <a:pt x="208" y="448"/>
                </a:cubicBezTo>
                <a:cubicBezTo>
                  <a:pt x="225" y="439"/>
                  <a:pt x="241" y="428"/>
                  <a:pt x="256" y="417"/>
                </a:cubicBezTo>
                <a:cubicBezTo>
                  <a:pt x="246" y="392"/>
                  <a:pt x="234" y="366"/>
                  <a:pt x="219" y="341"/>
                </a:cubicBezTo>
                <a:cubicBezTo>
                  <a:pt x="191" y="292"/>
                  <a:pt x="163" y="252"/>
                  <a:pt x="138" y="226"/>
                </a:cubicBezTo>
                <a:cubicBezTo>
                  <a:pt x="125" y="234"/>
                  <a:pt x="112" y="244"/>
                  <a:pt x="98" y="252"/>
                </a:cubicBezTo>
                <a:cubicBezTo>
                  <a:pt x="83" y="260"/>
                  <a:pt x="69" y="267"/>
                  <a:pt x="54" y="274"/>
                </a:cubicBezTo>
                <a:close/>
                <a:moveTo>
                  <a:pt x="63" y="192"/>
                </a:moveTo>
                <a:cubicBezTo>
                  <a:pt x="55" y="197"/>
                  <a:pt x="50" y="205"/>
                  <a:pt x="48" y="215"/>
                </a:cubicBezTo>
                <a:cubicBezTo>
                  <a:pt x="33" y="219"/>
                  <a:pt x="18" y="229"/>
                  <a:pt x="7" y="249"/>
                </a:cubicBezTo>
                <a:cubicBezTo>
                  <a:pt x="0" y="265"/>
                  <a:pt x="2" y="289"/>
                  <a:pt x="12" y="307"/>
                </a:cubicBezTo>
                <a:cubicBezTo>
                  <a:pt x="29" y="338"/>
                  <a:pt x="52" y="377"/>
                  <a:pt x="73" y="408"/>
                </a:cubicBezTo>
                <a:cubicBezTo>
                  <a:pt x="86" y="413"/>
                  <a:pt x="83" y="386"/>
                  <a:pt x="78" y="379"/>
                </a:cubicBezTo>
                <a:cubicBezTo>
                  <a:pt x="62" y="354"/>
                  <a:pt x="48" y="331"/>
                  <a:pt x="35" y="286"/>
                </a:cubicBezTo>
                <a:cubicBezTo>
                  <a:pt x="32" y="265"/>
                  <a:pt x="41" y="256"/>
                  <a:pt x="48" y="246"/>
                </a:cubicBezTo>
                <a:cubicBezTo>
                  <a:pt x="48" y="248"/>
                  <a:pt x="48" y="250"/>
                  <a:pt x="49" y="252"/>
                </a:cubicBezTo>
                <a:cubicBezTo>
                  <a:pt x="61" y="247"/>
                  <a:pt x="73" y="240"/>
                  <a:pt x="86" y="234"/>
                </a:cubicBezTo>
                <a:cubicBezTo>
                  <a:pt x="98" y="227"/>
                  <a:pt x="110" y="218"/>
                  <a:pt x="122" y="210"/>
                </a:cubicBezTo>
                <a:cubicBezTo>
                  <a:pt x="99" y="190"/>
                  <a:pt x="79" y="183"/>
                  <a:pt x="63" y="192"/>
                </a:cubicBezTo>
                <a:close/>
                <a:moveTo>
                  <a:pt x="439" y="0"/>
                </a:moveTo>
                <a:lnTo>
                  <a:pt x="211" y="0"/>
                </a:lnTo>
                <a:cubicBezTo>
                  <a:pt x="168" y="0"/>
                  <a:pt x="133" y="35"/>
                  <a:pt x="133" y="78"/>
                </a:cubicBezTo>
                <a:lnTo>
                  <a:pt x="133" y="183"/>
                </a:lnTo>
                <a:cubicBezTo>
                  <a:pt x="158" y="203"/>
                  <a:pt x="173" y="221"/>
                  <a:pt x="192" y="247"/>
                </a:cubicBezTo>
                <a:lnTo>
                  <a:pt x="192" y="78"/>
                </a:lnTo>
                <a:cubicBezTo>
                  <a:pt x="192" y="68"/>
                  <a:pt x="201" y="59"/>
                  <a:pt x="211" y="59"/>
                </a:cubicBezTo>
                <a:lnTo>
                  <a:pt x="392" y="59"/>
                </a:lnTo>
                <a:lnTo>
                  <a:pt x="392" y="142"/>
                </a:lnTo>
                <a:cubicBezTo>
                  <a:pt x="392" y="150"/>
                  <a:pt x="399" y="157"/>
                  <a:pt x="407" y="157"/>
                </a:cubicBezTo>
                <a:lnTo>
                  <a:pt x="504" y="157"/>
                </a:lnTo>
                <a:lnTo>
                  <a:pt x="504" y="446"/>
                </a:lnTo>
                <a:cubicBezTo>
                  <a:pt x="504" y="457"/>
                  <a:pt x="495" y="465"/>
                  <a:pt x="484" y="465"/>
                </a:cubicBezTo>
                <a:lnTo>
                  <a:pt x="303" y="465"/>
                </a:lnTo>
                <a:cubicBezTo>
                  <a:pt x="309" y="485"/>
                  <a:pt x="315" y="505"/>
                  <a:pt x="318" y="524"/>
                </a:cubicBezTo>
                <a:lnTo>
                  <a:pt x="484" y="524"/>
                </a:lnTo>
                <a:cubicBezTo>
                  <a:pt x="528" y="524"/>
                  <a:pt x="563" y="489"/>
                  <a:pt x="563" y="446"/>
                </a:cubicBezTo>
                <a:lnTo>
                  <a:pt x="563" y="124"/>
                </a:lnTo>
                <a:lnTo>
                  <a:pt x="439" y="0"/>
                </a:ln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76" name="Freeform 22"/>
          <p:cNvSpPr>
            <a:spLocks noEditPoints="1"/>
          </p:cNvSpPr>
          <p:nvPr/>
        </p:nvSpPr>
        <p:spPr bwMode="auto">
          <a:xfrm>
            <a:off x="4408101" y="2499453"/>
            <a:ext cx="375752" cy="359590"/>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77" name="Freeform 23"/>
          <p:cNvSpPr>
            <a:spLocks noEditPoints="1"/>
          </p:cNvSpPr>
          <p:nvPr/>
        </p:nvSpPr>
        <p:spPr bwMode="auto">
          <a:xfrm>
            <a:off x="4458231" y="3235853"/>
            <a:ext cx="403026" cy="356560"/>
          </a:xfrm>
          <a:custGeom>
            <a:avLst/>
            <a:gdLst>
              <a:gd name="T0" fmla="*/ 0 w 638"/>
              <a:gd name="T1" fmla="*/ 349 h 590"/>
              <a:gd name="T2" fmla="*/ 245 w 638"/>
              <a:gd name="T3" fmla="*/ 590 h 590"/>
              <a:gd name="T4" fmla="*/ 430 w 638"/>
              <a:gd name="T5" fmla="*/ 558 h 590"/>
              <a:gd name="T6" fmla="*/ 388 w 638"/>
              <a:gd name="T7" fmla="*/ 260 h 590"/>
              <a:gd name="T8" fmla="*/ 378 w 638"/>
              <a:gd name="T9" fmla="*/ 548 h 590"/>
              <a:gd name="T10" fmla="*/ 250 w 638"/>
              <a:gd name="T11" fmla="*/ 494 h 590"/>
              <a:gd name="T12" fmla="*/ 216 w 638"/>
              <a:gd name="T13" fmla="*/ 344 h 590"/>
              <a:gd name="T14" fmla="*/ 44 w 638"/>
              <a:gd name="T15" fmla="*/ 339 h 590"/>
              <a:gd name="T16" fmla="*/ 49 w 638"/>
              <a:gd name="T17" fmla="*/ 108 h 590"/>
              <a:gd name="T18" fmla="*/ 250 w 638"/>
              <a:gd name="T19" fmla="*/ 61 h 590"/>
              <a:gd name="T20" fmla="*/ 0 w 638"/>
              <a:gd name="T21" fmla="*/ 103 h 590"/>
              <a:gd name="T22" fmla="*/ 359 w 638"/>
              <a:gd name="T23" fmla="*/ 122 h 590"/>
              <a:gd name="T24" fmla="*/ 337 w 638"/>
              <a:gd name="T25" fmla="*/ 97 h 590"/>
              <a:gd name="T26" fmla="*/ 354 w 638"/>
              <a:gd name="T27" fmla="*/ 82 h 590"/>
              <a:gd name="T28" fmla="*/ 398 w 638"/>
              <a:gd name="T29" fmla="*/ 82 h 590"/>
              <a:gd name="T30" fmla="*/ 416 w 638"/>
              <a:gd name="T31" fmla="*/ 97 h 590"/>
              <a:gd name="T32" fmla="*/ 394 w 638"/>
              <a:gd name="T33" fmla="*/ 122 h 590"/>
              <a:gd name="T34" fmla="*/ 416 w 638"/>
              <a:gd name="T35" fmla="*/ 147 h 590"/>
              <a:gd name="T36" fmla="*/ 398 w 638"/>
              <a:gd name="T37" fmla="*/ 161 h 590"/>
              <a:gd name="T38" fmla="*/ 354 w 638"/>
              <a:gd name="T39" fmla="*/ 161 h 590"/>
              <a:gd name="T40" fmla="*/ 337 w 638"/>
              <a:gd name="T41" fmla="*/ 147 h 590"/>
              <a:gd name="T42" fmla="*/ 520 w 638"/>
              <a:gd name="T43" fmla="*/ 221 h 590"/>
              <a:gd name="T44" fmla="*/ 629 w 638"/>
              <a:gd name="T45" fmla="*/ 362 h 590"/>
              <a:gd name="T46" fmla="*/ 585 w 638"/>
              <a:gd name="T47" fmla="*/ 375 h 590"/>
              <a:gd name="T48" fmla="*/ 520 w 638"/>
              <a:gd name="T49" fmla="*/ 221 h 590"/>
              <a:gd name="T50" fmla="*/ 455 w 638"/>
              <a:gd name="T51" fmla="*/ 43 h 590"/>
              <a:gd name="T52" fmla="*/ 502 w 638"/>
              <a:gd name="T53" fmla="*/ 221 h 590"/>
              <a:gd name="T54" fmla="*/ 481 w 638"/>
              <a:gd name="T55" fmla="*/ 248 h 590"/>
              <a:gd name="T56" fmla="*/ 440 w 638"/>
              <a:gd name="T57" fmla="*/ 213 h 590"/>
              <a:gd name="T58" fmla="*/ 298 w 638"/>
              <a:gd name="T59" fmla="*/ 43 h 590"/>
              <a:gd name="T60" fmla="*/ 429 w 638"/>
              <a:gd name="T61" fmla="*/ 69 h 590"/>
              <a:gd name="T62" fmla="*/ 324 w 638"/>
              <a:gd name="T63" fmla="*/ 174 h 590"/>
              <a:gd name="T64" fmla="*/ 204 w 638"/>
              <a:gd name="T65" fmla="*/ 513 h 590"/>
              <a:gd name="T66" fmla="*/ 79 w 638"/>
              <a:gd name="T67" fmla="*/ 386 h 590"/>
              <a:gd name="T68" fmla="*/ 204 w 638"/>
              <a:gd name="T69" fmla="*/ 513 h 590"/>
              <a:gd name="T70" fmla="*/ 74 w 638"/>
              <a:gd name="T71" fmla="*/ 167 h 590"/>
              <a:gd name="T72" fmla="*/ 250 w 638"/>
              <a:gd name="T73" fmla="*/ 177 h 590"/>
              <a:gd name="T74" fmla="*/ 160 w 638"/>
              <a:gd name="T75" fmla="*/ 143 h 590"/>
              <a:gd name="T76" fmla="*/ 74 w 638"/>
              <a:gd name="T77" fmla="*/ 270 h 590"/>
              <a:gd name="T78" fmla="*/ 81 w 638"/>
              <a:gd name="T79" fmla="*/ 300 h 590"/>
              <a:gd name="T80" fmla="*/ 253 w 638"/>
              <a:gd name="T81" fmla="*/ 268 h 590"/>
              <a:gd name="T82" fmla="*/ 74 w 638"/>
              <a:gd name="T83" fmla="*/ 270 h 590"/>
              <a:gd name="T84" fmla="*/ 74 w 638"/>
              <a:gd name="T85" fmla="*/ 229 h 590"/>
              <a:gd name="T86" fmla="*/ 253 w 638"/>
              <a:gd name="T87" fmla="*/ 238 h 590"/>
              <a:gd name="T88" fmla="*/ 263 w 638"/>
              <a:gd name="T89" fmla="*/ 221 h 590"/>
              <a:gd name="T90" fmla="*/ 157 w 638"/>
              <a:gd name="T91" fmla="*/ 206 h 590"/>
              <a:gd name="T92" fmla="*/ 74 w 638"/>
              <a:gd name="T93" fmla="*/ 219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8" h="590">
                <a:moveTo>
                  <a:pt x="0" y="103"/>
                </a:moveTo>
                <a:cubicBezTo>
                  <a:pt x="0" y="185"/>
                  <a:pt x="0" y="267"/>
                  <a:pt x="0" y="349"/>
                </a:cubicBezTo>
                <a:cubicBezTo>
                  <a:pt x="0" y="355"/>
                  <a:pt x="108" y="458"/>
                  <a:pt x="121" y="471"/>
                </a:cubicBezTo>
                <a:cubicBezTo>
                  <a:pt x="135" y="485"/>
                  <a:pt x="237" y="590"/>
                  <a:pt x="245" y="590"/>
                </a:cubicBezTo>
                <a:cubicBezTo>
                  <a:pt x="295" y="590"/>
                  <a:pt x="344" y="590"/>
                  <a:pt x="393" y="590"/>
                </a:cubicBezTo>
                <a:cubicBezTo>
                  <a:pt x="413" y="590"/>
                  <a:pt x="421" y="571"/>
                  <a:pt x="430" y="558"/>
                </a:cubicBezTo>
                <a:cubicBezTo>
                  <a:pt x="430" y="456"/>
                  <a:pt x="430" y="355"/>
                  <a:pt x="430" y="253"/>
                </a:cubicBezTo>
                <a:cubicBezTo>
                  <a:pt x="420" y="257"/>
                  <a:pt x="393" y="246"/>
                  <a:pt x="388" y="260"/>
                </a:cubicBezTo>
                <a:cubicBezTo>
                  <a:pt x="384" y="268"/>
                  <a:pt x="388" y="382"/>
                  <a:pt x="388" y="405"/>
                </a:cubicBezTo>
                <a:cubicBezTo>
                  <a:pt x="388" y="429"/>
                  <a:pt x="395" y="548"/>
                  <a:pt x="378" y="548"/>
                </a:cubicBezTo>
                <a:cubicBezTo>
                  <a:pt x="338" y="548"/>
                  <a:pt x="298" y="548"/>
                  <a:pt x="258" y="548"/>
                </a:cubicBezTo>
                <a:cubicBezTo>
                  <a:pt x="245" y="548"/>
                  <a:pt x="250" y="507"/>
                  <a:pt x="250" y="494"/>
                </a:cubicBezTo>
                <a:cubicBezTo>
                  <a:pt x="250" y="473"/>
                  <a:pt x="250" y="453"/>
                  <a:pt x="250" y="432"/>
                </a:cubicBezTo>
                <a:cubicBezTo>
                  <a:pt x="250" y="376"/>
                  <a:pt x="251" y="367"/>
                  <a:pt x="216" y="344"/>
                </a:cubicBezTo>
                <a:cubicBezTo>
                  <a:pt x="200" y="344"/>
                  <a:pt x="200" y="339"/>
                  <a:pt x="187" y="339"/>
                </a:cubicBezTo>
                <a:cubicBezTo>
                  <a:pt x="139" y="339"/>
                  <a:pt x="92" y="339"/>
                  <a:pt x="44" y="339"/>
                </a:cubicBezTo>
                <a:cubicBezTo>
                  <a:pt x="44" y="265"/>
                  <a:pt x="44" y="192"/>
                  <a:pt x="44" y="118"/>
                </a:cubicBezTo>
                <a:cubicBezTo>
                  <a:pt x="44" y="112"/>
                  <a:pt x="46" y="113"/>
                  <a:pt x="49" y="108"/>
                </a:cubicBezTo>
                <a:cubicBezTo>
                  <a:pt x="103" y="108"/>
                  <a:pt x="157" y="108"/>
                  <a:pt x="211" y="108"/>
                </a:cubicBezTo>
                <a:cubicBezTo>
                  <a:pt x="222" y="101"/>
                  <a:pt x="250" y="77"/>
                  <a:pt x="250" y="61"/>
                </a:cubicBezTo>
                <a:cubicBezTo>
                  <a:pt x="182" y="61"/>
                  <a:pt x="115" y="61"/>
                  <a:pt x="47" y="61"/>
                </a:cubicBezTo>
                <a:cubicBezTo>
                  <a:pt x="28" y="61"/>
                  <a:pt x="0" y="88"/>
                  <a:pt x="0" y="103"/>
                </a:cubicBezTo>
                <a:close/>
                <a:moveTo>
                  <a:pt x="337" y="144"/>
                </a:moveTo>
                <a:lnTo>
                  <a:pt x="359" y="122"/>
                </a:lnTo>
                <a:lnTo>
                  <a:pt x="337" y="100"/>
                </a:lnTo>
                <a:cubicBezTo>
                  <a:pt x="336" y="99"/>
                  <a:pt x="336" y="98"/>
                  <a:pt x="337" y="97"/>
                </a:cubicBezTo>
                <a:lnTo>
                  <a:pt x="351" y="82"/>
                </a:lnTo>
                <a:cubicBezTo>
                  <a:pt x="352" y="81"/>
                  <a:pt x="353" y="81"/>
                  <a:pt x="354" y="82"/>
                </a:cubicBezTo>
                <a:lnTo>
                  <a:pt x="376" y="104"/>
                </a:lnTo>
                <a:lnTo>
                  <a:pt x="398" y="82"/>
                </a:lnTo>
                <a:cubicBezTo>
                  <a:pt x="399" y="81"/>
                  <a:pt x="400" y="81"/>
                  <a:pt x="401" y="82"/>
                </a:cubicBezTo>
                <a:lnTo>
                  <a:pt x="416" y="97"/>
                </a:lnTo>
                <a:cubicBezTo>
                  <a:pt x="416" y="98"/>
                  <a:pt x="416" y="99"/>
                  <a:pt x="416" y="100"/>
                </a:cubicBezTo>
                <a:lnTo>
                  <a:pt x="394" y="122"/>
                </a:lnTo>
                <a:lnTo>
                  <a:pt x="416" y="144"/>
                </a:lnTo>
                <a:cubicBezTo>
                  <a:pt x="416" y="145"/>
                  <a:pt x="416" y="146"/>
                  <a:pt x="416" y="147"/>
                </a:cubicBezTo>
                <a:lnTo>
                  <a:pt x="401" y="161"/>
                </a:lnTo>
                <a:cubicBezTo>
                  <a:pt x="400" y="162"/>
                  <a:pt x="399" y="162"/>
                  <a:pt x="398" y="161"/>
                </a:cubicBezTo>
                <a:lnTo>
                  <a:pt x="376" y="139"/>
                </a:lnTo>
                <a:lnTo>
                  <a:pt x="354" y="161"/>
                </a:lnTo>
                <a:cubicBezTo>
                  <a:pt x="353" y="162"/>
                  <a:pt x="352" y="162"/>
                  <a:pt x="351" y="161"/>
                </a:cubicBezTo>
                <a:lnTo>
                  <a:pt x="337" y="147"/>
                </a:lnTo>
                <a:cubicBezTo>
                  <a:pt x="336" y="146"/>
                  <a:pt x="336" y="145"/>
                  <a:pt x="337" y="144"/>
                </a:cubicBezTo>
                <a:close/>
                <a:moveTo>
                  <a:pt x="520" y="221"/>
                </a:moveTo>
                <a:lnTo>
                  <a:pt x="629" y="330"/>
                </a:lnTo>
                <a:cubicBezTo>
                  <a:pt x="638" y="339"/>
                  <a:pt x="638" y="353"/>
                  <a:pt x="629" y="362"/>
                </a:cubicBezTo>
                <a:lnTo>
                  <a:pt x="616" y="375"/>
                </a:lnTo>
                <a:cubicBezTo>
                  <a:pt x="608" y="383"/>
                  <a:pt x="593" y="383"/>
                  <a:pt x="585" y="375"/>
                </a:cubicBezTo>
                <a:lnTo>
                  <a:pt x="476" y="266"/>
                </a:lnTo>
                <a:lnTo>
                  <a:pt x="520" y="221"/>
                </a:lnTo>
                <a:close/>
                <a:moveTo>
                  <a:pt x="298" y="43"/>
                </a:moveTo>
                <a:cubicBezTo>
                  <a:pt x="341" y="0"/>
                  <a:pt x="411" y="0"/>
                  <a:pt x="455" y="43"/>
                </a:cubicBezTo>
                <a:cubicBezTo>
                  <a:pt x="493" y="82"/>
                  <a:pt x="497" y="142"/>
                  <a:pt x="467" y="185"/>
                </a:cubicBezTo>
                <a:lnTo>
                  <a:pt x="502" y="221"/>
                </a:lnTo>
                <a:cubicBezTo>
                  <a:pt x="504" y="222"/>
                  <a:pt x="504" y="225"/>
                  <a:pt x="502" y="226"/>
                </a:cubicBezTo>
                <a:lnTo>
                  <a:pt x="481" y="248"/>
                </a:lnTo>
                <a:cubicBezTo>
                  <a:pt x="479" y="249"/>
                  <a:pt x="477" y="249"/>
                  <a:pt x="475" y="248"/>
                </a:cubicBezTo>
                <a:lnTo>
                  <a:pt x="440" y="213"/>
                </a:lnTo>
                <a:cubicBezTo>
                  <a:pt x="397" y="243"/>
                  <a:pt x="336" y="239"/>
                  <a:pt x="298" y="200"/>
                </a:cubicBezTo>
                <a:cubicBezTo>
                  <a:pt x="254" y="157"/>
                  <a:pt x="254" y="87"/>
                  <a:pt x="298" y="43"/>
                </a:cubicBezTo>
                <a:close/>
                <a:moveTo>
                  <a:pt x="324" y="69"/>
                </a:moveTo>
                <a:cubicBezTo>
                  <a:pt x="353" y="40"/>
                  <a:pt x="400" y="40"/>
                  <a:pt x="429" y="69"/>
                </a:cubicBezTo>
                <a:cubicBezTo>
                  <a:pt x="458" y="98"/>
                  <a:pt x="458" y="145"/>
                  <a:pt x="429" y="174"/>
                </a:cubicBezTo>
                <a:cubicBezTo>
                  <a:pt x="400" y="203"/>
                  <a:pt x="353" y="203"/>
                  <a:pt x="324" y="174"/>
                </a:cubicBezTo>
                <a:cubicBezTo>
                  <a:pt x="295" y="145"/>
                  <a:pt x="295" y="98"/>
                  <a:pt x="324" y="69"/>
                </a:cubicBezTo>
                <a:close/>
                <a:moveTo>
                  <a:pt x="204" y="513"/>
                </a:moveTo>
                <a:cubicBezTo>
                  <a:pt x="203" y="471"/>
                  <a:pt x="202" y="428"/>
                  <a:pt x="201" y="386"/>
                </a:cubicBezTo>
                <a:cubicBezTo>
                  <a:pt x="160" y="386"/>
                  <a:pt x="119" y="386"/>
                  <a:pt x="79" y="386"/>
                </a:cubicBezTo>
                <a:cubicBezTo>
                  <a:pt x="78" y="386"/>
                  <a:pt x="77" y="387"/>
                  <a:pt x="77" y="388"/>
                </a:cubicBezTo>
                <a:cubicBezTo>
                  <a:pt x="119" y="430"/>
                  <a:pt x="161" y="472"/>
                  <a:pt x="204" y="513"/>
                </a:cubicBezTo>
                <a:close/>
                <a:moveTo>
                  <a:pt x="74" y="150"/>
                </a:moveTo>
                <a:cubicBezTo>
                  <a:pt x="74" y="156"/>
                  <a:pt x="74" y="161"/>
                  <a:pt x="74" y="167"/>
                </a:cubicBezTo>
                <a:cubicBezTo>
                  <a:pt x="74" y="173"/>
                  <a:pt x="78" y="177"/>
                  <a:pt x="83" y="177"/>
                </a:cubicBezTo>
                <a:cubicBezTo>
                  <a:pt x="139" y="177"/>
                  <a:pt x="195" y="177"/>
                  <a:pt x="250" y="177"/>
                </a:cubicBezTo>
                <a:cubicBezTo>
                  <a:pt x="266" y="177"/>
                  <a:pt x="262" y="152"/>
                  <a:pt x="258" y="143"/>
                </a:cubicBezTo>
                <a:cubicBezTo>
                  <a:pt x="225" y="143"/>
                  <a:pt x="192" y="143"/>
                  <a:pt x="160" y="143"/>
                </a:cubicBezTo>
                <a:cubicBezTo>
                  <a:pt x="139" y="143"/>
                  <a:pt x="74" y="137"/>
                  <a:pt x="74" y="150"/>
                </a:cubicBezTo>
                <a:close/>
                <a:moveTo>
                  <a:pt x="74" y="270"/>
                </a:moveTo>
                <a:cubicBezTo>
                  <a:pt x="74" y="278"/>
                  <a:pt x="74" y="285"/>
                  <a:pt x="74" y="292"/>
                </a:cubicBezTo>
                <a:cubicBezTo>
                  <a:pt x="74" y="298"/>
                  <a:pt x="75" y="300"/>
                  <a:pt x="81" y="300"/>
                </a:cubicBezTo>
                <a:cubicBezTo>
                  <a:pt x="141" y="300"/>
                  <a:pt x="200" y="300"/>
                  <a:pt x="260" y="300"/>
                </a:cubicBezTo>
                <a:cubicBezTo>
                  <a:pt x="262" y="294"/>
                  <a:pt x="266" y="268"/>
                  <a:pt x="253" y="268"/>
                </a:cubicBezTo>
                <a:cubicBezTo>
                  <a:pt x="197" y="268"/>
                  <a:pt x="142" y="268"/>
                  <a:pt x="86" y="268"/>
                </a:cubicBezTo>
                <a:cubicBezTo>
                  <a:pt x="82" y="268"/>
                  <a:pt x="77" y="269"/>
                  <a:pt x="74" y="270"/>
                </a:cubicBezTo>
                <a:close/>
                <a:moveTo>
                  <a:pt x="74" y="219"/>
                </a:moveTo>
                <a:cubicBezTo>
                  <a:pt x="74" y="222"/>
                  <a:pt x="74" y="225"/>
                  <a:pt x="74" y="229"/>
                </a:cubicBezTo>
                <a:cubicBezTo>
                  <a:pt x="74" y="234"/>
                  <a:pt x="76" y="234"/>
                  <a:pt x="79" y="238"/>
                </a:cubicBezTo>
                <a:cubicBezTo>
                  <a:pt x="137" y="238"/>
                  <a:pt x="195" y="238"/>
                  <a:pt x="253" y="238"/>
                </a:cubicBezTo>
                <a:cubicBezTo>
                  <a:pt x="256" y="237"/>
                  <a:pt x="259" y="235"/>
                  <a:pt x="263" y="233"/>
                </a:cubicBezTo>
                <a:cubicBezTo>
                  <a:pt x="263" y="229"/>
                  <a:pt x="263" y="225"/>
                  <a:pt x="263" y="221"/>
                </a:cubicBezTo>
                <a:cubicBezTo>
                  <a:pt x="263" y="214"/>
                  <a:pt x="260" y="211"/>
                  <a:pt x="258" y="206"/>
                </a:cubicBezTo>
                <a:cubicBezTo>
                  <a:pt x="224" y="206"/>
                  <a:pt x="191" y="206"/>
                  <a:pt x="157" y="206"/>
                </a:cubicBezTo>
                <a:cubicBezTo>
                  <a:pt x="141" y="206"/>
                  <a:pt x="124" y="206"/>
                  <a:pt x="108" y="206"/>
                </a:cubicBezTo>
                <a:cubicBezTo>
                  <a:pt x="87" y="206"/>
                  <a:pt x="74" y="200"/>
                  <a:pt x="74" y="219"/>
                </a:cubicBez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82" name="Freeform 24"/>
          <p:cNvSpPr>
            <a:spLocks noEditPoints="1"/>
          </p:cNvSpPr>
          <p:nvPr/>
        </p:nvSpPr>
        <p:spPr bwMode="auto">
          <a:xfrm>
            <a:off x="4424042" y="4005879"/>
            <a:ext cx="335348" cy="318178"/>
          </a:xfrm>
          <a:custGeom>
            <a:avLst/>
            <a:gdLst>
              <a:gd name="T0" fmla="*/ 481 w 532"/>
              <a:gd name="T1" fmla="*/ 453 h 526"/>
              <a:gd name="T2" fmla="*/ 426 w 532"/>
              <a:gd name="T3" fmla="*/ 453 h 526"/>
              <a:gd name="T4" fmla="*/ 513 w 532"/>
              <a:gd name="T5" fmla="*/ 51 h 526"/>
              <a:gd name="T6" fmla="*/ 441 w 532"/>
              <a:gd name="T7" fmla="*/ 0 h 526"/>
              <a:gd name="T8" fmla="*/ 250 w 532"/>
              <a:gd name="T9" fmla="*/ 170 h 526"/>
              <a:gd name="T10" fmla="*/ 223 w 532"/>
              <a:gd name="T11" fmla="*/ 209 h 526"/>
              <a:gd name="T12" fmla="*/ 199 w 532"/>
              <a:gd name="T13" fmla="*/ 221 h 526"/>
              <a:gd name="T14" fmla="*/ 202 w 532"/>
              <a:gd name="T15" fmla="*/ 294 h 526"/>
              <a:gd name="T16" fmla="*/ 48 w 532"/>
              <a:gd name="T17" fmla="*/ 428 h 526"/>
              <a:gd name="T18" fmla="*/ 31 w 532"/>
              <a:gd name="T19" fmla="*/ 526 h 526"/>
              <a:gd name="T20" fmla="*/ 110 w 532"/>
              <a:gd name="T21" fmla="*/ 446 h 526"/>
              <a:gd name="T22" fmla="*/ 236 w 532"/>
              <a:gd name="T23" fmla="*/ 328 h 526"/>
              <a:gd name="T24" fmla="*/ 306 w 532"/>
              <a:gd name="T25" fmla="*/ 328 h 526"/>
              <a:gd name="T26" fmla="*/ 326 w 532"/>
              <a:gd name="T27" fmla="*/ 283 h 526"/>
              <a:gd name="T28" fmla="*/ 357 w 532"/>
              <a:gd name="T29" fmla="*/ 277 h 526"/>
              <a:gd name="T30" fmla="*/ 513 w 532"/>
              <a:gd name="T31" fmla="*/ 51 h 526"/>
              <a:gd name="T32" fmla="*/ 207 w 532"/>
              <a:gd name="T33" fmla="*/ 171 h 526"/>
              <a:gd name="T34" fmla="*/ 214 w 532"/>
              <a:gd name="T35" fmla="*/ 165 h 526"/>
              <a:gd name="T36" fmla="*/ 231 w 532"/>
              <a:gd name="T37" fmla="*/ 148 h 526"/>
              <a:gd name="T38" fmla="*/ 114 w 532"/>
              <a:gd name="T39" fmla="*/ 0 h 526"/>
              <a:gd name="T40" fmla="*/ 149 w 532"/>
              <a:gd name="T41" fmla="*/ 84 h 526"/>
              <a:gd name="T42" fmla="*/ 12 w 532"/>
              <a:gd name="T43" fmla="*/ 102 h 526"/>
              <a:gd name="T44" fmla="*/ 123 w 532"/>
              <a:gd name="T45" fmla="*/ 236 h 526"/>
              <a:gd name="T46" fmla="*/ 160 w 532"/>
              <a:gd name="T47" fmla="*/ 229 h 526"/>
              <a:gd name="T48" fmla="*/ 192 w 532"/>
              <a:gd name="T49" fmla="*/ 187 h 526"/>
              <a:gd name="T50" fmla="*/ 355 w 532"/>
              <a:gd name="T51" fmla="*/ 320 h 526"/>
              <a:gd name="T52" fmla="*/ 327 w 532"/>
              <a:gd name="T53" fmla="*/ 348 h 526"/>
              <a:gd name="T54" fmla="*/ 392 w 532"/>
              <a:gd name="T55" fmla="*/ 460 h 526"/>
              <a:gd name="T56" fmla="*/ 460 w 532"/>
              <a:gd name="T57" fmla="*/ 526 h 526"/>
              <a:gd name="T58" fmla="*/ 518 w 532"/>
              <a:gd name="T59" fmla="*/ 436 h 526"/>
              <a:gd name="T60" fmla="*/ 371 w 532"/>
              <a:gd name="T61" fmla="*/ 304 h 526"/>
              <a:gd name="T62" fmla="*/ 348 w 532"/>
              <a:gd name="T63" fmla="*/ 30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2" h="526">
                <a:moveTo>
                  <a:pt x="453" y="426"/>
                </a:moveTo>
                <a:cubicBezTo>
                  <a:pt x="469" y="426"/>
                  <a:pt x="481" y="438"/>
                  <a:pt x="481" y="453"/>
                </a:cubicBezTo>
                <a:cubicBezTo>
                  <a:pt x="481" y="468"/>
                  <a:pt x="469" y="481"/>
                  <a:pt x="453" y="481"/>
                </a:cubicBezTo>
                <a:cubicBezTo>
                  <a:pt x="438" y="481"/>
                  <a:pt x="426" y="468"/>
                  <a:pt x="426" y="453"/>
                </a:cubicBezTo>
                <a:cubicBezTo>
                  <a:pt x="426" y="438"/>
                  <a:pt x="438" y="426"/>
                  <a:pt x="453" y="426"/>
                </a:cubicBezTo>
                <a:close/>
                <a:moveTo>
                  <a:pt x="513" y="51"/>
                </a:moveTo>
                <a:lnTo>
                  <a:pt x="476" y="14"/>
                </a:lnTo>
                <a:cubicBezTo>
                  <a:pt x="467" y="5"/>
                  <a:pt x="454" y="0"/>
                  <a:pt x="441" y="0"/>
                </a:cubicBezTo>
                <a:cubicBezTo>
                  <a:pt x="428" y="0"/>
                  <a:pt x="416" y="5"/>
                  <a:pt x="406" y="14"/>
                </a:cubicBezTo>
                <a:lnTo>
                  <a:pt x="250" y="170"/>
                </a:lnTo>
                <a:cubicBezTo>
                  <a:pt x="255" y="180"/>
                  <a:pt x="251" y="194"/>
                  <a:pt x="244" y="201"/>
                </a:cubicBezTo>
                <a:cubicBezTo>
                  <a:pt x="239" y="206"/>
                  <a:pt x="230" y="209"/>
                  <a:pt x="223" y="209"/>
                </a:cubicBezTo>
                <a:cubicBezTo>
                  <a:pt x="219" y="209"/>
                  <a:pt x="216" y="209"/>
                  <a:pt x="213" y="207"/>
                </a:cubicBezTo>
                <a:lnTo>
                  <a:pt x="199" y="221"/>
                </a:lnTo>
                <a:cubicBezTo>
                  <a:pt x="180" y="240"/>
                  <a:pt x="180" y="272"/>
                  <a:pt x="199" y="291"/>
                </a:cubicBezTo>
                <a:lnTo>
                  <a:pt x="202" y="294"/>
                </a:lnTo>
                <a:lnTo>
                  <a:pt x="80" y="416"/>
                </a:lnTo>
                <a:lnTo>
                  <a:pt x="48" y="428"/>
                </a:lnTo>
                <a:lnTo>
                  <a:pt x="0" y="495"/>
                </a:lnTo>
                <a:lnTo>
                  <a:pt x="31" y="526"/>
                </a:lnTo>
                <a:lnTo>
                  <a:pt x="98" y="479"/>
                </a:lnTo>
                <a:lnTo>
                  <a:pt x="110" y="446"/>
                </a:lnTo>
                <a:lnTo>
                  <a:pt x="232" y="324"/>
                </a:lnTo>
                <a:lnTo>
                  <a:pt x="236" y="328"/>
                </a:lnTo>
                <a:cubicBezTo>
                  <a:pt x="246" y="337"/>
                  <a:pt x="258" y="342"/>
                  <a:pt x="271" y="342"/>
                </a:cubicBezTo>
                <a:cubicBezTo>
                  <a:pt x="284" y="342"/>
                  <a:pt x="296" y="337"/>
                  <a:pt x="306" y="328"/>
                </a:cubicBezTo>
                <a:lnTo>
                  <a:pt x="320" y="314"/>
                </a:lnTo>
                <a:cubicBezTo>
                  <a:pt x="315" y="305"/>
                  <a:pt x="319" y="291"/>
                  <a:pt x="326" y="283"/>
                </a:cubicBezTo>
                <a:cubicBezTo>
                  <a:pt x="331" y="278"/>
                  <a:pt x="339" y="275"/>
                  <a:pt x="347" y="275"/>
                </a:cubicBezTo>
                <a:cubicBezTo>
                  <a:pt x="351" y="275"/>
                  <a:pt x="354" y="276"/>
                  <a:pt x="357" y="277"/>
                </a:cubicBezTo>
                <a:lnTo>
                  <a:pt x="513" y="121"/>
                </a:lnTo>
                <a:cubicBezTo>
                  <a:pt x="532" y="102"/>
                  <a:pt x="532" y="70"/>
                  <a:pt x="513" y="51"/>
                </a:cubicBezTo>
                <a:close/>
                <a:moveTo>
                  <a:pt x="192" y="187"/>
                </a:moveTo>
                <a:lnTo>
                  <a:pt x="207" y="171"/>
                </a:lnTo>
                <a:lnTo>
                  <a:pt x="221" y="179"/>
                </a:lnTo>
                <a:lnTo>
                  <a:pt x="214" y="165"/>
                </a:lnTo>
                <a:lnTo>
                  <a:pt x="229" y="150"/>
                </a:lnTo>
                <a:lnTo>
                  <a:pt x="231" y="148"/>
                </a:lnTo>
                <a:cubicBezTo>
                  <a:pt x="234" y="139"/>
                  <a:pt x="236" y="131"/>
                  <a:pt x="236" y="123"/>
                </a:cubicBezTo>
                <a:cubicBezTo>
                  <a:pt x="236" y="60"/>
                  <a:pt x="176" y="0"/>
                  <a:pt x="114" y="0"/>
                </a:cubicBezTo>
                <a:cubicBezTo>
                  <a:pt x="114" y="0"/>
                  <a:pt x="106" y="8"/>
                  <a:pt x="103" y="11"/>
                </a:cubicBezTo>
                <a:cubicBezTo>
                  <a:pt x="153" y="61"/>
                  <a:pt x="149" y="53"/>
                  <a:pt x="149" y="84"/>
                </a:cubicBezTo>
                <a:cubicBezTo>
                  <a:pt x="149" y="109"/>
                  <a:pt x="109" y="148"/>
                  <a:pt x="84" y="148"/>
                </a:cubicBezTo>
                <a:cubicBezTo>
                  <a:pt x="53" y="148"/>
                  <a:pt x="63" y="154"/>
                  <a:pt x="12" y="102"/>
                </a:cubicBezTo>
                <a:cubicBezTo>
                  <a:pt x="8" y="106"/>
                  <a:pt x="0" y="113"/>
                  <a:pt x="0" y="114"/>
                </a:cubicBezTo>
                <a:cubicBezTo>
                  <a:pt x="1" y="176"/>
                  <a:pt x="60" y="236"/>
                  <a:pt x="123" y="236"/>
                </a:cubicBezTo>
                <a:cubicBezTo>
                  <a:pt x="134" y="236"/>
                  <a:pt x="146" y="232"/>
                  <a:pt x="158" y="226"/>
                </a:cubicBezTo>
                <a:lnTo>
                  <a:pt x="160" y="229"/>
                </a:lnTo>
                <a:cubicBezTo>
                  <a:pt x="164" y="218"/>
                  <a:pt x="170" y="209"/>
                  <a:pt x="179" y="200"/>
                </a:cubicBezTo>
                <a:lnTo>
                  <a:pt x="192" y="187"/>
                </a:lnTo>
                <a:close/>
                <a:moveTo>
                  <a:pt x="348" y="306"/>
                </a:moveTo>
                <a:lnTo>
                  <a:pt x="355" y="320"/>
                </a:lnTo>
                <a:lnTo>
                  <a:pt x="341" y="335"/>
                </a:lnTo>
                <a:lnTo>
                  <a:pt x="327" y="348"/>
                </a:lnTo>
                <a:cubicBezTo>
                  <a:pt x="319" y="357"/>
                  <a:pt x="309" y="363"/>
                  <a:pt x="298" y="367"/>
                </a:cubicBezTo>
                <a:lnTo>
                  <a:pt x="392" y="460"/>
                </a:lnTo>
                <a:lnTo>
                  <a:pt x="436" y="519"/>
                </a:lnTo>
                <a:lnTo>
                  <a:pt x="460" y="526"/>
                </a:lnTo>
                <a:lnTo>
                  <a:pt x="525" y="460"/>
                </a:lnTo>
                <a:lnTo>
                  <a:pt x="518" y="436"/>
                </a:lnTo>
                <a:lnTo>
                  <a:pt x="460" y="392"/>
                </a:lnTo>
                <a:lnTo>
                  <a:pt x="371" y="304"/>
                </a:lnTo>
                <a:lnTo>
                  <a:pt x="363" y="313"/>
                </a:lnTo>
                <a:lnTo>
                  <a:pt x="348" y="306"/>
                </a:ln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83" name="Freeform 25"/>
          <p:cNvSpPr>
            <a:spLocks noEditPoints="1"/>
          </p:cNvSpPr>
          <p:nvPr/>
        </p:nvSpPr>
        <p:spPr bwMode="auto">
          <a:xfrm>
            <a:off x="4416055" y="4666299"/>
            <a:ext cx="382822" cy="348478"/>
          </a:xfrm>
          <a:custGeom>
            <a:avLst/>
            <a:gdLst>
              <a:gd name="T0" fmla="*/ 252 w 606"/>
              <a:gd name="T1" fmla="*/ 522 h 576"/>
              <a:gd name="T2" fmla="*/ 252 w 606"/>
              <a:gd name="T3" fmla="*/ 548 h 576"/>
              <a:gd name="T4" fmla="*/ 366 w 606"/>
              <a:gd name="T5" fmla="*/ 535 h 576"/>
              <a:gd name="T6" fmla="*/ 353 w 606"/>
              <a:gd name="T7" fmla="*/ 481 h 576"/>
              <a:gd name="T8" fmla="*/ 252 w 606"/>
              <a:gd name="T9" fmla="*/ 481 h 576"/>
              <a:gd name="T10" fmla="*/ 252 w 606"/>
              <a:gd name="T11" fmla="*/ 508 h 576"/>
              <a:gd name="T12" fmla="*/ 366 w 606"/>
              <a:gd name="T13" fmla="*/ 494 h 576"/>
              <a:gd name="T14" fmla="*/ 303 w 606"/>
              <a:gd name="T15" fmla="*/ 576 h 576"/>
              <a:gd name="T16" fmla="*/ 346 w 606"/>
              <a:gd name="T17" fmla="*/ 560 h 576"/>
              <a:gd name="T18" fmla="*/ 303 w 606"/>
              <a:gd name="T19" fmla="*/ 576 h 576"/>
              <a:gd name="T20" fmla="*/ 304 w 606"/>
              <a:gd name="T21" fmla="*/ 154 h 576"/>
              <a:gd name="T22" fmla="*/ 161 w 606"/>
              <a:gd name="T23" fmla="*/ 288 h 576"/>
              <a:gd name="T24" fmla="*/ 246 w 606"/>
              <a:gd name="T25" fmla="*/ 466 h 576"/>
              <a:gd name="T26" fmla="*/ 304 w 606"/>
              <a:gd name="T27" fmla="*/ 470 h 576"/>
              <a:gd name="T28" fmla="*/ 376 w 606"/>
              <a:gd name="T29" fmla="*/ 426 h 576"/>
              <a:gd name="T30" fmla="*/ 304 w 606"/>
              <a:gd name="T31" fmla="*/ 154 h 576"/>
              <a:gd name="T32" fmla="*/ 119 w 606"/>
              <a:gd name="T33" fmla="*/ 312 h 576"/>
              <a:gd name="T34" fmla="*/ 23 w 606"/>
              <a:gd name="T35" fmla="*/ 293 h 576"/>
              <a:gd name="T36" fmla="*/ 23 w 606"/>
              <a:gd name="T37" fmla="*/ 330 h 576"/>
              <a:gd name="T38" fmla="*/ 119 w 606"/>
              <a:gd name="T39" fmla="*/ 312 h 576"/>
              <a:gd name="T40" fmla="*/ 583 w 606"/>
              <a:gd name="T41" fmla="*/ 293 h 576"/>
              <a:gd name="T42" fmla="*/ 487 w 606"/>
              <a:gd name="T43" fmla="*/ 312 h 576"/>
              <a:gd name="T44" fmla="*/ 583 w 606"/>
              <a:gd name="T45" fmla="*/ 330 h 576"/>
              <a:gd name="T46" fmla="*/ 583 w 606"/>
              <a:gd name="T47" fmla="*/ 293 h 576"/>
              <a:gd name="T48" fmla="*/ 464 w 606"/>
              <a:gd name="T49" fmla="*/ 175 h 576"/>
              <a:gd name="T50" fmla="*/ 518 w 606"/>
              <a:gd name="T51" fmla="*/ 94 h 576"/>
              <a:gd name="T52" fmla="*/ 437 w 606"/>
              <a:gd name="T53" fmla="*/ 148 h 576"/>
              <a:gd name="T54" fmla="*/ 464 w 606"/>
              <a:gd name="T55" fmla="*/ 175 h 576"/>
              <a:gd name="T56" fmla="*/ 301 w 606"/>
              <a:gd name="T57" fmla="*/ 119 h 576"/>
              <a:gd name="T58" fmla="*/ 320 w 606"/>
              <a:gd name="T59" fmla="*/ 23 h 576"/>
              <a:gd name="T60" fmla="*/ 282 w 606"/>
              <a:gd name="T61" fmla="*/ 23 h 576"/>
              <a:gd name="T62" fmla="*/ 301 w 606"/>
              <a:gd name="T63" fmla="*/ 119 h 576"/>
              <a:gd name="T64" fmla="*/ 136 w 606"/>
              <a:gd name="T65" fmla="*/ 167 h 576"/>
              <a:gd name="T66" fmla="*/ 162 w 606"/>
              <a:gd name="T67" fmla="*/ 141 h 576"/>
              <a:gd name="T68" fmla="*/ 81 w 606"/>
              <a:gd name="T69" fmla="*/ 86 h 576"/>
              <a:gd name="T70" fmla="*/ 136 w 606"/>
              <a:gd name="T71" fmla="*/ 167 h 576"/>
              <a:gd name="T72" fmla="*/ 142 w 606"/>
              <a:gd name="T73" fmla="*/ 448 h 576"/>
              <a:gd name="T74" fmla="*/ 87 w 606"/>
              <a:gd name="T75" fmla="*/ 529 h 576"/>
              <a:gd name="T76" fmla="*/ 169 w 606"/>
              <a:gd name="T77" fmla="*/ 474 h 576"/>
              <a:gd name="T78" fmla="*/ 142 w 606"/>
              <a:gd name="T79" fmla="*/ 448 h 576"/>
              <a:gd name="T80" fmla="*/ 470 w 606"/>
              <a:gd name="T81" fmla="*/ 455 h 576"/>
              <a:gd name="T82" fmla="*/ 443 w 606"/>
              <a:gd name="T83" fmla="*/ 482 h 576"/>
              <a:gd name="T84" fmla="*/ 524 w 606"/>
              <a:gd name="T85" fmla="*/ 536 h 576"/>
              <a:gd name="T86" fmla="*/ 470 w 606"/>
              <a:gd name="T87" fmla="*/ 455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6" h="576">
                <a:moveTo>
                  <a:pt x="353" y="522"/>
                </a:moveTo>
                <a:lnTo>
                  <a:pt x="252" y="522"/>
                </a:lnTo>
                <a:cubicBezTo>
                  <a:pt x="245" y="522"/>
                  <a:pt x="239" y="528"/>
                  <a:pt x="239" y="535"/>
                </a:cubicBezTo>
                <a:cubicBezTo>
                  <a:pt x="239" y="543"/>
                  <a:pt x="245" y="548"/>
                  <a:pt x="252" y="548"/>
                </a:cubicBezTo>
                <a:lnTo>
                  <a:pt x="353" y="548"/>
                </a:lnTo>
                <a:cubicBezTo>
                  <a:pt x="361" y="548"/>
                  <a:pt x="366" y="543"/>
                  <a:pt x="366" y="535"/>
                </a:cubicBezTo>
                <a:cubicBezTo>
                  <a:pt x="366" y="528"/>
                  <a:pt x="361" y="522"/>
                  <a:pt x="353" y="522"/>
                </a:cubicBezTo>
                <a:close/>
                <a:moveTo>
                  <a:pt x="353" y="481"/>
                </a:moveTo>
                <a:lnTo>
                  <a:pt x="353" y="481"/>
                </a:lnTo>
                <a:lnTo>
                  <a:pt x="252" y="481"/>
                </a:lnTo>
                <a:cubicBezTo>
                  <a:pt x="245" y="481"/>
                  <a:pt x="239" y="487"/>
                  <a:pt x="239" y="494"/>
                </a:cubicBezTo>
                <a:cubicBezTo>
                  <a:pt x="239" y="502"/>
                  <a:pt x="245" y="508"/>
                  <a:pt x="252" y="508"/>
                </a:cubicBezTo>
                <a:lnTo>
                  <a:pt x="353" y="508"/>
                </a:lnTo>
                <a:cubicBezTo>
                  <a:pt x="361" y="508"/>
                  <a:pt x="366" y="502"/>
                  <a:pt x="366" y="494"/>
                </a:cubicBezTo>
                <a:cubicBezTo>
                  <a:pt x="366" y="487"/>
                  <a:pt x="361" y="481"/>
                  <a:pt x="353" y="481"/>
                </a:cubicBezTo>
                <a:close/>
                <a:moveTo>
                  <a:pt x="303" y="576"/>
                </a:moveTo>
                <a:lnTo>
                  <a:pt x="303" y="576"/>
                </a:lnTo>
                <a:lnTo>
                  <a:pt x="346" y="560"/>
                </a:lnTo>
                <a:lnTo>
                  <a:pt x="259" y="560"/>
                </a:lnTo>
                <a:lnTo>
                  <a:pt x="303" y="576"/>
                </a:lnTo>
                <a:close/>
                <a:moveTo>
                  <a:pt x="304" y="154"/>
                </a:moveTo>
                <a:lnTo>
                  <a:pt x="304" y="154"/>
                </a:lnTo>
                <a:lnTo>
                  <a:pt x="301" y="154"/>
                </a:lnTo>
                <a:cubicBezTo>
                  <a:pt x="227" y="154"/>
                  <a:pt x="161" y="214"/>
                  <a:pt x="161" y="288"/>
                </a:cubicBezTo>
                <a:cubicBezTo>
                  <a:pt x="161" y="361"/>
                  <a:pt x="223" y="404"/>
                  <a:pt x="230" y="426"/>
                </a:cubicBezTo>
                <a:cubicBezTo>
                  <a:pt x="236" y="449"/>
                  <a:pt x="230" y="461"/>
                  <a:pt x="246" y="466"/>
                </a:cubicBezTo>
                <a:cubicBezTo>
                  <a:pt x="263" y="471"/>
                  <a:pt x="301" y="470"/>
                  <a:pt x="301" y="470"/>
                </a:cubicBezTo>
                <a:lnTo>
                  <a:pt x="304" y="470"/>
                </a:lnTo>
                <a:cubicBezTo>
                  <a:pt x="304" y="470"/>
                  <a:pt x="342" y="471"/>
                  <a:pt x="359" y="466"/>
                </a:cubicBezTo>
                <a:cubicBezTo>
                  <a:pt x="376" y="461"/>
                  <a:pt x="370" y="449"/>
                  <a:pt x="376" y="426"/>
                </a:cubicBezTo>
                <a:cubicBezTo>
                  <a:pt x="382" y="404"/>
                  <a:pt x="444" y="361"/>
                  <a:pt x="444" y="288"/>
                </a:cubicBezTo>
                <a:cubicBezTo>
                  <a:pt x="444" y="214"/>
                  <a:pt x="378" y="154"/>
                  <a:pt x="304" y="154"/>
                </a:cubicBezTo>
                <a:close/>
                <a:moveTo>
                  <a:pt x="119" y="312"/>
                </a:moveTo>
                <a:lnTo>
                  <a:pt x="119" y="312"/>
                </a:lnTo>
                <a:cubicBezTo>
                  <a:pt x="119" y="301"/>
                  <a:pt x="108" y="293"/>
                  <a:pt x="96" y="293"/>
                </a:cubicBezTo>
                <a:lnTo>
                  <a:pt x="23" y="293"/>
                </a:lnTo>
                <a:cubicBezTo>
                  <a:pt x="10" y="293"/>
                  <a:pt x="0" y="301"/>
                  <a:pt x="0" y="312"/>
                </a:cubicBezTo>
                <a:cubicBezTo>
                  <a:pt x="0" y="322"/>
                  <a:pt x="10" y="330"/>
                  <a:pt x="23" y="330"/>
                </a:cubicBezTo>
                <a:lnTo>
                  <a:pt x="96" y="330"/>
                </a:lnTo>
                <a:cubicBezTo>
                  <a:pt x="108" y="330"/>
                  <a:pt x="119" y="322"/>
                  <a:pt x="119" y="312"/>
                </a:cubicBezTo>
                <a:close/>
                <a:moveTo>
                  <a:pt x="583" y="293"/>
                </a:moveTo>
                <a:lnTo>
                  <a:pt x="583" y="293"/>
                </a:lnTo>
                <a:lnTo>
                  <a:pt x="510" y="293"/>
                </a:lnTo>
                <a:cubicBezTo>
                  <a:pt x="497" y="293"/>
                  <a:pt x="487" y="301"/>
                  <a:pt x="487" y="312"/>
                </a:cubicBezTo>
                <a:cubicBezTo>
                  <a:pt x="487" y="322"/>
                  <a:pt x="497" y="330"/>
                  <a:pt x="510" y="330"/>
                </a:cubicBezTo>
                <a:lnTo>
                  <a:pt x="583" y="330"/>
                </a:lnTo>
                <a:cubicBezTo>
                  <a:pt x="595" y="330"/>
                  <a:pt x="606" y="322"/>
                  <a:pt x="606" y="312"/>
                </a:cubicBezTo>
                <a:cubicBezTo>
                  <a:pt x="606" y="301"/>
                  <a:pt x="595" y="293"/>
                  <a:pt x="583" y="293"/>
                </a:cubicBezTo>
                <a:close/>
                <a:moveTo>
                  <a:pt x="464" y="175"/>
                </a:moveTo>
                <a:lnTo>
                  <a:pt x="464" y="175"/>
                </a:lnTo>
                <a:lnTo>
                  <a:pt x="515" y="124"/>
                </a:lnTo>
                <a:cubicBezTo>
                  <a:pt x="524" y="115"/>
                  <a:pt x="525" y="101"/>
                  <a:pt x="518" y="94"/>
                </a:cubicBezTo>
                <a:cubicBezTo>
                  <a:pt x="511" y="86"/>
                  <a:pt x="497" y="88"/>
                  <a:pt x="488" y="97"/>
                </a:cubicBezTo>
                <a:lnTo>
                  <a:pt x="437" y="148"/>
                </a:lnTo>
                <a:cubicBezTo>
                  <a:pt x="428" y="157"/>
                  <a:pt x="427" y="171"/>
                  <a:pt x="434" y="178"/>
                </a:cubicBezTo>
                <a:cubicBezTo>
                  <a:pt x="441" y="185"/>
                  <a:pt x="455" y="184"/>
                  <a:pt x="464" y="175"/>
                </a:cubicBezTo>
                <a:close/>
                <a:moveTo>
                  <a:pt x="301" y="119"/>
                </a:moveTo>
                <a:lnTo>
                  <a:pt x="301" y="119"/>
                </a:lnTo>
                <a:cubicBezTo>
                  <a:pt x="312" y="119"/>
                  <a:pt x="320" y="108"/>
                  <a:pt x="320" y="96"/>
                </a:cubicBezTo>
                <a:lnTo>
                  <a:pt x="320" y="23"/>
                </a:lnTo>
                <a:cubicBezTo>
                  <a:pt x="320" y="10"/>
                  <a:pt x="312" y="0"/>
                  <a:pt x="301" y="0"/>
                </a:cubicBezTo>
                <a:cubicBezTo>
                  <a:pt x="291" y="0"/>
                  <a:pt x="282" y="10"/>
                  <a:pt x="282" y="23"/>
                </a:cubicBezTo>
                <a:lnTo>
                  <a:pt x="282" y="96"/>
                </a:lnTo>
                <a:cubicBezTo>
                  <a:pt x="282" y="108"/>
                  <a:pt x="291" y="119"/>
                  <a:pt x="301" y="119"/>
                </a:cubicBezTo>
                <a:close/>
                <a:moveTo>
                  <a:pt x="136" y="167"/>
                </a:moveTo>
                <a:lnTo>
                  <a:pt x="136" y="167"/>
                </a:lnTo>
                <a:cubicBezTo>
                  <a:pt x="145" y="176"/>
                  <a:pt x="158" y="178"/>
                  <a:pt x="165" y="170"/>
                </a:cubicBezTo>
                <a:cubicBezTo>
                  <a:pt x="173" y="163"/>
                  <a:pt x="171" y="150"/>
                  <a:pt x="162" y="141"/>
                </a:cubicBezTo>
                <a:lnTo>
                  <a:pt x="111" y="89"/>
                </a:lnTo>
                <a:cubicBezTo>
                  <a:pt x="102" y="80"/>
                  <a:pt x="89" y="79"/>
                  <a:pt x="81" y="86"/>
                </a:cubicBezTo>
                <a:cubicBezTo>
                  <a:pt x="74" y="94"/>
                  <a:pt x="75" y="107"/>
                  <a:pt x="84" y="116"/>
                </a:cubicBezTo>
                <a:lnTo>
                  <a:pt x="136" y="167"/>
                </a:lnTo>
                <a:close/>
                <a:moveTo>
                  <a:pt x="142" y="448"/>
                </a:moveTo>
                <a:lnTo>
                  <a:pt x="142" y="448"/>
                </a:lnTo>
                <a:lnTo>
                  <a:pt x="90" y="499"/>
                </a:lnTo>
                <a:cubicBezTo>
                  <a:pt x="81" y="508"/>
                  <a:pt x="80" y="522"/>
                  <a:pt x="87" y="529"/>
                </a:cubicBezTo>
                <a:cubicBezTo>
                  <a:pt x="95" y="536"/>
                  <a:pt x="108" y="535"/>
                  <a:pt x="117" y="526"/>
                </a:cubicBezTo>
                <a:lnTo>
                  <a:pt x="169" y="474"/>
                </a:lnTo>
                <a:cubicBezTo>
                  <a:pt x="178" y="465"/>
                  <a:pt x="179" y="452"/>
                  <a:pt x="172" y="445"/>
                </a:cubicBezTo>
                <a:cubicBezTo>
                  <a:pt x="164" y="437"/>
                  <a:pt x="151" y="439"/>
                  <a:pt x="142" y="448"/>
                </a:cubicBezTo>
                <a:close/>
                <a:moveTo>
                  <a:pt x="470" y="455"/>
                </a:moveTo>
                <a:lnTo>
                  <a:pt x="470" y="455"/>
                </a:lnTo>
                <a:cubicBezTo>
                  <a:pt x="461" y="446"/>
                  <a:pt x="447" y="445"/>
                  <a:pt x="440" y="452"/>
                </a:cubicBezTo>
                <a:cubicBezTo>
                  <a:pt x="433" y="460"/>
                  <a:pt x="434" y="473"/>
                  <a:pt x="443" y="482"/>
                </a:cubicBezTo>
                <a:lnTo>
                  <a:pt x="495" y="534"/>
                </a:lnTo>
                <a:cubicBezTo>
                  <a:pt x="504" y="543"/>
                  <a:pt x="517" y="544"/>
                  <a:pt x="524" y="536"/>
                </a:cubicBezTo>
                <a:cubicBezTo>
                  <a:pt x="532" y="529"/>
                  <a:pt x="530" y="516"/>
                  <a:pt x="521" y="507"/>
                </a:cubicBezTo>
                <a:lnTo>
                  <a:pt x="470" y="455"/>
                </a:lnTo>
                <a:close/>
              </a:path>
            </a:pathLst>
          </a:custGeom>
          <a:solidFill>
            <a:schemeClr val="bg2"/>
          </a:solidFill>
          <a:ln>
            <a:noFill/>
          </a:ln>
        </p:spPr>
        <p:txBody>
          <a:bodyPr vert="horz" wrap="square" lIns="91440" tIns="45720" rIns="91440" bIns="45720" numCol="1" anchor="t" anchorCtr="0" compatLnSpc="1"/>
          <a:lstStyle/>
          <a:p>
            <a:endParaRPr lang="zh-CN" altLang="en-US"/>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974" y="2499453"/>
            <a:ext cx="2706928" cy="1735692"/>
          </a:xfrm>
          <a:prstGeom prst="rect">
            <a:avLst/>
          </a:prstGeom>
        </p:spPr>
      </p:pic>
      <p:cxnSp>
        <p:nvCxnSpPr>
          <p:cNvPr id="4" name="直接连接符 3"/>
          <p:cNvCxnSpPr/>
          <p:nvPr/>
        </p:nvCxnSpPr>
        <p:spPr bwMode="auto">
          <a:xfrm>
            <a:off x="5085249" y="2173643"/>
            <a:ext cx="4392488" cy="0"/>
          </a:xfrm>
          <a:prstGeom prst="line">
            <a:avLst/>
          </a:prstGeom>
          <a:solidFill>
            <a:schemeClr val="accent1"/>
          </a:solidFill>
          <a:ln w="9525" cap="flat" cmpd="sng" algn="ctr">
            <a:solidFill>
              <a:schemeClr val="bg1">
                <a:lumMod val="40000"/>
                <a:lumOff val="6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直接连接符 24"/>
          <p:cNvCxnSpPr/>
          <p:nvPr/>
        </p:nvCxnSpPr>
        <p:spPr bwMode="auto">
          <a:xfrm>
            <a:off x="5085249" y="2974860"/>
            <a:ext cx="4392488" cy="0"/>
          </a:xfrm>
          <a:prstGeom prst="line">
            <a:avLst/>
          </a:prstGeom>
          <a:solidFill>
            <a:schemeClr val="accent1"/>
          </a:solidFill>
          <a:ln w="9525" cap="flat" cmpd="sng" algn="ctr">
            <a:solidFill>
              <a:schemeClr val="bg1">
                <a:lumMod val="40000"/>
                <a:lumOff val="6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直接连接符 25"/>
          <p:cNvCxnSpPr/>
          <p:nvPr/>
        </p:nvCxnSpPr>
        <p:spPr bwMode="auto">
          <a:xfrm>
            <a:off x="5085249" y="3729270"/>
            <a:ext cx="4392488" cy="0"/>
          </a:xfrm>
          <a:prstGeom prst="line">
            <a:avLst/>
          </a:prstGeom>
          <a:solidFill>
            <a:schemeClr val="accent1"/>
          </a:solidFill>
          <a:ln w="9525" cap="flat" cmpd="sng" algn="ctr">
            <a:solidFill>
              <a:schemeClr val="bg1">
                <a:lumMod val="40000"/>
                <a:lumOff val="6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直接连接符 26"/>
          <p:cNvCxnSpPr/>
          <p:nvPr/>
        </p:nvCxnSpPr>
        <p:spPr bwMode="auto">
          <a:xfrm>
            <a:off x="5085249" y="4457784"/>
            <a:ext cx="4392488" cy="0"/>
          </a:xfrm>
          <a:prstGeom prst="line">
            <a:avLst/>
          </a:prstGeom>
          <a:solidFill>
            <a:schemeClr val="accent1"/>
          </a:solidFill>
          <a:ln w="9525" cap="flat" cmpd="sng" algn="ctr">
            <a:solidFill>
              <a:schemeClr val="bg1">
                <a:lumMod val="40000"/>
                <a:lumOff val="6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直接连接符 27"/>
          <p:cNvCxnSpPr/>
          <p:nvPr/>
        </p:nvCxnSpPr>
        <p:spPr bwMode="auto">
          <a:xfrm>
            <a:off x="5085249" y="5162280"/>
            <a:ext cx="4392488" cy="0"/>
          </a:xfrm>
          <a:prstGeom prst="line">
            <a:avLst/>
          </a:prstGeom>
          <a:solidFill>
            <a:schemeClr val="accent1"/>
          </a:solidFill>
          <a:ln w="9525" cap="flat" cmpd="sng" algn="ctr">
            <a:solidFill>
              <a:schemeClr val="bg1">
                <a:lumMod val="40000"/>
                <a:lumOff val="6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slow" advTm="10224">
    <p:push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TextBox 12"/>
          <p:cNvSpPr txBox="1"/>
          <p:nvPr/>
        </p:nvSpPr>
        <p:spPr>
          <a:xfrm>
            <a:off x="2970190" y="3119589"/>
            <a:ext cx="625797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chemeClr val="bg1"/>
                </a:solidFill>
              </a:rPr>
              <a:t>绪     论</a:t>
            </a:r>
          </a:p>
        </p:txBody>
      </p:sp>
      <p:sp>
        <p:nvSpPr>
          <p:cNvPr id="24" name="Freeform 21"/>
          <p:cNvSpPr>
            <a:spLocks noEditPoints="1"/>
          </p:cNvSpPr>
          <p:nvPr/>
        </p:nvSpPr>
        <p:spPr bwMode="auto">
          <a:xfrm>
            <a:off x="3643578" y="4513834"/>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endParaRPr>
          </a:p>
        </p:txBody>
      </p:sp>
      <p:sp>
        <p:nvSpPr>
          <p:cNvPr id="25" name="TextBox 28"/>
          <p:cNvSpPr txBox="1"/>
          <p:nvPr/>
        </p:nvSpPr>
        <p:spPr>
          <a:xfrm>
            <a:off x="3938935" y="4463312"/>
            <a:ext cx="2276661" cy="369332"/>
          </a:xfrm>
          <a:prstGeom prst="rect">
            <a:avLst/>
          </a:prstGeom>
          <a:noFill/>
        </p:spPr>
        <p:txBody>
          <a:bodyPr wrap="square" rtlCol="0">
            <a:spAutoFit/>
          </a:bodyPr>
          <a:lstStyle/>
          <a:p>
            <a:r>
              <a:rPr lang="zh-CN" altLang="en-US" dirty="0">
                <a:solidFill>
                  <a:schemeClr val="bg1"/>
                </a:solidFill>
                <a:latin typeface="+mj-ea"/>
                <a:ea typeface="+mj-ea"/>
              </a:rPr>
              <a:t>研究背景</a:t>
            </a:r>
          </a:p>
        </p:txBody>
      </p:sp>
      <p:sp>
        <p:nvSpPr>
          <p:cNvPr id="26" name="Freeform 21"/>
          <p:cNvSpPr>
            <a:spLocks noEditPoints="1"/>
          </p:cNvSpPr>
          <p:nvPr/>
        </p:nvSpPr>
        <p:spPr bwMode="auto">
          <a:xfrm>
            <a:off x="6429915" y="4513834"/>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endParaRPr>
          </a:p>
        </p:txBody>
      </p:sp>
      <p:sp>
        <p:nvSpPr>
          <p:cNvPr id="27" name="TextBox 44"/>
          <p:cNvSpPr txBox="1"/>
          <p:nvPr/>
        </p:nvSpPr>
        <p:spPr>
          <a:xfrm>
            <a:off x="6725272" y="4463312"/>
            <a:ext cx="2276661" cy="369332"/>
          </a:xfrm>
          <a:prstGeom prst="rect">
            <a:avLst/>
          </a:prstGeom>
          <a:noFill/>
        </p:spPr>
        <p:txBody>
          <a:bodyPr wrap="square" rtlCol="0">
            <a:spAutoFit/>
          </a:bodyPr>
          <a:lstStyle/>
          <a:p>
            <a:r>
              <a:rPr lang="zh-CN" altLang="en-US" dirty="0">
                <a:solidFill>
                  <a:schemeClr val="bg1"/>
                </a:solidFill>
                <a:latin typeface="+mj-ea"/>
                <a:ea typeface="+mj-ea"/>
              </a:rPr>
              <a:t>参考文献</a:t>
            </a:r>
          </a:p>
        </p:txBody>
      </p:sp>
      <p:sp>
        <p:nvSpPr>
          <p:cNvPr id="28" name="Freeform 21"/>
          <p:cNvSpPr>
            <a:spLocks noEditPoints="1"/>
          </p:cNvSpPr>
          <p:nvPr/>
        </p:nvSpPr>
        <p:spPr bwMode="auto">
          <a:xfrm>
            <a:off x="3643578" y="4882323"/>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endParaRPr>
          </a:p>
        </p:txBody>
      </p:sp>
      <p:sp>
        <p:nvSpPr>
          <p:cNvPr id="29" name="TextBox 46"/>
          <p:cNvSpPr txBox="1"/>
          <p:nvPr/>
        </p:nvSpPr>
        <p:spPr>
          <a:xfrm>
            <a:off x="3938935" y="4831801"/>
            <a:ext cx="2276661" cy="369332"/>
          </a:xfrm>
          <a:prstGeom prst="rect">
            <a:avLst/>
          </a:prstGeom>
          <a:noFill/>
        </p:spPr>
        <p:txBody>
          <a:bodyPr wrap="square" rtlCol="0">
            <a:spAutoFit/>
          </a:bodyPr>
          <a:lstStyle/>
          <a:p>
            <a:r>
              <a:rPr lang="zh-CN" altLang="en-US" dirty="0">
                <a:solidFill>
                  <a:schemeClr val="bg1"/>
                </a:solidFill>
                <a:latin typeface="+mj-ea"/>
                <a:ea typeface="+mj-ea"/>
              </a:rPr>
              <a:t>国内外相关研究状况</a:t>
            </a:r>
          </a:p>
        </p:txBody>
      </p:sp>
      <p:sp>
        <p:nvSpPr>
          <p:cNvPr id="30" name="Freeform 21"/>
          <p:cNvSpPr>
            <a:spLocks noEditPoints="1"/>
          </p:cNvSpPr>
          <p:nvPr/>
        </p:nvSpPr>
        <p:spPr bwMode="auto">
          <a:xfrm>
            <a:off x="6429915" y="4882323"/>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endParaRPr>
          </a:p>
        </p:txBody>
      </p:sp>
      <p:sp>
        <p:nvSpPr>
          <p:cNvPr id="31" name="TextBox 48"/>
          <p:cNvSpPr txBox="1"/>
          <p:nvPr/>
        </p:nvSpPr>
        <p:spPr>
          <a:xfrm>
            <a:off x="6725272" y="4831801"/>
            <a:ext cx="2276661" cy="369332"/>
          </a:xfrm>
          <a:prstGeom prst="rect">
            <a:avLst/>
          </a:prstGeom>
          <a:noFill/>
        </p:spPr>
        <p:txBody>
          <a:bodyPr wrap="square" rtlCol="0">
            <a:spAutoFit/>
          </a:bodyPr>
          <a:lstStyle/>
          <a:p>
            <a:r>
              <a:rPr lang="zh-CN" altLang="en-US" dirty="0">
                <a:solidFill>
                  <a:schemeClr val="bg1"/>
                </a:solidFill>
                <a:latin typeface="+mj-ea"/>
                <a:ea typeface="+mj-ea"/>
              </a:rPr>
              <a:t>主要贡献与创新</a:t>
            </a:r>
          </a:p>
        </p:txBody>
      </p:sp>
      <p:sp>
        <p:nvSpPr>
          <p:cNvPr id="32" name="Freeform 21"/>
          <p:cNvSpPr>
            <a:spLocks noEditPoints="1"/>
          </p:cNvSpPr>
          <p:nvPr/>
        </p:nvSpPr>
        <p:spPr bwMode="auto">
          <a:xfrm>
            <a:off x="3643578" y="5291756"/>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endParaRPr>
          </a:p>
        </p:txBody>
      </p:sp>
      <p:sp>
        <p:nvSpPr>
          <p:cNvPr id="40" name="TextBox 50"/>
          <p:cNvSpPr txBox="1"/>
          <p:nvPr/>
        </p:nvSpPr>
        <p:spPr>
          <a:xfrm>
            <a:off x="3938935" y="5241234"/>
            <a:ext cx="2276661" cy="369332"/>
          </a:xfrm>
          <a:prstGeom prst="rect">
            <a:avLst/>
          </a:prstGeom>
          <a:noFill/>
        </p:spPr>
        <p:txBody>
          <a:bodyPr wrap="square" rtlCol="0">
            <a:spAutoFit/>
          </a:bodyPr>
          <a:lstStyle/>
          <a:p>
            <a:r>
              <a:rPr lang="zh-CN" altLang="en-US" dirty="0">
                <a:solidFill>
                  <a:schemeClr val="bg1"/>
                </a:solidFill>
                <a:latin typeface="+mj-ea"/>
                <a:ea typeface="+mj-ea"/>
              </a:rPr>
              <a:t>研究意义</a:t>
            </a:r>
          </a:p>
        </p:txBody>
      </p:sp>
      <p:sp>
        <p:nvSpPr>
          <p:cNvPr id="43" name="文本框 42"/>
          <p:cNvSpPr txBox="1"/>
          <p:nvPr/>
        </p:nvSpPr>
        <p:spPr>
          <a:xfrm>
            <a:off x="5507437" y="2764777"/>
            <a:ext cx="1080120" cy="400110"/>
          </a:xfrm>
          <a:prstGeom prst="rect">
            <a:avLst/>
          </a:prstGeom>
          <a:noFill/>
        </p:spPr>
        <p:txBody>
          <a:bodyPr wrap="square" rtlCol="0">
            <a:spAutoFit/>
          </a:bodyPr>
          <a:lstStyle/>
          <a:p>
            <a:pPr algn="ctr"/>
            <a:r>
              <a:rPr lang="en-US" altLang="zh-CN" sz="2000" dirty="0">
                <a:solidFill>
                  <a:schemeClr val="bg1"/>
                </a:solidFill>
                <a:latin typeface="+mj-ea"/>
                <a:ea typeface="+mj-ea"/>
              </a:rPr>
              <a:t>Part 1</a:t>
            </a:r>
            <a:endParaRPr lang="zh-CN" altLang="en-US" sz="2000" dirty="0">
              <a:solidFill>
                <a:schemeClr val="bg1"/>
              </a:solidFill>
              <a:latin typeface="+mj-ea"/>
              <a:ea typeface="+mj-ea"/>
            </a:endParaRPr>
          </a:p>
        </p:txBody>
      </p:sp>
      <p:sp>
        <p:nvSpPr>
          <p:cNvPr id="44" name="Line 5"/>
          <p:cNvSpPr>
            <a:spLocks noChangeShapeType="1"/>
          </p:cNvSpPr>
          <p:nvPr/>
        </p:nvSpPr>
        <p:spPr bwMode="auto">
          <a:xfrm flipH="1">
            <a:off x="1850703" y="4218588"/>
            <a:ext cx="8496944" cy="0"/>
          </a:xfrm>
          <a:prstGeom prst="line">
            <a:avLst/>
          </a:prstGeom>
          <a:noFill/>
          <a:ln w="12700" cap="flat">
            <a:solidFill>
              <a:schemeClr val="bg1">
                <a:lumMod val="40000"/>
                <a:lumOff val="60000"/>
              </a:schemeClr>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4999" y="839115"/>
            <a:ext cx="3039486" cy="1948928"/>
          </a:xfrm>
          <a:prstGeom prst="rect">
            <a:avLst/>
          </a:prstGeom>
        </p:spPr>
      </p:pic>
      <p:sp>
        <p:nvSpPr>
          <p:cNvPr id="42" name="Freeform 21"/>
          <p:cNvSpPr>
            <a:spLocks noEditPoints="1"/>
          </p:cNvSpPr>
          <p:nvPr/>
        </p:nvSpPr>
        <p:spPr bwMode="auto">
          <a:xfrm>
            <a:off x="5625346" y="1434241"/>
            <a:ext cx="844302" cy="853888"/>
          </a:xfrm>
          <a:custGeom>
            <a:avLst/>
            <a:gdLst>
              <a:gd name="T0" fmla="*/ 429 w 563"/>
              <a:gd name="T1" fmla="*/ 130 h 595"/>
              <a:gd name="T2" fmla="*/ 419 w 563"/>
              <a:gd name="T3" fmla="*/ 63 h 595"/>
              <a:gd name="T4" fmla="*/ 460 w 563"/>
              <a:gd name="T5" fmla="*/ 170 h 595"/>
              <a:gd name="T6" fmla="*/ 229 w 563"/>
              <a:gd name="T7" fmla="*/ 200 h 595"/>
              <a:gd name="T8" fmla="*/ 460 w 563"/>
              <a:gd name="T9" fmla="*/ 170 h 595"/>
              <a:gd name="T10" fmla="*/ 229 w 563"/>
              <a:gd name="T11" fmla="*/ 234 h 595"/>
              <a:gd name="T12" fmla="*/ 460 w 563"/>
              <a:gd name="T13" fmla="*/ 264 h 595"/>
              <a:gd name="T14" fmla="*/ 460 w 563"/>
              <a:gd name="T15" fmla="*/ 303 h 595"/>
              <a:gd name="T16" fmla="*/ 384 w 563"/>
              <a:gd name="T17" fmla="*/ 333 h 595"/>
              <a:gd name="T18" fmla="*/ 460 w 563"/>
              <a:gd name="T19" fmla="*/ 303 h 595"/>
              <a:gd name="T20" fmla="*/ 229 w 563"/>
              <a:gd name="T21" fmla="*/ 104 h 595"/>
              <a:gd name="T22" fmla="*/ 359 w 563"/>
              <a:gd name="T23" fmla="*/ 134 h 595"/>
              <a:gd name="T24" fmla="*/ 174 w 563"/>
              <a:gd name="T25" fmla="*/ 490 h 595"/>
              <a:gd name="T26" fmla="*/ 265 w 563"/>
              <a:gd name="T27" fmla="*/ 438 h 595"/>
              <a:gd name="T28" fmla="*/ 174 w 563"/>
              <a:gd name="T29" fmla="*/ 490 h 595"/>
              <a:gd name="T30" fmla="*/ 113 w 563"/>
              <a:gd name="T31" fmla="*/ 402 h 595"/>
              <a:gd name="T32" fmla="*/ 208 w 563"/>
              <a:gd name="T33" fmla="*/ 448 h 595"/>
              <a:gd name="T34" fmla="*/ 219 w 563"/>
              <a:gd name="T35" fmla="*/ 341 h 595"/>
              <a:gd name="T36" fmla="*/ 98 w 563"/>
              <a:gd name="T37" fmla="*/ 252 h 595"/>
              <a:gd name="T38" fmla="*/ 63 w 563"/>
              <a:gd name="T39" fmla="*/ 192 h 595"/>
              <a:gd name="T40" fmla="*/ 7 w 563"/>
              <a:gd name="T41" fmla="*/ 249 h 595"/>
              <a:gd name="T42" fmla="*/ 73 w 563"/>
              <a:gd name="T43" fmla="*/ 408 h 595"/>
              <a:gd name="T44" fmla="*/ 35 w 563"/>
              <a:gd name="T45" fmla="*/ 286 h 595"/>
              <a:gd name="T46" fmla="*/ 49 w 563"/>
              <a:gd name="T47" fmla="*/ 252 h 595"/>
              <a:gd name="T48" fmla="*/ 122 w 563"/>
              <a:gd name="T49" fmla="*/ 210 h 595"/>
              <a:gd name="T50" fmla="*/ 439 w 563"/>
              <a:gd name="T51" fmla="*/ 0 h 595"/>
              <a:gd name="T52" fmla="*/ 133 w 563"/>
              <a:gd name="T53" fmla="*/ 78 h 595"/>
              <a:gd name="T54" fmla="*/ 192 w 563"/>
              <a:gd name="T55" fmla="*/ 247 h 595"/>
              <a:gd name="T56" fmla="*/ 211 w 563"/>
              <a:gd name="T57" fmla="*/ 59 h 595"/>
              <a:gd name="T58" fmla="*/ 392 w 563"/>
              <a:gd name="T59" fmla="*/ 142 h 595"/>
              <a:gd name="T60" fmla="*/ 504 w 563"/>
              <a:gd name="T61" fmla="*/ 157 h 595"/>
              <a:gd name="T62" fmla="*/ 484 w 563"/>
              <a:gd name="T63" fmla="*/ 465 h 595"/>
              <a:gd name="T64" fmla="*/ 318 w 563"/>
              <a:gd name="T65" fmla="*/ 524 h 595"/>
              <a:gd name="T66" fmla="*/ 563 w 563"/>
              <a:gd name="T67" fmla="*/ 446 h 595"/>
              <a:gd name="T68" fmla="*/ 439 w 563"/>
              <a:gd name="T6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3" h="595">
                <a:moveTo>
                  <a:pt x="486" y="130"/>
                </a:moveTo>
                <a:lnTo>
                  <a:pt x="429" y="130"/>
                </a:lnTo>
                <a:cubicBezTo>
                  <a:pt x="424" y="130"/>
                  <a:pt x="419" y="125"/>
                  <a:pt x="419" y="120"/>
                </a:cubicBezTo>
                <a:lnTo>
                  <a:pt x="419" y="63"/>
                </a:lnTo>
                <a:lnTo>
                  <a:pt x="486" y="130"/>
                </a:lnTo>
                <a:close/>
                <a:moveTo>
                  <a:pt x="460" y="170"/>
                </a:moveTo>
                <a:lnTo>
                  <a:pt x="229" y="170"/>
                </a:lnTo>
                <a:lnTo>
                  <a:pt x="229" y="200"/>
                </a:lnTo>
                <a:lnTo>
                  <a:pt x="460" y="200"/>
                </a:lnTo>
                <a:lnTo>
                  <a:pt x="460" y="170"/>
                </a:lnTo>
                <a:close/>
                <a:moveTo>
                  <a:pt x="460" y="234"/>
                </a:moveTo>
                <a:lnTo>
                  <a:pt x="229" y="234"/>
                </a:lnTo>
                <a:lnTo>
                  <a:pt x="229" y="264"/>
                </a:lnTo>
                <a:lnTo>
                  <a:pt x="460" y="264"/>
                </a:lnTo>
                <a:lnTo>
                  <a:pt x="460" y="234"/>
                </a:lnTo>
                <a:close/>
                <a:moveTo>
                  <a:pt x="460" y="303"/>
                </a:moveTo>
                <a:lnTo>
                  <a:pt x="384" y="303"/>
                </a:lnTo>
                <a:lnTo>
                  <a:pt x="384" y="333"/>
                </a:lnTo>
                <a:lnTo>
                  <a:pt x="460" y="333"/>
                </a:lnTo>
                <a:lnTo>
                  <a:pt x="460" y="303"/>
                </a:lnTo>
                <a:close/>
                <a:moveTo>
                  <a:pt x="359" y="104"/>
                </a:moveTo>
                <a:lnTo>
                  <a:pt x="229" y="104"/>
                </a:lnTo>
                <a:lnTo>
                  <a:pt x="229" y="134"/>
                </a:lnTo>
                <a:lnTo>
                  <a:pt x="359" y="134"/>
                </a:lnTo>
                <a:lnTo>
                  <a:pt x="359" y="104"/>
                </a:lnTo>
                <a:close/>
                <a:moveTo>
                  <a:pt x="174" y="490"/>
                </a:moveTo>
                <a:cubicBezTo>
                  <a:pt x="226" y="553"/>
                  <a:pt x="279" y="595"/>
                  <a:pt x="291" y="588"/>
                </a:cubicBezTo>
                <a:cubicBezTo>
                  <a:pt x="303" y="581"/>
                  <a:pt x="293" y="515"/>
                  <a:pt x="265" y="438"/>
                </a:cubicBezTo>
                <a:cubicBezTo>
                  <a:pt x="250" y="448"/>
                  <a:pt x="236" y="457"/>
                  <a:pt x="220" y="466"/>
                </a:cubicBezTo>
                <a:cubicBezTo>
                  <a:pt x="205" y="475"/>
                  <a:pt x="190" y="483"/>
                  <a:pt x="174" y="490"/>
                </a:cubicBezTo>
                <a:close/>
                <a:moveTo>
                  <a:pt x="54" y="274"/>
                </a:moveTo>
                <a:cubicBezTo>
                  <a:pt x="64" y="309"/>
                  <a:pt x="85" y="353"/>
                  <a:pt x="113" y="402"/>
                </a:cubicBezTo>
                <a:cubicBezTo>
                  <a:pt x="127" y="427"/>
                  <a:pt x="144" y="451"/>
                  <a:pt x="161" y="473"/>
                </a:cubicBezTo>
                <a:cubicBezTo>
                  <a:pt x="176" y="465"/>
                  <a:pt x="192" y="457"/>
                  <a:pt x="208" y="448"/>
                </a:cubicBezTo>
                <a:cubicBezTo>
                  <a:pt x="225" y="439"/>
                  <a:pt x="241" y="428"/>
                  <a:pt x="256" y="417"/>
                </a:cubicBezTo>
                <a:cubicBezTo>
                  <a:pt x="246" y="392"/>
                  <a:pt x="234" y="366"/>
                  <a:pt x="219" y="341"/>
                </a:cubicBezTo>
                <a:cubicBezTo>
                  <a:pt x="191" y="292"/>
                  <a:pt x="163" y="252"/>
                  <a:pt x="138" y="226"/>
                </a:cubicBezTo>
                <a:cubicBezTo>
                  <a:pt x="125" y="234"/>
                  <a:pt x="112" y="244"/>
                  <a:pt x="98" y="252"/>
                </a:cubicBezTo>
                <a:cubicBezTo>
                  <a:pt x="83" y="260"/>
                  <a:pt x="69" y="267"/>
                  <a:pt x="54" y="274"/>
                </a:cubicBezTo>
                <a:close/>
                <a:moveTo>
                  <a:pt x="63" y="192"/>
                </a:moveTo>
                <a:cubicBezTo>
                  <a:pt x="55" y="197"/>
                  <a:pt x="50" y="205"/>
                  <a:pt x="48" y="215"/>
                </a:cubicBezTo>
                <a:cubicBezTo>
                  <a:pt x="33" y="219"/>
                  <a:pt x="18" y="229"/>
                  <a:pt x="7" y="249"/>
                </a:cubicBezTo>
                <a:cubicBezTo>
                  <a:pt x="0" y="265"/>
                  <a:pt x="2" y="289"/>
                  <a:pt x="12" y="307"/>
                </a:cubicBezTo>
                <a:cubicBezTo>
                  <a:pt x="29" y="338"/>
                  <a:pt x="52" y="377"/>
                  <a:pt x="73" y="408"/>
                </a:cubicBezTo>
                <a:cubicBezTo>
                  <a:pt x="86" y="413"/>
                  <a:pt x="83" y="386"/>
                  <a:pt x="78" y="379"/>
                </a:cubicBezTo>
                <a:cubicBezTo>
                  <a:pt x="62" y="354"/>
                  <a:pt x="48" y="331"/>
                  <a:pt x="35" y="286"/>
                </a:cubicBezTo>
                <a:cubicBezTo>
                  <a:pt x="32" y="265"/>
                  <a:pt x="41" y="256"/>
                  <a:pt x="48" y="246"/>
                </a:cubicBezTo>
                <a:cubicBezTo>
                  <a:pt x="48" y="248"/>
                  <a:pt x="48" y="250"/>
                  <a:pt x="49" y="252"/>
                </a:cubicBezTo>
                <a:cubicBezTo>
                  <a:pt x="61" y="247"/>
                  <a:pt x="73" y="240"/>
                  <a:pt x="86" y="234"/>
                </a:cubicBezTo>
                <a:cubicBezTo>
                  <a:pt x="98" y="227"/>
                  <a:pt x="110" y="218"/>
                  <a:pt x="122" y="210"/>
                </a:cubicBezTo>
                <a:cubicBezTo>
                  <a:pt x="99" y="190"/>
                  <a:pt x="79" y="183"/>
                  <a:pt x="63" y="192"/>
                </a:cubicBezTo>
                <a:close/>
                <a:moveTo>
                  <a:pt x="439" y="0"/>
                </a:moveTo>
                <a:lnTo>
                  <a:pt x="211" y="0"/>
                </a:lnTo>
                <a:cubicBezTo>
                  <a:pt x="168" y="0"/>
                  <a:pt x="133" y="35"/>
                  <a:pt x="133" y="78"/>
                </a:cubicBezTo>
                <a:lnTo>
                  <a:pt x="133" y="183"/>
                </a:lnTo>
                <a:cubicBezTo>
                  <a:pt x="158" y="203"/>
                  <a:pt x="173" y="221"/>
                  <a:pt x="192" y="247"/>
                </a:cubicBezTo>
                <a:lnTo>
                  <a:pt x="192" y="78"/>
                </a:lnTo>
                <a:cubicBezTo>
                  <a:pt x="192" y="68"/>
                  <a:pt x="201" y="59"/>
                  <a:pt x="211" y="59"/>
                </a:cubicBezTo>
                <a:lnTo>
                  <a:pt x="392" y="59"/>
                </a:lnTo>
                <a:lnTo>
                  <a:pt x="392" y="142"/>
                </a:lnTo>
                <a:cubicBezTo>
                  <a:pt x="392" y="150"/>
                  <a:pt x="399" y="157"/>
                  <a:pt x="407" y="157"/>
                </a:cubicBezTo>
                <a:lnTo>
                  <a:pt x="504" y="157"/>
                </a:lnTo>
                <a:lnTo>
                  <a:pt x="504" y="446"/>
                </a:lnTo>
                <a:cubicBezTo>
                  <a:pt x="504" y="457"/>
                  <a:pt x="495" y="465"/>
                  <a:pt x="484" y="465"/>
                </a:cubicBezTo>
                <a:lnTo>
                  <a:pt x="303" y="465"/>
                </a:lnTo>
                <a:cubicBezTo>
                  <a:pt x="309" y="485"/>
                  <a:pt x="315" y="505"/>
                  <a:pt x="318" y="524"/>
                </a:cubicBezTo>
                <a:lnTo>
                  <a:pt x="484" y="524"/>
                </a:lnTo>
                <a:cubicBezTo>
                  <a:pt x="528" y="524"/>
                  <a:pt x="563" y="489"/>
                  <a:pt x="563" y="446"/>
                </a:cubicBezTo>
                <a:lnTo>
                  <a:pt x="563" y="124"/>
                </a:lnTo>
                <a:lnTo>
                  <a:pt x="439" y="0"/>
                </a:lnTo>
                <a:close/>
              </a:path>
            </a:pathLst>
          </a:custGeom>
          <a:solidFill>
            <a:schemeClr val="bg2"/>
          </a:solidFill>
          <a:ln>
            <a:noFill/>
          </a:ln>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p:transition spd="slow" advTm="10224">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chemeClr val="bg1"/>
                </a:solidFill>
              </a:rPr>
              <a:t>1.1 </a:t>
            </a:r>
            <a:r>
              <a:rPr lang="zh-CN" altLang="en-US" b="0" dirty="0">
                <a:solidFill>
                  <a:schemeClr val="bg1"/>
                </a:solidFill>
              </a:rPr>
              <a:t>研究背景</a:t>
            </a:r>
          </a:p>
        </p:txBody>
      </p:sp>
      <p:sp>
        <p:nvSpPr>
          <p:cNvPr id="6"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7" name="直接连接符 6"/>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5" name="组合 24"/>
          <p:cNvGrpSpPr/>
          <p:nvPr/>
        </p:nvGrpSpPr>
        <p:grpSpPr>
          <a:xfrm>
            <a:off x="1393278" y="1240998"/>
            <a:ext cx="2707454" cy="2711710"/>
            <a:chOff x="1393278" y="1580877"/>
            <a:chExt cx="2707454" cy="2711710"/>
          </a:xfrm>
        </p:grpSpPr>
        <p:sp>
          <p:nvSpPr>
            <p:cNvPr id="26" name="Oval 5"/>
            <p:cNvSpPr>
              <a:spLocks noChangeArrowheads="1"/>
            </p:cNvSpPr>
            <p:nvPr/>
          </p:nvSpPr>
          <p:spPr bwMode="auto">
            <a:xfrm>
              <a:off x="1393278" y="1580877"/>
              <a:ext cx="2707454" cy="2711710"/>
            </a:xfrm>
            <a:prstGeom prst="ellipse">
              <a:avLst/>
            </a:prstGeom>
            <a:solidFill>
              <a:schemeClr val="accent1"/>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7" name="Oval 6"/>
            <p:cNvSpPr>
              <a:spLocks noChangeArrowheads="1"/>
            </p:cNvSpPr>
            <p:nvPr/>
          </p:nvSpPr>
          <p:spPr bwMode="auto">
            <a:xfrm>
              <a:off x="1474163"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4605019" y="1240997"/>
            <a:ext cx="2703198" cy="2711712"/>
            <a:chOff x="4605019" y="1580876"/>
            <a:chExt cx="2703198" cy="2711712"/>
          </a:xfrm>
        </p:grpSpPr>
        <p:sp>
          <p:nvSpPr>
            <p:cNvPr id="29" name="Oval 7"/>
            <p:cNvSpPr>
              <a:spLocks noChangeArrowheads="1"/>
            </p:cNvSpPr>
            <p:nvPr/>
          </p:nvSpPr>
          <p:spPr bwMode="auto">
            <a:xfrm>
              <a:off x="4605019" y="1580876"/>
              <a:ext cx="2703198" cy="2711712"/>
            </a:xfrm>
            <a:prstGeom prst="ellipse">
              <a:avLst/>
            </a:prstGeom>
            <a:solidFill>
              <a:schemeClr val="tx1"/>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30"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31" name="组合 30"/>
          <p:cNvGrpSpPr/>
          <p:nvPr/>
        </p:nvGrpSpPr>
        <p:grpSpPr>
          <a:xfrm>
            <a:off x="7853261" y="1240997"/>
            <a:ext cx="2703198" cy="2711712"/>
            <a:chOff x="7853261" y="1580876"/>
            <a:chExt cx="2703198" cy="2711712"/>
          </a:xfrm>
        </p:grpSpPr>
        <p:sp>
          <p:nvSpPr>
            <p:cNvPr id="32" name="Oval 9"/>
            <p:cNvSpPr>
              <a:spLocks noChangeArrowheads="1"/>
            </p:cNvSpPr>
            <p:nvPr/>
          </p:nvSpPr>
          <p:spPr bwMode="auto">
            <a:xfrm>
              <a:off x="7853261" y="1580876"/>
              <a:ext cx="2703198" cy="2711712"/>
            </a:xfrm>
            <a:prstGeom prst="ellipse">
              <a:avLst/>
            </a:prstGeom>
            <a:solidFill>
              <a:schemeClr val="accent2"/>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33"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34" name="组合 33"/>
          <p:cNvGrpSpPr/>
          <p:nvPr/>
        </p:nvGrpSpPr>
        <p:grpSpPr>
          <a:xfrm>
            <a:off x="3828858" y="2540822"/>
            <a:ext cx="1030200" cy="144738"/>
            <a:chOff x="2929691" y="2127825"/>
            <a:chExt cx="900366" cy="126498"/>
          </a:xfrm>
        </p:grpSpPr>
        <p:sp>
          <p:nvSpPr>
            <p:cNvPr id="35"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a:p>
          </p:txBody>
        </p:sp>
        <p:sp>
          <p:nvSpPr>
            <p:cNvPr id="36"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a:p>
          </p:txBody>
        </p:sp>
        <p:sp>
          <p:nvSpPr>
            <p:cNvPr id="37"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8" name="组合 37"/>
          <p:cNvGrpSpPr/>
          <p:nvPr/>
        </p:nvGrpSpPr>
        <p:grpSpPr>
          <a:xfrm>
            <a:off x="7069687" y="2540822"/>
            <a:ext cx="1030200" cy="144738"/>
            <a:chOff x="5627069" y="2127825"/>
            <a:chExt cx="900366" cy="126498"/>
          </a:xfrm>
        </p:grpSpPr>
        <p:sp>
          <p:nvSpPr>
            <p:cNvPr id="39"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a:p>
          </p:txBody>
        </p:sp>
        <p:sp>
          <p:nvSpPr>
            <p:cNvPr id="40"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a:p>
          </p:txBody>
        </p:sp>
        <p:sp>
          <p:nvSpPr>
            <p:cNvPr id="41"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2" name="矩形 41"/>
          <p:cNvSpPr/>
          <p:nvPr/>
        </p:nvSpPr>
        <p:spPr>
          <a:xfrm>
            <a:off x="1445768" y="4173533"/>
            <a:ext cx="2574084"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bg1"/>
                </a:solidFill>
                <a:latin typeface="+mn-ea"/>
                <a:ea typeface="+mn-ea"/>
              </a:rPr>
              <a:t>根据事物运动规律和行业发展趋势，某某某问题是行业发展的趋势。</a:t>
            </a:r>
          </a:p>
        </p:txBody>
      </p:sp>
      <p:sp>
        <p:nvSpPr>
          <p:cNvPr id="44" name="矩形 43"/>
          <p:cNvSpPr/>
          <p:nvPr/>
        </p:nvSpPr>
        <p:spPr>
          <a:xfrm>
            <a:off x="4561859" y="4153850"/>
            <a:ext cx="2780090" cy="16312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bg1"/>
                </a:solidFill>
                <a:latin typeface="+mn-ea"/>
                <a:ea typeface="+mn-ea"/>
              </a:rPr>
              <a:t>在实际运作中，常常遇到某某问题，且有愈发严重的态势，形势倒逼我们不得不进行重视该问题。</a:t>
            </a:r>
          </a:p>
        </p:txBody>
      </p:sp>
      <p:sp>
        <p:nvSpPr>
          <p:cNvPr id="45" name="矩形 44"/>
          <p:cNvSpPr/>
          <p:nvPr/>
        </p:nvSpPr>
        <p:spPr>
          <a:xfrm>
            <a:off x="7890913" y="4153850"/>
            <a:ext cx="2743972"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bg1"/>
                </a:solidFill>
                <a:latin typeface="+mn-ea"/>
                <a:ea typeface="+mn-ea"/>
              </a:rPr>
              <a:t>行业发展遇到了瓶颈，必需要重视理论的创新和探索，某某问题是行业发展的内在需求。</a:t>
            </a:r>
          </a:p>
        </p:txBody>
      </p:sp>
      <p:sp>
        <p:nvSpPr>
          <p:cNvPr id="46" name="矩形 45"/>
          <p:cNvSpPr/>
          <p:nvPr/>
        </p:nvSpPr>
        <p:spPr>
          <a:xfrm>
            <a:off x="1731342" y="2400900"/>
            <a:ext cx="2031325" cy="646331"/>
          </a:xfrm>
          <a:prstGeom prst="rect">
            <a:avLst/>
          </a:prstGeom>
        </p:spPr>
        <p:txBody>
          <a:bodyPr wrap="none">
            <a:spAutoFit/>
          </a:bodyPr>
          <a:lstStyle/>
          <a:p>
            <a:r>
              <a:rPr lang="zh-CN" altLang="en-US" sz="3600" dirty="0">
                <a:solidFill>
                  <a:schemeClr val="bg2"/>
                </a:solidFill>
                <a:latin typeface="微软雅黑" panose="020B0503020204020204" pitchFamily="34" charset="-122"/>
                <a:ea typeface="微软雅黑" panose="020B0503020204020204" pitchFamily="34" charset="-122"/>
              </a:rPr>
              <a:t>发展</a:t>
            </a:r>
            <a:r>
              <a:rPr lang="zh-CN" altLang="en-US" sz="3600" b="1" dirty="0">
                <a:solidFill>
                  <a:schemeClr val="bg2"/>
                </a:solidFill>
                <a:latin typeface="微软雅黑" panose="020B0503020204020204" pitchFamily="34" charset="-122"/>
                <a:ea typeface="微软雅黑" panose="020B0503020204020204" pitchFamily="34" charset="-122"/>
              </a:rPr>
              <a:t>趋势</a:t>
            </a:r>
          </a:p>
        </p:txBody>
      </p:sp>
      <p:sp>
        <p:nvSpPr>
          <p:cNvPr id="47" name="矩形 46"/>
          <p:cNvSpPr/>
          <p:nvPr/>
        </p:nvSpPr>
        <p:spPr>
          <a:xfrm>
            <a:off x="5016627" y="2402508"/>
            <a:ext cx="2031325" cy="646331"/>
          </a:xfrm>
          <a:prstGeom prst="rect">
            <a:avLst/>
          </a:prstGeom>
        </p:spPr>
        <p:txBody>
          <a:bodyPr wrap="none">
            <a:spAutoFit/>
          </a:bodyPr>
          <a:lstStyle/>
          <a:p>
            <a:r>
              <a:rPr lang="zh-CN" altLang="en-US" sz="3600" b="1" dirty="0">
                <a:solidFill>
                  <a:schemeClr val="bg2"/>
                </a:solidFill>
                <a:latin typeface="微软雅黑" panose="020B0503020204020204" pitchFamily="34" charset="-122"/>
                <a:ea typeface="微软雅黑" panose="020B0503020204020204" pitchFamily="34" charset="-122"/>
              </a:rPr>
              <a:t>形势</a:t>
            </a:r>
            <a:r>
              <a:rPr lang="zh-CN" altLang="en-US" sz="3600" dirty="0">
                <a:solidFill>
                  <a:schemeClr val="bg2"/>
                </a:solidFill>
                <a:latin typeface="微软雅黑" panose="020B0503020204020204" pitchFamily="34" charset="-122"/>
                <a:ea typeface="微软雅黑" panose="020B0503020204020204" pitchFamily="34" charset="-122"/>
              </a:rPr>
              <a:t>倒逼</a:t>
            </a:r>
          </a:p>
        </p:txBody>
      </p:sp>
      <p:sp>
        <p:nvSpPr>
          <p:cNvPr id="48" name="矩形 47"/>
          <p:cNvSpPr/>
          <p:nvPr/>
        </p:nvSpPr>
        <p:spPr>
          <a:xfrm>
            <a:off x="8254693" y="2420206"/>
            <a:ext cx="2031325" cy="646331"/>
          </a:xfrm>
          <a:prstGeom prst="rect">
            <a:avLst/>
          </a:prstGeom>
        </p:spPr>
        <p:txBody>
          <a:bodyPr wrap="none">
            <a:spAutoFit/>
          </a:bodyPr>
          <a:lstStyle/>
          <a:p>
            <a:r>
              <a:rPr lang="zh-CN" altLang="en-US" sz="3600" dirty="0">
                <a:solidFill>
                  <a:schemeClr val="bg2"/>
                </a:solidFill>
                <a:latin typeface="微软雅黑" panose="020B0503020204020204" pitchFamily="34" charset="-122"/>
                <a:ea typeface="微软雅黑" panose="020B0503020204020204" pitchFamily="34" charset="-122"/>
              </a:rPr>
              <a:t>内在</a:t>
            </a:r>
            <a:r>
              <a:rPr lang="zh-CN" altLang="en-US" sz="3600" b="1" dirty="0">
                <a:solidFill>
                  <a:schemeClr val="bg2"/>
                </a:solidFill>
                <a:latin typeface="微软雅黑" panose="020B0503020204020204" pitchFamily="34" charset="-122"/>
                <a:ea typeface="微软雅黑" panose="020B0503020204020204" pitchFamily="34" charset="-122"/>
              </a:rPr>
              <a:t>需求</a:t>
            </a:r>
          </a:p>
        </p:txBody>
      </p:sp>
      <p:sp>
        <p:nvSpPr>
          <p:cNvPr id="83" name="文本框 82"/>
          <p:cNvSpPr txBox="1"/>
          <p:nvPr/>
        </p:nvSpPr>
        <p:spPr>
          <a:xfrm>
            <a:off x="2452217" y="1757645"/>
            <a:ext cx="588623" cy="707886"/>
          </a:xfrm>
          <a:prstGeom prst="rect">
            <a:avLst/>
          </a:prstGeom>
          <a:noFill/>
        </p:spPr>
        <p:txBody>
          <a:bodyPr wrap="none" rtlCol="0">
            <a:spAutoFit/>
          </a:bodyPr>
          <a:lstStyle/>
          <a:p>
            <a:r>
              <a:rPr lang="en-US" altLang="zh-CN" sz="4000" dirty="0">
                <a:solidFill>
                  <a:schemeClr val="bg2"/>
                </a:solidFill>
                <a:latin typeface="Lifeline JL" panose="00000400000000000000" pitchFamily="2" charset="0"/>
              </a:rPr>
              <a:t>01</a:t>
            </a:r>
            <a:endParaRPr lang="zh-CN" altLang="en-US" sz="4000" dirty="0">
              <a:solidFill>
                <a:schemeClr val="bg2"/>
              </a:solidFill>
              <a:latin typeface="Lifeline JL" panose="00000400000000000000" pitchFamily="2" charset="0"/>
            </a:endParaRPr>
          </a:p>
        </p:txBody>
      </p:sp>
      <p:sp>
        <p:nvSpPr>
          <p:cNvPr id="84" name="文本框 83"/>
          <p:cNvSpPr txBox="1"/>
          <p:nvPr/>
        </p:nvSpPr>
        <p:spPr>
          <a:xfrm>
            <a:off x="5623447" y="1757645"/>
            <a:ext cx="747320" cy="707886"/>
          </a:xfrm>
          <a:prstGeom prst="rect">
            <a:avLst/>
          </a:prstGeom>
          <a:noFill/>
        </p:spPr>
        <p:txBody>
          <a:bodyPr wrap="none" rtlCol="0">
            <a:spAutoFit/>
          </a:bodyPr>
          <a:lstStyle/>
          <a:p>
            <a:r>
              <a:rPr lang="en-US" altLang="zh-CN" sz="4000" dirty="0">
                <a:solidFill>
                  <a:schemeClr val="bg2"/>
                </a:solidFill>
                <a:latin typeface="Lifeline JL" panose="00000400000000000000" pitchFamily="2" charset="0"/>
              </a:rPr>
              <a:t>02</a:t>
            </a:r>
            <a:endParaRPr lang="zh-CN" altLang="en-US" sz="4000" dirty="0">
              <a:solidFill>
                <a:schemeClr val="bg2"/>
              </a:solidFill>
              <a:latin typeface="Lifeline JL" panose="00000400000000000000" pitchFamily="2" charset="0"/>
            </a:endParaRPr>
          </a:p>
        </p:txBody>
      </p:sp>
      <p:sp>
        <p:nvSpPr>
          <p:cNvPr id="85" name="文本框 84"/>
          <p:cNvSpPr txBox="1"/>
          <p:nvPr/>
        </p:nvSpPr>
        <p:spPr>
          <a:xfrm>
            <a:off x="8835479" y="1757645"/>
            <a:ext cx="752129" cy="707886"/>
          </a:xfrm>
          <a:prstGeom prst="rect">
            <a:avLst/>
          </a:prstGeom>
          <a:noFill/>
        </p:spPr>
        <p:txBody>
          <a:bodyPr wrap="none" rtlCol="0">
            <a:spAutoFit/>
          </a:bodyPr>
          <a:lstStyle/>
          <a:p>
            <a:r>
              <a:rPr lang="en-US" altLang="zh-CN" sz="4000" dirty="0">
                <a:solidFill>
                  <a:schemeClr val="bg2"/>
                </a:solidFill>
                <a:latin typeface="Lifeline JL" panose="00000400000000000000" pitchFamily="2" charset="0"/>
              </a:rPr>
              <a:t>03</a:t>
            </a:r>
            <a:endParaRPr lang="zh-CN" altLang="en-US" sz="4000" dirty="0">
              <a:solidFill>
                <a:schemeClr val="bg2"/>
              </a:solidFill>
              <a:latin typeface="Lifeline JL" panose="000004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1.2 </a:t>
            </a:r>
            <a:r>
              <a:rPr lang="zh-CN" altLang="en-US" b="0">
                <a:solidFill>
                  <a:schemeClr val="bg1"/>
                </a:solidFill>
              </a:rPr>
              <a:t>国内相关研究情况</a:t>
            </a:r>
            <a:endParaRPr lang="zh-CN" altLang="en-US" b="0" dirty="0">
              <a:solidFill>
                <a:schemeClr val="bg1"/>
              </a:solidFill>
            </a:endParaRPr>
          </a:p>
        </p:txBody>
      </p:sp>
      <p:sp>
        <p:nvSpPr>
          <p:cNvPr id="36"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43" name="直接连接符 42"/>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5" name="Freeform 5"/>
          <p:cNvSpPr/>
          <p:nvPr/>
        </p:nvSpPr>
        <p:spPr bwMode="auto">
          <a:xfrm>
            <a:off x="1696511"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46" name="Freeform 6"/>
          <p:cNvSpPr/>
          <p:nvPr/>
        </p:nvSpPr>
        <p:spPr bwMode="auto">
          <a:xfrm>
            <a:off x="5033077"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47" name="Freeform 7"/>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48" name="Freeform 8"/>
          <p:cNvSpPr/>
          <p:nvPr/>
        </p:nvSpPr>
        <p:spPr bwMode="auto">
          <a:xfrm>
            <a:off x="3364756" y="2733250"/>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49" name="Freeform 9"/>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0" name="Freeform 10"/>
          <p:cNvSpPr/>
          <p:nvPr/>
        </p:nvSpPr>
        <p:spPr bwMode="auto">
          <a:xfrm>
            <a:off x="1748405" y="1301855"/>
            <a:ext cx="842853" cy="1684119"/>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1" name="Freeform 11"/>
          <p:cNvSpPr/>
          <p:nvPr/>
        </p:nvSpPr>
        <p:spPr bwMode="auto">
          <a:xfrm>
            <a:off x="5442037" y="1301855"/>
            <a:ext cx="493649" cy="1684119"/>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2" name="Freeform 12"/>
          <p:cNvSpPr/>
          <p:nvPr/>
        </p:nvSpPr>
        <p:spPr bwMode="auto">
          <a:xfrm>
            <a:off x="8761067" y="1301855"/>
            <a:ext cx="523807" cy="1684119"/>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3" name="Freeform 13"/>
          <p:cNvSpPr/>
          <p:nvPr/>
        </p:nvSpPr>
        <p:spPr bwMode="auto">
          <a:xfrm>
            <a:off x="3719823" y="3955809"/>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4" name="Freeform 14"/>
          <p:cNvSpPr/>
          <p:nvPr/>
        </p:nvSpPr>
        <p:spPr bwMode="auto">
          <a:xfrm>
            <a:off x="7176948" y="3955809"/>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5" name="矩形 54"/>
          <p:cNvSpPr/>
          <p:nvPr/>
        </p:nvSpPr>
        <p:spPr>
          <a:xfrm>
            <a:off x="1778563" y="1542175"/>
            <a:ext cx="3142089" cy="584775"/>
          </a:xfrm>
          <a:prstGeom prst="rect">
            <a:avLst/>
          </a:prstGeom>
          <a:noFill/>
        </p:spPr>
        <p:txBody>
          <a:bodyPr wrap="square" rtlCol="0">
            <a:spAutoFit/>
          </a:bodyPr>
          <a:lstStyle/>
          <a:p>
            <a:r>
              <a:rPr lang="zh-CN" altLang="en-US" sz="1600" dirty="0">
                <a:solidFill>
                  <a:schemeClr val="bg1"/>
                </a:solidFill>
                <a:latin typeface="+mj-ea"/>
                <a:ea typeface="+mj-ea"/>
              </a:rPr>
              <a:t>起步</a:t>
            </a:r>
            <a:r>
              <a:rPr lang="zh-CN" altLang="en-US" sz="1600">
                <a:solidFill>
                  <a:schemeClr val="bg1"/>
                </a:solidFill>
                <a:latin typeface="+mj-ea"/>
                <a:ea typeface="+mj-ea"/>
              </a:rPr>
              <a:t>于上世纪</a:t>
            </a:r>
            <a:r>
              <a:rPr lang="en-US" altLang="zh-CN" sz="1600" dirty="0">
                <a:solidFill>
                  <a:schemeClr val="bg1"/>
                </a:solidFill>
                <a:latin typeface="+mj-ea"/>
                <a:ea typeface="+mj-ea"/>
              </a:rPr>
              <a:t>90</a:t>
            </a:r>
            <a:r>
              <a:rPr lang="zh-CN" altLang="en-US" sz="1600" dirty="0">
                <a:solidFill>
                  <a:schemeClr val="bg1"/>
                </a:solidFill>
                <a:latin typeface="+mj-ea"/>
                <a:ea typeface="+mj-ea"/>
              </a:rPr>
              <a:t>初，总共</a:t>
            </a:r>
            <a:r>
              <a:rPr lang="zh-CN" altLang="en-US" sz="1600">
                <a:solidFill>
                  <a:schemeClr val="bg1"/>
                </a:solidFill>
                <a:latin typeface="+mj-ea"/>
                <a:ea typeface="+mj-ea"/>
              </a:rPr>
              <a:t>发展不过</a:t>
            </a:r>
            <a:r>
              <a:rPr lang="en-US" altLang="zh-CN" sz="1600" dirty="0">
                <a:solidFill>
                  <a:schemeClr val="bg1"/>
                </a:solidFill>
                <a:latin typeface="+mj-ea"/>
                <a:ea typeface="+mj-ea"/>
              </a:rPr>
              <a:t>20</a:t>
            </a:r>
            <a:r>
              <a:rPr lang="zh-CN" altLang="en-US" sz="1600" dirty="0">
                <a:solidFill>
                  <a:schemeClr val="bg1"/>
                </a:solidFill>
                <a:latin typeface="+mj-ea"/>
                <a:ea typeface="+mj-ea"/>
              </a:rPr>
              <a:t>余年时间。</a:t>
            </a:r>
          </a:p>
        </p:txBody>
      </p:sp>
      <p:sp>
        <p:nvSpPr>
          <p:cNvPr id="56" name="矩形 55"/>
          <p:cNvSpPr/>
          <p:nvPr/>
        </p:nvSpPr>
        <p:spPr>
          <a:xfrm>
            <a:off x="1786188" y="1218253"/>
            <a:ext cx="1107996" cy="369332"/>
          </a:xfrm>
          <a:prstGeom prst="rect">
            <a:avLst/>
          </a:prstGeom>
        </p:spPr>
        <p:txBody>
          <a:bodyPr wrap="none">
            <a:spAutoFit/>
          </a:bodyPr>
          <a:lstStyle/>
          <a:p>
            <a:r>
              <a:rPr lang="zh-CN" altLang="en-US" b="1" dirty="0">
                <a:solidFill>
                  <a:schemeClr val="bg1"/>
                </a:solidFill>
                <a:latin typeface="+mj-ea"/>
                <a:ea typeface="+mj-ea"/>
              </a:rPr>
              <a:t>起步较晚</a:t>
            </a:r>
          </a:p>
        </p:txBody>
      </p:sp>
      <p:sp>
        <p:nvSpPr>
          <p:cNvPr id="57" name="文本框 56"/>
          <p:cNvSpPr txBox="1"/>
          <p:nvPr/>
        </p:nvSpPr>
        <p:spPr>
          <a:xfrm>
            <a:off x="2288736" y="3249645"/>
            <a:ext cx="630301" cy="769441"/>
          </a:xfrm>
          <a:prstGeom prst="rect">
            <a:avLst/>
          </a:prstGeom>
          <a:noFill/>
        </p:spPr>
        <p:txBody>
          <a:bodyPr wrap="none" rtlCol="0">
            <a:spAutoFit/>
          </a:bodyPr>
          <a:lstStyle/>
          <a:p>
            <a:r>
              <a:rPr lang="en-US" altLang="zh-CN" sz="4400" dirty="0">
                <a:solidFill>
                  <a:schemeClr val="bg2"/>
                </a:solidFill>
                <a:latin typeface="Lifeline JL" panose="00000400000000000000" pitchFamily="2" charset="0"/>
              </a:rPr>
              <a:t>01</a:t>
            </a:r>
            <a:endParaRPr lang="zh-CN" altLang="en-US" sz="4400" dirty="0">
              <a:solidFill>
                <a:schemeClr val="bg2"/>
              </a:solidFill>
              <a:latin typeface="Lifeline JL" panose="00000400000000000000" pitchFamily="2" charset="0"/>
            </a:endParaRPr>
          </a:p>
        </p:txBody>
      </p:sp>
      <p:sp>
        <p:nvSpPr>
          <p:cNvPr id="58" name="文本框 57"/>
          <p:cNvSpPr txBox="1"/>
          <p:nvPr/>
        </p:nvSpPr>
        <p:spPr>
          <a:xfrm>
            <a:off x="3890110" y="2780159"/>
            <a:ext cx="803425" cy="769441"/>
          </a:xfrm>
          <a:prstGeom prst="rect">
            <a:avLst/>
          </a:prstGeom>
          <a:noFill/>
        </p:spPr>
        <p:txBody>
          <a:bodyPr wrap="none" rtlCol="0">
            <a:spAutoFit/>
          </a:bodyPr>
          <a:lstStyle/>
          <a:p>
            <a:r>
              <a:rPr lang="en-US" altLang="zh-CN" sz="4400" dirty="0">
                <a:solidFill>
                  <a:schemeClr val="bg2"/>
                </a:solidFill>
                <a:latin typeface="Lifeline JL" panose="00000400000000000000" pitchFamily="2" charset="0"/>
              </a:rPr>
              <a:t>02</a:t>
            </a:r>
            <a:endParaRPr lang="zh-CN" altLang="en-US" sz="4400" dirty="0">
              <a:solidFill>
                <a:schemeClr val="bg2"/>
              </a:solidFill>
              <a:latin typeface="Lifeline JL" panose="00000400000000000000" pitchFamily="2" charset="0"/>
            </a:endParaRPr>
          </a:p>
        </p:txBody>
      </p:sp>
      <p:sp>
        <p:nvSpPr>
          <p:cNvPr id="59" name="文本框 58"/>
          <p:cNvSpPr txBox="1"/>
          <p:nvPr/>
        </p:nvSpPr>
        <p:spPr>
          <a:xfrm>
            <a:off x="5557547" y="3249645"/>
            <a:ext cx="809837" cy="769441"/>
          </a:xfrm>
          <a:prstGeom prst="rect">
            <a:avLst/>
          </a:prstGeom>
          <a:noFill/>
        </p:spPr>
        <p:txBody>
          <a:bodyPr wrap="none" rtlCol="0">
            <a:spAutoFit/>
          </a:bodyPr>
          <a:lstStyle/>
          <a:p>
            <a:r>
              <a:rPr lang="en-US" altLang="zh-CN" sz="4400" dirty="0">
                <a:solidFill>
                  <a:schemeClr val="bg2"/>
                </a:solidFill>
                <a:latin typeface="Lifeline JL" panose="00000400000000000000" pitchFamily="2" charset="0"/>
              </a:rPr>
              <a:t>03</a:t>
            </a:r>
            <a:endParaRPr lang="zh-CN" altLang="en-US" sz="4400" dirty="0">
              <a:solidFill>
                <a:schemeClr val="bg2"/>
              </a:solidFill>
              <a:latin typeface="Lifeline JL" panose="00000400000000000000" pitchFamily="2" charset="0"/>
            </a:endParaRPr>
          </a:p>
        </p:txBody>
      </p:sp>
      <p:sp>
        <p:nvSpPr>
          <p:cNvPr id="60" name="文本框 59"/>
          <p:cNvSpPr txBox="1"/>
          <p:nvPr/>
        </p:nvSpPr>
        <p:spPr>
          <a:xfrm>
            <a:off x="7232088" y="2780159"/>
            <a:ext cx="817853" cy="769441"/>
          </a:xfrm>
          <a:prstGeom prst="rect">
            <a:avLst/>
          </a:prstGeom>
          <a:noFill/>
        </p:spPr>
        <p:txBody>
          <a:bodyPr wrap="none" rtlCol="0">
            <a:spAutoFit/>
          </a:bodyPr>
          <a:lstStyle/>
          <a:p>
            <a:r>
              <a:rPr lang="en-US" altLang="zh-CN" sz="4400" dirty="0">
                <a:solidFill>
                  <a:schemeClr val="bg2"/>
                </a:solidFill>
                <a:latin typeface="Lifeline JL" panose="00000400000000000000" pitchFamily="2" charset="0"/>
              </a:rPr>
              <a:t>04</a:t>
            </a:r>
            <a:endParaRPr lang="zh-CN" altLang="en-US" sz="4400" dirty="0">
              <a:solidFill>
                <a:schemeClr val="bg2"/>
              </a:solidFill>
              <a:latin typeface="Lifeline JL" panose="00000400000000000000" pitchFamily="2" charset="0"/>
            </a:endParaRPr>
          </a:p>
        </p:txBody>
      </p:sp>
      <p:sp>
        <p:nvSpPr>
          <p:cNvPr id="61" name="文本框 60"/>
          <p:cNvSpPr txBox="1"/>
          <p:nvPr/>
        </p:nvSpPr>
        <p:spPr>
          <a:xfrm>
            <a:off x="8936115" y="3249645"/>
            <a:ext cx="803425" cy="769441"/>
          </a:xfrm>
          <a:prstGeom prst="rect">
            <a:avLst/>
          </a:prstGeom>
          <a:noFill/>
        </p:spPr>
        <p:txBody>
          <a:bodyPr wrap="none" rtlCol="0">
            <a:spAutoFit/>
          </a:bodyPr>
          <a:lstStyle/>
          <a:p>
            <a:r>
              <a:rPr lang="en-US" altLang="zh-CN" sz="4400" dirty="0">
                <a:solidFill>
                  <a:schemeClr val="bg2"/>
                </a:solidFill>
                <a:latin typeface="Lifeline JL" panose="00000400000000000000" pitchFamily="2" charset="0"/>
              </a:rPr>
              <a:t>05</a:t>
            </a:r>
            <a:endParaRPr lang="zh-CN" altLang="en-US" sz="4400" dirty="0">
              <a:solidFill>
                <a:schemeClr val="bg2"/>
              </a:solidFill>
              <a:latin typeface="Lifeline JL" panose="00000400000000000000" pitchFamily="2" charset="0"/>
            </a:endParaRPr>
          </a:p>
        </p:txBody>
      </p:sp>
      <p:sp>
        <p:nvSpPr>
          <p:cNvPr id="62" name="矩形 61"/>
          <p:cNvSpPr/>
          <p:nvPr/>
        </p:nvSpPr>
        <p:spPr>
          <a:xfrm>
            <a:off x="3751485" y="4778249"/>
            <a:ext cx="3142089" cy="830997"/>
          </a:xfrm>
          <a:prstGeom prst="rect">
            <a:avLst/>
          </a:prstGeom>
          <a:noFill/>
        </p:spPr>
        <p:txBody>
          <a:bodyPr wrap="square" rtlCol="0">
            <a:spAutoFit/>
          </a:bodyPr>
          <a:lstStyle/>
          <a:p>
            <a:r>
              <a:rPr lang="zh-CN" altLang="en-US" sz="1600" dirty="0">
                <a:solidFill>
                  <a:schemeClr val="bg1"/>
                </a:solidFill>
                <a:latin typeface="+mj-ea"/>
                <a:ea typeface="+mj-ea"/>
              </a:rPr>
              <a:t>法律法规制订比较滞后，适用的法规还是上世纪</a:t>
            </a:r>
            <a:r>
              <a:rPr lang="en-US" altLang="zh-CN" sz="1600" dirty="0">
                <a:solidFill>
                  <a:schemeClr val="bg1"/>
                </a:solidFill>
                <a:latin typeface="+mj-ea"/>
                <a:ea typeface="+mj-ea"/>
              </a:rPr>
              <a:t>80</a:t>
            </a:r>
            <a:r>
              <a:rPr lang="zh-CN" altLang="en-US" sz="1600" dirty="0">
                <a:solidFill>
                  <a:schemeClr val="bg1"/>
                </a:solidFill>
                <a:latin typeface="+mj-ea"/>
                <a:ea typeface="+mj-ea"/>
              </a:rPr>
              <a:t>年代的</a:t>
            </a:r>
            <a:r>
              <a:rPr lang="en-US" altLang="zh-CN" sz="1600" dirty="0">
                <a:solidFill>
                  <a:schemeClr val="bg1"/>
                </a:solidFill>
                <a:latin typeface="+mj-ea"/>
                <a:ea typeface="+mj-ea"/>
              </a:rPr>
              <a:t>XXXX</a:t>
            </a:r>
            <a:r>
              <a:rPr lang="zh-CN" altLang="en-US" sz="1600" dirty="0">
                <a:solidFill>
                  <a:schemeClr val="bg1"/>
                </a:solidFill>
                <a:latin typeface="+mj-ea"/>
                <a:ea typeface="+mj-ea"/>
              </a:rPr>
              <a:t>标准</a:t>
            </a:r>
          </a:p>
        </p:txBody>
      </p:sp>
      <p:sp>
        <p:nvSpPr>
          <p:cNvPr id="86" name="矩形 85"/>
          <p:cNvSpPr/>
          <p:nvPr/>
        </p:nvSpPr>
        <p:spPr>
          <a:xfrm>
            <a:off x="3801933" y="4454327"/>
            <a:ext cx="2031325" cy="369332"/>
          </a:xfrm>
          <a:prstGeom prst="rect">
            <a:avLst/>
          </a:prstGeom>
        </p:spPr>
        <p:txBody>
          <a:bodyPr wrap="none">
            <a:spAutoFit/>
          </a:bodyPr>
          <a:lstStyle/>
          <a:p>
            <a:r>
              <a:rPr lang="zh-CN" altLang="en-US" b="1" dirty="0">
                <a:solidFill>
                  <a:schemeClr val="bg1"/>
                </a:solidFill>
                <a:latin typeface="+mj-ea"/>
                <a:ea typeface="+mj-ea"/>
              </a:rPr>
              <a:t>政策法规制定滞后</a:t>
            </a:r>
          </a:p>
        </p:txBody>
      </p:sp>
      <p:sp>
        <p:nvSpPr>
          <p:cNvPr id="87" name="矩形 86"/>
          <p:cNvSpPr/>
          <p:nvPr/>
        </p:nvSpPr>
        <p:spPr>
          <a:xfrm>
            <a:off x="5483806" y="1542175"/>
            <a:ext cx="3142089" cy="584775"/>
          </a:xfrm>
          <a:prstGeom prst="rect">
            <a:avLst/>
          </a:prstGeom>
          <a:noFill/>
        </p:spPr>
        <p:txBody>
          <a:bodyPr wrap="square" rtlCol="0">
            <a:spAutoFit/>
          </a:bodyPr>
          <a:lstStyle/>
          <a:p>
            <a:r>
              <a:rPr lang="zh-CN" altLang="en-US" sz="1600" dirty="0">
                <a:solidFill>
                  <a:schemeClr val="bg1"/>
                </a:solidFill>
                <a:latin typeface="+mj-ea"/>
                <a:ea typeface="+mj-ea"/>
              </a:rPr>
              <a:t>目前本行业对人才的逐年增长，人才缺口较大。</a:t>
            </a:r>
          </a:p>
        </p:txBody>
      </p:sp>
      <p:sp>
        <p:nvSpPr>
          <p:cNvPr id="88" name="矩形 87"/>
          <p:cNvSpPr/>
          <p:nvPr/>
        </p:nvSpPr>
        <p:spPr>
          <a:xfrm>
            <a:off x="5491431" y="1218253"/>
            <a:ext cx="1107996" cy="369332"/>
          </a:xfrm>
          <a:prstGeom prst="rect">
            <a:avLst/>
          </a:prstGeom>
        </p:spPr>
        <p:txBody>
          <a:bodyPr wrap="none">
            <a:spAutoFit/>
          </a:bodyPr>
          <a:lstStyle/>
          <a:p>
            <a:r>
              <a:rPr lang="zh-CN" altLang="en-US" b="1">
                <a:solidFill>
                  <a:schemeClr val="bg1"/>
                </a:solidFill>
                <a:latin typeface="+mj-ea"/>
              </a:rPr>
              <a:t>人才缺乏</a:t>
            </a:r>
            <a:endParaRPr lang="zh-CN" altLang="en-US" b="1" dirty="0">
              <a:solidFill>
                <a:schemeClr val="bg1"/>
              </a:solidFill>
              <a:latin typeface="+mj-ea"/>
            </a:endParaRPr>
          </a:p>
        </p:txBody>
      </p:sp>
      <p:sp>
        <p:nvSpPr>
          <p:cNvPr id="89" name="矩形 88"/>
          <p:cNvSpPr/>
          <p:nvPr/>
        </p:nvSpPr>
        <p:spPr>
          <a:xfrm>
            <a:off x="7240189" y="4778249"/>
            <a:ext cx="3142089" cy="830997"/>
          </a:xfrm>
          <a:prstGeom prst="rect">
            <a:avLst/>
          </a:prstGeom>
          <a:noFill/>
        </p:spPr>
        <p:txBody>
          <a:bodyPr wrap="square" rtlCol="0">
            <a:spAutoFit/>
          </a:bodyPr>
          <a:lstStyle/>
          <a:p>
            <a:r>
              <a:rPr lang="zh-CN" altLang="en-US" sz="1600" dirty="0">
                <a:solidFill>
                  <a:schemeClr val="bg1"/>
                </a:solidFill>
                <a:latin typeface="+mj-ea"/>
                <a:ea typeface="+mj-ea"/>
              </a:rPr>
              <a:t>行业规模每年以</a:t>
            </a:r>
            <a:r>
              <a:rPr lang="en-US" altLang="zh-CN" sz="1600" dirty="0">
                <a:solidFill>
                  <a:schemeClr val="bg1"/>
                </a:solidFill>
                <a:latin typeface="+mj-ea"/>
                <a:ea typeface="+mj-ea"/>
              </a:rPr>
              <a:t>300%</a:t>
            </a:r>
            <a:r>
              <a:rPr lang="zh-CN" altLang="en-US" sz="1600" dirty="0">
                <a:solidFill>
                  <a:schemeClr val="bg1"/>
                </a:solidFill>
                <a:latin typeface="+mj-ea"/>
                <a:ea typeface="+mj-ea"/>
              </a:rPr>
              <a:t>的速度快速增长，远高于国外</a:t>
            </a:r>
            <a:r>
              <a:rPr lang="en-US" altLang="zh-CN" sz="1600" dirty="0">
                <a:solidFill>
                  <a:schemeClr val="bg1"/>
                </a:solidFill>
                <a:latin typeface="+mj-ea"/>
                <a:ea typeface="+mj-ea"/>
              </a:rPr>
              <a:t>50%</a:t>
            </a:r>
            <a:r>
              <a:rPr lang="zh-CN" altLang="en-US" sz="1600" dirty="0">
                <a:solidFill>
                  <a:schemeClr val="bg1"/>
                </a:solidFill>
                <a:latin typeface="+mj-ea"/>
                <a:ea typeface="+mj-ea"/>
              </a:rPr>
              <a:t>的平均增速。</a:t>
            </a:r>
          </a:p>
        </p:txBody>
      </p:sp>
      <p:sp>
        <p:nvSpPr>
          <p:cNvPr id="90" name="矩形 89"/>
          <p:cNvSpPr/>
          <p:nvPr/>
        </p:nvSpPr>
        <p:spPr>
          <a:xfrm>
            <a:off x="7273203" y="4454327"/>
            <a:ext cx="1107996" cy="369332"/>
          </a:xfrm>
          <a:prstGeom prst="rect">
            <a:avLst/>
          </a:prstGeom>
        </p:spPr>
        <p:txBody>
          <a:bodyPr wrap="none">
            <a:spAutoFit/>
          </a:bodyPr>
          <a:lstStyle/>
          <a:p>
            <a:r>
              <a:rPr lang="zh-CN" altLang="en-US" b="1" dirty="0">
                <a:solidFill>
                  <a:schemeClr val="bg1"/>
                </a:solidFill>
                <a:latin typeface="+mj-ea"/>
                <a:ea typeface="+mj-ea"/>
              </a:rPr>
              <a:t>发展较快</a:t>
            </a:r>
          </a:p>
        </p:txBody>
      </p:sp>
      <p:sp>
        <p:nvSpPr>
          <p:cNvPr id="91" name="矩形 90"/>
          <p:cNvSpPr/>
          <p:nvPr/>
        </p:nvSpPr>
        <p:spPr>
          <a:xfrm>
            <a:off x="8804091" y="1542175"/>
            <a:ext cx="2297688" cy="830997"/>
          </a:xfrm>
          <a:prstGeom prst="rect">
            <a:avLst/>
          </a:prstGeom>
          <a:noFill/>
        </p:spPr>
        <p:txBody>
          <a:bodyPr wrap="square" rtlCol="0">
            <a:spAutoFit/>
          </a:bodyPr>
          <a:lstStyle/>
          <a:p>
            <a:r>
              <a:rPr lang="zh-CN" altLang="en-US" sz="1600" dirty="0">
                <a:solidFill>
                  <a:schemeClr val="bg1"/>
                </a:solidFill>
                <a:latin typeface="+mj-ea"/>
                <a:ea typeface="+mj-ea"/>
              </a:rPr>
              <a:t>相关配套的产业不完善，还需从多面着手构建完整产业体系。</a:t>
            </a:r>
          </a:p>
        </p:txBody>
      </p:sp>
      <p:sp>
        <p:nvSpPr>
          <p:cNvPr id="92" name="矩形 91"/>
          <p:cNvSpPr/>
          <p:nvPr/>
        </p:nvSpPr>
        <p:spPr>
          <a:xfrm>
            <a:off x="8811714" y="1218253"/>
            <a:ext cx="1338828" cy="369332"/>
          </a:xfrm>
          <a:prstGeom prst="rect">
            <a:avLst/>
          </a:prstGeom>
        </p:spPr>
        <p:txBody>
          <a:bodyPr wrap="none">
            <a:spAutoFit/>
          </a:bodyPr>
          <a:lstStyle/>
          <a:p>
            <a:r>
              <a:rPr lang="zh-CN" altLang="en-US" b="1" dirty="0">
                <a:solidFill>
                  <a:schemeClr val="bg1"/>
                </a:solidFill>
                <a:latin typeface="+mj-ea"/>
              </a:rPr>
              <a:t>配套不成熟</a:t>
            </a: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p:nvPr/>
        </p:nvSpPr>
        <p:spPr bwMode="auto">
          <a:xfrm>
            <a:off x="1138238" y="2667283"/>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Line 7"/>
          <p:cNvSpPr>
            <a:spLocks noChangeShapeType="1"/>
          </p:cNvSpPr>
          <p:nvPr/>
        </p:nvSpPr>
        <p:spPr bwMode="auto">
          <a:xfrm flipV="1">
            <a:off x="2690813" y="183384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7" name="Line 8"/>
          <p:cNvSpPr>
            <a:spLocks noChangeShapeType="1"/>
          </p:cNvSpPr>
          <p:nvPr/>
        </p:nvSpPr>
        <p:spPr bwMode="auto">
          <a:xfrm flipV="1">
            <a:off x="3201987" y="3564220"/>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8" name="Rectangle 9"/>
          <p:cNvSpPr>
            <a:spLocks noChangeArrowheads="1"/>
          </p:cNvSpPr>
          <p:nvPr/>
        </p:nvSpPr>
        <p:spPr bwMode="auto">
          <a:xfrm>
            <a:off x="3751263" y="120202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9" name="Rectangle 10"/>
          <p:cNvSpPr>
            <a:spLocks noChangeArrowheads="1"/>
          </p:cNvSpPr>
          <p:nvPr/>
        </p:nvSpPr>
        <p:spPr bwMode="auto">
          <a:xfrm>
            <a:off x="5057775" y="995645"/>
            <a:ext cx="3581400" cy="422275"/>
          </a:xfrm>
          <a:prstGeom prst="rect">
            <a:avLst/>
          </a:prstGeom>
          <a:solidFill>
            <a:schemeClr val="tx1"/>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0" name="Rectangle 11"/>
          <p:cNvSpPr>
            <a:spLocks noChangeArrowheads="1"/>
          </p:cNvSpPr>
          <p:nvPr/>
        </p:nvSpPr>
        <p:spPr bwMode="auto">
          <a:xfrm>
            <a:off x="3751263" y="2949857"/>
            <a:ext cx="6194425" cy="1292225"/>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11" name="Rectangle 12"/>
          <p:cNvSpPr>
            <a:spLocks noChangeArrowheads="1"/>
          </p:cNvSpPr>
          <p:nvPr/>
        </p:nvSpPr>
        <p:spPr bwMode="auto">
          <a:xfrm>
            <a:off x="5057775" y="2741895"/>
            <a:ext cx="3581400" cy="423863"/>
          </a:xfrm>
          <a:prstGeom prst="rect">
            <a:avLst/>
          </a:prstGeom>
          <a:solidFill>
            <a:schemeClr val="tx1"/>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2" name="Line 13"/>
          <p:cNvSpPr>
            <a:spLocks noChangeShapeType="1"/>
          </p:cNvSpPr>
          <p:nvPr/>
        </p:nvSpPr>
        <p:spPr bwMode="auto">
          <a:xfrm>
            <a:off x="2690813" y="445639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13" name="Rectangle 14"/>
          <p:cNvSpPr>
            <a:spLocks noChangeArrowheads="1"/>
          </p:cNvSpPr>
          <p:nvPr/>
        </p:nvSpPr>
        <p:spPr bwMode="auto">
          <a:xfrm>
            <a:off x="3751263" y="470087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14" name="Rectangle 15"/>
          <p:cNvSpPr>
            <a:spLocks noChangeArrowheads="1"/>
          </p:cNvSpPr>
          <p:nvPr/>
        </p:nvSpPr>
        <p:spPr bwMode="auto">
          <a:xfrm>
            <a:off x="5057775" y="4494495"/>
            <a:ext cx="3581400" cy="423863"/>
          </a:xfrm>
          <a:prstGeom prst="rect">
            <a:avLst/>
          </a:prstGeom>
          <a:solidFill>
            <a:schemeClr val="tx1"/>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5" name="TextBox 16"/>
          <p:cNvSpPr txBox="1"/>
          <p:nvPr/>
        </p:nvSpPr>
        <p:spPr>
          <a:xfrm>
            <a:off x="5294452" y="995645"/>
            <a:ext cx="3108046" cy="430887"/>
          </a:xfrm>
          <a:prstGeom prst="rect">
            <a:avLst/>
          </a:prstGeom>
          <a:noFill/>
        </p:spPr>
        <p:txBody>
          <a:bodyPr wrap="square" rtlCol="0">
            <a:spAutoFit/>
          </a:bodyPr>
          <a:lstStyle/>
          <a:p>
            <a:pPr algn="ctr"/>
            <a:r>
              <a:rPr lang="zh-CN" altLang="en-US" sz="2200" b="1" dirty="0">
                <a:solidFill>
                  <a:schemeClr val="bg2"/>
                </a:solidFill>
                <a:latin typeface="+mn-ea"/>
                <a:ea typeface="+mn-ea"/>
              </a:rPr>
              <a:t>学术研究价值</a:t>
            </a:r>
            <a:endParaRPr lang="en-US" altLang="zh-CN" sz="2200" b="1" dirty="0">
              <a:solidFill>
                <a:schemeClr val="bg2"/>
              </a:solidFill>
              <a:latin typeface="+mn-ea"/>
              <a:ea typeface="+mn-ea"/>
            </a:endParaRPr>
          </a:p>
        </p:txBody>
      </p:sp>
      <p:sp>
        <p:nvSpPr>
          <p:cNvPr id="16" name="TextBox 17"/>
          <p:cNvSpPr txBox="1"/>
          <p:nvPr/>
        </p:nvSpPr>
        <p:spPr>
          <a:xfrm>
            <a:off x="3938141" y="1527796"/>
            <a:ext cx="5760640" cy="646331"/>
          </a:xfrm>
          <a:prstGeom prst="rect">
            <a:avLst/>
          </a:prstGeom>
          <a:noFill/>
        </p:spPr>
        <p:txBody>
          <a:bodyPr wrap="square" rtlCol="0">
            <a:spAutoFit/>
          </a:bodyPr>
          <a:lstStyle/>
          <a:p>
            <a:r>
              <a:rPr lang="zh-CN" altLang="en-US" dirty="0">
                <a:solidFill>
                  <a:schemeClr val="bg1"/>
                </a:solidFill>
                <a:latin typeface="+mn-ea"/>
                <a:ea typeface="+mn-ea"/>
              </a:rPr>
              <a:t>本课题具有较高的学术研究价值，可以某某某研究提供相应的理论基础。</a:t>
            </a:r>
          </a:p>
        </p:txBody>
      </p:sp>
      <p:sp>
        <p:nvSpPr>
          <p:cNvPr id="17" name="TextBox 18"/>
          <p:cNvSpPr txBox="1"/>
          <p:nvPr/>
        </p:nvSpPr>
        <p:spPr>
          <a:xfrm>
            <a:off x="5294452" y="2750677"/>
            <a:ext cx="3108046" cy="430887"/>
          </a:xfrm>
          <a:prstGeom prst="rect">
            <a:avLst/>
          </a:prstGeom>
          <a:noFill/>
        </p:spPr>
        <p:txBody>
          <a:bodyPr wrap="square" rtlCol="0">
            <a:spAutoFit/>
          </a:bodyPr>
          <a:lstStyle/>
          <a:p>
            <a:pPr algn="ctr"/>
            <a:r>
              <a:rPr lang="zh-CN" altLang="en-US" sz="2200" b="1" dirty="0">
                <a:solidFill>
                  <a:schemeClr val="bg2"/>
                </a:solidFill>
                <a:latin typeface="+mn-ea"/>
                <a:ea typeface="+mn-ea"/>
              </a:rPr>
              <a:t>经济效益</a:t>
            </a:r>
            <a:endParaRPr lang="en-US" altLang="zh-CN" sz="2200" b="1" dirty="0">
              <a:solidFill>
                <a:schemeClr val="bg2"/>
              </a:solidFill>
              <a:latin typeface="+mn-ea"/>
              <a:ea typeface="+mn-ea"/>
            </a:endParaRPr>
          </a:p>
        </p:txBody>
      </p:sp>
      <p:sp>
        <p:nvSpPr>
          <p:cNvPr id="18" name="TextBox 19"/>
          <p:cNvSpPr txBox="1"/>
          <p:nvPr/>
        </p:nvSpPr>
        <p:spPr>
          <a:xfrm>
            <a:off x="3938141" y="3261061"/>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rPr>
              <a:t>本课题能有效地提高工作效率，降低成本，经济效益比较明显。</a:t>
            </a:r>
          </a:p>
        </p:txBody>
      </p:sp>
      <p:sp>
        <p:nvSpPr>
          <p:cNvPr id="19" name="TextBox 20"/>
          <p:cNvSpPr txBox="1"/>
          <p:nvPr/>
        </p:nvSpPr>
        <p:spPr>
          <a:xfrm>
            <a:off x="5294452" y="4497591"/>
            <a:ext cx="3108046" cy="430887"/>
          </a:xfrm>
          <a:prstGeom prst="rect">
            <a:avLst/>
          </a:prstGeom>
          <a:noFill/>
        </p:spPr>
        <p:txBody>
          <a:bodyPr wrap="square" rtlCol="0">
            <a:spAutoFit/>
          </a:bodyPr>
          <a:lstStyle/>
          <a:p>
            <a:pPr algn="ctr"/>
            <a:r>
              <a:rPr lang="zh-CN" altLang="en-US" sz="2200" b="1" dirty="0">
                <a:solidFill>
                  <a:schemeClr val="bg2"/>
                </a:solidFill>
                <a:latin typeface="+mn-ea"/>
                <a:ea typeface="+mn-ea"/>
              </a:rPr>
              <a:t>社会效益</a:t>
            </a:r>
            <a:endParaRPr lang="en-US" altLang="zh-CN" sz="2200" b="1" dirty="0">
              <a:solidFill>
                <a:schemeClr val="bg2"/>
              </a:solidFill>
              <a:latin typeface="+mn-ea"/>
              <a:ea typeface="+mn-ea"/>
            </a:endParaRPr>
          </a:p>
        </p:txBody>
      </p:sp>
      <p:sp>
        <p:nvSpPr>
          <p:cNvPr id="20" name="TextBox 21"/>
          <p:cNvSpPr txBox="1"/>
          <p:nvPr/>
        </p:nvSpPr>
        <p:spPr>
          <a:xfrm>
            <a:off x="3938141" y="5007975"/>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rPr>
              <a:t>请在这里输入您的文字请在这里输入您的文字请在这里输入您的文字请在这里输入您的文字</a:t>
            </a:r>
          </a:p>
        </p:txBody>
      </p:sp>
      <p:sp>
        <p:nvSpPr>
          <p:cNvPr id="21" name="TextBox 22"/>
          <p:cNvSpPr txBox="1"/>
          <p:nvPr/>
        </p:nvSpPr>
        <p:spPr>
          <a:xfrm>
            <a:off x="1438197" y="2995804"/>
            <a:ext cx="1499007" cy="1200329"/>
          </a:xfrm>
          <a:prstGeom prst="rect">
            <a:avLst/>
          </a:prstGeom>
          <a:noFill/>
        </p:spPr>
        <p:txBody>
          <a:bodyPr wrap="square" rtlCol="0">
            <a:spAutoFit/>
          </a:bodyPr>
          <a:lstStyle/>
          <a:p>
            <a:pPr algn="ctr"/>
            <a:r>
              <a:rPr lang="zh-CN" altLang="en-US" sz="3600" b="1" dirty="0">
                <a:solidFill>
                  <a:schemeClr val="bg2"/>
                </a:solidFill>
                <a:latin typeface="+mn-ea"/>
                <a:ea typeface="+mn-ea"/>
              </a:rPr>
              <a:t>三个意义</a:t>
            </a:r>
            <a:endParaRPr lang="en-US" altLang="zh-CN" sz="3600" b="1" dirty="0">
              <a:solidFill>
                <a:schemeClr val="bg2"/>
              </a:solidFill>
              <a:latin typeface="+mn-ea"/>
              <a:ea typeface="+mn-ea"/>
            </a:endParaRPr>
          </a:p>
        </p:txBody>
      </p:sp>
      <p:sp>
        <p:nvSpPr>
          <p:cNvPr id="24"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1.3 </a:t>
            </a:r>
            <a:r>
              <a:rPr lang="zh-CN" altLang="en-US" b="0">
                <a:solidFill>
                  <a:schemeClr val="bg1"/>
                </a:solidFill>
              </a:rPr>
              <a:t>研究意义</a:t>
            </a:r>
            <a:endParaRPr lang="zh-CN" altLang="en-US" b="0" dirty="0">
              <a:solidFill>
                <a:schemeClr val="bg1"/>
              </a:solidFill>
            </a:endParaRPr>
          </a:p>
        </p:txBody>
      </p:sp>
      <p:sp>
        <p:nvSpPr>
          <p:cNvPr id="25"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7" name="直接连接符 26"/>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p:nvPr/>
        </p:nvSpPr>
        <p:spPr>
          <a:xfrm>
            <a:off x="5410479" y="1169194"/>
            <a:ext cx="5944486" cy="707886"/>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dirty="0"/>
              <a:t>刘思强：中小企业企业文化建设初探</a:t>
            </a:r>
            <a:r>
              <a:rPr lang="en-US" altLang="zh-CN" dirty="0"/>
              <a:t>[J].</a:t>
            </a:r>
            <a:r>
              <a:rPr lang="zh-CN" altLang="en-US" dirty="0"/>
              <a:t>湖南社会科学，</a:t>
            </a:r>
            <a:r>
              <a:rPr lang="en-US" altLang="zh-CN" dirty="0"/>
              <a:t>2002(5).</a:t>
            </a:r>
          </a:p>
        </p:txBody>
      </p:sp>
      <p:sp>
        <p:nvSpPr>
          <p:cNvPr id="6" name="TextBox 7"/>
          <p:cNvSpPr txBox="1"/>
          <p:nvPr/>
        </p:nvSpPr>
        <p:spPr>
          <a:xfrm>
            <a:off x="5410479" y="2017692"/>
            <a:ext cx="5922325" cy="400110"/>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dirty="0"/>
              <a:t>德鲁克：知识管理</a:t>
            </a:r>
            <a:r>
              <a:rPr lang="en-US" altLang="zh-CN" dirty="0"/>
              <a:t>.</a:t>
            </a:r>
            <a:r>
              <a:rPr lang="zh-CN" altLang="en-US" dirty="0"/>
              <a:t>中国人民大学出版社，</a:t>
            </a:r>
            <a:r>
              <a:rPr lang="en-US" altLang="zh-CN" dirty="0"/>
              <a:t>2000.</a:t>
            </a:r>
          </a:p>
        </p:txBody>
      </p:sp>
      <p:sp>
        <p:nvSpPr>
          <p:cNvPr id="7" name="Oval 10"/>
          <p:cNvSpPr>
            <a:spLocks noChangeArrowheads="1"/>
          </p:cNvSpPr>
          <p:nvPr/>
        </p:nvSpPr>
        <p:spPr bwMode="auto">
          <a:xfrm>
            <a:off x="4761973" y="1203722"/>
            <a:ext cx="463458" cy="463458"/>
          </a:xfrm>
          <a:prstGeom prst="ellipse">
            <a:avLst/>
          </a:prstGeom>
          <a:solidFill>
            <a:schemeClr val="accent1"/>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Lifeline JL" panose="00000400000000000000" pitchFamily="2" charset="0"/>
                <a:ea typeface="微软雅黑" panose="020B0503020204020204" pitchFamily="34" charset="-122"/>
              </a:rPr>
              <a:t>1</a:t>
            </a:r>
            <a:endParaRPr lang="zh-CN" altLang="en-US" dirty="0">
              <a:solidFill>
                <a:srgbClr val="F8F8F8"/>
              </a:solidFill>
              <a:latin typeface="Lifeline JL" panose="00000400000000000000" pitchFamily="2" charset="0"/>
              <a:ea typeface="微软雅黑" panose="020B0503020204020204" pitchFamily="34" charset="-122"/>
            </a:endParaRPr>
          </a:p>
        </p:txBody>
      </p:sp>
      <p:sp>
        <p:nvSpPr>
          <p:cNvPr id="8" name="Oval 13"/>
          <p:cNvSpPr>
            <a:spLocks noChangeArrowheads="1"/>
          </p:cNvSpPr>
          <p:nvPr/>
        </p:nvSpPr>
        <p:spPr bwMode="auto">
          <a:xfrm>
            <a:off x="4762066" y="1972388"/>
            <a:ext cx="464716" cy="463458"/>
          </a:xfrm>
          <a:prstGeom prst="ellipse">
            <a:avLst/>
          </a:prstGeom>
          <a:solidFill>
            <a:schemeClr val="accent1"/>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Lifeline JL" panose="00000400000000000000" pitchFamily="2" charset="0"/>
                <a:ea typeface="微软雅黑" panose="020B0503020204020204" pitchFamily="34" charset="-122"/>
              </a:rPr>
              <a:t>2</a:t>
            </a:r>
            <a:endParaRPr lang="zh-CN" altLang="en-US" dirty="0">
              <a:solidFill>
                <a:srgbClr val="F8F8F8"/>
              </a:solidFill>
              <a:latin typeface="Lifeline JL" panose="00000400000000000000" pitchFamily="2" charset="0"/>
              <a:ea typeface="微软雅黑" panose="020B0503020204020204" pitchFamily="34" charset="-122"/>
            </a:endParaRPr>
          </a:p>
        </p:txBody>
      </p:sp>
      <p:sp>
        <p:nvSpPr>
          <p:cNvPr id="9" name="TextBox 10"/>
          <p:cNvSpPr txBox="1"/>
          <p:nvPr/>
        </p:nvSpPr>
        <p:spPr>
          <a:xfrm>
            <a:off x="5410479" y="2635230"/>
            <a:ext cx="5922325" cy="707886"/>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dirty="0"/>
              <a:t>韩文辉，吴戚戚：国外企业文化理论主要流派述评</a:t>
            </a:r>
            <a:r>
              <a:rPr lang="en-US" altLang="zh-CN" dirty="0"/>
              <a:t>.</a:t>
            </a:r>
            <a:r>
              <a:rPr lang="zh-CN" altLang="en-US" dirty="0"/>
              <a:t>哈尔滨工业大学学报，</a:t>
            </a:r>
            <a:r>
              <a:rPr lang="en-US" altLang="zh-CN" dirty="0"/>
              <a:t>2000</a:t>
            </a:r>
            <a:r>
              <a:rPr lang="zh-CN" altLang="en-US" dirty="0"/>
              <a:t>（</a:t>
            </a:r>
            <a:r>
              <a:rPr lang="en-US" altLang="zh-CN" dirty="0"/>
              <a:t>4</a:t>
            </a:r>
            <a:r>
              <a:rPr lang="zh-CN" altLang="en-US" dirty="0"/>
              <a:t>）</a:t>
            </a:r>
            <a:r>
              <a:rPr lang="en-US" altLang="zh-CN" dirty="0"/>
              <a:t>23.</a:t>
            </a:r>
          </a:p>
        </p:txBody>
      </p:sp>
      <p:sp>
        <p:nvSpPr>
          <p:cNvPr id="10" name="Oval 13"/>
          <p:cNvSpPr>
            <a:spLocks noChangeArrowheads="1"/>
          </p:cNvSpPr>
          <p:nvPr/>
        </p:nvSpPr>
        <p:spPr bwMode="auto">
          <a:xfrm>
            <a:off x="4762066" y="2757444"/>
            <a:ext cx="464716" cy="463458"/>
          </a:xfrm>
          <a:prstGeom prst="ellipse">
            <a:avLst/>
          </a:prstGeom>
          <a:solidFill>
            <a:schemeClr val="accent1"/>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Lifeline JL" panose="00000400000000000000" pitchFamily="2" charset="0"/>
                <a:ea typeface="微软雅黑" panose="020B0503020204020204" pitchFamily="34" charset="-122"/>
              </a:rPr>
              <a:t>3</a:t>
            </a:r>
            <a:endParaRPr lang="zh-CN" altLang="en-US" dirty="0">
              <a:solidFill>
                <a:srgbClr val="F8F8F8"/>
              </a:solidFill>
              <a:latin typeface="Lifeline JL" panose="00000400000000000000" pitchFamily="2" charset="0"/>
              <a:ea typeface="微软雅黑" panose="020B0503020204020204" pitchFamily="34" charset="-122"/>
            </a:endParaRPr>
          </a:p>
        </p:txBody>
      </p:sp>
      <p:sp>
        <p:nvSpPr>
          <p:cNvPr id="11" name="TextBox 12"/>
          <p:cNvSpPr txBox="1"/>
          <p:nvPr/>
        </p:nvSpPr>
        <p:spPr>
          <a:xfrm>
            <a:off x="5410479" y="3510712"/>
            <a:ext cx="5922325" cy="707886"/>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dirty="0"/>
              <a:t>迈克尔</a:t>
            </a:r>
            <a:r>
              <a:rPr lang="en-US" altLang="zh-CN" dirty="0"/>
              <a:t>·</a:t>
            </a:r>
            <a:r>
              <a:rPr lang="zh-CN" altLang="en-US" dirty="0"/>
              <a:t>茨维尔：创造基于能力的企业文化</a:t>
            </a:r>
            <a:r>
              <a:rPr lang="en-US" altLang="zh-CN" dirty="0"/>
              <a:t>.</a:t>
            </a:r>
            <a:r>
              <a:rPr lang="zh-CN" altLang="en-US" dirty="0"/>
              <a:t>华夏出版社，</a:t>
            </a:r>
            <a:r>
              <a:rPr lang="en-US" altLang="zh-CN" dirty="0"/>
              <a:t>2002.</a:t>
            </a:r>
          </a:p>
        </p:txBody>
      </p:sp>
      <p:sp>
        <p:nvSpPr>
          <p:cNvPr id="12" name="Oval 13"/>
          <p:cNvSpPr>
            <a:spLocks noChangeArrowheads="1"/>
          </p:cNvSpPr>
          <p:nvPr/>
        </p:nvSpPr>
        <p:spPr bwMode="auto">
          <a:xfrm>
            <a:off x="4762066" y="3632926"/>
            <a:ext cx="464716" cy="463458"/>
          </a:xfrm>
          <a:prstGeom prst="ellipse">
            <a:avLst/>
          </a:prstGeom>
          <a:solidFill>
            <a:schemeClr val="accent1"/>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Lifeline JL" panose="00000400000000000000" pitchFamily="2" charset="0"/>
                <a:ea typeface="微软雅黑" panose="020B0503020204020204" pitchFamily="34" charset="-122"/>
              </a:rPr>
              <a:t>4</a:t>
            </a:r>
            <a:endParaRPr lang="zh-CN" altLang="en-US" dirty="0">
              <a:solidFill>
                <a:srgbClr val="F8F8F8"/>
              </a:solidFill>
              <a:latin typeface="Lifeline JL" panose="00000400000000000000" pitchFamily="2" charset="0"/>
              <a:ea typeface="微软雅黑" panose="020B0503020204020204" pitchFamily="34" charset="-122"/>
            </a:endParaRPr>
          </a:p>
        </p:txBody>
      </p:sp>
      <p:sp>
        <p:nvSpPr>
          <p:cNvPr id="13" name="TextBox 14"/>
          <p:cNvSpPr txBox="1"/>
          <p:nvPr/>
        </p:nvSpPr>
        <p:spPr>
          <a:xfrm>
            <a:off x="5410479" y="4407760"/>
            <a:ext cx="5922325" cy="707886"/>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dirty="0"/>
              <a:t>王成荣：企业文化学教程</a:t>
            </a:r>
            <a:r>
              <a:rPr lang="en-US" altLang="zh-CN" dirty="0"/>
              <a:t>[M].</a:t>
            </a:r>
            <a:r>
              <a:rPr lang="zh-CN" altLang="en-US" dirty="0"/>
              <a:t>中国人民大学出版社，</a:t>
            </a:r>
            <a:r>
              <a:rPr lang="en-US" altLang="zh-CN" dirty="0"/>
              <a:t>2003.</a:t>
            </a:r>
          </a:p>
        </p:txBody>
      </p:sp>
      <p:sp>
        <p:nvSpPr>
          <p:cNvPr id="14" name="Oval 13"/>
          <p:cNvSpPr>
            <a:spLocks noChangeArrowheads="1"/>
          </p:cNvSpPr>
          <p:nvPr/>
        </p:nvSpPr>
        <p:spPr bwMode="auto">
          <a:xfrm>
            <a:off x="4762066" y="4522033"/>
            <a:ext cx="464716" cy="463458"/>
          </a:xfrm>
          <a:prstGeom prst="ellipse">
            <a:avLst/>
          </a:prstGeom>
          <a:solidFill>
            <a:schemeClr val="accent1"/>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Lifeline JL" panose="00000400000000000000" pitchFamily="2" charset="0"/>
                <a:ea typeface="微软雅黑" panose="020B0503020204020204" pitchFamily="34" charset="-122"/>
              </a:rPr>
              <a:t>5</a:t>
            </a:r>
            <a:endParaRPr lang="zh-CN" altLang="en-US" dirty="0">
              <a:solidFill>
                <a:srgbClr val="F8F8F8"/>
              </a:solidFill>
              <a:latin typeface="Lifeline JL" panose="00000400000000000000" pitchFamily="2" charset="0"/>
              <a:ea typeface="微软雅黑" panose="020B0503020204020204" pitchFamily="34" charset="-122"/>
            </a:endParaRPr>
          </a:p>
        </p:txBody>
      </p:sp>
      <p:sp>
        <p:nvSpPr>
          <p:cNvPr id="15" name="TextBox 16"/>
          <p:cNvSpPr txBox="1"/>
          <p:nvPr/>
        </p:nvSpPr>
        <p:spPr>
          <a:xfrm>
            <a:off x="5410479" y="5396872"/>
            <a:ext cx="5922325" cy="707886"/>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dirty="0"/>
              <a:t>秦梦华：中小企业文化建设的现状及构建方略研究</a:t>
            </a:r>
            <a:r>
              <a:rPr lang="en-US" altLang="zh-CN" dirty="0"/>
              <a:t>[J].</a:t>
            </a:r>
          </a:p>
        </p:txBody>
      </p:sp>
      <p:sp>
        <p:nvSpPr>
          <p:cNvPr id="16" name="Oval 13"/>
          <p:cNvSpPr>
            <a:spLocks noChangeArrowheads="1"/>
          </p:cNvSpPr>
          <p:nvPr/>
        </p:nvSpPr>
        <p:spPr bwMode="auto">
          <a:xfrm>
            <a:off x="4762066" y="5519086"/>
            <a:ext cx="464716" cy="463458"/>
          </a:xfrm>
          <a:prstGeom prst="ellipse">
            <a:avLst/>
          </a:prstGeom>
          <a:solidFill>
            <a:schemeClr val="accent1"/>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Lifeline JL" panose="00000400000000000000" pitchFamily="2" charset="0"/>
                <a:ea typeface="微软雅黑" panose="020B0503020204020204" pitchFamily="34" charset="-122"/>
              </a:rPr>
              <a:t>6</a:t>
            </a:r>
            <a:endParaRPr lang="zh-CN" altLang="en-US" dirty="0">
              <a:solidFill>
                <a:srgbClr val="F8F8F8"/>
              </a:solidFill>
              <a:latin typeface="Lifeline JL" panose="00000400000000000000" pitchFamily="2" charset="0"/>
              <a:ea typeface="微软雅黑" panose="020B0503020204020204" pitchFamily="34" charset="-122"/>
            </a:endParaRPr>
          </a:p>
        </p:txBody>
      </p:sp>
      <p:sp>
        <p:nvSpPr>
          <p:cNvPr id="18" name="Freeform 5"/>
          <p:cNvSpPr>
            <a:spLocks noEditPoints="1"/>
          </p:cNvSpPr>
          <p:nvPr/>
        </p:nvSpPr>
        <p:spPr bwMode="auto">
          <a:xfrm rot="925172">
            <a:off x="-246099" y="1802240"/>
            <a:ext cx="4354235" cy="4358695"/>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9" name="Freeform 26"/>
          <p:cNvSpPr>
            <a:spLocks noEditPoints="1"/>
          </p:cNvSpPr>
          <p:nvPr/>
        </p:nvSpPr>
        <p:spPr bwMode="auto">
          <a:xfrm>
            <a:off x="1879144" y="2752533"/>
            <a:ext cx="1633000" cy="15163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1"/>
              </a:solidFill>
            </a:endParaRPr>
          </a:p>
        </p:txBody>
      </p:sp>
      <p:sp>
        <p:nvSpPr>
          <p:cNvPr id="22"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1.4 </a:t>
            </a:r>
            <a:r>
              <a:rPr lang="zh-CN" altLang="en-US" b="0">
                <a:solidFill>
                  <a:schemeClr val="bg1"/>
                </a:solidFill>
              </a:rPr>
              <a:t>参考文献</a:t>
            </a:r>
            <a:endParaRPr lang="zh-CN" altLang="en-US" b="0" dirty="0">
              <a:solidFill>
                <a:schemeClr val="bg1"/>
              </a:solidFill>
            </a:endParaRPr>
          </a:p>
        </p:txBody>
      </p:sp>
      <p:sp>
        <p:nvSpPr>
          <p:cNvPr id="23"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5" name="直接连接符 24"/>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561877" y="3442220"/>
            <a:ext cx="1801173" cy="400110"/>
          </a:xfrm>
          <a:prstGeom prst="rect">
            <a:avLst/>
          </a:prstGeom>
        </p:spPr>
        <p:txBody>
          <a:bodyPr wrap="square">
            <a:spAutoFit/>
          </a:bodyPr>
          <a:lstStyle/>
          <a:p>
            <a:pPr algn="r"/>
            <a:r>
              <a:rPr lang="zh-CN" altLang="en-US" sz="2000" b="1" dirty="0">
                <a:solidFill>
                  <a:schemeClr val="bg1"/>
                </a:solidFill>
                <a:ea typeface="微软雅黑" panose="020B0503020204020204" pitchFamily="34" charset="-122"/>
              </a:rPr>
              <a:t>主形象贯穿</a:t>
            </a:r>
          </a:p>
        </p:txBody>
      </p:sp>
      <p:sp>
        <p:nvSpPr>
          <p:cNvPr id="13" name="矩形 12"/>
          <p:cNvSpPr/>
          <p:nvPr/>
        </p:nvSpPr>
        <p:spPr>
          <a:xfrm>
            <a:off x="2811180" y="1420109"/>
            <a:ext cx="1342725" cy="400110"/>
          </a:xfrm>
          <a:prstGeom prst="rect">
            <a:avLst/>
          </a:prstGeom>
        </p:spPr>
        <p:txBody>
          <a:bodyPr wrap="square">
            <a:spAutoFit/>
          </a:bodyPr>
          <a:lstStyle/>
          <a:p>
            <a:pPr algn="r"/>
            <a:r>
              <a:rPr lang="zh-CN" altLang="en-US" sz="2000" b="1" dirty="0">
                <a:solidFill>
                  <a:schemeClr val="bg1"/>
                </a:solidFill>
                <a:ea typeface="微软雅黑" panose="020B0503020204020204" pitchFamily="34" charset="-122"/>
              </a:rPr>
              <a:t>创意领军</a:t>
            </a:r>
          </a:p>
        </p:txBody>
      </p:sp>
      <p:sp>
        <p:nvSpPr>
          <p:cNvPr id="14" name="矩形 13"/>
          <p:cNvSpPr/>
          <p:nvPr/>
        </p:nvSpPr>
        <p:spPr>
          <a:xfrm>
            <a:off x="8029542" y="1451039"/>
            <a:ext cx="1342725" cy="400110"/>
          </a:xfrm>
          <a:prstGeom prst="rect">
            <a:avLst/>
          </a:prstGeom>
        </p:spPr>
        <p:txBody>
          <a:bodyPr wrap="square">
            <a:spAutoFit/>
          </a:bodyPr>
          <a:lstStyle/>
          <a:p>
            <a:r>
              <a:rPr lang="zh-CN" altLang="en-US" sz="2000" b="1" dirty="0">
                <a:solidFill>
                  <a:schemeClr val="bg1"/>
                </a:solidFill>
                <a:ea typeface="微软雅黑" panose="020B0503020204020204" pitchFamily="34" charset="-122"/>
              </a:rPr>
              <a:t>赢在细节</a:t>
            </a:r>
          </a:p>
        </p:txBody>
      </p:sp>
      <p:sp>
        <p:nvSpPr>
          <p:cNvPr id="15" name="矩形 14"/>
          <p:cNvSpPr/>
          <p:nvPr/>
        </p:nvSpPr>
        <p:spPr>
          <a:xfrm>
            <a:off x="8888818" y="3546673"/>
            <a:ext cx="1419345" cy="400110"/>
          </a:xfrm>
          <a:prstGeom prst="rect">
            <a:avLst/>
          </a:prstGeom>
        </p:spPr>
        <p:txBody>
          <a:bodyPr wrap="square">
            <a:spAutoFit/>
          </a:bodyPr>
          <a:lstStyle/>
          <a:p>
            <a:r>
              <a:rPr lang="zh-CN" altLang="en-US" sz="2000" b="1" dirty="0">
                <a:solidFill>
                  <a:schemeClr val="bg1"/>
                </a:solidFill>
                <a:ea typeface="微软雅黑" panose="020B0503020204020204" pitchFamily="34" charset="-122"/>
              </a:rPr>
              <a:t>科技严谨</a:t>
            </a:r>
          </a:p>
        </p:txBody>
      </p:sp>
      <p:sp>
        <p:nvSpPr>
          <p:cNvPr id="16" name="矩形 25"/>
          <p:cNvSpPr>
            <a:spLocks noChangeArrowheads="1"/>
          </p:cNvSpPr>
          <p:nvPr/>
        </p:nvSpPr>
        <p:spPr bwMode="auto">
          <a:xfrm>
            <a:off x="769789" y="3746000"/>
            <a:ext cx="2593262" cy="107721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chemeClr val="bg1"/>
                </a:solidFill>
                <a:latin typeface="+mj-ea"/>
                <a:ea typeface="+mj-ea"/>
              </a:rPr>
              <a:t>与主题相匹配的画面和现场装饰效果，精心打造欢娱晚宴氛围，</a:t>
            </a:r>
            <a:r>
              <a:rPr lang="zh-CN" altLang="en-US" sz="1600" dirty="0">
                <a:solidFill>
                  <a:schemeClr val="bg1"/>
                </a:solidFill>
                <a:latin typeface="+mj-ea"/>
                <a:ea typeface="+mj-ea"/>
                <a:sym typeface="Arial" panose="020B0604020202020204" pitchFamily="34" charset="0"/>
              </a:rPr>
              <a:t>使所有员工感受到企业的关怀和温暖；</a:t>
            </a:r>
            <a:endParaRPr lang="zh-CN" altLang="en-US" sz="1600" dirty="0">
              <a:solidFill>
                <a:schemeClr val="bg1"/>
              </a:solidFill>
              <a:latin typeface="+mj-ea"/>
              <a:ea typeface="+mj-ea"/>
            </a:endParaRPr>
          </a:p>
        </p:txBody>
      </p:sp>
      <p:sp>
        <p:nvSpPr>
          <p:cNvPr id="17" name="矩形 25"/>
          <p:cNvSpPr>
            <a:spLocks noChangeArrowheads="1"/>
          </p:cNvSpPr>
          <p:nvPr/>
        </p:nvSpPr>
        <p:spPr bwMode="auto">
          <a:xfrm>
            <a:off x="769789" y="1727677"/>
            <a:ext cx="3389333" cy="83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chemeClr val="bg1"/>
                </a:solidFill>
                <a:latin typeface="+mj-ea"/>
                <a:ea typeface="+mj-ea"/>
              </a:rPr>
              <a:t>立意高远，体</a:t>
            </a:r>
            <a:r>
              <a:rPr lang="zh-CN" altLang="en-US" sz="1600" dirty="0">
                <a:solidFill>
                  <a:schemeClr val="bg1"/>
                </a:solidFill>
                <a:latin typeface="+mj-ea"/>
                <a:ea typeface="+mj-ea"/>
                <a:sym typeface="Arial" panose="020B0604020202020204" pitchFamily="34" charset="0"/>
              </a:rPr>
              <a:t>现公司的</a:t>
            </a:r>
            <a:r>
              <a:rPr lang="zh-CN" altLang="en-US" sz="1600" dirty="0">
                <a:solidFill>
                  <a:schemeClr val="bg1"/>
                </a:solidFill>
                <a:latin typeface="+mj-ea"/>
                <a:ea typeface="+mj-ea"/>
              </a:rPr>
              <a:t>精神风貌，树立鲜明的品牌形象，赢得内部的团结力和凝聚力；</a:t>
            </a:r>
          </a:p>
        </p:txBody>
      </p:sp>
      <p:sp>
        <p:nvSpPr>
          <p:cNvPr id="18" name="矩形 25"/>
          <p:cNvSpPr>
            <a:spLocks noChangeArrowheads="1"/>
          </p:cNvSpPr>
          <p:nvPr/>
        </p:nvSpPr>
        <p:spPr bwMode="auto">
          <a:xfrm>
            <a:off x="8029541" y="1756092"/>
            <a:ext cx="3397431" cy="83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chemeClr val="bg1"/>
                </a:solidFill>
                <a:latin typeface="+mj-ea"/>
                <a:ea typeface="+mj-ea"/>
              </a:rPr>
              <a:t>整个流程中用精致的</a:t>
            </a:r>
            <a:r>
              <a:rPr lang="zh-CN" altLang="en-US" sz="1600" dirty="0">
                <a:solidFill>
                  <a:schemeClr val="bg1"/>
                </a:solidFill>
                <a:latin typeface="+mj-ea"/>
                <a:ea typeface="+mj-ea"/>
                <a:sym typeface="Arial" panose="020B0604020202020204" pitchFamily="34" charset="0"/>
              </a:rPr>
              <a:t>细节提升兴通监理的形象，激励员工在未来能更好的与公司携手并进；</a:t>
            </a:r>
          </a:p>
        </p:txBody>
      </p:sp>
      <p:sp>
        <p:nvSpPr>
          <p:cNvPr id="19" name="矩形 25"/>
          <p:cNvSpPr>
            <a:spLocks noChangeArrowheads="1"/>
          </p:cNvSpPr>
          <p:nvPr/>
        </p:nvSpPr>
        <p:spPr bwMode="auto">
          <a:xfrm>
            <a:off x="8888818" y="3910140"/>
            <a:ext cx="253815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chemeClr val="bg1"/>
                </a:solidFill>
                <a:latin typeface="微软雅黑" panose="020B0503020204020204" pitchFamily="34" charset="-122"/>
                <a:ea typeface="微软雅黑" panose="020B0503020204020204" pitchFamily="34" charset="-122"/>
              </a:rPr>
              <a:t>着重体现产品的科技含量，体现公司的科学严谨的形象。</a:t>
            </a:r>
          </a:p>
        </p:txBody>
      </p:sp>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tx2"/>
          </a:solidFill>
          <a:ln>
            <a:solidFill>
              <a:schemeClr val="tx2">
                <a:lumMod val="75000"/>
              </a:schemeClr>
            </a:solidFill>
          </a:ln>
        </p:spPr>
        <p:txBody>
          <a:bodyPr vert="horz" wrap="square" lIns="91440" tIns="45720" rIns="91440" bIns="45720" numCol="1" anchor="t" anchorCtr="0" compatLnSpc="1"/>
          <a:lstStyle/>
          <a:p>
            <a:endParaRPr lang="zh-CN" altLang="en-US">
              <a:solidFill>
                <a:schemeClr val="bg1"/>
              </a:solidFill>
            </a:endParaRPr>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solidFill>
                  <a:schemeClr val="bg1"/>
                </a:solidFill>
              </a:endParaRPr>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chemeClr val="tx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solidFill>
                  <a:schemeClr val="bg1"/>
                </a:solidFill>
              </a:endParaRPr>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chemeClr val="tx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solidFill>
                  <a:schemeClr val="bg1"/>
                </a:solidFill>
              </a:endParaRPr>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chemeClr val="tx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dirty="0">
                <a:solidFill>
                  <a:schemeClr val="bg1"/>
                </a:solidFill>
              </a:endParaRPr>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chemeClr val="tx1"/>
            </a:solidFill>
            <a:ln>
              <a:noFill/>
            </a:ln>
          </p:spPr>
          <p:txBody>
            <a:bodyPr vert="horz" wrap="square" lIns="91440" tIns="45720" rIns="91440" bIns="45720" numCol="1" anchor="t" anchorCtr="0" compatLnSpc="1"/>
            <a:lstStyle/>
            <a:p>
              <a:endParaRPr lang="zh-CN" altLang="en-US" dirty="0">
                <a:solidFill>
                  <a:schemeClr val="bg1"/>
                </a:solidFill>
              </a:endParaRPr>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5" name="矩形 34"/>
          <p:cNvSpPr/>
          <p:nvPr/>
        </p:nvSpPr>
        <p:spPr>
          <a:xfrm>
            <a:off x="5169956" y="3902452"/>
            <a:ext cx="1732116" cy="581057"/>
          </a:xfrm>
          <a:prstGeom prst="rect">
            <a:avLst/>
          </a:prstGeom>
          <a:noFill/>
        </p:spPr>
        <p:txBody>
          <a:bodyPr wrap="square" rtlCol="0">
            <a:spAutoFit/>
          </a:bodyPr>
          <a:lstStyle/>
          <a:p>
            <a:pPr algn="ctr">
              <a:lnSpc>
                <a:spcPct val="150000"/>
              </a:lnSpc>
            </a:pPr>
            <a:r>
              <a:rPr lang="zh-CN" altLang="en-US" sz="2400" b="1" dirty="0">
                <a:solidFill>
                  <a:schemeClr val="bg2"/>
                </a:solidFill>
                <a:latin typeface="微软雅黑" panose="020B0503020204020204" pitchFamily="34" charset="-122"/>
                <a:ea typeface="微软雅黑" panose="020B0503020204020204" pitchFamily="34" charset="-122"/>
              </a:rPr>
              <a:t>四个创新点</a:t>
            </a:r>
          </a:p>
        </p:txBody>
      </p:sp>
      <p:sp>
        <p:nvSpPr>
          <p:cNvPr id="36" name="文本框 35"/>
          <p:cNvSpPr txBox="1"/>
          <p:nvPr/>
        </p:nvSpPr>
        <p:spPr>
          <a:xfrm>
            <a:off x="3688990" y="3921193"/>
            <a:ext cx="548548" cy="646331"/>
          </a:xfrm>
          <a:prstGeom prst="rect">
            <a:avLst/>
          </a:prstGeom>
          <a:noFill/>
        </p:spPr>
        <p:txBody>
          <a:bodyPr wrap="none" rtlCol="0">
            <a:spAutoFit/>
          </a:bodyPr>
          <a:lstStyle/>
          <a:p>
            <a:pPr algn="ctr"/>
            <a:r>
              <a:rPr lang="en-US" altLang="zh-CN" sz="3600" dirty="0">
                <a:solidFill>
                  <a:schemeClr val="bg2"/>
                </a:solidFill>
                <a:latin typeface="Lifeline JL" panose="00000400000000000000" pitchFamily="2" charset="0"/>
              </a:rPr>
              <a:t>01</a:t>
            </a:r>
            <a:endParaRPr lang="zh-CN" altLang="en-US" sz="3600" dirty="0">
              <a:solidFill>
                <a:schemeClr val="bg2"/>
              </a:solidFill>
              <a:latin typeface="Lifeline JL" panose="00000400000000000000" pitchFamily="2" charset="0"/>
            </a:endParaRPr>
          </a:p>
        </p:txBody>
      </p:sp>
      <p:sp>
        <p:nvSpPr>
          <p:cNvPr id="37" name="文本框 36"/>
          <p:cNvSpPr txBox="1"/>
          <p:nvPr/>
        </p:nvSpPr>
        <p:spPr>
          <a:xfrm>
            <a:off x="4609180" y="2045812"/>
            <a:ext cx="689612" cy="646331"/>
          </a:xfrm>
          <a:prstGeom prst="rect">
            <a:avLst/>
          </a:prstGeom>
          <a:noFill/>
        </p:spPr>
        <p:txBody>
          <a:bodyPr wrap="none" rtlCol="0">
            <a:spAutoFit/>
          </a:bodyPr>
          <a:lstStyle/>
          <a:p>
            <a:pPr algn="ctr"/>
            <a:r>
              <a:rPr lang="en-US" altLang="zh-CN" sz="3600" dirty="0">
                <a:solidFill>
                  <a:schemeClr val="bg2"/>
                </a:solidFill>
                <a:latin typeface="Lifeline JL" panose="00000400000000000000" pitchFamily="2" charset="0"/>
              </a:rPr>
              <a:t>02</a:t>
            </a:r>
            <a:endParaRPr lang="zh-CN" altLang="en-US" sz="3600" dirty="0">
              <a:solidFill>
                <a:schemeClr val="bg2"/>
              </a:solidFill>
              <a:latin typeface="Lifeline JL" panose="00000400000000000000" pitchFamily="2" charset="0"/>
            </a:endParaRPr>
          </a:p>
        </p:txBody>
      </p:sp>
      <p:sp>
        <p:nvSpPr>
          <p:cNvPr id="38" name="文本框 37"/>
          <p:cNvSpPr txBox="1"/>
          <p:nvPr/>
        </p:nvSpPr>
        <p:spPr>
          <a:xfrm>
            <a:off x="6816427" y="2083087"/>
            <a:ext cx="694421" cy="646331"/>
          </a:xfrm>
          <a:prstGeom prst="rect">
            <a:avLst/>
          </a:prstGeom>
          <a:noFill/>
        </p:spPr>
        <p:txBody>
          <a:bodyPr wrap="none" rtlCol="0">
            <a:spAutoFit/>
          </a:bodyPr>
          <a:lstStyle/>
          <a:p>
            <a:pPr algn="ctr"/>
            <a:r>
              <a:rPr lang="en-US" altLang="zh-CN" sz="3600" dirty="0">
                <a:solidFill>
                  <a:schemeClr val="bg2"/>
                </a:solidFill>
                <a:latin typeface="Lifeline JL" panose="00000400000000000000" pitchFamily="2" charset="0"/>
              </a:rPr>
              <a:t>03</a:t>
            </a:r>
            <a:endParaRPr lang="zh-CN" altLang="en-US" sz="3600" dirty="0">
              <a:solidFill>
                <a:schemeClr val="bg2"/>
              </a:solidFill>
              <a:latin typeface="Lifeline JL" panose="00000400000000000000" pitchFamily="2" charset="0"/>
            </a:endParaRPr>
          </a:p>
        </p:txBody>
      </p:sp>
      <p:sp>
        <p:nvSpPr>
          <p:cNvPr id="39" name="文本框 38"/>
          <p:cNvSpPr txBox="1"/>
          <p:nvPr/>
        </p:nvSpPr>
        <p:spPr>
          <a:xfrm>
            <a:off x="7798509" y="3927615"/>
            <a:ext cx="702436" cy="646331"/>
          </a:xfrm>
          <a:prstGeom prst="rect">
            <a:avLst/>
          </a:prstGeom>
          <a:noFill/>
        </p:spPr>
        <p:txBody>
          <a:bodyPr wrap="none" rtlCol="0">
            <a:spAutoFit/>
          </a:bodyPr>
          <a:lstStyle/>
          <a:p>
            <a:pPr algn="ctr"/>
            <a:r>
              <a:rPr lang="en-US" altLang="zh-CN" sz="3600" dirty="0">
                <a:solidFill>
                  <a:schemeClr val="bg2"/>
                </a:solidFill>
                <a:latin typeface="Lifeline JL" panose="00000400000000000000" pitchFamily="2" charset="0"/>
              </a:rPr>
              <a:t>04</a:t>
            </a:r>
            <a:endParaRPr lang="zh-CN" altLang="en-US" sz="3600" dirty="0">
              <a:solidFill>
                <a:schemeClr val="bg2"/>
              </a:solidFill>
              <a:latin typeface="Lifeline JL" panose="00000400000000000000" pitchFamily="2" charset="0"/>
            </a:endParaRPr>
          </a:p>
        </p:txBody>
      </p:sp>
      <p:sp>
        <p:nvSpPr>
          <p:cNvPr id="42"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1.5 </a:t>
            </a:r>
            <a:r>
              <a:rPr lang="zh-CN" altLang="en-US" b="0">
                <a:solidFill>
                  <a:schemeClr val="bg1"/>
                </a:solidFill>
              </a:rPr>
              <a:t>主要贡献与创新</a:t>
            </a:r>
            <a:endParaRPr lang="zh-CN" altLang="en-US" b="0" dirty="0">
              <a:solidFill>
                <a:schemeClr val="bg1"/>
              </a:solidFill>
            </a:endParaRPr>
          </a:p>
        </p:txBody>
      </p:sp>
      <p:sp>
        <p:nvSpPr>
          <p:cNvPr id="43"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45" name="直接连接符 44"/>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TextBox 12"/>
          <p:cNvSpPr txBox="1"/>
          <p:nvPr/>
        </p:nvSpPr>
        <p:spPr>
          <a:xfrm>
            <a:off x="2970190" y="3119589"/>
            <a:ext cx="625797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a:solidFill>
                  <a:schemeClr val="bg1"/>
                </a:solidFill>
              </a:rPr>
              <a:t>研究思路与方法</a:t>
            </a:r>
            <a:endParaRPr lang="zh-CN" altLang="en-US" sz="6600" dirty="0">
              <a:solidFill>
                <a:schemeClr val="bg1"/>
              </a:solidFill>
            </a:endParaRPr>
          </a:p>
        </p:txBody>
      </p:sp>
      <p:sp>
        <p:nvSpPr>
          <p:cNvPr id="43" name="文本框 42"/>
          <p:cNvSpPr txBox="1"/>
          <p:nvPr/>
        </p:nvSpPr>
        <p:spPr>
          <a:xfrm>
            <a:off x="5507437" y="2764777"/>
            <a:ext cx="1080120" cy="40011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Part 2</a:t>
            </a:r>
            <a:endParaRPr kumimoji="0" lang="zh-CN" altLang="en-US"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44" name="Line 5"/>
          <p:cNvSpPr>
            <a:spLocks noChangeShapeType="1"/>
          </p:cNvSpPr>
          <p:nvPr/>
        </p:nvSpPr>
        <p:spPr bwMode="auto">
          <a:xfrm flipH="1">
            <a:off x="1850703" y="4218588"/>
            <a:ext cx="8496944" cy="0"/>
          </a:xfrm>
          <a:prstGeom prst="line">
            <a:avLst/>
          </a:prstGeom>
          <a:noFill/>
          <a:ln w="12700" cap="flat">
            <a:solidFill>
              <a:schemeClr val="bg1">
                <a:lumMod val="40000"/>
                <a:lumOff val="60000"/>
              </a:schemeClr>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4D4D4D"/>
              </a:solidFill>
              <a:effectLst/>
              <a:uLnTx/>
              <a:uFillTx/>
              <a:latin typeface="Arial" panose="020B0604020202020204" pitchFamily="34" charset="0"/>
              <a:ea typeface="宋体" panose="02010600030101010101" pitchFamily="2" charset="-122"/>
              <a:cs typeface="+mn-cs"/>
            </a:endParaRPr>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4999" y="839115"/>
            <a:ext cx="3039486" cy="1948928"/>
          </a:xfrm>
          <a:prstGeom prst="rect">
            <a:avLst/>
          </a:prstGeom>
        </p:spPr>
      </p:pic>
      <p:sp>
        <p:nvSpPr>
          <p:cNvPr id="18" name="Freeform 21"/>
          <p:cNvSpPr>
            <a:spLocks noEditPoints="1"/>
          </p:cNvSpPr>
          <p:nvPr/>
        </p:nvSpPr>
        <p:spPr bwMode="auto">
          <a:xfrm>
            <a:off x="3964511" y="4471992"/>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19" name="TextBox 28"/>
          <p:cNvSpPr txBox="1"/>
          <p:nvPr/>
        </p:nvSpPr>
        <p:spPr>
          <a:xfrm>
            <a:off x="4259868" y="4421470"/>
            <a:ext cx="2276661" cy="369332"/>
          </a:xfrm>
          <a:prstGeom prst="rect">
            <a:avLst/>
          </a:prstGeom>
          <a:noFill/>
        </p:spPr>
        <p:txBody>
          <a:bodyPr wrap="square" rtlCol="0">
            <a:spAutoFit/>
          </a:bodyPr>
          <a:lstStyle/>
          <a:p>
            <a:r>
              <a:rPr lang="zh-CN" altLang="en-US" dirty="0">
                <a:solidFill>
                  <a:schemeClr val="bg1"/>
                </a:solidFill>
                <a:latin typeface="+mj-ea"/>
                <a:ea typeface="+mj-ea"/>
              </a:rPr>
              <a:t>理论基础</a:t>
            </a:r>
          </a:p>
        </p:txBody>
      </p:sp>
      <p:sp>
        <p:nvSpPr>
          <p:cNvPr id="20" name="Freeform 21"/>
          <p:cNvSpPr>
            <a:spLocks noEditPoints="1"/>
          </p:cNvSpPr>
          <p:nvPr/>
        </p:nvSpPr>
        <p:spPr bwMode="auto">
          <a:xfrm>
            <a:off x="6639473" y="4471992"/>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1" name="TextBox 44"/>
          <p:cNvSpPr txBox="1"/>
          <p:nvPr/>
        </p:nvSpPr>
        <p:spPr>
          <a:xfrm>
            <a:off x="6934830" y="4421470"/>
            <a:ext cx="2276661" cy="369332"/>
          </a:xfrm>
          <a:prstGeom prst="rect">
            <a:avLst/>
          </a:prstGeom>
          <a:noFill/>
        </p:spPr>
        <p:txBody>
          <a:bodyPr wrap="square" rtlCol="0">
            <a:spAutoFit/>
          </a:bodyPr>
          <a:lstStyle/>
          <a:p>
            <a:r>
              <a:rPr lang="zh-CN" altLang="en-US" dirty="0">
                <a:solidFill>
                  <a:schemeClr val="bg1"/>
                </a:solidFill>
                <a:latin typeface="+mj-ea"/>
                <a:ea typeface="+mj-ea"/>
              </a:rPr>
              <a:t>采用某某方案</a:t>
            </a:r>
          </a:p>
        </p:txBody>
      </p:sp>
      <p:sp>
        <p:nvSpPr>
          <p:cNvPr id="22" name="Freeform 21"/>
          <p:cNvSpPr>
            <a:spLocks noEditPoints="1"/>
          </p:cNvSpPr>
          <p:nvPr/>
        </p:nvSpPr>
        <p:spPr bwMode="auto">
          <a:xfrm>
            <a:off x="3964511" y="4966530"/>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33" name="TextBox 46"/>
          <p:cNvSpPr txBox="1"/>
          <p:nvPr/>
        </p:nvSpPr>
        <p:spPr>
          <a:xfrm>
            <a:off x="4259868" y="4916008"/>
            <a:ext cx="2276661" cy="369332"/>
          </a:xfrm>
          <a:prstGeom prst="rect">
            <a:avLst/>
          </a:prstGeom>
          <a:noFill/>
        </p:spPr>
        <p:txBody>
          <a:bodyPr wrap="square" rtlCol="0">
            <a:spAutoFit/>
          </a:bodyPr>
          <a:lstStyle/>
          <a:p>
            <a:r>
              <a:rPr lang="zh-CN" altLang="en-US" dirty="0">
                <a:solidFill>
                  <a:schemeClr val="bg1"/>
                </a:solidFill>
                <a:latin typeface="+mj-ea"/>
                <a:ea typeface="+mj-ea"/>
              </a:rPr>
              <a:t>研究思路</a:t>
            </a:r>
          </a:p>
        </p:txBody>
      </p:sp>
      <p:sp>
        <p:nvSpPr>
          <p:cNvPr id="34" name="Freeform 21"/>
          <p:cNvSpPr>
            <a:spLocks noEditPoints="1"/>
          </p:cNvSpPr>
          <p:nvPr/>
        </p:nvSpPr>
        <p:spPr bwMode="auto">
          <a:xfrm>
            <a:off x="6639473" y="4966530"/>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35" name="TextBox 48"/>
          <p:cNvSpPr txBox="1"/>
          <p:nvPr/>
        </p:nvSpPr>
        <p:spPr>
          <a:xfrm>
            <a:off x="6934830" y="4916008"/>
            <a:ext cx="2276661" cy="369332"/>
          </a:xfrm>
          <a:prstGeom prst="rect">
            <a:avLst/>
          </a:prstGeom>
          <a:noFill/>
        </p:spPr>
        <p:txBody>
          <a:bodyPr wrap="square" rtlCol="0">
            <a:spAutoFit/>
          </a:bodyPr>
          <a:lstStyle/>
          <a:p>
            <a:r>
              <a:rPr lang="zh-CN" altLang="en-US" dirty="0">
                <a:solidFill>
                  <a:schemeClr val="bg1"/>
                </a:solidFill>
                <a:latin typeface="+mj-ea"/>
                <a:ea typeface="+mj-ea"/>
              </a:rPr>
              <a:t>可行性说明</a:t>
            </a:r>
          </a:p>
        </p:txBody>
      </p:sp>
      <p:sp>
        <p:nvSpPr>
          <p:cNvPr id="36" name="Freeform 22"/>
          <p:cNvSpPr>
            <a:spLocks noEditPoints="1"/>
          </p:cNvSpPr>
          <p:nvPr/>
        </p:nvSpPr>
        <p:spPr bwMode="auto">
          <a:xfrm>
            <a:off x="5676995" y="1350031"/>
            <a:ext cx="910562" cy="871396"/>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2"/>
          </a:solidFill>
          <a:ln>
            <a:noFill/>
          </a:ln>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p:transition spd="slow" advTm="10224">
    <p:push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2.1 </a:t>
            </a:r>
            <a:r>
              <a:rPr lang="zh-CN" altLang="en-US" b="0">
                <a:solidFill>
                  <a:schemeClr val="bg1"/>
                </a:solidFill>
              </a:rPr>
              <a:t>理论框架</a:t>
            </a:r>
            <a:endParaRPr lang="zh-CN" altLang="en-US" b="0" dirty="0">
              <a:solidFill>
                <a:schemeClr val="bg1"/>
              </a:solidFill>
            </a:endParaRPr>
          </a:p>
        </p:txBody>
      </p:sp>
      <p:sp>
        <p:nvSpPr>
          <p:cNvPr id="25"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7" name="直接连接符 26"/>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4" name="Freeform 5"/>
          <p:cNvSpPr/>
          <p:nvPr/>
        </p:nvSpPr>
        <p:spPr bwMode="auto">
          <a:xfrm>
            <a:off x="1417638" y="1462063"/>
            <a:ext cx="2268537" cy="2749550"/>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p>
        </p:txBody>
      </p:sp>
      <p:sp>
        <p:nvSpPr>
          <p:cNvPr id="75" name="Oval 6"/>
          <p:cNvSpPr>
            <a:spLocks noChangeArrowheads="1"/>
          </p:cNvSpPr>
          <p:nvPr/>
        </p:nvSpPr>
        <p:spPr bwMode="auto">
          <a:xfrm>
            <a:off x="2179638" y="1082651"/>
            <a:ext cx="744537" cy="744538"/>
          </a:xfrm>
          <a:prstGeom prst="ellipse">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76" name="Freeform 7"/>
          <p:cNvSpPr/>
          <p:nvPr/>
        </p:nvSpPr>
        <p:spPr bwMode="auto">
          <a:xfrm>
            <a:off x="4868863" y="1462063"/>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p>
        </p:txBody>
      </p:sp>
      <p:sp>
        <p:nvSpPr>
          <p:cNvPr id="77" name="Oval 8"/>
          <p:cNvSpPr>
            <a:spLocks noChangeArrowheads="1"/>
          </p:cNvSpPr>
          <p:nvPr/>
        </p:nvSpPr>
        <p:spPr bwMode="auto">
          <a:xfrm>
            <a:off x="5630863" y="1082651"/>
            <a:ext cx="744537" cy="744538"/>
          </a:xfrm>
          <a:prstGeom prst="ellipse">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78" name="Freeform 9"/>
          <p:cNvSpPr/>
          <p:nvPr/>
        </p:nvSpPr>
        <p:spPr bwMode="auto">
          <a:xfrm>
            <a:off x="8320088" y="1462063"/>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p>
        </p:txBody>
      </p:sp>
      <p:sp>
        <p:nvSpPr>
          <p:cNvPr id="79" name="Oval 10"/>
          <p:cNvSpPr>
            <a:spLocks noChangeArrowheads="1"/>
          </p:cNvSpPr>
          <p:nvPr/>
        </p:nvSpPr>
        <p:spPr bwMode="auto">
          <a:xfrm>
            <a:off x="9082088" y="1082651"/>
            <a:ext cx="744537" cy="744538"/>
          </a:xfrm>
          <a:prstGeom prst="ellipse">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80" name="Freeform 11"/>
          <p:cNvSpPr/>
          <p:nvPr/>
        </p:nvSpPr>
        <p:spPr bwMode="auto">
          <a:xfrm>
            <a:off x="3143250" y="2812892"/>
            <a:ext cx="2268537" cy="2747963"/>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p>
        </p:txBody>
      </p:sp>
      <p:sp>
        <p:nvSpPr>
          <p:cNvPr id="81" name="Oval 12"/>
          <p:cNvSpPr>
            <a:spLocks noChangeArrowheads="1"/>
          </p:cNvSpPr>
          <p:nvPr/>
        </p:nvSpPr>
        <p:spPr bwMode="auto">
          <a:xfrm>
            <a:off x="3905250" y="5133817"/>
            <a:ext cx="744537" cy="744538"/>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82" name="Freeform 13"/>
          <p:cNvSpPr/>
          <p:nvPr/>
        </p:nvSpPr>
        <p:spPr bwMode="auto">
          <a:xfrm>
            <a:off x="6594475" y="2812892"/>
            <a:ext cx="2268537" cy="2747963"/>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a:p>
        </p:txBody>
      </p:sp>
      <p:sp>
        <p:nvSpPr>
          <p:cNvPr id="83" name="Oval 14"/>
          <p:cNvSpPr>
            <a:spLocks noChangeArrowheads="1"/>
          </p:cNvSpPr>
          <p:nvPr/>
        </p:nvSpPr>
        <p:spPr bwMode="auto">
          <a:xfrm>
            <a:off x="7356475" y="5133817"/>
            <a:ext cx="744537" cy="744538"/>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84" name="TextBox 14"/>
          <p:cNvSpPr txBox="1"/>
          <p:nvPr/>
        </p:nvSpPr>
        <p:spPr>
          <a:xfrm>
            <a:off x="1677578" y="1914746"/>
            <a:ext cx="1748656" cy="369332"/>
          </a:xfrm>
          <a:prstGeom prst="rect">
            <a:avLst/>
          </a:prstGeom>
          <a:noFill/>
        </p:spPr>
        <p:txBody>
          <a:bodyPr wrap="square" rtlCol="0">
            <a:spAutoFit/>
          </a:bodyPr>
          <a:lstStyle/>
          <a:p>
            <a:pPr algn="ctr"/>
            <a:r>
              <a:rPr lang="zh-CN" altLang="en-US" b="1" dirty="0">
                <a:solidFill>
                  <a:schemeClr val="bg1"/>
                </a:solidFill>
                <a:latin typeface="+mj-ea"/>
                <a:ea typeface="+mj-ea"/>
              </a:rPr>
              <a:t>中国文化概论</a:t>
            </a:r>
          </a:p>
        </p:txBody>
      </p:sp>
      <p:sp>
        <p:nvSpPr>
          <p:cNvPr id="85" name="TextBox 15"/>
          <p:cNvSpPr txBox="1"/>
          <p:nvPr/>
        </p:nvSpPr>
        <p:spPr>
          <a:xfrm>
            <a:off x="1682396" y="2308173"/>
            <a:ext cx="1739020" cy="1077218"/>
          </a:xfrm>
          <a:prstGeom prst="rect">
            <a:avLst/>
          </a:prstGeom>
          <a:noFill/>
        </p:spPr>
        <p:txBody>
          <a:bodyPr wrap="square" rtlCol="0">
            <a:spAutoFit/>
          </a:bodyPr>
          <a:lstStyle/>
          <a:p>
            <a:pPr algn="ctr"/>
            <a:r>
              <a:rPr lang="zh-CN" altLang="en-US" sz="1600" dirty="0">
                <a:solidFill>
                  <a:schemeClr val="bg1"/>
                </a:solidFill>
                <a:latin typeface="+mn-ea"/>
                <a:ea typeface="+mn-ea"/>
              </a:rPr>
              <a:t>请在这里输入段落文本内容请在这里输入段落文本内容</a:t>
            </a:r>
          </a:p>
        </p:txBody>
      </p:sp>
      <p:sp>
        <p:nvSpPr>
          <p:cNvPr id="86" name="文本框 85"/>
          <p:cNvSpPr txBox="1"/>
          <p:nvPr/>
        </p:nvSpPr>
        <p:spPr>
          <a:xfrm>
            <a:off x="2317707" y="1165185"/>
            <a:ext cx="468398" cy="523220"/>
          </a:xfrm>
          <a:prstGeom prst="rect">
            <a:avLst/>
          </a:prstGeom>
          <a:noFill/>
        </p:spPr>
        <p:txBody>
          <a:bodyPr wrap="none" rtlCol="0">
            <a:spAutoFit/>
          </a:bodyPr>
          <a:lstStyle/>
          <a:p>
            <a:r>
              <a:rPr lang="en-US" altLang="zh-CN" sz="2800" dirty="0">
                <a:solidFill>
                  <a:schemeClr val="bg2"/>
                </a:solidFill>
                <a:latin typeface="Lifeline JL" panose="00000400000000000000" pitchFamily="2" charset="0"/>
              </a:rPr>
              <a:t>01</a:t>
            </a:r>
            <a:endParaRPr lang="zh-CN" altLang="en-US" sz="2800" dirty="0">
              <a:solidFill>
                <a:schemeClr val="bg2"/>
              </a:solidFill>
              <a:latin typeface="Lifeline JL" panose="00000400000000000000" pitchFamily="2" charset="0"/>
            </a:endParaRPr>
          </a:p>
        </p:txBody>
      </p:sp>
      <p:sp>
        <p:nvSpPr>
          <p:cNvPr id="87" name="TextBox 14"/>
          <p:cNvSpPr txBox="1"/>
          <p:nvPr/>
        </p:nvSpPr>
        <p:spPr>
          <a:xfrm>
            <a:off x="5263383" y="1914746"/>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t>现代管理学</a:t>
            </a:r>
          </a:p>
        </p:txBody>
      </p:sp>
      <p:sp>
        <p:nvSpPr>
          <p:cNvPr id="88" name="TextBox 15"/>
          <p:cNvSpPr txBox="1"/>
          <p:nvPr/>
        </p:nvSpPr>
        <p:spPr>
          <a:xfrm>
            <a:off x="5138660" y="2308173"/>
            <a:ext cx="1739020" cy="1077218"/>
          </a:xfrm>
          <a:prstGeom prst="rect">
            <a:avLst/>
          </a:prstGeom>
          <a:noFill/>
        </p:spPr>
        <p:txBody>
          <a:bodyPr wrap="square" rtlCol="0">
            <a:spAutoFit/>
          </a:bodyPr>
          <a:lstStyle/>
          <a:p>
            <a:pPr algn="ctr"/>
            <a:r>
              <a:rPr lang="zh-CN" altLang="en-US" sz="1600" dirty="0">
                <a:solidFill>
                  <a:schemeClr val="bg1"/>
                </a:solidFill>
                <a:latin typeface="+mn-ea"/>
                <a:ea typeface="+mn-ea"/>
              </a:rPr>
              <a:t>请在这里输入段落文本内容请在这里输入段落文本内容</a:t>
            </a:r>
          </a:p>
        </p:txBody>
      </p:sp>
      <p:sp>
        <p:nvSpPr>
          <p:cNvPr id="89" name="文本框 88"/>
          <p:cNvSpPr txBox="1"/>
          <p:nvPr/>
        </p:nvSpPr>
        <p:spPr>
          <a:xfrm>
            <a:off x="5744896" y="1165185"/>
            <a:ext cx="582211" cy="523220"/>
          </a:xfrm>
          <a:prstGeom prst="rect">
            <a:avLst/>
          </a:prstGeom>
          <a:noFill/>
        </p:spPr>
        <p:txBody>
          <a:bodyPr wrap="none" rtlCol="0">
            <a:spAutoFit/>
          </a:bodyPr>
          <a:lstStyle/>
          <a:p>
            <a:r>
              <a:rPr lang="en-US" altLang="zh-CN" sz="2800" dirty="0">
                <a:solidFill>
                  <a:schemeClr val="bg2"/>
                </a:solidFill>
                <a:latin typeface="Lifeline JL" panose="00000400000000000000" pitchFamily="2" charset="0"/>
              </a:rPr>
              <a:t>03</a:t>
            </a:r>
            <a:endParaRPr lang="zh-CN" altLang="en-US" sz="2800" dirty="0">
              <a:solidFill>
                <a:schemeClr val="bg2"/>
              </a:solidFill>
              <a:latin typeface="Lifeline JL" panose="00000400000000000000" pitchFamily="2" charset="0"/>
            </a:endParaRPr>
          </a:p>
        </p:txBody>
      </p:sp>
      <p:sp>
        <p:nvSpPr>
          <p:cNvPr id="90" name="TextBox 14"/>
          <p:cNvSpPr txBox="1"/>
          <p:nvPr/>
        </p:nvSpPr>
        <p:spPr>
          <a:xfrm>
            <a:off x="8552978" y="1914746"/>
            <a:ext cx="1739022"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t>行政组织理论</a:t>
            </a:r>
          </a:p>
        </p:txBody>
      </p:sp>
      <p:sp>
        <p:nvSpPr>
          <p:cNvPr id="91" name="TextBox 15"/>
          <p:cNvSpPr txBox="1"/>
          <p:nvPr/>
        </p:nvSpPr>
        <p:spPr>
          <a:xfrm>
            <a:off x="8552979" y="2308173"/>
            <a:ext cx="1739020" cy="1077218"/>
          </a:xfrm>
          <a:prstGeom prst="rect">
            <a:avLst/>
          </a:prstGeom>
          <a:noFill/>
        </p:spPr>
        <p:txBody>
          <a:bodyPr wrap="square" rtlCol="0">
            <a:spAutoFit/>
          </a:bodyPr>
          <a:lstStyle/>
          <a:p>
            <a:pPr algn="ctr"/>
            <a:r>
              <a:rPr lang="zh-CN" altLang="en-US" sz="1600" dirty="0">
                <a:solidFill>
                  <a:schemeClr val="bg1"/>
                </a:solidFill>
                <a:latin typeface="+mn-ea"/>
                <a:ea typeface="+mn-ea"/>
              </a:rPr>
              <a:t>请在这里输入段落文本内容请在这里输入段落文本内容</a:t>
            </a:r>
          </a:p>
        </p:txBody>
      </p:sp>
      <p:sp>
        <p:nvSpPr>
          <p:cNvPr id="92" name="文本框 91"/>
          <p:cNvSpPr txBox="1"/>
          <p:nvPr/>
        </p:nvSpPr>
        <p:spPr>
          <a:xfrm>
            <a:off x="9188290" y="1165185"/>
            <a:ext cx="579005" cy="523220"/>
          </a:xfrm>
          <a:prstGeom prst="rect">
            <a:avLst/>
          </a:prstGeom>
          <a:noFill/>
        </p:spPr>
        <p:txBody>
          <a:bodyPr wrap="none" rtlCol="0">
            <a:spAutoFit/>
          </a:bodyPr>
          <a:lstStyle/>
          <a:p>
            <a:r>
              <a:rPr lang="en-US" altLang="zh-CN" sz="2800" dirty="0">
                <a:solidFill>
                  <a:schemeClr val="bg2"/>
                </a:solidFill>
                <a:latin typeface="Lifeline JL" panose="00000400000000000000" pitchFamily="2" charset="0"/>
              </a:rPr>
              <a:t>05</a:t>
            </a:r>
            <a:endParaRPr lang="zh-CN" altLang="en-US" sz="2800" dirty="0">
              <a:solidFill>
                <a:schemeClr val="bg2"/>
              </a:solidFill>
              <a:latin typeface="Lifeline JL" panose="00000400000000000000" pitchFamily="2" charset="0"/>
            </a:endParaRPr>
          </a:p>
        </p:txBody>
      </p:sp>
      <p:sp>
        <p:nvSpPr>
          <p:cNvPr id="93" name="文本框 92"/>
          <p:cNvSpPr txBox="1"/>
          <p:nvPr/>
        </p:nvSpPr>
        <p:spPr>
          <a:xfrm>
            <a:off x="3991597" y="5226866"/>
            <a:ext cx="579005" cy="523220"/>
          </a:xfrm>
          <a:prstGeom prst="rect">
            <a:avLst/>
          </a:prstGeom>
          <a:noFill/>
        </p:spPr>
        <p:txBody>
          <a:bodyPr wrap="none" rtlCol="0">
            <a:spAutoFit/>
          </a:bodyPr>
          <a:lstStyle/>
          <a:p>
            <a:r>
              <a:rPr lang="en-US" altLang="zh-CN" sz="2800" dirty="0">
                <a:solidFill>
                  <a:schemeClr val="bg2"/>
                </a:solidFill>
                <a:latin typeface="Lifeline JL" panose="00000400000000000000" pitchFamily="2" charset="0"/>
              </a:rPr>
              <a:t>02</a:t>
            </a:r>
            <a:endParaRPr lang="zh-CN" altLang="en-US" sz="2800" dirty="0">
              <a:solidFill>
                <a:schemeClr val="bg2"/>
              </a:solidFill>
              <a:latin typeface="Lifeline JL" panose="00000400000000000000" pitchFamily="2" charset="0"/>
            </a:endParaRPr>
          </a:p>
        </p:txBody>
      </p:sp>
      <p:sp>
        <p:nvSpPr>
          <p:cNvPr id="94" name="文本框 93"/>
          <p:cNvSpPr txBox="1"/>
          <p:nvPr/>
        </p:nvSpPr>
        <p:spPr>
          <a:xfrm>
            <a:off x="7460158" y="5218477"/>
            <a:ext cx="587020" cy="523220"/>
          </a:xfrm>
          <a:prstGeom prst="rect">
            <a:avLst/>
          </a:prstGeom>
          <a:noFill/>
        </p:spPr>
        <p:txBody>
          <a:bodyPr wrap="none" rtlCol="0">
            <a:spAutoFit/>
          </a:bodyPr>
          <a:lstStyle/>
          <a:p>
            <a:r>
              <a:rPr lang="en-US" altLang="zh-CN" sz="2800" dirty="0">
                <a:solidFill>
                  <a:schemeClr val="bg2"/>
                </a:solidFill>
                <a:latin typeface="Lifeline JL" panose="00000400000000000000" pitchFamily="2" charset="0"/>
              </a:rPr>
              <a:t>04</a:t>
            </a:r>
            <a:endParaRPr lang="zh-CN" altLang="en-US" sz="2800" dirty="0">
              <a:solidFill>
                <a:schemeClr val="bg2"/>
              </a:solidFill>
              <a:latin typeface="Lifeline JL" panose="00000400000000000000" pitchFamily="2" charset="0"/>
            </a:endParaRPr>
          </a:p>
        </p:txBody>
      </p:sp>
      <p:sp>
        <p:nvSpPr>
          <p:cNvPr id="95" name="TextBox 14"/>
          <p:cNvSpPr txBox="1"/>
          <p:nvPr/>
        </p:nvSpPr>
        <p:spPr>
          <a:xfrm>
            <a:off x="3518473" y="3619121"/>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t>社会学概论</a:t>
            </a:r>
          </a:p>
        </p:txBody>
      </p:sp>
      <p:sp>
        <p:nvSpPr>
          <p:cNvPr id="96" name="TextBox 15"/>
          <p:cNvSpPr txBox="1"/>
          <p:nvPr/>
        </p:nvSpPr>
        <p:spPr>
          <a:xfrm>
            <a:off x="3393750" y="4012548"/>
            <a:ext cx="1739020" cy="1077218"/>
          </a:xfrm>
          <a:prstGeom prst="rect">
            <a:avLst/>
          </a:prstGeom>
          <a:noFill/>
        </p:spPr>
        <p:txBody>
          <a:bodyPr wrap="square" rtlCol="0">
            <a:spAutoFit/>
          </a:bodyPr>
          <a:lstStyle/>
          <a:p>
            <a:pPr algn="ctr"/>
            <a:r>
              <a:rPr lang="zh-CN" altLang="en-US" sz="1600" dirty="0">
                <a:solidFill>
                  <a:schemeClr val="bg1"/>
                </a:solidFill>
                <a:latin typeface="+mn-ea"/>
                <a:ea typeface="+mn-ea"/>
              </a:rPr>
              <a:t>请在这里输入段落文本内容请在这里输入段落文本内容</a:t>
            </a:r>
          </a:p>
        </p:txBody>
      </p:sp>
      <p:sp>
        <p:nvSpPr>
          <p:cNvPr id="97" name="TextBox 14"/>
          <p:cNvSpPr txBox="1"/>
          <p:nvPr/>
        </p:nvSpPr>
        <p:spPr>
          <a:xfrm>
            <a:off x="7008293" y="3619121"/>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t>行政法学</a:t>
            </a:r>
          </a:p>
        </p:txBody>
      </p:sp>
      <p:sp>
        <p:nvSpPr>
          <p:cNvPr id="98" name="TextBox 15"/>
          <p:cNvSpPr txBox="1"/>
          <p:nvPr/>
        </p:nvSpPr>
        <p:spPr>
          <a:xfrm>
            <a:off x="6883570" y="4012548"/>
            <a:ext cx="1739020" cy="1077218"/>
          </a:xfrm>
          <a:prstGeom prst="rect">
            <a:avLst/>
          </a:prstGeom>
          <a:noFill/>
        </p:spPr>
        <p:txBody>
          <a:bodyPr wrap="square" rtlCol="0">
            <a:spAutoFit/>
          </a:bodyPr>
          <a:lstStyle/>
          <a:p>
            <a:pPr algn="ctr"/>
            <a:r>
              <a:rPr lang="zh-CN" altLang="en-US" sz="1600" dirty="0">
                <a:solidFill>
                  <a:schemeClr val="bg1"/>
                </a:solidFill>
                <a:latin typeface="+mn-ea"/>
                <a:ea typeface="+mn-ea"/>
              </a:rPr>
              <a:t>请在这里输入段落文本内容请在这里输入段落文本内容</a:t>
            </a: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2.2 </a:t>
            </a:r>
            <a:r>
              <a:rPr lang="zh-CN" altLang="en-US" b="0">
                <a:solidFill>
                  <a:schemeClr val="bg1"/>
                </a:solidFill>
              </a:rPr>
              <a:t>研究思路</a:t>
            </a:r>
            <a:endParaRPr lang="zh-CN" altLang="en-US" b="0" dirty="0">
              <a:solidFill>
                <a:schemeClr val="bg1"/>
              </a:solidFill>
            </a:endParaRPr>
          </a:p>
        </p:txBody>
      </p:sp>
      <p:sp>
        <p:nvSpPr>
          <p:cNvPr id="45"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47" name="直接连接符 46"/>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3" name="Freeform 7"/>
          <p:cNvSpPr/>
          <p:nvPr/>
        </p:nvSpPr>
        <p:spPr bwMode="auto">
          <a:xfrm rot="21146637">
            <a:off x="139700" y="2401182"/>
            <a:ext cx="6616700" cy="3140075"/>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a:solidFill>
                <a:prstClr val="black"/>
              </a:solidFill>
              <a:cs typeface="+mn-ea"/>
              <a:sym typeface="+mn-lt"/>
            </a:endParaRPr>
          </a:p>
        </p:txBody>
      </p:sp>
      <p:pic>
        <p:nvPicPr>
          <p:cNvPr id="54" name="图片 2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291382">
            <a:off x="6265863" y="540632"/>
            <a:ext cx="722312"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Oval 8"/>
          <p:cNvSpPr>
            <a:spLocks noChangeArrowheads="1"/>
          </p:cNvSpPr>
          <p:nvPr/>
        </p:nvSpPr>
        <p:spPr bwMode="auto">
          <a:xfrm>
            <a:off x="4257675" y="4677657"/>
            <a:ext cx="238125" cy="2381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a:p>
        </p:txBody>
      </p:sp>
      <p:sp>
        <p:nvSpPr>
          <p:cNvPr id="56" name="Oval 10"/>
          <p:cNvSpPr>
            <a:spLocks noChangeArrowheads="1"/>
          </p:cNvSpPr>
          <p:nvPr/>
        </p:nvSpPr>
        <p:spPr bwMode="auto">
          <a:xfrm>
            <a:off x="5208588" y="3848982"/>
            <a:ext cx="249237" cy="2508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a:p>
        </p:txBody>
      </p:sp>
      <p:sp>
        <p:nvSpPr>
          <p:cNvPr id="57" name="Oval 12"/>
          <p:cNvSpPr>
            <a:spLocks noChangeArrowheads="1"/>
          </p:cNvSpPr>
          <p:nvPr/>
        </p:nvSpPr>
        <p:spPr bwMode="auto">
          <a:xfrm>
            <a:off x="5865813" y="2934582"/>
            <a:ext cx="284162" cy="284162"/>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a:p>
        </p:txBody>
      </p:sp>
      <p:sp>
        <p:nvSpPr>
          <p:cNvPr id="58" name="Oval 8"/>
          <p:cNvSpPr>
            <a:spLocks noChangeArrowheads="1"/>
          </p:cNvSpPr>
          <p:nvPr/>
        </p:nvSpPr>
        <p:spPr bwMode="auto">
          <a:xfrm>
            <a:off x="2752725" y="5401557"/>
            <a:ext cx="206375" cy="204787"/>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a:p>
        </p:txBody>
      </p:sp>
      <p:sp>
        <p:nvSpPr>
          <p:cNvPr id="59" name="文本框 58"/>
          <p:cNvSpPr txBox="1"/>
          <p:nvPr/>
        </p:nvSpPr>
        <p:spPr>
          <a:xfrm>
            <a:off x="3168650" y="5463469"/>
            <a:ext cx="8048625" cy="584775"/>
          </a:xfrm>
          <a:prstGeom prst="rect">
            <a:avLst/>
          </a:prstGeom>
          <a:noFill/>
        </p:spPr>
        <p:txBody>
          <a:bodyPr>
            <a:spAutoFit/>
          </a:bodyPr>
          <a:lstStyle/>
          <a:p>
            <a:r>
              <a:rPr lang="zh-CN" altLang="en-US" sz="1600" dirty="0">
                <a:solidFill>
                  <a:schemeClr val="bg1"/>
                </a:solidFill>
                <a:latin typeface="+mj-ea"/>
                <a:ea typeface="+mj-ea"/>
              </a:rPr>
              <a:t>唯物主义者和实干家们最注重的就是客观务实，这是一种一切从实际出发的工作理念，脱离了实际的行动都是不切实际的。</a:t>
            </a:r>
          </a:p>
        </p:txBody>
      </p:sp>
      <p:sp>
        <p:nvSpPr>
          <p:cNvPr id="60" name="矩形: 圆角 36"/>
          <p:cNvSpPr>
            <a:spLocks noChangeArrowheads="1"/>
          </p:cNvSpPr>
          <p:nvPr/>
        </p:nvSpPr>
        <p:spPr bwMode="auto">
          <a:xfrm>
            <a:off x="1198563" y="5022144"/>
            <a:ext cx="1616075" cy="393700"/>
          </a:xfrm>
          <a:prstGeom prst="roundRect">
            <a:avLst>
              <a:gd name="adj" fmla="val 50000"/>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61" name="文本框 60"/>
          <p:cNvSpPr txBox="1"/>
          <p:nvPr/>
        </p:nvSpPr>
        <p:spPr>
          <a:xfrm>
            <a:off x="1509713" y="5017382"/>
            <a:ext cx="1107996" cy="369332"/>
          </a:xfrm>
          <a:prstGeom prst="rect">
            <a:avLst/>
          </a:prstGeom>
          <a:noFill/>
        </p:spPr>
        <p:txBody>
          <a:bodyPr wrap="none">
            <a:spAutoFit/>
          </a:bodyPr>
          <a:lstStyle/>
          <a:p>
            <a:pPr eaLnBrk="1" hangingPunct="1">
              <a:buFont typeface="Arial" panose="020B0604020202020204" pitchFamily="34" charset="0"/>
              <a:buNone/>
              <a:defRPr/>
            </a:pPr>
            <a:r>
              <a:rPr lang="zh-CN" altLang="en-US" dirty="0">
                <a:solidFill>
                  <a:schemeClr val="bg2"/>
                </a:solidFill>
                <a:latin typeface="+mj-ea"/>
                <a:ea typeface="+mj-ea"/>
              </a:rPr>
              <a:t>客观务实</a:t>
            </a:r>
          </a:p>
        </p:txBody>
      </p:sp>
      <p:sp>
        <p:nvSpPr>
          <p:cNvPr id="62" name="文本框 39"/>
          <p:cNvSpPr txBox="1">
            <a:spLocks noChangeArrowheads="1"/>
          </p:cNvSpPr>
          <p:nvPr/>
        </p:nvSpPr>
        <p:spPr bwMode="auto">
          <a:xfrm>
            <a:off x="4595813" y="4761794"/>
            <a:ext cx="6569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800" dirty="0">
                <a:solidFill>
                  <a:schemeClr val="bg1"/>
                </a:solidFill>
                <a:latin typeface="+mj-ea"/>
                <a:ea typeface="+mj-ea"/>
              </a:rPr>
              <a:t>在其位谋其政，在新岗位上努力将自身的业绩提升到一个新的层次，将自身的能力提升到一个新的层次。</a:t>
            </a:r>
          </a:p>
        </p:txBody>
      </p:sp>
      <p:sp>
        <p:nvSpPr>
          <p:cNvPr id="63" name="文本框 41"/>
          <p:cNvSpPr txBox="1">
            <a:spLocks noChangeArrowheads="1"/>
          </p:cNvSpPr>
          <p:nvPr/>
        </p:nvSpPr>
        <p:spPr bwMode="auto">
          <a:xfrm>
            <a:off x="5548313" y="3991857"/>
            <a:ext cx="5616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bg1"/>
                </a:solidFill>
                <a:latin typeface="+mj-ea"/>
                <a:ea typeface="+mj-ea"/>
              </a:rPr>
              <a:t>坚决服务公司制定的发展大局，找准部门的位置，摆正自身的位置，做好该做的事，管好该管的人。</a:t>
            </a:r>
          </a:p>
        </p:txBody>
      </p:sp>
      <p:sp>
        <p:nvSpPr>
          <p:cNvPr id="64" name="文本框 43"/>
          <p:cNvSpPr txBox="1">
            <a:spLocks noChangeArrowheads="1"/>
          </p:cNvSpPr>
          <p:nvPr/>
        </p:nvSpPr>
        <p:spPr bwMode="auto">
          <a:xfrm>
            <a:off x="6292850" y="3066344"/>
            <a:ext cx="48720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bg1"/>
                </a:solidFill>
                <a:latin typeface="+mj-ea"/>
                <a:ea typeface="+mj-ea"/>
              </a:rPr>
              <a:t>运用最新的科技手段和管理理念，结合部门现实状况，将部门的管理、业绩提升到一个新的层次。</a:t>
            </a:r>
          </a:p>
        </p:txBody>
      </p:sp>
      <p:sp>
        <p:nvSpPr>
          <p:cNvPr id="65" name="矩形: 圆角 44"/>
          <p:cNvSpPr>
            <a:spLocks noChangeArrowheads="1"/>
          </p:cNvSpPr>
          <p:nvPr/>
        </p:nvSpPr>
        <p:spPr bwMode="auto">
          <a:xfrm>
            <a:off x="2676525" y="4363332"/>
            <a:ext cx="1616075" cy="393700"/>
          </a:xfrm>
          <a:prstGeom prst="roundRect">
            <a:avLst>
              <a:gd name="adj" fmla="val 50000"/>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66" name="文本框 65"/>
          <p:cNvSpPr txBox="1"/>
          <p:nvPr/>
        </p:nvSpPr>
        <p:spPr>
          <a:xfrm>
            <a:off x="2959100" y="4360157"/>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mj-ea"/>
                <a:ea typeface="+mj-ea"/>
              </a:rPr>
              <a:t>开拓进取</a:t>
            </a:r>
          </a:p>
        </p:txBody>
      </p:sp>
      <p:sp>
        <p:nvSpPr>
          <p:cNvPr id="67" name="矩形: 圆角 46"/>
          <p:cNvSpPr>
            <a:spLocks noChangeArrowheads="1"/>
          </p:cNvSpPr>
          <p:nvPr/>
        </p:nvSpPr>
        <p:spPr bwMode="auto">
          <a:xfrm>
            <a:off x="3548063" y="3575932"/>
            <a:ext cx="1616075" cy="393700"/>
          </a:xfrm>
          <a:prstGeom prst="roundRect">
            <a:avLst>
              <a:gd name="adj" fmla="val 50000"/>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68" name="文本框 67"/>
          <p:cNvSpPr txBox="1"/>
          <p:nvPr/>
        </p:nvSpPr>
        <p:spPr>
          <a:xfrm>
            <a:off x="3832225" y="3574344"/>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mj-ea"/>
                <a:ea typeface="+mj-ea"/>
              </a:rPr>
              <a:t>服务大局</a:t>
            </a:r>
          </a:p>
        </p:txBody>
      </p:sp>
      <p:sp>
        <p:nvSpPr>
          <p:cNvPr id="69" name="矩形: 圆角 48"/>
          <p:cNvSpPr>
            <a:spLocks noChangeArrowheads="1"/>
          </p:cNvSpPr>
          <p:nvPr/>
        </p:nvSpPr>
        <p:spPr bwMode="auto">
          <a:xfrm>
            <a:off x="4208463" y="2672644"/>
            <a:ext cx="1616075" cy="393700"/>
          </a:xfrm>
          <a:prstGeom prst="roundRect">
            <a:avLst>
              <a:gd name="adj" fmla="val 50000"/>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70" name="文本框 69"/>
          <p:cNvSpPr txBox="1"/>
          <p:nvPr/>
        </p:nvSpPr>
        <p:spPr>
          <a:xfrm>
            <a:off x="4494213" y="2683757"/>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mj-ea"/>
                <a:ea typeface="+mj-ea"/>
              </a:rPr>
              <a:t>科学管理</a:t>
            </a:r>
          </a:p>
        </p:txBody>
      </p:sp>
      <p:sp>
        <p:nvSpPr>
          <p:cNvPr id="71" name="TextBox 22"/>
          <p:cNvSpPr txBox="1"/>
          <p:nvPr/>
        </p:nvSpPr>
        <p:spPr>
          <a:xfrm>
            <a:off x="909141" y="2212426"/>
            <a:ext cx="2182812" cy="1108075"/>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sz="2200" b="1" dirty="0">
                <a:solidFill>
                  <a:schemeClr val="bg1"/>
                </a:solidFill>
                <a:latin typeface="+mj-ea"/>
                <a:ea typeface="+mj-ea"/>
              </a:rPr>
              <a:t>四个研究思想</a:t>
            </a:r>
            <a:endParaRPr lang="en-US" altLang="zh-CN" sz="2200" b="1" dirty="0">
              <a:solidFill>
                <a:schemeClr val="bg1"/>
              </a:solidFill>
              <a:latin typeface="+mj-ea"/>
              <a:ea typeface="+mj-ea"/>
            </a:endParaRPr>
          </a:p>
          <a:p>
            <a:pPr algn="ctr" eaLnBrk="1" hangingPunct="1">
              <a:lnSpc>
                <a:spcPct val="150000"/>
              </a:lnSpc>
              <a:buFont typeface="Arial" panose="020B0604020202020204" pitchFamily="34" charset="0"/>
              <a:buNone/>
              <a:defRPr/>
            </a:pPr>
            <a:r>
              <a:rPr lang="zh-CN" altLang="en-US" sz="2200" b="1" dirty="0">
                <a:solidFill>
                  <a:schemeClr val="bg1"/>
                </a:solidFill>
                <a:latin typeface="+mj-ea"/>
                <a:ea typeface="+mj-ea"/>
              </a:rPr>
              <a:t>贯穿全盘工作</a:t>
            </a: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矩形 93"/>
          <p:cNvSpPr/>
          <p:nvPr/>
        </p:nvSpPr>
        <p:spPr bwMode="auto">
          <a:xfrm>
            <a:off x="6800975" y="1225828"/>
            <a:ext cx="4543643" cy="4397554"/>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95" name="矩形 94"/>
          <p:cNvSpPr/>
          <p:nvPr/>
        </p:nvSpPr>
        <p:spPr>
          <a:xfrm>
            <a:off x="6991785" y="1533196"/>
            <a:ext cx="4162022" cy="3693319"/>
          </a:xfrm>
          <a:prstGeom prst="rect">
            <a:avLst/>
          </a:prstGeom>
          <a:noFill/>
        </p:spPr>
        <p:txBody>
          <a:bodyPr wrap="square" rtlCol="0">
            <a:spAutoFit/>
          </a:bodyPr>
          <a:lstStyle/>
          <a:p>
            <a:pPr marL="285750" indent="-285750" algn="just">
              <a:buFont typeface="Wingdings" panose="05000000000000000000" pitchFamily="2" charset="2"/>
              <a:buChar char="n"/>
            </a:pPr>
            <a:r>
              <a:rPr lang="zh-CN" altLang="en-US" dirty="0">
                <a:solidFill>
                  <a:schemeClr val="bg1"/>
                </a:solidFill>
                <a:latin typeface="+mn-ea"/>
                <a:ea typeface="+mn-ea"/>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bg1"/>
                </a:solidFill>
                <a:latin typeface="+mn-ea"/>
                <a:ea typeface="+mn-ea"/>
              </a:rPr>
              <a:t>请在这里输入您的文字说明</a:t>
            </a:r>
          </a:p>
          <a:p>
            <a:pPr marL="285750" indent="-285750" algn="just">
              <a:buFont typeface="Wingdings" panose="05000000000000000000" pitchFamily="2" charset="2"/>
              <a:buChar char="n"/>
            </a:pPr>
            <a:r>
              <a:rPr lang="zh-CN" altLang="en-US" dirty="0">
                <a:solidFill>
                  <a:schemeClr val="bg1"/>
                </a:solidFill>
                <a:latin typeface="+mn-ea"/>
                <a:ea typeface="+mn-ea"/>
              </a:rPr>
              <a:t>请在这里输入您的文字说明请在这里输入您的文字说明请在这里输入您的文字说明</a:t>
            </a:r>
          </a:p>
          <a:p>
            <a:pPr marL="285750" indent="-285750" algn="just">
              <a:buFont typeface="Wingdings" panose="05000000000000000000" pitchFamily="2" charset="2"/>
              <a:buChar char="n"/>
            </a:pPr>
            <a:r>
              <a:rPr lang="zh-CN" altLang="en-US" dirty="0">
                <a:solidFill>
                  <a:schemeClr val="bg1"/>
                </a:solidFill>
                <a:latin typeface="+mn-ea"/>
                <a:ea typeface="+mn-ea"/>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bg1"/>
                </a:solidFill>
                <a:latin typeface="+mn-ea"/>
                <a:ea typeface="+mn-ea"/>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bg1"/>
                </a:solidFill>
                <a:latin typeface="+mn-ea"/>
                <a:ea typeface="+mn-ea"/>
              </a:rPr>
              <a:t>请在这里输入您的文字说明请在这里输入您的文字说请在这里输入您的文字说明请在这里输入您的文字说明</a:t>
            </a:r>
          </a:p>
        </p:txBody>
      </p:sp>
      <p:sp>
        <p:nvSpPr>
          <p:cNvPr id="96" name="Freeform 5"/>
          <p:cNvSpPr>
            <a:spLocks noEditPoints="1"/>
          </p:cNvSpPr>
          <p:nvPr/>
        </p:nvSpPr>
        <p:spPr bwMode="auto">
          <a:xfrm>
            <a:off x="898319" y="1869844"/>
            <a:ext cx="2779576" cy="2765014"/>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97" name="Freeform 6"/>
          <p:cNvSpPr>
            <a:spLocks noEditPoints="1"/>
          </p:cNvSpPr>
          <p:nvPr/>
        </p:nvSpPr>
        <p:spPr bwMode="auto">
          <a:xfrm>
            <a:off x="3794919" y="1863228"/>
            <a:ext cx="2779574" cy="2778248"/>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98" name="Freeform 7"/>
          <p:cNvSpPr>
            <a:spLocks noEditPoints="1"/>
          </p:cNvSpPr>
          <p:nvPr/>
        </p:nvSpPr>
        <p:spPr bwMode="auto">
          <a:xfrm>
            <a:off x="3207045" y="1403662"/>
            <a:ext cx="1058725" cy="105872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2400">
              <a:solidFill>
                <a:schemeClr val="bg1"/>
              </a:solidFill>
              <a:latin typeface="Lifeline JL" panose="00000400000000000000" pitchFamily="2" charset="0"/>
            </a:endParaRPr>
          </a:p>
        </p:txBody>
      </p:sp>
      <p:sp>
        <p:nvSpPr>
          <p:cNvPr id="99" name="Freeform 8"/>
          <p:cNvSpPr>
            <a:spLocks noEditPoints="1"/>
          </p:cNvSpPr>
          <p:nvPr/>
        </p:nvSpPr>
        <p:spPr bwMode="auto">
          <a:xfrm>
            <a:off x="4637750" y="4711998"/>
            <a:ext cx="661902" cy="661902"/>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2400">
              <a:solidFill>
                <a:schemeClr val="bg1"/>
              </a:solidFill>
              <a:latin typeface="Lifeline JL" panose="00000400000000000000" pitchFamily="2" charset="0"/>
            </a:endParaRPr>
          </a:p>
        </p:txBody>
      </p:sp>
      <p:sp>
        <p:nvSpPr>
          <p:cNvPr id="100" name="Freeform 9"/>
          <p:cNvSpPr>
            <a:spLocks noEditPoints="1"/>
          </p:cNvSpPr>
          <p:nvPr/>
        </p:nvSpPr>
        <p:spPr bwMode="auto">
          <a:xfrm>
            <a:off x="2515152" y="4777661"/>
            <a:ext cx="560315" cy="561902"/>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2400">
              <a:solidFill>
                <a:schemeClr val="bg1"/>
              </a:solidFill>
              <a:latin typeface="Lifeline JL" panose="00000400000000000000" pitchFamily="2" charset="0"/>
              <a:ea typeface="宋体" panose="02010600030101010101" pitchFamily="2" charset="-122"/>
            </a:endParaRPr>
          </a:p>
        </p:txBody>
      </p:sp>
      <p:sp>
        <p:nvSpPr>
          <p:cNvPr id="101" name="Freeform 10"/>
          <p:cNvSpPr>
            <a:spLocks noEditPoints="1"/>
          </p:cNvSpPr>
          <p:nvPr/>
        </p:nvSpPr>
        <p:spPr bwMode="auto">
          <a:xfrm>
            <a:off x="3076405" y="4120271"/>
            <a:ext cx="1282533" cy="1284121"/>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2400">
              <a:solidFill>
                <a:schemeClr val="bg1"/>
              </a:solidFill>
              <a:latin typeface="Lifeline JL" panose="00000400000000000000" pitchFamily="2" charset="0"/>
            </a:endParaRPr>
          </a:p>
        </p:txBody>
      </p:sp>
      <p:sp>
        <p:nvSpPr>
          <p:cNvPr id="102" name="矩形 101"/>
          <p:cNvSpPr/>
          <p:nvPr/>
        </p:nvSpPr>
        <p:spPr>
          <a:xfrm>
            <a:off x="1396428" y="3259629"/>
            <a:ext cx="1620957" cy="523220"/>
          </a:xfrm>
          <a:prstGeom prst="rect">
            <a:avLst/>
          </a:prstGeom>
        </p:spPr>
        <p:txBody>
          <a:bodyPr wrap="none">
            <a:spAutoFit/>
          </a:bodyPr>
          <a:lstStyle/>
          <a:p>
            <a:pPr algn="ctr"/>
            <a:r>
              <a:rPr lang="zh-CN" altLang="en-US" sz="2800" dirty="0">
                <a:solidFill>
                  <a:schemeClr val="bg1"/>
                </a:solidFill>
                <a:latin typeface="+mj-ea"/>
                <a:ea typeface="+mj-ea"/>
              </a:rPr>
              <a:t>团队建设</a:t>
            </a:r>
          </a:p>
        </p:txBody>
      </p:sp>
      <p:sp>
        <p:nvSpPr>
          <p:cNvPr id="103" name="矩形 102"/>
          <p:cNvSpPr/>
          <p:nvPr/>
        </p:nvSpPr>
        <p:spPr>
          <a:xfrm>
            <a:off x="4358938" y="3259629"/>
            <a:ext cx="1620746" cy="523152"/>
          </a:xfrm>
          <a:prstGeom prst="rect">
            <a:avLst/>
          </a:prstGeom>
        </p:spPr>
        <p:txBody>
          <a:bodyPr wrap="none">
            <a:spAutoFit/>
          </a:bodyPr>
          <a:lstStyle/>
          <a:p>
            <a:pPr algn="ctr"/>
            <a:r>
              <a:rPr lang="zh-CN" altLang="en-US" sz="2800" dirty="0">
                <a:solidFill>
                  <a:schemeClr val="bg1"/>
                </a:solidFill>
                <a:latin typeface="+mj-ea"/>
                <a:ea typeface="+mj-ea"/>
              </a:rPr>
              <a:t>专业能力</a:t>
            </a:r>
          </a:p>
        </p:txBody>
      </p:sp>
      <p:sp>
        <p:nvSpPr>
          <p:cNvPr id="104" name="Freeform 19"/>
          <p:cNvSpPr>
            <a:spLocks noEditPoints="1"/>
          </p:cNvSpPr>
          <p:nvPr/>
        </p:nvSpPr>
        <p:spPr bwMode="auto">
          <a:xfrm>
            <a:off x="4900330" y="2556460"/>
            <a:ext cx="795234" cy="650790"/>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chemeClr val="tx1"/>
          </a:solidFill>
          <a:ln>
            <a:noFill/>
          </a:ln>
        </p:spPr>
        <p:txBody>
          <a:bodyPr vert="horz" wrap="square" lIns="91428" tIns="45714" rIns="91428" bIns="45714" numCol="1" anchor="t" anchorCtr="0" compatLnSpc="1"/>
          <a:lstStyle/>
          <a:p>
            <a:endParaRPr lang="zh-CN" altLang="en-US">
              <a:solidFill>
                <a:schemeClr val="bg1"/>
              </a:solidFill>
            </a:endParaRPr>
          </a:p>
        </p:txBody>
      </p:sp>
      <p:sp>
        <p:nvSpPr>
          <p:cNvPr id="105" name="矩形 104"/>
          <p:cNvSpPr/>
          <p:nvPr/>
        </p:nvSpPr>
        <p:spPr bwMode="auto">
          <a:xfrm>
            <a:off x="7412634" y="1153829"/>
            <a:ext cx="3320323" cy="141311"/>
          </a:xfrm>
          <a:prstGeom prst="rect">
            <a:avLst/>
          </a:prstGeom>
          <a:solidFill>
            <a:schemeClr val="tx1"/>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a:solidFill>
                <a:schemeClr val="bg1"/>
              </a:solidFill>
            </a:endParaRPr>
          </a:p>
        </p:txBody>
      </p:sp>
      <p:sp>
        <p:nvSpPr>
          <p:cNvPr id="106" name="Freeform 11"/>
          <p:cNvSpPr>
            <a:spLocks noEditPoints="1"/>
          </p:cNvSpPr>
          <p:nvPr/>
        </p:nvSpPr>
        <p:spPr bwMode="auto">
          <a:xfrm>
            <a:off x="1829291" y="2601424"/>
            <a:ext cx="960387" cy="603197"/>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chemeClr val="tx1"/>
          </a:solidFill>
          <a:ln>
            <a:noFill/>
          </a:ln>
        </p:spPr>
        <p:txBody>
          <a:bodyPr vert="horz" wrap="square" lIns="91428" tIns="45714" rIns="91428" bIns="45714" numCol="1" anchor="t" anchorCtr="0" compatLnSpc="1"/>
          <a:lstStyle/>
          <a:p>
            <a:endParaRPr lang="zh-CN" altLang="en-US">
              <a:solidFill>
                <a:schemeClr val="bg1"/>
              </a:solidFill>
            </a:endParaRPr>
          </a:p>
        </p:txBody>
      </p:sp>
      <p:sp>
        <p:nvSpPr>
          <p:cNvPr id="17"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2.3 </a:t>
            </a:r>
            <a:r>
              <a:rPr lang="zh-CN" altLang="en-US" b="0">
                <a:solidFill>
                  <a:schemeClr val="bg1"/>
                </a:solidFill>
              </a:rPr>
              <a:t>采用某某研究方案</a:t>
            </a:r>
            <a:endParaRPr lang="zh-CN" altLang="en-US" b="0" dirty="0">
              <a:solidFill>
                <a:schemeClr val="bg1"/>
              </a:solidFill>
            </a:endParaRPr>
          </a:p>
        </p:txBody>
      </p:sp>
      <p:sp>
        <p:nvSpPr>
          <p:cNvPr id="18"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0" name="直接连接符 19"/>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76"/>
          <p:cNvSpPr txBox="1"/>
          <p:nvPr/>
        </p:nvSpPr>
        <p:spPr>
          <a:xfrm>
            <a:off x="7630669" y="4874080"/>
            <a:ext cx="1924446" cy="369332"/>
          </a:xfrm>
          <a:prstGeom prst="rect">
            <a:avLst/>
          </a:prstGeom>
          <a:noFill/>
        </p:spPr>
        <p:txBody>
          <a:bodyPr wrap="square" rtlCol="0">
            <a:spAutoFit/>
          </a:bodyPr>
          <a:lstStyle/>
          <a:p>
            <a:r>
              <a:rPr lang="zh-CN" altLang="en-US" b="1" dirty="0">
                <a:solidFill>
                  <a:schemeClr val="bg1"/>
                </a:solidFill>
                <a:latin typeface="+mn-ea"/>
              </a:rPr>
              <a:t>消费者日趋理性</a:t>
            </a:r>
            <a:endParaRPr lang="en-US" altLang="zh-CN" b="1" dirty="0">
              <a:solidFill>
                <a:schemeClr val="bg1"/>
              </a:solidFill>
              <a:latin typeface="+mn-ea"/>
            </a:endParaRPr>
          </a:p>
        </p:txBody>
      </p:sp>
      <p:sp>
        <p:nvSpPr>
          <p:cNvPr id="23" name="文本框 22"/>
          <p:cNvSpPr txBox="1"/>
          <p:nvPr/>
        </p:nvSpPr>
        <p:spPr>
          <a:xfrm>
            <a:off x="7630669" y="5234553"/>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solidFill>
              </a:rPr>
              <a:t>近两年由于媒体的宣传，消费者日趋理性，选择做某项目的人越来越多。</a:t>
            </a:r>
          </a:p>
        </p:txBody>
      </p:sp>
      <p:sp>
        <p:nvSpPr>
          <p:cNvPr id="24" name="TextBox 76"/>
          <p:cNvSpPr txBox="1"/>
          <p:nvPr/>
        </p:nvSpPr>
        <p:spPr>
          <a:xfrm>
            <a:off x="2826473" y="1328564"/>
            <a:ext cx="2223696" cy="369332"/>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a:solidFill>
                  <a:schemeClr val="bg1"/>
                </a:solidFill>
                <a:latin typeface="+mn-ea"/>
              </a:rPr>
              <a:t>使用群体的壮大</a:t>
            </a:r>
            <a:endParaRPr lang="en-US" altLang="zh-CN" dirty="0">
              <a:solidFill>
                <a:schemeClr val="bg1"/>
              </a:solidFill>
              <a:latin typeface="+mn-ea"/>
            </a:endParaRPr>
          </a:p>
        </p:txBody>
      </p:sp>
      <p:sp>
        <p:nvSpPr>
          <p:cNvPr id="25" name="文本框 24"/>
          <p:cNvSpPr txBox="1"/>
          <p:nvPr/>
        </p:nvSpPr>
        <p:spPr>
          <a:xfrm>
            <a:off x="1334203" y="1689037"/>
            <a:ext cx="3715965" cy="1052596"/>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600">
                <a:solidFill>
                  <a:schemeClr val="bg1"/>
                </a:solidFill>
              </a:rPr>
              <a:t>根据某某管理所提供的权威信息，近年新车登记量以每年</a:t>
            </a:r>
            <a:r>
              <a:rPr lang="en-US" altLang="zh-CN" sz="1600">
                <a:solidFill>
                  <a:schemeClr val="bg1"/>
                </a:solidFill>
              </a:rPr>
              <a:t>8%</a:t>
            </a:r>
            <a:r>
              <a:rPr lang="zh-CN" altLang="en-US" sz="1600">
                <a:solidFill>
                  <a:schemeClr val="bg1"/>
                </a:solidFill>
              </a:rPr>
              <a:t>数量增长，年登记量</a:t>
            </a:r>
            <a:r>
              <a:rPr lang="en-US" altLang="zh-CN" sz="1600">
                <a:solidFill>
                  <a:schemeClr val="bg1"/>
                </a:solidFill>
              </a:rPr>
              <a:t>1.2</a:t>
            </a:r>
            <a:r>
              <a:rPr lang="zh-CN" altLang="en-US" sz="1600">
                <a:solidFill>
                  <a:schemeClr val="bg1"/>
                </a:solidFill>
              </a:rPr>
              <a:t>万台以上。</a:t>
            </a:r>
            <a:endParaRPr lang="zh-CN" altLang="en-US" sz="1600" dirty="0">
              <a:solidFill>
                <a:schemeClr val="bg1"/>
              </a:solidFill>
            </a:endParaRPr>
          </a:p>
        </p:txBody>
      </p:sp>
      <p:sp>
        <p:nvSpPr>
          <p:cNvPr id="26" name="TextBox 76"/>
          <p:cNvSpPr txBox="1"/>
          <p:nvPr/>
        </p:nvSpPr>
        <p:spPr>
          <a:xfrm>
            <a:off x="7630668" y="1328564"/>
            <a:ext cx="2096021" cy="369332"/>
          </a:xfrm>
          <a:prstGeom prst="rect">
            <a:avLst/>
          </a:prstGeom>
          <a:noFill/>
        </p:spPr>
        <p:txBody>
          <a:bodyPr wrap="square" rtlCol="0">
            <a:spAutoFit/>
          </a:bodyPr>
          <a:lstStyle/>
          <a:p>
            <a:r>
              <a:rPr lang="zh-CN" altLang="en-US" b="1" dirty="0">
                <a:solidFill>
                  <a:schemeClr val="bg1"/>
                </a:solidFill>
                <a:latin typeface="+mn-ea"/>
              </a:rPr>
              <a:t>细分市场存在空白</a:t>
            </a:r>
            <a:endParaRPr lang="en-US" altLang="zh-CN" b="1" dirty="0">
              <a:solidFill>
                <a:schemeClr val="bg1"/>
              </a:solidFill>
              <a:latin typeface="+mn-ea"/>
            </a:endParaRPr>
          </a:p>
        </p:txBody>
      </p:sp>
      <p:sp>
        <p:nvSpPr>
          <p:cNvPr id="27" name="文本框 26"/>
          <p:cNvSpPr txBox="1"/>
          <p:nvPr/>
        </p:nvSpPr>
        <p:spPr>
          <a:xfrm>
            <a:off x="7630669" y="1689037"/>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solidFill>
              </a:rPr>
              <a:t>海东市虽然同行众多，但是专做某某项目的商家却很少，而客户均需到省城才能享受该服务。</a:t>
            </a:r>
          </a:p>
        </p:txBody>
      </p:sp>
      <p:sp>
        <p:nvSpPr>
          <p:cNvPr id="28" name="TextBox 76"/>
          <p:cNvSpPr txBox="1"/>
          <p:nvPr/>
        </p:nvSpPr>
        <p:spPr>
          <a:xfrm>
            <a:off x="2570783" y="4874080"/>
            <a:ext cx="2479385" cy="369332"/>
          </a:xfrm>
          <a:prstGeom prst="rect">
            <a:avLst/>
          </a:prstGeom>
          <a:noFill/>
        </p:spPr>
        <p:txBody>
          <a:bodyPr wrap="square" rtlCol="0">
            <a:spAutoFit/>
          </a:bodyPr>
          <a:lstStyle/>
          <a:p>
            <a:pPr algn="r"/>
            <a:r>
              <a:rPr lang="zh-CN" altLang="en-US" b="1">
                <a:solidFill>
                  <a:schemeClr val="bg1"/>
                </a:solidFill>
                <a:latin typeface="+mn-ea"/>
              </a:rPr>
              <a:t>地理位置较好</a:t>
            </a:r>
            <a:endParaRPr lang="en-US" altLang="zh-CN" b="1" dirty="0">
              <a:solidFill>
                <a:schemeClr val="bg1"/>
              </a:solidFill>
              <a:latin typeface="+mn-ea"/>
            </a:endParaRPr>
          </a:p>
        </p:txBody>
      </p:sp>
      <p:sp>
        <p:nvSpPr>
          <p:cNvPr id="29" name="文本框 28"/>
          <p:cNvSpPr txBox="1"/>
          <p:nvPr/>
        </p:nvSpPr>
        <p:spPr>
          <a:xfrm>
            <a:off x="1369374" y="5234553"/>
            <a:ext cx="368079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solidFill>
              </a:rPr>
              <a:t>本市距省城最近的服务店也需要</a:t>
            </a:r>
            <a:r>
              <a:rPr lang="en-US" altLang="zh-CN" dirty="0">
                <a:solidFill>
                  <a:schemeClr val="bg1"/>
                </a:solidFill>
              </a:rPr>
              <a:t>120</a:t>
            </a:r>
            <a:r>
              <a:rPr lang="zh-CN" altLang="en-US" dirty="0">
                <a:solidFill>
                  <a:schemeClr val="bg1"/>
                </a:solidFill>
              </a:rPr>
              <a:t>公里，本地建一个将享有较好的地理位置条件。</a:t>
            </a:r>
          </a:p>
        </p:txBody>
      </p:sp>
      <p:sp>
        <p:nvSpPr>
          <p:cNvPr id="30" name="任意多边形 23"/>
          <p:cNvSpPr/>
          <p:nvPr/>
        </p:nvSpPr>
        <p:spPr>
          <a:xfrm rot="5400000" flipV="1">
            <a:off x="6048476" y="1315135"/>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latin typeface="Arial" panose="020B0604020202020204" pitchFamily="34" charset="0"/>
              <a:ea typeface="微软雅黑" panose="020B0503020204020204" pitchFamily="34" charset="-122"/>
            </a:endParaRPr>
          </a:p>
        </p:txBody>
      </p:sp>
      <p:sp>
        <p:nvSpPr>
          <p:cNvPr id="31" name="任意多边形 24"/>
          <p:cNvSpPr/>
          <p:nvPr/>
        </p:nvSpPr>
        <p:spPr>
          <a:xfrm rot="16200000" flipH="1" flipV="1">
            <a:off x="4122291" y="1315135"/>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latin typeface="Arial" panose="020B0604020202020204" pitchFamily="34" charset="0"/>
              <a:ea typeface="微软雅黑" panose="020B0503020204020204" pitchFamily="34" charset="-122"/>
            </a:endParaRPr>
          </a:p>
        </p:txBody>
      </p:sp>
      <p:sp>
        <p:nvSpPr>
          <p:cNvPr id="32" name="任意多边形 25"/>
          <p:cNvSpPr/>
          <p:nvPr/>
        </p:nvSpPr>
        <p:spPr>
          <a:xfrm rot="5400000" flipH="1" flipV="1">
            <a:off x="6048476" y="3255834"/>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latin typeface="Arial" panose="020B0604020202020204" pitchFamily="34" charset="0"/>
              <a:ea typeface="微软雅黑" panose="020B0503020204020204" pitchFamily="34" charset="-122"/>
            </a:endParaRPr>
          </a:p>
        </p:txBody>
      </p:sp>
      <p:sp>
        <p:nvSpPr>
          <p:cNvPr id="33" name="任意多边形 26"/>
          <p:cNvSpPr/>
          <p:nvPr/>
        </p:nvSpPr>
        <p:spPr>
          <a:xfrm rot="16200000" flipV="1">
            <a:off x="4122291" y="3255834"/>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latin typeface="Arial" panose="020B0604020202020204" pitchFamily="34" charset="0"/>
              <a:ea typeface="微软雅黑" panose="020B0503020204020204" pitchFamily="34" charset="-122"/>
            </a:endParaRPr>
          </a:p>
        </p:txBody>
      </p:sp>
      <p:sp>
        <p:nvSpPr>
          <p:cNvPr id="34" name="TextBox 83"/>
          <p:cNvSpPr txBox="1"/>
          <p:nvPr/>
        </p:nvSpPr>
        <p:spPr>
          <a:xfrm>
            <a:off x="5848998" y="3146082"/>
            <a:ext cx="1113276" cy="954107"/>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800" dirty="0">
                <a:solidFill>
                  <a:schemeClr val="bg1"/>
                </a:solidFill>
              </a:rPr>
              <a:t>时机成熟</a:t>
            </a:r>
          </a:p>
        </p:txBody>
      </p:sp>
      <p:sp>
        <p:nvSpPr>
          <p:cNvPr id="49" name="Oval 10"/>
          <p:cNvSpPr>
            <a:spLocks noChangeArrowheads="1"/>
          </p:cNvSpPr>
          <p:nvPr/>
        </p:nvSpPr>
        <p:spPr bwMode="auto">
          <a:xfrm>
            <a:off x="6124838" y="1446030"/>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chemeClr val="bg1"/>
                </a:solidFill>
                <a:latin typeface="Lifeline JL" panose="00000400000000000000" pitchFamily="2" charset="0"/>
                <a:ea typeface="微软雅黑" panose="020B0503020204020204" pitchFamily="34" charset="-122"/>
              </a:rPr>
              <a:t>1</a:t>
            </a:r>
            <a:endParaRPr lang="zh-CN" altLang="en-US" dirty="0">
              <a:solidFill>
                <a:schemeClr val="bg1"/>
              </a:solidFill>
              <a:latin typeface="Lifeline JL" panose="00000400000000000000" pitchFamily="2" charset="0"/>
              <a:ea typeface="微软雅黑" panose="020B0503020204020204" pitchFamily="34" charset="-122"/>
            </a:endParaRPr>
          </a:p>
        </p:txBody>
      </p:sp>
      <p:sp>
        <p:nvSpPr>
          <p:cNvPr id="50" name="Oval 10"/>
          <p:cNvSpPr>
            <a:spLocks noChangeArrowheads="1"/>
          </p:cNvSpPr>
          <p:nvPr/>
        </p:nvSpPr>
        <p:spPr bwMode="auto">
          <a:xfrm>
            <a:off x="8098016" y="3403166"/>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chemeClr val="bg1"/>
                </a:solidFill>
                <a:latin typeface="Lifeline JL" panose="00000400000000000000" pitchFamily="2" charset="0"/>
                <a:ea typeface="微软雅黑" panose="020B0503020204020204" pitchFamily="34" charset="-122"/>
              </a:rPr>
              <a:t>2</a:t>
            </a:r>
            <a:endParaRPr lang="zh-CN" altLang="en-US" dirty="0">
              <a:solidFill>
                <a:schemeClr val="bg1"/>
              </a:solidFill>
              <a:latin typeface="Lifeline JL" panose="00000400000000000000" pitchFamily="2" charset="0"/>
              <a:ea typeface="微软雅黑" panose="020B0503020204020204" pitchFamily="34" charset="-122"/>
            </a:endParaRPr>
          </a:p>
        </p:txBody>
      </p:sp>
      <p:sp>
        <p:nvSpPr>
          <p:cNvPr id="51" name="Oval 10"/>
          <p:cNvSpPr>
            <a:spLocks noChangeArrowheads="1"/>
          </p:cNvSpPr>
          <p:nvPr/>
        </p:nvSpPr>
        <p:spPr bwMode="auto">
          <a:xfrm>
            <a:off x="6189005" y="5328219"/>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chemeClr val="bg1"/>
                </a:solidFill>
                <a:latin typeface="Lifeline JL" panose="00000400000000000000" pitchFamily="2" charset="0"/>
                <a:ea typeface="微软雅黑" panose="020B0503020204020204" pitchFamily="34" charset="-122"/>
              </a:rPr>
              <a:t>3</a:t>
            </a:r>
            <a:endParaRPr lang="zh-CN" altLang="en-US" dirty="0">
              <a:solidFill>
                <a:schemeClr val="bg1"/>
              </a:solidFill>
              <a:latin typeface="Lifeline JL" panose="00000400000000000000" pitchFamily="2" charset="0"/>
              <a:ea typeface="微软雅黑" panose="020B0503020204020204" pitchFamily="34" charset="-122"/>
            </a:endParaRPr>
          </a:p>
        </p:txBody>
      </p:sp>
      <p:sp>
        <p:nvSpPr>
          <p:cNvPr id="52" name="Oval 10"/>
          <p:cNvSpPr>
            <a:spLocks noChangeArrowheads="1"/>
          </p:cNvSpPr>
          <p:nvPr/>
        </p:nvSpPr>
        <p:spPr bwMode="auto">
          <a:xfrm>
            <a:off x="4263952" y="3403166"/>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chemeClr val="bg1"/>
                </a:solidFill>
                <a:latin typeface="Lifeline JL" panose="00000400000000000000" pitchFamily="2" charset="0"/>
                <a:ea typeface="微软雅黑" panose="020B0503020204020204" pitchFamily="34" charset="-122"/>
              </a:rPr>
              <a:t>4</a:t>
            </a:r>
            <a:endParaRPr lang="zh-CN" altLang="en-US" dirty="0">
              <a:solidFill>
                <a:schemeClr val="bg1"/>
              </a:solidFill>
              <a:latin typeface="Lifeline JL" panose="00000400000000000000" pitchFamily="2" charset="0"/>
              <a:ea typeface="微软雅黑" panose="020B0503020204020204" pitchFamily="34" charset="-122"/>
            </a:endParaRPr>
          </a:p>
        </p:txBody>
      </p:sp>
      <p:sp>
        <p:nvSpPr>
          <p:cNvPr id="36"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2.4 </a:t>
            </a:r>
            <a:r>
              <a:rPr lang="zh-CN" altLang="en-US" b="0">
                <a:solidFill>
                  <a:schemeClr val="bg1"/>
                </a:solidFill>
              </a:rPr>
              <a:t>可行性说明</a:t>
            </a:r>
            <a:endParaRPr lang="zh-CN" altLang="en-US" b="0" dirty="0">
              <a:solidFill>
                <a:schemeClr val="bg1"/>
              </a:solidFill>
            </a:endParaRPr>
          </a:p>
        </p:txBody>
      </p:sp>
      <p:sp>
        <p:nvSpPr>
          <p:cNvPr id="37"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39" name="直接连接符 38"/>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TextBox 12"/>
          <p:cNvSpPr txBox="1"/>
          <p:nvPr/>
        </p:nvSpPr>
        <p:spPr>
          <a:xfrm>
            <a:off x="1994719" y="3119589"/>
            <a:ext cx="8208912"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a:solidFill>
                  <a:schemeClr val="bg1"/>
                </a:solidFill>
                <a:latin typeface="+mj-ea"/>
              </a:rPr>
              <a:t>关键技术和实践难点</a:t>
            </a:r>
            <a:endParaRPr lang="zh-CN" altLang="en-US" sz="6600" dirty="0">
              <a:solidFill>
                <a:schemeClr val="bg1"/>
              </a:solidFill>
              <a:latin typeface="+mj-ea"/>
            </a:endParaRPr>
          </a:p>
        </p:txBody>
      </p:sp>
      <p:sp>
        <p:nvSpPr>
          <p:cNvPr id="43" name="文本框 42"/>
          <p:cNvSpPr txBox="1"/>
          <p:nvPr/>
        </p:nvSpPr>
        <p:spPr>
          <a:xfrm>
            <a:off x="5507437" y="2764777"/>
            <a:ext cx="1080120" cy="40011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Part 3</a:t>
            </a:r>
            <a:endParaRPr kumimoji="0" lang="zh-CN" altLang="en-US"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44" name="Line 5"/>
          <p:cNvSpPr>
            <a:spLocks noChangeShapeType="1"/>
          </p:cNvSpPr>
          <p:nvPr/>
        </p:nvSpPr>
        <p:spPr bwMode="auto">
          <a:xfrm flipH="1">
            <a:off x="1850703" y="4218588"/>
            <a:ext cx="8496944" cy="0"/>
          </a:xfrm>
          <a:prstGeom prst="line">
            <a:avLst/>
          </a:prstGeom>
          <a:noFill/>
          <a:ln w="12700" cap="flat">
            <a:solidFill>
              <a:schemeClr val="bg1">
                <a:lumMod val="40000"/>
                <a:lumOff val="60000"/>
              </a:schemeClr>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4D4D4D"/>
              </a:solidFill>
              <a:effectLst/>
              <a:uLnTx/>
              <a:uFillTx/>
              <a:latin typeface="Arial" panose="020B0604020202020204" pitchFamily="34" charset="0"/>
              <a:ea typeface="宋体" panose="02010600030101010101" pitchFamily="2" charset="-122"/>
              <a:cs typeface="+mn-cs"/>
            </a:endParaRPr>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4999" y="839115"/>
            <a:ext cx="3039486" cy="1948928"/>
          </a:xfrm>
          <a:prstGeom prst="rect">
            <a:avLst/>
          </a:prstGeom>
        </p:spPr>
      </p:pic>
      <p:sp>
        <p:nvSpPr>
          <p:cNvPr id="15" name="Freeform 13"/>
          <p:cNvSpPr>
            <a:spLocks noEditPoints="1"/>
          </p:cNvSpPr>
          <p:nvPr/>
        </p:nvSpPr>
        <p:spPr bwMode="auto">
          <a:xfrm>
            <a:off x="5725237" y="1414202"/>
            <a:ext cx="866341" cy="798754"/>
          </a:xfrm>
          <a:custGeom>
            <a:avLst/>
            <a:gdLst>
              <a:gd name="T0" fmla="*/ 0 w 565"/>
              <a:gd name="T1" fmla="*/ 310 h 523"/>
              <a:gd name="T2" fmla="*/ 218 w 565"/>
              <a:gd name="T3" fmla="*/ 523 h 523"/>
              <a:gd name="T4" fmla="*/ 381 w 565"/>
              <a:gd name="T5" fmla="*/ 495 h 523"/>
              <a:gd name="T6" fmla="*/ 344 w 565"/>
              <a:gd name="T7" fmla="*/ 231 h 523"/>
              <a:gd name="T8" fmla="*/ 335 w 565"/>
              <a:gd name="T9" fmla="*/ 486 h 523"/>
              <a:gd name="T10" fmla="*/ 222 w 565"/>
              <a:gd name="T11" fmla="*/ 438 h 523"/>
              <a:gd name="T12" fmla="*/ 191 w 565"/>
              <a:gd name="T13" fmla="*/ 305 h 523"/>
              <a:gd name="T14" fmla="*/ 39 w 565"/>
              <a:gd name="T15" fmla="*/ 301 h 523"/>
              <a:gd name="T16" fmla="*/ 43 w 565"/>
              <a:gd name="T17" fmla="*/ 96 h 523"/>
              <a:gd name="T18" fmla="*/ 222 w 565"/>
              <a:gd name="T19" fmla="*/ 55 h 523"/>
              <a:gd name="T20" fmla="*/ 0 w 565"/>
              <a:gd name="T21" fmla="*/ 92 h 523"/>
              <a:gd name="T22" fmla="*/ 318 w 565"/>
              <a:gd name="T23" fmla="*/ 108 h 523"/>
              <a:gd name="T24" fmla="*/ 298 w 565"/>
              <a:gd name="T25" fmla="*/ 86 h 523"/>
              <a:gd name="T26" fmla="*/ 314 w 565"/>
              <a:gd name="T27" fmla="*/ 73 h 523"/>
              <a:gd name="T28" fmla="*/ 353 w 565"/>
              <a:gd name="T29" fmla="*/ 73 h 523"/>
              <a:gd name="T30" fmla="*/ 368 w 565"/>
              <a:gd name="T31" fmla="*/ 86 h 523"/>
              <a:gd name="T32" fmla="*/ 349 w 565"/>
              <a:gd name="T33" fmla="*/ 108 h 523"/>
              <a:gd name="T34" fmla="*/ 368 w 565"/>
              <a:gd name="T35" fmla="*/ 130 h 523"/>
              <a:gd name="T36" fmla="*/ 353 w 565"/>
              <a:gd name="T37" fmla="*/ 143 h 523"/>
              <a:gd name="T38" fmla="*/ 314 w 565"/>
              <a:gd name="T39" fmla="*/ 143 h 523"/>
              <a:gd name="T40" fmla="*/ 298 w 565"/>
              <a:gd name="T41" fmla="*/ 130 h 523"/>
              <a:gd name="T42" fmla="*/ 461 w 565"/>
              <a:gd name="T43" fmla="*/ 196 h 523"/>
              <a:gd name="T44" fmla="*/ 558 w 565"/>
              <a:gd name="T45" fmla="*/ 321 h 523"/>
              <a:gd name="T46" fmla="*/ 518 w 565"/>
              <a:gd name="T47" fmla="*/ 332 h 523"/>
              <a:gd name="T48" fmla="*/ 461 w 565"/>
              <a:gd name="T49" fmla="*/ 196 h 523"/>
              <a:gd name="T50" fmla="*/ 403 w 565"/>
              <a:gd name="T51" fmla="*/ 38 h 523"/>
              <a:gd name="T52" fmla="*/ 445 w 565"/>
              <a:gd name="T53" fmla="*/ 196 h 523"/>
              <a:gd name="T54" fmla="*/ 426 w 565"/>
              <a:gd name="T55" fmla="*/ 220 h 523"/>
              <a:gd name="T56" fmla="*/ 390 w 565"/>
              <a:gd name="T57" fmla="*/ 189 h 523"/>
              <a:gd name="T58" fmla="*/ 264 w 565"/>
              <a:gd name="T59" fmla="*/ 38 h 523"/>
              <a:gd name="T60" fmla="*/ 380 w 565"/>
              <a:gd name="T61" fmla="*/ 62 h 523"/>
              <a:gd name="T62" fmla="*/ 287 w 565"/>
              <a:gd name="T63" fmla="*/ 155 h 523"/>
              <a:gd name="T64" fmla="*/ 181 w 565"/>
              <a:gd name="T65" fmla="*/ 455 h 523"/>
              <a:gd name="T66" fmla="*/ 70 w 565"/>
              <a:gd name="T67" fmla="*/ 342 h 523"/>
              <a:gd name="T68" fmla="*/ 181 w 565"/>
              <a:gd name="T69" fmla="*/ 455 h 523"/>
              <a:gd name="T70" fmla="*/ 65 w 565"/>
              <a:gd name="T71" fmla="*/ 148 h 523"/>
              <a:gd name="T72" fmla="*/ 222 w 565"/>
              <a:gd name="T73" fmla="*/ 157 h 523"/>
              <a:gd name="T74" fmla="*/ 141 w 565"/>
              <a:gd name="T75" fmla="*/ 127 h 523"/>
              <a:gd name="T76" fmla="*/ 65 w 565"/>
              <a:gd name="T77" fmla="*/ 240 h 523"/>
              <a:gd name="T78" fmla="*/ 72 w 565"/>
              <a:gd name="T79" fmla="*/ 266 h 523"/>
              <a:gd name="T80" fmla="*/ 224 w 565"/>
              <a:gd name="T81" fmla="*/ 238 h 523"/>
              <a:gd name="T82" fmla="*/ 65 w 565"/>
              <a:gd name="T83" fmla="*/ 240 h 523"/>
              <a:gd name="T84" fmla="*/ 65 w 565"/>
              <a:gd name="T85" fmla="*/ 203 h 523"/>
              <a:gd name="T86" fmla="*/ 224 w 565"/>
              <a:gd name="T87" fmla="*/ 212 h 523"/>
              <a:gd name="T88" fmla="*/ 233 w 565"/>
              <a:gd name="T89" fmla="*/ 196 h 523"/>
              <a:gd name="T90" fmla="*/ 139 w 565"/>
              <a:gd name="T91" fmla="*/ 183 h 523"/>
              <a:gd name="T92" fmla="*/ 65 w 565"/>
              <a:gd name="T93" fmla="*/ 19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5" h="523">
                <a:moveTo>
                  <a:pt x="0" y="92"/>
                </a:moveTo>
                <a:cubicBezTo>
                  <a:pt x="0" y="164"/>
                  <a:pt x="0" y="237"/>
                  <a:pt x="0" y="310"/>
                </a:cubicBezTo>
                <a:cubicBezTo>
                  <a:pt x="0" y="315"/>
                  <a:pt x="95" y="406"/>
                  <a:pt x="107" y="418"/>
                </a:cubicBezTo>
                <a:cubicBezTo>
                  <a:pt x="119" y="430"/>
                  <a:pt x="210" y="523"/>
                  <a:pt x="218" y="523"/>
                </a:cubicBezTo>
                <a:cubicBezTo>
                  <a:pt x="261" y="523"/>
                  <a:pt x="305" y="523"/>
                  <a:pt x="348" y="523"/>
                </a:cubicBezTo>
                <a:cubicBezTo>
                  <a:pt x="367" y="523"/>
                  <a:pt x="373" y="506"/>
                  <a:pt x="381" y="495"/>
                </a:cubicBezTo>
                <a:cubicBezTo>
                  <a:pt x="381" y="405"/>
                  <a:pt x="381" y="315"/>
                  <a:pt x="381" y="225"/>
                </a:cubicBezTo>
                <a:cubicBezTo>
                  <a:pt x="373" y="228"/>
                  <a:pt x="349" y="218"/>
                  <a:pt x="344" y="231"/>
                </a:cubicBezTo>
                <a:cubicBezTo>
                  <a:pt x="341" y="237"/>
                  <a:pt x="344" y="339"/>
                  <a:pt x="344" y="360"/>
                </a:cubicBezTo>
                <a:cubicBezTo>
                  <a:pt x="344" y="380"/>
                  <a:pt x="350" y="486"/>
                  <a:pt x="335" y="486"/>
                </a:cubicBezTo>
                <a:cubicBezTo>
                  <a:pt x="299" y="486"/>
                  <a:pt x="264" y="486"/>
                  <a:pt x="228" y="486"/>
                </a:cubicBezTo>
                <a:cubicBezTo>
                  <a:pt x="217" y="486"/>
                  <a:pt x="222" y="450"/>
                  <a:pt x="222" y="438"/>
                </a:cubicBezTo>
                <a:cubicBezTo>
                  <a:pt x="222" y="420"/>
                  <a:pt x="222" y="402"/>
                  <a:pt x="222" y="384"/>
                </a:cubicBezTo>
                <a:cubicBezTo>
                  <a:pt x="222" y="334"/>
                  <a:pt x="222" y="326"/>
                  <a:pt x="191" y="305"/>
                </a:cubicBezTo>
                <a:cubicBezTo>
                  <a:pt x="177" y="305"/>
                  <a:pt x="178" y="301"/>
                  <a:pt x="165" y="301"/>
                </a:cubicBezTo>
                <a:cubicBezTo>
                  <a:pt x="123" y="301"/>
                  <a:pt x="81" y="301"/>
                  <a:pt x="39" y="301"/>
                </a:cubicBezTo>
                <a:cubicBezTo>
                  <a:pt x="39" y="235"/>
                  <a:pt x="39" y="170"/>
                  <a:pt x="39" y="105"/>
                </a:cubicBezTo>
                <a:cubicBezTo>
                  <a:pt x="39" y="100"/>
                  <a:pt x="41" y="100"/>
                  <a:pt x="43" y="96"/>
                </a:cubicBezTo>
                <a:cubicBezTo>
                  <a:pt x="91" y="96"/>
                  <a:pt x="139" y="96"/>
                  <a:pt x="187" y="96"/>
                </a:cubicBezTo>
                <a:cubicBezTo>
                  <a:pt x="197" y="90"/>
                  <a:pt x="222" y="68"/>
                  <a:pt x="222" y="55"/>
                </a:cubicBezTo>
                <a:cubicBezTo>
                  <a:pt x="162" y="55"/>
                  <a:pt x="101" y="55"/>
                  <a:pt x="41" y="55"/>
                </a:cubicBezTo>
                <a:cubicBezTo>
                  <a:pt x="25" y="55"/>
                  <a:pt x="0" y="78"/>
                  <a:pt x="0" y="92"/>
                </a:cubicBezTo>
                <a:close/>
                <a:moveTo>
                  <a:pt x="298" y="128"/>
                </a:moveTo>
                <a:lnTo>
                  <a:pt x="318" y="108"/>
                </a:lnTo>
                <a:lnTo>
                  <a:pt x="298" y="89"/>
                </a:lnTo>
                <a:cubicBezTo>
                  <a:pt x="298" y="88"/>
                  <a:pt x="298" y="87"/>
                  <a:pt x="298" y="86"/>
                </a:cubicBezTo>
                <a:lnTo>
                  <a:pt x="311" y="73"/>
                </a:lnTo>
                <a:cubicBezTo>
                  <a:pt x="312" y="72"/>
                  <a:pt x="313" y="72"/>
                  <a:pt x="314" y="73"/>
                </a:cubicBezTo>
                <a:lnTo>
                  <a:pt x="333" y="93"/>
                </a:lnTo>
                <a:lnTo>
                  <a:pt x="353" y="73"/>
                </a:lnTo>
                <a:cubicBezTo>
                  <a:pt x="354" y="72"/>
                  <a:pt x="355" y="72"/>
                  <a:pt x="356" y="73"/>
                </a:cubicBezTo>
                <a:lnTo>
                  <a:pt x="368" y="86"/>
                </a:lnTo>
                <a:cubicBezTo>
                  <a:pt x="369" y="87"/>
                  <a:pt x="369" y="88"/>
                  <a:pt x="368" y="89"/>
                </a:cubicBezTo>
                <a:lnTo>
                  <a:pt x="349" y="108"/>
                </a:lnTo>
                <a:lnTo>
                  <a:pt x="368" y="128"/>
                </a:lnTo>
                <a:cubicBezTo>
                  <a:pt x="369" y="128"/>
                  <a:pt x="369" y="129"/>
                  <a:pt x="368" y="130"/>
                </a:cubicBezTo>
                <a:lnTo>
                  <a:pt x="356" y="143"/>
                </a:lnTo>
                <a:cubicBezTo>
                  <a:pt x="355" y="144"/>
                  <a:pt x="354" y="144"/>
                  <a:pt x="353" y="143"/>
                </a:cubicBezTo>
                <a:lnTo>
                  <a:pt x="333" y="124"/>
                </a:lnTo>
                <a:lnTo>
                  <a:pt x="314" y="143"/>
                </a:lnTo>
                <a:cubicBezTo>
                  <a:pt x="313" y="144"/>
                  <a:pt x="312" y="144"/>
                  <a:pt x="311" y="143"/>
                </a:cubicBezTo>
                <a:lnTo>
                  <a:pt x="298" y="130"/>
                </a:lnTo>
                <a:cubicBezTo>
                  <a:pt x="298" y="129"/>
                  <a:pt x="298" y="128"/>
                  <a:pt x="298" y="128"/>
                </a:cubicBezTo>
                <a:close/>
                <a:moveTo>
                  <a:pt x="461" y="196"/>
                </a:moveTo>
                <a:lnTo>
                  <a:pt x="558" y="293"/>
                </a:lnTo>
                <a:cubicBezTo>
                  <a:pt x="565" y="301"/>
                  <a:pt x="565" y="313"/>
                  <a:pt x="558" y="321"/>
                </a:cubicBezTo>
                <a:lnTo>
                  <a:pt x="546" y="332"/>
                </a:lnTo>
                <a:cubicBezTo>
                  <a:pt x="539" y="340"/>
                  <a:pt x="526" y="340"/>
                  <a:pt x="518" y="332"/>
                </a:cubicBezTo>
                <a:lnTo>
                  <a:pt x="422" y="236"/>
                </a:lnTo>
                <a:lnTo>
                  <a:pt x="461" y="196"/>
                </a:lnTo>
                <a:close/>
                <a:moveTo>
                  <a:pt x="264" y="38"/>
                </a:moveTo>
                <a:cubicBezTo>
                  <a:pt x="302" y="0"/>
                  <a:pt x="365" y="0"/>
                  <a:pt x="403" y="38"/>
                </a:cubicBezTo>
                <a:cubicBezTo>
                  <a:pt x="437" y="73"/>
                  <a:pt x="441" y="126"/>
                  <a:pt x="414" y="165"/>
                </a:cubicBezTo>
                <a:lnTo>
                  <a:pt x="445" y="196"/>
                </a:lnTo>
                <a:cubicBezTo>
                  <a:pt x="447" y="197"/>
                  <a:pt x="447" y="199"/>
                  <a:pt x="445" y="201"/>
                </a:cubicBezTo>
                <a:lnTo>
                  <a:pt x="426" y="220"/>
                </a:lnTo>
                <a:cubicBezTo>
                  <a:pt x="425" y="221"/>
                  <a:pt x="423" y="221"/>
                  <a:pt x="421" y="220"/>
                </a:cubicBezTo>
                <a:lnTo>
                  <a:pt x="390" y="189"/>
                </a:lnTo>
                <a:cubicBezTo>
                  <a:pt x="352" y="216"/>
                  <a:pt x="298" y="212"/>
                  <a:pt x="264" y="178"/>
                </a:cubicBezTo>
                <a:cubicBezTo>
                  <a:pt x="225" y="139"/>
                  <a:pt x="225" y="77"/>
                  <a:pt x="264" y="38"/>
                </a:cubicBezTo>
                <a:close/>
                <a:moveTo>
                  <a:pt x="287" y="62"/>
                </a:moveTo>
                <a:cubicBezTo>
                  <a:pt x="313" y="36"/>
                  <a:pt x="354" y="36"/>
                  <a:pt x="380" y="62"/>
                </a:cubicBezTo>
                <a:cubicBezTo>
                  <a:pt x="406" y="87"/>
                  <a:pt x="406" y="129"/>
                  <a:pt x="380" y="155"/>
                </a:cubicBezTo>
                <a:cubicBezTo>
                  <a:pt x="354" y="180"/>
                  <a:pt x="313" y="180"/>
                  <a:pt x="287" y="155"/>
                </a:cubicBezTo>
                <a:cubicBezTo>
                  <a:pt x="261" y="129"/>
                  <a:pt x="261" y="87"/>
                  <a:pt x="287" y="62"/>
                </a:cubicBezTo>
                <a:close/>
                <a:moveTo>
                  <a:pt x="181" y="455"/>
                </a:moveTo>
                <a:cubicBezTo>
                  <a:pt x="180" y="418"/>
                  <a:pt x="179" y="380"/>
                  <a:pt x="178" y="342"/>
                </a:cubicBezTo>
                <a:cubicBezTo>
                  <a:pt x="142" y="342"/>
                  <a:pt x="106" y="342"/>
                  <a:pt x="70" y="342"/>
                </a:cubicBezTo>
                <a:cubicBezTo>
                  <a:pt x="69" y="343"/>
                  <a:pt x="68" y="343"/>
                  <a:pt x="68" y="344"/>
                </a:cubicBezTo>
                <a:cubicBezTo>
                  <a:pt x="105" y="381"/>
                  <a:pt x="143" y="418"/>
                  <a:pt x="181" y="455"/>
                </a:cubicBezTo>
                <a:close/>
                <a:moveTo>
                  <a:pt x="65" y="133"/>
                </a:moveTo>
                <a:cubicBezTo>
                  <a:pt x="65" y="138"/>
                  <a:pt x="65" y="143"/>
                  <a:pt x="65" y="148"/>
                </a:cubicBezTo>
                <a:cubicBezTo>
                  <a:pt x="65" y="153"/>
                  <a:pt x="69" y="157"/>
                  <a:pt x="74" y="157"/>
                </a:cubicBezTo>
                <a:cubicBezTo>
                  <a:pt x="123" y="157"/>
                  <a:pt x="173" y="157"/>
                  <a:pt x="222" y="157"/>
                </a:cubicBezTo>
                <a:cubicBezTo>
                  <a:pt x="236" y="157"/>
                  <a:pt x="232" y="135"/>
                  <a:pt x="228" y="127"/>
                </a:cubicBezTo>
                <a:cubicBezTo>
                  <a:pt x="199" y="127"/>
                  <a:pt x="170" y="127"/>
                  <a:pt x="141" y="127"/>
                </a:cubicBezTo>
                <a:cubicBezTo>
                  <a:pt x="123" y="127"/>
                  <a:pt x="65" y="122"/>
                  <a:pt x="65" y="133"/>
                </a:cubicBezTo>
                <a:close/>
                <a:moveTo>
                  <a:pt x="65" y="240"/>
                </a:moveTo>
                <a:cubicBezTo>
                  <a:pt x="65" y="246"/>
                  <a:pt x="65" y="253"/>
                  <a:pt x="65" y="259"/>
                </a:cubicBezTo>
                <a:cubicBezTo>
                  <a:pt x="65" y="264"/>
                  <a:pt x="67" y="266"/>
                  <a:pt x="72" y="266"/>
                </a:cubicBezTo>
                <a:cubicBezTo>
                  <a:pt x="125" y="266"/>
                  <a:pt x="178" y="266"/>
                  <a:pt x="231" y="266"/>
                </a:cubicBezTo>
                <a:cubicBezTo>
                  <a:pt x="232" y="260"/>
                  <a:pt x="236" y="238"/>
                  <a:pt x="224" y="238"/>
                </a:cubicBezTo>
                <a:cubicBezTo>
                  <a:pt x="175" y="238"/>
                  <a:pt x="125" y="238"/>
                  <a:pt x="76" y="238"/>
                </a:cubicBezTo>
                <a:cubicBezTo>
                  <a:pt x="73" y="238"/>
                  <a:pt x="68" y="239"/>
                  <a:pt x="65" y="240"/>
                </a:cubicBezTo>
                <a:close/>
                <a:moveTo>
                  <a:pt x="65" y="194"/>
                </a:moveTo>
                <a:cubicBezTo>
                  <a:pt x="65" y="197"/>
                  <a:pt x="65" y="200"/>
                  <a:pt x="65" y="203"/>
                </a:cubicBezTo>
                <a:cubicBezTo>
                  <a:pt x="65" y="208"/>
                  <a:pt x="67" y="208"/>
                  <a:pt x="70" y="211"/>
                </a:cubicBezTo>
                <a:cubicBezTo>
                  <a:pt x="121" y="211"/>
                  <a:pt x="173" y="211"/>
                  <a:pt x="224" y="212"/>
                </a:cubicBezTo>
                <a:cubicBezTo>
                  <a:pt x="227" y="210"/>
                  <a:pt x="230" y="209"/>
                  <a:pt x="233" y="207"/>
                </a:cubicBezTo>
                <a:cubicBezTo>
                  <a:pt x="233" y="203"/>
                  <a:pt x="233" y="200"/>
                  <a:pt x="233" y="196"/>
                </a:cubicBezTo>
                <a:cubicBezTo>
                  <a:pt x="233" y="190"/>
                  <a:pt x="231" y="187"/>
                  <a:pt x="228" y="183"/>
                </a:cubicBezTo>
                <a:cubicBezTo>
                  <a:pt x="199" y="183"/>
                  <a:pt x="169" y="183"/>
                  <a:pt x="139" y="183"/>
                </a:cubicBezTo>
                <a:cubicBezTo>
                  <a:pt x="125" y="183"/>
                  <a:pt x="110" y="183"/>
                  <a:pt x="96" y="183"/>
                </a:cubicBezTo>
                <a:cubicBezTo>
                  <a:pt x="77" y="183"/>
                  <a:pt x="65" y="177"/>
                  <a:pt x="65" y="194"/>
                </a:cubicBezTo>
                <a:close/>
              </a:path>
            </a:pathLst>
          </a:custGeom>
          <a:solidFill>
            <a:schemeClr val="bg2"/>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7" name="Freeform 21"/>
          <p:cNvSpPr>
            <a:spLocks noEditPoints="1"/>
          </p:cNvSpPr>
          <p:nvPr/>
        </p:nvSpPr>
        <p:spPr bwMode="auto">
          <a:xfrm>
            <a:off x="3014582" y="4601675"/>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4" name="TextBox 28"/>
          <p:cNvSpPr txBox="1"/>
          <p:nvPr/>
        </p:nvSpPr>
        <p:spPr>
          <a:xfrm>
            <a:off x="3309940" y="4551153"/>
            <a:ext cx="1138330" cy="369332"/>
          </a:xfrm>
          <a:prstGeom prst="rect">
            <a:avLst/>
          </a:prstGeom>
          <a:noFill/>
        </p:spPr>
        <p:txBody>
          <a:bodyPr wrap="square" rtlCol="0">
            <a:spAutoFit/>
          </a:bodyPr>
          <a:lstStyle/>
          <a:p>
            <a:r>
              <a:rPr lang="zh-CN" altLang="en-US" dirty="0">
                <a:solidFill>
                  <a:schemeClr val="bg1"/>
                </a:solidFill>
                <a:latin typeface="+mj-ea"/>
                <a:ea typeface="+mj-ea"/>
              </a:rPr>
              <a:t>关建技术</a:t>
            </a:r>
          </a:p>
        </p:txBody>
      </p:sp>
      <p:sp>
        <p:nvSpPr>
          <p:cNvPr id="25" name="Freeform 21"/>
          <p:cNvSpPr>
            <a:spLocks noEditPoints="1"/>
          </p:cNvSpPr>
          <p:nvPr/>
        </p:nvSpPr>
        <p:spPr bwMode="auto">
          <a:xfrm>
            <a:off x="6946935" y="4601675"/>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6" name="TextBox 44"/>
          <p:cNvSpPr txBox="1"/>
          <p:nvPr/>
        </p:nvSpPr>
        <p:spPr>
          <a:xfrm>
            <a:off x="7242293" y="4551153"/>
            <a:ext cx="1728192" cy="369332"/>
          </a:xfrm>
          <a:prstGeom prst="rect">
            <a:avLst/>
          </a:prstGeom>
          <a:noFill/>
        </p:spPr>
        <p:txBody>
          <a:bodyPr wrap="square" rtlCol="0">
            <a:spAutoFit/>
          </a:bodyPr>
          <a:lstStyle/>
          <a:p>
            <a:r>
              <a:rPr lang="zh-CN" altLang="en-US" dirty="0">
                <a:solidFill>
                  <a:schemeClr val="bg1"/>
                </a:solidFill>
                <a:latin typeface="+mj-ea"/>
                <a:ea typeface="+mj-ea"/>
              </a:rPr>
              <a:t>案例对比分析</a:t>
            </a:r>
          </a:p>
        </p:txBody>
      </p:sp>
      <p:sp>
        <p:nvSpPr>
          <p:cNvPr id="27" name="Freeform 21"/>
          <p:cNvSpPr>
            <a:spLocks noEditPoints="1"/>
          </p:cNvSpPr>
          <p:nvPr/>
        </p:nvSpPr>
        <p:spPr bwMode="auto">
          <a:xfrm>
            <a:off x="4960212" y="4601675"/>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8" name="TextBox 46"/>
          <p:cNvSpPr txBox="1"/>
          <p:nvPr/>
        </p:nvSpPr>
        <p:spPr>
          <a:xfrm>
            <a:off x="5255569" y="4551153"/>
            <a:ext cx="1472607" cy="369332"/>
          </a:xfrm>
          <a:prstGeom prst="rect">
            <a:avLst/>
          </a:prstGeom>
          <a:noFill/>
        </p:spPr>
        <p:txBody>
          <a:bodyPr wrap="square" rtlCol="0">
            <a:spAutoFit/>
          </a:bodyPr>
          <a:lstStyle/>
          <a:p>
            <a:r>
              <a:rPr lang="zh-CN" altLang="en-US" dirty="0">
                <a:solidFill>
                  <a:schemeClr val="bg1"/>
                </a:solidFill>
                <a:latin typeface="+mj-ea"/>
                <a:ea typeface="+mj-ea"/>
              </a:rPr>
              <a:t>实践难点</a:t>
            </a:r>
          </a:p>
        </p:txBody>
      </p:sp>
    </p:spTree>
  </p:cSld>
  <p:clrMapOvr>
    <a:masterClrMapping/>
  </p:clrMapOvr>
  <p:transition spd="slow" advTm="10224">
    <p:push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Oval 5"/>
          <p:cNvSpPr>
            <a:spLocks noChangeArrowheads="1"/>
          </p:cNvSpPr>
          <p:nvPr/>
        </p:nvSpPr>
        <p:spPr bwMode="auto">
          <a:xfrm>
            <a:off x="5476899" y="1023016"/>
            <a:ext cx="1066800" cy="1058863"/>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40" name="Oval 6"/>
          <p:cNvSpPr>
            <a:spLocks noChangeArrowheads="1"/>
          </p:cNvSpPr>
          <p:nvPr/>
        </p:nvSpPr>
        <p:spPr bwMode="auto">
          <a:xfrm>
            <a:off x="5930924" y="1887758"/>
            <a:ext cx="1066800" cy="1058862"/>
          </a:xfrm>
          <a:prstGeom prst="ellipse">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41" name="Oval 7"/>
          <p:cNvSpPr>
            <a:spLocks noChangeArrowheads="1"/>
          </p:cNvSpPr>
          <p:nvPr/>
        </p:nvSpPr>
        <p:spPr bwMode="auto">
          <a:xfrm>
            <a:off x="5476899" y="2755602"/>
            <a:ext cx="1066800" cy="1058862"/>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42" name="Oval 8"/>
          <p:cNvSpPr>
            <a:spLocks noChangeArrowheads="1"/>
          </p:cNvSpPr>
          <p:nvPr/>
        </p:nvSpPr>
        <p:spPr bwMode="auto">
          <a:xfrm>
            <a:off x="5930924" y="3640940"/>
            <a:ext cx="1066800" cy="1058863"/>
          </a:xfrm>
          <a:prstGeom prst="ellipse">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44" name="Oval 9"/>
          <p:cNvSpPr>
            <a:spLocks noChangeArrowheads="1"/>
          </p:cNvSpPr>
          <p:nvPr/>
        </p:nvSpPr>
        <p:spPr bwMode="auto">
          <a:xfrm>
            <a:off x="5476899" y="4539097"/>
            <a:ext cx="1066800" cy="1058863"/>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a:solidFill>
                <a:schemeClr val="tx2"/>
              </a:solidFill>
              <a:ea typeface="微软雅黑" panose="020B0503020204020204" pitchFamily="34" charset="-122"/>
            </a:endParaRPr>
          </a:p>
        </p:txBody>
      </p:sp>
      <p:sp>
        <p:nvSpPr>
          <p:cNvPr id="45" name="Freeform 10"/>
          <p:cNvSpPr>
            <a:spLocks noEditPoints="1"/>
          </p:cNvSpPr>
          <p:nvPr/>
        </p:nvSpPr>
        <p:spPr bwMode="auto">
          <a:xfrm flipH="1">
            <a:off x="5207024" y="1383379"/>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solidFill>
            </a:endParaRPr>
          </a:p>
        </p:txBody>
      </p:sp>
      <p:sp>
        <p:nvSpPr>
          <p:cNvPr id="46" name="Freeform 11"/>
          <p:cNvSpPr>
            <a:spLocks noEditPoints="1"/>
          </p:cNvSpPr>
          <p:nvPr/>
        </p:nvSpPr>
        <p:spPr bwMode="auto">
          <a:xfrm flipH="1">
            <a:off x="7019949" y="2279870"/>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solidFill>
            </a:endParaRPr>
          </a:p>
        </p:txBody>
      </p:sp>
      <p:sp>
        <p:nvSpPr>
          <p:cNvPr id="47" name="Freeform 12"/>
          <p:cNvSpPr>
            <a:spLocks noEditPoints="1"/>
          </p:cNvSpPr>
          <p:nvPr/>
        </p:nvSpPr>
        <p:spPr bwMode="auto">
          <a:xfrm flipH="1">
            <a:off x="5207024" y="3174702"/>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solidFill>
            </a:endParaRPr>
          </a:p>
        </p:txBody>
      </p:sp>
      <p:sp>
        <p:nvSpPr>
          <p:cNvPr id="48" name="Freeform 13"/>
          <p:cNvSpPr>
            <a:spLocks noEditPoints="1"/>
          </p:cNvSpPr>
          <p:nvPr/>
        </p:nvSpPr>
        <p:spPr bwMode="auto">
          <a:xfrm flipH="1">
            <a:off x="7019949" y="4047339"/>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solidFill>
            </a:endParaRPr>
          </a:p>
        </p:txBody>
      </p:sp>
      <p:sp>
        <p:nvSpPr>
          <p:cNvPr id="49" name="Freeform 14"/>
          <p:cNvSpPr>
            <a:spLocks noEditPoints="1"/>
          </p:cNvSpPr>
          <p:nvPr/>
        </p:nvSpPr>
        <p:spPr bwMode="auto">
          <a:xfrm flipH="1">
            <a:off x="5207024" y="5080435"/>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solidFill>
            </a:endParaRPr>
          </a:p>
        </p:txBody>
      </p:sp>
      <p:sp>
        <p:nvSpPr>
          <p:cNvPr id="50" name="TextBox 20"/>
          <p:cNvSpPr txBox="1">
            <a:spLocks noChangeArrowheads="1"/>
          </p:cNvSpPr>
          <p:nvPr/>
        </p:nvSpPr>
        <p:spPr bwMode="auto">
          <a:xfrm flipH="1">
            <a:off x="5645174" y="1192933"/>
            <a:ext cx="755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Lifeline JL" panose="00000400000000000000" pitchFamily="2" charset="0"/>
                <a:ea typeface="微软雅黑" panose="020B0503020204020204" pitchFamily="34" charset="-122"/>
              </a:rPr>
              <a:t>01</a:t>
            </a:r>
          </a:p>
        </p:txBody>
      </p:sp>
      <p:sp>
        <p:nvSpPr>
          <p:cNvPr id="51" name="TextBox 21"/>
          <p:cNvSpPr txBox="1">
            <a:spLocks noChangeArrowheads="1"/>
          </p:cNvSpPr>
          <p:nvPr/>
        </p:nvSpPr>
        <p:spPr bwMode="auto">
          <a:xfrm flipH="1">
            <a:off x="6078562" y="2036244"/>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Lifeline JL" panose="00000400000000000000" pitchFamily="2" charset="0"/>
                <a:ea typeface="微软雅黑" panose="020B0503020204020204" pitchFamily="34" charset="-122"/>
              </a:rPr>
              <a:t>02</a:t>
            </a:r>
          </a:p>
        </p:txBody>
      </p:sp>
      <p:sp>
        <p:nvSpPr>
          <p:cNvPr id="52" name="TextBox 22"/>
          <p:cNvSpPr txBox="1">
            <a:spLocks noChangeArrowheads="1"/>
          </p:cNvSpPr>
          <p:nvPr/>
        </p:nvSpPr>
        <p:spPr bwMode="auto">
          <a:xfrm flipH="1">
            <a:off x="5615755" y="2902013"/>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Lifeline JL" panose="00000400000000000000" pitchFamily="2" charset="0"/>
                <a:ea typeface="微软雅黑" panose="020B0503020204020204" pitchFamily="34" charset="-122"/>
              </a:rPr>
              <a:t>03</a:t>
            </a:r>
          </a:p>
        </p:txBody>
      </p:sp>
      <p:sp>
        <p:nvSpPr>
          <p:cNvPr id="53" name="TextBox 23"/>
          <p:cNvSpPr txBox="1">
            <a:spLocks noChangeArrowheads="1"/>
          </p:cNvSpPr>
          <p:nvPr/>
        </p:nvSpPr>
        <p:spPr bwMode="auto">
          <a:xfrm flipH="1">
            <a:off x="6063838" y="3818001"/>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Lifeline JL" panose="00000400000000000000" pitchFamily="2" charset="0"/>
                <a:ea typeface="微软雅黑" panose="020B0503020204020204" pitchFamily="34" charset="-122"/>
              </a:rPr>
              <a:t>04</a:t>
            </a:r>
          </a:p>
        </p:txBody>
      </p:sp>
      <p:sp>
        <p:nvSpPr>
          <p:cNvPr id="54" name="TextBox 24"/>
          <p:cNvSpPr txBox="1">
            <a:spLocks noChangeArrowheads="1"/>
          </p:cNvSpPr>
          <p:nvPr/>
        </p:nvSpPr>
        <p:spPr bwMode="auto">
          <a:xfrm flipH="1">
            <a:off x="5605328" y="4709467"/>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Lifeline JL" panose="00000400000000000000" pitchFamily="2" charset="0"/>
                <a:ea typeface="微软雅黑" panose="020B0503020204020204" pitchFamily="34" charset="-122"/>
              </a:rPr>
              <a:t>05</a:t>
            </a:r>
          </a:p>
        </p:txBody>
      </p:sp>
      <p:sp>
        <p:nvSpPr>
          <p:cNvPr id="55" name="矩形 25"/>
          <p:cNvSpPr>
            <a:spLocks noChangeArrowheads="1"/>
          </p:cNvSpPr>
          <p:nvPr/>
        </p:nvSpPr>
        <p:spPr bwMode="auto">
          <a:xfrm>
            <a:off x="1406179" y="1433222"/>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mj-ea"/>
                <a:ea typeface="+mj-ea"/>
              </a:rPr>
              <a:t>请在这里输入段落文本内容请在这里输入段落文本内容请</a:t>
            </a:r>
          </a:p>
        </p:txBody>
      </p:sp>
      <p:sp>
        <p:nvSpPr>
          <p:cNvPr id="56" name="矩形 55"/>
          <p:cNvSpPr>
            <a:spLocks noChangeArrowheads="1"/>
          </p:cNvSpPr>
          <p:nvPr/>
        </p:nvSpPr>
        <p:spPr bwMode="auto">
          <a:xfrm>
            <a:off x="7346974" y="2236929"/>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mj-ea"/>
                <a:ea typeface="+mj-ea"/>
              </a:rPr>
              <a:t>请在这里输入段落文本内容请在这里输入段落文本内容请</a:t>
            </a:r>
          </a:p>
        </p:txBody>
      </p:sp>
      <p:sp>
        <p:nvSpPr>
          <p:cNvPr id="57" name="矩形 56"/>
          <p:cNvSpPr>
            <a:spLocks noChangeArrowheads="1"/>
          </p:cNvSpPr>
          <p:nvPr/>
        </p:nvSpPr>
        <p:spPr bwMode="auto">
          <a:xfrm>
            <a:off x="1346647" y="3254718"/>
            <a:ext cx="37333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mj-ea"/>
                <a:ea typeface="+mj-ea"/>
              </a:rPr>
              <a:t>请在这里输入段落文本内容请在这里输入段落文本内容请</a:t>
            </a:r>
          </a:p>
        </p:txBody>
      </p:sp>
      <p:sp>
        <p:nvSpPr>
          <p:cNvPr id="58" name="矩形 57"/>
          <p:cNvSpPr>
            <a:spLocks noChangeArrowheads="1"/>
          </p:cNvSpPr>
          <p:nvPr/>
        </p:nvSpPr>
        <p:spPr bwMode="auto">
          <a:xfrm>
            <a:off x="7346974" y="3961615"/>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mj-ea"/>
                <a:ea typeface="+mj-ea"/>
              </a:rPr>
              <a:t>请在这里输入段落文本内容请在这里输入段落文本内容请</a:t>
            </a:r>
          </a:p>
        </p:txBody>
      </p:sp>
      <p:sp>
        <p:nvSpPr>
          <p:cNvPr id="59" name="矩形 58"/>
          <p:cNvSpPr>
            <a:spLocks noChangeArrowheads="1"/>
          </p:cNvSpPr>
          <p:nvPr/>
        </p:nvSpPr>
        <p:spPr bwMode="auto">
          <a:xfrm>
            <a:off x="1406178" y="5048407"/>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mj-ea"/>
                <a:ea typeface="+mj-ea"/>
              </a:rPr>
              <a:t>请在这里输入段落文本内容请在这里输入段落文本内容请</a:t>
            </a:r>
          </a:p>
        </p:txBody>
      </p:sp>
      <p:sp>
        <p:nvSpPr>
          <p:cNvPr id="60" name="矩形 3"/>
          <p:cNvSpPr>
            <a:spLocks noChangeArrowheads="1"/>
          </p:cNvSpPr>
          <p:nvPr/>
        </p:nvSpPr>
        <p:spPr bwMode="auto">
          <a:xfrm>
            <a:off x="1841191" y="1127293"/>
            <a:ext cx="3238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bg1"/>
                </a:solidFill>
                <a:latin typeface="+mj-ea"/>
                <a:ea typeface="+mj-ea"/>
              </a:rPr>
              <a:t>关键技术一</a:t>
            </a:r>
          </a:p>
        </p:txBody>
      </p:sp>
      <p:sp>
        <p:nvSpPr>
          <p:cNvPr id="61" name="矩形 33"/>
          <p:cNvSpPr>
            <a:spLocks noChangeArrowheads="1"/>
          </p:cNvSpPr>
          <p:nvPr/>
        </p:nvSpPr>
        <p:spPr bwMode="auto">
          <a:xfrm>
            <a:off x="7318399" y="1975449"/>
            <a:ext cx="3892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bg1"/>
                </a:solidFill>
                <a:latin typeface="+mj-ea"/>
                <a:ea typeface="+mj-ea"/>
              </a:rPr>
              <a:t>关键技术二</a:t>
            </a:r>
          </a:p>
        </p:txBody>
      </p:sp>
      <p:sp>
        <p:nvSpPr>
          <p:cNvPr id="62" name="矩形 34"/>
          <p:cNvSpPr>
            <a:spLocks noChangeArrowheads="1"/>
          </p:cNvSpPr>
          <p:nvPr/>
        </p:nvSpPr>
        <p:spPr bwMode="auto">
          <a:xfrm>
            <a:off x="1841191" y="2990063"/>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bg1"/>
                </a:solidFill>
                <a:latin typeface="+mj-ea"/>
                <a:ea typeface="+mj-ea"/>
              </a:rPr>
              <a:t>关键技术三</a:t>
            </a:r>
          </a:p>
        </p:txBody>
      </p:sp>
      <p:sp>
        <p:nvSpPr>
          <p:cNvPr id="63" name="矩形 35"/>
          <p:cNvSpPr>
            <a:spLocks noChangeArrowheads="1"/>
          </p:cNvSpPr>
          <p:nvPr/>
        </p:nvSpPr>
        <p:spPr bwMode="auto">
          <a:xfrm>
            <a:off x="7346974" y="3687436"/>
            <a:ext cx="34952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bg1"/>
                </a:solidFill>
                <a:latin typeface="+mj-ea"/>
                <a:ea typeface="+mj-ea"/>
              </a:rPr>
              <a:t>关键技术四</a:t>
            </a:r>
          </a:p>
        </p:txBody>
      </p:sp>
      <p:sp>
        <p:nvSpPr>
          <p:cNvPr id="64" name="矩形 36"/>
          <p:cNvSpPr>
            <a:spLocks noChangeArrowheads="1"/>
          </p:cNvSpPr>
          <p:nvPr/>
        </p:nvSpPr>
        <p:spPr bwMode="auto">
          <a:xfrm>
            <a:off x="1841191" y="4734540"/>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bg1"/>
                </a:solidFill>
                <a:latin typeface="+mj-ea"/>
                <a:ea typeface="+mj-ea"/>
              </a:rPr>
              <a:t>关键技术五</a:t>
            </a:r>
          </a:p>
        </p:txBody>
      </p:sp>
      <p:sp>
        <p:nvSpPr>
          <p:cNvPr id="31"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3.1 </a:t>
            </a:r>
            <a:r>
              <a:rPr lang="zh-CN" altLang="en-US" b="0">
                <a:solidFill>
                  <a:schemeClr val="bg1"/>
                </a:solidFill>
              </a:rPr>
              <a:t>关键技术</a:t>
            </a:r>
            <a:endParaRPr lang="zh-CN" altLang="en-US" b="0" dirty="0">
              <a:solidFill>
                <a:schemeClr val="bg1"/>
              </a:solidFill>
            </a:endParaRPr>
          </a:p>
        </p:txBody>
      </p:sp>
      <p:sp>
        <p:nvSpPr>
          <p:cNvPr id="32"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34" name="直接连接符 33"/>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D:\快盘\培训PPT\咸安PPT制作培训教程\导出\平板.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0633" y="1389648"/>
            <a:ext cx="4827788" cy="4425646"/>
          </a:xfrm>
          <a:prstGeom prst="rect">
            <a:avLst/>
          </a:prstGeom>
          <a:noFill/>
          <a:extLst>
            <a:ext uri="{909E8E84-426E-40DD-AFC4-6F175D3DCCD1}">
              <a14:hiddenFill xmlns:a14="http://schemas.microsoft.com/office/drawing/2010/main">
                <a:solidFill>
                  <a:srgbClr val="FFFFFF"/>
                </a:solidFill>
              </a14:hiddenFill>
            </a:ext>
          </a:extLst>
        </p:spPr>
      </p:pic>
      <p:sp>
        <p:nvSpPr>
          <p:cNvPr id="20" name="Oval 17"/>
          <p:cNvSpPr>
            <a:spLocks noChangeArrowheads="1"/>
          </p:cNvSpPr>
          <p:nvPr/>
        </p:nvSpPr>
        <p:spPr bwMode="auto">
          <a:xfrm>
            <a:off x="1007084" y="1372699"/>
            <a:ext cx="680125" cy="678007"/>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Lifeline JL" panose="00000400000000000000" pitchFamily="2" charset="0"/>
                <a:ea typeface="微软雅黑" panose="020B0503020204020204" pitchFamily="34" charset="-122"/>
              </a:rPr>
              <a:t>1</a:t>
            </a:r>
            <a:endParaRPr lang="zh-CN" altLang="en-US" sz="2800" dirty="0">
              <a:solidFill>
                <a:schemeClr val="bg2"/>
              </a:solidFill>
              <a:latin typeface="Lifeline JL" panose="00000400000000000000" pitchFamily="2" charset="0"/>
              <a:ea typeface="微软雅黑" panose="020B0503020204020204" pitchFamily="34" charset="-122"/>
            </a:endParaRPr>
          </a:p>
        </p:txBody>
      </p:sp>
      <p:sp>
        <p:nvSpPr>
          <p:cNvPr id="21" name="Oval 17"/>
          <p:cNvSpPr>
            <a:spLocks noChangeArrowheads="1"/>
          </p:cNvSpPr>
          <p:nvPr/>
        </p:nvSpPr>
        <p:spPr bwMode="auto">
          <a:xfrm>
            <a:off x="1007084" y="2925107"/>
            <a:ext cx="680125" cy="678007"/>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Lifeline JL" panose="00000400000000000000" pitchFamily="2" charset="0"/>
                <a:ea typeface="微软雅黑" panose="020B0503020204020204" pitchFamily="34" charset="-122"/>
              </a:rPr>
              <a:t>2</a:t>
            </a:r>
            <a:endParaRPr lang="zh-CN" altLang="en-US" sz="2800" dirty="0">
              <a:solidFill>
                <a:schemeClr val="bg2"/>
              </a:solidFill>
              <a:latin typeface="Lifeline JL" panose="00000400000000000000" pitchFamily="2" charset="0"/>
              <a:ea typeface="微软雅黑" panose="020B0503020204020204" pitchFamily="34" charset="-122"/>
            </a:endParaRPr>
          </a:p>
        </p:txBody>
      </p:sp>
      <p:sp>
        <p:nvSpPr>
          <p:cNvPr id="22" name="Oval 17"/>
          <p:cNvSpPr>
            <a:spLocks noChangeArrowheads="1"/>
          </p:cNvSpPr>
          <p:nvPr/>
        </p:nvSpPr>
        <p:spPr bwMode="auto">
          <a:xfrm>
            <a:off x="1007084" y="4484588"/>
            <a:ext cx="680125" cy="678007"/>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Lifeline JL" panose="00000400000000000000" pitchFamily="2" charset="0"/>
                <a:ea typeface="微软雅黑" panose="020B0503020204020204" pitchFamily="34" charset="-122"/>
              </a:rPr>
              <a:t>3</a:t>
            </a:r>
            <a:endParaRPr lang="zh-CN" altLang="en-US" sz="2800" dirty="0">
              <a:solidFill>
                <a:schemeClr val="bg2"/>
              </a:solidFill>
              <a:latin typeface="Lifeline JL" panose="00000400000000000000" pitchFamily="2" charset="0"/>
              <a:ea typeface="微软雅黑" panose="020B0503020204020204" pitchFamily="34" charset="-122"/>
            </a:endParaRPr>
          </a:p>
        </p:txBody>
      </p:sp>
      <p:sp>
        <p:nvSpPr>
          <p:cNvPr id="23" name="矩形 22"/>
          <p:cNvSpPr/>
          <p:nvPr/>
        </p:nvSpPr>
        <p:spPr>
          <a:xfrm>
            <a:off x="1808364" y="1372699"/>
            <a:ext cx="367240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bg1"/>
                </a:solidFill>
                <a:latin typeface="+mn-ea"/>
                <a:ea typeface="+mn-ea"/>
                <a:sym typeface="Arial" panose="020B0604020202020204" pitchFamily="34" charset="0"/>
              </a:rPr>
              <a:t>坚持入门、中端、高端三款产品同步发力，满足不同层次需求的消费者的理念。</a:t>
            </a:r>
          </a:p>
        </p:txBody>
      </p:sp>
      <p:sp>
        <p:nvSpPr>
          <p:cNvPr id="24" name="矩形 23"/>
          <p:cNvSpPr/>
          <p:nvPr/>
        </p:nvSpPr>
        <p:spPr>
          <a:xfrm>
            <a:off x="1808364" y="2861057"/>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bg1"/>
                </a:solidFill>
                <a:latin typeface="+mn-ea"/>
                <a:ea typeface="+mn-ea"/>
                <a:sym typeface="Arial" panose="020B0604020202020204" pitchFamily="34" charset="0"/>
              </a:rPr>
              <a:t>在某某市场方面继续发力，在未来三年培养成公司主要收入来源。</a:t>
            </a:r>
          </a:p>
        </p:txBody>
      </p:sp>
      <p:sp>
        <p:nvSpPr>
          <p:cNvPr id="25" name="矩形 24"/>
          <p:cNvSpPr/>
          <p:nvPr/>
        </p:nvSpPr>
        <p:spPr>
          <a:xfrm>
            <a:off x="1808364" y="4484588"/>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bg1"/>
                </a:solidFill>
                <a:latin typeface="+mn-ea"/>
                <a:ea typeface="+mn-ea"/>
                <a:sym typeface="Arial" panose="020B0604020202020204" pitchFamily="34" charset="0"/>
              </a:rPr>
              <a:t>加大到网络渠道的投入，天猫和京东旗舰店销售额力争上升到</a:t>
            </a:r>
            <a:r>
              <a:rPr lang="en-US" altLang="zh-CN" dirty="0">
                <a:solidFill>
                  <a:schemeClr val="bg1"/>
                </a:solidFill>
                <a:latin typeface="+mn-ea"/>
                <a:ea typeface="+mn-ea"/>
                <a:sym typeface="Arial" panose="020B0604020202020204" pitchFamily="34" charset="0"/>
              </a:rPr>
              <a:t>30%</a:t>
            </a:r>
            <a:r>
              <a:rPr lang="zh-CN" altLang="en-US" dirty="0">
                <a:solidFill>
                  <a:schemeClr val="bg1"/>
                </a:solidFill>
                <a:latin typeface="+mn-ea"/>
                <a:ea typeface="+mn-ea"/>
                <a:sym typeface="Arial" panose="020B0604020202020204" pitchFamily="34" charset="0"/>
              </a:rPr>
              <a:t>。</a:t>
            </a:r>
          </a:p>
        </p:txBody>
      </p:sp>
      <p:sp>
        <p:nvSpPr>
          <p:cNvPr id="26" name="文本框 25"/>
          <p:cNvSpPr txBox="1"/>
          <p:nvPr/>
        </p:nvSpPr>
        <p:spPr>
          <a:xfrm>
            <a:off x="6561642" y="5449755"/>
            <a:ext cx="3672800" cy="338554"/>
          </a:xfrm>
          <a:prstGeom prst="rect">
            <a:avLst/>
          </a:prstGeom>
          <a:noFill/>
        </p:spPr>
        <p:txBody>
          <a:bodyPr wrap="none" rtlCol="0">
            <a:spAutoFit/>
          </a:bodyPr>
          <a:lstStyle/>
          <a:p>
            <a:r>
              <a:rPr lang="zh-CN" altLang="en-US" sz="1600" dirty="0">
                <a:solidFill>
                  <a:schemeClr val="bg1"/>
                </a:solidFill>
                <a:latin typeface="+mj-ea"/>
                <a:ea typeface="+mj-ea"/>
              </a:rPr>
              <a:t>这里可以用来展示相关图片或视频文件</a:t>
            </a:r>
          </a:p>
        </p:txBody>
      </p:sp>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l="15726" r="11940" b="6862"/>
          <a:stretch>
            <a:fillRect/>
          </a:stretch>
        </p:blipFill>
        <p:spPr>
          <a:xfrm>
            <a:off x="6239076" y="1622618"/>
            <a:ext cx="4317932" cy="3242650"/>
          </a:xfrm>
          <a:prstGeom prst="rect">
            <a:avLst/>
          </a:prstGeom>
        </p:spPr>
      </p:pic>
      <p:sp>
        <p:nvSpPr>
          <p:cNvPr id="15"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3.2 </a:t>
            </a:r>
            <a:r>
              <a:rPr lang="zh-CN" altLang="en-US" b="0">
                <a:solidFill>
                  <a:schemeClr val="bg1"/>
                </a:solidFill>
              </a:rPr>
              <a:t>实践难点</a:t>
            </a:r>
            <a:endParaRPr lang="zh-CN" altLang="en-US" b="0" dirty="0">
              <a:solidFill>
                <a:schemeClr val="bg1"/>
              </a:solidFill>
            </a:endParaRPr>
          </a:p>
        </p:txBody>
      </p:sp>
      <p:sp>
        <p:nvSpPr>
          <p:cNvPr id="16"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19" name="直接连接符 18"/>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五边形 2"/>
          <p:cNvSpPr/>
          <p:nvPr/>
        </p:nvSpPr>
        <p:spPr>
          <a:xfrm flipH="1">
            <a:off x="3201300" y="3372236"/>
            <a:ext cx="2252381" cy="455436"/>
          </a:xfrm>
          <a:prstGeom prst="homePlat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2" name="五边形 3"/>
          <p:cNvSpPr/>
          <p:nvPr/>
        </p:nvSpPr>
        <p:spPr>
          <a:xfrm flipH="1">
            <a:off x="4068450" y="3934308"/>
            <a:ext cx="1385210" cy="455436"/>
          </a:xfrm>
          <a:prstGeom prst="homePlat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3" name="五边形 4"/>
          <p:cNvSpPr/>
          <p:nvPr/>
        </p:nvSpPr>
        <p:spPr>
          <a:xfrm flipH="1">
            <a:off x="3541483" y="4484747"/>
            <a:ext cx="1912176" cy="455436"/>
          </a:xfrm>
          <a:prstGeom prst="homePlat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4" name="五边形 5"/>
          <p:cNvSpPr/>
          <p:nvPr/>
        </p:nvSpPr>
        <p:spPr>
          <a:xfrm flipH="1">
            <a:off x="2696529" y="5036047"/>
            <a:ext cx="2757132" cy="455436"/>
          </a:xfrm>
          <a:prstGeom prst="homePlat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5" name="TextBox 159"/>
          <p:cNvSpPr txBox="1"/>
          <p:nvPr/>
        </p:nvSpPr>
        <p:spPr>
          <a:xfrm>
            <a:off x="4849874" y="3410149"/>
            <a:ext cx="529382"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73%</a:t>
            </a:r>
            <a:endParaRPr lang="zh-CN" altLang="en-US" dirty="0">
              <a:solidFill>
                <a:schemeClr val="bg2"/>
              </a:solidFill>
              <a:latin typeface="Lifeline JL" panose="00000400000000000000" pitchFamily="2" charset="0"/>
            </a:endParaRPr>
          </a:p>
        </p:txBody>
      </p:sp>
      <p:sp>
        <p:nvSpPr>
          <p:cNvPr id="26" name="TextBox 160"/>
          <p:cNvSpPr txBox="1"/>
          <p:nvPr/>
        </p:nvSpPr>
        <p:spPr>
          <a:xfrm>
            <a:off x="4844262" y="3975837"/>
            <a:ext cx="526176"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30%</a:t>
            </a:r>
            <a:endParaRPr lang="zh-CN" altLang="en-US" dirty="0">
              <a:solidFill>
                <a:schemeClr val="bg2"/>
              </a:solidFill>
              <a:latin typeface="Lifeline JL" panose="00000400000000000000" pitchFamily="2" charset="0"/>
            </a:endParaRPr>
          </a:p>
        </p:txBody>
      </p:sp>
      <p:sp>
        <p:nvSpPr>
          <p:cNvPr id="27" name="TextBox 161"/>
          <p:cNvSpPr txBox="1"/>
          <p:nvPr/>
        </p:nvSpPr>
        <p:spPr>
          <a:xfrm>
            <a:off x="4845868" y="4526341"/>
            <a:ext cx="522970"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50%</a:t>
            </a:r>
            <a:endParaRPr lang="zh-CN" altLang="en-US" dirty="0">
              <a:solidFill>
                <a:schemeClr val="bg2"/>
              </a:solidFill>
              <a:latin typeface="Lifeline JL" panose="00000400000000000000" pitchFamily="2" charset="0"/>
            </a:endParaRPr>
          </a:p>
        </p:txBody>
      </p:sp>
      <p:sp>
        <p:nvSpPr>
          <p:cNvPr id="28" name="TextBox 162"/>
          <p:cNvSpPr txBox="1"/>
          <p:nvPr/>
        </p:nvSpPr>
        <p:spPr>
          <a:xfrm>
            <a:off x="4863504" y="5082083"/>
            <a:ext cx="526176"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75%</a:t>
            </a:r>
            <a:endParaRPr lang="zh-CN" altLang="en-US" dirty="0">
              <a:solidFill>
                <a:schemeClr val="bg2"/>
              </a:solidFill>
              <a:latin typeface="Lifeline JL" panose="00000400000000000000" pitchFamily="2" charset="0"/>
            </a:endParaRPr>
          </a:p>
        </p:txBody>
      </p:sp>
      <p:sp>
        <p:nvSpPr>
          <p:cNvPr id="29" name="五边形 11"/>
          <p:cNvSpPr/>
          <p:nvPr/>
        </p:nvSpPr>
        <p:spPr>
          <a:xfrm>
            <a:off x="6531229" y="3374226"/>
            <a:ext cx="1149664" cy="455436"/>
          </a:xfrm>
          <a:prstGeom prst="homePlat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0" name="五边形 12"/>
          <p:cNvSpPr/>
          <p:nvPr/>
        </p:nvSpPr>
        <p:spPr>
          <a:xfrm>
            <a:off x="6531230" y="3936299"/>
            <a:ext cx="2170277" cy="455436"/>
          </a:xfrm>
          <a:prstGeom prst="homePlat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1" name="五边形 13"/>
          <p:cNvSpPr/>
          <p:nvPr/>
        </p:nvSpPr>
        <p:spPr>
          <a:xfrm>
            <a:off x="6531246" y="4486738"/>
            <a:ext cx="1360817" cy="455436"/>
          </a:xfrm>
          <a:prstGeom prst="homePlat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2" name="五边形 14"/>
          <p:cNvSpPr/>
          <p:nvPr/>
        </p:nvSpPr>
        <p:spPr>
          <a:xfrm>
            <a:off x="6531246" y="5038038"/>
            <a:ext cx="2900981" cy="455436"/>
          </a:xfrm>
          <a:prstGeom prst="homePlat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3" name="TextBox 173"/>
          <p:cNvSpPr txBox="1"/>
          <p:nvPr/>
        </p:nvSpPr>
        <p:spPr>
          <a:xfrm>
            <a:off x="6631085" y="3416617"/>
            <a:ext cx="522970"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20%</a:t>
            </a:r>
            <a:endParaRPr lang="zh-CN" altLang="en-US" dirty="0">
              <a:solidFill>
                <a:schemeClr val="bg2"/>
              </a:solidFill>
              <a:latin typeface="Lifeline JL" panose="00000400000000000000" pitchFamily="2" charset="0"/>
            </a:endParaRPr>
          </a:p>
        </p:txBody>
      </p:sp>
      <p:sp>
        <p:nvSpPr>
          <p:cNvPr id="34" name="TextBox 174"/>
          <p:cNvSpPr txBox="1"/>
          <p:nvPr/>
        </p:nvSpPr>
        <p:spPr>
          <a:xfrm>
            <a:off x="6632688" y="3971302"/>
            <a:ext cx="519764"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56%</a:t>
            </a:r>
            <a:endParaRPr lang="zh-CN" altLang="en-US" dirty="0">
              <a:solidFill>
                <a:schemeClr val="bg2"/>
              </a:solidFill>
              <a:latin typeface="Lifeline JL" panose="00000400000000000000" pitchFamily="2" charset="0"/>
            </a:endParaRPr>
          </a:p>
        </p:txBody>
      </p:sp>
      <p:sp>
        <p:nvSpPr>
          <p:cNvPr id="35" name="TextBox 175"/>
          <p:cNvSpPr txBox="1"/>
          <p:nvPr/>
        </p:nvSpPr>
        <p:spPr>
          <a:xfrm>
            <a:off x="6632688" y="4526334"/>
            <a:ext cx="519764"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29%</a:t>
            </a:r>
            <a:endParaRPr lang="zh-CN" altLang="en-US" dirty="0">
              <a:solidFill>
                <a:schemeClr val="bg2"/>
              </a:solidFill>
              <a:latin typeface="Lifeline JL" panose="00000400000000000000" pitchFamily="2" charset="0"/>
            </a:endParaRPr>
          </a:p>
        </p:txBody>
      </p:sp>
      <p:sp>
        <p:nvSpPr>
          <p:cNvPr id="36" name="TextBox 176"/>
          <p:cNvSpPr txBox="1"/>
          <p:nvPr/>
        </p:nvSpPr>
        <p:spPr>
          <a:xfrm>
            <a:off x="6639008" y="5079626"/>
            <a:ext cx="53258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Lifeline JL" panose="00000400000000000000" pitchFamily="2" charset="0"/>
              </a:rPr>
              <a:t>77%</a:t>
            </a:r>
            <a:endParaRPr lang="zh-CN" altLang="en-US" dirty="0">
              <a:solidFill>
                <a:schemeClr val="bg2"/>
              </a:solidFill>
              <a:latin typeface="Lifeline JL" panose="00000400000000000000" pitchFamily="2" charset="0"/>
            </a:endParaRPr>
          </a:p>
        </p:txBody>
      </p:sp>
      <p:sp>
        <p:nvSpPr>
          <p:cNvPr id="37" name="TextBox 180"/>
          <p:cNvSpPr txBox="1"/>
          <p:nvPr/>
        </p:nvSpPr>
        <p:spPr>
          <a:xfrm>
            <a:off x="5829755" y="3451534"/>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bg1"/>
                </a:solidFill>
                <a:latin typeface="Lifeline JL" panose="00000400000000000000" pitchFamily="2" charset="0"/>
                <a:ea typeface="+mj-ea"/>
              </a:rPr>
              <a:t>项目一</a:t>
            </a:r>
          </a:p>
        </p:txBody>
      </p:sp>
      <p:sp>
        <p:nvSpPr>
          <p:cNvPr id="38" name="TextBox 181"/>
          <p:cNvSpPr txBox="1"/>
          <p:nvPr/>
        </p:nvSpPr>
        <p:spPr>
          <a:xfrm>
            <a:off x="5829755" y="4010385"/>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bg1"/>
                </a:solidFill>
                <a:latin typeface="Lifeline JL" panose="00000400000000000000" pitchFamily="2" charset="0"/>
                <a:ea typeface="+mj-ea"/>
              </a:rPr>
              <a:t>项目二</a:t>
            </a:r>
          </a:p>
        </p:txBody>
      </p:sp>
      <p:sp>
        <p:nvSpPr>
          <p:cNvPr id="39" name="TextBox 182"/>
          <p:cNvSpPr txBox="1"/>
          <p:nvPr/>
        </p:nvSpPr>
        <p:spPr>
          <a:xfrm>
            <a:off x="5829932" y="4560823"/>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bg1"/>
                </a:solidFill>
                <a:latin typeface="Lifeline JL" panose="00000400000000000000" pitchFamily="2" charset="0"/>
                <a:ea typeface="+mj-ea"/>
              </a:rPr>
              <a:t>项目三</a:t>
            </a:r>
          </a:p>
        </p:txBody>
      </p:sp>
      <p:sp>
        <p:nvSpPr>
          <p:cNvPr id="40" name="TextBox 183"/>
          <p:cNvSpPr txBox="1"/>
          <p:nvPr/>
        </p:nvSpPr>
        <p:spPr>
          <a:xfrm>
            <a:off x="5829932" y="5114117"/>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bg1"/>
                </a:solidFill>
                <a:latin typeface="Lifeline JL" panose="00000400000000000000" pitchFamily="2" charset="0"/>
                <a:ea typeface="+mj-ea"/>
              </a:rPr>
              <a:t>项目四</a:t>
            </a:r>
          </a:p>
        </p:txBody>
      </p:sp>
      <p:sp>
        <p:nvSpPr>
          <p:cNvPr id="41" name="Oval 4"/>
          <p:cNvSpPr/>
          <p:nvPr/>
        </p:nvSpPr>
        <p:spPr>
          <a:xfrm>
            <a:off x="6426707" y="1058019"/>
            <a:ext cx="1043868" cy="984566"/>
          </a:xfrm>
          <a:prstGeom prst="ellipse">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sz="2000" dirty="0">
                <a:solidFill>
                  <a:schemeClr val="tx2"/>
                </a:solidFill>
                <a:latin typeface="Lifeline JL" panose="00000400000000000000" pitchFamily="2" charset="0"/>
                <a:ea typeface="微软雅黑" panose="020B0503020204020204" pitchFamily="34" charset="-122"/>
              </a:rPr>
              <a:t>2016</a:t>
            </a:r>
          </a:p>
        </p:txBody>
      </p:sp>
      <p:sp>
        <p:nvSpPr>
          <p:cNvPr id="42" name="Oval 5"/>
          <p:cNvSpPr/>
          <p:nvPr/>
        </p:nvSpPr>
        <p:spPr>
          <a:xfrm>
            <a:off x="4529349" y="1058019"/>
            <a:ext cx="1043868" cy="984566"/>
          </a:xfrm>
          <a:prstGeom prst="ellipse">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sz="2000" dirty="0">
                <a:solidFill>
                  <a:schemeClr val="tx2"/>
                </a:solidFill>
                <a:latin typeface="Lifeline JL" panose="00000400000000000000" pitchFamily="2" charset="0"/>
                <a:ea typeface="微软雅黑" panose="020B0503020204020204" pitchFamily="34" charset="-122"/>
              </a:rPr>
              <a:t>2015</a:t>
            </a:r>
            <a:endParaRPr lang="en-US" sz="2000" dirty="0">
              <a:solidFill>
                <a:schemeClr val="tx2"/>
              </a:solidFill>
              <a:latin typeface="Lifeline JL" panose="00000400000000000000" pitchFamily="2" charset="0"/>
              <a:ea typeface="微软雅黑" panose="020B0503020204020204" pitchFamily="34" charset="-122"/>
            </a:endParaRPr>
          </a:p>
        </p:txBody>
      </p:sp>
      <p:sp>
        <p:nvSpPr>
          <p:cNvPr id="44" name="Text Box 10"/>
          <p:cNvSpPr txBox="1">
            <a:spLocks noChangeArrowheads="1"/>
          </p:cNvSpPr>
          <p:nvPr/>
        </p:nvSpPr>
        <p:spPr bwMode="auto">
          <a:xfrm>
            <a:off x="6531223" y="2043060"/>
            <a:ext cx="4670612" cy="994821"/>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600" b="1" dirty="0">
                <a:solidFill>
                  <a:schemeClr val="bg1"/>
                </a:solidFill>
                <a:latin typeface="Lifeline JL" panose="00000400000000000000" pitchFamily="2" charset="0"/>
                <a:ea typeface="+mj-ea"/>
                <a:cs typeface="Open Sans" panose="020B0606030504020204" pitchFamily="34" charset="0"/>
              </a:rPr>
              <a:t>单击此处添加标题</a:t>
            </a:r>
            <a:endParaRPr lang="en-US" altLang="zh-CN" sz="1600" b="1" dirty="0">
              <a:solidFill>
                <a:schemeClr val="bg1"/>
              </a:solidFill>
              <a:latin typeface="Lifeline JL" panose="00000400000000000000" pitchFamily="2" charset="0"/>
              <a:ea typeface="+mj-ea"/>
              <a:cs typeface="Open Sans" panose="020B0606030504020204" pitchFamily="34" charset="0"/>
            </a:endParaRPr>
          </a:p>
          <a:p>
            <a:pPr defTabSz="814070">
              <a:lnSpc>
                <a:spcPct val="130000"/>
              </a:lnSpc>
            </a:pPr>
            <a:r>
              <a:rPr lang="zh-CN" altLang="en-US" sz="1600" dirty="0">
                <a:solidFill>
                  <a:schemeClr val="bg1"/>
                </a:solidFill>
                <a:latin typeface="Lifeline JL" panose="00000400000000000000" pitchFamily="2" charset="0"/>
                <a:ea typeface="+mj-ea"/>
                <a:cs typeface="Open Sans" panose="020B0606030504020204" pitchFamily="34" charset="0"/>
              </a:rPr>
              <a:t>您的内容打在这里，或者通过复制您的文本后，在此框中选择粘贴，并选择只保留文字。</a:t>
            </a:r>
            <a:endParaRPr lang="en-US" sz="1600" dirty="0">
              <a:solidFill>
                <a:schemeClr val="bg1"/>
              </a:solidFill>
              <a:latin typeface="Lifeline JL" panose="00000400000000000000" pitchFamily="2" charset="0"/>
              <a:ea typeface="+mj-ea"/>
              <a:cs typeface="Open Sans" panose="020B0606030504020204" pitchFamily="34" charset="0"/>
            </a:endParaRPr>
          </a:p>
        </p:txBody>
      </p:sp>
      <p:sp>
        <p:nvSpPr>
          <p:cNvPr id="45" name="Text Box 10"/>
          <p:cNvSpPr txBox="1">
            <a:spLocks noChangeArrowheads="1"/>
          </p:cNvSpPr>
          <p:nvPr/>
        </p:nvSpPr>
        <p:spPr bwMode="auto">
          <a:xfrm>
            <a:off x="1417862" y="2043058"/>
            <a:ext cx="4046440" cy="994821"/>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600" b="1" dirty="0">
                <a:solidFill>
                  <a:schemeClr val="bg1"/>
                </a:solidFill>
                <a:latin typeface="Lifeline JL" panose="00000400000000000000" pitchFamily="2" charset="0"/>
                <a:ea typeface="+mj-ea"/>
                <a:cs typeface="Open Sans" panose="020B0606030504020204" pitchFamily="34" charset="0"/>
              </a:rPr>
              <a:t>单击此处添加标题</a:t>
            </a:r>
            <a:endParaRPr lang="en-US" altLang="zh-CN" sz="1600" b="1" dirty="0">
              <a:solidFill>
                <a:schemeClr val="bg1"/>
              </a:solidFill>
              <a:latin typeface="Lifeline JL" panose="00000400000000000000" pitchFamily="2" charset="0"/>
              <a:ea typeface="+mj-ea"/>
              <a:cs typeface="Open Sans" panose="020B0606030504020204" pitchFamily="34" charset="0"/>
            </a:endParaRPr>
          </a:p>
          <a:p>
            <a:pPr algn="r" defTabSz="814070">
              <a:lnSpc>
                <a:spcPct val="130000"/>
              </a:lnSpc>
            </a:pPr>
            <a:r>
              <a:rPr lang="zh-CN" altLang="en-US" sz="1600" dirty="0">
                <a:solidFill>
                  <a:schemeClr val="bg1"/>
                </a:solidFill>
                <a:latin typeface="Lifeline JL" panose="00000400000000000000" pitchFamily="2" charset="0"/>
                <a:ea typeface="+mj-ea"/>
                <a:cs typeface="Open Sans" panose="020B0606030504020204" pitchFamily="34" charset="0"/>
              </a:rPr>
              <a:t>您的内容打在这里，或者通过复制您的文本后，在此框中选择粘贴，并选择只保留文字。</a:t>
            </a:r>
            <a:endParaRPr lang="en-US" sz="1600" dirty="0">
              <a:solidFill>
                <a:schemeClr val="bg1"/>
              </a:solidFill>
              <a:latin typeface="Lifeline JL" panose="00000400000000000000" pitchFamily="2" charset="0"/>
              <a:ea typeface="+mj-ea"/>
              <a:cs typeface="Open Sans" panose="020B0606030504020204" pitchFamily="34" charset="0"/>
            </a:endParaRPr>
          </a:p>
        </p:txBody>
      </p:sp>
      <p:sp>
        <p:nvSpPr>
          <p:cNvPr id="43"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3.2 </a:t>
            </a:r>
            <a:r>
              <a:rPr lang="zh-CN" altLang="en-US" b="0">
                <a:solidFill>
                  <a:schemeClr val="bg1"/>
                </a:solidFill>
              </a:rPr>
              <a:t>案例对比分析</a:t>
            </a:r>
            <a:endParaRPr lang="zh-CN" altLang="en-US" b="0" dirty="0">
              <a:solidFill>
                <a:schemeClr val="bg1"/>
              </a:solidFill>
            </a:endParaRPr>
          </a:p>
        </p:txBody>
      </p:sp>
      <p:sp>
        <p:nvSpPr>
          <p:cNvPr id="48"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50" name="直接连接符 49"/>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TextBox 12"/>
          <p:cNvSpPr txBox="1"/>
          <p:nvPr/>
        </p:nvSpPr>
        <p:spPr>
          <a:xfrm>
            <a:off x="1994719" y="3119589"/>
            <a:ext cx="8208912"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a:solidFill>
                  <a:schemeClr val="bg1"/>
                </a:solidFill>
                <a:latin typeface="+mn-ea"/>
              </a:rPr>
              <a:t>研究成果与应用前景</a:t>
            </a:r>
            <a:endParaRPr lang="zh-CN" altLang="en-US" sz="6600" dirty="0">
              <a:solidFill>
                <a:schemeClr val="bg1"/>
              </a:solidFill>
              <a:latin typeface="+mn-ea"/>
            </a:endParaRPr>
          </a:p>
        </p:txBody>
      </p:sp>
      <p:sp>
        <p:nvSpPr>
          <p:cNvPr id="43" name="文本框 42"/>
          <p:cNvSpPr txBox="1"/>
          <p:nvPr/>
        </p:nvSpPr>
        <p:spPr>
          <a:xfrm>
            <a:off x="5507437" y="2764777"/>
            <a:ext cx="1080120" cy="40011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Part 4</a:t>
            </a:r>
            <a:endParaRPr kumimoji="0" lang="zh-CN" altLang="en-US"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44" name="Line 5"/>
          <p:cNvSpPr>
            <a:spLocks noChangeShapeType="1"/>
          </p:cNvSpPr>
          <p:nvPr/>
        </p:nvSpPr>
        <p:spPr bwMode="auto">
          <a:xfrm flipH="1">
            <a:off x="1850703" y="4218588"/>
            <a:ext cx="8496944" cy="0"/>
          </a:xfrm>
          <a:prstGeom prst="line">
            <a:avLst/>
          </a:prstGeom>
          <a:noFill/>
          <a:ln w="12700" cap="flat">
            <a:solidFill>
              <a:schemeClr val="bg1">
                <a:lumMod val="40000"/>
                <a:lumOff val="60000"/>
              </a:schemeClr>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4D4D4D"/>
              </a:solidFill>
              <a:effectLst/>
              <a:uLnTx/>
              <a:uFillTx/>
              <a:latin typeface="Arial" panose="020B0604020202020204" pitchFamily="34" charset="0"/>
              <a:ea typeface="宋体" panose="02010600030101010101" pitchFamily="2" charset="-122"/>
              <a:cs typeface="+mn-cs"/>
            </a:endParaRPr>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4999" y="839115"/>
            <a:ext cx="3039486" cy="1948928"/>
          </a:xfrm>
          <a:prstGeom prst="rect">
            <a:avLst/>
          </a:prstGeom>
        </p:spPr>
      </p:pic>
      <p:sp>
        <p:nvSpPr>
          <p:cNvPr id="13" name="Freeform 24"/>
          <p:cNvSpPr>
            <a:spLocks noEditPoints="1"/>
          </p:cNvSpPr>
          <p:nvPr/>
        </p:nvSpPr>
        <p:spPr bwMode="auto">
          <a:xfrm>
            <a:off x="5785588" y="1446208"/>
            <a:ext cx="746207" cy="707998"/>
          </a:xfrm>
          <a:custGeom>
            <a:avLst/>
            <a:gdLst>
              <a:gd name="T0" fmla="*/ 481 w 532"/>
              <a:gd name="T1" fmla="*/ 453 h 526"/>
              <a:gd name="T2" fmla="*/ 426 w 532"/>
              <a:gd name="T3" fmla="*/ 453 h 526"/>
              <a:gd name="T4" fmla="*/ 513 w 532"/>
              <a:gd name="T5" fmla="*/ 51 h 526"/>
              <a:gd name="T6" fmla="*/ 441 w 532"/>
              <a:gd name="T7" fmla="*/ 0 h 526"/>
              <a:gd name="T8" fmla="*/ 250 w 532"/>
              <a:gd name="T9" fmla="*/ 170 h 526"/>
              <a:gd name="T10" fmla="*/ 223 w 532"/>
              <a:gd name="T11" fmla="*/ 209 h 526"/>
              <a:gd name="T12" fmla="*/ 199 w 532"/>
              <a:gd name="T13" fmla="*/ 221 h 526"/>
              <a:gd name="T14" fmla="*/ 202 w 532"/>
              <a:gd name="T15" fmla="*/ 294 h 526"/>
              <a:gd name="T16" fmla="*/ 48 w 532"/>
              <a:gd name="T17" fmla="*/ 428 h 526"/>
              <a:gd name="T18" fmla="*/ 31 w 532"/>
              <a:gd name="T19" fmla="*/ 526 h 526"/>
              <a:gd name="T20" fmla="*/ 110 w 532"/>
              <a:gd name="T21" fmla="*/ 446 h 526"/>
              <a:gd name="T22" fmla="*/ 236 w 532"/>
              <a:gd name="T23" fmla="*/ 328 h 526"/>
              <a:gd name="T24" fmla="*/ 306 w 532"/>
              <a:gd name="T25" fmla="*/ 328 h 526"/>
              <a:gd name="T26" fmla="*/ 326 w 532"/>
              <a:gd name="T27" fmla="*/ 283 h 526"/>
              <a:gd name="T28" fmla="*/ 357 w 532"/>
              <a:gd name="T29" fmla="*/ 277 h 526"/>
              <a:gd name="T30" fmla="*/ 513 w 532"/>
              <a:gd name="T31" fmla="*/ 51 h 526"/>
              <a:gd name="T32" fmla="*/ 207 w 532"/>
              <a:gd name="T33" fmla="*/ 171 h 526"/>
              <a:gd name="T34" fmla="*/ 214 w 532"/>
              <a:gd name="T35" fmla="*/ 165 h 526"/>
              <a:gd name="T36" fmla="*/ 231 w 532"/>
              <a:gd name="T37" fmla="*/ 148 h 526"/>
              <a:gd name="T38" fmla="*/ 114 w 532"/>
              <a:gd name="T39" fmla="*/ 0 h 526"/>
              <a:gd name="T40" fmla="*/ 149 w 532"/>
              <a:gd name="T41" fmla="*/ 84 h 526"/>
              <a:gd name="T42" fmla="*/ 12 w 532"/>
              <a:gd name="T43" fmla="*/ 102 h 526"/>
              <a:gd name="T44" fmla="*/ 123 w 532"/>
              <a:gd name="T45" fmla="*/ 236 h 526"/>
              <a:gd name="T46" fmla="*/ 160 w 532"/>
              <a:gd name="T47" fmla="*/ 229 h 526"/>
              <a:gd name="T48" fmla="*/ 192 w 532"/>
              <a:gd name="T49" fmla="*/ 187 h 526"/>
              <a:gd name="T50" fmla="*/ 355 w 532"/>
              <a:gd name="T51" fmla="*/ 320 h 526"/>
              <a:gd name="T52" fmla="*/ 327 w 532"/>
              <a:gd name="T53" fmla="*/ 348 h 526"/>
              <a:gd name="T54" fmla="*/ 392 w 532"/>
              <a:gd name="T55" fmla="*/ 460 h 526"/>
              <a:gd name="T56" fmla="*/ 460 w 532"/>
              <a:gd name="T57" fmla="*/ 526 h 526"/>
              <a:gd name="T58" fmla="*/ 518 w 532"/>
              <a:gd name="T59" fmla="*/ 436 h 526"/>
              <a:gd name="T60" fmla="*/ 371 w 532"/>
              <a:gd name="T61" fmla="*/ 304 h 526"/>
              <a:gd name="T62" fmla="*/ 348 w 532"/>
              <a:gd name="T63" fmla="*/ 30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2" h="526">
                <a:moveTo>
                  <a:pt x="453" y="426"/>
                </a:moveTo>
                <a:cubicBezTo>
                  <a:pt x="469" y="426"/>
                  <a:pt x="481" y="438"/>
                  <a:pt x="481" y="453"/>
                </a:cubicBezTo>
                <a:cubicBezTo>
                  <a:pt x="481" y="468"/>
                  <a:pt x="469" y="481"/>
                  <a:pt x="453" y="481"/>
                </a:cubicBezTo>
                <a:cubicBezTo>
                  <a:pt x="438" y="481"/>
                  <a:pt x="426" y="468"/>
                  <a:pt x="426" y="453"/>
                </a:cubicBezTo>
                <a:cubicBezTo>
                  <a:pt x="426" y="438"/>
                  <a:pt x="438" y="426"/>
                  <a:pt x="453" y="426"/>
                </a:cubicBezTo>
                <a:close/>
                <a:moveTo>
                  <a:pt x="513" y="51"/>
                </a:moveTo>
                <a:lnTo>
                  <a:pt x="476" y="14"/>
                </a:lnTo>
                <a:cubicBezTo>
                  <a:pt x="467" y="5"/>
                  <a:pt x="454" y="0"/>
                  <a:pt x="441" y="0"/>
                </a:cubicBezTo>
                <a:cubicBezTo>
                  <a:pt x="428" y="0"/>
                  <a:pt x="416" y="5"/>
                  <a:pt x="406" y="14"/>
                </a:cubicBezTo>
                <a:lnTo>
                  <a:pt x="250" y="170"/>
                </a:lnTo>
                <a:cubicBezTo>
                  <a:pt x="255" y="180"/>
                  <a:pt x="251" y="194"/>
                  <a:pt x="244" y="201"/>
                </a:cubicBezTo>
                <a:cubicBezTo>
                  <a:pt x="239" y="206"/>
                  <a:pt x="230" y="209"/>
                  <a:pt x="223" y="209"/>
                </a:cubicBezTo>
                <a:cubicBezTo>
                  <a:pt x="219" y="209"/>
                  <a:pt x="216" y="209"/>
                  <a:pt x="213" y="207"/>
                </a:cubicBezTo>
                <a:lnTo>
                  <a:pt x="199" y="221"/>
                </a:lnTo>
                <a:cubicBezTo>
                  <a:pt x="180" y="240"/>
                  <a:pt x="180" y="272"/>
                  <a:pt x="199" y="291"/>
                </a:cubicBezTo>
                <a:lnTo>
                  <a:pt x="202" y="294"/>
                </a:lnTo>
                <a:lnTo>
                  <a:pt x="80" y="416"/>
                </a:lnTo>
                <a:lnTo>
                  <a:pt x="48" y="428"/>
                </a:lnTo>
                <a:lnTo>
                  <a:pt x="0" y="495"/>
                </a:lnTo>
                <a:lnTo>
                  <a:pt x="31" y="526"/>
                </a:lnTo>
                <a:lnTo>
                  <a:pt x="98" y="479"/>
                </a:lnTo>
                <a:lnTo>
                  <a:pt x="110" y="446"/>
                </a:lnTo>
                <a:lnTo>
                  <a:pt x="232" y="324"/>
                </a:lnTo>
                <a:lnTo>
                  <a:pt x="236" y="328"/>
                </a:lnTo>
                <a:cubicBezTo>
                  <a:pt x="246" y="337"/>
                  <a:pt x="258" y="342"/>
                  <a:pt x="271" y="342"/>
                </a:cubicBezTo>
                <a:cubicBezTo>
                  <a:pt x="284" y="342"/>
                  <a:pt x="296" y="337"/>
                  <a:pt x="306" y="328"/>
                </a:cubicBezTo>
                <a:lnTo>
                  <a:pt x="320" y="314"/>
                </a:lnTo>
                <a:cubicBezTo>
                  <a:pt x="315" y="305"/>
                  <a:pt x="319" y="291"/>
                  <a:pt x="326" y="283"/>
                </a:cubicBezTo>
                <a:cubicBezTo>
                  <a:pt x="331" y="278"/>
                  <a:pt x="339" y="275"/>
                  <a:pt x="347" y="275"/>
                </a:cubicBezTo>
                <a:cubicBezTo>
                  <a:pt x="351" y="275"/>
                  <a:pt x="354" y="276"/>
                  <a:pt x="357" y="277"/>
                </a:cubicBezTo>
                <a:lnTo>
                  <a:pt x="513" y="121"/>
                </a:lnTo>
                <a:cubicBezTo>
                  <a:pt x="532" y="102"/>
                  <a:pt x="532" y="70"/>
                  <a:pt x="513" y="51"/>
                </a:cubicBezTo>
                <a:close/>
                <a:moveTo>
                  <a:pt x="192" y="187"/>
                </a:moveTo>
                <a:lnTo>
                  <a:pt x="207" y="171"/>
                </a:lnTo>
                <a:lnTo>
                  <a:pt x="221" y="179"/>
                </a:lnTo>
                <a:lnTo>
                  <a:pt x="214" y="165"/>
                </a:lnTo>
                <a:lnTo>
                  <a:pt x="229" y="150"/>
                </a:lnTo>
                <a:lnTo>
                  <a:pt x="231" y="148"/>
                </a:lnTo>
                <a:cubicBezTo>
                  <a:pt x="234" y="139"/>
                  <a:pt x="236" y="131"/>
                  <a:pt x="236" y="123"/>
                </a:cubicBezTo>
                <a:cubicBezTo>
                  <a:pt x="236" y="60"/>
                  <a:pt x="176" y="0"/>
                  <a:pt x="114" y="0"/>
                </a:cubicBezTo>
                <a:cubicBezTo>
                  <a:pt x="114" y="0"/>
                  <a:pt x="106" y="8"/>
                  <a:pt x="103" y="11"/>
                </a:cubicBezTo>
                <a:cubicBezTo>
                  <a:pt x="153" y="61"/>
                  <a:pt x="149" y="53"/>
                  <a:pt x="149" y="84"/>
                </a:cubicBezTo>
                <a:cubicBezTo>
                  <a:pt x="149" y="109"/>
                  <a:pt x="109" y="148"/>
                  <a:pt x="84" y="148"/>
                </a:cubicBezTo>
                <a:cubicBezTo>
                  <a:pt x="53" y="148"/>
                  <a:pt x="63" y="154"/>
                  <a:pt x="12" y="102"/>
                </a:cubicBezTo>
                <a:cubicBezTo>
                  <a:pt x="8" y="106"/>
                  <a:pt x="0" y="113"/>
                  <a:pt x="0" y="114"/>
                </a:cubicBezTo>
                <a:cubicBezTo>
                  <a:pt x="1" y="176"/>
                  <a:pt x="60" y="236"/>
                  <a:pt x="123" y="236"/>
                </a:cubicBezTo>
                <a:cubicBezTo>
                  <a:pt x="134" y="236"/>
                  <a:pt x="146" y="232"/>
                  <a:pt x="158" y="226"/>
                </a:cubicBezTo>
                <a:lnTo>
                  <a:pt x="160" y="229"/>
                </a:lnTo>
                <a:cubicBezTo>
                  <a:pt x="164" y="218"/>
                  <a:pt x="170" y="209"/>
                  <a:pt x="179" y="200"/>
                </a:cubicBezTo>
                <a:lnTo>
                  <a:pt x="192" y="187"/>
                </a:lnTo>
                <a:close/>
                <a:moveTo>
                  <a:pt x="348" y="306"/>
                </a:moveTo>
                <a:lnTo>
                  <a:pt x="355" y="320"/>
                </a:lnTo>
                <a:lnTo>
                  <a:pt x="341" y="335"/>
                </a:lnTo>
                <a:lnTo>
                  <a:pt x="327" y="348"/>
                </a:lnTo>
                <a:cubicBezTo>
                  <a:pt x="319" y="357"/>
                  <a:pt x="309" y="363"/>
                  <a:pt x="298" y="367"/>
                </a:cubicBezTo>
                <a:lnTo>
                  <a:pt x="392" y="460"/>
                </a:lnTo>
                <a:lnTo>
                  <a:pt x="436" y="519"/>
                </a:lnTo>
                <a:lnTo>
                  <a:pt x="460" y="526"/>
                </a:lnTo>
                <a:lnTo>
                  <a:pt x="525" y="460"/>
                </a:lnTo>
                <a:lnTo>
                  <a:pt x="518" y="436"/>
                </a:lnTo>
                <a:lnTo>
                  <a:pt x="460" y="392"/>
                </a:lnTo>
                <a:lnTo>
                  <a:pt x="371" y="304"/>
                </a:lnTo>
                <a:lnTo>
                  <a:pt x="363" y="313"/>
                </a:lnTo>
                <a:lnTo>
                  <a:pt x="348" y="306"/>
                </a:lnTo>
                <a:close/>
              </a:path>
            </a:pathLst>
          </a:custGeom>
          <a:solidFill>
            <a:schemeClr val="bg2"/>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6" name="Freeform 21"/>
          <p:cNvSpPr>
            <a:spLocks noEditPoints="1"/>
          </p:cNvSpPr>
          <p:nvPr/>
        </p:nvSpPr>
        <p:spPr bwMode="auto">
          <a:xfrm>
            <a:off x="3039800" y="4631187"/>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18" name="TextBox 28"/>
          <p:cNvSpPr txBox="1"/>
          <p:nvPr/>
        </p:nvSpPr>
        <p:spPr>
          <a:xfrm>
            <a:off x="3335158" y="4580665"/>
            <a:ext cx="1948428" cy="369332"/>
          </a:xfrm>
          <a:prstGeom prst="rect">
            <a:avLst/>
          </a:prstGeom>
          <a:noFill/>
        </p:spPr>
        <p:txBody>
          <a:bodyPr wrap="square" rtlCol="0">
            <a:spAutoFit/>
          </a:bodyPr>
          <a:lstStyle/>
          <a:p>
            <a:r>
              <a:rPr lang="zh-CN" altLang="en-US" dirty="0">
                <a:solidFill>
                  <a:schemeClr val="bg1"/>
                </a:solidFill>
                <a:latin typeface="+mj-ea"/>
                <a:ea typeface="+mj-ea"/>
              </a:rPr>
              <a:t>研究最终目标</a:t>
            </a:r>
          </a:p>
        </p:txBody>
      </p:sp>
      <p:sp>
        <p:nvSpPr>
          <p:cNvPr id="19" name="Freeform 21"/>
          <p:cNvSpPr>
            <a:spLocks noEditPoints="1"/>
          </p:cNvSpPr>
          <p:nvPr/>
        </p:nvSpPr>
        <p:spPr bwMode="auto">
          <a:xfrm>
            <a:off x="7492490" y="4631187"/>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0" name="TextBox 44"/>
          <p:cNvSpPr txBox="1"/>
          <p:nvPr/>
        </p:nvSpPr>
        <p:spPr>
          <a:xfrm>
            <a:off x="7787848" y="4580665"/>
            <a:ext cx="1627604" cy="369332"/>
          </a:xfrm>
          <a:prstGeom prst="rect">
            <a:avLst/>
          </a:prstGeom>
          <a:noFill/>
        </p:spPr>
        <p:txBody>
          <a:bodyPr wrap="square" rtlCol="0">
            <a:spAutoFit/>
          </a:bodyPr>
          <a:lstStyle/>
          <a:p>
            <a:r>
              <a:rPr lang="zh-CN" altLang="en-US" dirty="0">
                <a:solidFill>
                  <a:schemeClr val="bg1"/>
                </a:solidFill>
                <a:latin typeface="+mj-ea"/>
                <a:ea typeface="+mj-ea"/>
              </a:rPr>
              <a:t>成果形式</a:t>
            </a:r>
          </a:p>
        </p:txBody>
      </p:sp>
      <p:sp>
        <p:nvSpPr>
          <p:cNvPr id="21" name="Freeform 21"/>
          <p:cNvSpPr>
            <a:spLocks noEditPoints="1"/>
          </p:cNvSpPr>
          <p:nvPr/>
        </p:nvSpPr>
        <p:spPr bwMode="auto">
          <a:xfrm>
            <a:off x="5523541" y="4631187"/>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2" name="TextBox 46"/>
          <p:cNvSpPr txBox="1"/>
          <p:nvPr/>
        </p:nvSpPr>
        <p:spPr>
          <a:xfrm>
            <a:off x="5818898" y="4580665"/>
            <a:ext cx="1495125" cy="369332"/>
          </a:xfrm>
          <a:prstGeom prst="rect">
            <a:avLst/>
          </a:prstGeom>
          <a:noFill/>
        </p:spPr>
        <p:txBody>
          <a:bodyPr wrap="square" rtlCol="0">
            <a:spAutoFit/>
          </a:bodyPr>
          <a:lstStyle/>
          <a:p>
            <a:r>
              <a:rPr lang="zh-CN" altLang="en-US" dirty="0">
                <a:solidFill>
                  <a:schemeClr val="bg1"/>
                </a:solidFill>
                <a:latin typeface="+mj-ea"/>
                <a:ea typeface="+mj-ea"/>
              </a:rPr>
              <a:t>应用前景</a:t>
            </a:r>
          </a:p>
        </p:txBody>
      </p:sp>
    </p:spTree>
  </p:cSld>
  <p:clrMapOvr>
    <a:masterClrMapping/>
  </p:clrMapOvr>
  <p:transition spd="slow" advTm="10224">
    <p:push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椭圆 23"/>
          <p:cNvSpPr/>
          <p:nvPr/>
        </p:nvSpPr>
        <p:spPr bwMode="auto">
          <a:xfrm>
            <a:off x="2505980" y="2545686"/>
            <a:ext cx="6992180" cy="2156249"/>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a:solidFill>
                <a:schemeClr val="bg1"/>
              </a:solidFill>
            </a:endParaRPr>
          </a:p>
        </p:txBody>
      </p:sp>
      <p:sp>
        <p:nvSpPr>
          <p:cNvPr id="25" name="Freeform 6"/>
          <p:cNvSpPr/>
          <p:nvPr/>
        </p:nvSpPr>
        <p:spPr bwMode="auto">
          <a:xfrm>
            <a:off x="3725618" y="2906270"/>
            <a:ext cx="4541902" cy="1401177"/>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6" name="TextBox 52"/>
          <p:cNvSpPr txBox="1"/>
          <p:nvPr/>
        </p:nvSpPr>
        <p:spPr>
          <a:xfrm>
            <a:off x="1787878" y="1536888"/>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bg1"/>
                </a:solidFill>
                <a:latin typeface="微软雅黑" panose="020B0503020204020204" pitchFamily="34" charset="-122"/>
                <a:ea typeface="微软雅黑" panose="020B0503020204020204" pitchFamily="34" charset="-122"/>
              </a:rPr>
              <a:t>分支目标一</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27" name="TextBox 53"/>
          <p:cNvSpPr txBox="1"/>
          <p:nvPr/>
        </p:nvSpPr>
        <p:spPr>
          <a:xfrm>
            <a:off x="1066502" y="1852679"/>
            <a:ext cx="2181734"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r>
              <a:rPr lang="zh-CN" altLang="en-US" sz="1600" dirty="0">
                <a:solidFill>
                  <a:schemeClr val="bg1"/>
                </a:solidFill>
                <a:latin typeface="+mn-ea"/>
              </a:rPr>
              <a:t>理清理论上的逻辑关系，克服关键技术难点。</a:t>
            </a:r>
          </a:p>
        </p:txBody>
      </p:sp>
      <p:sp>
        <p:nvSpPr>
          <p:cNvPr id="28" name="TextBox 54"/>
          <p:cNvSpPr txBox="1"/>
          <p:nvPr/>
        </p:nvSpPr>
        <p:spPr>
          <a:xfrm>
            <a:off x="8937080" y="1484784"/>
            <a:ext cx="1476664" cy="400110"/>
          </a:xfrm>
          <a:prstGeom prst="rect">
            <a:avLst/>
          </a:prstGeom>
          <a:noFill/>
        </p:spPr>
        <p:txBody>
          <a:bodyPr wrap="square">
            <a:spAutoFit/>
          </a:bodyPr>
          <a:lstStyle/>
          <a:p>
            <a:pPr algn="r">
              <a:defRPr/>
            </a:pPr>
            <a:r>
              <a:rPr lang="zh-CN" altLang="en-US" sz="2000" b="1" dirty="0">
                <a:solidFill>
                  <a:schemeClr val="bg1"/>
                </a:solidFill>
                <a:latin typeface="微软雅黑" panose="020B0503020204020204" pitchFamily="34" charset="-122"/>
                <a:ea typeface="微软雅黑" panose="020B0503020204020204" pitchFamily="34" charset="-122"/>
              </a:rPr>
              <a:t>分支目标二</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29" name="TextBox 55"/>
          <p:cNvSpPr txBox="1"/>
          <p:nvPr/>
        </p:nvSpPr>
        <p:spPr>
          <a:xfrm>
            <a:off x="8973111" y="1783884"/>
            <a:ext cx="2158736" cy="584775"/>
          </a:xfrm>
          <a:prstGeom prst="rect">
            <a:avLst/>
          </a:prstGeom>
          <a:noFill/>
        </p:spPr>
        <p:txBody>
          <a:bodyPr wrap="square">
            <a:spAutoFit/>
          </a:bodyPr>
          <a:lstStyle/>
          <a:p>
            <a:r>
              <a:rPr lang="zh-CN" altLang="en-US" sz="1600" dirty="0">
                <a:solidFill>
                  <a:schemeClr val="bg1"/>
                </a:solidFill>
                <a:latin typeface="+mn-ea"/>
              </a:rPr>
              <a:t>完成论文设计方案并通过评审。</a:t>
            </a:r>
          </a:p>
        </p:txBody>
      </p:sp>
      <p:sp>
        <p:nvSpPr>
          <p:cNvPr id="30" name="TextBox 56"/>
          <p:cNvSpPr txBox="1"/>
          <p:nvPr/>
        </p:nvSpPr>
        <p:spPr>
          <a:xfrm>
            <a:off x="1787879" y="4588980"/>
            <a:ext cx="1597832" cy="400110"/>
          </a:xfrm>
          <a:prstGeom prst="rect">
            <a:avLst/>
          </a:prstGeom>
          <a:noFill/>
        </p:spPr>
        <p:txBody>
          <a:bodyPr wrap="square">
            <a:spAutoFit/>
          </a:bodyPr>
          <a:lstStyle/>
          <a:p>
            <a:pPr algn="r">
              <a:defRPr/>
            </a:pPr>
            <a:r>
              <a:rPr lang="zh-CN" altLang="en-US" sz="2000" b="1" dirty="0">
                <a:solidFill>
                  <a:schemeClr val="bg1"/>
                </a:solidFill>
                <a:latin typeface="微软雅黑" panose="020B0503020204020204" pitchFamily="34" charset="-122"/>
                <a:ea typeface="微软雅黑" panose="020B0503020204020204" pitchFamily="34" charset="-122"/>
              </a:rPr>
              <a:t>分支目标三</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a:xfrm>
            <a:off x="1108705" y="4982877"/>
            <a:ext cx="2900225" cy="584775"/>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r>
              <a:rPr lang="zh-CN" altLang="en-US">
                <a:solidFill>
                  <a:schemeClr val="bg1"/>
                </a:solidFill>
                <a:latin typeface="+mn-ea"/>
              </a:rPr>
              <a:t>设计出工程样品，实现</a:t>
            </a:r>
            <a:r>
              <a:rPr lang="en-US" altLang="zh-CN">
                <a:solidFill>
                  <a:schemeClr val="bg1"/>
                </a:solidFill>
                <a:latin typeface="+mn-ea"/>
              </a:rPr>
              <a:t>80%</a:t>
            </a:r>
            <a:r>
              <a:rPr lang="zh-CN" altLang="en-US">
                <a:solidFill>
                  <a:schemeClr val="bg1"/>
                </a:solidFill>
                <a:latin typeface="+mn-ea"/>
              </a:rPr>
              <a:t>功能的设计功能。</a:t>
            </a:r>
            <a:endParaRPr lang="zh-CN" altLang="en-US" dirty="0">
              <a:solidFill>
                <a:schemeClr val="bg1"/>
              </a:solidFill>
              <a:latin typeface="+mn-ea"/>
            </a:endParaRPr>
          </a:p>
        </p:txBody>
      </p:sp>
      <p:sp>
        <p:nvSpPr>
          <p:cNvPr id="32" name="TextBox 61"/>
          <p:cNvSpPr txBox="1"/>
          <p:nvPr/>
        </p:nvSpPr>
        <p:spPr>
          <a:xfrm>
            <a:off x="9084240" y="4591471"/>
            <a:ext cx="1459480" cy="400110"/>
          </a:xfrm>
          <a:prstGeom prst="rect">
            <a:avLst/>
          </a:prstGeom>
          <a:noFill/>
        </p:spPr>
        <p:txBody>
          <a:bodyPr wrap="square">
            <a:spAutoFit/>
          </a:bodyPr>
          <a:lstStyle/>
          <a:p>
            <a:pPr algn="r">
              <a:defRPr/>
            </a:pPr>
            <a:r>
              <a:rPr lang="zh-CN" altLang="en-US" sz="2000" b="1" dirty="0">
                <a:solidFill>
                  <a:schemeClr val="bg1"/>
                </a:solidFill>
                <a:latin typeface="微软雅黑" panose="020B0503020204020204" pitchFamily="34" charset="-122"/>
                <a:ea typeface="微软雅黑" panose="020B0503020204020204" pitchFamily="34" charset="-122"/>
              </a:rPr>
              <a:t>分支目标四</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33" name="TextBox 62"/>
          <p:cNvSpPr txBox="1"/>
          <p:nvPr/>
        </p:nvSpPr>
        <p:spPr>
          <a:xfrm>
            <a:off x="8267521" y="4964932"/>
            <a:ext cx="2864326" cy="584775"/>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600">
                <a:solidFill>
                  <a:schemeClr val="bg1"/>
                </a:solidFill>
                <a:latin typeface="+mn-ea"/>
              </a:rPr>
              <a:t>设计出工程样品，实现</a:t>
            </a:r>
            <a:r>
              <a:rPr lang="en-US" altLang="zh-CN" sz="1600">
                <a:solidFill>
                  <a:schemeClr val="bg1"/>
                </a:solidFill>
                <a:latin typeface="+mn-ea"/>
              </a:rPr>
              <a:t>80%</a:t>
            </a:r>
            <a:r>
              <a:rPr lang="zh-CN" altLang="en-US" sz="1600">
                <a:solidFill>
                  <a:schemeClr val="bg1"/>
                </a:solidFill>
                <a:latin typeface="+mn-ea"/>
              </a:rPr>
              <a:t>功能的设计功能。</a:t>
            </a:r>
            <a:endParaRPr lang="zh-CN" altLang="en-US" sz="1600" dirty="0">
              <a:solidFill>
                <a:schemeClr val="bg1"/>
              </a:solidFill>
              <a:latin typeface="+mn-ea"/>
            </a:endParaRPr>
          </a:p>
        </p:txBody>
      </p:sp>
      <p:sp>
        <p:nvSpPr>
          <p:cNvPr id="34" name="Freeform 6"/>
          <p:cNvSpPr/>
          <p:nvPr/>
        </p:nvSpPr>
        <p:spPr bwMode="auto">
          <a:xfrm>
            <a:off x="5071706" y="3332099"/>
            <a:ext cx="1882294" cy="580688"/>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5" name="Freeform 7"/>
          <p:cNvSpPr/>
          <p:nvPr/>
        </p:nvSpPr>
        <p:spPr bwMode="auto">
          <a:xfrm>
            <a:off x="3088625" y="2721655"/>
            <a:ext cx="920305" cy="283487"/>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6" name="Freeform 8"/>
          <p:cNvSpPr/>
          <p:nvPr/>
        </p:nvSpPr>
        <p:spPr bwMode="auto">
          <a:xfrm>
            <a:off x="3088625" y="4241801"/>
            <a:ext cx="920305" cy="281432"/>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7" name="Freeform 9"/>
          <p:cNvSpPr/>
          <p:nvPr/>
        </p:nvSpPr>
        <p:spPr bwMode="auto">
          <a:xfrm>
            <a:off x="8016776" y="4241801"/>
            <a:ext cx="920305" cy="281432"/>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8" name="Freeform 10"/>
          <p:cNvSpPr/>
          <p:nvPr/>
        </p:nvSpPr>
        <p:spPr bwMode="auto">
          <a:xfrm>
            <a:off x="8016776" y="2721655"/>
            <a:ext cx="920305" cy="283487"/>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9" name="Line 11"/>
          <p:cNvSpPr>
            <a:spLocks noChangeShapeType="1"/>
          </p:cNvSpPr>
          <p:nvPr/>
        </p:nvSpPr>
        <p:spPr bwMode="auto">
          <a:xfrm flipH="1">
            <a:off x="3891837" y="3861764"/>
            <a:ext cx="1347589" cy="414958"/>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40" name="Line 12"/>
          <p:cNvSpPr>
            <a:spLocks noChangeShapeType="1"/>
          </p:cNvSpPr>
          <p:nvPr/>
        </p:nvSpPr>
        <p:spPr bwMode="auto">
          <a:xfrm flipH="1">
            <a:off x="6815038" y="2974327"/>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41" name="Line 13"/>
          <p:cNvSpPr>
            <a:spLocks noChangeShapeType="1"/>
          </p:cNvSpPr>
          <p:nvPr/>
        </p:nvSpPr>
        <p:spPr bwMode="auto">
          <a:xfrm flipH="1" flipV="1">
            <a:off x="3891837" y="2974327"/>
            <a:ext cx="1347589" cy="417012"/>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42" name="Line 14"/>
          <p:cNvSpPr>
            <a:spLocks noChangeShapeType="1"/>
          </p:cNvSpPr>
          <p:nvPr/>
        </p:nvSpPr>
        <p:spPr bwMode="auto">
          <a:xfrm flipH="1" flipV="1">
            <a:off x="6815038" y="3876144"/>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bg1"/>
              </a:solidFill>
            </a:endParaRPr>
          </a:p>
        </p:txBody>
      </p:sp>
      <p:grpSp>
        <p:nvGrpSpPr>
          <p:cNvPr id="44" name="组合 43"/>
          <p:cNvGrpSpPr/>
          <p:nvPr/>
        </p:nvGrpSpPr>
        <p:grpSpPr>
          <a:xfrm>
            <a:off x="5948714" y="1950425"/>
            <a:ext cx="1406386" cy="1672018"/>
            <a:chOff x="6205538" y="2856647"/>
            <a:chExt cx="1156365" cy="1374775"/>
          </a:xfrm>
          <a:effectLst>
            <a:outerShdw blurRad="76200" dir="13500000" sy="23000" kx="1200000" algn="br" rotWithShape="0">
              <a:prstClr val="black">
                <a:alpha val="20000"/>
              </a:prstClr>
            </a:outerShdw>
          </a:effectLst>
        </p:grpSpPr>
        <p:sp>
          <p:nvSpPr>
            <p:cNvPr id="45"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chemeClr val="accent1"/>
            </a:solidFill>
            <a:ln w="12700" cap="flat">
              <a:noFill/>
              <a:prstDash val="solid"/>
              <a:miter lim="800000"/>
            </a:ln>
            <a:effectLst/>
          </p:spPr>
          <p:txBody>
            <a:bodyPr vert="horz" wrap="square" lIns="91440" tIns="45720" rIns="91440" bIns="45720" numCol="1" anchor="t" anchorCtr="0" compatLnSpc="1"/>
            <a:lstStyle/>
            <a:p>
              <a:endParaRPr lang="zh-CN" altLang="en-US">
                <a:solidFill>
                  <a:schemeClr val="bg1"/>
                </a:solidFill>
              </a:endParaRPr>
            </a:p>
          </p:txBody>
        </p:sp>
        <p:sp>
          <p:nvSpPr>
            <p:cNvPr id="46" name="Rectangle 20"/>
            <p:cNvSpPr>
              <a:spLocks noChangeArrowheads="1"/>
            </p:cNvSpPr>
            <p:nvPr/>
          </p:nvSpPr>
          <p:spPr bwMode="auto">
            <a:xfrm>
              <a:off x="6205538" y="2856647"/>
              <a:ext cx="53975" cy="1374775"/>
            </a:xfrm>
            <a:prstGeom prst="rect">
              <a:avLst/>
            </a:prstGeom>
            <a:solidFill>
              <a:schemeClr val="bg1"/>
            </a:solidFill>
            <a:ln w="12700" cap="flat">
              <a:noFill/>
              <a:prstDash val="solid"/>
              <a:miter lim="800000"/>
            </a:ln>
            <a:effectLst/>
          </p:spPr>
          <p:txBody>
            <a:bodyPr vert="horz" wrap="square" lIns="91440" tIns="45720" rIns="91440" bIns="45720" numCol="1" anchor="t" anchorCtr="0" compatLnSpc="1"/>
            <a:lstStyle/>
            <a:p>
              <a:endParaRPr lang="zh-CN" altLang="en-US">
                <a:solidFill>
                  <a:schemeClr val="bg1"/>
                </a:solidFill>
              </a:endParaRPr>
            </a:p>
          </p:txBody>
        </p:sp>
      </p:grpSp>
      <p:grpSp>
        <p:nvGrpSpPr>
          <p:cNvPr id="47" name="组合 46"/>
          <p:cNvGrpSpPr/>
          <p:nvPr/>
        </p:nvGrpSpPr>
        <p:grpSpPr>
          <a:xfrm>
            <a:off x="3281231" y="1828656"/>
            <a:ext cx="616941" cy="1018701"/>
            <a:chOff x="8066088" y="2327276"/>
            <a:chExt cx="719137" cy="1187450"/>
          </a:xfrm>
          <a:solidFill>
            <a:schemeClr val="tx2"/>
          </a:solidFill>
        </p:grpSpPr>
        <p:sp>
          <p:nvSpPr>
            <p:cNvPr id="4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chemeClr val="tx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a:solidFill>
                  <a:schemeClr val="bg2"/>
                </a:solidFill>
                <a:latin typeface="+mj-ea"/>
                <a:ea typeface="+mj-ea"/>
              </a:endParaRPr>
            </a:p>
          </p:txBody>
        </p:sp>
        <p:sp>
          <p:nvSpPr>
            <p:cNvPr id="49" name="矩形 48"/>
            <p:cNvSpPr/>
            <p:nvPr/>
          </p:nvSpPr>
          <p:spPr>
            <a:xfrm>
              <a:off x="8260327" y="2431982"/>
              <a:ext cx="314289" cy="609892"/>
            </a:xfrm>
            <a:prstGeom prst="rect">
              <a:avLst/>
            </a:prstGeom>
            <a:noFill/>
          </p:spPr>
          <p:txBody>
            <a:bodyPr wrap="none">
              <a:spAutoFit/>
            </a:bodyPr>
            <a:lstStyle/>
            <a:p>
              <a:r>
                <a:rPr lang="en-US" altLang="zh-CN" sz="2800" dirty="0">
                  <a:solidFill>
                    <a:schemeClr val="bg2"/>
                  </a:solidFill>
                  <a:latin typeface="Lifeline JL" panose="00000400000000000000" pitchFamily="2" charset="0"/>
                  <a:ea typeface="+mn-ea"/>
                </a:rPr>
                <a:t>1</a:t>
              </a:r>
              <a:endParaRPr lang="zh-CN" altLang="en-US" sz="2800" dirty="0">
                <a:solidFill>
                  <a:schemeClr val="bg2"/>
                </a:solidFill>
                <a:latin typeface="Lifeline JL" panose="00000400000000000000" pitchFamily="2" charset="0"/>
                <a:ea typeface="+mn-ea"/>
              </a:endParaRPr>
            </a:p>
          </p:txBody>
        </p:sp>
      </p:grpSp>
      <p:sp>
        <p:nvSpPr>
          <p:cNvPr id="50" name="矩形 49"/>
          <p:cNvSpPr/>
          <p:nvPr/>
        </p:nvSpPr>
        <p:spPr>
          <a:xfrm>
            <a:off x="6146406" y="2022015"/>
            <a:ext cx="772845" cy="707886"/>
          </a:xfrm>
          <a:prstGeom prst="rect">
            <a:avLst/>
          </a:prstGeom>
        </p:spPr>
        <p:txBody>
          <a:bodyPr wrap="square">
            <a:spAutoFit/>
          </a:bodyPr>
          <a:lstStyle/>
          <a:p>
            <a:pPr algn="ctr"/>
            <a:r>
              <a:rPr lang="zh-CN" altLang="en-US" sz="2000" b="1" dirty="0">
                <a:solidFill>
                  <a:schemeClr val="bg2"/>
                </a:solidFill>
                <a:latin typeface="+mn-ea"/>
                <a:ea typeface="+mn-ea"/>
              </a:rPr>
              <a:t>四个意义</a:t>
            </a:r>
          </a:p>
        </p:txBody>
      </p:sp>
      <p:grpSp>
        <p:nvGrpSpPr>
          <p:cNvPr id="51" name="组合 50"/>
          <p:cNvGrpSpPr/>
          <p:nvPr/>
        </p:nvGrpSpPr>
        <p:grpSpPr>
          <a:xfrm>
            <a:off x="8182963" y="1828656"/>
            <a:ext cx="616941" cy="1018701"/>
            <a:chOff x="8066088" y="2327276"/>
            <a:chExt cx="719137" cy="1187450"/>
          </a:xfrm>
        </p:grpSpPr>
        <p:sp>
          <p:nvSpPr>
            <p:cNvPr id="52"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chemeClr val="tx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a:solidFill>
                  <a:schemeClr val="bg2"/>
                </a:solidFill>
                <a:latin typeface="+mj-ea"/>
                <a:ea typeface="+mj-ea"/>
              </a:endParaRPr>
            </a:p>
          </p:txBody>
        </p:sp>
        <p:sp>
          <p:nvSpPr>
            <p:cNvPr id="53" name="矩形 52"/>
            <p:cNvSpPr/>
            <p:nvPr/>
          </p:nvSpPr>
          <p:spPr>
            <a:xfrm>
              <a:off x="8225872" y="2431982"/>
              <a:ext cx="443217" cy="609892"/>
            </a:xfrm>
            <a:prstGeom prst="rect">
              <a:avLst/>
            </a:prstGeom>
          </p:spPr>
          <p:txBody>
            <a:bodyPr wrap="none">
              <a:spAutoFit/>
            </a:bodyPr>
            <a:lstStyle/>
            <a:p>
              <a:r>
                <a:rPr lang="en-US" altLang="zh-CN" sz="2800" dirty="0">
                  <a:solidFill>
                    <a:schemeClr val="bg2"/>
                  </a:solidFill>
                  <a:latin typeface="Lifeline JL" panose="00000400000000000000" pitchFamily="2" charset="0"/>
                  <a:ea typeface="+mn-ea"/>
                </a:rPr>
                <a:t>2</a:t>
              </a:r>
              <a:endParaRPr lang="zh-CN" altLang="en-US" sz="2800" dirty="0">
                <a:solidFill>
                  <a:schemeClr val="bg2"/>
                </a:solidFill>
                <a:latin typeface="Lifeline JL" panose="00000400000000000000" pitchFamily="2" charset="0"/>
                <a:ea typeface="+mn-ea"/>
              </a:endParaRPr>
            </a:p>
          </p:txBody>
        </p:sp>
      </p:grpSp>
      <p:grpSp>
        <p:nvGrpSpPr>
          <p:cNvPr id="54" name="组合 53"/>
          <p:cNvGrpSpPr/>
          <p:nvPr/>
        </p:nvGrpSpPr>
        <p:grpSpPr>
          <a:xfrm>
            <a:off x="3281231" y="3324264"/>
            <a:ext cx="616941" cy="1018701"/>
            <a:chOff x="8066088" y="2327276"/>
            <a:chExt cx="719137" cy="1187450"/>
          </a:xfrm>
        </p:grpSpPr>
        <p:sp>
          <p:nvSpPr>
            <p:cNvPr id="55"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chemeClr val="tx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a:solidFill>
                  <a:schemeClr val="bg2"/>
                </a:solidFill>
                <a:latin typeface="+mj-ea"/>
                <a:ea typeface="+mj-ea"/>
              </a:endParaRPr>
            </a:p>
          </p:txBody>
        </p:sp>
        <p:sp>
          <p:nvSpPr>
            <p:cNvPr id="56" name="矩形 55"/>
            <p:cNvSpPr/>
            <p:nvPr/>
          </p:nvSpPr>
          <p:spPr>
            <a:xfrm>
              <a:off x="8203780" y="2431982"/>
              <a:ext cx="446954" cy="609892"/>
            </a:xfrm>
            <a:prstGeom prst="rect">
              <a:avLst/>
            </a:prstGeom>
          </p:spPr>
          <p:txBody>
            <a:bodyPr wrap="none">
              <a:spAutoFit/>
            </a:bodyPr>
            <a:lstStyle/>
            <a:p>
              <a:r>
                <a:rPr lang="en-US" altLang="zh-CN" sz="2800" dirty="0">
                  <a:solidFill>
                    <a:schemeClr val="bg2"/>
                  </a:solidFill>
                  <a:latin typeface="Lifeline JL" panose="00000400000000000000" pitchFamily="2" charset="0"/>
                  <a:ea typeface="+mn-ea"/>
                </a:rPr>
                <a:t>3</a:t>
              </a:r>
              <a:endParaRPr lang="zh-CN" altLang="en-US" sz="2800" dirty="0">
                <a:solidFill>
                  <a:schemeClr val="bg2"/>
                </a:solidFill>
                <a:latin typeface="Lifeline JL" panose="00000400000000000000" pitchFamily="2" charset="0"/>
                <a:ea typeface="+mn-ea"/>
              </a:endParaRPr>
            </a:p>
          </p:txBody>
        </p:sp>
      </p:grpSp>
      <p:grpSp>
        <p:nvGrpSpPr>
          <p:cNvPr id="57" name="组合 56"/>
          <p:cNvGrpSpPr/>
          <p:nvPr/>
        </p:nvGrpSpPr>
        <p:grpSpPr>
          <a:xfrm>
            <a:off x="8182963" y="3324264"/>
            <a:ext cx="616941" cy="1018701"/>
            <a:chOff x="8066088" y="2327276"/>
            <a:chExt cx="719137" cy="1187450"/>
          </a:xfrm>
        </p:grpSpPr>
        <p:sp>
          <p:nvSpPr>
            <p:cNvPr id="5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chemeClr val="tx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a:solidFill>
                  <a:schemeClr val="bg2"/>
                </a:solidFill>
                <a:latin typeface="+mj-ea"/>
                <a:ea typeface="+mj-ea"/>
              </a:endParaRPr>
            </a:p>
          </p:txBody>
        </p:sp>
        <p:sp>
          <p:nvSpPr>
            <p:cNvPr id="59" name="矩形 58"/>
            <p:cNvSpPr/>
            <p:nvPr/>
          </p:nvSpPr>
          <p:spPr>
            <a:xfrm>
              <a:off x="8203398" y="2431982"/>
              <a:ext cx="452561" cy="609892"/>
            </a:xfrm>
            <a:prstGeom prst="rect">
              <a:avLst/>
            </a:prstGeom>
          </p:spPr>
          <p:txBody>
            <a:bodyPr wrap="none">
              <a:spAutoFit/>
            </a:bodyPr>
            <a:lstStyle/>
            <a:p>
              <a:r>
                <a:rPr lang="en-US" altLang="zh-CN" sz="2800" dirty="0">
                  <a:solidFill>
                    <a:schemeClr val="bg2"/>
                  </a:solidFill>
                  <a:latin typeface="Lifeline JL" panose="00000400000000000000" pitchFamily="2" charset="0"/>
                  <a:ea typeface="+mn-ea"/>
                </a:rPr>
                <a:t>4</a:t>
              </a:r>
              <a:endParaRPr lang="zh-CN" altLang="en-US" sz="2800" dirty="0">
                <a:solidFill>
                  <a:schemeClr val="bg2"/>
                </a:solidFill>
                <a:latin typeface="Lifeline JL" panose="00000400000000000000" pitchFamily="2" charset="0"/>
                <a:ea typeface="+mn-ea"/>
              </a:endParaRPr>
            </a:p>
          </p:txBody>
        </p:sp>
      </p:grpSp>
      <p:sp>
        <p:nvSpPr>
          <p:cNvPr id="43"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4.1 </a:t>
            </a:r>
            <a:r>
              <a:rPr lang="zh-CN" altLang="en-US" b="0">
                <a:solidFill>
                  <a:schemeClr val="bg1"/>
                </a:solidFill>
              </a:rPr>
              <a:t>研究目标</a:t>
            </a:r>
            <a:endParaRPr lang="zh-CN" altLang="en-US" b="0" dirty="0">
              <a:solidFill>
                <a:schemeClr val="bg1"/>
              </a:solidFill>
            </a:endParaRPr>
          </a:p>
        </p:txBody>
      </p:sp>
      <p:sp>
        <p:nvSpPr>
          <p:cNvPr id="62"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64" name="直接连接符 63"/>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4.2 </a:t>
            </a:r>
            <a:r>
              <a:rPr lang="zh-CN" altLang="en-US" b="0">
                <a:solidFill>
                  <a:schemeClr val="bg1"/>
                </a:solidFill>
              </a:rPr>
              <a:t>成果形式</a:t>
            </a:r>
            <a:endParaRPr lang="zh-CN" altLang="en-US" b="0" dirty="0">
              <a:solidFill>
                <a:schemeClr val="bg1"/>
              </a:solidFill>
            </a:endParaRPr>
          </a:p>
        </p:txBody>
      </p:sp>
      <p:sp>
        <p:nvSpPr>
          <p:cNvPr id="21"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3" name="直接连接符 22"/>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Oval 6"/>
          <p:cNvSpPr>
            <a:spLocks noChangeArrowheads="1"/>
          </p:cNvSpPr>
          <p:nvPr/>
        </p:nvSpPr>
        <p:spPr bwMode="auto">
          <a:xfrm flipH="1">
            <a:off x="985428" y="2586611"/>
            <a:ext cx="1907896" cy="1906222"/>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5" name="Freeform 7"/>
          <p:cNvSpPr/>
          <p:nvPr/>
        </p:nvSpPr>
        <p:spPr bwMode="auto">
          <a:xfrm flipH="1">
            <a:off x="3755477" y="1462478"/>
            <a:ext cx="1292225" cy="4079875"/>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6" name="Oval 8"/>
          <p:cNvSpPr>
            <a:spLocks noChangeArrowheads="1"/>
          </p:cNvSpPr>
          <p:nvPr/>
        </p:nvSpPr>
        <p:spPr bwMode="auto">
          <a:xfrm flipH="1">
            <a:off x="3428452" y="1024328"/>
            <a:ext cx="1219200" cy="1220788"/>
          </a:xfrm>
          <a:prstGeom prst="ellips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7" name="Oval 9"/>
          <p:cNvSpPr>
            <a:spLocks noChangeArrowheads="1"/>
          </p:cNvSpPr>
          <p:nvPr/>
        </p:nvSpPr>
        <p:spPr bwMode="auto">
          <a:xfrm flipH="1">
            <a:off x="4303164" y="2883291"/>
            <a:ext cx="1220788" cy="1219200"/>
          </a:xfrm>
          <a:prstGeom prst="ellips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8" name="Oval 10"/>
          <p:cNvSpPr>
            <a:spLocks noChangeArrowheads="1"/>
          </p:cNvSpPr>
          <p:nvPr/>
        </p:nvSpPr>
        <p:spPr bwMode="auto">
          <a:xfrm flipH="1">
            <a:off x="3303039" y="4685103"/>
            <a:ext cx="1220788" cy="1219200"/>
          </a:xfrm>
          <a:prstGeom prst="ellipse">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9" name="Line 11"/>
          <p:cNvSpPr>
            <a:spLocks noChangeShapeType="1"/>
          </p:cNvSpPr>
          <p:nvPr/>
        </p:nvSpPr>
        <p:spPr bwMode="auto">
          <a:xfrm flipH="1">
            <a:off x="2658672" y="2106529"/>
            <a:ext cx="873456" cy="64144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30" name="Line 13"/>
          <p:cNvSpPr>
            <a:spLocks noChangeShapeType="1"/>
          </p:cNvSpPr>
          <p:nvPr/>
        </p:nvSpPr>
        <p:spPr bwMode="auto">
          <a:xfrm flipH="1">
            <a:off x="3009352" y="3475428"/>
            <a:ext cx="1164222"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31" name="Oval 14"/>
          <p:cNvSpPr>
            <a:spLocks noChangeArrowheads="1"/>
          </p:cNvSpPr>
          <p:nvPr/>
        </p:nvSpPr>
        <p:spPr bwMode="auto">
          <a:xfrm flipH="1">
            <a:off x="1126577" y="2726128"/>
            <a:ext cx="1625600" cy="1625600"/>
          </a:xfrm>
          <a:prstGeom prst="ellipse">
            <a:avLst/>
          </a:prstGeom>
          <a:solidFill>
            <a:schemeClr val="tx1"/>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2" name="TextBox 11"/>
          <p:cNvSpPr txBox="1"/>
          <p:nvPr/>
        </p:nvSpPr>
        <p:spPr>
          <a:xfrm flipH="1">
            <a:off x="3601193" y="1219223"/>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设计论文</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sp>
        <p:nvSpPr>
          <p:cNvPr id="33" name="TextBox 12"/>
          <p:cNvSpPr txBox="1"/>
          <p:nvPr/>
        </p:nvSpPr>
        <p:spPr>
          <a:xfrm flipH="1">
            <a:off x="4480914" y="3086916"/>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工程样机</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sp>
        <p:nvSpPr>
          <p:cNvPr id="34" name="TextBox 13"/>
          <p:cNvSpPr txBox="1"/>
          <p:nvPr/>
        </p:nvSpPr>
        <p:spPr>
          <a:xfrm flipH="1">
            <a:off x="3476574" y="4879204"/>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设计报告</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sp>
        <p:nvSpPr>
          <p:cNvPr id="35" name="TextBox 14"/>
          <p:cNvSpPr txBox="1"/>
          <p:nvPr/>
        </p:nvSpPr>
        <p:spPr>
          <a:xfrm flipH="1">
            <a:off x="1422139" y="2985018"/>
            <a:ext cx="1045036" cy="1077218"/>
          </a:xfrm>
          <a:prstGeom prst="rect">
            <a:avLst/>
          </a:prstGeom>
          <a:noFill/>
        </p:spPr>
        <p:txBody>
          <a:bodyPr wrap="square" rtlCol="0">
            <a:spAutoFit/>
          </a:bodyPr>
          <a:lstStyle/>
          <a:p>
            <a:pPr algn="ctr"/>
            <a:r>
              <a:rPr lang="zh-CN" altLang="en-US" sz="3200" b="1" dirty="0">
                <a:solidFill>
                  <a:schemeClr val="bg2"/>
                </a:solidFill>
                <a:latin typeface="+mn-ea"/>
                <a:ea typeface="+mn-ea"/>
              </a:rPr>
              <a:t>研究成果</a:t>
            </a:r>
            <a:endParaRPr lang="en-US" altLang="zh-CN" sz="3200" b="1" dirty="0">
              <a:solidFill>
                <a:schemeClr val="bg2"/>
              </a:solidFill>
              <a:latin typeface="+mn-ea"/>
              <a:ea typeface="+mn-ea"/>
            </a:endParaRPr>
          </a:p>
        </p:txBody>
      </p:sp>
      <p:sp>
        <p:nvSpPr>
          <p:cNvPr id="36" name="TextBox 15"/>
          <p:cNvSpPr txBox="1"/>
          <p:nvPr/>
        </p:nvSpPr>
        <p:spPr>
          <a:xfrm flipH="1">
            <a:off x="4679747" y="1139312"/>
            <a:ext cx="5955137" cy="646331"/>
          </a:xfrm>
          <a:prstGeom prst="rect">
            <a:avLst/>
          </a:prstGeom>
          <a:noFill/>
        </p:spPr>
        <p:txBody>
          <a:bodyPr wrap="square" rtlCol="0">
            <a:spAutoFit/>
          </a:bodyPr>
          <a:lstStyle/>
          <a:p>
            <a:pPr algn="just"/>
            <a:r>
              <a:rPr lang="zh-CN" altLang="en-US" dirty="0">
                <a:solidFill>
                  <a:schemeClr val="bg1"/>
                </a:solidFill>
                <a:latin typeface="+mj-ea"/>
                <a:ea typeface="+mj-ea"/>
              </a:rPr>
              <a:t>完成论文的设计工作完成论文的设计工作完成论文的设计工作完成论文的设计工作完成论文的设计工作</a:t>
            </a:r>
          </a:p>
        </p:txBody>
      </p:sp>
      <p:sp>
        <p:nvSpPr>
          <p:cNvPr id="37" name="TextBox 16"/>
          <p:cNvSpPr txBox="1"/>
          <p:nvPr/>
        </p:nvSpPr>
        <p:spPr>
          <a:xfrm flipH="1">
            <a:off x="5580500" y="3185779"/>
            <a:ext cx="5235987" cy="923330"/>
          </a:xfrm>
          <a:prstGeom prst="rect">
            <a:avLst/>
          </a:prstGeom>
          <a:noFill/>
        </p:spPr>
        <p:txBody>
          <a:bodyPr wrap="square" rtlCol="0">
            <a:spAutoFit/>
          </a:bodyPr>
          <a:lstStyle/>
          <a:p>
            <a:pPr algn="just"/>
            <a:r>
              <a:rPr lang="zh-CN" altLang="en-US" dirty="0">
                <a:solidFill>
                  <a:schemeClr val="bg1"/>
                </a:solidFill>
                <a:latin typeface="+mj-ea"/>
                <a:ea typeface="+mj-ea"/>
              </a:rPr>
              <a:t>试制出测试样机试制出测试样机试制出测试样机试制出测试样机试制出测试样机试制出测试样机试制出测试样机</a:t>
            </a:r>
          </a:p>
        </p:txBody>
      </p:sp>
      <p:sp>
        <p:nvSpPr>
          <p:cNvPr id="38" name="TextBox 17"/>
          <p:cNvSpPr txBox="1"/>
          <p:nvPr/>
        </p:nvSpPr>
        <p:spPr>
          <a:xfrm flipH="1">
            <a:off x="4570565" y="5020085"/>
            <a:ext cx="6064318" cy="646331"/>
          </a:xfrm>
          <a:prstGeom prst="rect">
            <a:avLst/>
          </a:prstGeom>
          <a:noFill/>
        </p:spPr>
        <p:txBody>
          <a:bodyPr wrap="square" rtlCol="0">
            <a:spAutoFit/>
          </a:bodyPr>
          <a:lstStyle/>
          <a:p>
            <a:pPr algn="just"/>
            <a:r>
              <a:rPr lang="zh-CN" altLang="en-US" dirty="0">
                <a:solidFill>
                  <a:schemeClr val="bg1"/>
                </a:solidFill>
                <a:latin typeface="+mj-ea"/>
                <a:ea typeface="+mj-ea"/>
              </a:rPr>
              <a:t>制作出设计报告制作出设计报告制作出设计报告制作出设计报告制作出设计报告制作出设计报告</a:t>
            </a:r>
          </a:p>
        </p:txBody>
      </p:sp>
      <p:sp>
        <p:nvSpPr>
          <p:cNvPr id="39" name="Line 11"/>
          <p:cNvSpPr>
            <a:spLocks noChangeShapeType="1"/>
          </p:cNvSpPr>
          <p:nvPr/>
        </p:nvSpPr>
        <p:spPr bwMode="auto">
          <a:xfrm flipH="1" flipV="1">
            <a:off x="2645025" y="4303819"/>
            <a:ext cx="723331" cy="586853"/>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713503" y="5141103"/>
            <a:ext cx="5588000" cy="611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2" name="矩形 21"/>
          <p:cNvSpPr/>
          <p:nvPr/>
        </p:nvSpPr>
        <p:spPr>
          <a:xfrm>
            <a:off x="1429465" y="4280678"/>
            <a:ext cx="4175125" cy="6127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3" name="矩形 22"/>
          <p:cNvSpPr/>
          <p:nvPr/>
        </p:nvSpPr>
        <p:spPr>
          <a:xfrm>
            <a:off x="2077165" y="3431365"/>
            <a:ext cx="2879725" cy="6127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4" name="任意多边形 5"/>
          <p:cNvSpPr/>
          <p:nvPr/>
        </p:nvSpPr>
        <p:spPr>
          <a:xfrm>
            <a:off x="723028" y="4887103"/>
            <a:ext cx="5588000" cy="257175"/>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5" name="任意多边形 6"/>
          <p:cNvSpPr/>
          <p:nvPr/>
        </p:nvSpPr>
        <p:spPr>
          <a:xfrm>
            <a:off x="1413590" y="4026678"/>
            <a:ext cx="4211638"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6" name="右箭头 8"/>
          <p:cNvSpPr/>
          <p:nvPr/>
        </p:nvSpPr>
        <p:spPr>
          <a:xfrm rot="16200000">
            <a:off x="2308940" y="589740"/>
            <a:ext cx="2398713" cy="2808288"/>
          </a:xfrm>
          <a:prstGeom prst="rightArrow">
            <a:avLst>
              <a:gd name="adj1" fmla="val 71174"/>
              <a:gd name="adj2" fmla="val 66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7" name="任意多边形 9"/>
          <p:cNvSpPr/>
          <p:nvPr/>
        </p:nvSpPr>
        <p:spPr>
          <a:xfrm>
            <a:off x="2077165" y="3177365"/>
            <a:ext cx="2843213"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endParaRPr>
          </a:p>
        </p:txBody>
      </p:sp>
      <p:sp>
        <p:nvSpPr>
          <p:cNvPr id="28" name="文本框 20"/>
          <p:cNvSpPr txBox="1"/>
          <p:nvPr/>
        </p:nvSpPr>
        <p:spPr>
          <a:xfrm flipH="1">
            <a:off x="2753446" y="2189940"/>
            <a:ext cx="1580772" cy="707886"/>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企业品牌影响力提升</a:t>
            </a:r>
          </a:p>
        </p:txBody>
      </p:sp>
      <p:sp>
        <p:nvSpPr>
          <p:cNvPr id="29" name="文本框 20"/>
          <p:cNvSpPr txBox="1"/>
          <p:nvPr/>
        </p:nvSpPr>
        <p:spPr>
          <a:xfrm flipH="1">
            <a:off x="2565024" y="3518232"/>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产品曝光度增加</a:t>
            </a:r>
          </a:p>
        </p:txBody>
      </p:sp>
      <p:sp>
        <p:nvSpPr>
          <p:cNvPr id="30" name="文本框 20"/>
          <p:cNvSpPr txBox="1"/>
          <p:nvPr/>
        </p:nvSpPr>
        <p:spPr>
          <a:xfrm flipH="1">
            <a:off x="2553415" y="4362782"/>
            <a:ext cx="1995488"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活动间接收益</a:t>
            </a:r>
          </a:p>
        </p:txBody>
      </p:sp>
      <p:sp>
        <p:nvSpPr>
          <p:cNvPr id="31" name="文本框 20"/>
          <p:cNvSpPr txBox="1"/>
          <p:nvPr/>
        </p:nvSpPr>
        <p:spPr>
          <a:xfrm flipH="1">
            <a:off x="2539128" y="5218444"/>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活动直接收益</a:t>
            </a:r>
          </a:p>
        </p:txBody>
      </p:sp>
      <p:cxnSp>
        <p:nvCxnSpPr>
          <p:cNvPr id="32" name="直接连接符 31"/>
          <p:cNvCxnSpPr/>
          <p:nvPr/>
        </p:nvCxnSpPr>
        <p:spPr bwMode="auto">
          <a:xfrm>
            <a:off x="6316348" y="5446697"/>
            <a:ext cx="136815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连接符 32"/>
          <p:cNvCxnSpPr/>
          <p:nvPr/>
        </p:nvCxnSpPr>
        <p:spPr bwMode="auto">
          <a:xfrm>
            <a:off x="5625228" y="4532297"/>
            <a:ext cx="205927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连接符 33"/>
          <p:cNvCxnSpPr/>
          <p:nvPr/>
        </p:nvCxnSpPr>
        <p:spPr bwMode="auto">
          <a:xfrm>
            <a:off x="5056480" y="3690086"/>
            <a:ext cx="262802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a:off x="4696440" y="2330518"/>
            <a:ext cx="298806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文本框 35"/>
          <p:cNvSpPr txBox="1"/>
          <p:nvPr/>
        </p:nvSpPr>
        <p:spPr>
          <a:xfrm>
            <a:off x="7751187" y="5218444"/>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本资活动预计带来的广告收益、门票收入</a:t>
            </a:r>
            <a:r>
              <a:rPr lang="en-US" altLang="zh-CN" sz="1600" dirty="0">
                <a:solidFill>
                  <a:schemeClr val="bg2">
                    <a:lumMod val="25000"/>
                  </a:schemeClr>
                </a:solidFill>
                <a:latin typeface="微软雅黑" panose="020B0503020204020204" pitchFamily="34" charset="-122"/>
                <a:ea typeface="微软雅黑" panose="020B0503020204020204" pitchFamily="34" charset="-122"/>
              </a:rPr>
              <a:t>20</a:t>
            </a:r>
            <a:r>
              <a:rPr lang="zh-CN" altLang="en-US" sz="1600" dirty="0">
                <a:solidFill>
                  <a:schemeClr val="bg2">
                    <a:lumMod val="25000"/>
                  </a:schemeClr>
                </a:solidFill>
                <a:latin typeface="微软雅黑" panose="020B0503020204020204" pitchFamily="34" charset="-122"/>
                <a:ea typeface="微软雅黑" panose="020B0503020204020204" pitchFamily="34" charset="-122"/>
              </a:rPr>
              <a:t>万元。</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7751187" y="4267949"/>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借助了合作伙伴和政府的影响力，为公司形象带来正面影响。</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7751187" y="3437770"/>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新产品的推出，产品曝光度的增加，将大力提升产品销量。</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7751187" y="2042107"/>
            <a:ext cx="3497981" cy="830997"/>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通过举办这次活动，使得企业的品牌形象得到提升，为公司的发展带来巨大的机遇。</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42"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4.3 </a:t>
            </a:r>
            <a:r>
              <a:rPr lang="zh-CN" altLang="en-US" b="0">
                <a:solidFill>
                  <a:schemeClr val="bg1"/>
                </a:solidFill>
              </a:rPr>
              <a:t>应用前景</a:t>
            </a:r>
            <a:endParaRPr lang="zh-CN" altLang="en-US" b="0" dirty="0">
              <a:solidFill>
                <a:schemeClr val="bg1"/>
              </a:solidFill>
            </a:endParaRPr>
          </a:p>
        </p:txBody>
      </p:sp>
      <p:sp>
        <p:nvSpPr>
          <p:cNvPr id="43"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45" name="直接连接符 44"/>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TextBox 12"/>
          <p:cNvSpPr txBox="1"/>
          <p:nvPr/>
        </p:nvSpPr>
        <p:spPr>
          <a:xfrm>
            <a:off x="1994719" y="3119589"/>
            <a:ext cx="8208912"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a:solidFill>
                  <a:schemeClr val="bg1"/>
                </a:solidFill>
              </a:rPr>
              <a:t>相关建议与论文结论</a:t>
            </a:r>
            <a:endParaRPr lang="zh-CN" altLang="en-US" sz="6600" dirty="0">
              <a:solidFill>
                <a:schemeClr val="bg1"/>
              </a:solidFill>
            </a:endParaRPr>
          </a:p>
        </p:txBody>
      </p:sp>
      <p:sp>
        <p:nvSpPr>
          <p:cNvPr id="43" name="文本框 42"/>
          <p:cNvSpPr txBox="1"/>
          <p:nvPr/>
        </p:nvSpPr>
        <p:spPr>
          <a:xfrm>
            <a:off x="5559115" y="2764777"/>
            <a:ext cx="1080120" cy="40011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Part 5</a:t>
            </a:r>
            <a:endParaRPr kumimoji="0" lang="zh-CN" altLang="en-US"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44" name="Line 5"/>
          <p:cNvSpPr>
            <a:spLocks noChangeShapeType="1"/>
          </p:cNvSpPr>
          <p:nvPr/>
        </p:nvSpPr>
        <p:spPr bwMode="auto">
          <a:xfrm flipH="1">
            <a:off x="1850703" y="4218588"/>
            <a:ext cx="8496944" cy="0"/>
          </a:xfrm>
          <a:prstGeom prst="line">
            <a:avLst/>
          </a:prstGeom>
          <a:noFill/>
          <a:ln w="12700" cap="flat">
            <a:solidFill>
              <a:schemeClr val="bg1">
                <a:lumMod val="40000"/>
                <a:lumOff val="60000"/>
              </a:schemeClr>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4D4D4D"/>
              </a:solidFill>
              <a:effectLst/>
              <a:uLnTx/>
              <a:uFillTx/>
              <a:latin typeface="Arial" panose="020B0604020202020204" pitchFamily="34" charset="0"/>
              <a:ea typeface="宋体" panose="02010600030101010101" pitchFamily="2" charset="-122"/>
              <a:cs typeface="+mn-cs"/>
            </a:endParaRPr>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4999" y="839115"/>
            <a:ext cx="3039486" cy="1948928"/>
          </a:xfrm>
          <a:prstGeom prst="rect">
            <a:avLst/>
          </a:prstGeom>
        </p:spPr>
      </p:pic>
      <p:sp>
        <p:nvSpPr>
          <p:cNvPr id="14" name="Freeform 25"/>
          <p:cNvSpPr>
            <a:spLocks noEditPoints="1"/>
          </p:cNvSpPr>
          <p:nvPr/>
        </p:nvSpPr>
        <p:spPr bwMode="auto">
          <a:xfrm>
            <a:off x="5646084" y="1333873"/>
            <a:ext cx="993151" cy="904054"/>
          </a:xfrm>
          <a:custGeom>
            <a:avLst/>
            <a:gdLst>
              <a:gd name="T0" fmla="*/ 252 w 606"/>
              <a:gd name="T1" fmla="*/ 522 h 576"/>
              <a:gd name="T2" fmla="*/ 252 w 606"/>
              <a:gd name="T3" fmla="*/ 548 h 576"/>
              <a:gd name="T4" fmla="*/ 366 w 606"/>
              <a:gd name="T5" fmla="*/ 535 h 576"/>
              <a:gd name="T6" fmla="*/ 353 w 606"/>
              <a:gd name="T7" fmla="*/ 481 h 576"/>
              <a:gd name="T8" fmla="*/ 252 w 606"/>
              <a:gd name="T9" fmla="*/ 481 h 576"/>
              <a:gd name="T10" fmla="*/ 252 w 606"/>
              <a:gd name="T11" fmla="*/ 508 h 576"/>
              <a:gd name="T12" fmla="*/ 366 w 606"/>
              <a:gd name="T13" fmla="*/ 494 h 576"/>
              <a:gd name="T14" fmla="*/ 303 w 606"/>
              <a:gd name="T15" fmla="*/ 576 h 576"/>
              <a:gd name="T16" fmla="*/ 346 w 606"/>
              <a:gd name="T17" fmla="*/ 560 h 576"/>
              <a:gd name="T18" fmla="*/ 303 w 606"/>
              <a:gd name="T19" fmla="*/ 576 h 576"/>
              <a:gd name="T20" fmla="*/ 304 w 606"/>
              <a:gd name="T21" fmla="*/ 154 h 576"/>
              <a:gd name="T22" fmla="*/ 161 w 606"/>
              <a:gd name="T23" fmla="*/ 288 h 576"/>
              <a:gd name="T24" fmla="*/ 246 w 606"/>
              <a:gd name="T25" fmla="*/ 466 h 576"/>
              <a:gd name="T26" fmla="*/ 304 w 606"/>
              <a:gd name="T27" fmla="*/ 470 h 576"/>
              <a:gd name="T28" fmla="*/ 376 w 606"/>
              <a:gd name="T29" fmla="*/ 426 h 576"/>
              <a:gd name="T30" fmla="*/ 304 w 606"/>
              <a:gd name="T31" fmla="*/ 154 h 576"/>
              <a:gd name="T32" fmla="*/ 119 w 606"/>
              <a:gd name="T33" fmla="*/ 312 h 576"/>
              <a:gd name="T34" fmla="*/ 23 w 606"/>
              <a:gd name="T35" fmla="*/ 293 h 576"/>
              <a:gd name="T36" fmla="*/ 23 w 606"/>
              <a:gd name="T37" fmla="*/ 330 h 576"/>
              <a:gd name="T38" fmla="*/ 119 w 606"/>
              <a:gd name="T39" fmla="*/ 312 h 576"/>
              <a:gd name="T40" fmla="*/ 583 w 606"/>
              <a:gd name="T41" fmla="*/ 293 h 576"/>
              <a:gd name="T42" fmla="*/ 487 w 606"/>
              <a:gd name="T43" fmla="*/ 312 h 576"/>
              <a:gd name="T44" fmla="*/ 583 w 606"/>
              <a:gd name="T45" fmla="*/ 330 h 576"/>
              <a:gd name="T46" fmla="*/ 583 w 606"/>
              <a:gd name="T47" fmla="*/ 293 h 576"/>
              <a:gd name="T48" fmla="*/ 464 w 606"/>
              <a:gd name="T49" fmla="*/ 175 h 576"/>
              <a:gd name="T50" fmla="*/ 518 w 606"/>
              <a:gd name="T51" fmla="*/ 94 h 576"/>
              <a:gd name="T52" fmla="*/ 437 w 606"/>
              <a:gd name="T53" fmla="*/ 148 h 576"/>
              <a:gd name="T54" fmla="*/ 464 w 606"/>
              <a:gd name="T55" fmla="*/ 175 h 576"/>
              <a:gd name="T56" fmla="*/ 301 w 606"/>
              <a:gd name="T57" fmla="*/ 119 h 576"/>
              <a:gd name="T58" fmla="*/ 320 w 606"/>
              <a:gd name="T59" fmla="*/ 23 h 576"/>
              <a:gd name="T60" fmla="*/ 282 w 606"/>
              <a:gd name="T61" fmla="*/ 23 h 576"/>
              <a:gd name="T62" fmla="*/ 301 w 606"/>
              <a:gd name="T63" fmla="*/ 119 h 576"/>
              <a:gd name="T64" fmla="*/ 136 w 606"/>
              <a:gd name="T65" fmla="*/ 167 h 576"/>
              <a:gd name="T66" fmla="*/ 162 w 606"/>
              <a:gd name="T67" fmla="*/ 141 h 576"/>
              <a:gd name="T68" fmla="*/ 81 w 606"/>
              <a:gd name="T69" fmla="*/ 86 h 576"/>
              <a:gd name="T70" fmla="*/ 136 w 606"/>
              <a:gd name="T71" fmla="*/ 167 h 576"/>
              <a:gd name="T72" fmla="*/ 142 w 606"/>
              <a:gd name="T73" fmla="*/ 448 h 576"/>
              <a:gd name="T74" fmla="*/ 87 w 606"/>
              <a:gd name="T75" fmla="*/ 529 h 576"/>
              <a:gd name="T76" fmla="*/ 169 w 606"/>
              <a:gd name="T77" fmla="*/ 474 h 576"/>
              <a:gd name="T78" fmla="*/ 142 w 606"/>
              <a:gd name="T79" fmla="*/ 448 h 576"/>
              <a:gd name="T80" fmla="*/ 470 w 606"/>
              <a:gd name="T81" fmla="*/ 455 h 576"/>
              <a:gd name="T82" fmla="*/ 443 w 606"/>
              <a:gd name="T83" fmla="*/ 482 h 576"/>
              <a:gd name="T84" fmla="*/ 524 w 606"/>
              <a:gd name="T85" fmla="*/ 536 h 576"/>
              <a:gd name="T86" fmla="*/ 470 w 606"/>
              <a:gd name="T87" fmla="*/ 455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6" h="576">
                <a:moveTo>
                  <a:pt x="353" y="522"/>
                </a:moveTo>
                <a:lnTo>
                  <a:pt x="252" y="522"/>
                </a:lnTo>
                <a:cubicBezTo>
                  <a:pt x="245" y="522"/>
                  <a:pt x="239" y="528"/>
                  <a:pt x="239" y="535"/>
                </a:cubicBezTo>
                <a:cubicBezTo>
                  <a:pt x="239" y="543"/>
                  <a:pt x="245" y="548"/>
                  <a:pt x="252" y="548"/>
                </a:cubicBezTo>
                <a:lnTo>
                  <a:pt x="353" y="548"/>
                </a:lnTo>
                <a:cubicBezTo>
                  <a:pt x="361" y="548"/>
                  <a:pt x="366" y="543"/>
                  <a:pt x="366" y="535"/>
                </a:cubicBezTo>
                <a:cubicBezTo>
                  <a:pt x="366" y="528"/>
                  <a:pt x="361" y="522"/>
                  <a:pt x="353" y="522"/>
                </a:cubicBezTo>
                <a:close/>
                <a:moveTo>
                  <a:pt x="353" y="481"/>
                </a:moveTo>
                <a:lnTo>
                  <a:pt x="353" y="481"/>
                </a:lnTo>
                <a:lnTo>
                  <a:pt x="252" y="481"/>
                </a:lnTo>
                <a:cubicBezTo>
                  <a:pt x="245" y="481"/>
                  <a:pt x="239" y="487"/>
                  <a:pt x="239" y="494"/>
                </a:cubicBezTo>
                <a:cubicBezTo>
                  <a:pt x="239" y="502"/>
                  <a:pt x="245" y="508"/>
                  <a:pt x="252" y="508"/>
                </a:cubicBezTo>
                <a:lnTo>
                  <a:pt x="353" y="508"/>
                </a:lnTo>
                <a:cubicBezTo>
                  <a:pt x="361" y="508"/>
                  <a:pt x="366" y="502"/>
                  <a:pt x="366" y="494"/>
                </a:cubicBezTo>
                <a:cubicBezTo>
                  <a:pt x="366" y="487"/>
                  <a:pt x="361" y="481"/>
                  <a:pt x="353" y="481"/>
                </a:cubicBezTo>
                <a:close/>
                <a:moveTo>
                  <a:pt x="303" y="576"/>
                </a:moveTo>
                <a:lnTo>
                  <a:pt x="303" y="576"/>
                </a:lnTo>
                <a:lnTo>
                  <a:pt x="346" y="560"/>
                </a:lnTo>
                <a:lnTo>
                  <a:pt x="259" y="560"/>
                </a:lnTo>
                <a:lnTo>
                  <a:pt x="303" y="576"/>
                </a:lnTo>
                <a:close/>
                <a:moveTo>
                  <a:pt x="304" y="154"/>
                </a:moveTo>
                <a:lnTo>
                  <a:pt x="304" y="154"/>
                </a:lnTo>
                <a:lnTo>
                  <a:pt x="301" y="154"/>
                </a:lnTo>
                <a:cubicBezTo>
                  <a:pt x="227" y="154"/>
                  <a:pt x="161" y="214"/>
                  <a:pt x="161" y="288"/>
                </a:cubicBezTo>
                <a:cubicBezTo>
                  <a:pt x="161" y="361"/>
                  <a:pt x="223" y="404"/>
                  <a:pt x="230" y="426"/>
                </a:cubicBezTo>
                <a:cubicBezTo>
                  <a:pt x="236" y="449"/>
                  <a:pt x="230" y="461"/>
                  <a:pt x="246" y="466"/>
                </a:cubicBezTo>
                <a:cubicBezTo>
                  <a:pt x="263" y="471"/>
                  <a:pt x="301" y="470"/>
                  <a:pt x="301" y="470"/>
                </a:cubicBezTo>
                <a:lnTo>
                  <a:pt x="304" y="470"/>
                </a:lnTo>
                <a:cubicBezTo>
                  <a:pt x="304" y="470"/>
                  <a:pt x="342" y="471"/>
                  <a:pt x="359" y="466"/>
                </a:cubicBezTo>
                <a:cubicBezTo>
                  <a:pt x="376" y="461"/>
                  <a:pt x="370" y="449"/>
                  <a:pt x="376" y="426"/>
                </a:cubicBezTo>
                <a:cubicBezTo>
                  <a:pt x="382" y="404"/>
                  <a:pt x="444" y="361"/>
                  <a:pt x="444" y="288"/>
                </a:cubicBezTo>
                <a:cubicBezTo>
                  <a:pt x="444" y="214"/>
                  <a:pt x="378" y="154"/>
                  <a:pt x="304" y="154"/>
                </a:cubicBezTo>
                <a:close/>
                <a:moveTo>
                  <a:pt x="119" y="312"/>
                </a:moveTo>
                <a:lnTo>
                  <a:pt x="119" y="312"/>
                </a:lnTo>
                <a:cubicBezTo>
                  <a:pt x="119" y="301"/>
                  <a:pt x="108" y="293"/>
                  <a:pt x="96" y="293"/>
                </a:cubicBezTo>
                <a:lnTo>
                  <a:pt x="23" y="293"/>
                </a:lnTo>
                <a:cubicBezTo>
                  <a:pt x="10" y="293"/>
                  <a:pt x="0" y="301"/>
                  <a:pt x="0" y="312"/>
                </a:cubicBezTo>
                <a:cubicBezTo>
                  <a:pt x="0" y="322"/>
                  <a:pt x="10" y="330"/>
                  <a:pt x="23" y="330"/>
                </a:cubicBezTo>
                <a:lnTo>
                  <a:pt x="96" y="330"/>
                </a:lnTo>
                <a:cubicBezTo>
                  <a:pt x="108" y="330"/>
                  <a:pt x="119" y="322"/>
                  <a:pt x="119" y="312"/>
                </a:cubicBezTo>
                <a:close/>
                <a:moveTo>
                  <a:pt x="583" y="293"/>
                </a:moveTo>
                <a:lnTo>
                  <a:pt x="583" y="293"/>
                </a:lnTo>
                <a:lnTo>
                  <a:pt x="510" y="293"/>
                </a:lnTo>
                <a:cubicBezTo>
                  <a:pt x="497" y="293"/>
                  <a:pt x="487" y="301"/>
                  <a:pt x="487" y="312"/>
                </a:cubicBezTo>
                <a:cubicBezTo>
                  <a:pt x="487" y="322"/>
                  <a:pt x="497" y="330"/>
                  <a:pt x="510" y="330"/>
                </a:cubicBezTo>
                <a:lnTo>
                  <a:pt x="583" y="330"/>
                </a:lnTo>
                <a:cubicBezTo>
                  <a:pt x="595" y="330"/>
                  <a:pt x="606" y="322"/>
                  <a:pt x="606" y="312"/>
                </a:cubicBezTo>
                <a:cubicBezTo>
                  <a:pt x="606" y="301"/>
                  <a:pt x="595" y="293"/>
                  <a:pt x="583" y="293"/>
                </a:cubicBezTo>
                <a:close/>
                <a:moveTo>
                  <a:pt x="464" y="175"/>
                </a:moveTo>
                <a:lnTo>
                  <a:pt x="464" y="175"/>
                </a:lnTo>
                <a:lnTo>
                  <a:pt x="515" y="124"/>
                </a:lnTo>
                <a:cubicBezTo>
                  <a:pt x="524" y="115"/>
                  <a:pt x="525" y="101"/>
                  <a:pt x="518" y="94"/>
                </a:cubicBezTo>
                <a:cubicBezTo>
                  <a:pt x="511" y="86"/>
                  <a:pt x="497" y="88"/>
                  <a:pt x="488" y="97"/>
                </a:cubicBezTo>
                <a:lnTo>
                  <a:pt x="437" y="148"/>
                </a:lnTo>
                <a:cubicBezTo>
                  <a:pt x="428" y="157"/>
                  <a:pt x="427" y="171"/>
                  <a:pt x="434" y="178"/>
                </a:cubicBezTo>
                <a:cubicBezTo>
                  <a:pt x="441" y="185"/>
                  <a:pt x="455" y="184"/>
                  <a:pt x="464" y="175"/>
                </a:cubicBezTo>
                <a:close/>
                <a:moveTo>
                  <a:pt x="301" y="119"/>
                </a:moveTo>
                <a:lnTo>
                  <a:pt x="301" y="119"/>
                </a:lnTo>
                <a:cubicBezTo>
                  <a:pt x="312" y="119"/>
                  <a:pt x="320" y="108"/>
                  <a:pt x="320" y="96"/>
                </a:cubicBezTo>
                <a:lnTo>
                  <a:pt x="320" y="23"/>
                </a:lnTo>
                <a:cubicBezTo>
                  <a:pt x="320" y="10"/>
                  <a:pt x="312" y="0"/>
                  <a:pt x="301" y="0"/>
                </a:cubicBezTo>
                <a:cubicBezTo>
                  <a:pt x="291" y="0"/>
                  <a:pt x="282" y="10"/>
                  <a:pt x="282" y="23"/>
                </a:cubicBezTo>
                <a:lnTo>
                  <a:pt x="282" y="96"/>
                </a:lnTo>
                <a:cubicBezTo>
                  <a:pt x="282" y="108"/>
                  <a:pt x="291" y="119"/>
                  <a:pt x="301" y="119"/>
                </a:cubicBezTo>
                <a:close/>
                <a:moveTo>
                  <a:pt x="136" y="167"/>
                </a:moveTo>
                <a:lnTo>
                  <a:pt x="136" y="167"/>
                </a:lnTo>
                <a:cubicBezTo>
                  <a:pt x="145" y="176"/>
                  <a:pt x="158" y="178"/>
                  <a:pt x="165" y="170"/>
                </a:cubicBezTo>
                <a:cubicBezTo>
                  <a:pt x="173" y="163"/>
                  <a:pt x="171" y="150"/>
                  <a:pt x="162" y="141"/>
                </a:cubicBezTo>
                <a:lnTo>
                  <a:pt x="111" y="89"/>
                </a:lnTo>
                <a:cubicBezTo>
                  <a:pt x="102" y="80"/>
                  <a:pt x="89" y="79"/>
                  <a:pt x="81" y="86"/>
                </a:cubicBezTo>
                <a:cubicBezTo>
                  <a:pt x="74" y="94"/>
                  <a:pt x="75" y="107"/>
                  <a:pt x="84" y="116"/>
                </a:cubicBezTo>
                <a:lnTo>
                  <a:pt x="136" y="167"/>
                </a:lnTo>
                <a:close/>
                <a:moveTo>
                  <a:pt x="142" y="448"/>
                </a:moveTo>
                <a:lnTo>
                  <a:pt x="142" y="448"/>
                </a:lnTo>
                <a:lnTo>
                  <a:pt x="90" y="499"/>
                </a:lnTo>
                <a:cubicBezTo>
                  <a:pt x="81" y="508"/>
                  <a:pt x="80" y="522"/>
                  <a:pt x="87" y="529"/>
                </a:cubicBezTo>
                <a:cubicBezTo>
                  <a:pt x="95" y="536"/>
                  <a:pt x="108" y="535"/>
                  <a:pt x="117" y="526"/>
                </a:cubicBezTo>
                <a:lnTo>
                  <a:pt x="169" y="474"/>
                </a:lnTo>
                <a:cubicBezTo>
                  <a:pt x="178" y="465"/>
                  <a:pt x="179" y="452"/>
                  <a:pt x="172" y="445"/>
                </a:cubicBezTo>
                <a:cubicBezTo>
                  <a:pt x="164" y="437"/>
                  <a:pt x="151" y="439"/>
                  <a:pt x="142" y="448"/>
                </a:cubicBezTo>
                <a:close/>
                <a:moveTo>
                  <a:pt x="470" y="455"/>
                </a:moveTo>
                <a:lnTo>
                  <a:pt x="470" y="455"/>
                </a:lnTo>
                <a:cubicBezTo>
                  <a:pt x="461" y="446"/>
                  <a:pt x="447" y="445"/>
                  <a:pt x="440" y="452"/>
                </a:cubicBezTo>
                <a:cubicBezTo>
                  <a:pt x="433" y="460"/>
                  <a:pt x="434" y="473"/>
                  <a:pt x="443" y="482"/>
                </a:cubicBezTo>
                <a:lnTo>
                  <a:pt x="495" y="534"/>
                </a:lnTo>
                <a:cubicBezTo>
                  <a:pt x="504" y="543"/>
                  <a:pt x="517" y="544"/>
                  <a:pt x="524" y="536"/>
                </a:cubicBezTo>
                <a:cubicBezTo>
                  <a:pt x="532" y="529"/>
                  <a:pt x="530" y="516"/>
                  <a:pt x="521" y="507"/>
                </a:cubicBezTo>
                <a:lnTo>
                  <a:pt x="470" y="455"/>
                </a:lnTo>
                <a:close/>
              </a:path>
            </a:pathLst>
          </a:custGeom>
          <a:solidFill>
            <a:schemeClr val="bg2"/>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7" name="Freeform 21"/>
          <p:cNvSpPr>
            <a:spLocks noEditPoints="1"/>
          </p:cNvSpPr>
          <p:nvPr/>
        </p:nvSpPr>
        <p:spPr bwMode="auto">
          <a:xfrm>
            <a:off x="3434647" y="4559059"/>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4" name="TextBox 28"/>
          <p:cNvSpPr txBox="1"/>
          <p:nvPr/>
        </p:nvSpPr>
        <p:spPr>
          <a:xfrm>
            <a:off x="3730005" y="4508537"/>
            <a:ext cx="1775864" cy="369332"/>
          </a:xfrm>
          <a:prstGeom prst="rect">
            <a:avLst/>
          </a:prstGeom>
          <a:noFill/>
        </p:spPr>
        <p:txBody>
          <a:bodyPr wrap="square" rtlCol="0">
            <a:spAutoFit/>
          </a:bodyPr>
          <a:lstStyle/>
          <a:p>
            <a:r>
              <a:rPr lang="zh-CN" altLang="en-US" dirty="0">
                <a:solidFill>
                  <a:schemeClr val="bg1"/>
                </a:solidFill>
                <a:latin typeface="+mj-ea"/>
                <a:ea typeface="+mj-ea"/>
              </a:rPr>
              <a:t>主要问题分析</a:t>
            </a:r>
          </a:p>
        </p:txBody>
      </p:sp>
      <p:sp>
        <p:nvSpPr>
          <p:cNvPr id="25" name="Freeform 21"/>
          <p:cNvSpPr>
            <a:spLocks noEditPoints="1"/>
          </p:cNvSpPr>
          <p:nvPr/>
        </p:nvSpPr>
        <p:spPr bwMode="auto">
          <a:xfrm>
            <a:off x="7560510" y="4559059"/>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6" name="TextBox 44"/>
          <p:cNvSpPr txBox="1"/>
          <p:nvPr/>
        </p:nvSpPr>
        <p:spPr>
          <a:xfrm>
            <a:off x="7855868" y="4508537"/>
            <a:ext cx="1483952" cy="369332"/>
          </a:xfrm>
          <a:prstGeom prst="rect">
            <a:avLst/>
          </a:prstGeom>
          <a:noFill/>
        </p:spPr>
        <p:txBody>
          <a:bodyPr wrap="square" rtlCol="0">
            <a:spAutoFit/>
          </a:bodyPr>
          <a:lstStyle/>
          <a:p>
            <a:r>
              <a:rPr lang="zh-CN" altLang="en-US" dirty="0">
                <a:solidFill>
                  <a:schemeClr val="bg1"/>
                </a:solidFill>
                <a:latin typeface="+mj-ea"/>
                <a:ea typeface="+mj-ea"/>
              </a:rPr>
              <a:t>相关建议</a:t>
            </a:r>
          </a:p>
        </p:txBody>
      </p:sp>
      <p:sp>
        <p:nvSpPr>
          <p:cNvPr id="27" name="Freeform 21"/>
          <p:cNvSpPr>
            <a:spLocks noEditPoints="1"/>
          </p:cNvSpPr>
          <p:nvPr/>
        </p:nvSpPr>
        <p:spPr bwMode="auto">
          <a:xfrm>
            <a:off x="5508174" y="4559059"/>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28" name="TextBox 46"/>
          <p:cNvSpPr txBox="1"/>
          <p:nvPr/>
        </p:nvSpPr>
        <p:spPr>
          <a:xfrm>
            <a:off x="5803532" y="4508537"/>
            <a:ext cx="1671406" cy="369332"/>
          </a:xfrm>
          <a:prstGeom prst="rect">
            <a:avLst/>
          </a:prstGeom>
          <a:noFill/>
        </p:spPr>
        <p:txBody>
          <a:bodyPr wrap="square" rtlCol="0">
            <a:spAutoFit/>
          </a:bodyPr>
          <a:lstStyle/>
          <a:p>
            <a:r>
              <a:rPr lang="zh-CN" altLang="en-US" dirty="0">
                <a:solidFill>
                  <a:schemeClr val="bg1"/>
                </a:solidFill>
                <a:latin typeface="+mj-ea"/>
                <a:ea typeface="+mj-ea"/>
              </a:rPr>
              <a:t>问题评估</a:t>
            </a:r>
          </a:p>
        </p:txBody>
      </p:sp>
      <p:sp>
        <p:nvSpPr>
          <p:cNvPr id="29" name="Freeform 21"/>
          <p:cNvSpPr>
            <a:spLocks noEditPoints="1"/>
          </p:cNvSpPr>
          <p:nvPr/>
        </p:nvSpPr>
        <p:spPr bwMode="auto">
          <a:xfrm>
            <a:off x="3434647" y="4963909"/>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30" name="TextBox 32"/>
          <p:cNvSpPr txBox="1"/>
          <p:nvPr/>
        </p:nvSpPr>
        <p:spPr>
          <a:xfrm>
            <a:off x="3730004" y="4913387"/>
            <a:ext cx="1775863" cy="369332"/>
          </a:xfrm>
          <a:prstGeom prst="rect">
            <a:avLst/>
          </a:prstGeom>
          <a:noFill/>
        </p:spPr>
        <p:txBody>
          <a:bodyPr wrap="square" rtlCol="0">
            <a:spAutoFit/>
          </a:bodyPr>
          <a:lstStyle/>
          <a:p>
            <a:r>
              <a:rPr lang="zh-CN" altLang="en-US" dirty="0">
                <a:solidFill>
                  <a:schemeClr val="bg1"/>
                </a:solidFill>
                <a:latin typeface="+mj-ea"/>
                <a:ea typeface="+mj-ea"/>
              </a:rPr>
              <a:t>研究总结</a:t>
            </a:r>
          </a:p>
        </p:txBody>
      </p:sp>
      <p:sp>
        <p:nvSpPr>
          <p:cNvPr id="31" name="Freeform 21"/>
          <p:cNvSpPr>
            <a:spLocks noEditPoints="1"/>
          </p:cNvSpPr>
          <p:nvPr/>
        </p:nvSpPr>
        <p:spPr bwMode="auto">
          <a:xfrm>
            <a:off x="5508174" y="4963909"/>
            <a:ext cx="266700" cy="268288"/>
          </a:xfrm>
          <a:custGeom>
            <a:avLst/>
            <a:gdLst>
              <a:gd name="T0" fmla="*/ 117 w 234"/>
              <a:gd name="T1" fmla="*/ 0 h 234"/>
              <a:gd name="T2" fmla="*/ 234 w 234"/>
              <a:gd name="T3" fmla="*/ 117 h 234"/>
              <a:gd name="T4" fmla="*/ 117 w 234"/>
              <a:gd name="T5" fmla="*/ 234 h 234"/>
              <a:gd name="T6" fmla="*/ 0 w 234"/>
              <a:gd name="T7" fmla="*/ 117 h 234"/>
              <a:gd name="T8" fmla="*/ 117 w 234"/>
              <a:gd name="T9" fmla="*/ 0 h 234"/>
              <a:gd name="T10" fmla="*/ 99 w 234"/>
              <a:gd name="T11" fmla="*/ 199 h 234"/>
              <a:gd name="T12" fmla="*/ 135 w 234"/>
              <a:gd name="T13" fmla="*/ 199 h 234"/>
              <a:gd name="T14" fmla="*/ 135 w 234"/>
              <a:gd name="T15" fmla="*/ 136 h 234"/>
              <a:gd name="T16" fmla="*/ 199 w 234"/>
              <a:gd name="T17" fmla="*/ 136 h 234"/>
              <a:gd name="T18" fmla="*/ 199 w 234"/>
              <a:gd name="T19" fmla="*/ 99 h 234"/>
              <a:gd name="T20" fmla="*/ 135 w 234"/>
              <a:gd name="T21" fmla="*/ 99 h 234"/>
              <a:gd name="T22" fmla="*/ 135 w 234"/>
              <a:gd name="T23" fmla="*/ 35 h 234"/>
              <a:gd name="T24" fmla="*/ 99 w 234"/>
              <a:gd name="T25" fmla="*/ 35 h 234"/>
              <a:gd name="T26" fmla="*/ 99 w 234"/>
              <a:gd name="T27" fmla="*/ 99 h 234"/>
              <a:gd name="T28" fmla="*/ 35 w 234"/>
              <a:gd name="T29" fmla="*/ 99 h 234"/>
              <a:gd name="T30" fmla="*/ 35 w 234"/>
              <a:gd name="T31" fmla="*/ 136 h 234"/>
              <a:gd name="T32" fmla="*/ 99 w 234"/>
              <a:gd name="T33" fmla="*/ 136 h 234"/>
              <a:gd name="T34" fmla="*/ 99 w 234"/>
              <a:gd name="T35" fmla="*/ 19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mj-ea"/>
              <a:ea typeface="+mj-ea"/>
            </a:endParaRPr>
          </a:p>
        </p:txBody>
      </p:sp>
      <p:sp>
        <p:nvSpPr>
          <p:cNvPr id="32" name="TextBox 36"/>
          <p:cNvSpPr txBox="1"/>
          <p:nvPr/>
        </p:nvSpPr>
        <p:spPr>
          <a:xfrm>
            <a:off x="5803531" y="4913387"/>
            <a:ext cx="1671407" cy="369332"/>
          </a:xfrm>
          <a:prstGeom prst="rect">
            <a:avLst/>
          </a:prstGeom>
          <a:noFill/>
        </p:spPr>
        <p:txBody>
          <a:bodyPr wrap="square" rtlCol="0">
            <a:spAutoFit/>
          </a:bodyPr>
          <a:lstStyle/>
          <a:p>
            <a:r>
              <a:rPr lang="zh-CN" altLang="en-US" dirty="0">
                <a:solidFill>
                  <a:schemeClr val="bg1"/>
                </a:solidFill>
                <a:latin typeface="+mj-ea"/>
                <a:ea typeface="+mj-ea"/>
              </a:rPr>
              <a:t>亮点与不足</a:t>
            </a:r>
          </a:p>
        </p:txBody>
      </p:sp>
    </p:spTree>
  </p:cSld>
  <p:clrMapOvr>
    <a:masterClrMapping/>
  </p:clrMapOvr>
  <p:transition spd="slow" advTm="10224">
    <p:push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a:solidFill>
                  <a:schemeClr val="bg1"/>
                </a:solidFill>
              </a:rPr>
              <a:t>5.1 </a:t>
            </a:r>
            <a:r>
              <a:rPr lang="zh-CN" altLang="en-US" b="0">
                <a:solidFill>
                  <a:schemeClr val="bg1"/>
                </a:solidFill>
              </a:rPr>
              <a:t>主要问题分析</a:t>
            </a:r>
            <a:endParaRPr lang="zh-CN" altLang="en-US" b="0" dirty="0">
              <a:solidFill>
                <a:schemeClr val="bg1"/>
              </a:solidFill>
            </a:endParaRPr>
          </a:p>
        </p:txBody>
      </p:sp>
      <p:sp>
        <p:nvSpPr>
          <p:cNvPr id="32"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34" name="直接连接符 33"/>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9" name="圆角右箭头 41"/>
          <p:cNvSpPr/>
          <p:nvPr/>
        </p:nvSpPr>
        <p:spPr>
          <a:xfrm>
            <a:off x="6296939" y="2825359"/>
            <a:ext cx="1367389" cy="3598747"/>
          </a:xfrm>
          <a:prstGeom prst="bentArrow">
            <a:avLst>
              <a:gd name="adj1" fmla="val 25000"/>
              <a:gd name="adj2" fmla="val 25000"/>
              <a:gd name="adj3" fmla="val 25000"/>
              <a:gd name="adj4" fmla="val 75000"/>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60" name="圆角右箭头 52"/>
          <p:cNvSpPr/>
          <p:nvPr/>
        </p:nvSpPr>
        <p:spPr>
          <a:xfrm flipH="1">
            <a:off x="4353764" y="2825359"/>
            <a:ext cx="1367389" cy="3598747"/>
          </a:xfrm>
          <a:prstGeom prst="bentArrow">
            <a:avLst>
              <a:gd name="adj1" fmla="val 25000"/>
              <a:gd name="adj2" fmla="val 25000"/>
              <a:gd name="adj3" fmla="val 25000"/>
              <a:gd name="adj4" fmla="val 75000"/>
            </a:avLst>
          </a:prstGeom>
          <a:solidFill>
            <a:schemeClr val="accent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61" name="圆角右箭头 61"/>
          <p:cNvSpPr/>
          <p:nvPr/>
        </p:nvSpPr>
        <p:spPr>
          <a:xfrm>
            <a:off x="6711918" y="3900223"/>
            <a:ext cx="1360585" cy="2523884"/>
          </a:xfrm>
          <a:prstGeom prst="bentArrow">
            <a:avLst>
              <a:gd name="adj1" fmla="val 25000"/>
              <a:gd name="adj2" fmla="val 25000"/>
              <a:gd name="adj3" fmla="val 25000"/>
              <a:gd name="adj4" fmla="val 75000"/>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62" name="圆角右箭头 83"/>
          <p:cNvSpPr/>
          <p:nvPr/>
        </p:nvSpPr>
        <p:spPr>
          <a:xfrm flipH="1">
            <a:off x="3942188" y="3900223"/>
            <a:ext cx="1360585" cy="2523884"/>
          </a:xfrm>
          <a:prstGeom prst="bentArrow">
            <a:avLst>
              <a:gd name="adj1" fmla="val 25000"/>
              <a:gd name="adj2" fmla="val 25000"/>
              <a:gd name="adj3" fmla="val 25000"/>
              <a:gd name="adj4" fmla="val 75000"/>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63" name="上箭头 45"/>
          <p:cNvSpPr/>
          <p:nvPr/>
        </p:nvSpPr>
        <p:spPr>
          <a:xfrm>
            <a:off x="5677875" y="2320191"/>
            <a:ext cx="693899" cy="4103915"/>
          </a:xfrm>
          <a:prstGeom prst="upArrow">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64" name="TextBox 9"/>
          <p:cNvSpPr txBox="1"/>
          <p:nvPr/>
        </p:nvSpPr>
        <p:spPr>
          <a:xfrm>
            <a:off x="1810767" y="3892841"/>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bg1"/>
                </a:solidFill>
                <a:latin typeface="微软雅黑" panose="020B0503020204020204" pitchFamily="34" charset="-122"/>
                <a:ea typeface="微软雅黑" panose="020B0503020204020204" pitchFamily="34" charset="-122"/>
              </a:rPr>
              <a:t>添加您的标题</a:t>
            </a:r>
          </a:p>
        </p:txBody>
      </p:sp>
      <p:sp>
        <p:nvSpPr>
          <p:cNvPr id="65" name="TextBox 10"/>
          <p:cNvSpPr txBox="1"/>
          <p:nvPr/>
        </p:nvSpPr>
        <p:spPr>
          <a:xfrm>
            <a:off x="1546824" y="4249130"/>
            <a:ext cx="2161186" cy="738664"/>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6" name="TextBox 9"/>
          <p:cNvSpPr txBox="1"/>
          <p:nvPr/>
        </p:nvSpPr>
        <p:spPr>
          <a:xfrm>
            <a:off x="2456597" y="2261317"/>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bg1"/>
                </a:solidFill>
                <a:latin typeface="微软雅黑" panose="020B0503020204020204" pitchFamily="34" charset="-122"/>
                <a:ea typeface="微软雅黑" panose="020B0503020204020204" pitchFamily="34" charset="-122"/>
              </a:rPr>
              <a:t>添加您的标题</a:t>
            </a:r>
          </a:p>
        </p:txBody>
      </p:sp>
      <p:sp>
        <p:nvSpPr>
          <p:cNvPr id="67" name="TextBox 10"/>
          <p:cNvSpPr txBox="1"/>
          <p:nvPr/>
        </p:nvSpPr>
        <p:spPr>
          <a:xfrm>
            <a:off x="2192654" y="2617606"/>
            <a:ext cx="2161186" cy="738664"/>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8" name="TextBox 9"/>
          <p:cNvSpPr txBox="1"/>
          <p:nvPr/>
        </p:nvSpPr>
        <p:spPr>
          <a:xfrm>
            <a:off x="5237540" y="1050617"/>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bg1"/>
                </a:solidFill>
                <a:latin typeface="微软雅黑" panose="020B0503020204020204" pitchFamily="34" charset="-122"/>
                <a:ea typeface="微软雅黑" panose="020B0503020204020204" pitchFamily="34" charset="-122"/>
              </a:rPr>
              <a:t>添加您的标题</a:t>
            </a:r>
          </a:p>
        </p:txBody>
      </p:sp>
      <p:sp>
        <p:nvSpPr>
          <p:cNvPr id="69" name="TextBox 10"/>
          <p:cNvSpPr txBox="1"/>
          <p:nvPr/>
        </p:nvSpPr>
        <p:spPr>
          <a:xfrm>
            <a:off x="4973597" y="1406906"/>
            <a:ext cx="2161186" cy="738664"/>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0" name="TextBox 9"/>
          <p:cNvSpPr txBox="1"/>
          <p:nvPr/>
        </p:nvSpPr>
        <p:spPr>
          <a:xfrm>
            <a:off x="7966242" y="2248274"/>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bg1"/>
                </a:solidFill>
                <a:latin typeface="微软雅黑" panose="020B0503020204020204" pitchFamily="34" charset="-122"/>
                <a:ea typeface="微软雅黑" panose="020B0503020204020204" pitchFamily="34" charset="-122"/>
              </a:rPr>
              <a:t>添加您的标题</a:t>
            </a:r>
          </a:p>
        </p:txBody>
      </p:sp>
      <p:sp>
        <p:nvSpPr>
          <p:cNvPr id="71" name="TextBox 10"/>
          <p:cNvSpPr txBox="1"/>
          <p:nvPr/>
        </p:nvSpPr>
        <p:spPr>
          <a:xfrm>
            <a:off x="7702299" y="2604563"/>
            <a:ext cx="2161186" cy="738664"/>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2" name="TextBox 9"/>
          <p:cNvSpPr txBox="1"/>
          <p:nvPr/>
        </p:nvSpPr>
        <p:spPr>
          <a:xfrm>
            <a:off x="8640532" y="3892841"/>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bg1"/>
                </a:solidFill>
                <a:latin typeface="微软雅黑" panose="020B0503020204020204" pitchFamily="34" charset="-122"/>
                <a:ea typeface="微软雅黑" panose="020B0503020204020204" pitchFamily="34" charset="-122"/>
              </a:rPr>
              <a:t>添加您的标题</a:t>
            </a:r>
          </a:p>
        </p:txBody>
      </p:sp>
      <p:sp>
        <p:nvSpPr>
          <p:cNvPr id="73" name="TextBox 10"/>
          <p:cNvSpPr txBox="1"/>
          <p:nvPr/>
        </p:nvSpPr>
        <p:spPr>
          <a:xfrm>
            <a:off x="8376589" y="4249130"/>
            <a:ext cx="2161186" cy="738664"/>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Pie 10"/>
          <p:cNvSpPr/>
          <p:nvPr/>
        </p:nvSpPr>
        <p:spPr>
          <a:xfrm>
            <a:off x="3871739" y="2081698"/>
            <a:ext cx="1878745" cy="1878745"/>
          </a:xfrm>
          <a:prstGeom prst="pie">
            <a:avLst>
              <a:gd name="adj1" fmla="val 2888642"/>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0" name="Pie 11"/>
          <p:cNvSpPr/>
          <p:nvPr/>
        </p:nvSpPr>
        <p:spPr>
          <a:xfrm>
            <a:off x="6441516" y="2081698"/>
            <a:ext cx="1878745" cy="1878745"/>
          </a:xfrm>
          <a:prstGeom prst="pie">
            <a:avLst>
              <a:gd name="adj1" fmla="val 10635691"/>
              <a:gd name="adj2" fmla="val 149458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1" name="Pie 12"/>
          <p:cNvSpPr/>
          <p:nvPr/>
        </p:nvSpPr>
        <p:spPr>
          <a:xfrm>
            <a:off x="9011291" y="2081698"/>
            <a:ext cx="1878745" cy="1878745"/>
          </a:xfrm>
          <a:prstGeom prst="pie">
            <a:avLst>
              <a:gd name="adj1" fmla="val 20443643"/>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2" name="Pie 9"/>
          <p:cNvSpPr/>
          <p:nvPr/>
        </p:nvSpPr>
        <p:spPr>
          <a:xfrm>
            <a:off x="1301963" y="2081698"/>
            <a:ext cx="1878745" cy="1878745"/>
          </a:xfrm>
          <a:prstGeom prst="pie">
            <a:avLst>
              <a:gd name="adj1" fmla="val 11220407"/>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4" name="Oval 1"/>
          <p:cNvSpPr/>
          <p:nvPr/>
        </p:nvSpPr>
        <p:spPr>
          <a:xfrm>
            <a:off x="1638612" y="2418347"/>
            <a:ext cx="1205448" cy="1205448"/>
          </a:xfrm>
          <a:prstGeom prst="ellips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a:solidFill>
                <a:schemeClr val="tx2"/>
              </a:solidFill>
              <a:latin typeface="Lifeline JL" panose="00000400000000000000" pitchFamily="2" charset="0"/>
              <a:ea typeface="微软雅黑" panose="020B0503020204020204" pitchFamily="34" charset="-122"/>
              <a:sym typeface="+mn-lt"/>
            </a:endParaRPr>
          </a:p>
        </p:txBody>
      </p:sp>
      <p:sp>
        <p:nvSpPr>
          <p:cNvPr id="45" name="Oval 2"/>
          <p:cNvSpPr/>
          <p:nvPr/>
        </p:nvSpPr>
        <p:spPr>
          <a:xfrm>
            <a:off x="4208388" y="2418347"/>
            <a:ext cx="1205448" cy="1205448"/>
          </a:xfrm>
          <a:prstGeom prst="ellips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a:solidFill>
                <a:schemeClr val="tx2"/>
              </a:solidFill>
              <a:latin typeface="Lifeline JL" panose="00000400000000000000" pitchFamily="2" charset="0"/>
              <a:ea typeface="微软雅黑" panose="020B0503020204020204" pitchFamily="34" charset="-122"/>
              <a:sym typeface="+mn-lt"/>
            </a:endParaRPr>
          </a:p>
        </p:txBody>
      </p:sp>
      <p:sp>
        <p:nvSpPr>
          <p:cNvPr id="46" name="Oval 3"/>
          <p:cNvSpPr/>
          <p:nvPr/>
        </p:nvSpPr>
        <p:spPr>
          <a:xfrm>
            <a:off x="6778164" y="2418347"/>
            <a:ext cx="1205448" cy="1205448"/>
          </a:xfrm>
          <a:prstGeom prst="ellips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a:solidFill>
                <a:schemeClr val="tx2"/>
              </a:solidFill>
              <a:latin typeface="Lifeline JL" panose="00000400000000000000" pitchFamily="2" charset="0"/>
              <a:ea typeface="微软雅黑" panose="020B0503020204020204" pitchFamily="34" charset="-122"/>
              <a:sym typeface="+mn-lt"/>
            </a:endParaRPr>
          </a:p>
        </p:txBody>
      </p:sp>
      <p:sp>
        <p:nvSpPr>
          <p:cNvPr id="47" name="Oval 7"/>
          <p:cNvSpPr/>
          <p:nvPr/>
        </p:nvSpPr>
        <p:spPr>
          <a:xfrm>
            <a:off x="9347940" y="2418347"/>
            <a:ext cx="1205448" cy="1205448"/>
          </a:xfrm>
          <a:prstGeom prst="ellipse">
            <a:avLst/>
          </a:prstGeom>
          <a:solidFill>
            <a:schemeClr val="tx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a:solidFill>
                <a:schemeClr val="tx2"/>
              </a:solidFill>
              <a:latin typeface="Lifeline JL" panose="00000400000000000000" pitchFamily="2" charset="0"/>
              <a:ea typeface="微软雅黑" panose="020B0503020204020204" pitchFamily="34" charset="-122"/>
              <a:sym typeface="+mn-lt"/>
            </a:endParaRPr>
          </a:p>
        </p:txBody>
      </p:sp>
      <p:sp>
        <p:nvSpPr>
          <p:cNvPr id="48" name="TextBox 29"/>
          <p:cNvSpPr txBox="1"/>
          <p:nvPr/>
        </p:nvSpPr>
        <p:spPr>
          <a:xfrm>
            <a:off x="1807562" y="2708920"/>
            <a:ext cx="86754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Lifeline JL" panose="00000400000000000000" pitchFamily="2" charset="0"/>
                <a:cs typeface="+mn-ea"/>
                <a:sym typeface="+mn-lt"/>
              </a:rPr>
              <a:t>22%</a:t>
            </a:r>
          </a:p>
        </p:txBody>
      </p:sp>
      <p:sp>
        <p:nvSpPr>
          <p:cNvPr id="49" name="TextBox 30"/>
          <p:cNvSpPr txBox="1"/>
          <p:nvPr/>
        </p:nvSpPr>
        <p:spPr>
          <a:xfrm>
            <a:off x="4377338" y="2708920"/>
            <a:ext cx="86754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Lifeline JL" panose="00000400000000000000" pitchFamily="2" charset="0"/>
                <a:cs typeface="+mn-ea"/>
                <a:sym typeface="+mn-lt"/>
              </a:rPr>
              <a:t>60%</a:t>
            </a:r>
          </a:p>
        </p:txBody>
      </p:sp>
      <p:sp>
        <p:nvSpPr>
          <p:cNvPr id="50" name="TextBox 31"/>
          <p:cNvSpPr txBox="1"/>
          <p:nvPr/>
        </p:nvSpPr>
        <p:spPr>
          <a:xfrm>
            <a:off x="6947115" y="2708920"/>
            <a:ext cx="86754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Lifeline JL" panose="00000400000000000000" pitchFamily="2" charset="0"/>
                <a:cs typeface="+mn-ea"/>
                <a:sym typeface="+mn-lt"/>
              </a:rPr>
              <a:t>20%</a:t>
            </a:r>
          </a:p>
        </p:txBody>
      </p:sp>
      <p:sp>
        <p:nvSpPr>
          <p:cNvPr id="51" name="TextBox 32"/>
          <p:cNvSpPr txBox="1"/>
          <p:nvPr/>
        </p:nvSpPr>
        <p:spPr>
          <a:xfrm>
            <a:off x="9514485" y="2708920"/>
            <a:ext cx="872355"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Lifeline JL" panose="00000400000000000000" pitchFamily="2" charset="0"/>
                <a:cs typeface="+mn-ea"/>
                <a:sym typeface="+mn-lt"/>
              </a:rPr>
              <a:t>83%</a:t>
            </a:r>
          </a:p>
        </p:txBody>
      </p:sp>
      <p:sp>
        <p:nvSpPr>
          <p:cNvPr id="52" name="TextBox 76"/>
          <p:cNvSpPr txBox="1"/>
          <p:nvPr/>
        </p:nvSpPr>
        <p:spPr>
          <a:xfrm>
            <a:off x="1122181" y="4175365"/>
            <a:ext cx="2058528"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活动安排是否周到</a:t>
            </a:r>
          </a:p>
        </p:txBody>
      </p:sp>
      <p:sp>
        <p:nvSpPr>
          <p:cNvPr id="53" name="文本框 52"/>
          <p:cNvSpPr txBox="1"/>
          <p:nvPr/>
        </p:nvSpPr>
        <p:spPr>
          <a:xfrm>
            <a:off x="868805" y="4535838"/>
            <a:ext cx="2565280" cy="830997"/>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此项评分占比</a:t>
            </a:r>
            <a:r>
              <a:rPr lang="en-US" altLang="zh-CN" sz="1600" dirty="0">
                <a:solidFill>
                  <a:schemeClr val="bg1"/>
                </a:solidFill>
                <a:latin typeface="微软雅黑" panose="020B0503020204020204" pitchFamily="34" charset="-122"/>
                <a:ea typeface="微软雅黑" panose="020B0503020204020204" pitchFamily="34" charset="-122"/>
              </a:rPr>
              <a:t>20%</a:t>
            </a:r>
            <a:r>
              <a:rPr lang="zh-CN" altLang="en-US" sz="16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54" name="TextBox 76"/>
          <p:cNvSpPr txBox="1"/>
          <p:nvPr/>
        </p:nvSpPr>
        <p:spPr>
          <a:xfrm>
            <a:off x="3856599" y="4175365"/>
            <a:ext cx="2025758"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活动内容质量</a:t>
            </a:r>
          </a:p>
        </p:txBody>
      </p:sp>
      <p:sp>
        <p:nvSpPr>
          <p:cNvPr id="55" name="文本框 54"/>
          <p:cNvSpPr txBox="1"/>
          <p:nvPr/>
        </p:nvSpPr>
        <p:spPr>
          <a:xfrm>
            <a:off x="3586838" y="4535838"/>
            <a:ext cx="256528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此项评分占比</a:t>
            </a:r>
            <a:r>
              <a:rPr lang="en-US" altLang="zh-CN" sz="1600" dirty="0">
                <a:solidFill>
                  <a:schemeClr val="bg1"/>
                </a:solidFill>
                <a:latin typeface="微软雅黑" panose="020B0503020204020204" pitchFamily="34" charset="-122"/>
                <a:ea typeface="微软雅黑" panose="020B0503020204020204" pitchFamily="34" charset="-122"/>
              </a:rPr>
              <a:t>50%</a:t>
            </a:r>
            <a:r>
              <a:rPr lang="zh-CN" altLang="en-US" sz="1600" dirty="0">
                <a:solidFill>
                  <a:schemeClr val="bg1"/>
                </a:solidFill>
                <a:latin typeface="微软雅黑" panose="020B0503020204020204" pitchFamily="34" charset="-122"/>
                <a:ea typeface="微软雅黑" panose="020B0503020204020204" pitchFamily="34" charset="-122"/>
              </a:rPr>
              <a:t>，包含嘉宾演讲质量、文艺演出质量、现场气氛、参与者感受等。</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56" name="TextBox 76"/>
          <p:cNvSpPr txBox="1"/>
          <p:nvPr/>
        </p:nvSpPr>
        <p:spPr>
          <a:xfrm>
            <a:off x="6653424" y="4175365"/>
            <a:ext cx="1666838"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宣传推广</a:t>
            </a:r>
          </a:p>
        </p:txBody>
      </p:sp>
      <p:sp>
        <p:nvSpPr>
          <p:cNvPr id="57" name="文本框 56"/>
          <p:cNvSpPr txBox="1"/>
          <p:nvPr/>
        </p:nvSpPr>
        <p:spPr>
          <a:xfrm>
            <a:off x="6283017" y="4535838"/>
            <a:ext cx="2407652"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此项评分占</a:t>
            </a:r>
            <a:r>
              <a:rPr lang="en-US" altLang="zh-CN" sz="1600" dirty="0">
                <a:solidFill>
                  <a:schemeClr val="bg1"/>
                </a:solidFill>
                <a:latin typeface="微软雅黑" panose="020B0503020204020204" pitchFamily="34" charset="-122"/>
                <a:ea typeface="微软雅黑" panose="020B0503020204020204" pitchFamily="34" charset="-122"/>
              </a:rPr>
              <a:t>20%</a:t>
            </a:r>
            <a:r>
              <a:rPr lang="zh-CN" altLang="en-US" sz="1600" dirty="0">
                <a:solidFill>
                  <a:schemeClr val="bg1"/>
                </a:solidFill>
                <a:latin typeface="微软雅黑" panose="020B0503020204020204" pitchFamily="34" charset="-122"/>
                <a:ea typeface="微软雅黑" panose="020B0503020204020204" pitchFamily="34" charset="-122"/>
              </a:rPr>
              <a:t>，包含宣传是否及时、内容是否有感染力，方法方式是否多样等。</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58" name="TextBox 76"/>
          <p:cNvSpPr txBox="1"/>
          <p:nvPr/>
        </p:nvSpPr>
        <p:spPr>
          <a:xfrm>
            <a:off x="9613660" y="4175365"/>
            <a:ext cx="1098541"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应急措施</a:t>
            </a:r>
          </a:p>
        </p:txBody>
      </p:sp>
      <p:sp>
        <p:nvSpPr>
          <p:cNvPr id="59" name="文本框 58"/>
          <p:cNvSpPr txBox="1"/>
          <p:nvPr/>
        </p:nvSpPr>
        <p:spPr>
          <a:xfrm>
            <a:off x="8880291" y="4535838"/>
            <a:ext cx="2565280" cy="830997"/>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此项评分占比</a:t>
            </a:r>
            <a:r>
              <a:rPr lang="en-US" altLang="zh-CN" sz="1600" dirty="0">
                <a:solidFill>
                  <a:schemeClr val="bg1"/>
                </a:solidFill>
                <a:latin typeface="微软雅黑" panose="020B0503020204020204" pitchFamily="34" charset="-122"/>
                <a:ea typeface="微软雅黑" panose="020B0503020204020204" pitchFamily="34" charset="-122"/>
              </a:rPr>
              <a:t>10%</a:t>
            </a:r>
            <a:r>
              <a:rPr lang="zh-CN" altLang="en-US" sz="1600" dirty="0">
                <a:solidFill>
                  <a:schemeClr val="bg1"/>
                </a:solidFill>
                <a:latin typeface="微软雅黑" panose="020B0503020204020204" pitchFamily="34" charset="-122"/>
                <a:ea typeface="微软雅黑" panose="020B0503020204020204" pitchFamily="34" charset="-122"/>
              </a:rPr>
              <a:t>，包含安保、消防、应急措施等是否周到。</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60" name="TextBox 76"/>
          <p:cNvSpPr txBox="1"/>
          <p:nvPr/>
        </p:nvSpPr>
        <p:spPr>
          <a:xfrm>
            <a:off x="2616554" y="1236246"/>
            <a:ext cx="6963654" cy="523220"/>
          </a:xfrm>
          <a:prstGeom prst="rect">
            <a:avLst/>
          </a:prstGeom>
          <a:noFill/>
        </p:spPr>
        <p:txBody>
          <a:bodyPr wrap="square"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rPr>
              <a:t>活动评估标准主要参照以下四项指标</a:t>
            </a:r>
          </a:p>
        </p:txBody>
      </p:sp>
      <p:sp>
        <p:nvSpPr>
          <p:cNvPr id="27"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chemeClr val="bg1"/>
                </a:solidFill>
              </a:rPr>
              <a:t>5.2 </a:t>
            </a:r>
            <a:r>
              <a:rPr lang="zh-CN" altLang="en-US" b="0" dirty="0">
                <a:solidFill>
                  <a:schemeClr val="bg1"/>
                </a:solidFill>
              </a:rPr>
              <a:t>问题评估</a:t>
            </a:r>
          </a:p>
        </p:txBody>
      </p:sp>
      <p:sp>
        <p:nvSpPr>
          <p:cNvPr id="28"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33" name="直接连接符 32"/>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bwMode="auto">
          <a:xfrm>
            <a:off x="3440971" y="1286794"/>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a:solidFill>
                <a:schemeClr val="bg1"/>
              </a:solidFill>
            </a:endParaRPr>
          </a:p>
        </p:txBody>
      </p:sp>
      <p:sp>
        <p:nvSpPr>
          <p:cNvPr id="6" name="右箭头 7"/>
          <p:cNvSpPr/>
          <p:nvPr/>
        </p:nvSpPr>
        <p:spPr bwMode="auto">
          <a:xfrm>
            <a:off x="3219371" y="1488163"/>
            <a:ext cx="576064" cy="461820"/>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1006490" y="1286794"/>
            <a:ext cx="2481545" cy="801314"/>
          </a:xfrm>
          <a:prstGeom prst="rect">
            <a:avLst/>
          </a:prstGeom>
          <a:solidFill>
            <a:schemeClr val="accent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8" name="矩形 7"/>
          <p:cNvSpPr/>
          <p:nvPr/>
        </p:nvSpPr>
        <p:spPr bwMode="auto">
          <a:xfrm>
            <a:off x="3440971" y="2376343"/>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a:solidFill>
                <a:schemeClr val="bg1"/>
              </a:solidFill>
            </a:endParaRPr>
          </a:p>
        </p:txBody>
      </p:sp>
      <p:sp>
        <p:nvSpPr>
          <p:cNvPr id="9" name="右箭头 10"/>
          <p:cNvSpPr/>
          <p:nvPr/>
        </p:nvSpPr>
        <p:spPr bwMode="auto">
          <a:xfrm>
            <a:off x="3219371" y="2577712"/>
            <a:ext cx="576064" cy="461820"/>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0" name="矩形 9"/>
          <p:cNvSpPr/>
          <p:nvPr/>
        </p:nvSpPr>
        <p:spPr bwMode="auto">
          <a:xfrm>
            <a:off x="1006490" y="2376343"/>
            <a:ext cx="2481545" cy="801314"/>
          </a:xfrm>
          <a:prstGeom prst="rect">
            <a:avLst/>
          </a:prstGeom>
          <a:solidFill>
            <a:schemeClr val="tx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a:solidFill>
                <a:schemeClr val="bg1"/>
              </a:solidFill>
            </a:endParaRPr>
          </a:p>
        </p:txBody>
      </p:sp>
      <p:sp>
        <p:nvSpPr>
          <p:cNvPr id="11" name="矩形 10"/>
          <p:cNvSpPr/>
          <p:nvPr/>
        </p:nvSpPr>
        <p:spPr bwMode="auto">
          <a:xfrm>
            <a:off x="3440971" y="3471306"/>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a:solidFill>
                <a:schemeClr val="bg1"/>
              </a:solidFill>
            </a:endParaRPr>
          </a:p>
        </p:txBody>
      </p:sp>
      <p:sp>
        <p:nvSpPr>
          <p:cNvPr id="12" name="右箭头 13"/>
          <p:cNvSpPr/>
          <p:nvPr/>
        </p:nvSpPr>
        <p:spPr bwMode="auto">
          <a:xfrm>
            <a:off x="3219371" y="3672675"/>
            <a:ext cx="576064" cy="461820"/>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3" name="矩形 12"/>
          <p:cNvSpPr/>
          <p:nvPr/>
        </p:nvSpPr>
        <p:spPr bwMode="auto">
          <a:xfrm>
            <a:off x="1006490" y="3471306"/>
            <a:ext cx="2481545" cy="801314"/>
          </a:xfrm>
          <a:prstGeom prst="rect">
            <a:avLst/>
          </a:prstGeom>
          <a:solidFill>
            <a:schemeClr val="accent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a:solidFill>
                <a:schemeClr val="bg1"/>
              </a:solidFill>
            </a:endParaRPr>
          </a:p>
        </p:txBody>
      </p:sp>
      <p:sp>
        <p:nvSpPr>
          <p:cNvPr id="14" name="矩形 13"/>
          <p:cNvSpPr/>
          <p:nvPr/>
        </p:nvSpPr>
        <p:spPr bwMode="auto">
          <a:xfrm>
            <a:off x="3440971" y="4608591"/>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a:solidFill>
                <a:schemeClr val="bg1"/>
              </a:solidFill>
            </a:endParaRPr>
          </a:p>
        </p:txBody>
      </p:sp>
      <p:sp>
        <p:nvSpPr>
          <p:cNvPr id="15" name="右箭头 16"/>
          <p:cNvSpPr/>
          <p:nvPr/>
        </p:nvSpPr>
        <p:spPr bwMode="auto">
          <a:xfrm>
            <a:off x="3219371" y="4809960"/>
            <a:ext cx="576064" cy="461820"/>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6" name="矩形 15"/>
          <p:cNvSpPr/>
          <p:nvPr/>
        </p:nvSpPr>
        <p:spPr bwMode="auto">
          <a:xfrm>
            <a:off x="1006490" y="4608591"/>
            <a:ext cx="2481545" cy="801314"/>
          </a:xfrm>
          <a:prstGeom prst="rect">
            <a:avLst/>
          </a:prstGeom>
          <a:solidFill>
            <a:schemeClr val="tx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a:solidFill>
                <a:schemeClr val="bg1"/>
              </a:solidFill>
            </a:endParaRPr>
          </a:p>
        </p:txBody>
      </p:sp>
      <p:sp>
        <p:nvSpPr>
          <p:cNvPr id="17" name="TextBox 18"/>
          <p:cNvSpPr txBox="1"/>
          <p:nvPr/>
        </p:nvSpPr>
        <p:spPr>
          <a:xfrm>
            <a:off x="1111428" y="1488163"/>
            <a:ext cx="2362472" cy="400110"/>
          </a:xfrm>
          <a:prstGeom prst="rect">
            <a:avLst/>
          </a:prstGeom>
          <a:noFill/>
        </p:spPr>
        <p:txBody>
          <a:bodyPr wrap="square" rtlCol="0">
            <a:spAutoFit/>
          </a:bodyPr>
          <a:lstStyle/>
          <a:p>
            <a:pPr algn="ctr"/>
            <a:r>
              <a:rPr lang="zh-CN" altLang="en-US" sz="2000" dirty="0">
                <a:solidFill>
                  <a:schemeClr val="bg2"/>
                </a:solidFill>
                <a:latin typeface="+mj-ea"/>
                <a:ea typeface="+mj-ea"/>
              </a:rPr>
              <a:t>前台接待人员招聘</a:t>
            </a:r>
          </a:p>
        </p:txBody>
      </p:sp>
      <p:sp>
        <p:nvSpPr>
          <p:cNvPr id="18" name="TextBox 19"/>
          <p:cNvSpPr txBox="1"/>
          <p:nvPr/>
        </p:nvSpPr>
        <p:spPr>
          <a:xfrm>
            <a:off x="3877078" y="1348808"/>
            <a:ext cx="7200800" cy="646331"/>
          </a:xfrm>
          <a:prstGeom prst="rect">
            <a:avLst/>
          </a:prstGeom>
          <a:noFill/>
        </p:spPr>
        <p:txBody>
          <a:bodyPr wrap="square" rtlCol="0">
            <a:spAutoFit/>
          </a:bodyPr>
          <a:lstStyle/>
          <a:p>
            <a:pPr algn="just"/>
            <a:r>
              <a:rPr lang="zh-CN" altLang="en-US" dirty="0">
                <a:solidFill>
                  <a:schemeClr val="bg1"/>
                </a:solidFill>
                <a:latin typeface="+mj-ea"/>
                <a:ea typeface="+mj-ea"/>
              </a:rPr>
              <a:t>在开业前两个月招聘形象气质佳的人员，送往海东市关系较好的店进行标准化学习，再进行考核筛选。</a:t>
            </a:r>
          </a:p>
        </p:txBody>
      </p:sp>
      <p:sp>
        <p:nvSpPr>
          <p:cNvPr id="19" name="TextBox 20"/>
          <p:cNvSpPr txBox="1"/>
          <p:nvPr/>
        </p:nvSpPr>
        <p:spPr>
          <a:xfrm>
            <a:off x="1111428" y="2586192"/>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rPr>
              <a:t>技术人员招聘渠道</a:t>
            </a:r>
          </a:p>
        </p:txBody>
      </p:sp>
      <p:sp>
        <p:nvSpPr>
          <p:cNvPr id="20" name="TextBox 21"/>
          <p:cNvSpPr txBox="1"/>
          <p:nvPr/>
        </p:nvSpPr>
        <p:spPr>
          <a:xfrm>
            <a:off x="3877078" y="2423056"/>
            <a:ext cx="7200800" cy="646331"/>
          </a:xfrm>
          <a:prstGeom prst="rect">
            <a:avLst/>
          </a:prstGeom>
          <a:noFill/>
        </p:spPr>
        <p:txBody>
          <a:bodyPr wrap="square" rtlCol="0">
            <a:spAutoFit/>
          </a:bodyPr>
          <a:lstStyle/>
          <a:p>
            <a:pPr algn="just"/>
            <a:r>
              <a:rPr lang="zh-CN" altLang="en-US" dirty="0">
                <a:solidFill>
                  <a:schemeClr val="bg1"/>
                </a:solidFill>
                <a:latin typeface="+mj-ea"/>
                <a:ea typeface="+mj-ea"/>
              </a:rPr>
              <a:t>在开业前一个月将人员招聘到位。管理人员和技术人员来自高端品牌店技术人员。</a:t>
            </a:r>
          </a:p>
        </p:txBody>
      </p:sp>
      <p:sp>
        <p:nvSpPr>
          <p:cNvPr id="21" name="TextBox 22"/>
          <p:cNvSpPr txBox="1"/>
          <p:nvPr/>
        </p:nvSpPr>
        <p:spPr>
          <a:xfrm>
            <a:off x="1111428" y="3672675"/>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rPr>
              <a:t>零配件供应渠道</a:t>
            </a:r>
          </a:p>
        </p:txBody>
      </p:sp>
      <p:sp>
        <p:nvSpPr>
          <p:cNvPr id="22" name="TextBox 23"/>
          <p:cNvSpPr txBox="1"/>
          <p:nvPr/>
        </p:nvSpPr>
        <p:spPr>
          <a:xfrm>
            <a:off x="3877078" y="3518019"/>
            <a:ext cx="7200800" cy="646331"/>
          </a:xfrm>
          <a:prstGeom prst="rect">
            <a:avLst/>
          </a:prstGeom>
          <a:noFill/>
        </p:spPr>
        <p:txBody>
          <a:bodyPr wrap="square" rtlCol="0">
            <a:spAutoFit/>
          </a:bodyPr>
          <a:lstStyle/>
          <a:p>
            <a:r>
              <a:rPr lang="zh-CN" altLang="en-US" dirty="0">
                <a:solidFill>
                  <a:schemeClr val="bg1"/>
                </a:solidFill>
                <a:latin typeface="+mj-ea"/>
                <a:ea typeface="+mj-ea"/>
              </a:rPr>
              <a:t>一部分从成都大经销商处购买，另一部分则根据以前积累的供应商，从全国范围采购，然后以空运的方式托运。</a:t>
            </a:r>
          </a:p>
        </p:txBody>
      </p:sp>
      <p:sp>
        <p:nvSpPr>
          <p:cNvPr id="23" name="TextBox 24"/>
          <p:cNvSpPr txBox="1"/>
          <p:nvPr/>
        </p:nvSpPr>
        <p:spPr>
          <a:xfrm>
            <a:off x="1111428" y="4809506"/>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rPr>
              <a:t>零配件供应时间</a:t>
            </a:r>
          </a:p>
        </p:txBody>
      </p:sp>
      <p:sp>
        <p:nvSpPr>
          <p:cNvPr id="24" name="TextBox 25"/>
          <p:cNvSpPr txBox="1"/>
          <p:nvPr/>
        </p:nvSpPr>
        <p:spPr>
          <a:xfrm>
            <a:off x="3877078" y="4650913"/>
            <a:ext cx="7200800" cy="646331"/>
          </a:xfrm>
          <a:prstGeom prst="rect">
            <a:avLst/>
          </a:prstGeom>
          <a:noFill/>
        </p:spPr>
        <p:txBody>
          <a:bodyPr wrap="square" rtlCol="0">
            <a:spAutoFit/>
          </a:bodyPr>
          <a:lstStyle/>
          <a:p>
            <a:pPr algn="just"/>
            <a:r>
              <a:rPr lang="zh-CN" altLang="en-US" dirty="0">
                <a:solidFill>
                  <a:schemeClr val="bg1"/>
                </a:solidFill>
                <a:latin typeface="+mj-ea"/>
                <a:ea typeface="+mj-ea"/>
              </a:rPr>
              <a:t>很多零配件要第二天才能到货，这会造成满意度的降低。在前期做口碑期间，物流无法当天送达的公司自行到成都取货。</a:t>
            </a:r>
          </a:p>
        </p:txBody>
      </p:sp>
      <p:sp>
        <p:nvSpPr>
          <p:cNvPr id="27"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chemeClr val="bg1"/>
                </a:solidFill>
              </a:rPr>
              <a:t>5.3 </a:t>
            </a:r>
            <a:r>
              <a:rPr lang="zh-CN" altLang="en-US" b="0" dirty="0">
                <a:solidFill>
                  <a:schemeClr val="bg1"/>
                </a:solidFill>
              </a:rPr>
              <a:t>相关建议</a:t>
            </a:r>
          </a:p>
        </p:txBody>
      </p:sp>
      <p:sp>
        <p:nvSpPr>
          <p:cNvPr id="28"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33" name="直接连接符 32"/>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chemeClr val="bg1"/>
                </a:solidFill>
              </a:rPr>
              <a:t>5.4 </a:t>
            </a:r>
            <a:r>
              <a:rPr lang="zh-CN" altLang="en-US" b="0" dirty="0">
                <a:solidFill>
                  <a:schemeClr val="bg1"/>
                </a:solidFill>
              </a:rPr>
              <a:t>研究总结</a:t>
            </a:r>
          </a:p>
        </p:txBody>
      </p:sp>
      <p:sp>
        <p:nvSpPr>
          <p:cNvPr id="24"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6" name="直接连接符 25"/>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泪滴形 26"/>
          <p:cNvSpPr/>
          <p:nvPr/>
        </p:nvSpPr>
        <p:spPr>
          <a:xfrm>
            <a:off x="6027167" y="1514966"/>
            <a:ext cx="1757290" cy="1757290"/>
          </a:xfrm>
          <a:prstGeom prst="teardrop">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8" name="泪滴形 27"/>
          <p:cNvSpPr/>
          <p:nvPr/>
        </p:nvSpPr>
        <p:spPr>
          <a:xfrm flipH="1">
            <a:off x="4066364" y="1514966"/>
            <a:ext cx="1757290" cy="1757290"/>
          </a:xfrm>
          <a:prstGeom prst="teardrop">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29" name="泪滴形 28"/>
          <p:cNvSpPr/>
          <p:nvPr/>
        </p:nvSpPr>
        <p:spPr>
          <a:xfrm flipH="1" flipV="1">
            <a:off x="4066364" y="3439143"/>
            <a:ext cx="1757290" cy="1757290"/>
          </a:xfrm>
          <a:prstGeom prst="teardrop">
            <a:avLst/>
          </a:prstGeom>
          <a:solidFill>
            <a:schemeClr val="tx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0" name="泪滴形 29"/>
          <p:cNvSpPr/>
          <p:nvPr/>
        </p:nvSpPr>
        <p:spPr>
          <a:xfrm flipV="1">
            <a:off x="6027167" y="3439143"/>
            <a:ext cx="1757290" cy="1757290"/>
          </a:xfrm>
          <a:prstGeom prst="teardrop">
            <a:avLst/>
          </a:prstGeom>
          <a:solidFill>
            <a:schemeClr val="accent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a:solidFill>
                <a:schemeClr val="tx2"/>
              </a:solidFill>
              <a:latin typeface="Lifeline JL" panose="00000400000000000000" pitchFamily="2" charset="0"/>
              <a:ea typeface="微软雅黑" panose="020B0503020204020204" pitchFamily="34" charset="-122"/>
            </a:endParaRPr>
          </a:p>
        </p:txBody>
      </p:sp>
      <p:sp>
        <p:nvSpPr>
          <p:cNvPr id="32" name="Oval 6"/>
          <p:cNvSpPr>
            <a:spLocks noChangeArrowheads="1"/>
          </p:cNvSpPr>
          <p:nvPr/>
        </p:nvSpPr>
        <p:spPr bwMode="auto">
          <a:xfrm>
            <a:off x="4536212"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a:solidFill>
                <a:schemeClr val="bg2"/>
              </a:solidFill>
            </a:endParaRPr>
          </a:p>
        </p:txBody>
      </p:sp>
      <p:sp>
        <p:nvSpPr>
          <p:cNvPr id="33" name="文本框 32"/>
          <p:cNvSpPr txBox="1"/>
          <p:nvPr/>
        </p:nvSpPr>
        <p:spPr>
          <a:xfrm>
            <a:off x="4674281" y="2037019"/>
            <a:ext cx="468398" cy="523220"/>
          </a:xfrm>
          <a:prstGeom prst="rect">
            <a:avLst/>
          </a:prstGeom>
          <a:noFill/>
        </p:spPr>
        <p:txBody>
          <a:bodyPr wrap="none" rtlCol="0">
            <a:spAutoFit/>
          </a:bodyPr>
          <a:lstStyle/>
          <a:p>
            <a:r>
              <a:rPr lang="en-US" altLang="zh-CN" sz="2800" dirty="0">
                <a:solidFill>
                  <a:schemeClr val="bg1"/>
                </a:solidFill>
                <a:latin typeface="Lifeline JL" panose="00000400000000000000" pitchFamily="2" charset="0"/>
              </a:rPr>
              <a:t>01</a:t>
            </a:r>
            <a:endParaRPr lang="zh-CN" altLang="en-US" sz="2800" dirty="0">
              <a:solidFill>
                <a:schemeClr val="bg1"/>
              </a:solidFill>
              <a:latin typeface="Lifeline JL" panose="00000400000000000000" pitchFamily="2" charset="0"/>
            </a:endParaRPr>
          </a:p>
        </p:txBody>
      </p:sp>
      <p:sp>
        <p:nvSpPr>
          <p:cNvPr id="34" name="Oval 6"/>
          <p:cNvSpPr>
            <a:spLocks noChangeArrowheads="1"/>
          </p:cNvSpPr>
          <p:nvPr/>
        </p:nvSpPr>
        <p:spPr bwMode="auto">
          <a:xfrm>
            <a:off x="6541475"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a:solidFill>
                <a:schemeClr val="bg2"/>
              </a:solidFill>
            </a:endParaRPr>
          </a:p>
        </p:txBody>
      </p:sp>
      <p:sp>
        <p:nvSpPr>
          <p:cNvPr id="35" name="文本框 34"/>
          <p:cNvSpPr txBox="1"/>
          <p:nvPr/>
        </p:nvSpPr>
        <p:spPr>
          <a:xfrm>
            <a:off x="6666727" y="2037019"/>
            <a:ext cx="579005" cy="523220"/>
          </a:xfrm>
          <a:prstGeom prst="rect">
            <a:avLst/>
          </a:prstGeom>
          <a:noFill/>
        </p:spPr>
        <p:txBody>
          <a:bodyPr wrap="none" rtlCol="0">
            <a:spAutoFit/>
          </a:bodyPr>
          <a:lstStyle/>
          <a:p>
            <a:r>
              <a:rPr lang="en-US" altLang="zh-CN" sz="2800" dirty="0">
                <a:solidFill>
                  <a:schemeClr val="bg1"/>
                </a:solidFill>
                <a:latin typeface="Lifeline JL" panose="00000400000000000000" pitchFamily="2" charset="0"/>
              </a:rPr>
              <a:t>02</a:t>
            </a:r>
            <a:endParaRPr lang="zh-CN" altLang="en-US" sz="2800" dirty="0">
              <a:solidFill>
                <a:schemeClr val="bg1"/>
              </a:solidFill>
              <a:latin typeface="Lifeline JL" panose="00000400000000000000" pitchFamily="2" charset="0"/>
            </a:endParaRPr>
          </a:p>
        </p:txBody>
      </p:sp>
      <p:sp>
        <p:nvSpPr>
          <p:cNvPr id="36" name="Oval 6"/>
          <p:cNvSpPr>
            <a:spLocks noChangeArrowheads="1"/>
          </p:cNvSpPr>
          <p:nvPr/>
        </p:nvSpPr>
        <p:spPr bwMode="auto">
          <a:xfrm>
            <a:off x="4536212"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a:solidFill>
                <a:schemeClr val="bg2"/>
              </a:solidFill>
            </a:endParaRPr>
          </a:p>
        </p:txBody>
      </p:sp>
      <p:sp>
        <p:nvSpPr>
          <p:cNvPr id="37" name="文本框 36"/>
          <p:cNvSpPr txBox="1"/>
          <p:nvPr/>
        </p:nvSpPr>
        <p:spPr>
          <a:xfrm>
            <a:off x="4617374" y="4010198"/>
            <a:ext cx="582211" cy="523220"/>
          </a:xfrm>
          <a:prstGeom prst="rect">
            <a:avLst/>
          </a:prstGeom>
          <a:noFill/>
        </p:spPr>
        <p:txBody>
          <a:bodyPr wrap="none" rtlCol="0">
            <a:spAutoFit/>
          </a:bodyPr>
          <a:lstStyle/>
          <a:p>
            <a:r>
              <a:rPr lang="en-US" altLang="zh-CN" sz="2800" dirty="0">
                <a:solidFill>
                  <a:schemeClr val="bg1"/>
                </a:solidFill>
                <a:latin typeface="Lifeline JL" panose="00000400000000000000" pitchFamily="2" charset="0"/>
              </a:rPr>
              <a:t>03</a:t>
            </a:r>
            <a:endParaRPr lang="zh-CN" altLang="en-US" sz="2800" dirty="0">
              <a:solidFill>
                <a:schemeClr val="bg1"/>
              </a:solidFill>
              <a:latin typeface="Lifeline JL" panose="00000400000000000000" pitchFamily="2" charset="0"/>
            </a:endParaRPr>
          </a:p>
        </p:txBody>
      </p:sp>
      <p:sp>
        <p:nvSpPr>
          <p:cNvPr id="38" name="Oval 6"/>
          <p:cNvSpPr>
            <a:spLocks noChangeArrowheads="1"/>
          </p:cNvSpPr>
          <p:nvPr/>
        </p:nvSpPr>
        <p:spPr bwMode="auto">
          <a:xfrm>
            <a:off x="6541475"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a:solidFill>
                <a:schemeClr val="bg2"/>
              </a:solidFill>
            </a:endParaRPr>
          </a:p>
        </p:txBody>
      </p:sp>
      <p:sp>
        <p:nvSpPr>
          <p:cNvPr id="39" name="文本框 38"/>
          <p:cNvSpPr txBox="1"/>
          <p:nvPr/>
        </p:nvSpPr>
        <p:spPr>
          <a:xfrm>
            <a:off x="6641803" y="4010198"/>
            <a:ext cx="587020" cy="523220"/>
          </a:xfrm>
          <a:prstGeom prst="rect">
            <a:avLst/>
          </a:prstGeom>
          <a:noFill/>
        </p:spPr>
        <p:txBody>
          <a:bodyPr wrap="none" rtlCol="0">
            <a:spAutoFit/>
          </a:bodyPr>
          <a:lstStyle/>
          <a:p>
            <a:r>
              <a:rPr lang="en-US" altLang="zh-CN" sz="2800" dirty="0">
                <a:solidFill>
                  <a:schemeClr val="bg1"/>
                </a:solidFill>
                <a:latin typeface="Lifeline JL" panose="00000400000000000000" pitchFamily="2" charset="0"/>
              </a:rPr>
              <a:t>04</a:t>
            </a:r>
            <a:endParaRPr lang="zh-CN" altLang="en-US" sz="2800" dirty="0">
              <a:solidFill>
                <a:schemeClr val="bg1"/>
              </a:solidFill>
              <a:latin typeface="Lifeline JL" panose="00000400000000000000" pitchFamily="2" charset="0"/>
            </a:endParaRPr>
          </a:p>
        </p:txBody>
      </p:sp>
      <p:sp>
        <p:nvSpPr>
          <p:cNvPr id="40" name="TextBox 52"/>
          <p:cNvSpPr txBox="1"/>
          <p:nvPr/>
        </p:nvSpPr>
        <p:spPr>
          <a:xfrm>
            <a:off x="2454724" y="143645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bg1"/>
                </a:solidFill>
                <a:latin typeface="微软雅黑" panose="020B0503020204020204" pitchFamily="34" charset="-122"/>
                <a:ea typeface="微软雅黑" panose="020B0503020204020204" pitchFamily="34" charset="-122"/>
              </a:rPr>
              <a:t>得出结论一</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41" name="TextBox 53"/>
          <p:cNvSpPr txBox="1"/>
          <p:nvPr/>
        </p:nvSpPr>
        <p:spPr>
          <a:xfrm>
            <a:off x="914599" y="1752245"/>
            <a:ext cx="3000483"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bg1"/>
                </a:solidFill>
              </a:rPr>
              <a:t>请在这里输入您的文字内容请在这里输入您的文字内容请在这里输入您的</a:t>
            </a:r>
          </a:p>
        </p:txBody>
      </p:sp>
      <p:sp>
        <p:nvSpPr>
          <p:cNvPr id="42" name="TextBox 52"/>
          <p:cNvSpPr txBox="1"/>
          <p:nvPr/>
        </p:nvSpPr>
        <p:spPr>
          <a:xfrm>
            <a:off x="7879058" y="143645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bg1"/>
                </a:solidFill>
                <a:latin typeface="微软雅黑" panose="020B0503020204020204" pitchFamily="34" charset="-122"/>
                <a:ea typeface="微软雅黑" panose="020B0503020204020204" pitchFamily="34" charset="-122"/>
              </a:rPr>
              <a:t>得出结论二</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43" name="TextBox 53"/>
          <p:cNvSpPr txBox="1"/>
          <p:nvPr/>
        </p:nvSpPr>
        <p:spPr>
          <a:xfrm>
            <a:off x="8021252" y="1752245"/>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bg1"/>
                </a:solidFill>
              </a:rPr>
              <a:t>请在这里输入您的文字内容请在这里输入您的文字内容请在这里输入您的文字内容请在这里输入您的文字</a:t>
            </a:r>
          </a:p>
        </p:txBody>
      </p:sp>
      <p:sp>
        <p:nvSpPr>
          <p:cNvPr id="44" name="TextBox 52"/>
          <p:cNvSpPr txBox="1"/>
          <p:nvPr/>
        </p:nvSpPr>
        <p:spPr>
          <a:xfrm>
            <a:off x="2454724" y="4083401"/>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bg1"/>
                </a:solidFill>
                <a:latin typeface="微软雅黑" panose="020B0503020204020204" pitchFamily="34" charset="-122"/>
                <a:ea typeface="微软雅黑" panose="020B0503020204020204" pitchFamily="34" charset="-122"/>
              </a:rPr>
              <a:t>得出结论三</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45" name="TextBox 53"/>
          <p:cNvSpPr txBox="1"/>
          <p:nvPr/>
        </p:nvSpPr>
        <p:spPr>
          <a:xfrm>
            <a:off x="914599" y="4399192"/>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bg1"/>
                </a:solidFill>
              </a:rPr>
              <a:t>请在这里输入您的文字内容请在这里输入您的文字内容请在这里输入您的文字内容请在这里输入您的文字</a:t>
            </a:r>
          </a:p>
        </p:txBody>
      </p:sp>
      <p:sp>
        <p:nvSpPr>
          <p:cNvPr id="46" name="TextBox 52"/>
          <p:cNvSpPr txBox="1"/>
          <p:nvPr/>
        </p:nvSpPr>
        <p:spPr>
          <a:xfrm>
            <a:off x="7879058" y="4083401"/>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bg1"/>
                </a:solidFill>
                <a:latin typeface="微软雅黑" panose="020B0503020204020204" pitchFamily="34" charset="-122"/>
                <a:ea typeface="微软雅黑" panose="020B0503020204020204" pitchFamily="34" charset="-122"/>
              </a:rPr>
              <a:t>得出结论四</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47" name="TextBox 53"/>
          <p:cNvSpPr txBox="1"/>
          <p:nvPr/>
        </p:nvSpPr>
        <p:spPr>
          <a:xfrm>
            <a:off x="8021252" y="4399192"/>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bg1"/>
                </a:solidFill>
              </a:rPr>
              <a:t>请在这里输入您的文字内容请在这里输入您的文字内容请在这里输入您的文字内容请在这里输入您的文字</a:t>
            </a: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bwMode="auto">
          <a:xfrm>
            <a:off x="899641" y="1319790"/>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a:solidFill>
                <a:schemeClr val="bg1"/>
              </a:solidFill>
            </a:endParaRPr>
          </a:p>
        </p:txBody>
      </p:sp>
      <p:sp>
        <p:nvSpPr>
          <p:cNvPr id="16" name="矩形 15"/>
          <p:cNvSpPr/>
          <p:nvPr/>
        </p:nvSpPr>
        <p:spPr bwMode="auto">
          <a:xfrm>
            <a:off x="6217599" y="1319790"/>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a:solidFill>
                <a:schemeClr val="bg1"/>
              </a:solidFill>
            </a:endParaRPr>
          </a:p>
        </p:txBody>
      </p:sp>
      <p:sp>
        <p:nvSpPr>
          <p:cNvPr id="17" name="Freeform 6"/>
          <p:cNvSpPr/>
          <p:nvPr/>
        </p:nvSpPr>
        <p:spPr bwMode="auto">
          <a:xfrm>
            <a:off x="1204924" y="1168662"/>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2"/>
              </a:solidFill>
            </a:endParaRPr>
          </a:p>
        </p:txBody>
      </p:sp>
      <p:sp>
        <p:nvSpPr>
          <p:cNvPr id="18" name="Freeform 7"/>
          <p:cNvSpPr/>
          <p:nvPr/>
        </p:nvSpPr>
        <p:spPr bwMode="auto">
          <a:xfrm>
            <a:off x="1485467" y="1168662"/>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9" name="矩形 18"/>
          <p:cNvSpPr/>
          <p:nvPr/>
        </p:nvSpPr>
        <p:spPr>
          <a:xfrm>
            <a:off x="2427299" y="1354886"/>
            <a:ext cx="1723549" cy="461665"/>
          </a:xfrm>
          <a:prstGeom prst="rect">
            <a:avLst/>
          </a:prstGeom>
        </p:spPr>
        <p:txBody>
          <a:bodyPr wrap="none">
            <a:spAutoFit/>
          </a:bodyPr>
          <a:lstStyle/>
          <a:p>
            <a:pPr algn="ctr"/>
            <a:r>
              <a:rPr lang="zh-CN" altLang="en-US" sz="2400" b="1" dirty="0">
                <a:solidFill>
                  <a:schemeClr val="bg2"/>
                </a:solidFill>
                <a:latin typeface="+mj-ea"/>
                <a:ea typeface="+mj-ea"/>
              </a:rPr>
              <a:t>收获的成绩</a:t>
            </a:r>
          </a:p>
        </p:txBody>
      </p:sp>
      <p:sp>
        <p:nvSpPr>
          <p:cNvPr id="21" name="Freeform 6"/>
          <p:cNvSpPr/>
          <p:nvPr/>
        </p:nvSpPr>
        <p:spPr bwMode="auto">
          <a:xfrm>
            <a:off x="6607103" y="1168662"/>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2"/>
              </a:solidFill>
            </a:endParaRPr>
          </a:p>
        </p:txBody>
      </p:sp>
      <p:sp>
        <p:nvSpPr>
          <p:cNvPr id="22" name="Freeform 7"/>
          <p:cNvSpPr/>
          <p:nvPr/>
        </p:nvSpPr>
        <p:spPr bwMode="auto">
          <a:xfrm>
            <a:off x="6887646" y="1168662"/>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矩形 22"/>
          <p:cNvSpPr/>
          <p:nvPr/>
        </p:nvSpPr>
        <p:spPr>
          <a:xfrm>
            <a:off x="7519819" y="1349562"/>
            <a:ext cx="2467788" cy="461665"/>
          </a:xfrm>
          <a:prstGeom prst="rect">
            <a:avLst/>
          </a:prstGeom>
        </p:spPr>
        <p:txBody>
          <a:bodyPr wrap="square">
            <a:spAutoFit/>
          </a:bodyPr>
          <a:lstStyle/>
          <a:p>
            <a:pPr algn="ctr"/>
            <a:r>
              <a:rPr lang="zh-CN" altLang="en-US" sz="2400" b="1" dirty="0">
                <a:solidFill>
                  <a:schemeClr val="bg2"/>
                </a:solidFill>
                <a:latin typeface="+mj-ea"/>
                <a:ea typeface="+mj-ea"/>
              </a:rPr>
              <a:t>存在的不足</a:t>
            </a:r>
          </a:p>
        </p:txBody>
      </p:sp>
      <p:sp>
        <p:nvSpPr>
          <p:cNvPr id="9" name="TextBox 10"/>
          <p:cNvSpPr txBox="1"/>
          <p:nvPr/>
        </p:nvSpPr>
        <p:spPr>
          <a:xfrm>
            <a:off x="1383626" y="2239493"/>
            <a:ext cx="4179684" cy="3139321"/>
          </a:xfrm>
          <a:prstGeom prst="rect">
            <a:avLst/>
          </a:prstGeom>
          <a:noFill/>
        </p:spPr>
        <p:txBody>
          <a:bodyPr wrap="square" rtlCol="0">
            <a:spAutoFit/>
          </a:bodyPr>
          <a:lstStyle/>
          <a:p>
            <a:pPr algn="just"/>
            <a:r>
              <a:rPr lang="zh-CN" altLang="en-US" b="1" dirty="0">
                <a:solidFill>
                  <a:schemeClr val="bg1"/>
                </a:solidFill>
                <a:latin typeface="+mn-ea"/>
                <a:ea typeface="+mn-ea"/>
              </a:rPr>
              <a:t>成绩一</a:t>
            </a:r>
            <a:r>
              <a:rPr lang="zh-CN" altLang="en-US" dirty="0">
                <a:solidFill>
                  <a:schemeClr val="bg1"/>
                </a:solidFill>
                <a:latin typeface="+mn-ea"/>
                <a:ea typeface="+mn-ea"/>
              </a:rPr>
              <a:t>：这里输入您的成绩这里输入您的成绩这里输入您的成绩这里输入您的成绩这里输入您的成绩</a:t>
            </a:r>
            <a:endParaRPr lang="en-US" altLang="zh-CN" dirty="0">
              <a:solidFill>
                <a:schemeClr val="bg1"/>
              </a:solidFill>
              <a:latin typeface="+mn-ea"/>
              <a:ea typeface="+mn-ea"/>
            </a:endParaRPr>
          </a:p>
          <a:p>
            <a:pPr algn="just"/>
            <a:endParaRPr lang="zh-CN" altLang="en-US" dirty="0">
              <a:solidFill>
                <a:schemeClr val="bg1"/>
              </a:solidFill>
              <a:latin typeface="+mn-ea"/>
              <a:ea typeface="+mn-ea"/>
            </a:endParaRPr>
          </a:p>
          <a:p>
            <a:pPr algn="just"/>
            <a:r>
              <a:rPr lang="zh-CN" altLang="en-US" b="1" dirty="0">
                <a:solidFill>
                  <a:schemeClr val="bg1"/>
                </a:solidFill>
                <a:latin typeface="+mn-ea"/>
                <a:ea typeface="+mn-ea"/>
              </a:rPr>
              <a:t>成绩二</a:t>
            </a:r>
            <a:r>
              <a:rPr lang="zh-CN" altLang="en-US" dirty="0">
                <a:solidFill>
                  <a:schemeClr val="bg1"/>
                </a:solidFill>
                <a:latin typeface="+mn-ea"/>
                <a:ea typeface="+mn-ea"/>
              </a:rPr>
              <a:t>：这里输入您的成绩这里输入您的成绩这里输入您的成绩这里输入您的成绩这里输入您的成绩</a:t>
            </a:r>
            <a:endParaRPr lang="en-US" altLang="zh-CN" dirty="0">
              <a:solidFill>
                <a:schemeClr val="bg1"/>
              </a:solidFill>
              <a:latin typeface="+mn-ea"/>
              <a:ea typeface="+mn-ea"/>
            </a:endParaRPr>
          </a:p>
          <a:p>
            <a:pPr algn="just"/>
            <a:endParaRPr lang="en-US" altLang="zh-CN" dirty="0">
              <a:solidFill>
                <a:schemeClr val="bg1"/>
              </a:solidFill>
              <a:latin typeface="+mn-ea"/>
              <a:ea typeface="+mn-ea"/>
            </a:endParaRPr>
          </a:p>
          <a:p>
            <a:pPr algn="just"/>
            <a:r>
              <a:rPr lang="zh-CN" altLang="en-US" b="1" dirty="0">
                <a:solidFill>
                  <a:schemeClr val="bg1"/>
                </a:solidFill>
                <a:latin typeface="+mn-ea"/>
                <a:ea typeface="+mn-ea"/>
              </a:rPr>
              <a:t>成绩三</a:t>
            </a:r>
            <a:r>
              <a:rPr lang="zh-CN" altLang="en-US" dirty="0">
                <a:solidFill>
                  <a:schemeClr val="bg1"/>
                </a:solidFill>
                <a:latin typeface="+mn-ea"/>
                <a:ea typeface="+mn-ea"/>
              </a:rPr>
              <a:t>：这里输入您的成绩这里输入您的成绩这里输入您的成绩这里输入您的成绩这里输入您的成绩</a:t>
            </a:r>
          </a:p>
        </p:txBody>
      </p:sp>
      <p:sp>
        <p:nvSpPr>
          <p:cNvPr id="14" name="TextBox 15"/>
          <p:cNvSpPr txBox="1"/>
          <p:nvPr/>
        </p:nvSpPr>
        <p:spPr>
          <a:xfrm>
            <a:off x="6760614" y="2239493"/>
            <a:ext cx="4179684" cy="3139321"/>
          </a:xfrm>
          <a:prstGeom prst="rect">
            <a:avLst/>
          </a:prstGeom>
          <a:noFill/>
        </p:spPr>
        <p:txBody>
          <a:bodyPr wrap="square" rtlCol="0">
            <a:spAutoFit/>
          </a:bodyPr>
          <a:lstStyle/>
          <a:p>
            <a:pPr algn="just"/>
            <a:r>
              <a:rPr lang="zh-CN" altLang="en-US" b="1" dirty="0">
                <a:solidFill>
                  <a:schemeClr val="bg1"/>
                </a:solidFill>
                <a:latin typeface="+mn-ea"/>
                <a:ea typeface="+mn-ea"/>
              </a:rPr>
              <a:t>不足一</a:t>
            </a:r>
            <a:r>
              <a:rPr lang="zh-CN" altLang="en-US" dirty="0">
                <a:solidFill>
                  <a:schemeClr val="bg1"/>
                </a:solidFill>
                <a:latin typeface="+mn-ea"/>
                <a:ea typeface="+mn-ea"/>
              </a:rPr>
              <a:t>：这里输入您的成绩这里输入您的成绩这里输入您的成绩这里输入您的成绩这里输入您的成绩</a:t>
            </a:r>
            <a:endParaRPr lang="en-US" altLang="zh-CN" dirty="0">
              <a:solidFill>
                <a:schemeClr val="bg1"/>
              </a:solidFill>
              <a:latin typeface="+mn-ea"/>
              <a:ea typeface="+mn-ea"/>
            </a:endParaRPr>
          </a:p>
          <a:p>
            <a:pPr algn="just"/>
            <a:endParaRPr lang="zh-CN" altLang="en-US" dirty="0">
              <a:solidFill>
                <a:schemeClr val="bg1"/>
              </a:solidFill>
              <a:latin typeface="+mn-ea"/>
              <a:ea typeface="+mn-ea"/>
            </a:endParaRPr>
          </a:p>
          <a:p>
            <a:pPr algn="just"/>
            <a:r>
              <a:rPr lang="zh-CN" altLang="en-US" b="1" dirty="0">
                <a:solidFill>
                  <a:schemeClr val="bg1"/>
                </a:solidFill>
                <a:latin typeface="+mn-ea"/>
                <a:ea typeface="+mn-ea"/>
              </a:rPr>
              <a:t>不足二</a:t>
            </a:r>
            <a:r>
              <a:rPr lang="zh-CN" altLang="en-US" dirty="0">
                <a:solidFill>
                  <a:schemeClr val="bg1"/>
                </a:solidFill>
                <a:latin typeface="+mn-ea"/>
                <a:ea typeface="+mn-ea"/>
              </a:rPr>
              <a:t>：这里输入您的成绩这里输入您的成绩这里输入您的成绩这里输入您的成绩这里输入您的成绩</a:t>
            </a:r>
            <a:endParaRPr lang="en-US" altLang="zh-CN" dirty="0">
              <a:solidFill>
                <a:schemeClr val="bg1"/>
              </a:solidFill>
              <a:latin typeface="+mn-ea"/>
              <a:ea typeface="+mn-ea"/>
            </a:endParaRPr>
          </a:p>
          <a:p>
            <a:pPr algn="just"/>
            <a:endParaRPr lang="en-US" altLang="zh-CN" dirty="0">
              <a:solidFill>
                <a:schemeClr val="bg1"/>
              </a:solidFill>
              <a:latin typeface="+mn-ea"/>
              <a:ea typeface="+mn-ea"/>
            </a:endParaRPr>
          </a:p>
          <a:p>
            <a:pPr algn="just"/>
            <a:r>
              <a:rPr lang="zh-CN" altLang="en-US" b="1" dirty="0">
                <a:solidFill>
                  <a:schemeClr val="bg1"/>
                </a:solidFill>
                <a:latin typeface="+mn-ea"/>
                <a:ea typeface="+mn-ea"/>
              </a:rPr>
              <a:t>不足三</a:t>
            </a:r>
            <a:r>
              <a:rPr lang="zh-CN" altLang="en-US" dirty="0">
                <a:solidFill>
                  <a:schemeClr val="bg1"/>
                </a:solidFill>
                <a:latin typeface="+mn-ea"/>
                <a:ea typeface="+mn-ea"/>
              </a:rPr>
              <a:t>：这里输入您的成绩这里输入您的成绩这里输入您的成绩这里输入您的成绩这里输入您的成绩</a:t>
            </a:r>
          </a:p>
        </p:txBody>
      </p:sp>
      <p:sp>
        <p:nvSpPr>
          <p:cNvPr id="25"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chemeClr val="bg1"/>
                </a:solidFill>
              </a:rPr>
              <a:t>5.5 </a:t>
            </a:r>
            <a:r>
              <a:rPr lang="zh-CN" altLang="en-US" b="0" dirty="0">
                <a:solidFill>
                  <a:schemeClr val="bg1"/>
                </a:solidFill>
              </a:rPr>
              <a:t>亮点与不足</a:t>
            </a:r>
          </a:p>
        </p:txBody>
      </p:sp>
      <p:sp>
        <p:nvSpPr>
          <p:cNvPr id="26" name="Freeform 5"/>
          <p:cNvSpPr>
            <a:spLocks noEditPoints="1"/>
          </p:cNvSpPr>
          <p:nvPr/>
        </p:nvSpPr>
        <p:spPr bwMode="auto">
          <a:xfrm>
            <a:off x="704485" y="138888"/>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cxnSp>
        <p:nvCxnSpPr>
          <p:cNvPr id="28" name="直接连接符 27"/>
          <p:cNvCxnSpPr/>
          <p:nvPr/>
        </p:nvCxnSpPr>
        <p:spPr bwMode="auto">
          <a:xfrm>
            <a:off x="1259111" y="598621"/>
            <a:ext cx="9569060" cy="0"/>
          </a:xfrm>
          <a:prstGeom prst="line">
            <a:avLst/>
          </a:prstGeom>
          <a:solidFill>
            <a:schemeClr val="accent1"/>
          </a:solidFill>
          <a:ln w="9525" cap="flat" cmpd="sng" algn="ctr">
            <a:solidFill>
              <a:schemeClr val="bg1">
                <a:lumMod val="60000"/>
                <a:lumOff val="4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540759" y="1269599"/>
            <a:ext cx="1781257" cy="830997"/>
          </a:xfrm>
          <a:prstGeom prst="rect">
            <a:avLst/>
          </a:prstGeom>
          <a:noFill/>
        </p:spPr>
        <p:txBody>
          <a:bodyPr wrap="non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致  谢</a:t>
            </a:r>
          </a:p>
        </p:txBody>
      </p:sp>
      <p:sp>
        <p:nvSpPr>
          <p:cNvPr id="18" name="TextBox 17"/>
          <p:cNvSpPr txBox="1"/>
          <p:nvPr/>
        </p:nvSpPr>
        <p:spPr>
          <a:xfrm>
            <a:off x="1119598" y="2348880"/>
            <a:ext cx="10524194" cy="2677656"/>
          </a:xfrm>
          <a:prstGeom prst="rect">
            <a:avLst/>
          </a:prstGeom>
          <a:noFill/>
        </p:spPr>
        <p:txBody>
          <a:bodyPr wrap="square" rtlCol="0">
            <a:spAutoFit/>
          </a:bodyPr>
          <a:lstStyle/>
          <a:p>
            <a:pPr algn="ctr">
              <a:lnSpc>
                <a:spcPct val="150000"/>
              </a:lnSpc>
            </a:pPr>
            <a:r>
              <a:rPr lang="zh-CN" altLang="en-US" sz="2800" dirty="0">
                <a:solidFill>
                  <a:schemeClr val="bg1"/>
                </a:solidFill>
                <a:latin typeface="+mn-ea"/>
                <a:ea typeface="+mn-ea"/>
              </a:rPr>
              <a:t>感谢母校提供的学习与实践的机会；</a:t>
            </a:r>
            <a:endParaRPr lang="en-US" altLang="zh-CN" sz="2800" dirty="0">
              <a:solidFill>
                <a:schemeClr val="bg1"/>
              </a:solidFill>
              <a:latin typeface="+mn-ea"/>
              <a:ea typeface="+mn-ea"/>
            </a:endParaRPr>
          </a:p>
          <a:p>
            <a:pPr algn="ctr">
              <a:lnSpc>
                <a:spcPct val="150000"/>
              </a:lnSpc>
            </a:pPr>
            <a:r>
              <a:rPr lang="zh-CN" altLang="en-US" sz="2800" dirty="0">
                <a:solidFill>
                  <a:schemeClr val="bg1"/>
                </a:solidFill>
                <a:latin typeface="+mn-ea"/>
                <a:ea typeface="+mn-ea"/>
              </a:rPr>
              <a:t>感谢导师团队，特别感谢某某教授给予的耐心指导；</a:t>
            </a:r>
            <a:endParaRPr lang="en-US" altLang="zh-CN" sz="2800" dirty="0">
              <a:solidFill>
                <a:schemeClr val="bg1"/>
              </a:solidFill>
              <a:latin typeface="+mn-ea"/>
              <a:ea typeface="+mn-ea"/>
            </a:endParaRPr>
          </a:p>
          <a:p>
            <a:pPr algn="ctr">
              <a:lnSpc>
                <a:spcPct val="150000"/>
              </a:lnSpc>
            </a:pPr>
            <a:r>
              <a:rPr lang="zh-CN" altLang="en-US" sz="2800" dirty="0">
                <a:solidFill>
                  <a:schemeClr val="bg1"/>
                </a:solidFill>
                <a:latin typeface="+mn-ea"/>
                <a:ea typeface="+mn-ea"/>
              </a:rPr>
              <a:t>感谢同学及舍友的帮助；</a:t>
            </a:r>
            <a:endParaRPr lang="en-US" altLang="zh-CN" sz="2800" dirty="0">
              <a:solidFill>
                <a:schemeClr val="bg1"/>
              </a:solidFill>
              <a:latin typeface="+mn-ea"/>
              <a:ea typeface="+mn-ea"/>
            </a:endParaRPr>
          </a:p>
          <a:p>
            <a:pPr algn="ctr">
              <a:lnSpc>
                <a:spcPct val="150000"/>
              </a:lnSpc>
            </a:pPr>
            <a:r>
              <a:rPr lang="zh-CN" altLang="en-US" sz="2800" dirty="0">
                <a:solidFill>
                  <a:schemeClr val="bg1"/>
                </a:solidFill>
                <a:latin typeface="+mn-ea"/>
                <a:ea typeface="+mn-ea"/>
              </a:rPr>
              <a:t>感谢答辩评审！</a:t>
            </a:r>
          </a:p>
        </p:txBody>
      </p:sp>
    </p:spTree>
  </p:cSld>
  <p:clrMapOvr>
    <a:masterClrMapping/>
  </p:clrMapOvr>
  <mc:AlternateContent xmlns:mc="http://schemas.openxmlformats.org/markup-compatibility/2006" xmlns:p14="http://schemas.microsoft.com/office/powerpoint/2010/main">
    <mc:Choice Requires="p14">
      <p:transition spd="slow" p14:dur="800" advTm="5769">
        <p14:switch dir="r"/>
      </p:transition>
    </mc:Choice>
    <mc:Fallback xmlns="">
      <p:transition spd="slow" advTm="5769">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7" name="Freeform 8"/>
          <p:cNvSpPr>
            <a:spLocks noEditPoints="1"/>
          </p:cNvSpPr>
          <p:nvPr/>
        </p:nvSpPr>
        <p:spPr bwMode="auto">
          <a:xfrm>
            <a:off x="3202232" y="5909276"/>
            <a:ext cx="265113" cy="192088"/>
          </a:xfrm>
          <a:custGeom>
            <a:avLst/>
            <a:gdLst>
              <a:gd name="T0" fmla="*/ 269 w 322"/>
              <a:gd name="T1" fmla="*/ 0 h 233"/>
              <a:gd name="T2" fmla="*/ 53 w 322"/>
              <a:gd name="T3" fmla="*/ 0 h 233"/>
              <a:gd name="T4" fmla="*/ 0 w 322"/>
              <a:gd name="T5" fmla="*/ 52 h 233"/>
              <a:gd name="T6" fmla="*/ 0 w 322"/>
              <a:gd name="T7" fmla="*/ 181 h 233"/>
              <a:gd name="T8" fmla="*/ 53 w 322"/>
              <a:gd name="T9" fmla="*/ 233 h 233"/>
              <a:gd name="T10" fmla="*/ 269 w 322"/>
              <a:gd name="T11" fmla="*/ 233 h 233"/>
              <a:gd name="T12" fmla="*/ 322 w 322"/>
              <a:gd name="T13" fmla="*/ 181 h 233"/>
              <a:gd name="T14" fmla="*/ 322 w 322"/>
              <a:gd name="T15" fmla="*/ 52 h 233"/>
              <a:gd name="T16" fmla="*/ 269 w 322"/>
              <a:gd name="T17" fmla="*/ 0 h 233"/>
              <a:gd name="T18" fmla="*/ 101 w 322"/>
              <a:gd name="T19" fmla="*/ 101 h 233"/>
              <a:gd name="T20" fmla="*/ 124 w 322"/>
              <a:gd name="T21" fmla="*/ 78 h 233"/>
              <a:gd name="T22" fmla="*/ 101 w 322"/>
              <a:gd name="T23" fmla="*/ 55 h 233"/>
              <a:gd name="T24" fmla="*/ 78 w 322"/>
              <a:gd name="T25" fmla="*/ 78 h 233"/>
              <a:gd name="T26" fmla="*/ 101 w 322"/>
              <a:gd name="T27" fmla="*/ 101 h 233"/>
              <a:gd name="T28" fmla="*/ 141 w 322"/>
              <a:gd name="T29" fmla="*/ 166 h 233"/>
              <a:gd name="T30" fmla="*/ 144 w 322"/>
              <a:gd name="T31" fmla="*/ 128 h 233"/>
              <a:gd name="T32" fmla="*/ 121 w 322"/>
              <a:gd name="T33" fmla="*/ 108 h 233"/>
              <a:gd name="T34" fmla="*/ 109 w 322"/>
              <a:gd name="T35" fmla="*/ 108 h 233"/>
              <a:gd name="T36" fmla="*/ 106 w 322"/>
              <a:gd name="T37" fmla="*/ 117 h 233"/>
              <a:gd name="T38" fmla="*/ 109 w 322"/>
              <a:gd name="T39" fmla="*/ 151 h 233"/>
              <a:gd name="T40" fmla="*/ 100 w 322"/>
              <a:gd name="T41" fmla="*/ 163 h 233"/>
              <a:gd name="T42" fmla="*/ 92 w 322"/>
              <a:gd name="T43" fmla="*/ 151 h 233"/>
              <a:gd name="T44" fmla="*/ 97 w 322"/>
              <a:gd name="T45" fmla="*/ 117 h 233"/>
              <a:gd name="T46" fmla="*/ 94 w 322"/>
              <a:gd name="T47" fmla="*/ 108 h 233"/>
              <a:gd name="T48" fmla="*/ 80 w 322"/>
              <a:gd name="T49" fmla="*/ 108 h 233"/>
              <a:gd name="T50" fmla="*/ 57 w 322"/>
              <a:gd name="T51" fmla="*/ 129 h 233"/>
              <a:gd name="T52" fmla="*/ 60 w 322"/>
              <a:gd name="T53" fmla="*/ 166 h 233"/>
              <a:gd name="T54" fmla="*/ 101 w 322"/>
              <a:gd name="T55" fmla="*/ 176 h 233"/>
              <a:gd name="T56" fmla="*/ 141 w 322"/>
              <a:gd name="T57" fmla="*/ 166 h 233"/>
              <a:gd name="T58" fmla="*/ 165 w 322"/>
              <a:gd name="T59" fmla="*/ 191 h 233"/>
              <a:gd name="T60" fmla="*/ 165 w 322"/>
              <a:gd name="T61" fmla="*/ 191 h 233"/>
              <a:gd name="T62" fmla="*/ 36 w 322"/>
              <a:gd name="T63" fmla="*/ 191 h 233"/>
              <a:gd name="T64" fmla="*/ 36 w 322"/>
              <a:gd name="T65" fmla="*/ 42 h 233"/>
              <a:gd name="T66" fmla="*/ 165 w 322"/>
              <a:gd name="T67" fmla="*/ 42 h 233"/>
              <a:gd name="T68" fmla="*/ 165 w 322"/>
              <a:gd name="T69" fmla="*/ 191 h 233"/>
              <a:gd name="T70" fmla="*/ 249 w 322"/>
              <a:gd name="T71" fmla="*/ 73 h 233"/>
              <a:gd name="T72" fmla="*/ 249 w 322"/>
              <a:gd name="T73" fmla="*/ 73 h 233"/>
              <a:gd name="T74" fmla="*/ 193 w 322"/>
              <a:gd name="T75" fmla="*/ 73 h 233"/>
              <a:gd name="T76" fmla="*/ 181 w 322"/>
              <a:gd name="T77" fmla="*/ 60 h 233"/>
              <a:gd name="T78" fmla="*/ 193 w 322"/>
              <a:gd name="T79" fmla="*/ 48 h 233"/>
              <a:gd name="T80" fmla="*/ 249 w 322"/>
              <a:gd name="T81" fmla="*/ 48 h 233"/>
              <a:gd name="T82" fmla="*/ 261 w 322"/>
              <a:gd name="T83" fmla="*/ 60 h 233"/>
              <a:gd name="T84" fmla="*/ 249 w 322"/>
              <a:gd name="T85" fmla="*/ 73 h 233"/>
              <a:gd name="T86" fmla="*/ 302 w 322"/>
              <a:gd name="T87" fmla="*/ 123 h 233"/>
              <a:gd name="T88" fmla="*/ 302 w 322"/>
              <a:gd name="T89" fmla="*/ 123 h 233"/>
              <a:gd name="T90" fmla="*/ 292 w 322"/>
              <a:gd name="T91" fmla="*/ 133 h 233"/>
              <a:gd name="T92" fmla="*/ 191 w 322"/>
              <a:gd name="T93" fmla="*/ 133 h 233"/>
              <a:gd name="T94" fmla="*/ 181 w 322"/>
              <a:gd name="T95" fmla="*/ 123 h 233"/>
              <a:gd name="T96" fmla="*/ 191 w 322"/>
              <a:gd name="T97" fmla="*/ 113 h 233"/>
              <a:gd name="T98" fmla="*/ 292 w 322"/>
              <a:gd name="T99" fmla="*/ 113 h 233"/>
              <a:gd name="T100" fmla="*/ 302 w 322"/>
              <a:gd name="T101" fmla="*/ 123 h 233"/>
              <a:gd name="T102" fmla="*/ 302 w 322"/>
              <a:gd name="T103" fmla="*/ 163 h 233"/>
              <a:gd name="T104" fmla="*/ 302 w 322"/>
              <a:gd name="T105" fmla="*/ 163 h 233"/>
              <a:gd name="T106" fmla="*/ 292 w 322"/>
              <a:gd name="T107" fmla="*/ 173 h 233"/>
              <a:gd name="T108" fmla="*/ 191 w 322"/>
              <a:gd name="T109" fmla="*/ 173 h 233"/>
              <a:gd name="T110" fmla="*/ 181 w 322"/>
              <a:gd name="T111" fmla="*/ 163 h 233"/>
              <a:gd name="T112" fmla="*/ 191 w 322"/>
              <a:gd name="T113" fmla="*/ 153 h 233"/>
              <a:gd name="T114" fmla="*/ 292 w 322"/>
              <a:gd name="T115" fmla="*/ 153 h 233"/>
              <a:gd name="T116" fmla="*/ 302 w 322"/>
              <a:gd name="T117" fmla="*/ 16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2" h="233">
                <a:moveTo>
                  <a:pt x="269" y="0"/>
                </a:moveTo>
                <a:lnTo>
                  <a:pt x="53" y="0"/>
                </a:lnTo>
                <a:cubicBezTo>
                  <a:pt x="24" y="0"/>
                  <a:pt x="0" y="23"/>
                  <a:pt x="0" y="52"/>
                </a:cubicBezTo>
                <a:lnTo>
                  <a:pt x="0" y="181"/>
                </a:lnTo>
                <a:cubicBezTo>
                  <a:pt x="0" y="210"/>
                  <a:pt x="24" y="233"/>
                  <a:pt x="53" y="233"/>
                </a:cubicBezTo>
                <a:lnTo>
                  <a:pt x="269" y="233"/>
                </a:lnTo>
                <a:cubicBezTo>
                  <a:pt x="298" y="233"/>
                  <a:pt x="322" y="210"/>
                  <a:pt x="322" y="181"/>
                </a:cubicBezTo>
                <a:lnTo>
                  <a:pt x="322" y="52"/>
                </a:lnTo>
                <a:cubicBezTo>
                  <a:pt x="322" y="23"/>
                  <a:pt x="298" y="0"/>
                  <a:pt x="269" y="0"/>
                </a:cubicBezTo>
                <a:close/>
                <a:moveTo>
                  <a:pt x="101" y="101"/>
                </a:moveTo>
                <a:cubicBezTo>
                  <a:pt x="113" y="101"/>
                  <a:pt x="124" y="91"/>
                  <a:pt x="124" y="78"/>
                </a:cubicBezTo>
                <a:cubicBezTo>
                  <a:pt x="124" y="65"/>
                  <a:pt x="113" y="55"/>
                  <a:pt x="101" y="55"/>
                </a:cubicBezTo>
                <a:cubicBezTo>
                  <a:pt x="88" y="55"/>
                  <a:pt x="78" y="65"/>
                  <a:pt x="78" y="78"/>
                </a:cubicBezTo>
                <a:cubicBezTo>
                  <a:pt x="78" y="91"/>
                  <a:pt x="88" y="101"/>
                  <a:pt x="101" y="101"/>
                </a:cubicBezTo>
                <a:close/>
                <a:moveTo>
                  <a:pt x="141" y="166"/>
                </a:moveTo>
                <a:lnTo>
                  <a:pt x="144" y="128"/>
                </a:lnTo>
                <a:cubicBezTo>
                  <a:pt x="145" y="117"/>
                  <a:pt x="134" y="108"/>
                  <a:pt x="121" y="108"/>
                </a:cubicBezTo>
                <a:lnTo>
                  <a:pt x="109" y="108"/>
                </a:lnTo>
                <a:cubicBezTo>
                  <a:pt x="109" y="109"/>
                  <a:pt x="109" y="114"/>
                  <a:pt x="106" y="117"/>
                </a:cubicBezTo>
                <a:cubicBezTo>
                  <a:pt x="106" y="117"/>
                  <a:pt x="111" y="142"/>
                  <a:pt x="109" y="151"/>
                </a:cubicBezTo>
                <a:cubicBezTo>
                  <a:pt x="108" y="154"/>
                  <a:pt x="104" y="163"/>
                  <a:pt x="100" y="163"/>
                </a:cubicBezTo>
                <a:cubicBezTo>
                  <a:pt x="96" y="163"/>
                  <a:pt x="93" y="154"/>
                  <a:pt x="92" y="151"/>
                </a:cubicBezTo>
                <a:cubicBezTo>
                  <a:pt x="91" y="142"/>
                  <a:pt x="97" y="117"/>
                  <a:pt x="97" y="117"/>
                </a:cubicBezTo>
                <a:cubicBezTo>
                  <a:pt x="96" y="116"/>
                  <a:pt x="94" y="115"/>
                  <a:pt x="94" y="108"/>
                </a:cubicBezTo>
                <a:lnTo>
                  <a:pt x="80" y="108"/>
                </a:lnTo>
                <a:cubicBezTo>
                  <a:pt x="68" y="108"/>
                  <a:pt x="56" y="117"/>
                  <a:pt x="57" y="129"/>
                </a:cubicBezTo>
                <a:lnTo>
                  <a:pt x="60" y="166"/>
                </a:lnTo>
                <a:cubicBezTo>
                  <a:pt x="70" y="176"/>
                  <a:pt x="86" y="176"/>
                  <a:pt x="101" y="176"/>
                </a:cubicBezTo>
                <a:cubicBezTo>
                  <a:pt x="115" y="176"/>
                  <a:pt x="132" y="175"/>
                  <a:pt x="141" y="166"/>
                </a:cubicBezTo>
                <a:close/>
                <a:moveTo>
                  <a:pt x="165" y="191"/>
                </a:moveTo>
                <a:lnTo>
                  <a:pt x="165" y="191"/>
                </a:lnTo>
                <a:lnTo>
                  <a:pt x="36" y="191"/>
                </a:lnTo>
                <a:lnTo>
                  <a:pt x="36" y="42"/>
                </a:lnTo>
                <a:lnTo>
                  <a:pt x="165" y="42"/>
                </a:lnTo>
                <a:lnTo>
                  <a:pt x="165" y="191"/>
                </a:lnTo>
                <a:close/>
                <a:moveTo>
                  <a:pt x="249" y="73"/>
                </a:moveTo>
                <a:lnTo>
                  <a:pt x="249" y="73"/>
                </a:lnTo>
                <a:lnTo>
                  <a:pt x="193" y="73"/>
                </a:lnTo>
                <a:cubicBezTo>
                  <a:pt x="186" y="73"/>
                  <a:pt x="181" y="67"/>
                  <a:pt x="181" y="60"/>
                </a:cubicBezTo>
                <a:cubicBezTo>
                  <a:pt x="181" y="54"/>
                  <a:pt x="186" y="48"/>
                  <a:pt x="193" y="48"/>
                </a:cubicBezTo>
                <a:lnTo>
                  <a:pt x="249" y="48"/>
                </a:lnTo>
                <a:cubicBezTo>
                  <a:pt x="256" y="48"/>
                  <a:pt x="261" y="54"/>
                  <a:pt x="261" y="60"/>
                </a:cubicBezTo>
                <a:cubicBezTo>
                  <a:pt x="261" y="67"/>
                  <a:pt x="256" y="73"/>
                  <a:pt x="249" y="73"/>
                </a:cubicBezTo>
                <a:close/>
                <a:moveTo>
                  <a:pt x="302" y="123"/>
                </a:moveTo>
                <a:lnTo>
                  <a:pt x="302" y="123"/>
                </a:lnTo>
                <a:cubicBezTo>
                  <a:pt x="302" y="128"/>
                  <a:pt x="297" y="133"/>
                  <a:pt x="292" y="133"/>
                </a:cubicBezTo>
                <a:lnTo>
                  <a:pt x="191" y="133"/>
                </a:lnTo>
                <a:cubicBezTo>
                  <a:pt x="186" y="133"/>
                  <a:pt x="181" y="128"/>
                  <a:pt x="181" y="123"/>
                </a:cubicBezTo>
                <a:cubicBezTo>
                  <a:pt x="181" y="117"/>
                  <a:pt x="186" y="113"/>
                  <a:pt x="191" y="113"/>
                </a:cubicBezTo>
                <a:lnTo>
                  <a:pt x="292" y="113"/>
                </a:lnTo>
                <a:cubicBezTo>
                  <a:pt x="297" y="113"/>
                  <a:pt x="302" y="117"/>
                  <a:pt x="302" y="123"/>
                </a:cubicBezTo>
                <a:close/>
                <a:moveTo>
                  <a:pt x="302" y="163"/>
                </a:moveTo>
                <a:lnTo>
                  <a:pt x="302" y="163"/>
                </a:lnTo>
                <a:cubicBezTo>
                  <a:pt x="302" y="169"/>
                  <a:pt x="297" y="173"/>
                  <a:pt x="292" y="173"/>
                </a:cubicBezTo>
                <a:lnTo>
                  <a:pt x="191" y="173"/>
                </a:lnTo>
                <a:cubicBezTo>
                  <a:pt x="186" y="173"/>
                  <a:pt x="181" y="169"/>
                  <a:pt x="181" y="163"/>
                </a:cubicBezTo>
                <a:cubicBezTo>
                  <a:pt x="181" y="157"/>
                  <a:pt x="186" y="153"/>
                  <a:pt x="191" y="153"/>
                </a:cubicBezTo>
                <a:lnTo>
                  <a:pt x="292" y="153"/>
                </a:lnTo>
                <a:cubicBezTo>
                  <a:pt x="297" y="153"/>
                  <a:pt x="302" y="157"/>
                  <a:pt x="302" y="163"/>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E96969"/>
              </a:solidFill>
              <a:effectLst/>
              <a:uLnTx/>
              <a:uFillTx/>
              <a:latin typeface="Arial" panose="020B0604020202020204" pitchFamily="34" charset="0"/>
              <a:ea typeface="宋体" panose="02010600030101010101" pitchFamily="2" charset="-122"/>
              <a:cs typeface="+mn-cs"/>
            </a:endParaRPr>
          </a:p>
        </p:txBody>
      </p:sp>
      <p:sp>
        <p:nvSpPr>
          <p:cNvPr id="20" name="Rectangle 3"/>
          <p:cNvSpPr txBox="1">
            <a:spLocks noChangeArrowheads="1"/>
          </p:cNvSpPr>
          <p:nvPr/>
        </p:nvSpPr>
        <p:spPr bwMode="auto">
          <a:xfrm>
            <a:off x="1490663" y="2381307"/>
            <a:ext cx="9217024" cy="8605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6000" b="1">
                <a:solidFill>
                  <a:schemeClr val="bg1"/>
                </a:solidFill>
                <a:latin typeface="微软雅黑" panose="020B0503020204020204" pitchFamily="34" charset="-122"/>
              </a:rPr>
              <a:t>恳请老师批评指正</a:t>
            </a:r>
            <a:endParaRPr lang="zh-CN" altLang="en-US" sz="6000" b="1" dirty="0">
              <a:solidFill>
                <a:schemeClr val="bg1"/>
              </a:solidFill>
              <a:latin typeface="微软雅黑" panose="020B0503020204020204" pitchFamily="34" charset="-122"/>
            </a:endParaRPr>
          </a:p>
        </p:txBody>
      </p:sp>
      <p:sp>
        <p:nvSpPr>
          <p:cNvPr id="22" name="Rectangle 4"/>
          <p:cNvSpPr txBox="1">
            <a:spLocks noChangeArrowheads="1"/>
          </p:cNvSpPr>
          <p:nvPr/>
        </p:nvSpPr>
        <p:spPr bwMode="auto">
          <a:xfrm>
            <a:off x="3433586" y="3456339"/>
            <a:ext cx="2420453" cy="3549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j-cs"/>
            </a:endParaRPr>
          </a:p>
        </p:txBody>
      </p:sp>
      <p:sp>
        <p:nvSpPr>
          <p:cNvPr id="23" name="Rectangle 4"/>
          <p:cNvSpPr txBox="1">
            <a:spLocks noChangeArrowheads="1"/>
          </p:cNvSpPr>
          <p:nvPr/>
        </p:nvSpPr>
        <p:spPr bwMode="auto">
          <a:xfrm>
            <a:off x="6705600" y="3456339"/>
            <a:ext cx="2420453" cy="3549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000" b="0" i="0" u="none" strike="noStrike" kern="120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j-cs"/>
            </a:endParaRPr>
          </a:p>
        </p:txBody>
      </p:sp>
      <p:grpSp>
        <p:nvGrpSpPr>
          <p:cNvPr id="4" name="Group 4"/>
          <p:cNvGrpSpPr>
            <a:grpSpLocks noChangeAspect="1"/>
          </p:cNvGrpSpPr>
          <p:nvPr/>
        </p:nvGrpSpPr>
        <p:grpSpPr bwMode="auto">
          <a:xfrm>
            <a:off x="5492750" y="3759248"/>
            <a:ext cx="1212850" cy="1214438"/>
            <a:chOff x="3460" y="2322"/>
            <a:chExt cx="764" cy="765"/>
          </a:xfrm>
        </p:grpSpPr>
        <p:sp>
          <p:nvSpPr>
            <p:cNvPr id="6" name="Freeform 5"/>
            <p:cNvSpPr>
              <a:spLocks noEditPoints="1"/>
            </p:cNvSpPr>
            <p:nvPr/>
          </p:nvSpPr>
          <p:spPr bwMode="auto">
            <a:xfrm>
              <a:off x="3460" y="2322"/>
              <a:ext cx="764" cy="765"/>
            </a:xfrm>
            <a:custGeom>
              <a:avLst/>
              <a:gdLst>
                <a:gd name="T0" fmla="*/ 1023 w 2046"/>
                <a:gd name="T1" fmla="*/ 0 h 2046"/>
                <a:gd name="T2" fmla="*/ 2046 w 2046"/>
                <a:gd name="T3" fmla="*/ 1023 h 2046"/>
                <a:gd name="T4" fmla="*/ 1023 w 2046"/>
                <a:gd name="T5" fmla="*/ 2046 h 2046"/>
                <a:gd name="T6" fmla="*/ 0 w 2046"/>
                <a:gd name="T7" fmla="*/ 1023 h 2046"/>
                <a:gd name="T8" fmla="*/ 1023 w 2046"/>
                <a:gd name="T9" fmla="*/ 0 h 2046"/>
                <a:gd name="T10" fmla="*/ 1023 w 2046"/>
                <a:gd name="T11" fmla="*/ 141 h 2046"/>
                <a:gd name="T12" fmla="*/ 1905 w 2046"/>
                <a:gd name="T13" fmla="*/ 1023 h 2046"/>
                <a:gd name="T14" fmla="*/ 1023 w 2046"/>
                <a:gd name="T15" fmla="*/ 1905 h 2046"/>
                <a:gd name="T16" fmla="*/ 141 w 2046"/>
                <a:gd name="T17" fmla="*/ 1023 h 2046"/>
                <a:gd name="T18" fmla="*/ 1023 w 2046"/>
                <a:gd name="T19" fmla="*/ 141 h 2046"/>
                <a:gd name="T20" fmla="*/ 1023 w 2046"/>
                <a:gd name="T21" fmla="*/ 83 h 2046"/>
                <a:gd name="T22" fmla="*/ 1964 w 2046"/>
                <a:gd name="T23" fmla="*/ 1023 h 2046"/>
                <a:gd name="T24" fmla="*/ 1023 w 2046"/>
                <a:gd name="T25" fmla="*/ 1964 h 2046"/>
                <a:gd name="T26" fmla="*/ 83 w 2046"/>
                <a:gd name="T27" fmla="*/ 1023 h 2046"/>
                <a:gd name="T28" fmla="*/ 1023 w 2046"/>
                <a:gd name="T29" fmla="*/ 83 h 2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1023" y="141"/>
                  </a:moveTo>
                  <a:cubicBezTo>
                    <a:pt x="1510" y="141"/>
                    <a:pt x="1905" y="536"/>
                    <a:pt x="1905" y="1023"/>
                  </a:cubicBezTo>
                  <a:cubicBezTo>
                    <a:pt x="1905" y="1510"/>
                    <a:pt x="1510" y="1905"/>
                    <a:pt x="1023" y="1905"/>
                  </a:cubicBezTo>
                  <a:cubicBezTo>
                    <a:pt x="536" y="1905"/>
                    <a:pt x="141" y="1510"/>
                    <a:pt x="141" y="1023"/>
                  </a:cubicBezTo>
                  <a:cubicBezTo>
                    <a:pt x="141" y="536"/>
                    <a:pt x="536" y="141"/>
                    <a:pt x="1023" y="141"/>
                  </a:cubicBezTo>
                  <a:close/>
                  <a:moveTo>
                    <a:pt x="1023" y="83"/>
                  </a:moveTo>
                  <a:cubicBezTo>
                    <a:pt x="1543" y="83"/>
                    <a:pt x="1964" y="504"/>
                    <a:pt x="1964" y="1023"/>
                  </a:cubicBezTo>
                  <a:cubicBezTo>
                    <a:pt x="1964" y="1543"/>
                    <a:pt x="1543" y="1964"/>
                    <a:pt x="1023" y="1964"/>
                  </a:cubicBezTo>
                  <a:cubicBezTo>
                    <a:pt x="504" y="1964"/>
                    <a:pt x="83" y="1543"/>
                    <a:pt x="83" y="1023"/>
                  </a:cubicBezTo>
                  <a:cubicBezTo>
                    <a:pt x="83" y="504"/>
                    <a:pt x="504" y="83"/>
                    <a:pt x="1023" y="83"/>
                  </a:cubicBezTo>
                  <a:close/>
                </a:path>
              </a:pathLst>
            </a:custGeom>
            <a:solidFill>
              <a:srgbClr val="E969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54A0D8"/>
                </a:solidFill>
                <a:effectLst/>
                <a:uLnTx/>
                <a:uFillTx/>
                <a:latin typeface="Arial" panose="020B0604020202020204" pitchFamily="34" charset="0"/>
                <a:ea typeface="宋体" panose="02010600030101010101" pitchFamily="2" charset="-122"/>
                <a:cs typeface="+mn-cs"/>
              </a:endParaRPr>
            </a:p>
          </p:txBody>
        </p:sp>
        <p:sp>
          <p:nvSpPr>
            <p:cNvPr id="7" name="Freeform 6"/>
            <p:cNvSpPr>
              <a:spLocks noEditPoints="1"/>
            </p:cNvSpPr>
            <p:nvPr/>
          </p:nvSpPr>
          <p:spPr bwMode="auto">
            <a:xfrm>
              <a:off x="3603" y="2530"/>
              <a:ext cx="510" cy="420"/>
            </a:xfrm>
            <a:custGeom>
              <a:avLst/>
              <a:gdLst>
                <a:gd name="T0" fmla="*/ 725 w 1364"/>
                <a:gd name="T1" fmla="*/ 847 h 1123"/>
                <a:gd name="T2" fmla="*/ 51 w 1364"/>
                <a:gd name="T3" fmla="*/ 757 h 1123"/>
                <a:gd name="T4" fmla="*/ 1159 w 1364"/>
                <a:gd name="T5" fmla="*/ 786 h 1123"/>
                <a:gd name="T6" fmla="*/ 1143 w 1364"/>
                <a:gd name="T7" fmla="*/ 765 h 1123"/>
                <a:gd name="T8" fmla="*/ 720 w 1364"/>
                <a:gd name="T9" fmla="*/ 805 h 1123"/>
                <a:gd name="T10" fmla="*/ 57 w 1364"/>
                <a:gd name="T11" fmla="*/ 484 h 1123"/>
                <a:gd name="T12" fmla="*/ 733 w 1364"/>
                <a:gd name="T13" fmla="*/ 828 h 1123"/>
                <a:gd name="T14" fmla="*/ 1158 w 1364"/>
                <a:gd name="T15" fmla="*/ 621 h 1123"/>
                <a:gd name="T16" fmla="*/ 720 w 1364"/>
                <a:gd name="T17" fmla="*/ 805 h 1123"/>
                <a:gd name="T18" fmla="*/ 1001 w 1364"/>
                <a:gd name="T19" fmla="*/ 579 h 1123"/>
                <a:gd name="T20" fmla="*/ 990 w 1364"/>
                <a:gd name="T21" fmla="*/ 441 h 1123"/>
                <a:gd name="T22" fmla="*/ 284 w 1364"/>
                <a:gd name="T23" fmla="*/ 432 h 1123"/>
                <a:gd name="T24" fmla="*/ 71 w 1364"/>
                <a:gd name="T25" fmla="*/ 478 h 1123"/>
                <a:gd name="T26" fmla="*/ 720 w 1364"/>
                <a:gd name="T27" fmla="*/ 1101 h 1123"/>
                <a:gd name="T28" fmla="*/ 57 w 1364"/>
                <a:gd name="T29" fmla="*/ 780 h 1123"/>
                <a:gd name="T30" fmla="*/ 733 w 1364"/>
                <a:gd name="T31" fmla="*/ 1123 h 1123"/>
                <a:gd name="T32" fmla="*/ 1158 w 1364"/>
                <a:gd name="T33" fmla="*/ 917 h 1123"/>
                <a:gd name="T34" fmla="*/ 720 w 1364"/>
                <a:gd name="T35" fmla="*/ 1101 h 1123"/>
                <a:gd name="T36" fmla="*/ 1067 w 1364"/>
                <a:gd name="T37" fmla="*/ 344 h 1123"/>
                <a:gd name="T38" fmla="*/ 1056 w 1364"/>
                <a:gd name="T39" fmla="*/ 368 h 1123"/>
                <a:gd name="T40" fmla="*/ 1063 w 1364"/>
                <a:gd name="T41" fmla="*/ 404 h 1123"/>
                <a:gd name="T42" fmla="*/ 1035 w 1364"/>
                <a:gd name="T43" fmla="*/ 562 h 1123"/>
                <a:gd name="T44" fmla="*/ 1115 w 1364"/>
                <a:gd name="T45" fmla="*/ 422 h 1123"/>
                <a:gd name="T46" fmla="*/ 1106 w 1364"/>
                <a:gd name="T47" fmla="*/ 389 h 1123"/>
                <a:gd name="T48" fmla="*/ 1114 w 1364"/>
                <a:gd name="T49" fmla="*/ 352 h 1123"/>
                <a:gd name="T50" fmla="*/ 1104 w 1364"/>
                <a:gd name="T51" fmla="*/ 226 h 1123"/>
                <a:gd name="T52" fmla="*/ 1356 w 1364"/>
                <a:gd name="T53" fmla="*/ 174 h 1123"/>
                <a:gd name="T54" fmla="*/ 773 w 1364"/>
                <a:gd name="T55" fmla="*/ 4 h 1123"/>
                <a:gd name="T56" fmla="*/ 413 w 1364"/>
                <a:gd name="T57" fmla="*/ 28 h 1123"/>
                <a:gd name="T58" fmla="*/ 11 w 1364"/>
                <a:gd name="T59" fmla="*/ 76 h 1123"/>
                <a:gd name="T60" fmla="*/ 480 w 1364"/>
                <a:gd name="T61" fmla="*/ 323 h 1123"/>
                <a:gd name="T62" fmla="*/ 1039 w 1364"/>
                <a:gd name="T63" fmla="*/ 238 h 1123"/>
                <a:gd name="T64" fmla="*/ 628 w 1364"/>
                <a:gd name="T65" fmla="*/ 161 h 1123"/>
                <a:gd name="T66" fmla="*/ 1054 w 1364"/>
                <a:gd name="T67" fmla="*/ 204 h 1123"/>
                <a:gd name="T68" fmla="*/ 961 w 1364"/>
                <a:gd name="T69" fmla="*/ 281 h 1123"/>
                <a:gd name="T70" fmla="*/ 315 w 1364"/>
                <a:gd name="T71" fmla="*/ 432 h 1123"/>
                <a:gd name="T72" fmla="*/ 466 w 1364"/>
                <a:gd name="T73" fmla="*/ 350 h 1123"/>
                <a:gd name="T74" fmla="*/ 961 w 1364"/>
                <a:gd name="T75" fmla="*/ 281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4" h="1123">
                  <a:moveTo>
                    <a:pt x="717" y="953"/>
                  </a:moveTo>
                  <a:cubicBezTo>
                    <a:pt x="707" y="917"/>
                    <a:pt x="707" y="881"/>
                    <a:pt x="725" y="847"/>
                  </a:cubicBezTo>
                  <a:lnTo>
                    <a:pt x="54" y="632"/>
                  </a:lnTo>
                  <a:cubicBezTo>
                    <a:pt x="28" y="665"/>
                    <a:pt x="21" y="710"/>
                    <a:pt x="51" y="757"/>
                  </a:cubicBezTo>
                  <a:lnTo>
                    <a:pt x="730" y="975"/>
                  </a:lnTo>
                  <a:lnTo>
                    <a:pt x="1159" y="786"/>
                  </a:lnTo>
                  <a:cubicBezTo>
                    <a:pt x="1170" y="781"/>
                    <a:pt x="1169" y="773"/>
                    <a:pt x="1155" y="768"/>
                  </a:cubicBezTo>
                  <a:lnTo>
                    <a:pt x="1143" y="765"/>
                  </a:lnTo>
                  <a:lnTo>
                    <a:pt x="717" y="953"/>
                  </a:lnTo>
                  <a:close/>
                  <a:moveTo>
                    <a:pt x="720" y="805"/>
                  </a:moveTo>
                  <a:cubicBezTo>
                    <a:pt x="710" y="770"/>
                    <a:pt x="710" y="734"/>
                    <a:pt x="729" y="700"/>
                  </a:cubicBezTo>
                  <a:lnTo>
                    <a:pt x="57" y="484"/>
                  </a:lnTo>
                  <a:cubicBezTo>
                    <a:pt x="31" y="518"/>
                    <a:pt x="24" y="563"/>
                    <a:pt x="55" y="610"/>
                  </a:cubicBezTo>
                  <a:lnTo>
                    <a:pt x="733" y="828"/>
                  </a:lnTo>
                  <a:lnTo>
                    <a:pt x="1162" y="639"/>
                  </a:lnTo>
                  <a:cubicBezTo>
                    <a:pt x="1174" y="633"/>
                    <a:pt x="1172" y="626"/>
                    <a:pt x="1158" y="621"/>
                  </a:cubicBezTo>
                  <a:lnTo>
                    <a:pt x="1146" y="617"/>
                  </a:lnTo>
                  <a:lnTo>
                    <a:pt x="720" y="805"/>
                  </a:lnTo>
                  <a:close/>
                  <a:moveTo>
                    <a:pt x="742" y="694"/>
                  </a:moveTo>
                  <a:lnTo>
                    <a:pt x="1001" y="579"/>
                  </a:lnTo>
                  <a:lnTo>
                    <a:pt x="1021" y="451"/>
                  </a:lnTo>
                  <a:lnTo>
                    <a:pt x="990" y="441"/>
                  </a:lnTo>
                  <a:cubicBezTo>
                    <a:pt x="976" y="548"/>
                    <a:pt x="711" y="556"/>
                    <a:pt x="638" y="556"/>
                  </a:cubicBezTo>
                  <a:cubicBezTo>
                    <a:pt x="562" y="556"/>
                    <a:pt x="284" y="548"/>
                    <a:pt x="284" y="432"/>
                  </a:cubicBezTo>
                  <a:lnTo>
                    <a:pt x="284" y="384"/>
                  </a:lnTo>
                  <a:lnTo>
                    <a:pt x="71" y="478"/>
                  </a:lnTo>
                  <a:lnTo>
                    <a:pt x="742" y="694"/>
                  </a:lnTo>
                  <a:close/>
                  <a:moveTo>
                    <a:pt x="720" y="1101"/>
                  </a:moveTo>
                  <a:cubicBezTo>
                    <a:pt x="710" y="1066"/>
                    <a:pt x="710" y="1030"/>
                    <a:pt x="728" y="995"/>
                  </a:cubicBezTo>
                  <a:lnTo>
                    <a:pt x="57" y="780"/>
                  </a:lnTo>
                  <a:cubicBezTo>
                    <a:pt x="31" y="814"/>
                    <a:pt x="24" y="858"/>
                    <a:pt x="54" y="906"/>
                  </a:cubicBezTo>
                  <a:lnTo>
                    <a:pt x="733" y="1123"/>
                  </a:lnTo>
                  <a:lnTo>
                    <a:pt x="1162" y="934"/>
                  </a:lnTo>
                  <a:cubicBezTo>
                    <a:pt x="1173" y="929"/>
                    <a:pt x="1171" y="921"/>
                    <a:pt x="1158" y="917"/>
                  </a:cubicBezTo>
                  <a:lnTo>
                    <a:pt x="1146" y="913"/>
                  </a:lnTo>
                  <a:lnTo>
                    <a:pt x="720" y="1101"/>
                  </a:lnTo>
                  <a:close/>
                  <a:moveTo>
                    <a:pt x="1067" y="219"/>
                  </a:moveTo>
                  <a:lnTo>
                    <a:pt x="1067" y="344"/>
                  </a:lnTo>
                  <a:cubicBezTo>
                    <a:pt x="1062" y="345"/>
                    <a:pt x="1058" y="348"/>
                    <a:pt x="1058" y="352"/>
                  </a:cubicBezTo>
                  <a:lnTo>
                    <a:pt x="1056" y="368"/>
                  </a:lnTo>
                  <a:cubicBezTo>
                    <a:pt x="1056" y="378"/>
                    <a:pt x="1065" y="382"/>
                    <a:pt x="1064" y="389"/>
                  </a:cubicBezTo>
                  <a:lnTo>
                    <a:pt x="1063" y="404"/>
                  </a:lnTo>
                  <a:cubicBezTo>
                    <a:pt x="1063" y="410"/>
                    <a:pt x="1057" y="415"/>
                    <a:pt x="1056" y="422"/>
                  </a:cubicBezTo>
                  <a:lnTo>
                    <a:pt x="1035" y="562"/>
                  </a:lnTo>
                  <a:cubicBezTo>
                    <a:pt x="1043" y="579"/>
                    <a:pt x="1127" y="579"/>
                    <a:pt x="1136" y="562"/>
                  </a:cubicBezTo>
                  <a:lnTo>
                    <a:pt x="1115" y="422"/>
                  </a:lnTo>
                  <a:cubicBezTo>
                    <a:pt x="1114" y="415"/>
                    <a:pt x="1108" y="410"/>
                    <a:pt x="1107" y="404"/>
                  </a:cubicBezTo>
                  <a:lnTo>
                    <a:pt x="1106" y="389"/>
                  </a:lnTo>
                  <a:cubicBezTo>
                    <a:pt x="1106" y="381"/>
                    <a:pt x="1115" y="379"/>
                    <a:pt x="1115" y="369"/>
                  </a:cubicBezTo>
                  <a:lnTo>
                    <a:pt x="1114" y="352"/>
                  </a:lnTo>
                  <a:cubicBezTo>
                    <a:pt x="1113" y="347"/>
                    <a:pt x="1109" y="344"/>
                    <a:pt x="1104" y="344"/>
                  </a:cubicBezTo>
                  <a:cubicBezTo>
                    <a:pt x="1104" y="218"/>
                    <a:pt x="1104" y="362"/>
                    <a:pt x="1104" y="226"/>
                  </a:cubicBezTo>
                  <a:lnTo>
                    <a:pt x="1356" y="183"/>
                  </a:lnTo>
                  <a:cubicBezTo>
                    <a:pt x="1362" y="182"/>
                    <a:pt x="1364" y="177"/>
                    <a:pt x="1356" y="174"/>
                  </a:cubicBezTo>
                  <a:cubicBezTo>
                    <a:pt x="1235" y="139"/>
                    <a:pt x="1125" y="107"/>
                    <a:pt x="1024" y="77"/>
                  </a:cubicBezTo>
                  <a:cubicBezTo>
                    <a:pt x="934" y="51"/>
                    <a:pt x="850" y="26"/>
                    <a:pt x="773" y="4"/>
                  </a:cubicBezTo>
                  <a:cubicBezTo>
                    <a:pt x="759" y="0"/>
                    <a:pt x="750" y="0"/>
                    <a:pt x="736" y="1"/>
                  </a:cubicBezTo>
                  <a:cubicBezTo>
                    <a:pt x="635" y="9"/>
                    <a:pt x="527" y="18"/>
                    <a:pt x="413" y="28"/>
                  </a:cubicBezTo>
                  <a:cubicBezTo>
                    <a:pt x="289" y="39"/>
                    <a:pt x="155" y="50"/>
                    <a:pt x="12" y="62"/>
                  </a:cubicBezTo>
                  <a:cubicBezTo>
                    <a:pt x="0" y="64"/>
                    <a:pt x="3" y="73"/>
                    <a:pt x="11" y="76"/>
                  </a:cubicBezTo>
                  <a:cubicBezTo>
                    <a:pt x="68" y="106"/>
                    <a:pt x="130" y="139"/>
                    <a:pt x="198" y="175"/>
                  </a:cubicBezTo>
                  <a:cubicBezTo>
                    <a:pt x="281" y="219"/>
                    <a:pt x="374" y="268"/>
                    <a:pt x="480" y="323"/>
                  </a:cubicBezTo>
                  <a:cubicBezTo>
                    <a:pt x="489" y="328"/>
                    <a:pt x="508" y="330"/>
                    <a:pt x="523" y="327"/>
                  </a:cubicBezTo>
                  <a:cubicBezTo>
                    <a:pt x="695" y="298"/>
                    <a:pt x="867" y="268"/>
                    <a:pt x="1039" y="238"/>
                  </a:cubicBezTo>
                  <a:cubicBezTo>
                    <a:pt x="1038" y="232"/>
                    <a:pt x="1036" y="229"/>
                    <a:pt x="1029" y="227"/>
                  </a:cubicBezTo>
                  <a:lnTo>
                    <a:pt x="628" y="161"/>
                  </a:lnTo>
                  <a:cubicBezTo>
                    <a:pt x="593" y="156"/>
                    <a:pt x="599" y="131"/>
                    <a:pt x="619" y="134"/>
                  </a:cubicBezTo>
                  <a:lnTo>
                    <a:pt x="1054" y="204"/>
                  </a:lnTo>
                  <a:cubicBezTo>
                    <a:pt x="1062" y="206"/>
                    <a:pt x="1066" y="211"/>
                    <a:pt x="1067" y="219"/>
                  </a:cubicBezTo>
                  <a:close/>
                  <a:moveTo>
                    <a:pt x="961" y="281"/>
                  </a:moveTo>
                  <a:lnTo>
                    <a:pt x="961" y="432"/>
                  </a:lnTo>
                  <a:cubicBezTo>
                    <a:pt x="961" y="557"/>
                    <a:pt x="315" y="557"/>
                    <a:pt x="315" y="432"/>
                  </a:cubicBezTo>
                  <a:lnTo>
                    <a:pt x="315" y="270"/>
                  </a:lnTo>
                  <a:cubicBezTo>
                    <a:pt x="365" y="296"/>
                    <a:pt x="415" y="323"/>
                    <a:pt x="466" y="350"/>
                  </a:cubicBezTo>
                  <a:cubicBezTo>
                    <a:pt x="483" y="359"/>
                    <a:pt x="509" y="360"/>
                    <a:pt x="528" y="357"/>
                  </a:cubicBezTo>
                  <a:cubicBezTo>
                    <a:pt x="672" y="331"/>
                    <a:pt x="816" y="306"/>
                    <a:pt x="961" y="281"/>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54A0D8"/>
                </a:solidFill>
                <a:effectLst/>
                <a:uLnTx/>
                <a:uFillTx/>
                <a:latin typeface="Arial" panose="020B0604020202020204" pitchFamily="34" charset="0"/>
                <a:ea typeface="宋体" panose="02010600030101010101" pitchFamily="2" charset="-122"/>
                <a:cs typeface="+mn-cs"/>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6184">
        <p:blinds dir="vert"/>
      </p:transition>
    </mc:Choice>
    <mc:Fallback xmlns="">
      <p:transition spd="slow" advTm="6184">
        <p:blinds dir="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信件毕业设计答辩PPT模板"/>
</p:tagLst>
</file>

<file path=ppt/theme/theme1.xml><?xml version="1.0" encoding="utf-8"?>
<a:theme xmlns:a="http://schemas.openxmlformats.org/drawingml/2006/main" name="2_默认设计模板">
  <a:themeElements>
    <a:clrScheme name="自定义 19">
      <a:dk1>
        <a:srgbClr val="54A0D8"/>
      </a:dk1>
      <a:lt1>
        <a:srgbClr val="4D4D4D"/>
      </a:lt1>
      <a:dk2>
        <a:srgbClr val="F4F4F4"/>
      </a:dk2>
      <a:lt2>
        <a:srgbClr val="FFFFFF"/>
      </a:lt2>
      <a:accent1>
        <a:srgbClr val="E96969"/>
      </a:accent1>
      <a:accent2>
        <a:srgbClr val="706460"/>
      </a:accent2>
      <a:accent3>
        <a:srgbClr val="4D4D4D"/>
      </a:accent3>
      <a:accent4>
        <a:srgbClr val="C2C1C1"/>
      </a:accent4>
      <a:accent5>
        <a:srgbClr val="54A0D8"/>
      </a:accent5>
      <a:accent6>
        <a:srgbClr val="333333"/>
      </a:accent6>
      <a:hlink>
        <a:srgbClr val="FFFFFF"/>
      </a:hlink>
      <a:folHlink>
        <a:srgbClr val="DEDEDD"/>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2318</Words>
  <Application>Microsoft Office PowerPoint</Application>
  <PresentationFormat>自定义</PresentationFormat>
  <Paragraphs>316</Paragraphs>
  <Slides>29</Slides>
  <Notes>29</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29</vt:i4>
      </vt:variant>
    </vt:vector>
  </HeadingPairs>
  <TitlesOfParts>
    <vt:vector size="39" baseType="lpstr">
      <vt:lpstr>Lifeline JL</vt:lpstr>
      <vt:lpstr>仿宋_GB2312</vt:lpstr>
      <vt:lpstr>华文隶书</vt:lpstr>
      <vt:lpstr>宋体</vt:lpstr>
      <vt:lpstr>微软雅黑</vt:lpstr>
      <vt:lpstr>Arial</vt:lpstr>
      <vt:lpstr>Calibri</vt:lpstr>
      <vt:lpstr>Open Sans</vt:lpstr>
      <vt:lpstr>Wingdings</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创意信件毕业设计答辩PPT模板</dc:title>
  <dc:creator>优品PPT</dc:creator>
  <cp:keywords>http:/www.ypppt.com</cp:keywords>
  <dc:description>http://www.ypppt.com/</dc:description>
  <cp:lastModifiedBy>faith123</cp:lastModifiedBy>
  <cp:revision>596</cp:revision>
  <dcterms:created xsi:type="dcterms:W3CDTF">2013-01-25T01:44:00Z</dcterms:created>
  <dcterms:modified xsi:type="dcterms:W3CDTF">2020-04-07T03:13:05Z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