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9" r:id="rId3"/>
    <p:sldId id="364" r:id="rId4"/>
    <p:sldId id="365" r:id="rId5"/>
    <p:sldId id="367" r:id="rId6"/>
    <p:sldId id="368" r:id="rId7"/>
    <p:sldId id="369" r:id="rId8"/>
    <p:sldId id="398" r:id="rId9"/>
    <p:sldId id="300" r:id="rId10"/>
    <p:sldId id="301" r:id="rId11"/>
    <p:sldId id="302" r:id="rId12"/>
    <p:sldId id="325" r:id="rId13"/>
    <p:sldId id="397" r:id="rId14"/>
    <p:sldId id="326" r:id="rId15"/>
    <p:sldId id="327" r:id="rId16"/>
    <p:sldId id="268" r:id="rId17"/>
    <p:sldId id="328" r:id="rId18"/>
    <p:sldId id="273" r:id="rId19"/>
    <p:sldId id="351" r:id="rId20"/>
    <p:sldId id="271" r:id="rId21"/>
    <p:sldId id="269" r:id="rId22"/>
    <p:sldId id="270" r:id="rId23"/>
    <p:sldId id="272" r:id="rId24"/>
    <p:sldId id="257" r:id="rId25"/>
    <p:sldId id="258" r:id="rId26"/>
    <p:sldId id="260" r:id="rId27"/>
    <p:sldId id="261" r:id="rId28"/>
    <p:sldId id="262" r:id="rId29"/>
    <p:sldId id="275" r:id="rId30"/>
    <p:sldId id="263" r:id="rId31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663300"/>
    <a:srgbClr val="FFFF00"/>
    <a:srgbClr val="FF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08" autoAdjust="0"/>
    <p:restoredTop sz="94660"/>
  </p:normalViewPr>
  <p:slideViewPr>
    <p:cSldViewPr>
      <p:cViewPr>
        <p:scale>
          <a:sx n="100" d="100"/>
          <a:sy n="100" d="100"/>
        </p:scale>
        <p:origin x="-1944" y="-402"/>
      </p:cViewPr>
      <p:guideLst>
        <p:guide orient="horz" pos="217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6923B-526A-443E-843B-0B319F4733E3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98297A-9B5E-4587-B37F-D41B5F3A2C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20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065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448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129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667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756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9470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2485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1455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0587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010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4426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600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543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0850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549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1370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3290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101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1137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3155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491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5493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4443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2535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3612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24548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483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4406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8706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297A-9B5E-4587-B37F-D41B5F3A2C7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9840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C600B-4FE2-461B-B42C-965E2C4A90D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07184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A22F2-017F-4A0E-974E-1C8A2BC1305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6438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78A25-8886-405E-A1C0-9C9B3A2C9FC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402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87800-E3EC-4F2D-A40F-765C3A084F5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5277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C6AB89-08E4-4B06-8824-435089C70E7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20191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5F800-F8ED-4497-8E8C-8AF27C7C406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3391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71E15-DC09-4CF4-A43C-604650AC261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96385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545A7-5D3A-48B1-ACE1-F73B1690E0D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77701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458F6-2C7F-46C7-A4AF-799ADDF7A75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0873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0E37C-C34A-41E9-8346-C2C3D5CBCB8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61953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FBC0C-2871-4776-82F0-3EFB28DE3BB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71863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5B1B7-D6A4-4664-BB73-3DC5E3104B0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74958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9C407-C5BB-4C06-8E36-310645A256E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375372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AADFE-07E4-477C-A35D-31E52A6B9A0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37649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B949367-315E-4C9B-9B51-AC8E71F38BA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aike.baidu.com/image/e6508eef6aaffddfce1b3ebe" TargetMode="External"/><Relationship Id="rId5" Type="http://schemas.openxmlformats.org/officeDocument/2006/relationships/hyperlink" Target="http://baike.baidu.com/view/58233.htm" TargetMode="External"/><Relationship Id="rId4" Type="http://schemas.openxmlformats.org/officeDocument/2006/relationships/hyperlink" Target="http://baike.baidu.com/view/2994.htm" TargetMode="External"/><Relationship Id="rId9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3075" name="Picture 3" descr="5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WordArt 4"/>
          <p:cNvSpPr>
            <a:spLocks noChangeArrowheads="1" noChangeShapeType="1"/>
          </p:cNvSpPr>
          <p:nvPr/>
        </p:nvSpPr>
        <p:spPr bwMode="auto">
          <a:xfrm>
            <a:off x="838306" y="2352693"/>
            <a:ext cx="5105266" cy="121921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1400" b="1" kern="10" dirty="0" smtClean="0">
                <a:ln w="12700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/>
                <a:ea typeface="华文新魏"/>
              </a:rPr>
              <a:t>关</a:t>
            </a:r>
            <a:r>
              <a:rPr lang="zh-CN" altLang="en-US" sz="1400" b="1" kern="10" dirty="0">
                <a:ln w="12700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/>
                <a:ea typeface="华文新魏"/>
              </a:rPr>
              <a:t>爱残疾人</a:t>
            </a:r>
          </a:p>
        </p:txBody>
      </p:sp>
      <p:sp>
        <p:nvSpPr>
          <p:cNvPr id="3077" name="AutoShape 5" descr="u=1136665691,3857296499&amp;fm=21&amp;gp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8" name="AutoShape 6" descr="u=1136665691,3857296499&amp;fm=21&amp;gp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1981200" y="5791200"/>
            <a:ext cx="8153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080" name="Text Box 9"/>
          <p:cNvSpPr txBox="1">
            <a:spLocks noChangeArrowheads="1"/>
          </p:cNvSpPr>
          <p:nvPr/>
        </p:nvSpPr>
        <p:spPr bwMode="auto">
          <a:xfrm>
            <a:off x="1034144" y="1385996"/>
            <a:ext cx="3962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/>
              <a:t>主题班会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=808896021,2787515265&amp;fm=21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32888" cy="6858000"/>
          </a:xfrm>
          <a:noFill/>
        </p:spPr>
      </p:pic>
      <p:sp>
        <p:nvSpPr>
          <p:cNvPr id="5124" name="WordArt 4"/>
          <p:cNvSpPr>
            <a:spLocks noChangeArrowheads="1" noChangeShapeType="1"/>
          </p:cNvSpPr>
          <p:nvPr/>
        </p:nvSpPr>
        <p:spPr bwMode="auto">
          <a:xfrm>
            <a:off x="914400" y="1447800"/>
            <a:ext cx="29718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660066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华文新魏"/>
                <a:ea typeface="华文新魏"/>
              </a:rPr>
              <a:t>第一篇章：</a:t>
            </a:r>
          </a:p>
        </p:txBody>
      </p:sp>
      <p:sp>
        <p:nvSpPr>
          <p:cNvPr id="5125" name="WordArt 5"/>
          <p:cNvSpPr>
            <a:spLocks noChangeArrowheads="1" noChangeShapeType="1"/>
          </p:cNvSpPr>
          <p:nvPr/>
        </p:nvSpPr>
        <p:spPr bwMode="auto">
          <a:xfrm>
            <a:off x="1676400" y="3048000"/>
            <a:ext cx="63246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1">
                    <a:srgbClr val="C0C0C0">
                      <a:alpha val="75000"/>
                    </a:srgbClr>
                  </a:prstShdw>
                </a:effectLst>
                <a:latin typeface="华文新魏"/>
                <a:ea typeface="华文新魏"/>
              </a:rPr>
              <a:t>了解残疾人的生活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5123" name="Picture 3" descr="u=484652102,615756752&amp;fm=23&amp;gp=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8" y="1588"/>
            <a:ext cx="9209088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6147" name="Picture 3" descr="u=3695696082,1321248135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75" y="1588"/>
            <a:ext cx="9142413" cy="6856412"/>
          </a:xfr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7171" name="Picture 3" descr="u=1581327233,3782997070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144000" cy="6932612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8195" name="Picture 3" descr="u=4024327266,1983648341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20200" cy="691515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9219" name="Picture 3" descr="u=3625052576,2603983330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144000" cy="6856412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u=3256719731,1175413329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228600" y="1981200"/>
            <a:ext cx="8763000" cy="1752600"/>
          </a:xfrm>
        </p:spPr>
        <p:txBody>
          <a:bodyPr/>
          <a:lstStyle/>
          <a:p>
            <a:pPr eaLnBrk="1" hangingPunct="1"/>
            <a:r>
              <a:rPr lang="zh-CN" altLang="en-US" sz="5400" b="1" i="1" dirty="0" smtClean="0">
                <a:solidFill>
                  <a:srgbClr val="FF0000"/>
                </a:solidFill>
                <a:ea typeface="华文细黑" pitchFamily="2" charset="-122"/>
              </a:rPr>
              <a:t>大家看完图片后有什么感受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000" dirty="0" smtClean="0"/>
              <a:t>       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09600" y="1752644"/>
            <a:ext cx="80010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</a:t>
            </a:r>
            <a:r>
              <a:rPr lang="zh-CN" altLang="en-US" sz="2800" b="1" dirty="0">
                <a:solidFill>
                  <a:schemeClr val="accent2"/>
                </a:solidFill>
                <a:latin typeface="华文新魏" pitchFamily="2" charset="-122"/>
                <a:ea typeface="方正舒体" pitchFamily="2" charset="-122"/>
              </a:rPr>
              <a:t>残疾人是指在心理、生理、人体结构上，某种组织、功能丧失或者不正常，全部或者部分丧失以正常方式从事某种活动能力的人。残疾人包括视力残疾、听力残疾、言语残疾、肢体残疾、智力残疾、精神残疾、多重残疾和其他残疾的人。国家和社会在保障残疾人基本物质生活需要的基础上，为残疾人在生活、工作、教育、医疗和康复等方面提供的设施、条件和服务。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581946" y="533476"/>
            <a:ext cx="4114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chemeClr val="accent2"/>
                </a:solidFill>
                <a:ea typeface="华文新魏" pitchFamily="2" charset="-122"/>
              </a:rPr>
              <a:t>什么是残疾人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utoUpdateAnimBg="0"/>
      <p:bldP spid="12293" grpId="0" bldLvl="0" autoUpdateAnimBg="0"/>
      <p:bldP spid="12293" grpId="1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WordArt 6"/>
          <p:cNvSpPr>
            <a:spLocks noChangeArrowheads="1" noChangeShapeType="1"/>
          </p:cNvSpPr>
          <p:nvPr/>
        </p:nvSpPr>
        <p:spPr bwMode="auto">
          <a:xfrm>
            <a:off x="1835150" y="404813"/>
            <a:ext cx="115252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9966"/>
                </a:solidFill>
                <a:latin typeface="宋体"/>
                <a:ea typeface="宋体"/>
              </a:rPr>
              <a:t>你</a:t>
            </a:r>
          </a:p>
        </p:txBody>
      </p:sp>
      <p:sp>
        <p:nvSpPr>
          <p:cNvPr id="13319" name="WordArt 7"/>
          <p:cNvSpPr>
            <a:spLocks noChangeArrowheads="1" noChangeShapeType="1"/>
          </p:cNvSpPr>
          <p:nvPr/>
        </p:nvSpPr>
        <p:spPr bwMode="auto">
          <a:xfrm>
            <a:off x="3276600" y="765175"/>
            <a:ext cx="115252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CCFF"/>
                </a:solidFill>
                <a:latin typeface="宋体"/>
                <a:ea typeface="宋体"/>
              </a:rPr>
              <a:t>知</a:t>
            </a:r>
          </a:p>
        </p:txBody>
      </p:sp>
      <p:sp>
        <p:nvSpPr>
          <p:cNvPr id="13320" name="WordArt 8"/>
          <p:cNvSpPr>
            <a:spLocks noChangeArrowheads="1" noChangeShapeType="1"/>
          </p:cNvSpPr>
          <p:nvPr/>
        </p:nvSpPr>
        <p:spPr bwMode="auto">
          <a:xfrm>
            <a:off x="4787900" y="188913"/>
            <a:ext cx="115252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/>
                <a:ea typeface="宋体"/>
              </a:rPr>
              <a:t>道</a:t>
            </a:r>
          </a:p>
        </p:txBody>
      </p:sp>
      <p:sp>
        <p:nvSpPr>
          <p:cNvPr id="13321" name="WordArt 9"/>
          <p:cNvSpPr>
            <a:spLocks noChangeArrowheads="1" noChangeShapeType="1"/>
          </p:cNvSpPr>
          <p:nvPr/>
        </p:nvSpPr>
        <p:spPr bwMode="auto">
          <a:xfrm>
            <a:off x="6400800" y="685800"/>
            <a:ext cx="115252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66"/>
                </a:solidFill>
                <a:latin typeface="宋体"/>
                <a:ea typeface="宋体"/>
              </a:rPr>
              <a:t>吗</a:t>
            </a:r>
          </a:p>
        </p:txBody>
      </p:sp>
      <p:sp>
        <p:nvSpPr>
          <p:cNvPr id="13322" name="WordArt 10"/>
          <p:cNvSpPr>
            <a:spLocks noChangeArrowheads="1" noChangeShapeType="1"/>
          </p:cNvSpPr>
          <p:nvPr/>
        </p:nvSpPr>
        <p:spPr bwMode="auto">
          <a:xfrm>
            <a:off x="7667625" y="333375"/>
            <a:ext cx="1152525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？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762000" y="2133600"/>
            <a:ext cx="758666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5000" b="1" dirty="0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1.全国助残日是什么时候？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838200" y="3733800"/>
            <a:ext cx="723900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5000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2.国际残疾人日是几月几号？</a:t>
            </a:r>
            <a:r>
              <a:rPr lang="zh-CN" altLang="en-US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/>
            </a:r>
            <a:br>
              <a:rPr lang="zh-CN" altLang="en-US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</a:br>
            <a:endParaRPr lang="zh-CN" altLang="en-US" b="1">
              <a:solidFill>
                <a:schemeClr val="accent2"/>
              </a:solidFill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1219200" y="2895600"/>
            <a:ext cx="6456363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5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每年5月的第3个星期日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1219200" y="5257800"/>
            <a:ext cx="3616325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 </a:t>
            </a:r>
            <a:r>
              <a:rPr lang="zh-CN" altLang="en-US" sz="5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每年12月3日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600" decel="100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bldLvl="0" autoUpdateAnimBg="0"/>
      <p:bldP spid="13323" grpId="1" bldLvl="0" autoUpdateAnimBg="0"/>
      <p:bldP spid="13324" grpId="0" bldLvl="0" autoUpdateAnimBg="0"/>
      <p:bldP spid="13325" grpId="0" bldLvl="0" autoUpdateAnimBg="0"/>
      <p:bldP spid="13326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rgbClr val="FF0000"/>
                </a:solidFill>
                <a:ea typeface="华文新魏" pitchFamily="2" charset="-122"/>
              </a:rPr>
              <a:t>总结残疾人生活中有哪些不便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46918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sz="34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1.视力残疾：生活在黑暗的世界里，无法感受光明，无法看到这个美好的世界。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34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2.听力残疾：生活在无声的世界里，无法感受美好音乐等。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34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3.发声残疾：无法用语言表的自己的真实想法，与人沟通能力下降。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3400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4.肢体残疾：无法正常行走或行走困难，无法做运动和一些事。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5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5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5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5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5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5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5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5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5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 autoUpdateAnimBg="0"/>
      <p:bldP spid="14340" grpId="0" build="p" autoUpdateAnimBg="0"/>
      <p:bldP spid="14340" grpId="1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=3814314625,714658078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73025"/>
            <a:ext cx="9144000" cy="6905625"/>
          </a:xfrm>
          <a:noFill/>
        </p:spPr>
      </p:pic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1295400"/>
            <a:ext cx="8689975" cy="6477000"/>
          </a:xfrm>
        </p:spPr>
        <p:txBody>
          <a:bodyPr/>
          <a:lstStyle/>
          <a:p>
            <a:pPr algn="l" eaLnBrk="1" hangingPunct="1"/>
            <a:r>
              <a:rPr lang="zh-CN" altLang="en-US" sz="320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/>
            </a:r>
            <a:br>
              <a:rPr lang="zh-CN" altLang="en-US" sz="320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altLang="en-US" sz="320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/>
            </a:r>
            <a:br>
              <a:rPr lang="zh-CN" altLang="en-US" sz="320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altLang="en-US" sz="320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100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  <p:sp>
        <p:nvSpPr>
          <p:cNvPr id="15364" name="WordArt 4"/>
          <p:cNvSpPr>
            <a:spLocks noChangeArrowheads="1" noChangeShapeType="1"/>
          </p:cNvSpPr>
          <p:nvPr/>
        </p:nvSpPr>
        <p:spPr bwMode="auto">
          <a:xfrm>
            <a:off x="1524000" y="1068388"/>
            <a:ext cx="5867400" cy="3579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1">
                    <a:srgbClr val="C0C0C0">
                      <a:alpha val="79999"/>
                    </a:srgbClr>
                  </a:prstShdw>
                </a:effectLst>
                <a:latin typeface="华文新魏"/>
                <a:ea typeface="华文新魏"/>
              </a:rPr>
              <a:t>游戏时间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  <p:bldP spid="153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u=2700247191,546253042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4613" y="-74613"/>
            <a:ext cx="9217026" cy="7008813"/>
          </a:xfrm>
        </p:spPr>
      </p:pic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16388" name="WordArt 4"/>
          <p:cNvSpPr>
            <a:spLocks noChangeArrowheads="1" noChangeShapeType="1"/>
          </p:cNvSpPr>
          <p:nvPr/>
        </p:nvSpPr>
        <p:spPr bwMode="auto">
          <a:xfrm>
            <a:off x="1371600" y="1752600"/>
            <a:ext cx="6783388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1">
                    <a:srgbClr val="C0C0C0">
                      <a:alpha val="79999"/>
                    </a:srgbClr>
                  </a:prstShdw>
                </a:effectLst>
                <a:latin typeface="华文行楷"/>
                <a:ea typeface="华文行楷"/>
              </a:rPr>
              <a:t>谁是卧底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WordArt 4"/>
          <p:cNvSpPr>
            <a:spLocks noChangeArrowheads="1" noChangeShapeType="1"/>
          </p:cNvSpPr>
          <p:nvPr/>
        </p:nvSpPr>
        <p:spPr bwMode="auto">
          <a:xfrm>
            <a:off x="838200" y="1295400"/>
            <a:ext cx="2971800" cy="1174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660066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华文新魏"/>
                <a:ea typeface="华文新魏"/>
              </a:rPr>
              <a:t>第二篇章：</a:t>
            </a:r>
          </a:p>
        </p:txBody>
      </p:sp>
      <p:sp>
        <p:nvSpPr>
          <p:cNvPr id="17413" name="WordArt 5"/>
          <p:cNvSpPr>
            <a:spLocks noChangeArrowheads="1" noChangeShapeType="1"/>
          </p:cNvSpPr>
          <p:nvPr/>
        </p:nvSpPr>
        <p:spPr bwMode="auto">
          <a:xfrm>
            <a:off x="1600200" y="2819400"/>
            <a:ext cx="6704013" cy="2208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>
                  <a:solidFill>
                    <a:schemeClr val="accent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1">
                    <a:srgbClr val="C0C0C0">
                      <a:alpha val="75000"/>
                    </a:srgbClr>
                  </a:prstShdw>
                </a:effectLst>
                <a:latin typeface="华文新魏"/>
                <a:ea typeface="华文新魏"/>
              </a:rPr>
              <a:t>残疾人的自强不息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  <p:bldP spid="174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81110" y="304882"/>
            <a:ext cx="8382000" cy="606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000" b="1" dirty="0">
                <a:solidFill>
                  <a:srgbClr val="FF0000"/>
                </a:solidFill>
                <a:ea typeface="华文新魏" pitchFamily="2" charset="-122"/>
              </a:rPr>
              <a:t>张海迪</a:t>
            </a:r>
          </a:p>
          <a:p>
            <a:pPr eaLnBrk="1" hangingPunct="1"/>
            <a:r>
              <a:rPr lang="zh-CN" altLang="en-US" sz="3200" b="1" dirty="0">
                <a:solidFill>
                  <a:srgbClr val="FF0000"/>
                </a:solidFill>
                <a:ea typeface="华文新魏" pitchFamily="2" charset="-122"/>
              </a:rPr>
              <a:t>        张海迪，1955年9月17日在济南出生</a:t>
            </a:r>
            <a:r>
              <a:rPr lang="zh-CN" altLang="en-US" sz="32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。5</a:t>
            </a:r>
            <a:r>
              <a:rPr lang="zh-CN" altLang="en-US" sz="3200" b="1" dirty="0">
                <a:solidFill>
                  <a:srgbClr val="FF0000"/>
                </a:solidFill>
                <a:ea typeface="华文新魏" pitchFamily="2" charset="-122"/>
              </a:rPr>
              <a:t>岁时因患血管瘤导致高位截瘫。从那时起，张海迪开始了她独特的人生。15岁时，张海迪跟随父母，下放山东莘县，给孩子当起了老师。她还自学针灸医术，为乡亲们无偿治疗。后来，张海迪还当过无线电修理工。她虽然没有机会走进校园，却发奋学习，学完了小学、中学的全部课程，自学了大学英语、日语、德语以及世界语，并攻读了大学和硕士研究生的课程。现在张海迪现为全国政协委员，供职在山东作家协会，从事文学创作和翻译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u=176012959,835718685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383588" cy="1631950"/>
          </a:xfrm>
        </p:spPr>
        <p:txBody>
          <a:bodyPr/>
          <a:lstStyle/>
          <a:p>
            <a:pPr eaLnBrk="1" hangingPunct="1"/>
            <a:r>
              <a:rPr lang="zh-CN" altLang="en-US" sz="4000" b="1" smtClean="0">
                <a:latin typeface="华文隶书" pitchFamily="2" charset="-122"/>
                <a:ea typeface="华文隶书" pitchFamily="2" charset="-122"/>
              </a:rPr>
              <a:t>张海迪</a:t>
            </a:r>
            <a:r>
              <a:rPr lang="en-US" altLang="zh-CN" sz="4000" b="1" smtClean="0">
                <a:latin typeface="华文隶书" pitchFamily="2" charset="-122"/>
                <a:ea typeface="华文隶书" pitchFamily="2" charset="-122"/>
              </a:rPr>
              <a:t>(1955</a:t>
            </a:r>
            <a:r>
              <a:rPr lang="zh-CN" altLang="en-US" sz="4000" b="1" smtClean="0">
                <a:latin typeface="华文隶书" pitchFamily="2" charset="-122"/>
                <a:ea typeface="华文隶书" pitchFamily="2" charset="-122"/>
              </a:rPr>
              <a:t>年</a:t>
            </a:r>
            <a:r>
              <a:rPr lang="en-US" altLang="zh-CN" sz="4000" b="1" smtClean="0">
                <a:latin typeface="华文隶书" pitchFamily="2" charset="-122"/>
                <a:ea typeface="华文隶书" pitchFamily="2" charset="-122"/>
              </a:rPr>
              <a:t>9</a:t>
            </a:r>
            <a:r>
              <a:rPr lang="zh-CN" altLang="en-US" sz="4000" b="1" smtClean="0">
                <a:latin typeface="华文隶书" pitchFamily="2" charset="-122"/>
                <a:ea typeface="华文隶书" pitchFamily="2" charset="-122"/>
              </a:rPr>
              <a:t>月</a:t>
            </a:r>
            <a:r>
              <a:rPr lang="en-US" altLang="zh-CN" sz="4000" b="1" smtClean="0">
                <a:latin typeface="华文隶书" pitchFamily="2" charset="-122"/>
                <a:ea typeface="华文隶书" pitchFamily="2" charset="-122"/>
              </a:rPr>
              <a:t>16</a:t>
            </a:r>
            <a:r>
              <a:rPr lang="zh-CN" altLang="en-US" sz="4000" b="1" smtClean="0">
                <a:latin typeface="华文隶书" pitchFamily="2" charset="-122"/>
                <a:ea typeface="华文隶书" pitchFamily="2" charset="-122"/>
              </a:rPr>
              <a:t>日－</a:t>
            </a:r>
            <a:r>
              <a:rPr lang="en-US" altLang="zh-CN" sz="4000" b="1" smtClean="0">
                <a:latin typeface="华文隶书" pitchFamily="2" charset="-122"/>
                <a:ea typeface="华文隶书" pitchFamily="2" charset="-122"/>
              </a:rPr>
              <a:t>)</a:t>
            </a:r>
            <a:r>
              <a:rPr lang="zh-CN" altLang="en-US" sz="4000" b="1" smtClean="0">
                <a:latin typeface="华文隶书" pitchFamily="2" charset="-122"/>
                <a:ea typeface="华文隶书" pitchFamily="2" charset="-122"/>
              </a:rPr>
              <a:t>，生于</a:t>
            </a:r>
            <a:r>
              <a:rPr lang="zh-CN" altLang="en-US" sz="4000" b="1" smtClean="0">
                <a:solidFill>
                  <a:schemeClr val="tx1"/>
                </a:solidFill>
                <a:latin typeface="华文隶书" pitchFamily="2" charset="-122"/>
                <a:ea typeface="华文隶书" pitchFamily="2" charset="-122"/>
                <a:hlinkClick r:id="rId4"/>
              </a:rPr>
              <a:t>济南</a:t>
            </a:r>
            <a:r>
              <a:rPr lang="zh-CN" altLang="en-US" sz="4000" b="1" smtClean="0">
                <a:solidFill>
                  <a:schemeClr val="tx1"/>
                </a:solidFill>
                <a:latin typeface="华文隶书" pitchFamily="2" charset="-122"/>
                <a:ea typeface="华文隶书" pitchFamily="2" charset="-122"/>
              </a:rPr>
              <a:t>，中国著名</a:t>
            </a:r>
            <a:r>
              <a:rPr lang="zh-CN" altLang="en-US" sz="4000" b="1" smtClean="0">
                <a:solidFill>
                  <a:schemeClr val="tx1"/>
                </a:solidFill>
                <a:latin typeface="华文隶书" pitchFamily="2" charset="-122"/>
                <a:ea typeface="华文隶书" pitchFamily="2" charset="-122"/>
                <a:hlinkClick r:id="rId5"/>
              </a:rPr>
              <a:t>残疾人</a:t>
            </a:r>
            <a:r>
              <a:rPr lang="zh-CN" altLang="en-US" sz="4000" b="1" smtClean="0">
                <a:solidFill>
                  <a:schemeClr val="tx1"/>
                </a:solidFill>
                <a:latin typeface="华文隶书" pitchFamily="2" charset="-122"/>
                <a:ea typeface="华文隶书" pitchFamily="2" charset="-122"/>
              </a:rPr>
              <a:t>作家，哲学硕士</a:t>
            </a:r>
            <a:r>
              <a:rPr lang="zh-CN" altLang="en-US" sz="4000" b="1" smtClean="0">
                <a:latin typeface="华文隶书" pitchFamily="2" charset="-122"/>
                <a:ea typeface="华文隶书" pitchFamily="2" charset="-122"/>
              </a:rPr>
              <a:t>。</a:t>
            </a:r>
            <a:r>
              <a:rPr lang="zh-CN" altLang="en-US" sz="3600" smtClean="0"/>
              <a:t> </a:t>
            </a:r>
          </a:p>
        </p:txBody>
      </p:sp>
      <p:pic>
        <p:nvPicPr>
          <p:cNvPr id="19460" name="Picture 4" descr="e6508eef6aaffddfce1b3eb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743200"/>
            <a:ext cx="2420938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1b0d4f0fb3f718136059f3e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0400" y="2743200"/>
            <a:ext cx="2895600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 descr="7787b9ef7167240ffdfa3cb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8588" y="2743200"/>
            <a:ext cx="2395537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title"/>
          </p:nvPr>
        </p:nvSpPr>
        <p:spPr>
          <a:xfrm>
            <a:off x="152516" y="152486"/>
            <a:ext cx="8686800" cy="6508750"/>
          </a:xfrm>
        </p:spPr>
        <p:txBody>
          <a:bodyPr/>
          <a:lstStyle/>
          <a:p>
            <a:pPr algn="l" eaLnBrk="1" hangingPunct="1"/>
            <a:r>
              <a:rPr lang="zh-CN" altLang="en-US" sz="4000" dirty="0" smtClean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  <a:t/>
            </a:r>
            <a:br>
              <a:rPr lang="zh-CN" altLang="en-US" sz="4000" dirty="0" smtClean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altLang="en-US" sz="3200" dirty="0" smtClean="0">
                <a:solidFill>
                  <a:schemeClr val="accent2"/>
                </a:solidFill>
              </a:rPr>
              <a:t>     </a:t>
            </a:r>
            <a:r>
              <a:rPr lang="zh-CN" altLang="en-US" sz="3200" dirty="0" smtClean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  <a:t> “宇宙之王”史蒂芬·威廉·霍金年1月8日出生于英国牛津。毕业于牛津大学气象学和剑桥大学并获剑桥大学哲学博士学位。他因为在21岁时不幸患上了会使肌肉萎缩的卢伽雷氏症，所以被禁锢在轮椅上，只有三根手指可以活动，疾病已经使他的身体严重变形，头只能朝右边倾斜，肩膀左低右高，双手紧紧并在当中，握着手掌大小的拟声器键盘，两脚则朝内扭曲着，嘴已经歪成S型，只要略带微笑，马上就会现出“呲牙咧嘴”的样子。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125788" y="325438"/>
            <a:ext cx="18272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400" dirty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  <a:t>   霍金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utoUpdateAnimBg="0"/>
      <p:bldP spid="20484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1235d60a158fdc78cb10d7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  <a:t>霍金</a:t>
            </a:r>
          </a:p>
        </p:txBody>
      </p:sp>
      <p:pic>
        <p:nvPicPr>
          <p:cNvPr id="21508" name="Picture 4" descr="10656549_95037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8200" y="1295400"/>
            <a:ext cx="2933700" cy="2289175"/>
          </a:xfrm>
          <a:noFill/>
        </p:spPr>
      </p:pic>
      <p:pic>
        <p:nvPicPr>
          <p:cNvPr id="21509" name="Picture 5" descr="u=3179518346,2524009721&amp;fm=90&amp;gp=0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53000" y="1295400"/>
            <a:ext cx="3200400" cy="2187575"/>
          </a:xfrm>
          <a:noFill/>
        </p:spPr>
      </p:pic>
      <p:pic>
        <p:nvPicPr>
          <p:cNvPr id="21510" name="Picture 6" descr="u=609962025,4008969247&amp;fm=90&amp;gp=0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2000" y="3886200"/>
            <a:ext cx="3048000" cy="2468563"/>
          </a:xfrm>
          <a:noFill/>
        </p:spPr>
      </p:pic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4572000"/>
            <a:ext cx="88392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Tx/>
              <a:buNone/>
            </a:pPr>
            <a:r>
              <a:rPr lang="zh-CN" altLang="zh-CN" sz="3200" b="1">
                <a:solidFill>
                  <a:schemeClr val="tx2"/>
                </a:solidFill>
              </a:rPr>
              <a:t>        </a:t>
            </a:r>
            <a:endParaRPr lang="zh-CN" altLang="zh-CN" sz="3200" b="1">
              <a:solidFill>
                <a:srgbClr val="000066"/>
              </a:solidFill>
            </a:endParaRPr>
          </a:p>
        </p:txBody>
      </p:sp>
      <p:pic>
        <p:nvPicPr>
          <p:cNvPr id="21512" name="Picture 8" descr="u=2075881486,4201054535&amp;fm=23&amp;gp=0[1]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76800" y="3962400"/>
            <a:ext cx="3200400" cy="23098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215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u=2710753267,757290010&amp;fm=23&amp;gp=0[1]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>
          <a:xfrm>
            <a:off x="533400" y="990600"/>
            <a:ext cx="8002588" cy="5410200"/>
          </a:xfrm>
        </p:spPr>
        <p:txBody>
          <a:bodyPr/>
          <a:lstStyle/>
          <a:p>
            <a:pPr algn="l" eaLnBrk="1" hangingPunct="1"/>
            <a:r>
              <a:rPr lang="zh-CN" altLang="en-US" sz="2400" b="1" dirty="0" smtClean="0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/>
            </a:r>
            <a:br>
              <a:rPr lang="zh-CN" altLang="en-US" sz="2400" b="1" dirty="0" smtClean="0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</a:br>
            <a:r>
              <a:rPr lang="zh-CN" altLang="en-US" sz="2400" b="1" dirty="0" smtClean="0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       </a:t>
            </a:r>
            <a:r>
              <a:rPr lang="zh-CN" altLang="en-US" sz="2600" b="1" dirty="0" smtClean="0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 贝多芬全名是路德维希·冯·贝多芬，他是德国作曲家、音乐家，维也纳古典乐派代表人物之一。是“集古典主义之大成，开浪漫主义之先河”的伟大音乐家；他创作的作品对音乐发展有着深远的影响，由此被尊称为乐圣。祖父自从二十岁来到波恩就做了那里的乐长。父亲是一名擅长高音的歌手。母亲出身低微，是一个厨子和女佣生的女儿。他在4岁开始学习音乐，路德维希·凡·贝多芬，他在7岁登台演出，在11岁就开始作曲，12岁就于戏院乐队担当成员，并写了著名的《葬歌》并兼任宫廷首席大提琴手，在13岁时成为大风琴手，在19岁于波恩大学旁听哲学，开始接触资产阶级启蒙教育，但在26岁时听力开始减弱，1787年起任音乐教师，1792年定居维也纳三年后出版第一部钢琴作品，开始创作生涯老年双耳已经失聪，但并未辍笔。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3505200" y="304800"/>
            <a:ext cx="1800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4000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贝多芬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5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5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500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 autoUpdateAnimBg="0"/>
      <p:bldP spid="22532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e3563d0dc5c0f97a0ec9ce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 descr="u=4081600538,252163913&amp;fm=0&amp;gp=4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588"/>
            <a:ext cx="3352800" cy="31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5486400" y="762000"/>
            <a:ext cx="24701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sz="6000" b="1" i="1">
                <a:solidFill>
                  <a:srgbClr val="000066"/>
                </a:solidFill>
                <a:ea typeface="华文新魏" pitchFamily="2" charset="-122"/>
              </a:rPr>
              <a:t>贝多芬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495800" y="2438400"/>
            <a:ext cx="4572000" cy="399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zh-CN" sz="3200" i="1"/>
              <a:t>       </a:t>
            </a:r>
            <a:r>
              <a:rPr lang="zh-CN" altLang="zh-CN" sz="3200" i="1">
                <a:solidFill>
                  <a:srgbClr val="000066"/>
                </a:solidFill>
              </a:rPr>
              <a:t> </a:t>
            </a:r>
            <a:r>
              <a:rPr 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二十六岁时耳聋，晚年全聋，只能通过谈话册与人交谈。但通过他的坚强努力成为最伟大的音乐家之一，作 品：</a:t>
            </a:r>
            <a:r>
              <a:rPr lang="zh-CN" alt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英雄</a:t>
            </a:r>
            <a:r>
              <a:rPr lang="zh-CN" alt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命运</a:t>
            </a:r>
            <a:r>
              <a:rPr lang="zh-CN" alt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第九交 响曲</a:t>
            </a:r>
            <a:r>
              <a:rPr lang="zh-CN" altLang="zh-CN" sz="3200" b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》…… </a:t>
            </a:r>
            <a:r>
              <a:rPr lang="zh-CN" altLang="zh-CN" sz="3200" b="1">
                <a:solidFill>
                  <a:srgbClr val="000066"/>
                </a:solidFill>
              </a:rPr>
              <a:t/>
            </a:r>
            <a:br>
              <a:rPr lang="zh-CN" altLang="zh-CN" sz="3200" b="1">
                <a:solidFill>
                  <a:srgbClr val="000066"/>
                </a:solidFill>
              </a:rPr>
            </a:br>
            <a:endParaRPr lang="zh-CN" altLang="zh-CN" sz="3200" b="1">
              <a:solidFill>
                <a:srgbClr val="000066"/>
              </a:solidFill>
            </a:endParaRPr>
          </a:p>
        </p:txBody>
      </p:sp>
      <p:pic>
        <p:nvPicPr>
          <p:cNvPr id="23558" name="Picture 6" descr="u=1551692677,3315141955&amp;fm=21&amp;gp=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3352800"/>
            <a:ext cx="3352800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bldLvl="0" autoUpdateAnimBg="0"/>
      <p:bldP spid="23557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252034156_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144588"/>
            <a:ext cx="8001000" cy="46466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1000" b="1" dirty="0" smtClean="0"/>
              <a:t>                    </a:t>
            </a:r>
          </a:p>
          <a:p>
            <a:pPr eaLnBrk="1" hangingPunct="1">
              <a:buFontTx/>
              <a:buNone/>
            </a:pPr>
            <a:r>
              <a:rPr lang="zh-CN" altLang="en-US" sz="1000" b="1" dirty="0" smtClean="0"/>
              <a:t>         </a:t>
            </a:r>
            <a:r>
              <a:rPr lang="zh-CN" altLang="en-US" b="1" dirty="0" smtClean="0">
                <a:solidFill>
                  <a:srgbClr val="660066"/>
                </a:solidFill>
              </a:rPr>
              <a:t>        </a:t>
            </a:r>
            <a:r>
              <a:rPr lang="zh-CN" altLang="en-US" b="1" dirty="0" smtClean="0">
                <a:solidFill>
                  <a:srgbClr val="000066"/>
                </a:solidFill>
              </a:rPr>
              <a:t> </a:t>
            </a:r>
            <a:r>
              <a:rPr lang="zh-CN" altLang="en-US" sz="4000" b="1" dirty="0" smtClean="0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中央电视台2005年春节晚会最受及特别大奖的“千手观音”由21个聋哑演员表演，邰丽华领舞只要你心地善良，心中有爱，就会伸出一双手去帮助别人，只要你心地善良，心中有爱，就会有一千只手来帮助你。</a:t>
            </a:r>
          </a:p>
          <a:p>
            <a:pPr eaLnBrk="1" hangingPunct="1"/>
            <a:endParaRPr lang="zh-CN" altLang="en-US" sz="4000" b="1" dirty="0" smtClean="0">
              <a:solidFill>
                <a:srgbClr val="000066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3276600" y="381000"/>
            <a:ext cx="2419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solidFill>
                  <a:srgbClr val="000066"/>
                </a:solidFill>
                <a:ea typeface="华文琥珀" pitchFamily="2" charset="-122"/>
              </a:rPr>
              <a:t>千手观音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56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  <p:bldP spid="25605" grpId="0" bldLvl="0" autoUpdateAnimBg="0"/>
      <p:bldP spid="25605" grpId="1" bldLvl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u=3505112787,3798839659&amp;fm=23&amp;gp=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8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4572000"/>
            <a:ext cx="88392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>
              <a:buFontTx/>
              <a:buNone/>
            </a:pPr>
            <a:r>
              <a:rPr lang="zh-CN" altLang="zh-CN" sz="3200" b="1">
                <a:solidFill>
                  <a:schemeClr val="tx2"/>
                </a:solidFill>
              </a:rPr>
              <a:t>        </a:t>
            </a:r>
            <a:endParaRPr lang="zh-CN" altLang="zh-CN" sz="3200" b="1">
              <a:solidFill>
                <a:srgbClr val="000066"/>
              </a:solidFill>
            </a:endParaRP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124200" y="152400"/>
            <a:ext cx="27241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000" b="1" i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海伦</a:t>
            </a:r>
            <a:r>
              <a:rPr lang="zh-CN" altLang="en-US" sz="4000" b="1">
                <a:solidFill>
                  <a:schemeClr val="accent2"/>
                </a:solidFill>
                <a:latin typeface="华文隶书" pitchFamily="2" charset="-122"/>
                <a:ea typeface="华文隶书" pitchFamily="2" charset="-122"/>
              </a:rPr>
              <a:t>·</a:t>
            </a:r>
            <a:r>
              <a:rPr lang="zh-CN" altLang="en-US" sz="4000" b="1" i="1">
                <a:solidFill>
                  <a:srgbClr val="000066"/>
                </a:solidFill>
                <a:latin typeface="华文新魏" pitchFamily="2" charset="-122"/>
                <a:ea typeface="华文新魏" pitchFamily="2" charset="-122"/>
              </a:rPr>
              <a:t>凯勒</a:t>
            </a:r>
            <a:r>
              <a:rPr lang="zh-CN" altLang="en-US" sz="4000" b="1" i="1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/>
            </a:r>
            <a:br>
              <a:rPr lang="zh-CN" altLang="en-US" sz="4000" b="1" i="1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</a:br>
            <a:endParaRPr lang="zh-CN" altLang="en-US" sz="4000" b="1" i="1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04800" y="838200"/>
            <a:ext cx="8534400" cy="585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/>
              <a:t>            </a:t>
            </a:r>
            <a:r>
              <a:rPr lang="zh-CN" altLang="en-US" sz="270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海伦·凯勒(1880年6月27日-1968年6月1日)，是美国一位残障教育家。她在19个月大时因为猩红热而引致失明及失聪。后来借着她的导师安·沙利文的努力，使她学会说话，并开始和其他人沟通。并且毕业于哈佛大学是海伦凯勒！ ~她是一个聋盲哑 1880年6月27出生在美国亚拉巴马州塔斯喀姆比亚。 1882年1月因患猩红热致盲致聋。 1887年3月安妮·沙利文成为凯勒的老师。 1899年6月考入哈佛大学拉德克利夫女子学院。 1902–1903撰写出版《我的一生》（有的译作《我生活的故事》）。 1904年6月以优等成绩大学毕业。 1908–1913 著《我的天地》（又译作《我生活中的世界》）、《石墙之歌》、《冲出黑暗》。 1916年遭受婚姻不幸。 1919年应邀去好莱坞主演电影。 1924年成为美国盲人基金会的主要领导人。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66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 autoUpdateAnimBg="0"/>
      <p:bldP spid="26629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u=2764421593,238120160&amp;fm=23&amp;gp=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xfrm>
            <a:off x="2971800" y="76200"/>
            <a:ext cx="2971800" cy="1143000"/>
          </a:xfrm>
        </p:spPr>
        <p:txBody>
          <a:bodyPr/>
          <a:lstStyle/>
          <a:p>
            <a:pPr eaLnBrk="1" hangingPunct="1"/>
            <a:r>
              <a:rPr lang="zh-CN" altLang="en-US" b="1" dirty="0" smtClean="0">
                <a:solidFill>
                  <a:schemeClr val="tx1"/>
                </a:solidFill>
                <a:latin typeface="华文隶书" pitchFamily="2" charset="-122"/>
                <a:ea typeface="华文隶书" pitchFamily="2" charset="-122"/>
              </a:rPr>
              <a:t>辨 析 题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838200"/>
            <a:ext cx="8382000" cy="5865813"/>
          </a:xfrm>
        </p:spPr>
        <p:txBody>
          <a:bodyPr/>
          <a:lstStyle/>
          <a:p>
            <a:pPr eaLnBrk="1" hangingPunct="1"/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1.</a:t>
            </a: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小明是个眼睛视力不好，而且脚走路起来一拐一拐的，当他走到你桌旁了，你会怎么做？为什么？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A.</a:t>
            </a: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嘲笑他，瞧！这只四眼怪来了！或瘸脚来了！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B.</a:t>
            </a: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用自己的脚拌一下他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C.</a:t>
            </a: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扶他过这个道路      </a:t>
            </a:r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D.</a:t>
            </a: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双手鼓掌</a:t>
            </a:r>
          </a:p>
          <a:p>
            <a:pPr eaLnBrk="1" hangingPunct="1">
              <a:buFontTx/>
              <a:buNone/>
            </a:pPr>
            <a:r>
              <a:rPr lang="zh-CN" altLang="en-US" sz="4000" b="1" dirty="0" smtClean="0">
                <a:latin typeface="方正舒体" pitchFamily="2" charset="-122"/>
                <a:ea typeface="方正舒体" pitchFamily="2" charset="-122"/>
              </a:rPr>
              <a:t> </a:t>
            </a:r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E.</a:t>
            </a: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学他的样子走路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latin typeface="方正舒体" pitchFamily="2" charset="-122"/>
                <a:ea typeface="方正舒体" pitchFamily="2" charset="-122"/>
              </a:rPr>
              <a:t>                                    正确答案</a:t>
            </a:r>
            <a:r>
              <a:rPr lang="en-US" altLang="zh-CN" sz="3600" b="1" dirty="0" smtClean="0">
                <a:latin typeface="方正舒体" pitchFamily="2" charset="-122"/>
                <a:ea typeface="方正舒体" pitchFamily="2" charset="-122"/>
              </a:rPr>
              <a:t>:C.</a:t>
            </a:r>
          </a:p>
          <a:p>
            <a:pPr eaLnBrk="1" hangingPunct="1">
              <a:buFontTx/>
              <a:buNone/>
            </a:pPr>
            <a:endParaRPr lang="zh-CN" altLang="en-US" sz="4000" b="1" dirty="0" smtClean="0"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utoUpdateAnimBg="0"/>
      <p:bldP spid="27652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u=3879277447,92978149&amp;fm=23&amp;gp=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88" y="0"/>
            <a:ext cx="9220200" cy="6858000"/>
          </a:xfrm>
          <a:noFill/>
        </p:spPr>
      </p:pic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8534400" cy="5181600"/>
          </a:xfrm>
        </p:spPr>
        <p:txBody>
          <a:bodyPr/>
          <a:lstStyle/>
          <a:p>
            <a:pPr eaLnBrk="1" hangingPunct="1"/>
            <a:r>
              <a:rPr lang="zh-CN" altLang="en-US" sz="3600" b="1" dirty="0" smtClean="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2.马路上，你看见有个盲人要过马路，             你会怎么做？为什么？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A.扶她过马路，还说一些温暖的话语</a:t>
            </a:r>
          </a:p>
          <a:p>
            <a:pPr eaLnBrk="1" hangingPunct="1">
              <a:buFontTx/>
              <a:buNone/>
            </a:pPr>
            <a:endParaRPr lang="zh-CN" altLang="en-US" sz="800" b="1" dirty="0" smtClean="0">
              <a:solidFill>
                <a:srgbClr val="000066"/>
              </a:solidFill>
              <a:latin typeface="华文隶书" pitchFamily="2" charset="-122"/>
              <a:ea typeface="华文隶书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B.见而不理，昂着头自己走过</a:t>
            </a:r>
          </a:p>
          <a:p>
            <a:pPr eaLnBrk="1" hangingPunct="1">
              <a:buFontTx/>
              <a:buNone/>
            </a:pPr>
            <a:endParaRPr lang="zh-CN" altLang="en-US" sz="800" b="1" dirty="0" smtClean="0">
              <a:solidFill>
                <a:srgbClr val="000066"/>
              </a:solidFill>
              <a:latin typeface="华文隶书" pitchFamily="2" charset="-122"/>
              <a:ea typeface="华文隶书" pitchFamily="2" charset="-122"/>
            </a:endParaRP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C.在旁嘲笑她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               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>
                <a:solidFill>
                  <a:srgbClr val="000066"/>
                </a:solidFill>
                <a:latin typeface="华文隶书" pitchFamily="2" charset="-122"/>
                <a:ea typeface="华文隶书" pitchFamily="2" charset="-122"/>
              </a:rPr>
              <a:t>                                    正确答案：A</a:t>
            </a:r>
          </a:p>
          <a:p>
            <a:pPr eaLnBrk="1" hangingPunct="1">
              <a:buFontTx/>
              <a:buNone/>
            </a:pPr>
            <a:r>
              <a:rPr lang="zh-CN" altLang="en-US" sz="3600" b="1" dirty="0" smtClean="0"/>
              <a:t>        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 bwMode="auto"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2638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3.有一个女孩叫小丽，她嘴巴有点口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       吃，当她在与你说话时，你会怎么做？为什么?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    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              A.耐心的听她说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              B.嘲笑她，专说她的病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              C.远离她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b="1" dirty="0" smtClean="0">
                <a:solidFill>
                  <a:schemeClr val="hlink"/>
                </a:solidFill>
                <a:latin typeface="华文隶书" pitchFamily="2" charset="-122"/>
                <a:ea typeface="华文隶书" pitchFamily="2" charset="-122"/>
              </a:rPr>
              <a:t>                                              正确答案：A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15988"/>
            <a:ext cx="7924800" cy="48752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5.假如班里有一群智力有碍的同学，你会怎么做？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           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     A.看见他们，就躲得远远地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     B.和他们做好朋友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     C.每天嘲讽他们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     D.遇到一点儿事，就与他们斤斤计较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663300"/>
                </a:solidFill>
                <a:latin typeface="华文隶书" pitchFamily="2" charset="-122"/>
                <a:ea typeface="华文隶书" pitchFamily="2" charset="-122"/>
              </a:rPr>
              <a:t>                                         正确答案：B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8788" y="1600200"/>
            <a:ext cx="8001000" cy="2895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4400" b="1" smtClean="0">
                <a:solidFill>
                  <a:srgbClr val="660066"/>
                </a:solidFill>
                <a:latin typeface="华文隶书" pitchFamily="2" charset="-122"/>
                <a:ea typeface="华文隶书" pitchFamily="2" charset="-122"/>
              </a:rPr>
              <a:t>6.假如学校里有一位哑巴同学，你会怎么做？为什么?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zh-CN" altLang="en-US" sz="4400" b="1" smtClean="0">
              <a:solidFill>
                <a:srgbClr val="660066"/>
              </a:solidFill>
              <a:latin typeface="华文隶书" pitchFamily="2" charset="-122"/>
              <a:ea typeface="华文隶书" pitchFamily="2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4400" b="1" smtClean="0">
                <a:solidFill>
                  <a:srgbClr val="660066"/>
                </a:solidFill>
                <a:latin typeface="华文隶书" pitchFamily="2" charset="-122"/>
                <a:ea typeface="华文隶书" pitchFamily="2" charset="-122"/>
              </a:rPr>
              <a:t>A.用手语嘲讽他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4400" b="1" smtClean="0">
                <a:solidFill>
                  <a:srgbClr val="660066"/>
                </a:solidFill>
                <a:latin typeface="华文隶书" pitchFamily="2" charset="-122"/>
                <a:ea typeface="华文隶书" pitchFamily="2" charset="-122"/>
              </a:rPr>
              <a:t>B.与别的同学议论他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4400" b="1" smtClean="0">
                <a:solidFill>
                  <a:srgbClr val="660066"/>
                </a:solidFill>
                <a:latin typeface="华文隶书" pitchFamily="2" charset="-122"/>
                <a:ea typeface="华文隶书" pitchFamily="2" charset="-122"/>
              </a:rPr>
              <a:t>C.  每天帮助他       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4400" b="1" smtClean="0">
                <a:solidFill>
                  <a:srgbClr val="660066"/>
                </a:solidFill>
                <a:latin typeface="华文隶书" pitchFamily="2" charset="-122"/>
                <a:ea typeface="华文隶书" pitchFamily="2" charset="-122"/>
              </a:rPr>
              <a:t>                               正确答案：C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u=339273470,1943541676&amp;fm=23&amp;gp=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220200" cy="6932612"/>
          </a:xfrm>
          <a:noFill/>
        </p:spPr>
      </p:pic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902" y="2362228"/>
            <a:ext cx="7543800" cy="33496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4800" dirty="0" smtClean="0">
                <a:solidFill>
                  <a:srgbClr val="CC3300"/>
                </a:solidFill>
              </a:rPr>
              <a:t>        </a:t>
            </a:r>
            <a:r>
              <a:rPr lang="zh-CN" altLang="en-US" sz="4800" dirty="0" smtClean="0">
                <a:solidFill>
                  <a:srgbClr val="CC3300"/>
                </a:solidFill>
                <a:latin typeface="华文琥珀" pitchFamily="2" charset="-122"/>
                <a:ea typeface="华文琥珀" pitchFamily="2" charset="-122"/>
              </a:rPr>
              <a:t>作为一个身体健康的人，我们应该学会关、爱关心、尊重、帮助那些身体有缺陷的残疾人，而不是嘲笑、欺负他们。 </a:t>
            </a:r>
          </a:p>
        </p:txBody>
      </p:sp>
      <p:sp>
        <p:nvSpPr>
          <p:cNvPr id="33797" name="WordArt 5"/>
          <p:cNvSpPr>
            <a:spLocks noChangeArrowheads="1" noChangeShapeType="1"/>
          </p:cNvSpPr>
          <p:nvPr/>
        </p:nvSpPr>
        <p:spPr bwMode="auto">
          <a:xfrm>
            <a:off x="1830388" y="533400"/>
            <a:ext cx="5484812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1">
                    <a:srgbClr val="C0C0C0">
                      <a:alpha val="75998"/>
                    </a:srgbClr>
                  </a:prstShdw>
                </a:effectLst>
                <a:latin typeface="华文琥珀"/>
                <a:ea typeface="华文琥珀"/>
              </a:rPr>
              <a:t>学习总结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WordArt 3"/>
          <p:cNvSpPr>
            <a:spLocks noChangeArrowheads="1" noChangeShapeType="1"/>
          </p:cNvSpPr>
          <p:nvPr/>
        </p:nvSpPr>
        <p:spPr bwMode="auto">
          <a:xfrm>
            <a:off x="1371600" y="1905000"/>
            <a:ext cx="5943600" cy="304641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8100" algn="ctr" rotWithShape="0">
                    <a:srgbClr val="9999FF"/>
                  </a:outerShdw>
                </a:effectLst>
                <a:latin typeface="华文隶书"/>
                <a:ea typeface="华文隶书"/>
              </a:rPr>
              <a:t>谢谢观赏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Pages>0</Pages>
  <Words>1045</Words>
  <Characters>0</Characters>
  <Application>Microsoft Office PowerPoint</Application>
  <DocSecurity>0</DocSecurity>
  <PresentationFormat>全屏显示(4:3)</PresentationFormat>
  <Lines>0</Lines>
  <Paragraphs>113</Paragraphs>
  <Slides>30</Slides>
  <Notes>30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大家看完图片后有什么感受</vt:lpstr>
      <vt:lpstr>       </vt:lpstr>
      <vt:lpstr>PowerPoint 演示文稿</vt:lpstr>
      <vt:lpstr>总结残疾人生活中有哪些不便</vt:lpstr>
      <vt:lpstr>    </vt:lpstr>
      <vt:lpstr>PowerPoint 演示文稿</vt:lpstr>
      <vt:lpstr>PowerPoint 演示文稿</vt:lpstr>
      <vt:lpstr>PowerPoint 演示文稿</vt:lpstr>
      <vt:lpstr>张海迪(1955年9月16日－)，生于济南，中国著名残疾人作家，哲学硕士。 </vt:lpstr>
      <vt:lpstr>       “宇宙之王”史蒂芬·威廉·霍金年1月8日出生于英国牛津。毕业于牛津大学气象学和剑桥大学并获剑桥大学哲学博士学位。他因为在21岁时不幸患上了会使肌肉萎缩的卢伽雷氏症，所以被禁锢在轮椅上，只有三根手指可以活动，疾病已经使他的身体严重变形，头只能朝右边倾斜，肩膀左低右高，双手紧紧并在当中，握着手掌大小的拟声器键盘，两脚则朝内扭曲着，嘴已经歪成S型，只要略带微笑，马上就会现出“呲牙咧嘴”的样子。</vt:lpstr>
      <vt:lpstr>霍金</vt:lpstr>
      <vt:lpstr>         贝多芬全名是路德维希·冯·贝多芬，他是德国作曲家、音乐家，维也纳古典乐派代表人物之一。是“集古典主义之大成，开浪漫主义之先河”的伟大音乐家；他创作的作品对音乐发展有着深远的影响，由此被尊称为乐圣。祖父自从二十岁来到波恩就做了那里的乐长。父亲是一名擅长高音的歌手。母亲出身低微，是一个厨子和女佣生的女儿。他在4岁开始学习音乐，路德维希·凡·贝多芬，他在7岁登台演出，在11岁就开始作曲，12岁就于戏院乐队担当成员，并写了著名的《葬歌》并兼任宫廷首席大提琴手，在13岁时成为大风琴手，在19岁于波恩大学旁听哲学，开始接触资产阶级启蒙教育，但在26岁时听力开始减弱，1787年起任音乐教师，1792年定居维也纳三年后出版第一部钢琴作品，开始创作生涯老年双耳已经失聪，但并未辍笔。</vt:lpstr>
      <vt:lpstr>PowerPoint 演示文稿</vt:lpstr>
      <vt:lpstr>PowerPoint 演示文稿</vt:lpstr>
      <vt:lpstr>PowerPoint 演示文稿</vt:lpstr>
      <vt:lpstr>PowerPoint 演示文稿</vt:lpstr>
      <vt:lpstr>辨 析 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User</cp:lastModifiedBy>
  <cp:revision>3</cp:revision>
  <dcterms:created xsi:type="dcterms:W3CDTF">2014-02-20T12:44:18Z</dcterms:created>
  <dcterms:modified xsi:type="dcterms:W3CDTF">2020-04-07T01:47:50Z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2052-9.1.0.4517</vt:lpwstr>
  </property>
</Properties>
</file>