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286" r:id="rId2"/>
    <p:sldId id="306" r:id="rId3"/>
    <p:sldId id="314" r:id="rId4"/>
    <p:sldId id="315" r:id="rId5"/>
    <p:sldId id="316" r:id="rId6"/>
    <p:sldId id="317" r:id="rId7"/>
    <p:sldId id="318" r:id="rId8"/>
    <p:sldId id="319" r:id="rId9"/>
    <p:sldId id="320" r:id="rId10"/>
    <p:sldId id="321" r:id="rId11"/>
    <p:sldId id="322" r:id="rId12"/>
    <p:sldId id="323" r:id="rId13"/>
    <p:sldId id="324" r:id="rId14"/>
    <p:sldId id="325" r:id="rId15"/>
    <p:sldId id="326" r:id="rId16"/>
    <p:sldId id="327" r:id="rId17"/>
    <p:sldId id="328" r:id="rId18"/>
    <p:sldId id="329" r:id="rId19"/>
    <p:sldId id="330" r:id="rId20"/>
    <p:sldId id="331" r:id="rId21"/>
    <p:sldId id="332" r:id="rId22"/>
    <p:sldId id="309" r:id="rId23"/>
    <p:sldId id="308" r:id="rId24"/>
    <p:sldId id="307" r:id="rId25"/>
    <p:sldId id="289" r:id="rId26"/>
    <p:sldId id="285" r:id="rId27"/>
    <p:sldId id="287" r:id="rId28"/>
    <p:sldId id="290" r:id="rId29"/>
    <p:sldId id="291" r:id="rId30"/>
    <p:sldId id="294" r:id="rId31"/>
    <p:sldId id="292" r:id="rId32"/>
    <p:sldId id="282" r:id="rId33"/>
    <p:sldId id="267" r:id="rId34"/>
    <p:sldId id="297" r:id="rId35"/>
    <p:sldId id="296" r:id="rId36"/>
    <p:sldId id="313" r:id="rId37"/>
    <p:sldId id="269" r:id="rId38"/>
    <p:sldId id="301" r:id="rId39"/>
    <p:sldId id="300" r:id="rId40"/>
    <p:sldId id="303" r:id="rId41"/>
    <p:sldId id="304" r:id="rId42"/>
  </p:sldIdLst>
  <p:sldSz cx="9144000" cy="6858000" type="screen4x3"/>
  <p:notesSz cx="6858000" cy="9144000"/>
  <p:custDataLst>
    <p:tags r:id="rId4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05F2C04-C923-438B-8C0F-E0CD2BADF298}">
      <wppc:fontMiss xmlns:wppc="http://www.wps.cn/officeDocument/PresentationCustomData" xmlns="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99CCFF"/>
    <a:srgbClr val="FFFF66"/>
    <a:srgbClr val="FF0066"/>
    <a:srgbClr val="00CCFF"/>
    <a:srgbClr val="00FFCC"/>
    <a:srgbClr val="66FF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87" autoAdjust="0"/>
    <p:restoredTop sz="94660"/>
  </p:normalViewPr>
  <p:slideViewPr>
    <p:cSldViewPr>
      <p:cViewPr varScale="1">
        <p:scale>
          <a:sx n="114" d="100"/>
          <a:sy n="114" d="100"/>
        </p:scale>
        <p:origin x="-155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8" d="100"/>
        <a:sy n="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42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542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13568C3B-0E35-4B3F-B0CD-1B111AF9EF9C}" type="slidenum">
              <a:rPr lang="en-US" altLang="zh-CN"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00501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</a:t>
            </a:fld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548071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63645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012475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049808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07658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878319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71311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958177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362226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98830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28415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97576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028828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27677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890298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3819985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060742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19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697749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637597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16023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611509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342348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387281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1263899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125353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031650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1414703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29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593678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3860249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7095591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396004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33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3881326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34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616239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3333724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36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7504013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37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298793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38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000173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39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617873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40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0005326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68C3B-0E35-4B3F-B0CD-1B111AF9EF9C}" type="slidenum">
              <a:rPr lang="en-US" altLang="zh-CN" smtClean="0"/>
              <a:t>41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11190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1E2F1-E81A-4A3F-B28F-2B63104462CC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8C9E52-7EE7-46D4-8273-A2F9B4B057A9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3C8EA-25C3-47CA-BC29-AA51B53684D5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4ECEEB-19B1-4F93-AE79-6200408AD8FC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71B06-655E-4623-8C49-127E3C539491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70EEAF-8C91-4FEB-9936-8F79A9D3A5E9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5C0621-6F4D-402C-BC1D-88D2EA4A1F14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592B53-F650-4531-A191-6AF55AB4E868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CC322-5031-44E1-9D30-111FFA2BBAC0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46933-80CE-4941-9DAF-2051EF6E0DB8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1AD09C-E72C-4594-988B-92C84287548B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3C7C2106-EB8F-4526-96D1-406641FCC77F}" type="slidenum">
              <a:rPr lang="en-US" altLang="zh-CN"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image" Target="../media/image25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圣诞树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720" y="1634524"/>
            <a:ext cx="4736530" cy="466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0" y="549275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60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31 </a:t>
            </a:r>
            <a:r>
              <a:rPr lang="zh-CN" altLang="en-US" sz="6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迷你简汉真广标" pitchFamily="49" charset="-122"/>
                <a:ea typeface="迷你简汉真广标" pitchFamily="49" charset="-122"/>
              </a:rPr>
              <a:t>给</a:t>
            </a:r>
            <a:r>
              <a:rPr lang="en-US" altLang="zh-CN" sz="4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【</a:t>
            </a:r>
            <a:r>
              <a:rPr lang="en-US" altLang="zh-CN" sz="4800" b="1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jǐ</a:t>
            </a:r>
            <a:r>
              <a:rPr lang="en-US" altLang="zh-CN" sz="4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】</a:t>
            </a:r>
            <a:r>
              <a:rPr lang="zh-CN" altLang="en-US" sz="6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迷你简汉真广标" pitchFamily="49" charset="-122"/>
                <a:ea typeface="迷你简汉真广标" pitchFamily="49" charset="-122"/>
              </a:rPr>
              <a:t>予</a:t>
            </a:r>
            <a:r>
              <a:rPr lang="zh-CN" altLang="en-US" sz="4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（</a:t>
            </a:r>
            <a:r>
              <a:rPr lang="en-US" altLang="zh-CN" sz="4800" b="1" dirty="0" err="1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yǔ</a:t>
            </a:r>
            <a:r>
              <a:rPr lang="zh-CN" altLang="en-US" sz="48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）</a:t>
            </a:r>
            <a:r>
              <a:rPr lang="zh-CN" altLang="en-US" sz="60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迷你简汉真广标" pitchFamily="49" charset="-122"/>
                <a:ea typeface="迷你简汉真广标" pitchFamily="49" charset="-122"/>
              </a:rPr>
              <a:t>树</a:t>
            </a:r>
            <a:endParaRPr lang="zh-CN" altLang="en-US" sz="6000" b="1" dirty="0">
              <a:effectLst>
                <a:outerShdw blurRad="38100" dist="38100" dir="2700000" algn="tl">
                  <a:srgbClr val="FFFFFF"/>
                </a:outerShdw>
              </a:effectLst>
              <a:latin typeface="迷你简汉真广标" pitchFamily="49" charset="-122"/>
              <a:ea typeface="迷你简汉真广标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155421834237_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4200" y="685800"/>
            <a:ext cx="31242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87" name="Picture 3" descr="200612010929254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43600" y="0"/>
            <a:ext cx="320040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88" name="Picture 4" descr="104111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867400" y="3333750"/>
            <a:ext cx="3276600" cy="352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89" name="Picture 5" descr="000c76a0571c0ce36b120c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3441700"/>
            <a:ext cx="3048000" cy="341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90" name="Picture 6" descr="1167012781780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0"/>
            <a:ext cx="3124200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8851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8862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圣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78863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982788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shèng</a:t>
            </a:r>
          </a:p>
        </p:txBody>
      </p:sp>
      <p:sp>
        <p:nvSpPr>
          <p:cNvPr id="78864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573722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圣诞  神圣</a:t>
            </a:r>
          </a:p>
        </p:txBody>
      </p:sp>
      <p:sp>
        <p:nvSpPr>
          <p:cNvPr id="78865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土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上下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:5</a:t>
            </a:r>
          </a:p>
        </p:txBody>
      </p:sp>
      <p:sp>
        <p:nvSpPr>
          <p:cNvPr id="78866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78867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68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78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78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78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8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62" grpId="0"/>
      <p:bldP spid="78864" grpId="0"/>
      <p:bldP spid="7886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9875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9886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>
                <a:ea typeface="楷体_GB2312" pitchFamily="49" charset="-122"/>
              </a:rPr>
              <a:t>诞</a:t>
            </a:r>
          </a:p>
        </p:txBody>
      </p:sp>
      <p:sp>
        <p:nvSpPr>
          <p:cNvPr id="79887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2700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dàn</a:t>
            </a:r>
          </a:p>
        </p:txBody>
      </p:sp>
      <p:sp>
        <p:nvSpPr>
          <p:cNvPr id="79888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4135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圣诞    诞生</a:t>
            </a:r>
          </a:p>
        </p:txBody>
      </p:sp>
      <p:sp>
        <p:nvSpPr>
          <p:cNvPr id="79889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讠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:8</a:t>
            </a:r>
          </a:p>
        </p:txBody>
      </p:sp>
      <p:sp>
        <p:nvSpPr>
          <p:cNvPr id="79890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79891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892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79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79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6" grpId="0"/>
      <p:bldP spid="79888" grpId="0"/>
      <p:bldP spid="7988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0899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0910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享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80911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744663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xiǎng</a:t>
            </a:r>
          </a:p>
        </p:txBody>
      </p:sp>
      <p:sp>
        <p:nvSpPr>
          <p:cNvPr id="80912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075363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享受   享用</a:t>
            </a:r>
          </a:p>
        </p:txBody>
      </p:sp>
      <p:sp>
        <p:nvSpPr>
          <p:cNvPr id="80913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子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上下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:8</a:t>
            </a:r>
          </a:p>
        </p:txBody>
      </p:sp>
      <p:sp>
        <p:nvSpPr>
          <p:cNvPr id="80914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80915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16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80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0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10" grpId="0"/>
      <p:bldP spid="80912" grpId="0"/>
      <p:bldP spid="809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1923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934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默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81935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0985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mò</a:t>
            </a:r>
          </a:p>
        </p:txBody>
      </p:sp>
      <p:sp>
        <p:nvSpPr>
          <p:cNvPr id="81936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817562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沉默  默默无闻</a:t>
            </a:r>
          </a:p>
        </p:txBody>
      </p:sp>
      <p:sp>
        <p:nvSpPr>
          <p:cNvPr id="81937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犬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:16</a:t>
            </a:r>
          </a:p>
        </p:txBody>
      </p:sp>
      <p:sp>
        <p:nvSpPr>
          <p:cNvPr id="81938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81939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0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81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1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1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4" grpId="0"/>
      <p:bldP spid="81936" grpId="0"/>
      <p:bldP spid="819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2947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958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逛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82959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201612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guàng</a:t>
            </a:r>
          </a:p>
        </p:txBody>
      </p:sp>
      <p:sp>
        <p:nvSpPr>
          <p:cNvPr id="82960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075363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逛街   闲逛</a:t>
            </a:r>
          </a:p>
        </p:txBody>
      </p:sp>
      <p:sp>
        <p:nvSpPr>
          <p:cNvPr id="82961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辶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:13</a:t>
            </a:r>
          </a:p>
        </p:txBody>
      </p:sp>
      <p:sp>
        <p:nvSpPr>
          <p:cNvPr id="82962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82963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64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82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2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58" grpId="0"/>
      <p:bldP spid="82960" grpId="0"/>
      <p:bldP spid="829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3971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982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援、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83983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60972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yuán</a:t>
            </a:r>
          </a:p>
        </p:txBody>
      </p:sp>
      <p:sp>
        <p:nvSpPr>
          <p:cNvPr id="83984" name="Text Box 16"/>
          <p:cNvSpPr txBox="1">
            <a:spLocks noChangeArrowheads="1"/>
          </p:cNvSpPr>
          <p:nvPr/>
        </p:nvSpPr>
        <p:spPr bwMode="auto">
          <a:xfrm>
            <a:off x="468313" y="5302250"/>
            <a:ext cx="573722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援救  援助</a:t>
            </a:r>
          </a:p>
        </p:txBody>
      </p:sp>
      <p:sp>
        <p:nvSpPr>
          <p:cNvPr id="83985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扌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:13</a:t>
            </a:r>
          </a:p>
        </p:txBody>
      </p:sp>
      <p:sp>
        <p:nvSpPr>
          <p:cNvPr id="83986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83987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88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83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3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82" grpId="0"/>
      <p:bldP spid="83984" grpId="0"/>
      <p:bldP spid="8398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4995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5006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偿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85007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982788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cháng</a:t>
            </a:r>
          </a:p>
        </p:txBody>
      </p:sp>
      <p:sp>
        <p:nvSpPr>
          <p:cNvPr id="85008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817562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如愿以偿  补偿</a:t>
            </a:r>
          </a:p>
        </p:txBody>
      </p:sp>
      <p:sp>
        <p:nvSpPr>
          <p:cNvPr id="85009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亻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:13</a:t>
            </a:r>
          </a:p>
        </p:txBody>
      </p:sp>
      <p:sp>
        <p:nvSpPr>
          <p:cNvPr id="85010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85011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012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8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5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5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06" grpId="0"/>
      <p:bldP spid="85008" grpId="0"/>
      <p:bldP spid="8500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6019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6030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予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86031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8286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yǔ</a:t>
            </a:r>
          </a:p>
        </p:txBody>
      </p:sp>
      <p:sp>
        <p:nvSpPr>
          <p:cNvPr id="86032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4135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给予    予以</a:t>
            </a:r>
          </a:p>
        </p:txBody>
      </p:sp>
      <p:sp>
        <p:nvSpPr>
          <p:cNvPr id="86033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乛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独体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:4</a:t>
            </a:r>
          </a:p>
        </p:txBody>
      </p:sp>
      <p:sp>
        <p:nvSpPr>
          <p:cNvPr id="86034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86035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036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86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6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30" grpId="0"/>
      <p:bldP spid="86032" grpId="0"/>
      <p:bldP spid="860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7043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7054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担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87055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2350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dān</a:t>
            </a:r>
          </a:p>
        </p:txBody>
      </p:sp>
      <p:sp>
        <p:nvSpPr>
          <p:cNvPr id="87056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4135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担当    担心</a:t>
            </a:r>
          </a:p>
        </p:txBody>
      </p:sp>
      <p:sp>
        <p:nvSpPr>
          <p:cNvPr id="87057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扌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:8</a:t>
            </a:r>
          </a:p>
        </p:txBody>
      </p:sp>
      <p:sp>
        <p:nvSpPr>
          <p:cNvPr id="87058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87059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060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87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7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54" grpId="0"/>
      <p:bldP spid="87056" grpId="0"/>
      <p:bldP spid="870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8067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078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宽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88079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5748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kuān</a:t>
            </a:r>
          </a:p>
        </p:txBody>
      </p:sp>
      <p:sp>
        <p:nvSpPr>
          <p:cNvPr id="88080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075363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宽敞   宽广</a:t>
            </a:r>
          </a:p>
        </p:txBody>
      </p:sp>
      <p:sp>
        <p:nvSpPr>
          <p:cNvPr id="88081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338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宀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上中下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:10</a:t>
            </a:r>
          </a:p>
        </p:txBody>
      </p:sp>
      <p:sp>
        <p:nvSpPr>
          <p:cNvPr id="88082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88083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8084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88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8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78" grpId="0"/>
      <p:bldP spid="88080" grpId="0"/>
      <p:bldP spid="8808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9091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9102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裕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89103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896938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yù</a:t>
            </a:r>
          </a:p>
        </p:txBody>
      </p:sp>
      <p:sp>
        <p:nvSpPr>
          <p:cNvPr id="89104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075363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富裕   宽裕</a:t>
            </a:r>
          </a:p>
        </p:txBody>
      </p:sp>
      <p:sp>
        <p:nvSpPr>
          <p:cNvPr id="89105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衤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:12</a:t>
            </a:r>
          </a:p>
        </p:txBody>
      </p:sp>
      <p:sp>
        <p:nvSpPr>
          <p:cNvPr id="89106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89107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108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89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89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9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02" grpId="0"/>
      <p:bldP spid="89104" grpId="0"/>
      <p:bldP spid="8910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0115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0126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买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90127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2001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mǎi</a:t>
            </a:r>
          </a:p>
        </p:txBody>
      </p:sp>
      <p:sp>
        <p:nvSpPr>
          <p:cNvPr id="90129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乛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上下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:6</a:t>
            </a:r>
          </a:p>
        </p:txBody>
      </p:sp>
      <p:sp>
        <p:nvSpPr>
          <p:cNvPr id="90130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90131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32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133" name="Text Box 21"/>
          <p:cNvSpPr txBox="1">
            <a:spLocks noChangeArrowheads="1"/>
          </p:cNvSpPr>
          <p:nvPr/>
        </p:nvSpPr>
        <p:spPr bwMode="auto">
          <a:xfrm>
            <a:off x="684213" y="5300663"/>
            <a:ext cx="4978400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7000"/>
              <a:t>买卖     购买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90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90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6" grpId="0"/>
      <p:bldP spid="901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1139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1150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猜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91151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998538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cāi</a:t>
            </a:r>
          </a:p>
        </p:txBody>
      </p:sp>
      <p:sp>
        <p:nvSpPr>
          <p:cNvPr id="91152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7294563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猜谜   猜一猜</a:t>
            </a:r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犭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:11</a:t>
            </a:r>
          </a:p>
        </p:txBody>
      </p:sp>
      <p:sp>
        <p:nvSpPr>
          <p:cNvPr id="91154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91155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56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91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91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0" grpId="0"/>
      <p:bldP spid="91152" grpId="0"/>
      <p:bldP spid="9115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2163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174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糖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92175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4732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táng</a:t>
            </a:r>
          </a:p>
        </p:txBody>
      </p:sp>
      <p:sp>
        <p:nvSpPr>
          <p:cNvPr id="92176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4135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糖果    白糖</a:t>
            </a:r>
          </a:p>
        </p:txBody>
      </p:sp>
      <p:sp>
        <p:nvSpPr>
          <p:cNvPr id="92177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:16</a:t>
            </a:r>
          </a:p>
        </p:txBody>
      </p:sp>
      <p:sp>
        <p:nvSpPr>
          <p:cNvPr id="92178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92179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0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92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92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2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4" grpId="0"/>
      <p:bldP spid="92176" grpId="0"/>
      <p:bldP spid="921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3187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3198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即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93199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5238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jí</a:t>
            </a:r>
          </a:p>
        </p:txBody>
      </p:sp>
      <p:sp>
        <p:nvSpPr>
          <p:cNvPr id="93200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075363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立即   即刻</a:t>
            </a:r>
          </a:p>
        </p:txBody>
      </p:sp>
      <p:sp>
        <p:nvSpPr>
          <p:cNvPr id="93201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卩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:7</a:t>
            </a:r>
          </a:p>
        </p:txBody>
      </p:sp>
      <p:sp>
        <p:nvSpPr>
          <p:cNvPr id="93202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93203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204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93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8" grpId="0"/>
      <p:bldP spid="93200" grpId="0"/>
      <p:bldP spid="9320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4211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4222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卡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94223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8286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kǎ</a:t>
            </a:r>
          </a:p>
        </p:txBody>
      </p:sp>
      <p:sp>
        <p:nvSpPr>
          <p:cNvPr id="94224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075363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卡片   卡车</a:t>
            </a:r>
          </a:p>
        </p:txBody>
      </p:sp>
      <p:sp>
        <p:nvSpPr>
          <p:cNvPr id="94225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卜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上下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:5</a:t>
            </a:r>
          </a:p>
        </p:txBody>
      </p:sp>
      <p:sp>
        <p:nvSpPr>
          <p:cNvPr id="94226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94227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28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94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94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42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4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4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2" grpId="0"/>
      <p:bldP spid="94224" grpId="0"/>
      <p:bldP spid="9422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5235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5246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盼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95247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2700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pàn</a:t>
            </a:r>
          </a:p>
        </p:txBody>
      </p:sp>
      <p:sp>
        <p:nvSpPr>
          <p:cNvPr id="95248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751638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期盼     盼望</a:t>
            </a:r>
          </a:p>
        </p:txBody>
      </p:sp>
      <p:sp>
        <p:nvSpPr>
          <p:cNvPr id="95249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目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:9</a:t>
            </a:r>
          </a:p>
        </p:txBody>
      </p:sp>
      <p:sp>
        <p:nvSpPr>
          <p:cNvPr id="95250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95251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252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95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95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5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5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5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46" grpId="0"/>
      <p:bldP spid="95248" grpId="0"/>
      <p:bldP spid="9524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6259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6270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仁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96271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113347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rén</a:t>
            </a:r>
          </a:p>
        </p:txBody>
      </p:sp>
      <p:sp>
        <p:nvSpPr>
          <p:cNvPr id="96272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413500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仁爱    果仁</a:t>
            </a:r>
          </a:p>
        </p:txBody>
      </p:sp>
      <p:sp>
        <p:nvSpPr>
          <p:cNvPr id="96273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4800" b="1">
                <a:effectLst>
                  <a:outerShdw blurRad="38100" dist="38100" dir="2700000" algn="tl">
                    <a:srgbClr val="FFFFFF"/>
                  </a:outerShdw>
                </a:effectLst>
              </a:rPr>
              <a:t>亻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:4</a:t>
            </a:r>
          </a:p>
        </p:txBody>
      </p:sp>
      <p:sp>
        <p:nvSpPr>
          <p:cNvPr id="96274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96275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276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96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96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70" grpId="0"/>
      <p:bldP spid="96272" grpId="0"/>
      <p:bldP spid="9627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200510220857503406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128588"/>
            <a:ext cx="1981200" cy="1547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7283" name="Group 3"/>
          <p:cNvGraphicFramePr>
            <a:graphicFrameLocks noGrp="1"/>
          </p:cNvGraphicFramePr>
          <p:nvPr/>
        </p:nvGraphicFramePr>
        <p:xfrm>
          <a:off x="619125" y="1349375"/>
          <a:ext cx="3744913" cy="3455988"/>
        </p:xfrm>
        <a:graphic>
          <a:graphicData uri="http://schemas.openxmlformats.org/drawingml/2006/table">
            <a:tbl>
              <a:tblPr/>
              <a:tblGrid>
                <a:gridCol w="1873250"/>
                <a:gridCol w="1871663"/>
              </a:tblGrid>
              <a:tr h="172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2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7294" name="Text Box 14"/>
          <p:cNvSpPr txBox="1">
            <a:spLocks noChangeArrowheads="1"/>
          </p:cNvSpPr>
          <p:nvPr/>
        </p:nvSpPr>
        <p:spPr bwMode="auto">
          <a:xfrm>
            <a:off x="987425" y="1460500"/>
            <a:ext cx="280035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0" b="1">
                <a:ea typeface="楷体_GB2312" pitchFamily="49" charset="-122"/>
              </a:rPr>
              <a:t>贴</a:t>
            </a:r>
            <a:endParaRPr lang="zh-CN" altLang="en-US" sz="20000">
              <a:ea typeface="楷体_GB2312" pitchFamily="49" charset="-122"/>
            </a:endParaRPr>
          </a:p>
        </p:txBody>
      </p:sp>
      <p:sp>
        <p:nvSpPr>
          <p:cNvPr id="97295" name="Text Box 15"/>
          <p:cNvSpPr txBox="1">
            <a:spLocks noChangeArrowheads="1"/>
          </p:cNvSpPr>
          <p:nvPr/>
        </p:nvSpPr>
        <p:spPr bwMode="auto">
          <a:xfrm>
            <a:off x="2133600" y="328613"/>
            <a:ext cx="862013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b="1"/>
              <a:t>tiē</a:t>
            </a:r>
          </a:p>
        </p:txBody>
      </p:sp>
      <p:sp>
        <p:nvSpPr>
          <p:cNvPr id="97296" name="Text Box 16"/>
          <p:cNvSpPr txBox="1">
            <a:spLocks noChangeArrowheads="1"/>
          </p:cNvSpPr>
          <p:nvPr/>
        </p:nvSpPr>
        <p:spPr bwMode="auto">
          <a:xfrm>
            <a:off x="539750" y="5302250"/>
            <a:ext cx="6075363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9600"/>
              <a:t>体贴   张贴</a:t>
            </a:r>
          </a:p>
        </p:txBody>
      </p:sp>
      <p:sp>
        <p:nvSpPr>
          <p:cNvPr id="97297" name="Text Box 17"/>
          <p:cNvSpPr txBox="1">
            <a:spLocks noChangeArrowheads="1"/>
          </p:cNvSpPr>
          <p:nvPr/>
        </p:nvSpPr>
        <p:spPr bwMode="auto">
          <a:xfrm>
            <a:off x="5334000" y="1628775"/>
            <a:ext cx="38100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部首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贝</a:t>
            </a:r>
            <a:endParaRPr lang="zh-CN" altLang="en-US" sz="4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结构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左右</a:t>
            </a:r>
          </a:p>
          <a:p>
            <a:r>
              <a:rPr lang="zh-CN" altLang="en-US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笔画</a:t>
            </a:r>
            <a:r>
              <a:rPr lang="en-US" altLang="zh-CN" sz="5400" b="1">
                <a:effectLst>
                  <a:outerShdw blurRad="38100" dist="38100" dir="2700000" algn="tl">
                    <a:srgbClr val="FFFFFF"/>
                  </a:outerShdw>
                </a:effectLst>
              </a:rPr>
              <a:t>:9</a:t>
            </a:r>
          </a:p>
        </p:txBody>
      </p:sp>
      <p:sp>
        <p:nvSpPr>
          <p:cNvPr id="97298" name="AutoShape 18"/>
          <p:cNvSpPr>
            <a:spLocks noChangeArrowheads="1"/>
          </p:cNvSpPr>
          <p:nvPr/>
        </p:nvSpPr>
        <p:spPr bwMode="auto">
          <a:xfrm>
            <a:off x="5562600" y="838200"/>
            <a:ext cx="2057400" cy="457200"/>
          </a:xfrm>
          <a:prstGeom prst="wave">
            <a:avLst>
              <a:gd name="adj1" fmla="val 13005"/>
              <a:gd name="adj2" fmla="val 0"/>
            </a:avLst>
          </a:prstGeom>
          <a:gradFill rotWithShape="1">
            <a:gsLst>
              <a:gs pos="0">
                <a:srgbClr val="FF9933"/>
              </a:gs>
              <a:gs pos="100000">
                <a:srgbClr val="FF3300"/>
              </a:gs>
            </a:gsLst>
            <a:lin ang="18900000" scaled="1"/>
          </a:gradFill>
          <a:ln w="41275">
            <a:solidFill>
              <a:srgbClr val="008000"/>
            </a:solidFill>
            <a:prstDash val="sysDot"/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字型解释</a:t>
            </a:r>
          </a:p>
        </p:txBody>
      </p:sp>
      <p:pic>
        <p:nvPicPr>
          <p:cNvPr id="97299" name="Picture 19" descr="200510220835037064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495800" y="762000"/>
            <a:ext cx="8382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300" name="Picture 20" descr="200510220839167873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733800" y="3733800"/>
            <a:ext cx="13906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97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"/>
                                        <p:tgtEl>
                                          <p:spTgt spid="97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"/>
                                        <p:tgtEl>
                                          <p:spTgt spid="97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7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94" grpId="0"/>
      <p:bldP spid="97296" grpId="0"/>
      <p:bldP spid="9729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685800" y="0"/>
            <a:ext cx="7772400" cy="649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 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我会读</a:t>
            </a:r>
          </a:p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给予  试探  心意  祝福 甜蜜  担心  宽容  前夕 提醒 兴高采烈  暗示 猜测  立即 卡片 盼望 显然 拥抱   仁爱 同情 体贴 真</a:t>
            </a:r>
            <a:r>
              <a:rPr lang="zh-CN" altLang="en-US" sz="4800" b="1" dirty="0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挚</a:t>
            </a: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 宽裕 </a:t>
            </a:r>
            <a:r>
              <a:rPr lang="zh-CN" altLang="en-US" sz="4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圣诞</a:t>
            </a: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节 </a:t>
            </a:r>
            <a:r>
              <a:rPr lang="zh-CN" altLang="en-US" sz="4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援</a:t>
            </a: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助  分</a:t>
            </a:r>
            <a:r>
              <a:rPr lang="zh-CN" altLang="en-US" sz="4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享</a:t>
            </a: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 闲</a:t>
            </a:r>
            <a:r>
              <a:rPr lang="zh-CN" altLang="en-US" sz="4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逛</a:t>
            </a:r>
          </a:p>
          <a:p>
            <a:pPr>
              <a:spcBef>
                <a:spcPct val="50000"/>
              </a:spcBef>
            </a:pP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沉</a:t>
            </a:r>
            <a:r>
              <a:rPr lang="zh-CN" altLang="en-US" sz="4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默</a:t>
            </a:r>
            <a:r>
              <a:rPr lang="zh-CN" altLang="en-US" sz="4800" b="1" dirty="0">
                <a:latin typeface="楷体_GB2312" pitchFamily="49" charset="-122"/>
                <a:ea typeface="楷体_GB2312" pitchFamily="49" charset="-122"/>
              </a:rPr>
              <a:t>不语   如愿以</a:t>
            </a:r>
            <a:r>
              <a:rPr lang="zh-CN" altLang="en-US" sz="48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偿</a:t>
            </a:r>
          </a:p>
        </p:txBody>
      </p:sp>
      <p:pic>
        <p:nvPicPr>
          <p:cNvPr id="73731" name="Picture 3" descr="我会读pic_227543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0"/>
            <a:ext cx="1295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1905000" y="4648200"/>
            <a:ext cx="2286000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b="1">
                <a:ea typeface="楷体_GB2312" pitchFamily="49" charset="-122"/>
              </a:rPr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christma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3505200"/>
            <a:ext cx="2519363" cy="298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838200" y="304800"/>
            <a:ext cx="6400800" cy="527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自学要求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、把课文读正确，读通顺，读准字音。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、边读边思考：课文写了一件什么事？</a:t>
            </a:r>
          </a:p>
          <a:p>
            <a:pPr>
              <a:spcBef>
                <a:spcPct val="50000"/>
              </a:spcBef>
            </a:pP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4000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4000" b="1" dirty="0">
                <a:latin typeface="楷体_GB2312" pitchFamily="49" charset="-122"/>
                <a:ea typeface="楷体_GB2312" pitchFamily="49" charset="-122"/>
              </a:rPr>
              <a:t>、把不懂的地方画上小问号与同桌讨论。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1066800" y="914400"/>
            <a:ext cx="6477000" cy="374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1</a:t>
            </a:r>
            <a:r>
              <a:rPr lang="zh-CN" altLang="en-US" sz="4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4000" b="1">
                <a:solidFill>
                  <a:schemeClr val="accent2"/>
                </a:solidFill>
                <a:latin typeface="Arial" panose="020B0604020202020204"/>
                <a:ea typeface="楷体_GB2312" pitchFamily="49" charset="-122"/>
              </a:rPr>
              <a:t>“</a:t>
            </a:r>
            <a:r>
              <a:rPr lang="zh-CN" altLang="en-US" sz="4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给予</a:t>
            </a:r>
            <a:r>
              <a:rPr lang="zh-CN" altLang="en-US" sz="4000" b="1">
                <a:solidFill>
                  <a:schemeClr val="accent2"/>
                </a:solidFill>
                <a:latin typeface="Arial" panose="020B0604020202020204"/>
                <a:ea typeface="楷体_GB2312" pitchFamily="49" charset="-122"/>
              </a:rPr>
              <a:t>”</a:t>
            </a:r>
            <a:r>
              <a:rPr lang="zh-CN" altLang="en-US" sz="4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是什么意思？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4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4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、你是怎么理解这个题目的？</a:t>
            </a:r>
          </a:p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4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4000" b="1">
                <a:solidFill>
                  <a:schemeClr val="accent2"/>
                </a:solidFill>
                <a:latin typeface="楷体_GB2312" pitchFamily="49" charset="-122"/>
                <a:ea typeface="楷体_GB2312" pitchFamily="49" charset="-122"/>
              </a:rPr>
              <a:t>、读了这个题目，你还想知道什么？</a:t>
            </a:r>
          </a:p>
        </p:txBody>
      </p:sp>
      <p:pic>
        <p:nvPicPr>
          <p:cNvPr id="68611" name="Picture 3" descr="W020080724504906274549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62508">
            <a:off x="6858000" y="4267200"/>
            <a:ext cx="1176338" cy="201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250825" y="3500438"/>
            <a:ext cx="835342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2. 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在（ 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圣诞节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）到来之前， 小女孩   （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金吉娅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）用原本应该给（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家人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）买礼物的钱买了一个（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穿着裙子的洋娃娃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），送给了（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一个陌生的小女孩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）。</a:t>
            </a:r>
          </a:p>
        </p:txBody>
      </p:sp>
      <p:sp>
        <p:nvSpPr>
          <p:cNvPr id="43013" name="AutoShape 5"/>
          <p:cNvSpPr>
            <a:spLocks noChangeArrowheads="1"/>
          </p:cNvSpPr>
          <p:nvPr/>
        </p:nvSpPr>
        <p:spPr bwMode="auto">
          <a:xfrm>
            <a:off x="395288" y="476250"/>
            <a:ext cx="3889375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 dirty="0">
                <a:solidFill>
                  <a:srgbClr val="FF0000"/>
                </a:solidFill>
              </a:rPr>
              <a:t>预习回顾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179388" y="1685925"/>
            <a:ext cx="882015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360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给予树是慈善机构在圣诞树上挂上</a:t>
            </a:r>
          </a:p>
          <a:p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反映孩子们心愿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）的卡片，来请求他人（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赞助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）的树。</a:t>
            </a:r>
            <a:r>
              <a:rPr lang="zh-CN" altLang="en-US" sz="3600"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43017" name="Rectangle 9" descr="信纸"/>
          <p:cNvSpPr>
            <a:spLocks noChangeArrowheads="1"/>
          </p:cNvSpPr>
          <p:nvPr/>
        </p:nvSpPr>
        <p:spPr bwMode="auto">
          <a:xfrm>
            <a:off x="755650" y="2349500"/>
            <a:ext cx="3167063" cy="50323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18" name="Rectangle 10" descr="信纸"/>
          <p:cNvSpPr>
            <a:spLocks noChangeArrowheads="1"/>
          </p:cNvSpPr>
          <p:nvPr/>
        </p:nvSpPr>
        <p:spPr bwMode="auto">
          <a:xfrm>
            <a:off x="684213" y="2924175"/>
            <a:ext cx="1008062" cy="50323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19" name="Rectangle 11" descr="信纸"/>
          <p:cNvSpPr>
            <a:spLocks noChangeArrowheads="1"/>
          </p:cNvSpPr>
          <p:nvPr/>
        </p:nvSpPr>
        <p:spPr bwMode="auto">
          <a:xfrm>
            <a:off x="2339975" y="3573463"/>
            <a:ext cx="1512888" cy="503237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20" name="Rectangle 12" descr="信纸"/>
          <p:cNvSpPr>
            <a:spLocks noChangeArrowheads="1"/>
          </p:cNvSpPr>
          <p:nvPr/>
        </p:nvSpPr>
        <p:spPr bwMode="auto">
          <a:xfrm>
            <a:off x="5795963" y="4149725"/>
            <a:ext cx="1008062" cy="50323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21" name="Rectangle 13" descr="信纸"/>
          <p:cNvSpPr>
            <a:spLocks noChangeArrowheads="1"/>
          </p:cNvSpPr>
          <p:nvPr/>
        </p:nvSpPr>
        <p:spPr bwMode="auto">
          <a:xfrm>
            <a:off x="3995738" y="4652963"/>
            <a:ext cx="3671887" cy="6477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22" name="Rectangle 14" descr="信纸"/>
          <p:cNvSpPr>
            <a:spLocks noChangeArrowheads="1"/>
          </p:cNvSpPr>
          <p:nvPr/>
        </p:nvSpPr>
        <p:spPr bwMode="auto">
          <a:xfrm>
            <a:off x="2627313" y="5300663"/>
            <a:ext cx="3744912" cy="503237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3025" name="Rectangle 17" descr="信纸"/>
          <p:cNvSpPr>
            <a:spLocks noChangeArrowheads="1"/>
          </p:cNvSpPr>
          <p:nvPr/>
        </p:nvSpPr>
        <p:spPr bwMode="auto">
          <a:xfrm>
            <a:off x="827088" y="4149725"/>
            <a:ext cx="1368425" cy="50323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430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7" grpId="0" animBg="1"/>
      <p:bldP spid="43018" grpId="0" animBg="1"/>
      <p:bldP spid="43019" grpId="0" animBg="1"/>
      <p:bldP spid="43020" grpId="0" animBg="1"/>
      <p:bldP spid="43021" grpId="0" animBg="1"/>
      <p:bldP spid="43022" grpId="0" animBg="1"/>
      <p:bldP spid="430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圣诞树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12875"/>
            <a:ext cx="2195513" cy="504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>
            <a:off x="2124075" y="835025"/>
            <a:ext cx="3382963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学习目标：</a:t>
            </a:r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2195513" y="2624138"/>
            <a:ext cx="6948487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304800"/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、通过文章中人物的感情变化，体会金吉娅善良、富有同情心的美好品质，培养关爱他人的品质。</a:t>
            </a:r>
          </a:p>
          <a:p>
            <a:pPr indent="304800"/>
            <a:r>
              <a:rPr lang="en-US" altLang="zh-CN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600" b="1" dirty="0">
                <a:latin typeface="黑体" panose="02010609060101010101" pitchFamily="49" charset="-122"/>
                <a:ea typeface="黑体" panose="02010609060101010101" pitchFamily="49" charset="-122"/>
              </a:rPr>
              <a:t>、学习有感情地朗读课文。</a:t>
            </a:r>
          </a:p>
          <a:p>
            <a:pPr indent="304800"/>
            <a:endParaRPr lang="en-US" altLang="zh-CN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WordArt 4"/>
          <p:cNvSpPr>
            <a:spLocks noChangeArrowheads="1" noChangeShapeType="1" noTextEdit="1"/>
          </p:cNvSpPr>
          <p:nvPr/>
        </p:nvSpPr>
        <p:spPr bwMode="auto">
          <a:xfrm>
            <a:off x="468313" y="620713"/>
            <a:ext cx="3382962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自学提示一：</a:t>
            </a:r>
          </a:p>
        </p:txBody>
      </p:sp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1763713" y="2243138"/>
            <a:ext cx="7091362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4800" b="1"/>
              <a:t>       </a:t>
            </a:r>
            <a:r>
              <a:rPr lang="zh-CN" altLang="en-US" sz="4800" b="1">
                <a:latin typeface="黑体" panose="02010609060101010101" pitchFamily="49" charset="-122"/>
                <a:ea typeface="黑体" panose="02010609060101010101" pitchFamily="49" charset="-122"/>
              </a:rPr>
              <a:t>默读课文，把描写母亲心情词语圈出来。想想为什么会有这样的变化？   （</a:t>
            </a:r>
            <a:r>
              <a:rPr lang="en-US" altLang="zh-CN" sz="4800" b="1"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4800" b="1">
                <a:latin typeface="黑体" panose="02010609060101010101" pitchFamily="49" charset="-122"/>
                <a:ea typeface="黑体" panose="02010609060101010101" pitchFamily="49" charset="-122"/>
              </a:rPr>
              <a:t>分钟后检测）</a:t>
            </a:r>
          </a:p>
        </p:txBody>
      </p:sp>
      <p:pic>
        <p:nvPicPr>
          <p:cNvPr id="39942" name="Picture 6" descr="圣诞树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44675"/>
            <a:ext cx="1692275" cy="48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366838" y="2781300"/>
            <a:ext cx="7777162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让我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担心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的是，家里并不宽裕，我只攒了一百美元，却要由五个孩子来分享，他们怎么可能买到很多很好的礼物呢？</a:t>
            </a:r>
          </a:p>
        </p:txBody>
      </p:sp>
      <p:sp>
        <p:nvSpPr>
          <p:cNvPr id="45064" name="Rectangle 8"/>
          <p:cNvSpPr>
            <a:spLocks noChangeArrowheads="1"/>
          </p:cNvSpPr>
          <p:nvPr/>
        </p:nvSpPr>
        <p:spPr bwMode="auto">
          <a:xfrm>
            <a:off x="1763713" y="4437063"/>
            <a:ext cx="62642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他们怎么可能买到很多很好的礼物呢？</a:t>
            </a:r>
          </a:p>
        </p:txBody>
      </p:sp>
      <p:sp>
        <p:nvSpPr>
          <p:cNvPr id="45065" name="AutoShape 9"/>
          <p:cNvSpPr>
            <a:spLocks noChangeArrowheads="1"/>
          </p:cNvSpPr>
          <p:nvPr/>
        </p:nvSpPr>
        <p:spPr bwMode="auto">
          <a:xfrm>
            <a:off x="395288" y="476250"/>
            <a:ext cx="3671887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>
                <a:solidFill>
                  <a:srgbClr val="FF0000"/>
                </a:solidFill>
              </a:rPr>
              <a:t>品读感悟</a:t>
            </a:r>
          </a:p>
        </p:txBody>
      </p:sp>
      <p:pic>
        <p:nvPicPr>
          <p:cNvPr id="45067" name="Picture 11" descr="r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3463"/>
            <a:ext cx="1708150" cy="3284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8" name="AutoShape 12"/>
          <p:cNvSpPr>
            <a:spLocks noChangeArrowheads="1"/>
          </p:cNvSpPr>
          <p:nvPr/>
        </p:nvSpPr>
        <p:spPr bwMode="auto">
          <a:xfrm>
            <a:off x="1476375" y="1412875"/>
            <a:ext cx="5329238" cy="1152525"/>
          </a:xfrm>
          <a:prstGeom prst="cloudCallout">
            <a:avLst>
              <a:gd name="adj1" fmla="val -59829"/>
              <a:gd name="adj2" fmla="val 129199"/>
            </a:avLst>
          </a:prstGeom>
          <a:solidFill>
            <a:srgbClr val="FFFF66"/>
          </a:solidFill>
          <a:ln w="9525">
            <a:solidFill>
              <a:srgbClr val="FF0066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200" b="1">
                <a:ea typeface="黑体" panose="02010609060101010101" pitchFamily="49" charset="-122"/>
              </a:rPr>
              <a:t>我在担心什么呢？</a:t>
            </a:r>
          </a:p>
        </p:txBody>
      </p:sp>
      <p:sp>
        <p:nvSpPr>
          <p:cNvPr id="45069" name="Rectangle 13"/>
          <p:cNvSpPr>
            <a:spLocks noChangeArrowheads="1"/>
          </p:cNvSpPr>
          <p:nvPr/>
        </p:nvSpPr>
        <p:spPr bwMode="auto">
          <a:xfrm>
            <a:off x="1763713" y="5229225"/>
            <a:ext cx="48275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chemeClr val="accent2"/>
                </a:solidFill>
                <a:ea typeface="黑体" panose="02010609060101010101" pitchFamily="49" charset="-122"/>
              </a:rPr>
              <a:t>他们买不到很多很好的礼物。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/>
      <p:bldP spid="45064" grpId="0"/>
      <p:bldP spid="4506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539750" y="1341438"/>
            <a:ext cx="87122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我有些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生气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：她到底用这二十美元做了什么？</a:t>
            </a:r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1116013" y="2420938"/>
            <a:ext cx="7164387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因为（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她只买了一些棒棒糖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——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那种五十美分一大把的棒棒糖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所以</a:t>
            </a:r>
            <a:r>
              <a:rPr lang="zh-CN" altLang="en-US" sz="2800" b="1">
                <a:latin typeface="宋体" panose="02010600030101010101" pitchFamily="2" charset="-122"/>
                <a:ea typeface="黑体" panose="02010609060101010101" pitchFamily="49" charset="-122"/>
              </a:rPr>
              <a:t>“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我</a:t>
            </a:r>
            <a:r>
              <a:rPr lang="zh-CN" altLang="en-US" sz="2800" b="1">
                <a:latin typeface="宋体" panose="02010600030101010101" pitchFamily="2" charset="-122"/>
                <a:ea typeface="黑体" panose="02010609060101010101" pitchFamily="49" charset="-122"/>
              </a:rPr>
              <a:t>”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有些生气。</a:t>
            </a:r>
          </a:p>
        </p:txBody>
      </p:sp>
      <p:sp>
        <p:nvSpPr>
          <p:cNvPr id="46088" name="AutoShape 8"/>
          <p:cNvSpPr>
            <a:spLocks noChangeArrowheads="1"/>
          </p:cNvSpPr>
          <p:nvPr/>
        </p:nvSpPr>
        <p:spPr bwMode="auto">
          <a:xfrm>
            <a:off x="395288" y="476250"/>
            <a:ext cx="3384550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>
                <a:solidFill>
                  <a:srgbClr val="FF0000"/>
                </a:solidFill>
              </a:rPr>
              <a:t>品读感悟</a:t>
            </a:r>
          </a:p>
        </p:txBody>
      </p:sp>
      <p:pic>
        <p:nvPicPr>
          <p:cNvPr id="46089" name="Picture 9" descr="r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49725"/>
            <a:ext cx="1547813" cy="270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91" name="Rectangle 11" descr="信纸"/>
          <p:cNvSpPr>
            <a:spLocks noChangeArrowheads="1"/>
          </p:cNvSpPr>
          <p:nvPr/>
        </p:nvSpPr>
        <p:spPr bwMode="auto">
          <a:xfrm>
            <a:off x="1187450" y="3284538"/>
            <a:ext cx="2881313" cy="503237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6092" name="Rectangle 12" descr="信纸"/>
          <p:cNvSpPr>
            <a:spLocks noChangeArrowheads="1"/>
          </p:cNvSpPr>
          <p:nvPr/>
        </p:nvSpPr>
        <p:spPr bwMode="auto">
          <a:xfrm>
            <a:off x="2268538" y="2636838"/>
            <a:ext cx="5832475" cy="503237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6093" name="AutoShape 13"/>
          <p:cNvSpPr>
            <a:spLocks noChangeArrowheads="1"/>
          </p:cNvSpPr>
          <p:nvPr/>
        </p:nvSpPr>
        <p:spPr bwMode="auto">
          <a:xfrm>
            <a:off x="3059113" y="3860800"/>
            <a:ext cx="4319587" cy="1368425"/>
          </a:xfrm>
          <a:prstGeom prst="cloudCallout">
            <a:avLst>
              <a:gd name="adj1" fmla="val -81569"/>
              <a:gd name="adj2" fmla="val 50926"/>
            </a:avLst>
          </a:prstGeom>
          <a:solidFill>
            <a:srgbClr val="FFFF66"/>
          </a:solidFill>
          <a:ln w="9525">
            <a:solidFill>
              <a:srgbClr val="FF0066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2800" b="1">
                <a:ea typeface="黑体" panose="02010609060101010101" pitchFamily="49" charset="-122"/>
              </a:rPr>
              <a:t>她会用二十美元买些什么呢？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6" grpId="0"/>
      <p:bldP spid="46091" grpId="0" animBg="1"/>
      <p:bldP spid="46092" grpId="0" animBg="1"/>
      <p:bldP spid="4609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1042988" y="1916113"/>
            <a:ext cx="7632700" cy="314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dirty="0"/>
              <a:t>               </a:t>
            </a:r>
            <a:r>
              <a:rPr lang="zh-CN" altLang="en-US" sz="4000" b="1" dirty="0">
                <a:ea typeface="黑体" panose="02010609060101010101" pitchFamily="49" charset="-122"/>
              </a:rPr>
              <a:t>透过塑料口袋，我发现，她只买了</a:t>
            </a:r>
            <a:r>
              <a:rPr lang="zh-CN" altLang="en-US" sz="4000" b="1" dirty="0">
                <a:solidFill>
                  <a:srgbClr val="FF0066"/>
                </a:solidFill>
                <a:ea typeface="黑体" panose="02010609060101010101" pitchFamily="49" charset="-122"/>
              </a:rPr>
              <a:t>一些</a:t>
            </a:r>
            <a:r>
              <a:rPr lang="zh-CN" altLang="en-US" sz="4000" b="1" dirty="0">
                <a:ea typeface="黑体" panose="02010609060101010101" pitchFamily="49" charset="-122"/>
              </a:rPr>
              <a:t>棒棒糖</a:t>
            </a:r>
            <a:r>
              <a:rPr lang="en-US" altLang="zh-CN" sz="4000" b="1" dirty="0">
                <a:ea typeface="黑体" panose="02010609060101010101" pitchFamily="49" charset="-122"/>
              </a:rPr>
              <a:t>-----</a:t>
            </a:r>
            <a:r>
              <a:rPr lang="zh-CN" altLang="en-US" sz="4000" b="1" dirty="0">
                <a:ea typeface="黑体" panose="02010609060101010101" pitchFamily="49" charset="-122"/>
              </a:rPr>
              <a:t>那种五十美分</a:t>
            </a:r>
            <a:r>
              <a:rPr lang="zh-CN" altLang="en-US" sz="4000" b="1" dirty="0">
                <a:solidFill>
                  <a:srgbClr val="FF0066"/>
                </a:solidFill>
                <a:ea typeface="黑体" panose="02010609060101010101" pitchFamily="49" charset="-122"/>
              </a:rPr>
              <a:t>一大把</a:t>
            </a:r>
            <a:r>
              <a:rPr lang="zh-CN" altLang="en-US" sz="4000" b="1" dirty="0">
                <a:ea typeface="黑体" panose="02010609060101010101" pitchFamily="49" charset="-122"/>
              </a:rPr>
              <a:t>的棒棒糖！我有些生气：她到底用这二十美元做了什么？</a:t>
            </a:r>
          </a:p>
        </p:txBody>
      </p:sp>
      <p:sp>
        <p:nvSpPr>
          <p:cNvPr id="50181" name="Oval 5"/>
          <p:cNvSpPr>
            <a:spLocks noChangeArrowheads="1"/>
          </p:cNvSpPr>
          <p:nvPr/>
        </p:nvSpPr>
        <p:spPr bwMode="auto">
          <a:xfrm>
            <a:off x="6443663" y="4365625"/>
            <a:ext cx="71437" cy="7143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82" name="Oval 6"/>
          <p:cNvSpPr>
            <a:spLocks noChangeArrowheads="1"/>
          </p:cNvSpPr>
          <p:nvPr/>
        </p:nvSpPr>
        <p:spPr bwMode="auto">
          <a:xfrm>
            <a:off x="5867400" y="4365625"/>
            <a:ext cx="71438" cy="71438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83" name="AutoShape 7"/>
          <p:cNvSpPr>
            <a:spLocks noChangeArrowheads="1"/>
          </p:cNvSpPr>
          <p:nvPr/>
        </p:nvSpPr>
        <p:spPr bwMode="auto">
          <a:xfrm>
            <a:off x="684213" y="476250"/>
            <a:ext cx="2808287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 dirty="0">
                <a:solidFill>
                  <a:srgbClr val="FF0000"/>
                </a:solidFill>
              </a:rPr>
              <a:t>我会读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1" grpId="0" animBg="1"/>
      <p:bldP spid="5018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900113" y="1989138"/>
            <a:ext cx="7416800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800" b="1"/>
              <a:t>       </a:t>
            </a:r>
            <a:r>
              <a:rPr lang="zh-CN" altLang="en-US" sz="4800" b="1"/>
              <a:t>在表示金吉娅神态心情的词语下面画小三角。思考：金吉娅当时会想些什么？（</a:t>
            </a:r>
            <a:r>
              <a:rPr lang="en-US" altLang="zh-CN" sz="4800" b="1"/>
              <a:t>5</a:t>
            </a:r>
            <a:r>
              <a:rPr lang="zh-CN" altLang="en-US" sz="4800" b="1"/>
              <a:t>分钟后检测）</a:t>
            </a:r>
          </a:p>
        </p:txBody>
      </p:sp>
      <p:sp>
        <p:nvSpPr>
          <p:cNvPr id="47109" name="WordArt 5"/>
          <p:cNvSpPr>
            <a:spLocks noChangeArrowheads="1" noChangeShapeType="1" noTextEdit="1"/>
          </p:cNvSpPr>
          <p:nvPr/>
        </p:nvSpPr>
        <p:spPr bwMode="auto">
          <a:xfrm>
            <a:off x="468313" y="620713"/>
            <a:ext cx="3382962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自学提示二：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043113" y="48736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/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1116013" y="1341438"/>
            <a:ext cx="75612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ea typeface="楷体_GB2312" pitchFamily="49" charset="-122"/>
              </a:rPr>
              <a:t> </a:t>
            </a:r>
            <a:r>
              <a:rPr lang="zh-CN" altLang="en-US" sz="3600" b="1">
                <a:ea typeface="黑体" panose="02010609060101010101" pitchFamily="49" charset="-122"/>
              </a:rPr>
              <a:t>只有八岁的小女儿金吉娅</a:t>
            </a:r>
            <a:r>
              <a:rPr lang="zh-CN" altLang="en-US" sz="3600" b="1">
                <a:solidFill>
                  <a:srgbClr val="FF0066"/>
                </a:solidFill>
                <a:ea typeface="黑体" panose="02010609060101010101" pitchFamily="49" charset="-122"/>
              </a:rPr>
              <a:t>沉默不语</a:t>
            </a:r>
            <a:r>
              <a:rPr lang="zh-CN" altLang="en-US" sz="3600" b="1">
                <a:ea typeface="黑体" panose="02010609060101010101" pitchFamily="49" charset="-122"/>
              </a:rPr>
              <a:t>。</a:t>
            </a:r>
            <a:endParaRPr lang="zh-CN" altLang="en-US" sz="3600">
              <a:ea typeface="黑体" panose="02010609060101010101" pitchFamily="49" charset="-122"/>
            </a:endParaRPr>
          </a:p>
        </p:txBody>
      </p:sp>
      <p:pic>
        <p:nvPicPr>
          <p:cNvPr id="34823" name="Picture 7" descr="r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08275"/>
            <a:ext cx="1547813" cy="256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1619250" y="3213100"/>
            <a:ext cx="75247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ea typeface="黑体" panose="02010609060101010101" pitchFamily="49" charset="-122"/>
              </a:rPr>
              <a:t>因为金吉娅只给家人买了一些棒棒糖，所以沉默不语。</a:t>
            </a: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1619250" y="4221163"/>
            <a:ext cx="75072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因为金吉娅觉得对不住家人 ，所以沉默不语。</a:t>
            </a: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1636713" y="4797425"/>
            <a:ext cx="75072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因为金吉娅担心妈妈责怪她 ，所以沉默不语。</a:t>
            </a:r>
          </a:p>
        </p:txBody>
      </p:sp>
      <p:sp>
        <p:nvSpPr>
          <p:cNvPr id="34828" name="Text Box 12"/>
          <p:cNvSpPr txBox="1">
            <a:spLocks noChangeArrowheads="1"/>
          </p:cNvSpPr>
          <p:nvPr/>
        </p:nvSpPr>
        <p:spPr bwMode="auto">
          <a:xfrm>
            <a:off x="384175" y="5516563"/>
            <a:ext cx="87598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从沉默不语中，我感受到金吉娅的心情是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( 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难过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)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的。</a:t>
            </a:r>
          </a:p>
        </p:txBody>
      </p:sp>
      <p:sp>
        <p:nvSpPr>
          <p:cNvPr id="34829" name="AutoShape 13"/>
          <p:cNvSpPr>
            <a:spLocks noChangeArrowheads="1"/>
          </p:cNvSpPr>
          <p:nvPr/>
        </p:nvSpPr>
        <p:spPr bwMode="auto">
          <a:xfrm>
            <a:off x="2268538" y="1916113"/>
            <a:ext cx="4319587" cy="1296987"/>
          </a:xfrm>
          <a:prstGeom prst="cloudCallout">
            <a:avLst>
              <a:gd name="adj1" fmla="val -74329"/>
              <a:gd name="adj2" fmla="val 56486"/>
            </a:avLst>
          </a:prstGeom>
          <a:solidFill>
            <a:srgbClr val="FFFF66"/>
          </a:solidFill>
          <a:ln w="9525">
            <a:solidFill>
              <a:srgbClr val="FF0066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200" b="1">
                <a:ea typeface="黑体" panose="02010609060101010101" pitchFamily="49" charset="-122"/>
              </a:rPr>
              <a:t>为什么金吉娅沉默不语呢？</a:t>
            </a:r>
          </a:p>
        </p:txBody>
      </p:sp>
      <p:sp>
        <p:nvSpPr>
          <p:cNvPr id="34833" name="Rectangle 17" descr="信纸"/>
          <p:cNvSpPr>
            <a:spLocks noChangeArrowheads="1"/>
          </p:cNvSpPr>
          <p:nvPr/>
        </p:nvSpPr>
        <p:spPr bwMode="auto">
          <a:xfrm>
            <a:off x="7235825" y="5589588"/>
            <a:ext cx="792163" cy="503237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34" name="AutoShape 18"/>
          <p:cNvSpPr>
            <a:spLocks noChangeArrowheads="1"/>
          </p:cNvSpPr>
          <p:nvPr/>
        </p:nvSpPr>
        <p:spPr bwMode="auto">
          <a:xfrm>
            <a:off x="468313" y="260350"/>
            <a:ext cx="3598862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>
                <a:solidFill>
                  <a:srgbClr val="FF0000"/>
                </a:solidFill>
              </a:rPr>
              <a:t>品读感悟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/>
      <p:bldP spid="34825" grpId="0"/>
      <p:bldP spid="34826" grpId="0"/>
      <p:bldP spid="34828" grpId="0"/>
      <p:bldP spid="34829" grpId="0" animBg="1"/>
      <p:bldP spid="3483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152525" y="1773238"/>
            <a:ext cx="79914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ea typeface="黑体" panose="02010609060101010101" pitchFamily="49" charset="-122"/>
              </a:rPr>
              <a:t>“</a:t>
            </a:r>
            <a:r>
              <a:rPr lang="zh-CN" altLang="en-US" sz="3200" b="1">
                <a:ea typeface="黑体" panose="02010609060101010101" pitchFamily="49" charset="-122"/>
              </a:rPr>
              <a:t>我的钱就</a:t>
            </a:r>
            <a:r>
              <a:rPr lang="en-US" altLang="zh-CN" sz="3200" b="1">
                <a:ea typeface="黑体" panose="02010609060101010101" pitchFamily="49" charset="-122"/>
              </a:rPr>
              <a:t>······</a:t>
            </a:r>
            <a:r>
              <a:rPr lang="zh-CN" altLang="en-US" sz="3200" b="1">
                <a:ea typeface="黑体" panose="02010609060101010101" pitchFamily="49" charset="-122"/>
              </a:rPr>
              <a:t>只够买这些棒棒糖了。可是妈妈，我们有这么多人，已经能得到许多礼物了，而那个小女孩却</a:t>
            </a:r>
            <a:r>
              <a:rPr lang="zh-CN" altLang="en-US" sz="3200" b="1">
                <a:solidFill>
                  <a:srgbClr val="FF0000"/>
                </a:solidFill>
                <a:ea typeface="黑体" panose="02010609060101010101" pitchFamily="49" charset="-122"/>
              </a:rPr>
              <a:t>什么都没有</a:t>
            </a:r>
            <a:r>
              <a:rPr lang="zh-CN" altLang="en-US" sz="3200" b="1">
                <a:ea typeface="黑体" panose="02010609060101010101" pitchFamily="49" charset="-122"/>
              </a:rPr>
              <a:t>。”</a:t>
            </a:r>
          </a:p>
          <a:p>
            <a:endParaRPr lang="en-US" altLang="zh-CN" sz="3200" b="1">
              <a:ea typeface="黑体" panose="02010609060101010101" pitchFamily="49" charset="-122"/>
            </a:endParaRPr>
          </a:p>
        </p:txBody>
      </p:sp>
      <p:pic>
        <p:nvPicPr>
          <p:cNvPr id="13316" name="Picture 4" descr="u=3473788467,2316575513&amp;gp=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3716338"/>
            <a:ext cx="103822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u=474066985,1932664294&amp;gp=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508500"/>
            <a:ext cx="13335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u=1883802597,3634061907&amp;gp=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932363" y="4005263"/>
            <a:ext cx="1042987" cy="78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u=2056909969,4134307221&amp;gp=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5589588"/>
            <a:ext cx="887413" cy="1081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u=2380358169,1455508444&amp;gp=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179388" y="1700213"/>
            <a:ext cx="839787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Picture 9" descr="u=2980250634,1971920724&amp;gp=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708400" y="620713"/>
            <a:ext cx="1079500" cy="97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2" name="Picture 10" descr="u=3519472159,2891554296&amp;gp=0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476375" y="5157788"/>
            <a:ext cx="1404938" cy="703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3" name="Picture 11" descr="u=3602677498,2787630740&amp;gp=1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1692275" y="3644900"/>
            <a:ext cx="933450" cy="111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u=3626920503,1825685590&amp;gp=3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3132138" y="5813425"/>
            <a:ext cx="977900" cy="104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5" name="Picture 13" descr="u=3677421063,2803109334&amp;gp=0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724525" y="476250"/>
            <a:ext cx="1223963" cy="83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 descr="u=3889142424,1280172812&amp;gp=0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4787900" y="5849938"/>
            <a:ext cx="1001713" cy="100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7" name="Picture 15" descr="u=4221286010,2053524978&amp;gp=0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308850" y="188913"/>
            <a:ext cx="1346200" cy="134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30" name="AutoShape 18"/>
          <p:cNvSpPr>
            <a:spLocks noChangeArrowheads="1"/>
          </p:cNvSpPr>
          <p:nvPr/>
        </p:nvSpPr>
        <p:spPr bwMode="auto">
          <a:xfrm>
            <a:off x="179388" y="260350"/>
            <a:ext cx="3384550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>
                <a:solidFill>
                  <a:srgbClr val="FF0000"/>
                </a:solidFill>
              </a:rPr>
              <a:t>品读感悟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1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1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1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1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323850" y="1511300"/>
            <a:ext cx="8467725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她一直盼望圣诞老人送给她一个穿着裙子的洋娃娃。于是，我取下卡片，买了洋娃娃，把它和卡片一起送到了援助中心的礼品区。</a:t>
            </a:r>
            <a:r>
              <a:rPr lang="zh-CN" altLang="en-US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auto">
          <a:xfrm>
            <a:off x="179388" y="260350"/>
            <a:ext cx="3384550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>
                <a:solidFill>
                  <a:srgbClr val="FF0000"/>
                </a:solidFill>
              </a:rPr>
              <a:t>品读感悟</a:t>
            </a:r>
          </a:p>
        </p:txBody>
      </p:sp>
      <p:pic>
        <p:nvPicPr>
          <p:cNvPr id="56326" name="Picture 6" descr="r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92600"/>
            <a:ext cx="1547813" cy="256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7" name="AutoShape 7"/>
          <p:cNvSpPr>
            <a:spLocks noChangeArrowheads="1"/>
          </p:cNvSpPr>
          <p:nvPr/>
        </p:nvSpPr>
        <p:spPr bwMode="auto">
          <a:xfrm>
            <a:off x="2051050" y="4005263"/>
            <a:ext cx="5689600" cy="2087562"/>
          </a:xfrm>
          <a:prstGeom prst="cloudCallout">
            <a:avLst>
              <a:gd name="adj1" fmla="val -63616"/>
              <a:gd name="adj2" fmla="val -11671"/>
            </a:avLst>
          </a:prstGeom>
          <a:solidFill>
            <a:srgbClr val="FFFF66"/>
          </a:solidFill>
          <a:ln w="9525">
            <a:solidFill>
              <a:srgbClr val="FF0066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3200" b="1">
                <a:ea typeface="黑体" panose="02010609060101010101" pitchFamily="49" charset="-122"/>
              </a:rPr>
              <a:t>从金吉娅的做法里，我体会到</a:t>
            </a:r>
            <a:r>
              <a:rPr lang="en-US" altLang="zh-CN" sz="3200" b="1">
                <a:ea typeface="黑体" panose="02010609060101010101" pitchFamily="49" charset="-122"/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50" name="Rectangle 26" descr="信纸"/>
          <p:cNvSpPr>
            <a:spLocks noChangeArrowheads="1"/>
          </p:cNvSpPr>
          <p:nvPr/>
        </p:nvSpPr>
        <p:spPr bwMode="auto">
          <a:xfrm>
            <a:off x="5867400" y="5661025"/>
            <a:ext cx="1079500" cy="57467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215900" y="1268413"/>
            <a:ext cx="86042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/>
              <a:t>      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250825" y="1700213"/>
            <a:ext cx="8569325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/>
              <a:t>       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我紧紧地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拥抱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着金吉娅。这个圣诞节，她不但送给我们棒棒糖，还送给我们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善良 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仁爱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同情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体贴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，以及一个陌生女孩如愿以偿的笑脸。</a:t>
            </a:r>
            <a:r>
              <a:rPr lang="zh-CN" altLang="en-US" sz="4000"/>
              <a:t> </a:t>
            </a:r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auto">
          <a:xfrm>
            <a:off x="179388" y="260350"/>
            <a:ext cx="3384550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>
                <a:solidFill>
                  <a:srgbClr val="FF0000"/>
                </a:solidFill>
              </a:rPr>
              <a:t>品读感悟</a:t>
            </a:r>
          </a:p>
        </p:txBody>
      </p:sp>
      <p:grpSp>
        <p:nvGrpSpPr>
          <p:cNvPr id="52234" name="Group 10"/>
          <p:cNvGrpSpPr/>
          <p:nvPr/>
        </p:nvGrpSpPr>
        <p:grpSpPr bwMode="auto">
          <a:xfrm>
            <a:off x="1908175" y="2997200"/>
            <a:ext cx="1081088" cy="576263"/>
            <a:chOff x="839" y="1117"/>
            <a:chExt cx="681" cy="363"/>
          </a:xfrm>
        </p:grpSpPr>
        <p:sp>
          <p:nvSpPr>
            <p:cNvPr id="52235" name="AutoShape 11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2236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黑体" panose="02010609060101010101" pitchFamily="49" charset="-122"/>
                  <a:ea typeface="黑体" panose="02010609060101010101" pitchFamily="49" charset="-122"/>
                </a:rPr>
                <a:t>善良</a:t>
              </a:r>
            </a:p>
          </p:txBody>
        </p:sp>
      </p:grpSp>
      <p:grpSp>
        <p:nvGrpSpPr>
          <p:cNvPr id="52237" name="Group 13"/>
          <p:cNvGrpSpPr/>
          <p:nvPr/>
        </p:nvGrpSpPr>
        <p:grpSpPr bwMode="auto">
          <a:xfrm>
            <a:off x="3563938" y="2997200"/>
            <a:ext cx="1081087" cy="576263"/>
            <a:chOff x="839" y="1117"/>
            <a:chExt cx="681" cy="363"/>
          </a:xfrm>
        </p:grpSpPr>
        <p:sp>
          <p:nvSpPr>
            <p:cNvPr id="52238" name="AutoShape 14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2239" name="WordArt 15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黑体" panose="02010609060101010101" pitchFamily="49" charset="-122"/>
                  <a:ea typeface="黑体" panose="02010609060101010101" pitchFamily="49" charset="-122"/>
                </a:rPr>
                <a:t>仁爱</a:t>
              </a:r>
            </a:p>
          </p:txBody>
        </p:sp>
      </p:grpSp>
      <p:grpSp>
        <p:nvGrpSpPr>
          <p:cNvPr id="52240" name="Group 16"/>
          <p:cNvGrpSpPr/>
          <p:nvPr/>
        </p:nvGrpSpPr>
        <p:grpSpPr bwMode="auto">
          <a:xfrm>
            <a:off x="5148263" y="2997200"/>
            <a:ext cx="1081087" cy="576263"/>
            <a:chOff x="839" y="1117"/>
            <a:chExt cx="681" cy="363"/>
          </a:xfrm>
        </p:grpSpPr>
        <p:sp>
          <p:nvSpPr>
            <p:cNvPr id="52241" name="AutoShape 17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2242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黑体" panose="02010609060101010101" pitchFamily="49" charset="-122"/>
                  <a:ea typeface="黑体" panose="02010609060101010101" pitchFamily="49" charset="-122"/>
                </a:rPr>
                <a:t>同情</a:t>
              </a:r>
            </a:p>
          </p:txBody>
        </p:sp>
      </p:grpSp>
      <p:grpSp>
        <p:nvGrpSpPr>
          <p:cNvPr id="52243" name="Group 19"/>
          <p:cNvGrpSpPr/>
          <p:nvPr/>
        </p:nvGrpSpPr>
        <p:grpSpPr bwMode="auto">
          <a:xfrm>
            <a:off x="6732588" y="2997200"/>
            <a:ext cx="1081087" cy="576263"/>
            <a:chOff x="839" y="1117"/>
            <a:chExt cx="681" cy="363"/>
          </a:xfrm>
        </p:grpSpPr>
        <p:sp>
          <p:nvSpPr>
            <p:cNvPr id="52244" name="AutoShape 20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2245" name="WordArt 21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黑体" panose="02010609060101010101" pitchFamily="49" charset="-122"/>
                  <a:ea typeface="黑体" panose="02010609060101010101" pitchFamily="49" charset="-122"/>
                </a:rPr>
                <a:t>体贴</a:t>
              </a:r>
            </a:p>
          </p:txBody>
        </p:sp>
      </p:grpSp>
      <p:sp>
        <p:nvSpPr>
          <p:cNvPr id="52246" name="Text Box 22"/>
          <p:cNvSpPr txBox="1">
            <a:spLocks noChangeArrowheads="1"/>
          </p:cNvSpPr>
          <p:nvPr/>
        </p:nvSpPr>
        <p:spPr bwMode="auto">
          <a:xfrm>
            <a:off x="684213" y="4941888"/>
            <a:ext cx="80645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母亲这时的心情是（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激动、喜悦、欣慰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）的。金吉娅是（</a:t>
            </a:r>
            <a:r>
              <a:rPr lang="zh-CN" altLang="en-US" sz="40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快乐</a:t>
            </a:r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）的。</a:t>
            </a:r>
          </a:p>
        </p:txBody>
      </p:sp>
      <p:sp>
        <p:nvSpPr>
          <p:cNvPr id="52247" name="Rectangle 23" descr="信纸"/>
          <p:cNvSpPr>
            <a:spLocks noChangeArrowheads="1"/>
          </p:cNvSpPr>
          <p:nvPr/>
        </p:nvSpPr>
        <p:spPr bwMode="auto">
          <a:xfrm>
            <a:off x="6877050" y="5013325"/>
            <a:ext cx="1079500" cy="57467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49" name="Rectangle 25" descr="信纸"/>
          <p:cNvSpPr>
            <a:spLocks noChangeArrowheads="1"/>
          </p:cNvSpPr>
          <p:nvPr/>
        </p:nvSpPr>
        <p:spPr bwMode="auto">
          <a:xfrm>
            <a:off x="755650" y="5661025"/>
            <a:ext cx="1079500" cy="57467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51" name="Text Box 27"/>
          <p:cNvSpPr txBox="1">
            <a:spLocks noChangeArrowheads="1"/>
          </p:cNvSpPr>
          <p:nvPr/>
        </p:nvSpPr>
        <p:spPr bwMode="auto">
          <a:xfrm>
            <a:off x="5651500" y="5661025"/>
            <a:ext cx="122555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sz="4000" b="1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endParaRPr lang="en-US" altLang="zh-CN" sz="4000" b="1">
              <a:solidFill>
                <a:srgbClr val="FF0000"/>
              </a:solidFill>
            </a:endParaRPr>
          </a:p>
        </p:txBody>
      </p:sp>
      <p:sp>
        <p:nvSpPr>
          <p:cNvPr id="52252" name="Rectangle 28" descr="信纸"/>
          <p:cNvSpPr>
            <a:spLocks noChangeArrowheads="1"/>
          </p:cNvSpPr>
          <p:nvPr/>
        </p:nvSpPr>
        <p:spPr bwMode="auto">
          <a:xfrm>
            <a:off x="5292725" y="5013325"/>
            <a:ext cx="1079500" cy="57467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53" name="Rectangle 29" descr="信纸"/>
          <p:cNvSpPr>
            <a:spLocks noChangeArrowheads="1"/>
          </p:cNvSpPr>
          <p:nvPr/>
        </p:nvSpPr>
        <p:spPr bwMode="auto">
          <a:xfrm>
            <a:off x="5867400" y="5661025"/>
            <a:ext cx="1079500" cy="574675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522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1"/>
      <p:bldP spid="52246" grpId="0"/>
      <p:bldP spid="52247" grpId="0" animBg="1"/>
      <p:bldP spid="52249" grpId="0" animBg="1"/>
      <p:bldP spid="52252" grpId="0" animBg="1"/>
      <p:bldP spid="5225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2"/>
          <p:cNvSpPr txBox="1">
            <a:spLocks noChangeArrowheads="1"/>
          </p:cNvSpPr>
          <p:nvPr/>
        </p:nvSpPr>
        <p:spPr bwMode="auto">
          <a:xfrm>
            <a:off x="1676400" y="990600"/>
            <a:ext cx="518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/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3124200" y="990600"/>
            <a:ext cx="5638800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ea typeface="楷体_GB2312" pitchFamily="49" charset="-122"/>
              </a:rPr>
              <a:t>      </a:t>
            </a:r>
            <a:r>
              <a:rPr lang="zh-CN" altLang="en-US" sz="4000" b="1">
                <a:ea typeface="楷体_GB2312" pitchFamily="49" charset="-122"/>
              </a:rPr>
              <a:t>我紧紧地拥抱着金吉娅。这个圣诞节，她</a:t>
            </a:r>
            <a:r>
              <a:rPr lang="zh-CN" altLang="en-US" sz="4000" b="1">
                <a:solidFill>
                  <a:srgbClr val="0000FF"/>
                </a:solidFill>
                <a:ea typeface="楷体_GB2312" pitchFamily="49" charset="-122"/>
              </a:rPr>
              <a:t>不但</a:t>
            </a:r>
            <a:r>
              <a:rPr lang="zh-CN" altLang="en-US" sz="4000" b="1">
                <a:ea typeface="楷体_GB2312" pitchFamily="49" charset="-122"/>
              </a:rPr>
              <a:t>送给我们棒棒糖，</a:t>
            </a:r>
            <a:r>
              <a:rPr lang="zh-CN" altLang="en-US" sz="4000" b="1">
                <a:solidFill>
                  <a:srgbClr val="0000FF"/>
                </a:solidFill>
                <a:ea typeface="楷体_GB2312" pitchFamily="49" charset="-122"/>
              </a:rPr>
              <a:t>还</a:t>
            </a:r>
            <a:r>
              <a:rPr lang="zh-CN" altLang="en-US" sz="4000" b="1">
                <a:ea typeface="楷体_GB2312" pitchFamily="49" charset="-122"/>
              </a:rPr>
              <a:t>送给我们善良、仁爱、同情和体贴，</a:t>
            </a:r>
            <a:r>
              <a:rPr lang="zh-CN" altLang="en-US" sz="4000" b="1">
                <a:solidFill>
                  <a:srgbClr val="0000FF"/>
                </a:solidFill>
                <a:ea typeface="楷体_GB2312" pitchFamily="49" charset="-122"/>
              </a:rPr>
              <a:t>以及一个</a:t>
            </a:r>
            <a:r>
              <a:rPr lang="zh-CN" altLang="en-US" sz="4000" b="1">
                <a:ea typeface="楷体_GB2312" pitchFamily="49" charset="-122"/>
              </a:rPr>
              <a:t>陌生女孩如愿以偿的笑脸。</a:t>
            </a:r>
          </a:p>
        </p:txBody>
      </p:sp>
      <p:pic>
        <p:nvPicPr>
          <p:cNvPr id="77828" name="Picture 4" descr="%A1%B6%B8%F8%D3%E8%CA%F7%A1%B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24000"/>
            <a:ext cx="32004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829" name="Text Box 5"/>
          <p:cNvSpPr txBox="1">
            <a:spLocks noChangeArrowheads="1"/>
          </p:cNvSpPr>
          <p:nvPr/>
        </p:nvSpPr>
        <p:spPr bwMode="auto">
          <a:xfrm>
            <a:off x="4495800" y="990600"/>
            <a:ext cx="3429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楷体_GB2312" pitchFamily="49" charset="-122"/>
              </a:rPr>
              <a:t>紧紧地拥抱</a:t>
            </a: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5181600" y="2819400"/>
            <a:ext cx="1447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楷体_GB2312" pitchFamily="49" charset="-122"/>
              </a:rPr>
              <a:t>善良</a:t>
            </a:r>
          </a:p>
        </p:txBody>
      </p:sp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6705600" y="2819400"/>
            <a:ext cx="2286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楷体_GB2312" pitchFamily="49" charset="-122"/>
              </a:rPr>
              <a:t>仁爱</a:t>
            </a:r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3124200" y="3429000"/>
            <a:ext cx="1752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楷体_GB2312" pitchFamily="49" charset="-122"/>
              </a:rPr>
              <a:t>同情</a:t>
            </a:r>
          </a:p>
        </p:txBody>
      </p:sp>
      <p:sp>
        <p:nvSpPr>
          <p:cNvPr id="77833" name="Text Box 9"/>
          <p:cNvSpPr txBox="1">
            <a:spLocks noChangeArrowheads="1"/>
          </p:cNvSpPr>
          <p:nvPr/>
        </p:nvSpPr>
        <p:spPr bwMode="auto">
          <a:xfrm>
            <a:off x="4648200" y="3429000"/>
            <a:ext cx="1752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楷体_GB2312" pitchFamily="49" charset="-122"/>
              </a:rPr>
              <a:t>体贴</a:t>
            </a:r>
          </a:p>
        </p:txBody>
      </p:sp>
      <p:sp>
        <p:nvSpPr>
          <p:cNvPr id="77834" name="Text Box 10"/>
          <p:cNvSpPr txBox="1">
            <a:spLocks noChangeArrowheads="1"/>
          </p:cNvSpPr>
          <p:nvPr/>
        </p:nvSpPr>
        <p:spPr bwMode="auto">
          <a:xfrm>
            <a:off x="4191000" y="4038600"/>
            <a:ext cx="28194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a typeface="楷体_GB2312" pitchFamily="49" charset="-122"/>
              </a:rPr>
              <a:t>如愿以偿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7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7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7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9" grpId="0"/>
      <p:bldP spid="77830" grpId="0"/>
      <p:bldP spid="77831" grpId="0"/>
      <p:bldP spid="77833" grpId="0"/>
      <p:bldP spid="7783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02" name="Picture 18" descr="圣诞树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0"/>
            <a:ext cx="5940425" cy="614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412" name="Group 28"/>
          <p:cNvGrpSpPr/>
          <p:nvPr/>
        </p:nvGrpSpPr>
        <p:grpSpPr bwMode="auto">
          <a:xfrm>
            <a:off x="4859338" y="1773238"/>
            <a:ext cx="1081087" cy="576262"/>
            <a:chOff x="839" y="1117"/>
            <a:chExt cx="681" cy="363"/>
          </a:xfrm>
        </p:grpSpPr>
        <p:sp>
          <p:nvSpPr>
            <p:cNvPr id="16411" name="AutoShape 27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06" name="WordArt 22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宋体" panose="02010600030101010101" pitchFamily="2" charset="-122"/>
                  <a:ea typeface="宋体" panose="02010600030101010101" pitchFamily="2" charset="-122"/>
                </a:rPr>
                <a:t>善良</a:t>
              </a:r>
            </a:p>
          </p:txBody>
        </p:sp>
      </p:grpSp>
      <p:grpSp>
        <p:nvGrpSpPr>
          <p:cNvPr id="16413" name="Group 29"/>
          <p:cNvGrpSpPr/>
          <p:nvPr/>
        </p:nvGrpSpPr>
        <p:grpSpPr bwMode="auto">
          <a:xfrm>
            <a:off x="5867400" y="476250"/>
            <a:ext cx="1081088" cy="576263"/>
            <a:chOff x="839" y="1117"/>
            <a:chExt cx="681" cy="363"/>
          </a:xfrm>
        </p:grpSpPr>
        <p:sp>
          <p:nvSpPr>
            <p:cNvPr id="16414" name="AutoShape 30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15" name="WordArt 31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宋体" panose="02010600030101010101" pitchFamily="2" charset="-122"/>
                  <a:ea typeface="宋体" panose="02010600030101010101" pitchFamily="2" charset="-122"/>
                </a:rPr>
                <a:t>笑脸</a:t>
              </a:r>
            </a:p>
          </p:txBody>
        </p:sp>
      </p:grpSp>
      <p:grpSp>
        <p:nvGrpSpPr>
          <p:cNvPr id="16416" name="Group 32"/>
          <p:cNvGrpSpPr/>
          <p:nvPr/>
        </p:nvGrpSpPr>
        <p:grpSpPr bwMode="auto">
          <a:xfrm>
            <a:off x="7019925" y="1773238"/>
            <a:ext cx="1081088" cy="576262"/>
            <a:chOff x="839" y="1117"/>
            <a:chExt cx="681" cy="363"/>
          </a:xfrm>
        </p:grpSpPr>
        <p:sp>
          <p:nvSpPr>
            <p:cNvPr id="16417" name="AutoShape 33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18" name="WordArt 34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宋体" panose="02010600030101010101" pitchFamily="2" charset="-122"/>
                  <a:ea typeface="宋体" panose="02010600030101010101" pitchFamily="2" charset="-122"/>
                </a:rPr>
                <a:t>同情</a:t>
              </a:r>
            </a:p>
          </p:txBody>
        </p:sp>
      </p:grpSp>
      <p:grpSp>
        <p:nvGrpSpPr>
          <p:cNvPr id="16419" name="Group 35"/>
          <p:cNvGrpSpPr/>
          <p:nvPr/>
        </p:nvGrpSpPr>
        <p:grpSpPr bwMode="auto">
          <a:xfrm>
            <a:off x="8027988" y="4292600"/>
            <a:ext cx="1081087" cy="576263"/>
            <a:chOff x="839" y="1117"/>
            <a:chExt cx="681" cy="363"/>
          </a:xfrm>
        </p:grpSpPr>
        <p:sp>
          <p:nvSpPr>
            <p:cNvPr id="16420" name="AutoShape 36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21" name="WordArt 37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宋体" panose="02010600030101010101" pitchFamily="2" charset="-122"/>
                  <a:ea typeface="宋体" panose="02010600030101010101" pitchFamily="2" charset="-122"/>
                </a:rPr>
                <a:t>仁爱</a:t>
              </a:r>
            </a:p>
          </p:txBody>
        </p:sp>
      </p:grpSp>
      <p:grpSp>
        <p:nvGrpSpPr>
          <p:cNvPr id="16422" name="Group 38"/>
          <p:cNvGrpSpPr/>
          <p:nvPr/>
        </p:nvGrpSpPr>
        <p:grpSpPr bwMode="auto">
          <a:xfrm>
            <a:off x="4283075" y="3141663"/>
            <a:ext cx="1081088" cy="576262"/>
            <a:chOff x="839" y="1117"/>
            <a:chExt cx="681" cy="363"/>
          </a:xfrm>
        </p:grpSpPr>
        <p:sp>
          <p:nvSpPr>
            <p:cNvPr id="16423" name="AutoShape 39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24" name="WordArt 40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宋体" panose="02010600030101010101" pitchFamily="2" charset="-122"/>
                  <a:ea typeface="宋体" panose="02010600030101010101" pitchFamily="2" charset="-122"/>
                </a:rPr>
                <a:t>棒棒糖</a:t>
              </a:r>
            </a:p>
          </p:txBody>
        </p:sp>
      </p:grpSp>
      <p:grpSp>
        <p:nvGrpSpPr>
          <p:cNvPr id="16425" name="Group 41"/>
          <p:cNvGrpSpPr/>
          <p:nvPr/>
        </p:nvGrpSpPr>
        <p:grpSpPr bwMode="auto">
          <a:xfrm>
            <a:off x="3348038" y="4221163"/>
            <a:ext cx="1081087" cy="576262"/>
            <a:chOff x="839" y="1117"/>
            <a:chExt cx="681" cy="363"/>
          </a:xfrm>
        </p:grpSpPr>
        <p:sp>
          <p:nvSpPr>
            <p:cNvPr id="16426" name="AutoShape 42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27" name="WordArt 43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宋体" panose="02010600030101010101" pitchFamily="2" charset="-122"/>
                  <a:ea typeface="宋体" panose="02010600030101010101" pitchFamily="2" charset="-122"/>
                </a:rPr>
                <a:t>体贴</a:t>
              </a:r>
            </a:p>
          </p:txBody>
        </p:sp>
      </p:grpSp>
      <p:grpSp>
        <p:nvGrpSpPr>
          <p:cNvPr id="16428" name="Group 44"/>
          <p:cNvGrpSpPr/>
          <p:nvPr/>
        </p:nvGrpSpPr>
        <p:grpSpPr bwMode="auto">
          <a:xfrm>
            <a:off x="7667625" y="3141663"/>
            <a:ext cx="1081088" cy="576262"/>
            <a:chOff x="839" y="1117"/>
            <a:chExt cx="681" cy="363"/>
          </a:xfrm>
        </p:grpSpPr>
        <p:sp>
          <p:nvSpPr>
            <p:cNvPr id="16429" name="AutoShape 45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30" name="WordArt 46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chemeClr val="tx1"/>
                    </a:solidFill>
                    <a:round/>
                  </a:ln>
                  <a:latin typeface="宋体" panose="02010600030101010101" pitchFamily="2" charset="-122"/>
                  <a:ea typeface="宋体" panose="02010600030101010101" pitchFamily="2" charset="-122"/>
                </a:rPr>
                <a:t>洋娃娃</a:t>
              </a:r>
            </a:p>
          </p:txBody>
        </p:sp>
      </p:grpSp>
      <p:grpSp>
        <p:nvGrpSpPr>
          <p:cNvPr id="16431" name="Group 47"/>
          <p:cNvGrpSpPr/>
          <p:nvPr/>
        </p:nvGrpSpPr>
        <p:grpSpPr bwMode="auto">
          <a:xfrm>
            <a:off x="5867400" y="3933825"/>
            <a:ext cx="1081088" cy="576263"/>
            <a:chOff x="839" y="1117"/>
            <a:chExt cx="681" cy="363"/>
          </a:xfrm>
        </p:grpSpPr>
        <p:sp>
          <p:nvSpPr>
            <p:cNvPr id="16432" name="AutoShape 48"/>
            <p:cNvSpPr>
              <a:spLocks noChangeArrowheads="1"/>
            </p:cNvSpPr>
            <p:nvPr/>
          </p:nvSpPr>
          <p:spPr bwMode="auto">
            <a:xfrm>
              <a:off x="839" y="1117"/>
              <a:ext cx="681" cy="363"/>
            </a:xfrm>
            <a:prstGeom prst="roundRect">
              <a:avLst>
                <a:gd name="adj" fmla="val 16667"/>
              </a:avLst>
            </a:prstGeom>
            <a:solidFill>
              <a:srgbClr val="FFFF66"/>
            </a:solidFill>
            <a:ln w="9525">
              <a:solidFill>
                <a:srgbClr val="FF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33" name="WordArt 49"/>
            <p:cNvSpPr>
              <a:spLocks noChangeArrowheads="1" noChangeShapeType="1" noTextEdit="1"/>
            </p:cNvSpPr>
            <p:nvPr/>
          </p:nvSpPr>
          <p:spPr bwMode="auto">
            <a:xfrm>
              <a:off x="884" y="1162"/>
              <a:ext cx="576" cy="288"/>
            </a:xfrm>
            <a:prstGeom prst="rect">
              <a:avLst/>
            </a:prstGeom>
            <a:extLst>
              <a:ext uri="{AF507438-7753-43E0-B8FC-AC1667EBCBE1}">
                <a14:hiddenEffects xmlns:a14="http://schemas.microsoft.com/office/drawing/2010/main">
                  <a:effectLst/>
                </a14:hiddenEffects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0000"/>
                    </a:solidFill>
                    <a:round/>
                  </a:ln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爱心</a:t>
              </a:r>
            </a:p>
          </p:txBody>
        </p:sp>
      </p:grpSp>
      <p:sp>
        <p:nvSpPr>
          <p:cNvPr id="16434" name="Rectangle 50"/>
          <p:cNvSpPr>
            <a:spLocks noChangeArrowheads="1"/>
          </p:cNvSpPr>
          <p:nvPr/>
        </p:nvSpPr>
        <p:spPr bwMode="auto">
          <a:xfrm>
            <a:off x="0" y="1052513"/>
            <a:ext cx="3779838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2800" b="1">
                <a:ea typeface="黑体" panose="02010609060101010101" pitchFamily="49" charset="-122"/>
              </a:rPr>
              <a:t>让我们用爱心做水，</a:t>
            </a:r>
          </a:p>
          <a:p>
            <a:r>
              <a:rPr lang="zh-CN" altLang="en-US" sz="2800" b="1">
                <a:ea typeface="黑体" panose="02010609060101010101" pitchFamily="49" charset="-122"/>
              </a:rPr>
              <a:t>用善良做土，</a:t>
            </a:r>
          </a:p>
          <a:p>
            <a:r>
              <a:rPr lang="zh-CN" altLang="en-US" sz="2800" b="1">
                <a:ea typeface="黑体" panose="02010609060101010101" pitchFamily="49" charset="-122"/>
              </a:rPr>
              <a:t>用同情做阳光，</a:t>
            </a:r>
          </a:p>
          <a:p>
            <a:r>
              <a:rPr lang="zh-CN" altLang="en-US" sz="2800" b="1">
                <a:ea typeface="黑体" panose="02010609060101010101" pitchFamily="49" charset="-122"/>
              </a:rPr>
              <a:t>精心地栽培“给予树”，让它在我们的心田里</a:t>
            </a:r>
          </a:p>
          <a:p>
            <a:r>
              <a:rPr lang="zh-CN" altLang="en-US" sz="2800" b="1">
                <a:ea typeface="黑体" panose="02010609060101010101" pitchFamily="49" charset="-122"/>
              </a:rPr>
              <a:t>枝繁叶茂，</a:t>
            </a:r>
          </a:p>
          <a:p>
            <a:r>
              <a:rPr lang="zh-CN" altLang="en-US" sz="2800" b="1">
                <a:ea typeface="黑体" panose="02010609060101010101" pitchFamily="49" charset="-122"/>
              </a:rPr>
              <a:t>开出最美的花，</a:t>
            </a:r>
          </a:p>
          <a:p>
            <a:r>
              <a:rPr lang="zh-CN" altLang="en-US" sz="2800" b="1">
                <a:ea typeface="黑体" panose="02010609060101010101" pitchFamily="49" charset="-122"/>
              </a:rPr>
              <a:t>结出最丰硕的果实。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6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6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3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AutoShape 2"/>
          <p:cNvSpPr>
            <a:spLocks noChangeArrowheads="1"/>
          </p:cNvSpPr>
          <p:nvPr/>
        </p:nvSpPr>
        <p:spPr bwMode="auto">
          <a:xfrm>
            <a:off x="395288" y="836613"/>
            <a:ext cx="3168650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>
                <a:solidFill>
                  <a:srgbClr val="FF0000"/>
                </a:solidFill>
              </a:rPr>
              <a:t>我会写</a:t>
            </a:r>
          </a:p>
        </p:txBody>
      </p:sp>
      <p:sp>
        <p:nvSpPr>
          <p:cNvPr id="61443" name="Text Box 3"/>
          <p:cNvSpPr txBox="1">
            <a:spLocks noChangeArrowheads="1"/>
          </p:cNvSpPr>
          <p:nvPr/>
        </p:nvSpPr>
        <p:spPr bwMode="auto">
          <a:xfrm>
            <a:off x="539750" y="2303463"/>
            <a:ext cx="7827963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>
                <a:ea typeface="黑体" panose="02010609060101010101" pitchFamily="49" charset="-122"/>
              </a:rPr>
              <a:t>请替那个小女孩写几句感谢的话。</a:t>
            </a:r>
          </a:p>
          <a:p>
            <a:pPr>
              <a:lnSpc>
                <a:spcPct val="150000"/>
              </a:lnSpc>
            </a:pPr>
            <a:endParaRPr lang="en-US" altLang="zh-CN" sz="40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圣诞树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12875"/>
            <a:ext cx="2195513" cy="5040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9" name="WordArt 3"/>
          <p:cNvSpPr>
            <a:spLocks noChangeArrowheads="1" noChangeShapeType="1" noTextEdit="1"/>
          </p:cNvSpPr>
          <p:nvPr/>
        </p:nvSpPr>
        <p:spPr bwMode="auto">
          <a:xfrm>
            <a:off x="2124075" y="835025"/>
            <a:ext cx="3382963" cy="865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学习目标：</a:t>
            </a:r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2195513" y="2624138"/>
            <a:ext cx="6948487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indent="304800"/>
            <a:r>
              <a:rPr lang="en-US" altLang="zh-CN" sz="3600" b="1" dirty="0">
                <a:latin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宋体" panose="02010600030101010101" pitchFamily="2" charset="-122"/>
              </a:rPr>
              <a:t>、通过文章中人物的感情变化，体会金吉娅善良、富有同情心的美好品质，培养关爱他人的品质。</a:t>
            </a:r>
          </a:p>
          <a:p>
            <a:pPr indent="304800"/>
            <a:r>
              <a:rPr lang="en-US" altLang="zh-CN" sz="3600" b="1" dirty="0">
                <a:latin typeface="宋体" panose="02010600030101010101" pitchFamily="2" charset="-122"/>
              </a:rPr>
              <a:t>2</a:t>
            </a:r>
            <a:r>
              <a:rPr lang="zh-CN" altLang="en-US" sz="3600" b="1" dirty="0">
                <a:latin typeface="宋体" panose="02010600030101010101" pitchFamily="2" charset="-122"/>
              </a:rPr>
              <a:t>、学习有感情地朗读课文。</a:t>
            </a:r>
          </a:p>
          <a:p>
            <a:pPr indent="304800"/>
            <a:r>
              <a:rPr lang="en-US" altLang="zh-CN" sz="3600" b="1" dirty="0">
                <a:latin typeface="宋体" panose="02010600030101010101" pitchFamily="2" charset="-122"/>
              </a:rPr>
              <a:t>3</a:t>
            </a:r>
            <a:r>
              <a:rPr lang="zh-CN" altLang="en-US" sz="3600" b="1" dirty="0">
                <a:latin typeface="宋体" panose="02010600030101010101" pitchFamily="2" charset="-122"/>
              </a:rPr>
              <a:t>、初步培养语感，积累语言。</a:t>
            </a:r>
            <a:r>
              <a:rPr lang="zh-CN" altLang="en-US" sz="3600" b="1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250825" y="1700213"/>
            <a:ext cx="8064500" cy="448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3200" b="1" dirty="0"/>
              <a:t>1.</a:t>
            </a:r>
            <a:r>
              <a:rPr lang="zh-CN" altLang="en-US" sz="3200" b="1" dirty="0"/>
              <a:t>我紧紧地拥抱着金吉娅。 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sz="3200" b="1" dirty="0"/>
              <a:t>2.</a:t>
            </a:r>
            <a:r>
              <a:rPr lang="zh-CN" altLang="en-US" sz="3200" b="1" dirty="0"/>
              <a:t>让我担心的是，家里并不宽裕，我只攒了 一百美元，却要由五个孩子来分享，他们怎么可能买到很多很好的礼物呢？</a:t>
            </a:r>
          </a:p>
          <a:p>
            <a:pPr eaLnBrk="0" hangingPunct="0">
              <a:lnSpc>
                <a:spcPct val="150000"/>
              </a:lnSpc>
            </a:pPr>
            <a:endParaRPr lang="zh-CN" altLang="en-US" sz="3200" b="1" dirty="0"/>
          </a:p>
          <a:p>
            <a:pPr eaLnBrk="0" hangingPunct="0">
              <a:lnSpc>
                <a:spcPct val="150000"/>
              </a:lnSpc>
            </a:pPr>
            <a:endParaRPr lang="en-US" altLang="zh-CN" sz="3200" b="1" dirty="0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2771775" y="4941888"/>
            <a:ext cx="352901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6000" b="1">
                <a:solidFill>
                  <a:srgbClr val="FF0066"/>
                </a:solidFill>
              </a:rPr>
              <a:t>母爱</a:t>
            </a: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79388" y="260350"/>
            <a:ext cx="3240087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 dirty="0">
                <a:solidFill>
                  <a:srgbClr val="FF0000"/>
                </a:solidFill>
              </a:rPr>
              <a:t>品读感悟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611188" y="2349500"/>
            <a:ext cx="75961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000"/>
              <a:t>        </a:t>
            </a:r>
            <a:endParaRPr lang="en-US" altLang="zh-CN" sz="4000">
              <a:solidFill>
                <a:schemeClr val="bg2"/>
              </a:solidFill>
              <a:ea typeface="楷体_GB2312" pitchFamily="49" charset="-122"/>
            </a:endParaRPr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95288" y="1484313"/>
            <a:ext cx="8532812" cy="42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 dirty="0"/>
              <a:t>1.</a:t>
            </a:r>
            <a:r>
              <a:rPr lang="zh-CN" altLang="en-US" sz="3200" b="1" dirty="0"/>
              <a:t>孩子们热烈地讨论这个话题，互相试探对方的心意，希望送出最诚挚的祝福，收到最甜蜜的笑容。</a:t>
            </a:r>
          </a:p>
          <a:p>
            <a:r>
              <a:rPr lang="en-US" altLang="zh-CN" sz="3200" b="1" dirty="0"/>
              <a:t>2. </a:t>
            </a:r>
            <a:r>
              <a:rPr lang="zh-CN" altLang="en-US" sz="3200" b="1" dirty="0"/>
              <a:t>回家途中，孩子们兴高采烈。你给我一点儿暗示，我让你摸摸口袋，不断让别人猜测自己买了什么礼物</a:t>
            </a:r>
            <a:r>
              <a:rPr lang="zh-CN" altLang="en-US" sz="3200" b="1" dirty="0" smtClean="0"/>
              <a:t>。 </a:t>
            </a:r>
            <a:endParaRPr lang="zh-CN" altLang="en-US" sz="3200" b="1" dirty="0"/>
          </a:p>
          <a:p>
            <a:endParaRPr lang="zh-CN" altLang="en-US" sz="3200" dirty="0">
              <a:solidFill>
                <a:schemeClr val="bg2"/>
              </a:solidFill>
            </a:endParaRPr>
          </a:p>
          <a:p>
            <a:pPr>
              <a:spcBef>
                <a:spcPct val="50000"/>
              </a:spcBef>
            </a:pPr>
            <a:endParaRPr lang="en-US" altLang="zh-CN" sz="3200" b="1" dirty="0"/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2051050" y="4868863"/>
            <a:ext cx="48196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>
                <a:solidFill>
                  <a:srgbClr val="FF0066"/>
                </a:solidFill>
              </a:rPr>
              <a:t>兄弟姐妹之爱</a:t>
            </a:r>
            <a:r>
              <a:rPr lang="zh-CN" altLang="en-US"/>
              <a:t> </a:t>
            </a:r>
          </a:p>
        </p:txBody>
      </p:sp>
      <p:sp>
        <p:nvSpPr>
          <p:cNvPr id="65541" name="AutoShape 5"/>
          <p:cNvSpPr>
            <a:spLocks noChangeArrowheads="1"/>
          </p:cNvSpPr>
          <p:nvPr/>
        </p:nvSpPr>
        <p:spPr bwMode="auto">
          <a:xfrm>
            <a:off x="179388" y="260350"/>
            <a:ext cx="3240087" cy="936625"/>
          </a:xfrm>
          <a:prstGeom prst="bevel">
            <a:avLst>
              <a:gd name="adj" fmla="val 83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b="1" dirty="0">
                <a:solidFill>
                  <a:srgbClr val="FF0000"/>
                </a:solidFill>
              </a:rPr>
              <a:t>品读感悟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幻灯片 1"/>
</p:tagLst>
</file>

<file path=ppt/theme/theme1.xml><?xml version="1.0" encoding="utf-8"?>
<a:theme xmlns:a="http://schemas.openxmlformats.org/drawingml/2006/main" name="第一PPT模板网-WWW.1PPT.COM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1300</Words>
  <Application>Microsoft Office PowerPoint</Application>
  <PresentationFormat>全屏显示(4:3)</PresentationFormat>
  <Paragraphs>265</Paragraphs>
  <Slides>41</Slides>
  <Notes>41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42" baseType="lpstr"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第一PPT模板网-WWW.1PPT.COM</dc:creator>
  <cp:keywords>第一PPT模板网-WWW.1PPT.COM</cp:keywords>
  <cp:lastModifiedBy>User</cp:lastModifiedBy>
  <cp:revision>55</cp:revision>
  <dcterms:created xsi:type="dcterms:W3CDTF">2006-11-27T14:53:00Z</dcterms:created>
  <dcterms:modified xsi:type="dcterms:W3CDTF">2020-04-07T02:14:18Z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2052-11.1.0.9330</vt:lpwstr>
  </property>
</Properties>
</file>