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5.xml" ContentType="application/vnd.openxmlformats-officedocument.presentationml.tags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17.xml" ContentType="application/vnd.openxmlformats-officedocument.presentationml.tags+xml"/>
  <Override PartName="/ppt/notesSlides/notesSlide24.xml" ContentType="application/vnd.openxmlformats-officedocument.presentationml.notesSlide+xml"/>
  <Override PartName="/ppt/tags/tag18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19.xml" ContentType="application/vnd.openxmlformats-officedocument.presentationml.tags+xml"/>
  <Override PartName="/ppt/notesSlides/notesSlide27.xml" ContentType="application/vnd.openxmlformats-officedocument.presentationml.notesSlide+xml"/>
  <Override PartName="/ppt/tags/tag20.xml" ContentType="application/vnd.openxmlformats-officedocument.presentationml.tags+xml"/>
  <Override PartName="/ppt/notesSlides/notesSlide28.xml" ContentType="application/vnd.openxmlformats-officedocument.presentationml.notesSlide+xml"/>
  <Override PartName="/ppt/tags/tag21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22.xml" ContentType="application/vnd.openxmlformats-officedocument.presentationml.tag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4"/>
  </p:notesMasterIdLst>
  <p:sldIdLst>
    <p:sldId id="301" r:id="rId2"/>
    <p:sldId id="257" r:id="rId3"/>
    <p:sldId id="295" r:id="rId4"/>
    <p:sldId id="290" r:id="rId5"/>
    <p:sldId id="292" r:id="rId6"/>
    <p:sldId id="259" r:id="rId7"/>
    <p:sldId id="293" r:id="rId8"/>
    <p:sldId id="261" r:id="rId9"/>
    <p:sldId id="262" r:id="rId10"/>
    <p:sldId id="296" r:id="rId11"/>
    <p:sldId id="263" r:id="rId12"/>
    <p:sldId id="294" r:id="rId13"/>
    <p:sldId id="297" r:id="rId14"/>
    <p:sldId id="284" r:id="rId15"/>
    <p:sldId id="285" r:id="rId16"/>
    <p:sldId id="298" r:id="rId17"/>
    <p:sldId id="267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99" r:id="rId27"/>
    <p:sldId id="278" r:id="rId28"/>
    <p:sldId id="279" r:id="rId29"/>
    <p:sldId id="280" r:id="rId30"/>
    <p:sldId id="287" r:id="rId31"/>
    <p:sldId id="289" r:id="rId32"/>
    <p:sldId id="288" r:id="rId33"/>
  </p:sldIdLst>
  <p:sldSz cx="9144000" cy="5143500" type="screen16x9"/>
  <p:notesSz cx="6858000" cy="9144000"/>
  <p:embeddedFontLst>
    <p:embeddedFont>
      <p:font typeface="方正兰亭细黑_GBK_M" panose="02010600030101010101" charset="2"/>
      <p:regular r:id="rId35"/>
    </p:embeddedFont>
    <p:embeddedFont>
      <p:font typeface="微软雅黑" panose="020B0503020204020204" pitchFamily="34" charset="-122"/>
      <p:regular r:id="rId36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黑体" panose="02010609060101010101" pitchFamily="49" charset="-122"/>
      <p:regular r:id="rId42"/>
    </p:embeddedFont>
  </p:embeddedFontLst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78">
          <p15:clr>
            <a:srgbClr val="A4A3A4"/>
          </p15:clr>
        </p15:guide>
        <p15:guide id="2" pos="291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  <a:srgbClr val="0E2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21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20" y="78"/>
      </p:cViewPr>
      <p:guideLst>
        <p:guide orient="horz" pos="1678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7FD7A-F41B-4FED-8E35-F78DB9F4D037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37CBA-0E44-4282-A4F0-C3BCC1A4C2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246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1948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544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0038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859D290-D985-411D-9682-F67D75E8F91D}" type="datetime1">
              <a:rPr lang="zh-CN" altLang="en-US" smtClean="0"/>
              <a:t>2020/3/24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6BACA0-EB3D-4B88-810F-2A2ECB2CFB33}" type="slidenum">
              <a:rPr lang="zh-CN" altLang="en-US" smtClean="0"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29855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764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972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1862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796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121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751301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8921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9343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21554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2387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7000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87042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017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4286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1790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4507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1325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365385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3034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7192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3213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46752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3728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37275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5808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959403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3645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740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7331315" y="479613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694279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515257" y="624114"/>
            <a:ext cx="3192647" cy="523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 userDrawn="1"/>
        </p:nvCxnSpPr>
        <p:spPr>
          <a:xfrm>
            <a:off x="5436096" y="629351"/>
            <a:ext cx="326465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1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3" y="-20538"/>
            <a:ext cx="1704311" cy="7200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bg>
      <p:bgPr>
        <a:pattFill prst="ltUpDiag">
          <a:fgClr>
            <a:schemeClr val="accent6">
              <a:lumMod val="8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70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8"/>
          <p:cNvSpPr txBox="1"/>
          <p:nvPr/>
        </p:nvSpPr>
        <p:spPr>
          <a:xfrm>
            <a:off x="3535061" y="1177303"/>
            <a:ext cx="198323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en-US" altLang="zh-CN" sz="20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0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</a:t>
            </a:r>
            <a:endParaRPr lang="en-US" altLang="zh-CN" sz="2000" dirty="0" smtClean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 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endParaRPr lang="en-US" altLang="zh-CN" sz="1400" dirty="0" smtClean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7620" y="2194560"/>
            <a:ext cx="9157335" cy="294894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TextBox 7"/>
          <p:cNvSpPr>
            <a:spLocks noChangeArrowheads="1"/>
          </p:cNvSpPr>
          <p:nvPr/>
        </p:nvSpPr>
        <p:spPr bwMode="auto">
          <a:xfrm>
            <a:off x="2304338" y="2421006"/>
            <a:ext cx="448714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平安主管晋升答辩</a:t>
            </a:r>
            <a:r>
              <a:rPr lang="en-US" altLang="zh-CN" sz="2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682282" y="2973656"/>
            <a:ext cx="3731256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7"/>
          <p:cNvSpPr>
            <a:spLocks noChangeArrowheads="1"/>
          </p:cNvSpPr>
          <p:nvPr/>
        </p:nvSpPr>
        <p:spPr bwMode="auto">
          <a:xfrm>
            <a:off x="2898249" y="3027213"/>
            <a:ext cx="3293508" cy="195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严禁实用论文答辩动态</a:t>
            </a:r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006233" y="3428961"/>
            <a:ext cx="502789" cy="453321"/>
            <a:chOff x="5424755" y="1340768"/>
            <a:chExt cx="670560" cy="604586"/>
          </a:xfrm>
        </p:grpSpPr>
        <p:grpSp>
          <p:nvGrpSpPr>
            <p:cNvPr id="16" name="组合 1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1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20" name="Freeform 126"/>
          <p:cNvSpPr>
            <a:spLocks noChangeAspect="1" noEditPoints="1"/>
          </p:cNvSpPr>
          <p:nvPr/>
        </p:nvSpPr>
        <p:spPr bwMode="auto">
          <a:xfrm>
            <a:off x="3156085" y="3534947"/>
            <a:ext cx="200874" cy="251355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663929" y="3416377"/>
            <a:ext cx="502789" cy="453321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39" name="Freeform 261"/>
          <p:cNvSpPr/>
          <p:nvPr/>
        </p:nvSpPr>
        <p:spPr bwMode="auto">
          <a:xfrm>
            <a:off x="3792046" y="3545061"/>
            <a:ext cx="244343" cy="244343"/>
          </a:xfrm>
          <a:custGeom>
            <a:avLst/>
            <a:gdLst>
              <a:gd name="T0" fmla="*/ 84 w 86"/>
              <a:gd name="T1" fmla="*/ 13 h 86"/>
              <a:gd name="T2" fmla="*/ 74 w 86"/>
              <a:gd name="T3" fmla="*/ 1 h 86"/>
              <a:gd name="T4" fmla="*/ 72 w 86"/>
              <a:gd name="T5" fmla="*/ 1 h 86"/>
              <a:gd name="T6" fmla="*/ 71 w 86"/>
              <a:gd name="T7" fmla="*/ 1 h 86"/>
              <a:gd name="T8" fmla="*/ 69 w 86"/>
              <a:gd name="T9" fmla="*/ 4 h 86"/>
              <a:gd name="T10" fmla="*/ 69 w 86"/>
              <a:gd name="T11" fmla="*/ 10 h 86"/>
              <a:gd name="T12" fmla="*/ 59 w 86"/>
              <a:gd name="T13" fmla="*/ 10 h 86"/>
              <a:gd name="T14" fmla="*/ 59 w 86"/>
              <a:gd name="T15" fmla="*/ 1 h 86"/>
              <a:gd name="T16" fmla="*/ 58 w 86"/>
              <a:gd name="T17" fmla="*/ 0 h 86"/>
              <a:gd name="T18" fmla="*/ 46 w 86"/>
              <a:gd name="T19" fmla="*/ 0 h 86"/>
              <a:gd name="T20" fmla="*/ 45 w 86"/>
              <a:gd name="T21" fmla="*/ 1 h 86"/>
              <a:gd name="T22" fmla="*/ 45 w 86"/>
              <a:gd name="T23" fmla="*/ 10 h 86"/>
              <a:gd name="T24" fmla="*/ 44 w 86"/>
              <a:gd name="T25" fmla="*/ 13 h 86"/>
              <a:gd name="T26" fmla="*/ 44 w 86"/>
              <a:gd name="T27" fmla="*/ 21 h 86"/>
              <a:gd name="T28" fmla="*/ 45 w 86"/>
              <a:gd name="T29" fmla="*/ 24 h 86"/>
              <a:gd name="T30" fmla="*/ 45 w 86"/>
              <a:gd name="T31" fmla="*/ 27 h 86"/>
              <a:gd name="T32" fmla="*/ 37 w 86"/>
              <a:gd name="T33" fmla="*/ 27 h 86"/>
              <a:gd name="T34" fmla="*/ 37 w 86"/>
              <a:gd name="T35" fmla="*/ 21 h 86"/>
              <a:gd name="T36" fmla="*/ 34 w 86"/>
              <a:gd name="T37" fmla="*/ 18 h 86"/>
              <a:gd name="T38" fmla="*/ 32 w 86"/>
              <a:gd name="T39" fmla="*/ 18 h 86"/>
              <a:gd name="T40" fmla="*/ 29 w 86"/>
              <a:gd name="T41" fmla="*/ 18 h 86"/>
              <a:gd name="T42" fmla="*/ 3 w 86"/>
              <a:gd name="T43" fmla="*/ 30 h 86"/>
              <a:gd name="T44" fmla="*/ 0 w 86"/>
              <a:gd name="T45" fmla="*/ 34 h 86"/>
              <a:gd name="T46" fmla="*/ 3 w 86"/>
              <a:gd name="T47" fmla="*/ 38 h 86"/>
              <a:gd name="T48" fmla="*/ 29 w 86"/>
              <a:gd name="T49" fmla="*/ 50 h 86"/>
              <a:gd name="T50" fmla="*/ 31 w 86"/>
              <a:gd name="T51" fmla="*/ 51 h 86"/>
              <a:gd name="T52" fmla="*/ 34 w 86"/>
              <a:gd name="T53" fmla="*/ 50 h 86"/>
              <a:gd name="T54" fmla="*/ 37 w 86"/>
              <a:gd name="T55" fmla="*/ 47 h 86"/>
              <a:gd name="T56" fmla="*/ 37 w 86"/>
              <a:gd name="T57" fmla="*/ 42 h 86"/>
              <a:gd name="T58" fmla="*/ 45 w 86"/>
              <a:gd name="T59" fmla="*/ 42 h 86"/>
              <a:gd name="T60" fmla="*/ 45 w 86"/>
              <a:gd name="T61" fmla="*/ 85 h 86"/>
              <a:gd name="T62" fmla="*/ 46 w 86"/>
              <a:gd name="T63" fmla="*/ 86 h 86"/>
              <a:gd name="T64" fmla="*/ 58 w 86"/>
              <a:gd name="T65" fmla="*/ 86 h 86"/>
              <a:gd name="T66" fmla="*/ 59 w 86"/>
              <a:gd name="T67" fmla="*/ 85 h 86"/>
              <a:gd name="T68" fmla="*/ 59 w 86"/>
              <a:gd name="T69" fmla="*/ 41 h 86"/>
              <a:gd name="T70" fmla="*/ 62 w 86"/>
              <a:gd name="T71" fmla="*/ 38 h 86"/>
              <a:gd name="T72" fmla="*/ 62 w 86"/>
              <a:gd name="T73" fmla="*/ 30 h 86"/>
              <a:gd name="T74" fmla="*/ 59 w 86"/>
              <a:gd name="T75" fmla="*/ 27 h 86"/>
              <a:gd name="T76" fmla="*/ 59 w 86"/>
              <a:gd name="T77" fmla="*/ 25 h 86"/>
              <a:gd name="T78" fmla="*/ 69 w 86"/>
              <a:gd name="T79" fmla="*/ 25 h 86"/>
              <a:gd name="T80" fmla="*/ 69 w 86"/>
              <a:gd name="T81" fmla="*/ 30 h 86"/>
              <a:gd name="T82" fmla="*/ 71 w 86"/>
              <a:gd name="T83" fmla="*/ 33 h 86"/>
              <a:gd name="T84" fmla="*/ 73 w 86"/>
              <a:gd name="T85" fmla="*/ 34 h 86"/>
              <a:gd name="T86" fmla="*/ 74 w 86"/>
              <a:gd name="T87" fmla="*/ 33 h 86"/>
              <a:gd name="T88" fmla="*/ 84 w 86"/>
              <a:gd name="T89" fmla="*/ 21 h 86"/>
              <a:gd name="T90" fmla="*/ 86 w 86"/>
              <a:gd name="T91" fmla="*/ 17 h 86"/>
              <a:gd name="T92" fmla="*/ 84 w 86"/>
              <a:gd name="T93" fmla="*/ 1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6" h="86">
                <a:moveTo>
                  <a:pt x="84" y="13"/>
                </a:moveTo>
                <a:cubicBezTo>
                  <a:pt x="74" y="1"/>
                  <a:pt x="74" y="1"/>
                  <a:pt x="74" y="1"/>
                </a:cubicBezTo>
                <a:cubicBezTo>
                  <a:pt x="73" y="1"/>
                  <a:pt x="73" y="1"/>
                  <a:pt x="72" y="1"/>
                </a:cubicBezTo>
                <a:cubicBezTo>
                  <a:pt x="72" y="1"/>
                  <a:pt x="71" y="1"/>
                  <a:pt x="71" y="1"/>
                </a:cubicBezTo>
                <a:cubicBezTo>
                  <a:pt x="70" y="2"/>
                  <a:pt x="69" y="3"/>
                  <a:pt x="69" y="4"/>
                </a:cubicBezTo>
                <a:cubicBezTo>
                  <a:pt x="69" y="10"/>
                  <a:pt x="69" y="10"/>
                  <a:pt x="6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"/>
                  <a:pt x="59" y="1"/>
                  <a:pt x="59" y="1"/>
                </a:cubicBezTo>
                <a:cubicBezTo>
                  <a:pt x="59" y="1"/>
                  <a:pt x="59" y="0"/>
                  <a:pt x="5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1"/>
                  <a:pt x="45" y="1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1"/>
                  <a:pt x="44" y="12"/>
                  <a:pt x="44" y="13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3"/>
                  <a:pt x="45" y="24"/>
                </a:cubicBezTo>
                <a:cubicBezTo>
                  <a:pt x="45" y="27"/>
                  <a:pt x="45" y="27"/>
                  <a:pt x="45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0"/>
                  <a:pt x="36" y="19"/>
                  <a:pt x="34" y="18"/>
                </a:cubicBezTo>
                <a:cubicBezTo>
                  <a:pt x="34" y="18"/>
                  <a:pt x="33" y="18"/>
                  <a:pt x="32" y="18"/>
                </a:cubicBezTo>
                <a:cubicBezTo>
                  <a:pt x="31" y="18"/>
                  <a:pt x="30" y="18"/>
                  <a:pt x="29" y="18"/>
                </a:cubicBezTo>
                <a:cubicBezTo>
                  <a:pt x="3" y="30"/>
                  <a:pt x="3" y="30"/>
                  <a:pt x="3" y="30"/>
                </a:cubicBezTo>
                <a:cubicBezTo>
                  <a:pt x="1" y="31"/>
                  <a:pt x="0" y="33"/>
                  <a:pt x="0" y="34"/>
                </a:cubicBezTo>
                <a:cubicBezTo>
                  <a:pt x="0" y="36"/>
                  <a:pt x="1" y="38"/>
                  <a:pt x="3" y="38"/>
                </a:cubicBezTo>
                <a:cubicBezTo>
                  <a:pt x="29" y="50"/>
                  <a:pt x="29" y="50"/>
                  <a:pt x="29" y="50"/>
                </a:cubicBezTo>
                <a:cubicBezTo>
                  <a:pt x="29" y="51"/>
                  <a:pt x="30" y="51"/>
                  <a:pt x="31" y="51"/>
                </a:cubicBezTo>
                <a:cubicBezTo>
                  <a:pt x="32" y="51"/>
                  <a:pt x="33" y="51"/>
                  <a:pt x="34" y="50"/>
                </a:cubicBezTo>
                <a:cubicBezTo>
                  <a:pt x="36" y="50"/>
                  <a:pt x="37" y="48"/>
                  <a:pt x="37" y="47"/>
                </a:cubicBezTo>
                <a:cubicBezTo>
                  <a:pt x="37" y="42"/>
                  <a:pt x="37" y="42"/>
                  <a:pt x="37" y="42"/>
                </a:cubicBezTo>
                <a:cubicBezTo>
                  <a:pt x="45" y="42"/>
                  <a:pt x="45" y="42"/>
                  <a:pt x="45" y="42"/>
                </a:cubicBezTo>
                <a:cubicBezTo>
                  <a:pt x="45" y="85"/>
                  <a:pt x="45" y="85"/>
                  <a:pt x="45" y="85"/>
                </a:cubicBezTo>
                <a:cubicBezTo>
                  <a:pt x="45" y="86"/>
                  <a:pt x="45" y="86"/>
                  <a:pt x="46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9" y="86"/>
                  <a:pt x="59" y="86"/>
                  <a:pt x="59" y="85"/>
                </a:cubicBezTo>
                <a:cubicBezTo>
                  <a:pt x="59" y="41"/>
                  <a:pt x="59" y="41"/>
                  <a:pt x="59" y="41"/>
                </a:cubicBezTo>
                <a:cubicBezTo>
                  <a:pt x="61" y="41"/>
                  <a:pt x="62" y="40"/>
                  <a:pt x="62" y="38"/>
                </a:cubicBezTo>
                <a:cubicBezTo>
                  <a:pt x="62" y="30"/>
                  <a:pt x="62" y="30"/>
                  <a:pt x="62" y="30"/>
                </a:cubicBezTo>
                <a:cubicBezTo>
                  <a:pt x="62" y="29"/>
                  <a:pt x="61" y="28"/>
                  <a:pt x="59" y="27"/>
                </a:cubicBezTo>
                <a:cubicBezTo>
                  <a:pt x="59" y="25"/>
                  <a:pt x="59" y="25"/>
                  <a:pt x="5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30"/>
                  <a:pt x="69" y="30"/>
                  <a:pt x="69" y="30"/>
                </a:cubicBezTo>
                <a:cubicBezTo>
                  <a:pt x="69" y="31"/>
                  <a:pt x="70" y="33"/>
                  <a:pt x="71" y="33"/>
                </a:cubicBezTo>
                <a:cubicBezTo>
                  <a:pt x="71" y="34"/>
                  <a:pt x="72" y="34"/>
                  <a:pt x="73" y="34"/>
                </a:cubicBezTo>
                <a:cubicBezTo>
                  <a:pt x="73" y="34"/>
                  <a:pt x="74" y="34"/>
                  <a:pt x="74" y="33"/>
                </a:cubicBezTo>
                <a:cubicBezTo>
                  <a:pt x="84" y="21"/>
                  <a:pt x="84" y="21"/>
                  <a:pt x="84" y="21"/>
                </a:cubicBezTo>
                <a:cubicBezTo>
                  <a:pt x="85" y="21"/>
                  <a:pt x="86" y="19"/>
                  <a:pt x="86" y="17"/>
                </a:cubicBezTo>
                <a:cubicBezTo>
                  <a:pt x="86" y="16"/>
                  <a:pt x="85" y="14"/>
                  <a:pt x="84" y="13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346239" y="3416377"/>
            <a:ext cx="502789" cy="453321"/>
            <a:chOff x="5424755" y="1340768"/>
            <a:chExt cx="670560" cy="604586"/>
          </a:xfrm>
        </p:grpSpPr>
        <p:grpSp>
          <p:nvGrpSpPr>
            <p:cNvPr id="41" name="组合 4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2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43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011004" y="3437763"/>
            <a:ext cx="502789" cy="453321"/>
            <a:chOff x="5424755" y="1340768"/>
            <a:chExt cx="670560" cy="604586"/>
          </a:xfrm>
        </p:grpSpPr>
        <p:grpSp>
          <p:nvGrpSpPr>
            <p:cNvPr id="46" name="组合 4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696038" y="3416377"/>
            <a:ext cx="502789" cy="453321"/>
            <a:chOff x="5424755" y="1340768"/>
            <a:chExt cx="670560" cy="604586"/>
          </a:xfrm>
        </p:grpSpPr>
        <p:grpSp>
          <p:nvGrpSpPr>
            <p:cNvPr id="56" name="组合 5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 sz="135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4466925" y="3536186"/>
            <a:ext cx="265649" cy="227877"/>
            <a:chOff x="5084763" y="971548"/>
            <a:chExt cx="323865" cy="277813"/>
          </a:xfrm>
          <a:solidFill>
            <a:srgbClr val="414455"/>
          </a:solidFill>
        </p:grpSpPr>
        <p:sp>
          <p:nvSpPr>
            <p:cNvPr id="61" name="Freeform 301"/>
            <p:cNvSpPr>
              <a:spLocks noEditPoints="1"/>
            </p:cNvSpPr>
            <p:nvPr/>
          </p:nvSpPr>
          <p:spPr bwMode="auto">
            <a:xfrm>
              <a:off x="5191140" y="1031873"/>
              <a:ext cx="217488" cy="217488"/>
            </a:xfrm>
            <a:custGeom>
              <a:avLst/>
              <a:gdLst>
                <a:gd name="T0" fmla="*/ 6 w 58"/>
                <a:gd name="T1" fmla="*/ 14 h 58"/>
                <a:gd name="T2" fmla="*/ 7 w 58"/>
                <a:gd name="T3" fmla="*/ 19 h 58"/>
                <a:gd name="T4" fmla="*/ 4 w 58"/>
                <a:gd name="T5" fmla="*/ 20 h 58"/>
                <a:gd name="T6" fmla="*/ 0 w 58"/>
                <a:gd name="T7" fmla="*/ 23 h 58"/>
                <a:gd name="T8" fmla="*/ 2 w 58"/>
                <a:gd name="T9" fmla="*/ 27 h 58"/>
                <a:gd name="T10" fmla="*/ 5 w 58"/>
                <a:gd name="T11" fmla="*/ 31 h 58"/>
                <a:gd name="T12" fmla="*/ 2 w 58"/>
                <a:gd name="T13" fmla="*/ 34 h 58"/>
                <a:gd name="T14" fmla="*/ 1 w 58"/>
                <a:gd name="T15" fmla="*/ 38 h 58"/>
                <a:gd name="T16" fmla="*/ 5 w 58"/>
                <a:gd name="T17" fmla="*/ 41 h 58"/>
                <a:gd name="T18" fmla="*/ 8 w 58"/>
                <a:gd name="T19" fmla="*/ 42 h 58"/>
                <a:gd name="T20" fmla="*/ 8 w 58"/>
                <a:gd name="T21" fmla="*/ 46 h 58"/>
                <a:gd name="T22" fmla="*/ 9 w 58"/>
                <a:gd name="T23" fmla="*/ 51 h 58"/>
                <a:gd name="T24" fmla="*/ 14 w 58"/>
                <a:gd name="T25" fmla="*/ 51 h 58"/>
                <a:gd name="T26" fmla="*/ 18 w 58"/>
                <a:gd name="T27" fmla="*/ 51 h 58"/>
                <a:gd name="T28" fmla="*/ 19 w 58"/>
                <a:gd name="T29" fmla="*/ 54 h 58"/>
                <a:gd name="T30" fmla="*/ 22 w 58"/>
                <a:gd name="T31" fmla="*/ 58 h 58"/>
                <a:gd name="T32" fmla="*/ 27 w 58"/>
                <a:gd name="T33" fmla="*/ 56 h 58"/>
                <a:gd name="T34" fmla="*/ 31 w 58"/>
                <a:gd name="T35" fmla="*/ 53 h 58"/>
                <a:gd name="T36" fmla="*/ 33 w 58"/>
                <a:gd name="T37" fmla="*/ 56 h 58"/>
                <a:gd name="T38" fmla="*/ 38 w 58"/>
                <a:gd name="T39" fmla="*/ 57 h 58"/>
                <a:gd name="T40" fmla="*/ 40 w 58"/>
                <a:gd name="T41" fmla="*/ 53 h 58"/>
                <a:gd name="T42" fmla="*/ 42 w 58"/>
                <a:gd name="T43" fmla="*/ 49 h 58"/>
                <a:gd name="T44" fmla="*/ 46 w 58"/>
                <a:gd name="T45" fmla="*/ 50 h 58"/>
                <a:gd name="T46" fmla="*/ 50 w 58"/>
                <a:gd name="T47" fmla="*/ 49 h 58"/>
                <a:gd name="T48" fmla="*/ 51 w 58"/>
                <a:gd name="T49" fmla="*/ 44 h 58"/>
                <a:gd name="T50" fmla="*/ 50 w 58"/>
                <a:gd name="T51" fmla="*/ 40 h 58"/>
                <a:gd name="T52" fmla="*/ 54 w 58"/>
                <a:gd name="T53" fmla="*/ 39 h 58"/>
                <a:gd name="T54" fmla="*/ 57 w 58"/>
                <a:gd name="T55" fmla="*/ 35 h 58"/>
                <a:gd name="T56" fmla="*/ 55 w 58"/>
                <a:gd name="T57" fmla="*/ 31 h 58"/>
                <a:gd name="T58" fmla="*/ 52 w 58"/>
                <a:gd name="T59" fmla="*/ 27 h 58"/>
                <a:gd name="T60" fmla="*/ 55 w 58"/>
                <a:gd name="T61" fmla="*/ 25 h 58"/>
                <a:gd name="T62" fmla="*/ 56 w 58"/>
                <a:gd name="T63" fmla="*/ 20 h 58"/>
                <a:gd name="T64" fmla="*/ 53 w 58"/>
                <a:gd name="T65" fmla="*/ 18 h 58"/>
                <a:gd name="T66" fmla="*/ 48 w 58"/>
                <a:gd name="T67" fmla="*/ 16 h 58"/>
                <a:gd name="T68" fmla="*/ 49 w 58"/>
                <a:gd name="T69" fmla="*/ 12 h 58"/>
                <a:gd name="T70" fmla="*/ 48 w 58"/>
                <a:gd name="T71" fmla="*/ 8 h 58"/>
                <a:gd name="T72" fmla="*/ 44 w 58"/>
                <a:gd name="T73" fmla="*/ 7 h 58"/>
                <a:gd name="T74" fmla="*/ 39 w 58"/>
                <a:gd name="T75" fmla="*/ 8 h 58"/>
                <a:gd name="T76" fmla="*/ 38 w 58"/>
                <a:gd name="T77" fmla="*/ 4 h 58"/>
                <a:gd name="T78" fmla="*/ 35 w 58"/>
                <a:gd name="T79" fmla="*/ 1 h 58"/>
                <a:gd name="T80" fmla="*/ 30 w 58"/>
                <a:gd name="T81" fmla="*/ 3 h 58"/>
                <a:gd name="T82" fmla="*/ 27 w 58"/>
                <a:gd name="T83" fmla="*/ 5 h 58"/>
                <a:gd name="T84" fmla="*/ 24 w 58"/>
                <a:gd name="T85" fmla="*/ 3 h 58"/>
                <a:gd name="T86" fmla="*/ 20 w 58"/>
                <a:gd name="T87" fmla="*/ 1 h 58"/>
                <a:gd name="T88" fmla="*/ 17 w 58"/>
                <a:gd name="T89" fmla="*/ 5 h 58"/>
                <a:gd name="T90" fmla="*/ 15 w 58"/>
                <a:gd name="T91" fmla="*/ 10 h 58"/>
                <a:gd name="T92" fmla="*/ 12 w 58"/>
                <a:gd name="T93" fmla="*/ 9 h 58"/>
                <a:gd name="T94" fmla="*/ 7 w 58"/>
                <a:gd name="T95" fmla="*/ 10 h 58"/>
                <a:gd name="T96" fmla="*/ 6 w 58"/>
                <a:gd name="T97" fmla="*/ 14 h 58"/>
                <a:gd name="T98" fmla="*/ 23 w 58"/>
                <a:gd name="T99" fmla="*/ 13 h 58"/>
                <a:gd name="T100" fmla="*/ 45 w 58"/>
                <a:gd name="T101" fmla="*/ 24 h 58"/>
                <a:gd name="T102" fmla="*/ 34 w 58"/>
                <a:gd name="T103" fmla="*/ 45 h 58"/>
                <a:gd name="T104" fmla="*/ 13 w 58"/>
                <a:gd name="T105" fmla="*/ 34 h 58"/>
                <a:gd name="T106" fmla="*/ 23 w 58"/>
                <a:gd name="T107" fmla="*/ 13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8" h="58">
                  <a:moveTo>
                    <a:pt x="6" y="14"/>
                  </a:moveTo>
                  <a:cubicBezTo>
                    <a:pt x="8" y="15"/>
                    <a:pt x="7" y="18"/>
                    <a:pt x="7" y="19"/>
                  </a:cubicBezTo>
                  <a:cubicBezTo>
                    <a:pt x="7" y="20"/>
                    <a:pt x="5" y="20"/>
                    <a:pt x="4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25"/>
                    <a:pt x="0" y="27"/>
                    <a:pt x="2" y="27"/>
                  </a:cubicBezTo>
                  <a:cubicBezTo>
                    <a:pt x="3" y="28"/>
                    <a:pt x="5" y="30"/>
                    <a:pt x="5" y="31"/>
                  </a:cubicBezTo>
                  <a:cubicBezTo>
                    <a:pt x="5" y="32"/>
                    <a:pt x="4" y="33"/>
                    <a:pt x="2" y="34"/>
                  </a:cubicBezTo>
                  <a:cubicBezTo>
                    <a:pt x="1" y="34"/>
                    <a:pt x="0" y="36"/>
                    <a:pt x="1" y="38"/>
                  </a:cubicBezTo>
                  <a:cubicBezTo>
                    <a:pt x="1" y="40"/>
                    <a:pt x="3" y="42"/>
                    <a:pt x="5" y="41"/>
                  </a:cubicBezTo>
                  <a:cubicBezTo>
                    <a:pt x="6" y="41"/>
                    <a:pt x="8" y="41"/>
                    <a:pt x="8" y="42"/>
                  </a:cubicBezTo>
                  <a:cubicBezTo>
                    <a:pt x="9" y="42"/>
                    <a:pt x="9" y="45"/>
                    <a:pt x="8" y="46"/>
                  </a:cubicBezTo>
                  <a:cubicBezTo>
                    <a:pt x="7" y="47"/>
                    <a:pt x="7" y="50"/>
                    <a:pt x="9" y="51"/>
                  </a:cubicBezTo>
                  <a:cubicBezTo>
                    <a:pt x="11" y="52"/>
                    <a:pt x="13" y="53"/>
                    <a:pt x="14" y="51"/>
                  </a:cubicBezTo>
                  <a:cubicBezTo>
                    <a:pt x="15" y="50"/>
                    <a:pt x="18" y="51"/>
                    <a:pt x="18" y="51"/>
                  </a:cubicBezTo>
                  <a:cubicBezTo>
                    <a:pt x="19" y="51"/>
                    <a:pt x="20" y="53"/>
                    <a:pt x="19" y="54"/>
                  </a:cubicBezTo>
                  <a:cubicBezTo>
                    <a:pt x="19" y="56"/>
                    <a:pt x="20" y="57"/>
                    <a:pt x="22" y="58"/>
                  </a:cubicBezTo>
                  <a:cubicBezTo>
                    <a:pt x="25" y="58"/>
                    <a:pt x="26" y="57"/>
                    <a:pt x="27" y="56"/>
                  </a:cubicBezTo>
                  <a:cubicBezTo>
                    <a:pt x="27" y="54"/>
                    <a:pt x="30" y="53"/>
                    <a:pt x="31" y="53"/>
                  </a:cubicBezTo>
                  <a:cubicBezTo>
                    <a:pt x="31" y="53"/>
                    <a:pt x="33" y="54"/>
                    <a:pt x="33" y="56"/>
                  </a:cubicBezTo>
                  <a:cubicBezTo>
                    <a:pt x="34" y="57"/>
                    <a:pt x="36" y="58"/>
                    <a:pt x="38" y="57"/>
                  </a:cubicBezTo>
                  <a:cubicBezTo>
                    <a:pt x="40" y="57"/>
                    <a:pt x="41" y="55"/>
                    <a:pt x="40" y="53"/>
                  </a:cubicBezTo>
                  <a:cubicBezTo>
                    <a:pt x="40" y="52"/>
                    <a:pt x="42" y="49"/>
                    <a:pt x="42" y="49"/>
                  </a:cubicBezTo>
                  <a:cubicBezTo>
                    <a:pt x="43" y="48"/>
                    <a:pt x="44" y="49"/>
                    <a:pt x="46" y="50"/>
                  </a:cubicBezTo>
                  <a:cubicBezTo>
                    <a:pt x="47" y="51"/>
                    <a:pt x="49" y="51"/>
                    <a:pt x="50" y="49"/>
                  </a:cubicBezTo>
                  <a:cubicBezTo>
                    <a:pt x="52" y="47"/>
                    <a:pt x="52" y="45"/>
                    <a:pt x="51" y="44"/>
                  </a:cubicBezTo>
                  <a:cubicBezTo>
                    <a:pt x="50" y="43"/>
                    <a:pt x="50" y="40"/>
                    <a:pt x="50" y="40"/>
                  </a:cubicBezTo>
                  <a:cubicBezTo>
                    <a:pt x="51" y="39"/>
                    <a:pt x="52" y="38"/>
                    <a:pt x="54" y="39"/>
                  </a:cubicBezTo>
                  <a:cubicBezTo>
                    <a:pt x="55" y="39"/>
                    <a:pt x="57" y="38"/>
                    <a:pt x="57" y="35"/>
                  </a:cubicBezTo>
                  <a:cubicBezTo>
                    <a:pt x="58" y="33"/>
                    <a:pt x="57" y="31"/>
                    <a:pt x="55" y="31"/>
                  </a:cubicBezTo>
                  <a:cubicBezTo>
                    <a:pt x="54" y="31"/>
                    <a:pt x="53" y="28"/>
                    <a:pt x="52" y="27"/>
                  </a:cubicBezTo>
                  <a:cubicBezTo>
                    <a:pt x="52" y="26"/>
                    <a:pt x="54" y="25"/>
                    <a:pt x="55" y="25"/>
                  </a:cubicBezTo>
                  <a:cubicBezTo>
                    <a:pt x="56" y="24"/>
                    <a:pt x="57" y="22"/>
                    <a:pt x="56" y="20"/>
                  </a:cubicBezTo>
                  <a:cubicBezTo>
                    <a:pt x="56" y="18"/>
                    <a:pt x="54" y="17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8" y="15"/>
                    <a:pt x="48" y="13"/>
                    <a:pt x="49" y="12"/>
                  </a:cubicBezTo>
                  <a:cubicBezTo>
                    <a:pt x="50" y="11"/>
                    <a:pt x="50" y="9"/>
                    <a:pt x="48" y="8"/>
                  </a:cubicBezTo>
                  <a:cubicBezTo>
                    <a:pt x="47" y="6"/>
                    <a:pt x="45" y="6"/>
                    <a:pt x="44" y="7"/>
                  </a:cubicBezTo>
                  <a:cubicBezTo>
                    <a:pt x="42" y="8"/>
                    <a:pt x="40" y="8"/>
                    <a:pt x="39" y="8"/>
                  </a:cubicBezTo>
                  <a:cubicBezTo>
                    <a:pt x="38" y="7"/>
                    <a:pt x="38" y="6"/>
                    <a:pt x="38" y="4"/>
                  </a:cubicBezTo>
                  <a:cubicBezTo>
                    <a:pt x="38" y="3"/>
                    <a:pt x="37" y="1"/>
                    <a:pt x="35" y="1"/>
                  </a:cubicBezTo>
                  <a:cubicBezTo>
                    <a:pt x="33" y="0"/>
                    <a:pt x="31" y="1"/>
                    <a:pt x="30" y="3"/>
                  </a:cubicBezTo>
                  <a:cubicBezTo>
                    <a:pt x="30" y="4"/>
                    <a:pt x="28" y="5"/>
                    <a:pt x="27" y="5"/>
                  </a:cubicBezTo>
                  <a:cubicBezTo>
                    <a:pt x="26" y="6"/>
                    <a:pt x="25" y="4"/>
                    <a:pt x="24" y="3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8" y="2"/>
                    <a:pt x="16" y="4"/>
                    <a:pt x="17" y="5"/>
                  </a:cubicBezTo>
                  <a:cubicBezTo>
                    <a:pt x="17" y="7"/>
                    <a:pt x="16" y="9"/>
                    <a:pt x="15" y="10"/>
                  </a:cubicBezTo>
                  <a:cubicBezTo>
                    <a:pt x="14" y="10"/>
                    <a:pt x="13" y="10"/>
                    <a:pt x="12" y="9"/>
                  </a:cubicBezTo>
                  <a:cubicBezTo>
                    <a:pt x="10" y="8"/>
                    <a:pt x="8" y="8"/>
                    <a:pt x="7" y="10"/>
                  </a:cubicBezTo>
                  <a:cubicBezTo>
                    <a:pt x="6" y="11"/>
                    <a:pt x="5" y="13"/>
                    <a:pt x="6" y="14"/>
                  </a:cubicBezTo>
                  <a:close/>
                  <a:moveTo>
                    <a:pt x="23" y="13"/>
                  </a:moveTo>
                  <a:cubicBezTo>
                    <a:pt x="32" y="10"/>
                    <a:pt x="42" y="15"/>
                    <a:pt x="45" y="24"/>
                  </a:cubicBezTo>
                  <a:cubicBezTo>
                    <a:pt x="47" y="33"/>
                    <a:pt x="43" y="42"/>
                    <a:pt x="34" y="45"/>
                  </a:cubicBezTo>
                  <a:cubicBezTo>
                    <a:pt x="25" y="48"/>
                    <a:pt x="15" y="43"/>
                    <a:pt x="13" y="34"/>
                  </a:cubicBezTo>
                  <a:cubicBezTo>
                    <a:pt x="10" y="26"/>
                    <a:pt x="15" y="16"/>
                    <a:pt x="23" y="1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62" name="Freeform 302"/>
            <p:cNvSpPr>
              <a:spLocks noEditPoints="1"/>
            </p:cNvSpPr>
            <p:nvPr/>
          </p:nvSpPr>
          <p:spPr bwMode="auto">
            <a:xfrm>
              <a:off x="5084781" y="971548"/>
              <a:ext cx="139701" cy="139700"/>
            </a:xfrm>
            <a:custGeom>
              <a:avLst/>
              <a:gdLst>
                <a:gd name="T0" fmla="*/ 4 w 37"/>
                <a:gd name="T1" fmla="*/ 9 h 37"/>
                <a:gd name="T2" fmla="*/ 5 w 37"/>
                <a:gd name="T3" fmla="*/ 12 h 37"/>
                <a:gd name="T4" fmla="*/ 2 w 37"/>
                <a:gd name="T5" fmla="*/ 12 h 37"/>
                <a:gd name="T6" fmla="*/ 0 w 37"/>
                <a:gd name="T7" fmla="*/ 14 h 37"/>
                <a:gd name="T8" fmla="*/ 1 w 37"/>
                <a:gd name="T9" fmla="*/ 17 h 37"/>
                <a:gd name="T10" fmla="*/ 3 w 37"/>
                <a:gd name="T11" fmla="*/ 20 h 37"/>
                <a:gd name="T12" fmla="*/ 2 w 37"/>
                <a:gd name="T13" fmla="*/ 21 h 37"/>
                <a:gd name="T14" fmla="*/ 1 w 37"/>
                <a:gd name="T15" fmla="*/ 24 h 37"/>
                <a:gd name="T16" fmla="*/ 3 w 37"/>
                <a:gd name="T17" fmla="*/ 26 h 37"/>
                <a:gd name="T18" fmla="*/ 5 w 37"/>
                <a:gd name="T19" fmla="*/ 26 h 37"/>
                <a:gd name="T20" fmla="*/ 5 w 37"/>
                <a:gd name="T21" fmla="*/ 29 h 37"/>
                <a:gd name="T22" fmla="*/ 6 w 37"/>
                <a:gd name="T23" fmla="*/ 32 h 37"/>
                <a:gd name="T24" fmla="*/ 9 w 37"/>
                <a:gd name="T25" fmla="*/ 33 h 37"/>
                <a:gd name="T26" fmla="*/ 12 w 37"/>
                <a:gd name="T27" fmla="*/ 32 h 37"/>
                <a:gd name="T28" fmla="*/ 12 w 37"/>
                <a:gd name="T29" fmla="*/ 34 h 37"/>
                <a:gd name="T30" fmla="*/ 15 w 37"/>
                <a:gd name="T31" fmla="*/ 37 h 37"/>
                <a:gd name="T32" fmla="*/ 17 w 37"/>
                <a:gd name="T33" fmla="*/ 35 h 37"/>
                <a:gd name="T34" fmla="*/ 20 w 37"/>
                <a:gd name="T35" fmla="*/ 34 h 37"/>
                <a:gd name="T36" fmla="*/ 21 w 37"/>
                <a:gd name="T37" fmla="*/ 35 h 37"/>
                <a:gd name="T38" fmla="*/ 24 w 37"/>
                <a:gd name="T39" fmla="*/ 36 h 37"/>
                <a:gd name="T40" fmla="*/ 26 w 37"/>
                <a:gd name="T41" fmla="*/ 34 h 37"/>
                <a:gd name="T42" fmla="*/ 27 w 37"/>
                <a:gd name="T43" fmla="*/ 31 h 37"/>
                <a:gd name="T44" fmla="*/ 29 w 37"/>
                <a:gd name="T45" fmla="*/ 32 h 37"/>
                <a:gd name="T46" fmla="*/ 32 w 37"/>
                <a:gd name="T47" fmla="*/ 31 h 37"/>
                <a:gd name="T48" fmla="*/ 33 w 37"/>
                <a:gd name="T49" fmla="*/ 28 h 37"/>
                <a:gd name="T50" fmla="*/ 32 w 37"/>
                <a:gd name="T51" fmla="*/ 25 h 37"/>
                <a:gd name="T52" fmla="*/ 35 w 37"/>
                <a:gd name="T53" fmla="*/ 24 h 37"/>
                <a:gd name="T54" fmla="*/ 37 w 37"/>
                <a:gd name="T55" fmla="*/ 22 h 37"/>
                <a:gd name="T56" fmla="*/ 36 w 37"/>
                <a:gd name="T57" fmla="*/ 19 h 37"/>
                <a:gd name="T58" fmla="*/ 34 w 37"/>
                <a:gd name="T59" fmla="*/ 17 h 37"/>
                <a:gd name="T60" fmla="*/ 35 w 37"/>
                <a:gd name="T61" fmla="*/ 15 h 37"/>
                <a:gd name="T62" fmla="*/ 36 w 37"/>
                <a:gd name="T63" fmla="*/ 12 h 37"/>
                <a:gd name="T64" fmla="*/ 34 w 37"/>
                <a:gd name="T65" fmla="*/ 11 h 37"/>
                <a:gd name="T66" fmla="*/ 31 w 37"/>
                <a:gd name="T67" fmla="*/ 9 h 37"/>
                <a:gd name="T68" fmla="*/ 32 w 37"/>
                <a:gd name="T69" fmla="*/ 7 h 37"/>
                <a:gd name="T70" fmla="*/ 31 w 37"/>
                <a:gd name="T71" fmla="*/ 4 h 37"/>
                <a:gd name="T72" fmla="*/ 28 w 37"/>
                <a:gd name="T73" fmla="*/ 4 h 37"/>
                <a:gd name="T74" fmla="*/ 25 w 37"/>
                <a:gd name="T75" fmla="*/ 4 h 37"/>
                <a:gd name="T76" fmla="*/ 25 w 37"/>
                <a:gd name="T77" fmla="*/ 2 h 37"/>
                <a:gd name="T78" fmla="*/ 22 w 37"/>
                <a:gd name="T79" fmla="*/ 0 h 37"/>
                <a:gd name="T80" fmla="*/ 20 w 37"/>
                <a:gd name="T81" fmla="*/ 1 h 37"/>
                <a:gd name="T82" fmla="*/ 17 w 37"/>
                <a:gd name="T83" fmla="*/ 3 h 37"/>
                <a:gd name="T84" fmla="*/ 16 w 37"/>
                <a:gd name="T85" fmla="*/ 1 h 37"/>
                <a:gd name="T86" fmla="*/ 13 w 37"/>
                <a:gd name="T87" fmla="*/ 0 h 37"/>
                <a:gd name="T88" fmla="*/ 11 w 37"/>
                <a:gd name="T89" fmla="*/ 3 h 37"/>
                <a:gd name="T90" fmla="*/ 10 w 37"/>
                <a:gd name="T91" fmla="*/ 6 h 37"/>
                <a:gd name="T92" fmla="*/ 8 w 37"/>
                <a:gd name="T93" fmla="*/ 5 h 37"/>
                <a:gd name="T94" fmla="*/ 5 w 37"/>
                <a:gd name="T95" fmla="*/ 6 h 37"/>
                <a:gd name="T96" fmla="*/ 4 w 37"/>
                <a:gd name="T97" fmla="*/ 9 h 37"/>
                <a:gd name="T98" fmla="*/ 15 w 37"/>
                <a:gd name="T99" fmla="*/ 8 h 37"/>
                <a:gd name="T100" fmla="*/ 29 w 37"/>
                <a:gd name="T101" fmla="*/ 15 h 37"/>
                <a:gd name="T102" fmla="*/ 22 w 37"/>
                <a:gd name="T103" fmla="*/ 29 h 37"/>
                <a:gd name="T104" fmla="*/ 8 w 37"/>
                <a:gd name="T105" fmla="*/ 22 h 37"/>
                <a:gd name="T106" fmla="*/ 15 w 37"/>
                <a:gd name="T107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37">
                  <a:moveTo>
                    <a:pt x="4" y="9"/>
                  </a:moveTo>
                  <a:cubicBezTo>
                    <a:pt x="5" y="9"/>
                    <a:pt x="5" y="11"/>
                    <a:pt x="5" y="12"/>
                  </a:cubicBezTo>
                  <a:cubicBezTo>
                    <a:pt x="4" y="12"/>
                    <a:pt x="3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7"/>
                    <a:pt x="3" y="19"/>
                    <a:pt x="3" y="20"/>
                  </a:cubicBezTo>
                  <a:cubicBezTo>
                    <a:pt x="3" y="20"/>
                    <a:pt x="2" y="21"/>
                    <a:pt x="2" y="21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1" y="25"/>
                    <a:pt x="2" y="26"/>
                    <a:pt x="3" y="26"/>
                  </a:cubicBezTo>
                  <a:cubicBezTo>
                    <a:pt x="4" y="26"/>
                    <a:pt x="5" y="26"/>
                    <a:pt x="5" y="26"/>
                  </a:cubicBezTo>
                  <a:cubicBezTo>
                    <a:pt x="6" y="27"/>
                    <a:pt x="6" y="28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7" y="33"/>
                    <a:pt x="8" y="33"/>
                    <a:pt x="9" y="33"/>
                  </a:cubicBezTo>
                  <a:cubicBezTo>
                    <a:pt x="10" y="32"/>
                    <a:pt x="11" y="32"/>
                    <a:pt x="12" y="32"/>
                  </a:cubicBezTo>
                  <a:cubicBezTo>
                    <a:pt x="12" y="32"/>
                    <a:pt x="13" y="33"/>
                    <a:pt x="12" y="34"/>
                  </a:cubicBezTo>
                  <a:cubicBezTo>
                    <a:pt x="12" y="35"/>
                    <a:pt x="13" y="36"/>
                    <a:pt x="15" y="37"/>
                  </a:cubicBezTo>
                  <a:cubicBezTo>
                    <a:pt x="16" y="37"/>
                    <a:pt x="17" y="36"/>
                    <a:pt x="17" y="35"/>
                  </a:cubicBezTo>
                  <a:cubicBezTo>
                    <a:pt x="18" y="34"/>
                    <a:pt x="19" y="34"/>
                    <a:pt x="20" y="34"/>
                  </a:cubicBezTo>
                  <a:cubicBezTo>
                    <a:pt x="20" y="34"/>
                    <a:pt x="21" y="34"/>
                    <a:pt x="21" y="35"/>
                  </a:cubicBezTo>
                  <a:cubicBezTo>
                    <a:pt x="22" y="36"/>
                    <a:pt x="23" y="37"/>
                    <a:pt x="24" y="36"/>
                  </a:cubicBezTo>
                  <a:cubicBezTo>
                    <a:pt x="26" y="36"/>
                    <a:pt x="26" y="35"/>
                    <a:pt x="26" y="34"/>
                  </a:cubicBezTo>
                  <a:cubicBezTo>
                    <a:pt x="26" y="33"/>
                    <a:pt x="27" y="31"/>
                    <a:pt x="27" y="31"/>
                  </a:cubicBezTo>
                  <a:cubicBezTo>
                    <a:pt x="28" y="31"/>
                    <a:pt x="29" y="31"/>
                    <a:pt x="29" y="32"/>
                  </a:cubicBezTo>
                  <a:cubicBezTo>
                    <a:pt x="30" y="32"/>
                    <a:pt x="32" y="32"/>
                    <a:pt x="32" y="31"/>
                  </a:cubicBezTo>
                  <a:cubicBezTo>
                    <a:pt x="33" y="30"/>
                    <a:pt x="34" y="28"/>
                    <a:pt x="33" y="28"/>
                  </a:cubicBezTo>
                  <a:cubicBezTo>
                    <a:pt x="32" y="27"/>
                    <a:pt x="32" y="25"/>
                    <a:pt x="32" y="25"/>
                  </a:cubicBezTo>
                  <a:cubicBezTo>
                    <a:pt x="33" y="24"/>
                    <a:pt x="34" y="24"/>
                    <a:pt x="35" y="24"/>
                  </a:cubicBezTo>
                  <a:cubicBezTo>
                    <a:pt x="36" y="24"/>
                    <a:pt x="37" y="24"/>
                    <a:pt x="37" y="22"/>
                  </a:cubicBezTo>
                  <a:cubicBezTo>
                    <a:pt x="37" y="21"/>
                    <a:pt x="37" y="20"/>
                    <a:pt x="36" y="19"/>
                  </a:cubicBezTo>
                  <a:cubicBezTo>
                    <a:pt x="35" y="19"/>
                    <a:pt x="34" y="18"/>
                    <a:pt x="34" y="17"/>
                  </a:cubicBezTo>
                  <a:cubicBezTo>
                    <a:pt x="34" y="16"/>
                    <a:pt x="35" y="16"/>
                    <a:pt x="35" y="15"/>
                  </a:cubicBezTo>
                  <a:cubicBezTo>
                    <a:pt x="36" y="15"/>
                    <a:pt x="37" y="14"/>
                    <a:pt x="36" y="12"/>
                  </a:cubicBezTo>
                  <a:cubicBezTo>
                    <a:pt x="36" y="11"/>
                    <a:pt x="35" y="10"/>
                    <a:pt x="34" y="11"/>
                  </a:cubicBezTo>
                  <a:cubicBezTo>
                    <a:pt x="33" y="11"/>
                    <a:pt x="31" y="10"/>
                    <a:pt x="31" y="9"/>
                  </a:cubicBezTo>
                  <a:cubicBezTo>
                    <a:pt x="31" y="9"/>
                    <a:pt x="31" y="8"/>
                    <a:pt x="32" y="7"/>
                  </a:cubicBezTo>
                  <a:cubicBezTo>
                    <a:pt x="32" y="7"/>
                    <a:pt x="32" y="5"/>
                    <a:pt x="31" y="4"/>
                  </a:cubicBezTo>
                  <a:cubicBezTo>
                    <a:pt x="30" y="3"/>
                    <a:pt x="29" y="3"/>
                    <a:pt x="28" y="4"/>
                  </a:cubicBezTo>
                  <a:cubicBezTo>
                    <a:pt x="27" y="5"/>
                    <a:pt x="26" y="5"/>
                    <a:pt x="25" y="4"/>
                  </a:cubicBezTo>
                  <a:cubicBezTo>
                    <a:pt x="25" y="4"/>
                    <a:pt x="24" y="3"/>
                    <a:pt x="25" y="2"/>
                  </a:cubicBezTo>
                  <a:cubicBezTo>
                    <a:pt x="25" y="1"/>
                    <a:pt x="24" y="0"/>
                    <a:pt x="22" y="0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19" y="2"/>
                    <a:pt x="18" y="3"/>
                    <a:pt x="17" y="3"/>
                  </a:cubicBezTo>
                  <a:cubicBezTo>
                    <a:pt x="17" y="3"/>
                    <a:pt x="16" y="2"/>
                    <a:pt x="16" y="1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11" y="4"/>
                    <a:pt x="10" y="5"/>
                    <a:pt x="10" y="6"/>
                  </a:cubicBezTo>
                  <a:cubicBezTo>
                    <a:pt x="9" y="6"/>
                    <a:pt x="8" y="6"/>
                    <a:pt x="8" y="5"/>
                  </a:cubicBezTo>
                  <a:cubicBezTo>
                    <a:pt x="7" y="4"/>
                    <a:pt x="5" y="5"/>
                    <a:pt x="5" y="6"/>
                  </a:cubicBezTo>
                  <a:cubicBezTo>
                    <a:pt x="4" y="7"/>
                    <a:pt x="3" y="8"/>
                    <a:pt x="4" y="9"/>
                  </a:cubicBezTo>
                  <a:close/>
                  <a:moveTo>
                    <a:pt x="15" y="8"/>
                  </a:moveTo>
                  <a:cubicBezTo>
                    <a:pt x="21" y="6"/>
                    <a:pt x="27" y="9"/>
                    <a:pt x="29" y="15"/>
                  </a:cubicBezTo>
                  <a:cubicBezTo>
                    <a:pt x="31" y="21"/>
                    <a:pt x="27" y="27"/>
                    <a:pt x="22" y="29"/>
                  </a:cubicBezTo>
                  <a:cubicBezTo>
                    <a:pt x="16" y="30"/>
                    <a:pt x="10" y="27"/>
                    <a:pt x="8" y="22"/>
                  </a:cubicBezTo>
                  <a:cubicBezTo>
                    <a:pt x="6" y="16"/>
                    <a:pt x="10" y="10"/>
                    <a:pt x="15" y="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  <p:sp>
          <p:nvSpPr>
            <p:cNvPr id="63" name="Freeform 303"/>
            <p:cNvSpPr>
              <a:spLocks noEditPoints="1"/>
            </p:cNvSpPr>
            <p:nvPr/>
          </p:nvSpPr>
          <p:spPr bwMode="auto">
            <a:xfrm>
              <a:off x="5084763" y="1111250"/>
              <a:ext cx="109538" cy="104775"/>
            </a:xfrm>
            <a:custGeom>
              <a:avLst/>
              <a:gdLst>
                <a:gd name="T0" fmla="*/ 3 w 29"/>
                <a:gd name="T1" fmla="*/ 7 h 28"/>
                <a:gd name="T2" fmla="*/ 4 w 29"/>
                <a:gd name="T3" fmla="*/ 9 h 28"/>
                <a:gd name="T4" fmla="*/ 2 w 29"/>
                <a:gd name="T5" fmla="*/ 9 h 28"/>
                <a:gd name="T6" fmla="*/ 0 w 29"/>
                <a:gd name="T7" fmla="*/ 11 h 28"/>
                <a:gd name="T8" fmla="*/ 1 w 29"/>
                <a:gd name="T9" fmla="*/ 13 h 28"/>
                <a:gd name="T10" fmla="*/ 3 w 29"/>
                <a:gd name="T11" fmla="*/ 15 h 28"/>
                <a:gd name="T12" fmla="*/ 1 w 29"/>
                <a:gd name="T13" fmla="*/ 16 h 28"/>
                <a:gd name="T14" fmla="*/ 1 w 29"/>
                <a:gd name="T15" fmla="*/ 19 h 28"/>
                <a:gd name="T16" fmla="*/ 3 w 29"/>
                <a:gd name="T17" fmla="*/ 20 h 28"/>
                <a:gd name="T18" fmla="*/ 4 w 29"/>
                <a:gd name="T19" fmla="*/ 20 h 28"/>
                <a:gd name="T20" fmla="*/ 4 w 29"/>
                <a:gd name="T21" fmla="*/ 23 h 28"/>
                <a:gd name="T22" fmla="*/ 5 w 29"/>
                <a:gd name="T23" fmla="*/ 25 h 28"/>
                <a:gd name="T24" fmla="*/ 7 w 29"/>
                <a:gd name="T25" fmla="*/ 25 h 28"/>
                <a:gd name="T26" fmla="*/ 9 w 29"/>
                <a:gd name="T27" fmla="*/ 25 h 28"/>
                <a:gd name="T28" fmla="*/ 10 w 29"/>
                <a:gd name="T29" fmla="*/ 27 h 28"/>
                <a:gd name="T30" fmla="*/ 11 w 29"/>
                <a:gd name="T31" fmla="*/ 28 h 28"/>
                <a:gd name="T32" fmla="*/ 13 w 29"/>
                <a:gd name="T33" fmla="*/ 27 h 28"/>
                <a:gd name="T34" fmla="*/ 15 w 29"/>
                <a:gd name="T35" fmla="*/ 26 h 28"/>
                <a:gd name="T36" fmla="*/ 17 w 29"/>
                <a:gd name="T37" fmla="*/ 27 h 28"/>
                <a:gd name="T38" fmla="*/ 19 w 29"/>
                <a:gd name="T39" fmla="*/ 28 h 28"/>
                <a:gd name="T40" fmla="*/ 20 w 29"/>
                <a:gd name="T41" fmla="*/ 26 h 28"/>
                <a:gd name="T42" fmla="*/ 21 w 29"/>
                <a:gd name="T43" fmla="*/ 24 h 28"/>
                <a:gd name="T44" fmla="*/ 23 w 29"/>
                <a:gd name="T45" fmla="*/ 24 h 28"/>
                <a:gd name="T46" fmla="*/ 25 w 29"/>
                <a:gd name="T47" fmla="*/ 24 h 28"/>
                <a:gd name="T48" fmla="*/ 25 w 29"/>
                <a:gd name="T49" fmla="*/ 21 h 28"/>
                <a:gd name="T50" fmla="*/ 25 w 29"/>
                <a:gd name="T51" fmla="*/ 19 h 28"/>
                <a:gd name="T52" fmla="*/ 27 w 29"/>
                <a:gd name="T53" fmla="*/ 19 h 28"/>
                <a:gd name="T54" fmla="*/ 29 w 29"/>
                <a:gd name="T55" fmla="*/ 17 h 28"/>
                <a:gd name="T56" fmla="*/ 28 w 29"/>
                <a:gd name="T57" fmla="*/ 15 h 28"/>
                <a:gd name="T58" fmla="*/ 26 w 29"/>
                <a:gd name="T59" fmla="*/ 13 h 28"/>
                <a:gd name="T60" fmla="*/ 27 w 29"/>
                <a:gd name="T61" fmla="*/ 12 h 28"/>
                <a:gd name="T62" fmla="*/ 28 w 29"/>
                <a:gd name="T63" fmla="*/ 10 h 28"/>
                <a:gd name="T64" fmla="*/ 26 w 29"/>
                <a:gd name="T65" fmla="*/ 8 h 28"/>
                <a:gd name="T66" fmla="*/ 24 w 29"/>
                <a:gd name="T67" fmla="*/ 7 h 28"/>
                <a:gd name="T68" fmla="*/ 25 w 29"/>
                <a:gd name="T69" fmla="*/ 6 h 28"/>
                <a:gd name="T70" fmla="*/ 24 w 29"/>
                <a:gd name="T71" fmla="*/ 3 h 28"/>
                <a:gd name="T72" fmla="*/ 22 w 29"/>
                <a:gd name="T73" fmla="*/ 3 h 28"/>
                <a:gd name="T74" fmla="*/ 19 w 29"/>
                <a:gd name="T75" fmla="*/ 3 h 28"/>
                <a:gd name="T76" fmla="*/ 19 w 29"/>
                <a:gd name="T77" fmla="*/ 2 h 28"/>
                <a:gd name="T78" fmla="*/ 17 w 29"/>
                <a:gd name="T79" fmla="*/ 0 h 28"/>
                <a:gd name="T80" fmla="*/ 15 w 29"/>
                <a:gd name="T81" fmla="*/ 1 h 28"/>
                <a:gd name="T82" fmla="*/ 13 w 29"/>
                <a:gd name="T83" fmla="*/ 2 h 28"/>
                <a:gd name="T84" fmla="*/ 12 w 29"/>
                <a:gd name="T85" fmla="*/ 1 h 28"/>
                <a:gd name="T86" fmla="*/ 10 w 29"/>
                <a:gd name="T87" fmla="*/ 0 h 28"/>
                <a:gd name="T88" fmla="*/ 9 w 29"/>
                <a:gd name="T89" fmla="*/ 2 h 28"/>
                <a:gd name="T90" fmla="*/ 8 w 29"/>
                <a:gd name="T91" fmla="*/ 4 h 28"/>
                <a:gd name="T92" fmla="*/ 6 w 29"/>
                <a:gd name="T93" fmla="*/ 4 h 28"/>
                <a:gd name="T94" fmla="*/ 4 w 29"/>
                <a:gd name="T95" fmla="*/ 4 h 28"/>
                <a:gd name="T96" fmla="*/ 3 w 29"/>
                <a:gd name="T97" fmla="*/ 7 h 28"/>
                <a:gd name="T98" fmla="*/ 12 w 29"/>
                <a:gd name="T99" fmla="*/ 6 h 28"/>
                <a:gd name="T100" fmla="*/ 22 w 29"/>
                <a:gd name="T101" fmla="*/ 12 h 28"/>
                <a:gd name="T102" fmla="*/ 17 w 29"/>
                <a:gd name="T103" fmla="*/ 22 h 28"/>
                <a:gd name="T104" fmla="*/ 6 w 29"/>
                <a:gd name="T105" fmla="*/ 17 h 28"/>
                <a:gd name="T106" fmla="*/ 12 w 29"/>
                <a:gd name="T107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" h="28">
                  <a:moveTo>
                    <a:pt x="3" y="7"/>
                  </a:moveTo>
                  <a:cubicBezTo>
                    <a:pt x="4" y="7"/>
                    <a:pt x="4" y="9"/>
                    <a:pt x="4" y="9"/>
                  </a:cubicBezTo>
                  <a:cubicBezTo>
                    <a:pt x="4" y="9"/>
                    <a:pt x="3" y="10"/>
                    <a:pt x="2" y="9"/>
                  </a:cubicBezTo>
                  <a:cubicBezTo>
                    <a:pt x="1" y="9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2" y="13"/>
                    <a:pt x="3" y="15"/>
                    <a:pt x="3" y="15"/>
                  </a:cubicBezTo>
                  <a:cubicBezTo>
                    <a:pt x="3" y="16"/>
                    <a:pt x="2" y="16"/>
                    <a:pt x="1" y="16"/>
                  </a:cubicBezTo>
                  <a:cubicBezTo>
                    <a:pt x="1" y="17"/>
                    <a:pt x="0" y="18"/>
                    <a:pt x="1" y="19"/>
                  </a:cubicBezTo>
                  <a:cubicBezTo>
                    <a:pt x="1" y="20"/>
                    <a:pt x="2" y="20"/>
                    <a:pt x="3" y="20"/>
                  </a:cubicBezTo>
                  <a:cubicBezTo>
                    <a:pt x="3" y="20"/>
                    <a:pt x="4" y="20"/>
                    <a:pt x="4" y="20"/>
                  </a:cubicBezTo>
                  <a:cubicBezTo>
                    <a:pt x="4" y="21"/>
                    <a:pt x="5" y="22"/>
                    <a:pt x="4" y="23"/>
                  </a:cubicBezTo>
                  <a:cubicBezTo>
                    <a:pt x="4" y="23"/>
                    <a:pt x="4" y="24"/>
                    <a:pt x="5" y="25"/>
                  </a:cubicBezTo>
                  <a:cubicBezTo>
                    <a:pt x="5" y="26"/>
                    <a:pt x="7" y="26"/>
                    <a:pt x="7" y="25"/>
                  </a:cubicBezTo>
                  <a:cubicBezTo>
                    <a:pt x="8" y="25"/>
                    <a:pt x="9" y="25"/>
                    <a:pt x="9" y="25"/>
                  </a:cubicBezTo>
                  <a:cubicBezTo>
                    <a:pt x="10" y="25"/>
                    <a:pt x="10" y="26"/>
                    <a:pt x="10" y="27"/>
                  </a:cubicBezTo>
                  <a:cubicBezTo>
                    <a:pt x="10" y="27"/>
                    <a:pt x="10" y="28"/>
                    <a:pt x="11" y="28"/>
                  </a:cubicBezTo>
                  <a:cubicBezTo>
                    <a:pt x="12" y="28"/>
                    <a:pt x="13" y="28"/>
                    <a:pt x="13" y="27"/>
                  </a:cubicBezTo>
                  <a:cubicBezTo>
                    <a:pt x="14" y="27"/>
                    <a:pt x="15" y="26"/>
                    <a:pt x="15" y="26"/>
                  </a:cubicBezTo>
                  <a:cubicBezTo>
                    <a:pt x="16" y="26"/>
                    <a:pt x="16" y="26"/>
                    <a:pt x="17" y="27"/>
                  </a:cubicBezTo>
                  <a:cubicBezTo>
                    <a:pt x="17" y="28"/>
                    <a:pt x="18" y="28"/>
                    <a:pt x="19" y="28"/>
                  </a:cubicBezTo>
                  <a:cubicBezTo>
                    <a:pt x="20" y="28"/>
                    <a:pt x="20" y="27"/>
                    <a:pt x="20" y="26"/>
                  </a:cubicBezTo>
                  <a:cubicBezTo>
                    <a:pt x="20" y="25"/>
                    <a:pt x="21" y="24"/>
                    <a:pt x="21" y="24"/>
                  </a:cubicBezTo>
                  <a:cubicBezTo>
                    <a:pt x="21" y="24"/>
                    <a:pt x="22" y="24"/>
                    <a:pt x="23" y="24"/>
                  </a:cubicBezTo>
                  <a:cubicBezTo>
                    <a:pt x="23" y="25"/>
                    <a:pt x="24" y="25"/>
                    <a:pt x="25" y="24"/>
                  </a:cubicBezTo>
                  <a:cubicBezTo>
                    <a:pt x="26" y="23"/>
                    <a:pt x="26" y="22"/>
                    <a:pt x="25" y="21"/>
                  </a:cubicBezTo>
                  <a:cubicBezTo>
                    <a:pt x="25" y="21"/>
                    <a:pt x="25" y="20"/>
                    <a:pt x="25" y="19"/>
                  </a:cubicBezTo>
                  <a:cubicBezTo>
                    <a:pt x="25" y="19"/>
                    <a:pt x="26" y="19"/>
                    <a:pt x="27" y="19"/>
                  </a:cubicBezTo>
                  <a:cubicBezTo>
                    <a:pt x="28" y="19"/>
                    <a:pt x="28" y="18"/>
                    <a:pt x="29" y="17"/>
                  </a:cubicBezTo>
                  <a:cubicBezTo>
                    <a:pt x="29" y="16"/>
                    <a:pt x="28" y="15"/>
                    <a:pt x="28" y="15"/>
                  </a:cubicBezTo>
                  <a:cubicBezTo>
                    <a:pt x="27" y="15"/>
                    <a:pt x="26" y="14"/>
                    <a:pt x="26" y="13"/>
                  </a:cubicBezTo>
                  <a:cubicBezTo>
                    <a:pt x="26" y="13"/>
                    <a:pt x="27" y="12"/>
                    <a:pt x="27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8" y="9"/>
                    <a:pt x="27" y="8"/>
                    <a:pt x="26" y="8"/>
                  </a:cubicBezTo>
                  <a:cubicBezTo>
                    <a:pt x="26" y="9"/>
                    <a:pt x="24" y="8"/>
                    <a:pt x="24" y="7"/>
                  </a:cubicBezTo>
                  <a:cubicBezTo>
                    <a:pt x="24" y="7"/>
                    <a:pt x="24" y="6"/>
                    <a:pt x="25" y="6"/>
                  </a:cubicBezTo>
                  <a:cubicBezTo>
                    <a:pt x="25" y="5"/>
                    <a:pt x="25" y="4"/>
                    <a:pt x="24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1" y="4"/>
                    <a:pt x="20" y="4"/>
                    <a:pt x="19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5" y="2"/>
                    <a:pt x="14" y="2"/>
                    <a:pt x="13" y="2"/>
                  </a:cubicBezTo>
                  <a:cubicBezTo>
                    <a:pt x="13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1"/>
                    <a:pt x="8" y="2"/>
                    <a:pt x="9" y="2"/>
                  </a:cubicBezTo>
                  <a:cubicBezTo>
                    <a:pt x="9" y="3"/>
                    <a:pt x="8" y="4"/>
                    <a:pt x="8" y="4"/>
                  </a:cubicBezTo>
                  <a:cubicBezTo>
                    <a:pt x="7" y="5"/>
                    <a:pt x="7" y="4"/>
                    <a:pt x="6" y="4"/>
                  </a:cubicBezTo>
                  <a:cubicBezTo>
                    <a:pt x="5" y="3"/>
                    <a:pt x="4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lose/>
                  <a:moveTo>
                    <a:pt x="12" y="6"/>
                  </a:moveTo>
                  <a:cubicBezTo>
                    <a:pt x="16" y="5"/>
                    <a:pt x="21" y="7"/>
                    <a:pt x="22" y="12"/>
                  </a:cubicBezTo>
                  <a:cubicBezTo>
                    <a:pt x="24" y="16"/>
                    <a:pt x="21" y="21"/>
                    <a:pt x="17" y="22"/>
                  </a:cubicBezTo>
                  <a:cubicBezTo>
                    <a:pt x="13" y="23"/>
                    <a:pt x="8" y="21"/>
                    <a:pt x="6" y="17"/>
                  </a:cubicBezTo>
                  <a:cubicBezTo>
                    <a:pt x="5" y="12"/>
                    <a:pt x="7" y="8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bg1"/>
                </a:solidFill>
              </a:endParaRPr>
            </a:p>
          </p:txBody>
        </p:sp>
      </p:grpSp>
      <p:sp>
        <p:nvSpPr>
          <p:cNvPr id="64" name="Freeform 9"/>
          <p:cNvSpPr>
            <a:spLocks noEditPoints="1"/>
          </p:cNvSpPr>
          <p:nvPr/>
        </p:nvSpPr>
        <p:spPr bwMode="auto">
          <a:xfrm rot="19469485">
            <a:off x="5116446" y="3513271"/>
            <a:ext cx="283701" cy="302301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65" name="Freeform 206"/>
          <p:cNvSpPr>
            <a:spLocks noChangeAspect="1" noEditPoints="1"/>
          </p:cNvSpPr>
          <p:nvPr/>
        </p:nvSpPr>
        <p:spPr bwMode="auto">
          <a:xfrm>
            <a:off x="5835345" y="3507513"/>
            <a:ext cx="228407" cy="27609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4131357" y="198391"/>
            <a:ext cx="896855" cy="808616"/>
            <a:chOff x="3720691" y="2824413"/>
            <a:chExt cx="1341120" cy="1209172"/>
          </a:xfrm>
        </p:grpSpPr>
        <p:sp>
          <p:nvSpPr>
            <p:cNvPr id="6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6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/>
            </a:p>
          </p:txBody>
        </p:sp>
      </p:grpSp>
      <p:sp>
        <p:nvSpPr>
          <p:cNvPr id="69" name="Freeform 89"/>
          <p:cNvSpPr>
            <a:spLocks noEditPoints="1"/>
          </p:cNvSpPr>
          <p:nvPr/>
        </p:nvSpPr>
        <p:spPr bwMode="auto">
          <a:xfrm>
            <a:off x="4461193" y="411693"/>
            <a:ext cx="237184" cy="382013"/>
          </a:xfrm>
          <a:custGeom>
            <a:avLst/>
            <a:gdLst>
              <a:gd name="T0" fmla="*/ 70 w 124"/>
              <a:gd name="T1" fmla="*/ 160 h 200"/>
              <a:gd name="T2" fmla="*/ 70 w 124"/>
              <a:gd name="T3" fmla="*/ 184 h 200"/>
              <a:gd name="T4" fmla="*/ 97 w 124"/>
              <a:gd name="T5" fmla="*/ 184 h 200"/>
              <a:gd name="T6" fmla="*/ 97 w 124"/>
              <a:gd name="T7" fmla="*/ 200 h 200"/>
              <a:gd name="T8" fmla="*/ 25 w 124"/>
              <a:gd name="T9" fmla="*/ 200 h 200"/>
              <a:gd name="T10" fmla="*/ 25 w 124"/>
              <a:gd name="T11" fmla="*/ 184 h 200"/>
              <a:gd name="T12" fmla="*/ 53 w 124"/>
              <a:gd name="T13" fmla="*/ 184 h 200"/>
              <a:gd name="T14" fmla="*/ 53 w 124"/>
              <a:gd name="T15" fmla="*/ 160 h 200"/>
              <a:gd name="T16" fmla="*/ 0 w 124"/>
              <a:gd name="T17" fmla="*/ 98 h 200"/>
              <a:gd name="T18" fmla="*/ 0 w 124"/>
              <a:gd name="T19" fmla="*/ 76 h 200"/>
              <a:gd name="T20" fmla="*/ 17 w 124"/>
              <a:gd name="T21" fmla="*/ 76 h 200"/>
              <a:gd name="T22" fmla="*/ 17 w 124"/>
              <a:gd name="T23" fmla="*/ 98 h 200"/>
              <a:gd name="T24" fmla="*/ 30 w 124"/>
              <a:gd name="T25" fmla="*/ 130 h 200"/>
              <a:gd name="T26" fmla="*/ 62 w 124"/>
              <a:gd name="T27" fmla="*/ 144 h 200"/>
              <a:gd name="T28" fmla="*/ 94 w 124"/>
              <a:gd name="T29" fmla="*/ 130 h 200"/>
              <a:gd name="T30" fmla="*/ 105 w 124"/>
              <a:gd name="T31" fmla="*/ 98 h 200"/>
              <a:gd name="T32" fmla="*/ 105 w 124"/>
              <a:gd name="T33" fmla="*/ 76 h 200"/>
              <a:gd name="T34" fmla="*/ 124 w 124"/>
              <a:gd name="T35" fmla="*/ 76 h 200"/>
              <a:gd name="T36" fmla="*/ 124 w 124"/>
              <a:gd name="T37" fmla="*/ 98 h 200"/>
              <a:gd name="T38" fmla="*/ 70 w 124"/>
              <a:gd name="T39" fmla="*/ 160 h 200"/>
              <a:gd name="T40" fmla="*/ 63 w 124"/>
              <a:gd name="T41" fmla="*/ 132 h 200"/>
              <a:gd name="T42" fmla="*/ 29 w 124"/>
              <a:gd name="T43" fmla="*/ 97 h 200"/>
              <a:gd name="T44" fmla="*/ 29 w 124"/>
              <a:gd name="T45" fmla="*/ 88 h 200"/>
              <a:gd name="T46" fmla="*/ 77 w 124"/>
              <a:gd name="T47" fmla="*/ 88 h 200"/>
              <a:gd name="T48" fmla="*/ 77 w 124"/>
              <a:gd name="T49" fmla="*/ 80 h 200"/>
              <a:gd name="T50" fmla="*/ 29 w 124"/>
              <a:gd name="T51" fmla="*/ 80 h 200"/>
              <a:gd name="T52" fmla="*/ 29 w 124"/>
              <a:gd name="T53" fmla="*/ 64 h 200"/>
              <a:gd name="T54" fmla="*/ 77 w 124"/>
              <a:gd name="T55" fmla="*/ 64 h 200"/>
              <a:gd name="T56" fmla="*/ 77 w 124"/>
              <a:gd name="T57" fmla="*/ 56 h 200"/>
              <a:gd name="T58" fmla="*/ 29 w 124"/>
              <a:gd name="T59" fmla="*/ 56 h 200"/>
              <a:gd name="T60" fmla="*/ 29 w 124"/>
              <a:gd name="T61" fmla="*/ 44 h 200"/>
              <a:gd name="T62" fmla="*/ 77 w 124"/>
              <a:gd name="T63" fmla="*/ 44 h 200"/>
              <a:gd name="T64" fmla="*/ 77 w 124"/>
              <a:gd name="T65" fmla="*/ 36 h 200"/>
              <a:gd name="T66" fmla="*/ 29 w 124"/>
              <a:gd name="T67" fmla="*/ 36 h 200"/>
              <a:gd name="T68" fmla="*/ 63 w 124"/>
              <a:gd name="T69" fmla="*/ 0 h 200"/>
              <a:gd name="T70" fmla="*/ 97 w 124"/>
              <a:gd name="T71" fmla="*/ 36 h 200"/>
              <a:gd name="T72" fmla="*/ 97 w 124"/>
              <a:gd name="T73" fmla="*/ 97 h 200"/>
              <a:gd name="T74" fmla="*/ 63 w 124"/>
              <a:gd name="T75" fmla="*/ 13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200">
                <a:moveTo>
                  <a:pt x="70" y="160"/>
                </a:moveTo>
                <a:cubicBezTo>
                  <a:pt x="70" y="184"/>
                  <a:pt x="70" y="184"/>
                  <a:pt x="70" y="184"/>
                </a:cubicBezTo>
                <a:cubicBezTo>
                  <a:pt x="97" y="184"/>
                  <a:pt x="97" y="184"/>
                  <a:pt x="97" y="184"/>
                </a:cubicBezTo>
                <a:cubicBezTo>
                  <a:pt x="97" y="200"/>
                  <a:pt x="97" y="200"/>
                  <a:pt x="97" y="200"/>
                </a:cubicBezTo>
                <a:cubicBezTo>
                  <a:pt x="25" y="200"/>
                  <a:pt x="25" y="200"/>
                  <a:pt x="25" y="200"/>
                </a:cubicBezTo>
                <a:cubicBezTo>
                  <a:pt x="25" y="184"/>
                  <a:pt x="25" y="184"/>
                  <a:pt x="25" y="184"/>
                </a:cubicBezTo>
                <a:cubicBezTo>
                  <a:pt x="53" y="184"/>
                  <a:pt x="53" y="184"/>
                  <a:pt x="53" y="184"/>
                </a:cubicBezTo>
                <a:cubicBezTo>
                  <a:pt x="53" y="160"/>
                  <a:pt x="53" y="160"/>
                  <a:pt x="53" y="160"/>
                </a:cubicBezTo>
                <a:cubicBezTo>
                  <a:pt x="23" y="156"/>
                  <a:pt x="0" y="130"/>
                  <a:pt x="0" y="98"/>
                </a:cubicBezTo>
                <a:cubicBezTo>
                  <a:pt x="0" y="76"/>
                  <a:pt x="0" y="76"/>
                  <a:pt x="0" y="76"/>
                </a:cubicBezTo>
                <a:cubicBezTo>
                  <a:pt x="17" y="76"/>
                  <a:pt x="17" y="76"/>
                  <a:pt x="17" y="76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111"/>
                  <a:pt x="22" y="122"/>
                  <a:pt x="30" y="130"/>
                </a:cubicBezTo>
                <a:cubicBezTo>
                  <a:pt x="38" y="139"/>
                  <a:pt x="49" y="144"/>
                  <a:pt x="62" y="144"/>
                </a:cubicBezTo>
                <a:cubicBezTo>
                  <a:pt x="75" y="144"/>
                  <a:pt x="86" y="139"/>
                  <a:pt x="94" y="130"/>
                </a:cubicBezTo>
                <a:cubicBezTo>
                  <a:pt x="102" y="122"/>
                  <a:pt x="105" y="111"/>
                  <a:pt x="105" y="98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98"/>
                  <a:pt x="124" y="98"/>
                  <a:pt x="124" y="98"/>
                </a:cubicBezTo>
                <a:cubicBezTo>
                  <a:pt x="124" y="130"/>
                  <a:pt x="100" y="156"/>
                  <a:pt x="70" y="160"/>
                </a:cubicBezTo>
                <a:close/>
                <a:moveTo>
                  <a:pt x="63" y="132"/>
                </a:moveTo>
                <a:cubicBezTo>
                  <a:pt x="45" y="132"/>
                  <a:pt x="29" y="116"/>
                  <a:pt x="29" y="97"/>
                </a:cubicBezTo>
                <a:cubicBezTo>
                  <a:pt x="29" y="88"/>
                  <a:pt x="29" y="88"/>
                  <a:pt x="29" y="88"/>
                </a:cubicBezTo>
                <a:cubicBezTo>
                  <a:pt x="77" y="88"/>
                  <a:pt x="77" y="88"/>
                  <a:pt x="77" y="88"/>
                </a:cubicBezTo>
                <a:cubicBezTo>
                  <a:pt x="77" y="80"/>
                  <a:pt x="77" y="80"/>
                  <a:pt x="77" y="80"/>
                </a:cubicBezTo>
                <a:cubicBezTo>
                  <a:pt x="29" y="80"/>
                  <a:pt x="29" y="80"/>
                  <a:pt x="29" y="80"/>
                </a:cubicBezTo>
                <a:cubicBezTo>
                  <a:pt x="29" y="64"/>
                  <a:pt x="29" y="64"/>
                  <a:pt x="29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56"/>
                  <a:pt x="77" y="56"/>
                  <a:pt x="77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44"/>
                  <a:pt x="29" y="44"/>
                  <a:pt x="29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77" y="36"/>
                  <a:pt x="77" y="36"/>
                  <a:pt x="77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30" y="17"/>
                  <a:pt x="46" y="0"/>
                  <a:pt x="63" y="0"/>
                </a:cubicBezTo>
                <a:cubicBezTo>
                  <a:pt x="82" y="0"/>
                  <a:pt x="97" y="16"/>
                  <a:pt x="97" y="36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116"/>
                  <a:pt x="82" y="132"/>
                  <a:pt x="63" y="132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/>
          </a:p>
        </p:txBody>
      </p:sp>
      <p:sp>
        <p:nvSpPr>
          <p:cNvPr id="70" name="Freeform 5"/>
          <p:cNvSpPr/>
          <p:nvPr/>
        </p:nvSpPr>
        <p:spPr bwMode="auto">
          <a:xfrm rot="1855731">
            <a:off x="4217889" y="276408"/>
            <a:ext cx="723793" cy="652582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rgbClr val="414455"/>
            </a:solidFill>
            <a:prstDash val="sysDash"/>
            <a:miter lim="800000"/>
          </a:ln>
          <a:effectLst/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ldLvl="0" animBg="1"/>
      <p:bldP spid="10" grpId="0"/>
      <p:bldP spid="12" grpId="0"/>
      <p:bldP spid="20" grpId="0" bldLvl="0" animBg="1"/>
      <p:bldP spid="39" grpId="0" bldLvl="0" animBg="1"/>
      <p:bldP spid="64" grpId="0" bldLvl="0" animBg="1"/>
      <p:bldP spid="65" grpId="0" bldLvl="0" animBg="1"/>
      <p:bldP spid="69" grpId="0" bldLvl="0" animBg="1"/>
      <p:bldP spid="7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5" name="直接连接符 9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607409" y="1180443"/>
            <a:ext cx="193548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RESEARCH MENTALITY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AND THE PROCESS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主目录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160085" y="267886"/>
            <a:ext cx="1183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CONTENTS</a:t>
            </a:r>
          </a:p>
        </p:txBody>
      </p:sp>
      <p:cxnSp>
        <p:nvCxnSpPr>
          <p:cNvPr id="108" name="直接连接符 107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任意多边形 34"/>
          <p:cNvSpPr/>
          <p:nvPr/>
        </p:nvSpPr>
        <p:spPr>
          <a:xfrm>
            <a:off x="1741714" y="2220686"/>
            <a:ext cx="5660572" cy="1204692"/>
          </a:xfrm>
          <a:custGeom>
            <a:avLst/>
            <a:gdLst>
              <a:gd name="connsiteX0" fmla="*/ 0 w 5660572"/>
              <a:gd name="connsiteY0" fmla="*/ 14514 h 1204692"/>
              <a:gd name="connsiteX1" fmla="*/ 1407886 w 5660572"/>
              <a:gd name="connsiteY1" fmla="*/ 1204685 h 1204692"/>
              <a:gd name="connsiteX2" fmla="*/ 2815772 w 5660572"/>
              <a:gd name="connsiteY2" fmla="*/ 0 h 1204692"/>
              <a:gd name="connsiteX3" fmla="*/ 4267200 w 5660572"/>
              <a:gd name="connsiteY3" fmla="*/ 1204685 h 1204692"/>
              <a:gd name="connsiteX4" fmla="*/ 5660572 w 5660572"/>
              <a:gd name="connsiteY4" fmla="*/ 0 h 1204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572" h="1204692">
                <a:moveTo>
                  <a:pt x="0" y="14514"/>
                </a:moveTo>
                <a:cubicBezTo>
                  <a:pt x="469295" y="610809"/>
                  <a:pt x="938591" y="1207104"/>
                  <a:pt x="1407886" y="1204685"/>
                </a:cubicBezTo>
                <a:cubicBezTo>
                  <a:pt x="1877181" y="1202266"/>
                  <a:pt x="2339220" y="0"/>
                  <a:pt x="2815772" y="0"/>
                </a:cubicBezTo>
                <a:cubicBezTo>
                  <a:pt x="3292324" y="0"/>
                  <a:pt x="3793067" y="1204685"/>
                  <a:pt x="4267200" y="1204685"/>
                </a:cubicBezTo>
                <a:cubicBezTo>
                  <a:pt x="4741333" y="1204685"/>
                  <a:pt x="5411410" y="152400"/>
                  <a:pt x="5660572" y="0"/>
                </a:cubicBezTo>
              </a:path>
            </a:pathLst>
          </a:cu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80871" y="1661152"/>
            <a:ext cx="1139038" cy="1139038"/>
            <a:chOff x="1180871" y="1661152"/>
            <a:chExt cx="1139038" cy="1139038"/>
          </a:xfrm>
        </p:grpSpPr>
        <p:grpSp>
          <p:nvGrpSpPr>
            <p:cNvPr id="110" name="组合 109"/>
            <p:cNvGrpSpPr/>
            <p:nvPr/>
          </p:nvGrpSpPr>
          <p:grpSpPr>
            <a:xfrm>
              <a:off x="118087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4" name="TextBox 133"/>
            <p:cNvSpPr txBox="1"/>
            <p:nvPr/>
          </p:nvSpPr>
          <p:spPr>
            <a:xfrm>
              <a:off x="145928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1676" y="2836786"/>
            <a:ext cx="1139038" cy="1139038"/>
            <a:chOff x="2591676" y="2836786"/>
            <a:chExt cx="1139038" cy="1139038"/>
          </a:xfrm>
        </p:grpSpPr>
        <p:grpSp>
          <p:nvGrpSpPr>
            <p:cNvPr id="120" name="组合 119"/>
            <p:cNvGrpSpPr/>
            <p:nvPr/>
          </p:nvGrpSpPr>
          <p:grpSpPr>
            <a:xfrm>
              <a:off x="259167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2" name="同心圆 1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5" name="TextBox 134"/>
            <p:cNvSpPr txBox="1"/>
            <p:nvPr/>
          </p:nvSpPr>
          <p:spPr>
            <a:xfrm>
              <a:off x="287008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2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02481" y="1661152"/>
            <a:ext cx="1139038" cy="1139038"/>
            <a:chOff x="4002481" y="1661152"/>
            <a:chExt cx="1139038" cy="1139038"/>
          </a:xfrm>
        </p:grpSpPr>
        <p:grpSp>
          <p:nvGrpSpPr>
            <p:cNvPr id="130" name="组合 129"/>
            <p:cNvGrpSpPr/>
            <p:nvPr/>
          </p:nvGrpSpPr>
          <p:grpSpPr>
            <a:xfrm>
              <a:off x="400248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2" name="同心圆 1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6" name="TextBox 135"/>
            <p:cNvSpPr txBox="1"/>
            <p:nvPr/>
          </p:nvSpPr>
          <p:spPr>
            <a:xfrm>
              <a:off x="428089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3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13286" y="2836786"/>
            <a:ext cx="1139038" cy="1139038"/>
            <a:chOff x="5413286" y="2836786"/>
            <a:chExt cx="1139038" cy="113903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541328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7" name="同心圆 1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8" name="椭圆 11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37" name="TextBox 136"/>
            <p:cNvSpPr txBox="1"/>
            <p:nvPr/>
          </p:nvSpPr>
          <p:spPr>
            <a:xfrm>
              <a:off x="569169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4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824091" y="1661152"/>
            <a:ext cx="1139038" cy="1139038"/>
            <a:chOff x="6824091" y="1661152"/>
            <a:chExt cx="1139038" cy="1139038"/>
          </a:xfrm>
        </p:grpSpPr>
        <p:grpSp>
          <p:nvGrpSpPr>
            <p:cNvPr id="125" name="组合 124"/>
            <p:cNvGrpSpPr/>
            <p:nvPr/>
          </p:nvGrpSpPr>
          <p:grpSpPr>
            <a:xfrm>
              <a:off x="682409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7" name="同心圆 1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42" name="TextBox 141"/>
            <p:cNvSpPr txBox="1"/>
            <p:nvPr/>
          </p:nvSpPr>
          <p:spPr>
            <a:xfrm>
              <a:off x="710250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1A3F6C"/>
                  </a:solidFill>
                  <a:latin typeface="黑体" panose="02010600030101010101" charset="-122"/>
                  <a:ea typeface="黑体" panose="02010600030101010101" charset="-122"/>
                </a:rPr>
                <a:t>5</a:t>
              </a:r>
            </a:p>
          </p:txBody>
        </p:sp>
      </p:grpSp>
      <p:sp>
        <p:nvSpPr>
          <p:cNvPr id="144" name="TextBox 143"/>
          <p:cNvSpPr txBox="1"/>
          <p:nvPr/>
        </p:nvSpPr>
        <p:spPr>
          <a:xfrm>
            <a:off x="79878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课题背景及内容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978481" y="412838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课题现状及发展情况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3662754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研究思路及过程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5219304" y="412807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实验数据结果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649336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解决方案及总结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655132" y="1165930"/>
            <a:ext cx="21483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BACKGROUND OF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SUBJECT AND CONTENT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094106" y="4445122"/>
            <a:ext cx="2092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 AND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DEVELOPMENT OF SUBJECT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261799" y="4417978"/>
            <a:ext cx="15749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RESULTS OF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EXPRIMENTAL DATA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771117" y="1171178"/>
            <a:ext cx="1271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SOLUTIONS </a:t>
            </a:r>
          </a:p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AND SUMMARY</a:t>
            </a:r>
            <a:endParaRPr lang="zh-CN" altLang="en-US" sz="12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5" grpId="0" animBg="1"/>
      <p:bldP spid="106" grpId="0"/>
      <p:bldP spid="107" grpId="0"/>
      <p:bldP spid="35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786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课题背景及内容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4866" y="2896649"/>
            <a:ext cx="124103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第一部分</a:t>
            </a:r>
            <a:endParaRPr lang="zh-CN" altLang="en-US" sz="2000" dirty="0" smtClean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" name="KSO_Shape"/>
            <p:cNvSpPr/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450203" y="249090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课题背景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50203" y="328845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研究意义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50203" y="37350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研究综述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50203" y="41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理论基础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34168" y="2538146"/>
            <a:ext cx="14991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BACKGROUND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34168" y="3336874"/>
            <a:ext cx="1463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SIGNIFICANCE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34168" y="3784642"/>
            <a:ext cx="14622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REVIEW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34168" y="4232411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THEORETICAL BASIS</a:t>
            </a:r>
          </a:p>
        </p:txBody>
      </p:sp>
      <p:sp>
        <p:nvSpPr>
          <p:cNvPr id="24" name="椭圆 23"/>
          <p:cNvSpPr/>
          <p:nvPr/>
        </p:nvSpPr>
        <p:spPr>
          <a:xfrm>
            <a:off x="4156315" y="25184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56315" y="330672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56315" y="374408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56315" y="418144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50203" y="290661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相关研究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21531" y="2953861"/>
            <a:ext cx="13244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Related research</a:t>
            </a:r>
          </a:p>
        </p:txBody>
      </p:sp>
      <p:sp>
        <p:nvSpPr>
          <p:cNvPr id="30" name="椭圆 29"/>
          <p:cNvSpPr/>
          <p:nvPr/>
        </p:nvSpPr>
        <p:spPr>
          <a:xfrm>
            <a:off x="4156315" y="293411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41"/>
          <p:cNvSpPr>
            <a:spLocks noChangeArrowheads="1"/>
          </p:cNvSpPr>
          <p:nvPr/>
        </p:nvSpPr>
        <p:spPr bwMode="auto">
          <a:xfrm>
            <a:off x="1439864" y="1664494"/>
            <a:ext cx="6264275" cy="153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写毕业论文主要目的是培养学生综合运用所学知识和技能，理论联系实际，独立分析，解决实际问题的能力，使学生得到从事本专业工作和进行相关的基本训练。毕业论文应反映出作者能够准确地掌握所学的专业基础知识，基本学会综合运用所学知识进行科学研究的方法，对所研究的题目有一定的心得体会，论文题目的范围不宜过宽，一般选择本学科某一重要问题的一个侧面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endParaRPr lang="zh-CN" altLang="en-US" sz="1000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r>
              <a:rPr lang="zh-CN" altLang="en-US" sz="1100" b="1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100" b="1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</p:txBody>
      </p:sp>
      <p:sp>
        <p:nvSpPr>
          <p:cNvPr id="6154" name="TextBox 43"/>
          <p:cNvSpPr>
            <a:spLocks noChangeArrowheads="1"/>
          </p:cNvSpPr>
          <p:nvPr/>
        </p:nvSpPr>
        <p:spPr bwMode="auto">
          <a:xfrm>
            <a:off x="3416300" y="994410"/>
            <a:ext cx="2311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800" b="1" dirty="0">
                <a:latin typeface="黑体" panose="02010600030101010101" charset="-122"/>
                <a:ea typeface="黑体" panose="02010600030101010101" charset="-122"/>
              </a:rPr>
              <a:t>行业大背景</a:t>
            </a:r>
          </a:p>
        </p:txBody>
      </p:sp>
      <p:grpSp>
        <p:nvGrpSpPr>
          <p:cNvPr id="6155" name="组合 2"/>
          <p:cNvGrpSpPr/>
          <p:nvPr/>
        </p:nvGrpSpPr>
        <p:grpSpPr bwMode="auto">
          <a:xfrm>
            <a:off x="2770188" y="1138714"/>
            <a:ext cx="3579812" cy="142875"/>
            <a:chOff x="0" y="0"/>
            <a:chExt cx="3580582" cy="158874"/>
          </a:xfrm>
        </p:grpSpPr>
        <p:grpSp>
          <p:nvGrpSpPr>
            <p:cNvPr id="6156" name="组合 61"/>
            <p:cNvGrpSpPr/>
            <p:nvPr/>
          </p:nvGrpSpPr>
          <p:grpSpPr bwMode="auto">
            <a:xfrm>
              <a:off x="0" y="0"/>
              <a:ext cx="792088" cy="158874"/>
              <a:chOff x="0" y="0"/>
              <a:chExt cx="792088" cy="158874"/>
            </a:xfrm>
          </p:grpSpPr>
          <p:sp>
            <p:nvSpPr>
              <p:cNvPr id="6157" name="直接连接符 70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8" name="直接连接符 71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9" name="直接连接符 72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60" name="组合 62"/>
            <p:cNvGrpSpPr/>
            <p:nvPr/>
          </p:nvGrpSpPr>
          <p:grpSpPr bwMode="auto">
            <a:xfrm rot="10800000">
              <a:off x="2788494" y="0"/>
              <a:ext cx="792088" cy="158874"/>
              <a:chOff x="0" y="0"/>
              <a:chExt cx="792088" cy="158874"/>
            </a:xfrm>
          </p:grpSpPr>
          <p:sp>
            <p:nvSpPr>
              <p:cNvPr id="6161" name="直接连接符 67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2" name="直接连接符 68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3" name="直接连接符 69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059464" y="3524926"/>
            <a:ext cx="2185594" cy="1224902"/>
            <a:chOff x="6059464" y="3524926"/>
            <a:chExt cx="2185594" cy="1224902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6168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6169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插入相关主题图片</a:t>
                </a:r>
              </a:p>
            </p:txBody>
          </p:sp>
          <p:sp>
            <p:nvSpPr>
              <p:cNvPr id="6170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黑体" panose="02010600030101010101" charset="-122"/>
                  <a:ea typeface="黑体" panose="02010600030101010101" charset="-122"/>
                  <a:sym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33" name="直接连接符 32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选题背景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3660458" y="3524926"/>
            <a:ext cx="2185594" cy="1224902"/>
            <a:chOff x="6059464" y="3524926"/>
            <a:chExt cx="2185594" cy="1224902"/>
          </a:xfrm>
        </p:grpSpPr>
        <p:grpSp>
          <p:nvGrpSpPr>
            <p:cNvPr id="46" name="组合 45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47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48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插入相关主题图片</a:t>
                </a:r>
              </a:p>
            </p:txBody>
          </p:sp>
          <p:sp>
            <p:nvSpPr>
              <p:cNvPr id="49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黑体" panose="02010600030101010101" charset="-122"/>
                  <a:ea typeface="黑体" panose="02010600030101010101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1220937" y="3524926"/>
            <a:ext cx="2185594" cy="1224902"/>
            <a:chOff x="6059464" y="3524926"/>
            <a:chExt cx="2185594" cy="1224902"/>
          </a:xfrm>
        </p:grpSpPr>
        <p:grpSp>
          <p:nvGrpSpPr>
            <p:cNvPr id="53" name="组合 52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54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55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C00000"/>
                    </a:solidFill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插入相关主题图片</a:t>
                </a:r>
              </a:p>
            </p:txBody>
          </p:sp>
          <p:sp>
            <p:nvSpPr>
              <p:cNvPr id="56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黑体" panose="02010600030101010101" charset="-122"/>
                    <a:ea typeface="黑体" panose="02010600030101010101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黑体" panose="02010600030101010101" charset="-122"/>
                  <a:ea typeface="黑体" panose="02010600030101010101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 autoUpdateAnimBg="0"/>
      <p:bldP spid="6154" grpId="0" bldLvl="0" autoUpdateAnimBg="0"/>
      <p:bldP spid="34" grpId="0" animBg="1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选题背景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3" name="圆角矩形 2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圆角矩形 3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3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endParaRPr lang="zh-CN" altLang="en-US" sz="1000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24"/>
          <p:cNvSpPr>
            <a:spLocks noChangeArrowheads="1"/>
          </p:cNvSpPr>
          <p:nvPr/>
        </p:nvSpPr>
        <p:spPr bwMode="auto">
          <a:xfrm>
            <a:off x="1249089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latin typeface="黑体" panose="02010600030101010101" charset="-122"/>
                <a:ea typeface="黑体" panose="02010600030101010101" charset="-122"/>
              </a:rPr>
              <a:t>全国现状</a:t>
            </a:r>
          </a:p>
        </p:txBody>
      </p:sp>
      <p:sp>
        <p:nvSpPr>
          <p:cNvPr id="39" name="TextBox 31"/>
          <p:cNvSpPr>
            <a:spLocks noChangeArrowheads="1"/>
          </p:cNvSpPr>
          <p:nvPr/>
        </p:nvSpPr>
        <p:spPr bwMode="auto">
          <a:xfrm>
            <a:off x="7219951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地区现状</a:t>
            </a:r>
          </a:p>
        </p:txBody>
      </p:sp>
      <p:sp>
        <p:nvSpPr>
          <p:cNvPr id="40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C1DCED"/>
                </a:solidFill>
                <a:latin typeface="黑体" panose="02010600030101010101" charset="-122"/>
                <a:ea typeface="黑体" panose="02010600030101010101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C1DCED"/>
              </a:solidFill>
              <a:latin typeface="黑体" panose="02010600030101010101" charset="-122"/>
              <a:ea typeface="黑体" panose="02010600030101010101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2249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国内外相关研究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22665" y="267886"/>
            <a:ext cx="1701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Related research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31171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F:\0PPT素材\9918632_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3672" y="3529047"/>
            <a:ext cx="1898901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0PPT素材\ce4FaCfURkdJk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376" y="2269047"/>
            <a:ext cx="1906197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0PPT素材\5104bce8a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573" y="1009047"/>
            <a:ext cx="1920000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TextBox 8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pic>
        <p:nvPicPr>
          <p:cNvPr id="37" name="Picture 4" descr="F:\0PPT素材\5104bce8a2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1348" y="1009047"/>
            <a:ext cx="1920000" cy="108000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2573" y="100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国内研究一：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14625" y="124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612573" y="226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国内研究二：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714625" y="250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612573" y="3550194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国内研究三：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714625" y="3783973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68146" y="221616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国外研究一：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061951" y="2607601"/>
            <a:ext cx="19893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8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8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8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8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87" grpId="0"/>
      <p:bldP spid="4" grpId="0"/>
      <p:bldP spid="5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1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2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3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94883" y="2406113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研究</a:t>
            </a:r>
            <a:endParaRPr lang="en-US" altLang="zh-CN" sz="2800" b="1" dirty="0" smtClean="0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意义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11771" y="1476863"/>
            <a:ext cx="3084553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43820" y="2516931"/>
            <a:ext cx="285253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558416" y="3631245"/>
            <a:ext cx="313790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400" dirty="0"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研究意义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46574" y="267886"/>
            <a:ext cx="18902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SIGNIFICANCE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2330200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8" grpId="0" animBg="1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  <p:bldP spid="28" grpId="0" animBg="1"/>
          <p:bldP spid="29" grpId="0"/>
          <p:bldP spid="3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研究综述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38117" y="267886"/>
            <a:ext cx="18950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REVIEW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37" name="空心弧 36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endCxn id="67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4961382" y="113673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综述一内容</a:t>
            </a: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  <p:grpSp>
        <p:nvGrpSpPr>
          <p:cNvPr id="44" name="组合 43"/>
          <p:cNvGrpSpPr/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45" name="椭圆 44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1</a:t>
            </a:r>
          </a:p>
        </p:txBody>
      </p:sp>
      <p:sp>
        <p:nvSpPr>
          <p:cNvPr id="48" name="椭圆 47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</a:t>
            </a:r>
          </a:p>
        </p:txBody>
      </p:sp>
      <p:sp>
        <p:nvSpPr>
          <p:cNvPr id="49" name="椭圆 48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3</a:t>
            </a:r>
          </a:p>
        </p:txBody>
      </p:sp>
      <p:sp>
        <p:nvSpPr>
          <p:cNvPr id="50" name="椭圆 49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52" name="组合 51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grpSp>
          <p:nvGrpSpPr>
            <p:cNvPr id="53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54" name="Freeform 846"/>
              <p:cNvSpPr/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latin typeface="黑体" panose="02010600030101010101" charset="-122"/>
                  <a:ea typeface="黑体" panose="02010600030101010101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47"/>
              <p:cNvSpPr/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latin typeface="黑体" panose="02010600030101010101" charset="-122"/>
                  <a:ea typeface="黑体" panose="02010600030101010101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59" name="组合 58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60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64" name="组合 63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6" name="同心圆 6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65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69" name="组合 68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1" name="同心圆 7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70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5609454" y="1997065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latin typeface="黑体" panose="02010600030101010101" charset="-122"/>
                <a:ea typeface="黑体" panose="02010600030101010101" charset="-122"/>
              </a:rPr>
              <a:t>综述一</a:t>
            </a:r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内容</a:t>
            </a:r>
            <a:endParaRPr lang="zh-CN" altLang="en-US" sz="15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  <p:sp>
        <p:nvSpPr>
          <p:cNvPr id="75" name="矩形 74"/>
          <p:cNvSpPr/>
          <p:nvPr/>
        </p:nvSpPr>
        <p:spPr>
          <a:xfrm>
            <a:off x="5684012" y="302804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综述</a:t>
            </a:r>
            <a:r>
              <a:rPr lang="zh-CN" altLang="en-US" sz="1500" b="1" dirty="0">
                <a:latin typeface="黑体" panose="02010600030101010101" charset="-122"/>
                <a:ea typeface="黑体" panose="02010600030101010101" charset="-122"/>
              </a:rPr>
              <a:t>三</a:t>
            </a:r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内容</a:t>
            </a:r>
            <a:endParaRPr lang="zh-CN" altLang="en-US" sz="15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  <p:sp>
        <p:nvSpPr>
          <p:cNvPr id="84" name="矩形 83"/>
          <p:cNvSpPr/>
          <p:nvPr/>
        </p:nvSpPr>
        <p:spPr>
          <a:xfrm>
            <a:off x="5009017" y="3972459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综述</a:t>
            </a:r>
            <a:r>
              <a:rPr lang="zh-CN" altLang="en-US" sz="1500" b="1" dirty="0">
                <a:latin typeface="黑体" panose="02010600030101010101" charset="-122"/>
                <a:ea typeface="黑体" panose="02010600030101010101" charset="-122"/>
              </a:rPr>
              <a:t>四</a:t>
            </a:r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内容</a:t>
            </a:r>
            <a:endParaRPr lang="zh-CN" altLang="en-US" sz="1500" b="1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点击输入简要文字内容，文字内容需概括精炼，不用多余的文字修饰，言简意赅的说明该项内容。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09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0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1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6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0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2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3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理论基础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20185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THEORETICAL BASIS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709404" y="3942940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3" name="同心圆 9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2" name="椭圆 10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0" name="椭圆 39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3" name="椭圆 42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4" name="椭圆 43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7" name="椭圆 46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17" name="组合 116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8" name="同心圆 1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1" name="同心圆 1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7" name="同心圆 1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0" name="同心圆 1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38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56" dur="1000" spd="-100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65" dur="1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79" dur="1000" spd="-100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92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101" dur="1000" spd="-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11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42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51" dur="1000" spd="-100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"/>
                            </p:stCondLst>
                            <p:childTnLst>
                              <p:par>
                                <p:cTn id="1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500"/>
                            </p:stCondLst>
                            <p:childTnLst>
                              <p:par>
                                <p:cTn id="2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135" grpId="0"/>
      <p:bldP spid="36" grpId="0" animBg="1"/>
      <p:bldP spid="36" grpId="1" animBg="1"/>
      <p:bldP spid="36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1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815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黑体" panose="02010600030101010101" charset="-122"/>
                <a:ea typeface="黑体" panose="02010600030101010101" charset="-122"/>
              </a:rPr>
              <a:t>课题现状及发展情况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24599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第二部分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29819" y="249001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课题现状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29819" y="293660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发展情况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13784" y="2537257"/>
            <a:ext cx="15778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13784" y="2985025"/>
            <a:ext cx="1229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DEVELOPMENT</a:t>
            </a:r>
          </a:p>
        </p:txBody>
      </p:sp>
      <p:sp>
        <p:nvSpPr>
          <p:cNvPr id="22" name="椭圆 21"/>
          <p:cNvSpPr/>
          <p:nvPr/>
        </p:nvSpPr>
        <p:spPr>
          <a:xfrm>
            <a:off x="4135931" y="251751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135931" y="295487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课题现状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2041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055100" y="976391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987681" y="1833259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839737" y="2733874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579966" y="3737055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</a:t>
            </a:r>
            <a:r>
              <a:rPr lang="en-US" altLang="zh-CN" sz="2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ITLE</a:t>
            </a:r>
            <a:endParaRPr lang="zh-CN" altLang="en-US" sz="2400" dirty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80085" y="162342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977339" y="338239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723198" y="438976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116191" y="248610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2" name="椭圆 71"/>
          <p:cNvSpPr/>
          <p:nvPr/>
        </p:nvSpPr>
        <p:spPr>
          <a:xfrm>
            <a:off x="815199" y="1048961"/>
            <a:ext cx="936015" cy="936015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1728354" y="1952437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4" name="同心圆 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76" name="椭圆 75"/>
          <p:cNvSpPr/>
          <p:nvPr/>
        </p:nvSpPr>
        <p:spPr>
          <a:xfrm>
            <a:off x="2607513" y="2842044"/>
            <a:ext cx="936015" cy="936015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3532098" y="3745521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2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2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1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4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4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5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" presetClass="entr" presetSubtype="1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7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30565" y="2478359"/>
            <a:ext cx="758190" cy="320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现状三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45392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05265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30533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现状六</a:t>
            </a:r>
          </a:p>
        </p:txBody>
      </p:sp>
      <p:sp>
        <p:nvSpPr>
          <p:cNvPr id="6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49924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0439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黑体" panose="02010600030101010101" charset="-122"/>
                <a:ea typeface="黑体" panose="02010600030101010101" charset="-122"/>
              </a:rPr>
              <a:t>现状二</a:t>
            </a:r>
          </a:p>
        </p:txBody>
      </p:sp>
      <p:sp>
        <p:nvSpPr>
          <p:cNvPr id="20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单击此处添加简短说明，添加简短文字，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具体文字添加此处。</a:t>
            </a:r>
            <a:endParaRPr lang="en-US" altLang="zh-CN" sz="11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KSO_Shape"/>
          <p:cNvSpPr/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KSO_Shape"/>
          <p:cNvSpPr/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KSO_Shape"/>
          <p:cNvSpPr/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0" name="KSO_Shape"/>
          <p:cNvSpPr/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课题现状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390916" y="267886"/>
            <a:ext cx="20412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PRESENT SITUATION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5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4" grpId="0" animBg="1"/>
          <p:bldP spid="35" grpId="0"/>
          <p:bldP spid="3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  <p:bldP spid="34" grpId="0" animBg="1"/>
          <p:bldP spid="35" grpId="0"/>
          <p:bldP spid="36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研究思路及过程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第三部分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3246" y="1776063"/>
              <a:ext cx="713918" cy="706777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34963" y="25439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研究思路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34963" y="29905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研究过程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18928" y="2591192"/>
            <a:ext cx="13532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18928" y="3038960"/>
            <a:ext cx="1572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PROCESS</a:t>
            </a:r>
          </a:p>
        </p:txBody>
      </p:sp>
      <p:sp>
        <p:nvSpPr>
          <p:cNvPr id="22" name="椭圆 21"/>
          <p:cNvSpPr/>
          <p:nvPr/>
        </p:nvSpPr>
        <p:spPr>
          <a:xfrm>
            <a:off x="4141075" y="257144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141075" y="300880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研究思路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4733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12509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07111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70379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sp>
        <p:nvSpPr>
          <p:cNvPr id="31" name="燕尾形箭头 30"/>
          <p:cNvSpPr/>
          <p:nvPr/>
        </p:nvSpPr>
        <p:spPr>
          <a:xfrm>
            <a:off x="467544" y="2427734"/>
            <a:ext cx="8208912" cy="228600"/>
          </a:xfrm>
          <a:prstGeom prst="notchedRightArrow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83076" y="1635646"/>
            <a:ext cx="1697385" cy="1697385"/>
            <a:chOff x="1278794" y="3334906"/>
            <a:chExt cx="914014" cy="914014"/>
          </a:xfrm>
        </p:grpSpPr>
        <p:grpSp>
          <p:nvGrpSpPr>
            <p:cNvPr id="33" name="组合 3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5" name="同心圆 3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529730" y="3742514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思路一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46134" y="1639356"/>
            <a:ext cx="1697385" cy="1697385"/>
            <a:chOff x="1278794" y="3334906"/>
            <a:chExt cx="914014" cy="914014"/>
          </a:xfrm>
        </p:grpSpPr>
        <p:grpSp>
          <p:nvGrpSpPr>
            <p:cNvPr id="38" name="组合 3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0" name="同心圆 3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1529731" y="3740516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思路二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88516" y="1635646"/>
            <a:ext cx="1697385" cy="1697385"/>
            <a:chOff x="1278794" y="3334906"/>
            <a:chExt cx="914014" cy="914014"/>
          </a:xfrm>
        </p:grpSpPr>
        <p:grpSp>
          <p:nvGrpSpPr>
            <p:cNvPr id="48" name="组合 4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529731" y="3742514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思路三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619031" y="1642521"/>
            <a:ext cx="1697385" cy="1697385"/>
            <a:chOff x="1278794" y="3334906"/>
            <a:chExt cx="914014" cy="914014"/>
          </a:xfrm>
        </p:grpSpPr>
        <p:grpSp>
          <p:nvGrpSpPr>
            <p:cNvPr id="53" name="组合 5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5" name="同心圆 5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1529731" y="3738812"/>
              <a:ext cx="410188" cy="1740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 smtClean="0">
                  <a:latin typeface="黑体" panose="02010600030101010101" charset="-122"/>
                  <a:ea typeface="黑体" panose="02010600030101010101" charset="-122"/>
                </a:rPr>
                <a:t>思路四</a:t>
              </a:r>
            </a:p>
          </p:txBody>
        </p:sp>
      </p:grpSp>
      <p:sp>
        <p:nvSpPr>
          <p:cNvPr id="57" name="椭圆 56"/>
          <p:cNvSpPr/>
          <p:nvPr/>
        </p:nvSpPr>
        <p:spPr>
          <a:xfrm>
            <a:off x="824277" y="1491630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2783180" y="1491630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4760524" y="1498175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707078" y="1498175"/>
            <a:ext cx="645364" cy="64536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1000830" y="1642521"/>
            <a:ext cx="334257" cy="343054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2" name="Freeform 26"/>
          <p:cNvSpPr>
            <a:spLocks noEditPoints="1"/>
          </p:cNvSpPr>
          <p:nvPr/>
        </p:nvSpPr>
        <p:spPr bwMode="auto">
          <a:xfrm>
            <a:off x="2952968" y="1663271"/>
            <a:ext cx="305788" cy="302082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3" name="Freeform 35"/>
          <p:cNvSpPr>
            <a:spLocks noEditPoints="1"/>
          </p:cNvSpPr>
          <p:nvPr/>
        </p:nvSpPr>
        <p:spPr bwMode="auto">
          <a:xfrm>
            <a:off x="6895784" y="1679567"/>
            <a:ext cx="294065" cy="318039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Freeform 20"/>
          <p:cNvSpPr>
            <a:spLocks noEditPoints="1"/>
          </p:cNvSpPr>
          <p:nvPr/>
        </p:nvSpPr>
        <p:spPr bwMode="auto">
          <a:xfrm>
            <a:off x="4949998" y="1635646"/>
            <a:ext cx="287664" cy="361960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研究过程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1745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RESEARCH IDEAS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47" name="燕尾形 46"/>
          <p:cNvSpPr/>
          <p:nvPr/>
        </p:nvSpPr>
        <p:spPr>
          <a:xfrm>
            <a:off x="899592" y="2480499"/>
            <a:ext cx="816998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8" name="燕尾形 47"/>
          <p:cNvSpPr/>
          <p:nvPr/>
        </p:nvSpPr>
        <p:spPr>
          <a:xfrm>
            <a:off x="161967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0" name="燕尾形 49"/>
          <p:cNvSpPr/>
          <p:nvPr/>
        </p:nvSpPr>
        <p:spPr>
          <a:xfrm>
            <a:off x="2339752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1" name="燕尾形 50"/>
          <p:cNvSpPr/>
          <p:nvPr/>
        </p:nvSpPr>
        <p:spPr>
          <a:xfrm>
            <a:off x="3033703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52" name="直接连接符 51"/>
          <p:cNvCxnSpPr/>
          <p:nvPr/>
        </p:nvCxnSpPr>
        <p:spPr>
          <a:xfrm rot="5400000">
            <a:off x="3816077" y="3018148"/>
            <a:ext cx="42481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2555776" y="2057728"/>
            <a:ext cx="0" cy="41324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1115616" y="1563638"/>
            <a:ext cx="0" cy="9105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 flipV="1">
            <a:off x="3275856" y="3353874"/>
            <a:ext cx="29068" cy="94606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V="1">
            <a:off x="1763688" y="3353872"/>
            <a:ext cx="0" cy="37000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五边形 56"/>
          <p:cNvSpPr/>
          <p:nvPr/>
        </p:nvSpPr>
        <p:spPr>
          <a:xfrm>
            <a:off x="-36512" y="2473083"/>
            <a:ext cx="5904655" cy="89273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228184" y="1347613"/>
            <a:ext cx="21602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      点击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。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  <a:sym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       点击</a:t>
            </a:r>
            <a:r>
              <a:rPr lang="zh-CN" altLang="en-US" sz="1000" dirty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输入简要文字内容，文字内容需概括精炼，不用多余的文字修饰，言简意赅的说明该项内容</a:t>
            </a:r>
            <a:r>
              <a:rPr lang="zh-CN" altLang="en-US" sz="1000" dirty="0" smtClean="0">
                <a:latin typeface="黑体" panose="02010600030101010101" charset="-122"/>
                <a:ea typeface="黑体" panose="02010600030101010101" charset="-122"/>
                <a:sym typeface="Calibri" panose="020F0502020204030204" pitchFamily="34" charset="0"/>
              </a:rPr>
              <a:t>。</a:t>
            </a:r>
            <a:endParaRPr lang="en-US" altLang="zh-CN" sz="1000" dirty="0">
              <a:latin typeface="黑体" panose="02010600030101010101" charset="-122"/>
              <a:ea typeface="黑体" panose="02010600030101010101" charset="-122"/>
              <a:sym typeface="Calibri" panose="020F050202020403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899592" y="1119451"/>
            <a:ext cx="2327891" cy="444187"/>
            <a:chOff x="814328" y="3219334"/>
            <a:chExt cx="2266827" cy="432536"/>
          </a:xfrm>
        </p:grpSpPr>
        <p:grpSp>
          <p:nvGrpSpPr>
            <p:cNvPr id="60" name="组合 59"/>
            <p:cNvGrpSpPr/>
            <p:nvPr/>
          </p:nvGrpSpPr>
          <p:grpSpPr>
            <a:xfrm>
              <a:off x="814328" y="3219334"/>
              <a:ext cx="2266827" cy="432536"/>
              <a:chOff x="2173927" y="3285519"/>
              <a:chExt cx="2876394" cy="548848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2173927" y="3285519"/>
                <a:ext cx="2876394" cy="548848"/>
                <a:chOff x="4304043" y="1286668"/>
                <a:chExt cx="64140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" name="圆角矩形 63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65" name="圆角矩形 64"/>
                <p:cNvSpPr/>
                <p:nvPr/>
              </p:nvSpPr>
              <p:spPr>
                <a:xfrm>
                  <a:off x="4351923" y="1373339"/>
                  <a:ext cx="6323887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63" name="椭圆 62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1</a:t>
                </a: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139540" y="3319207"/>
              <a:ext cx="1926672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过程一内容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547664" y="3723878"/>
            <a:ext cx="2327891" cy="444187"/>
            <a:chOff x="814325" y="3219334"/>
            <a:chExt cx="2266826" cy="432536"/>
          </a:xfrm>
        </p:grpSpPr>
        <p:grpSp>
          <p:nvGrpSpPr>
            <p:cNvPr id="67" name="组合 66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</p:grpSpPr>
          <p:grpSp>
            <p:nvGrpSpPr>
              <p:cNvPr id="69" name="组合 68"/>
              <p:cNvGrpSpPr/>
              <p:nvPr/>
            </p:nvGrpSpPr>
            <p:grpSpPr>
              <a:xfrm>
                <a:off x="2173923" y="3285519"/>
                <a:ext cx="2876392" cy="548848"/>
                <a:chOff x="4304035" y="1286668"/>
                <a:chExt cx="641403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" name="圆角矩形 70"/>
                <p:cNvSpPr/>
                <p:nvPr/>
              </p:nvSpPr>
              <p:spPr>
                <a:xfrm>
                  <a:off x="4304035" y="1286668"/>
                  <a:ext cx="641403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72" name="圆角矩形 71"/>
                <p:cNvSpPr/>
                <p:nvPr/>
              </p:nvSpPr>
              <p:spPr>
                <a:xfrm>
                  <a:off x="4351922" y="1373339"/>
                  <a:ext cx="632387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70" name="椭圆 69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2</a:t>
                </a:r>
              </a:p>
            </p:txBody>
          </p:sp>
        </p:grpSp>
        <p:sp>
          <p:nvSpPr>
            <p:cNvPr id="68" name="TextBox 67"/>
            <p:cNvSpPr txBox="1"/>
            <p:nvPr/>
          </p:nvSpPr>
          <p:spPr>
            <a:xfrm>
              <a:off x="1249617" y="3331792"/>
              <a:ext cx="1808518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二</a:t>
              </a:r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295244" y="1623506"/>
            <a:ext cx="2327891" cy="515597"/>
            <a:chOff x="814328" y="3219334"/>
            <a:chExt cx="2266829" cy="502073"/>
          </a:xfrm>
        </p:grpSpPr>
        <p:grpSp>
          <p:nvGrpSpPr>
            <p:cNvPr id="74" name="组合 73"/>
            <p:cNvGrpSpPr/>
            <p:nvPr/>
          </p:nvGrpSpPr>
          <p:grpSpPr>
            <a:xfrm>
              <a:off x="814328" y="3219334"/>
              <a:ext cx="2266829" cy="432536"/>
              <a:chOff x="2173927" y="3285519"/>
              <a:chExt cx="2876396" cy="548848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2173927" y="3285519"/>
                <a:ext cx="2876396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8" name="圆角矩形 77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79" name="圆角矩形 78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77" name="椭圆 76"/>
              <p:cNvSpPr/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3</a:t>
                </a:r>
              </a:p>
            </p:txBody>
          </p:sp>
        </p:grpSp>
        <p:sp>
          <p:nvSpPr>
            <p:cNvPr id="75" name="TextBox 74"/>
            <p:cNvSpPr txBox="1"/>
            <p:nvPr/>
          </p:nvSpPr>
          <p:spPr>
            <a:xfrm>
              <a:off x="1183671" y="3331792"/>
              <a:ext cx="1847692" cy="389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三内容</a:t>
              </a:r>
            </a:p>
            <a:p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059832" y="4299942"/>
            <a:ext cx="2327891" cy="444187"/>
            <a:chOff x="814328" y="3219334"/>
            <a:chExt cx="2266828" cy="432536"/>
          </a:xfrm>
        </p:grpSpPr>
        <p:grpSp>
          <p:nvGrpSpPr>
            <p:cNvPr id="81" name="组合 80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2173927" y="3285519"/>
                <a:ext cx="2876395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5" name="圆角矩形 84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黑体" panose="02010600030101010101" charset="-122"/>
                    <a:ea typeface="黑体" panose="02010600030101010101" charset="-122"/>
                  </a:endParaRPr>
                </a:p>
              </p:txBody>
            </p:sp>
          </p:grpSp>
          <p:sp>
            <p:nvSpPr>
              <p:cNvPr id="84" name="椭圆 83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4</a:t>
                </a: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1085352" y="3345963"/>
              <a:ext cx="1926671" cy="1948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过程</a:t>
              </a:r>
              <a:r>
                <a:rPr lang="zh-CN" altLang="en-US" sz="1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四</a:t>
              </a:r>
              <a:r>
                <a:rPr lang="zh-CN" altLang="en-US" sz="13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黑体" panose="02010600030101010101" charset="-122"/>
                  <a:ea typeface="黑体" panose="02010600030101010101" charset="-122"/>
                </a:rPr>
                <a:t>内容</a:t>
              </a:r>
              <a:endPara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87" name="组合 86"/>
          <p:cNvGrpSpPr>
            <a:grpSpLocks noChangeAspect="1"/>
          </p:cNvGrpSpPr>
          <p:nvPr/>
        </p:nvGrpSpPr>
        <p:grpSpPr>
          <a:xfrm>
            <a:off x="3779912" y="2057728"/>
            <a:ext cx="1698901" cy="1620807"/>
            <a:chOff x="3197225" y="3458369"/>
            <a:chExt cx="533400" cy="487363"/>
          </a:xfrm>
          <a:solidFill>
            <a:srgbClr val="C00000"/>
          </a:solidFill>
        </p:grpSpPr>
        <p:sp>
          <p:nvSpPr>
            <p:cNvPr id="88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89" name="Freeform 313"/>
            <p:cNvSpPr/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4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4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2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8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9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10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11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65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49" grpId="0"/>
      <p:bldP spid="47" grpId="0" animBg="1"/>
      <p:bldP spid="48" grpId="0" animBg="1"/>
      <p:bldP spid="50" grpId="0" animBg="1"/>
      <p:bldP spid="51" grpId="0" animBg="1"/>
      <p:bldP spid="57" grpId="0" animBg="1"/>
      <p:bldP spid="58" grpId="0"/>
      <p:bldP spid="5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5798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实验数据结果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第四部分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2573935" y="1804771"/>
              <a:ext cx="695127" cy="59085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423535" y="24734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23535" y="288612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实验难点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23535" y="32988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案例分析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23535" y="371155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问题评估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02601" y="2551138"/>
            <a:ext cx="569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02601" y="2959460"/>
            <a:ext cx="1092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DIFFICULTIES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02601" y="3367782"/>
            <a:ext cx="8612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ANALYSIS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02601" y="3776104"/>
            <a:ext cx="1096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ASSESSMENT</a:t>
            </a:r>
          </a:p>
        </p:txBody>
      </p:sp>
      <p:sp>
        <p:nvSpPr>
          <p:cNvPr id="24" name="椭圆 23"/>
          <p:cNvSpPr/>
          <p:nvPr/>
        </p:nvSpPr>
        <p:spPr>
          <a:xfrm>
            <a:off x="4129647" y="25009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29647" y="293827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29647" y="337563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29647" y="381300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23535" y="41242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研究成果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02601" y="4184428"/>
            <a:ext cx="12650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ACHIEVEMENTS</a:t>
            </a:r>
          </a:p>
        </p:txBody>
      </p:sp>
      <p:sp>
        <p:nvSpPr>
          <p:cNvPr id="30" name="椭圆 29"/>
          <p:cNvSpPr/>
          <p:nvPr/>
        </p:nvSpPr>
        <p:spPr>
          <a:xfrm>
            <a:off x="4129646" y="417154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TextBox 9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sp>
        <p:nvSpPr>
          <p:cNvPr id="57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61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2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03" name="组合 102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C00000"/>
          </a:solidFill>
        </p:grpSpPr>
        <p:sp>
          <p:nvSpPr>
            <p:cNvPr id="104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5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6" name="Freeform 16"/>
            <p:cNvSpPr/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7" name="Freeform 17"/>
            <p:cNvSpPr/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11" name="Freeform 12"/>
          <p:cNvSpPr/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数据一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数据二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数据三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黑体" panose="02010600030101010101" charset="-122"/>
                <a:ea typeface="黑体" panose="02010600030101010101" charset="-122"/>
              </a:rPr>
              <a:t>数据四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圆角矩形 75"/>
          <p:cNvSpPr/>
          <p:nvPr/>
        </p:nvSpPr>
        <p:spPr>
          <a:xfrm rot="5400000">
            <a:off x="2044393" y="2982310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658150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8" name="同心圆 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1032223" y="1943488"/>
            <a:ext cx="1161081" cy="2666129"/>
            <a:chOff x="4013612" y="985436"/>
            <a:chExt cx="1443428" cy="3314468"/>
          </a:xfrm>
        </p:grpSpPr>
        <p:sp>
          <p:nvSpPr>
            <p:cNvPr id="105" name="圆角矩形 104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6" name="圆角矩形 105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7" name="椭圆 106"/>
          <p:cNvSpPr/>
          <p:nvPr/>
        </p:nvSpPr>
        <p:spPr>
          <a:xfrm>
            <a:off x="1170705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8" name="圆角矩形 107"/>
          <p:cNvSpPr/>
          <p:nvPr/>
        </p:nvSpPr>
        <p:spPr>
          <a:xfrm rot="5400000">
            <a:off x="4760286" y="2741411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5619703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3989015" y="1943488"/>
            <a:ext cx="1161081" cy="2666129"/>
            <a:chOff x="4013612" y="985436"/>
            <a:chExt cx="1443428" cy="3314468"/>
          </a:xfrm>
        </p:grpSpPr>
        <p:sp>
          <p:nvSpPr>
            <p:cNvPr id="113" name="圆角矩形 112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14" name="圆角矩形 113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15" name="椭圆 114"/>
          <p:cNvSpPr/>
          <p:nvPr/>
        </p:nvSpPr>
        <p:spPr>
          <a:xfrm>
            <a:off x="4132259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6945807" y="1370413"/>
            <a:ext cx="1161081" cy="3239204"/>
            <a:chOff x="4013613" y="985437"/>
            <a:chExt cx="1443428" cy="3314468"/>
          </a:xfrm>
        </p:grpSpPr>
        <p:sp>
          <p:nvSpPr>
            <p:cNvPr id="121" name="圆角矩形 120"/>
            <p:cNvSpPr/>
            <p:nvPr/>
          </p:nvSpPr>
          <p:spPr>
            <a:xfrm rot="5400000">
              <a:off x="3078093" y="1920957"/>
              <a:ext cx="3314468" cy="1443428"/>
            </a:xfrm>
            <a:prstGeom prst="roundRect">
              <a:avLst>
                <a:gd name="adj" fmla="val 46172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22" name="圆角矩形 121"/>
            <p:cNvSpPr/>
            <p:nvPr/>
          </p:nvSpPr>
          <p:spPr>
            <a:xfrm rot="5400000">
              <a:off x="3109760" y="1976006"/>
              <a:ext cx="3251129" cy="1352701"/>
            </a:xfrm>
            <a:prstGeom prst="roundRect">
              <a:avLst>
                <a:gd name="adj" fmla="val 48249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23" name="椭圆 122"/>
          <p:cNvSpPr/>
          <p:nvPr/>
        </p:nvSpPr>
        <p:spPr>
          <a:xfrm>
            <a:off x="7093813" y="3647656"/>
            <a:ext cx="899981" cy="89998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4177330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25%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1186276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25%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7138884" y="1801686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45%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2658150" y="2862501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15%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5639054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25%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1165437" y="9075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1165437" y="106687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cxnSp>
        <p:nvCxnSpPr>
          <p:cNvPr id="134" name="直接连接符 133"/>
          <p:cNvCxnSpPr/>
          <p:nvPr/>
        </p:nvCxnSpPr>
        <p:spPr>
          <a:xfrm flipV="1">
            <a:off x="1036816" y="917548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4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9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任意多边形 2"/>
          <p:cNvSpPr/>
          <p:nvPr/>
        </p:nvSpPr>
        <p:spPr>
          <a:xfrm>
            <a:off x="1071563" y="1685446"/>
            <a:ext cx="6800850" cy="2115029"/>
          </a:xfrm>
          <a:custGeom>
            <a:avLst/>
            <a:gdLst>
              <a:gd name="connsiteX0" fmla="*/ 0 w 6800850"/>
              <a:gd name="connsiteY0" fmla="*/ 2115029 h 2115029"/>
              <a:gd name="connsiteX1" fmla="*/ 971550 w 6800850"/>
              <a:gd name="connsiteY1" fmla="*/ 914879 h 2115029"/>
              <a:gd name="connsiteX2" fmla="*/ 1943100 w 6800850"/>
              <a:gd name="connsiteY2" fmla="*/ 1600679 h 2115029"/>
              <a:gd name="connsiteX3" fmla="*/ 2857500 w 6800850"/>
              <a:gd name="connsiteY3" fmla="*/ 479 h 2115029"/>
              <a:gd name="connsiteX4" fmla="*/ 3857625 w 6800850"/>
              <a:gd name="connsiteY4" fmla="*/ 1786417 h 2115029"/>
              <a:gd name="connsiteX5" fmla="*/ 4800600 w 6800850"/>
              <a:gd name="connsiteY5" fmla="*/ 829154 h 2115029"/>
              <a:gd name="connsiteX6" fmla="*/ 5786437 w 6800850"/>
              <a:gd name="connsiteY6" fmla="*/ 1157767 h 2115029"/>
              <a:gd name="connsiteX7" fmla="*/ 6800850 w 6800850"/>
              <a:gd name="connsiteY7" fmla="*/ 479 h 211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00850" h="2115029">
                <a:moveTo>
                  <a:pt x="0" y="2115029"/>
                </a:moveTo>
                <a:cubicBezTo>
                  <a:pt x="323850" y="1557816"/>
                  <a:pt x="647700" y="1000604"/>
                  <a:pt x="971550" y="914879"/>
                </a:cubicBezTo>
                <a:cubicBezTo>
                  <a:pt x="1295400" y="829154"/>
                  <a:pt x="1628775" y="1753079"/>
                  <a:pt x="1943100" y="1600679"/>
                </a:cubicBezTo>
                <a:cubicBezTo>
                  <a:pt x="2257425" y="1448279"/>
                  <a:pt x="2538413" y="-30477"/>
                  <a:pt x="2857500" y="479"/>
                </a:cubicBezTo>
                <a:cubicBezTo>
                  <a:pt x="3176587" y="31435"/>
                  <a:pt x="3533775" y="1648305"/>
                  <a:pt x="3857625" y="1786417"/>
                </a:cubicBezTo>
                <a:cubicBezTo>
                  <a:pt x="4181475" y="1924529"/>
                  <a:pt x="4479131" y="933929"/>
                  <a:pt x="4800600" y="829154"/>
                </a:cubicBezTo>
                <a:cubicBezTo>
                  <a:pt x="5122069" y="724379"/>
                  <a:pt x="5453062" y="1295879"/>
                  <a:pt x="5786437" y="1157767"/>
                </a:cubicBezTo>
                <a:cubicBezTo>
                  <a:pt x="6119812" y="1019655"/>
                  <a:pt x="6622256" y="205266"/>
                  <a:pt x="6800850" y="479"/>
                </a:cubicBezTo>
              </a:path>
            </a:pathLst>
          </a:cu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1757497" y="2304367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9" name="椭圆 38"/>
          <p:cNvSpPr/>
          <p:nvPr/>
        </p:nvSpPr>
        <p:spPr>
          <a:xfrm>
            <a:off x="784268" y="3454524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3694790" y="139897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2721561" y="2936446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658854" y="3139631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632083" y="2235155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6" name="同心圆 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8" name="椭圆 47"/>
          <p:cNvSpPr/>
          <p:nvPr/>
        </p:nvSpPr>
        <p:spPr>
          <a:xfrm>
            <a:off x="6596147" y="2533358"/>
            <a:ext cx="618574" cy="61857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569379" y="1361651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9557" y="425149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508203" y="18698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535507" y="375820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421144" y="95785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393505" y="39296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382790" y="176210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351436" y="333899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320086" y="914991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 p14:presetBounceEnd="4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4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 p14:presetBounceEnd="4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4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2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6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 flipV="1">
            <a:off x="2126470" y="1921438"/>
            <a:ext cx="2412192" cy="701179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2832059" y="1921438"/>
            <a:ext cx="1706603" cy="153772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888282" y="1921438"/>
            <a:ext cx="650380" cy="2027866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38662" y="1921438"/>
            <a:ext cx="574541" cy="2075575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 flipV="1">
            <a:off x="4538662" y="1921438"/>
            <a:ext cx="1647314" cy="153772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538662" y="1921438"/>
            <a:ext cx="2437224" cy="75731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椭圆 68"/>
          <p:cNvSpPr/>
          <p:nvPr/>
        </p:nvSpPr>
        <p:spPr>
          <a:xfrm>
            <a:off x="2476990" y="3123937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3533213" y="364194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4750752" y="364194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5830907" y="310409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6620817" y="232368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1771401" y="2241661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3837483" y="1220259"/>
            <a:ext cx="1402358" cy="1402358"/>
            <a:chOff x="3851771" y="1163107"/>
            <a:chExt cx="1402358" cy="1402358"/>
          </a:xfrm>
        </p:grpSpPr>
        <p:grpSp>
          <p:nvGrpSpPr>
            <p:cNvPr id="76" name="组合 75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8" name="同心圆 7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392112" y="760412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4099140" y="1710398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TITLE</a:t>
              </a: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7488612" y="2405053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703782" y="322832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632219" y="3890418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08251" y="237647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06349" y="326683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734678" y="3890417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详尽简要清晰。</a:t>
            </a:r>
            <a:endParaRPr lang="en-US" altLang="zh-CN" sz="120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2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80" grpId="0"/>
          <p:bldP spid="83" grpId="0"/>
          <p:bldP spid="84" grpId="0"/>
          <p:bldP spid="85" grpId="0"/>
          <p:bldP spid="86" grpId="0"/>
          <p:bldP spid="87" grpId="0"/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7" dur="2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80" grpId="0"/>
          <p:bldP spid="83" grpId="0"/>
          <p:bldP spid="84" grpId="0"/>
          <p:bldP spid="85" grpId="0"/>
          <p:bldP spid="86" grpId="0"/>
          <p:bldP spid="87" grpId="0"/>
          <p:bldP spid="88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实验数据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90916" y="267886"/>
            <a:ext cx="6985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DATA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1A3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35" name="椭圆 34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08957" y="2627556"/>
              <a:ext cx="580608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C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36" name="组合 35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7" name="同心圆 3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2184500" y="3587733"/>
              <a:ext cx="75212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黑体" panose="02010600030101010101" charset="-122"/>
                  <a:ea typeface="黑体" panose="02010600030101010101" charset="-122"/>
                </a:rPr>
                <a:t>D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32" name="组合 31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1088748" y="1565452"/>
              <a:ext cx="4844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黑体" panose="02010600030101010101" charset="-122"/>
                  <a:ea typeface="黑体" panose="02010600030101010101" charset="-122"/>
                </a:rPr>
                <a:t>B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31" name="椭圆 30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08937" y="1049342"/>
              <a:ext cx="383438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A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39" name="椭圆 38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949886" y="1997410"/>
              <a:ext cx="914033" cy="156966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E</a:t>
              </a:r>
            </a:p>
          </p:txBody>
        </p:sp>
      </p:grpSp>
      <p:sp>
        <p:nvSpPr>
          <p:cNvPr id="15" name="矩形 14"/>
          <p:cNvSpPr/>
          <p:nvPr/>
        </p:nvSpPr>
        <p:spPr>
          <a:xfrm>
            <a:off x="2000656" y="2271917"/>
            <a:ext cx="12650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TITLE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62" name="直接连接符 61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81" name="直接连接符 80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89" name="直接连接符 88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添加文字标题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99"/>
                                </p:stCondLst>
                                <p:childTnLst>
                                  <p:par>
                                    <p:cTn id="31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3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3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6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8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6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99"/>
                                </p:stCondLst>
                                <p:childTnLst>
                                  <p:par>
                                    <p:cTn id="31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3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3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8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6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4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8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2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6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实验难点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16573" y="267886"/>
            <a:ext cx="13940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DIFFICULTIES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9770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1462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实验难点三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01462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实验难点四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20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实验难点一</a:t>
            </a:r>
          </a:p>
        </p:txBody>
      </p:sp>
      <p:sp>
        <p:nvSpPr>
          <p:cNvPr id="54" name="椭圆 34"/>
          <p:cNvSpPr/>
          <p:nvPr/>
        </p:nvSpPr>
        <p:spPr>
          <a:xfrm rot="10800000">
            <a:off x="328872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 rot="5400000">
            <a:off x="349292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5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58" name="椭圆 34"/>
          <p:cNvSpPr/>
          <p:nvPr/>
        </p:nvSpPr>
        <p:spPr>
          <a:xfrm>
            <a:off x="472060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6200000">
            <a:off x="452521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案例分析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69665" y="267886"/>
            <a:ext cx="10846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ANALYSIS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709404" y="3880762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162957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772690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382423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92157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426867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分析内容一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83094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28221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分析内容三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235247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分析内容四</a:t>
            </a:r>
          </a:p>
        </p:txBody>
      </p:sp>
      <p:sp>
        <p:nvSpPr>
          <p:cNvPr id="42" name="椭圆 41"/>
          <p:cNvSpPr/>
          <p:nvPr/>
        </p:nvSpPr>
        <p:spPr>
          <a:xfrm>
            <a:off x="4575050" y="3090427"/>
            <a:ext cx="500908" cy="500908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5717380" y="331473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2552263" y="331509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2255929" y="343343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6175518" y="331975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3062244" y="331225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6553278" y="344365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3850333" y="3346863"/>
            <a:ext cx="250454" cy="25045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6726981" y="331345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4151556" y="332151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7359742" y="3370647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5900741" y="313095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2070359" y="344394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4506355" y="316705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3206031" y="3258897"/>
            <a:ext cx="322151" cy="322151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5075958" y="331163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1206867" y="331496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921657" y="34461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2772349" y="3131696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1690644" y="336803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6193490" y="3174245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730460" y="330567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7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8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8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8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4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7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问题评估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01611" y="267886"/>
            <a:ext cx="1394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ASSESSMENT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53" name="五角星 5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rgbClr val="1A3F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55" name="组合 54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392113" y="760413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118190" y="3274864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TITLE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739259" y="194243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</a:t>
            </a:r>
            <a:r>
              <a:rPr lang="zh-CN" altLang="en-US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一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282620" y="283580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评估内容三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796587" y="42593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评估内容五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514495" y="291679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评估内容二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966971" y="43355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评估内容四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800"/>
                            </p:stCondLst>
                            <p:childTnLst>
                              <p:par>
                                <p:cTn id="7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3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47" grpId="0"/>
      <p:bldP spid="53" grpId="0" animBg="1"/>
      <p:bldP spid="59" grpId="0" animBg="1"/>
      <p:bldP spid="64" grpId="0" animBg="1"/>
      <p:bldP spid="65" grpId="0" animBg="1"/>
      <p:bldP spid="77" grpId="0" animBg="1"/>
      <p:bldP spid="78" grpId="0" animBg="1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研究成果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87793" y="267886"/>
            <a:ext cx="16257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ACHIEVEMENTS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1191714" y="215790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标题一</a:t>
            </a:r>
          </a:p>
        </p:txBody>
      </p:sp>
      <p:grpSp>
        <p:nvGrpSpPr>
          <p:cNvPr id="173" name="组合 172"/>
          <p:cNvGrpSpPr/>
          <p:nvPr/>
        </p:nvGrpSpPr>
        <p:grpSpPr>
          <a:xfrm>
            <a:off x="2149829" y="2623322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4" name="同心圆 1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75" name="椭圆 17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090724" y="25875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7" name="同心圆 17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78" name="椭圆 17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469441" y="2832241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0" name="同心圆 17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81" name="椭圆 18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2404100" y="25840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3" name="同心圆 18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84" name="椭圆 18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2034054" y="2800177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6" name="同心圆 18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87" name="椭圆 18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1756772" y="2827510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9" name="同心圆 18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0" name="椭圆 18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1731988" y="3091261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2" name="同心圆 19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3" name="椭圆 19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1551991" y="26030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5" name="同心圆 1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6" name="椭圆 1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1890095" y="2610754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8" name="同心圆 1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99" name="椭圆 19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1217976" y="2610215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1" name="同心圆 20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2" name="椭圆 20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03" name="TextBox 202"/>
          <p:cNvSpPr txBox="1"/>
          <p:nvPr/>
        </p:nvSpPr>
        <p:spPr>
          <a:xfrm>
            <a:off x="3033186" y="30624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标题二</a:t>
            </a:r>
          </a:p>
        </p:txBody>
      </p:sp>
      <p:grpSp>
        <p:nvGrpSpPr>
          <p:cNvPr id="204" name="组合 203"/>
          <p:cNvGrpSpPr/>
          <p:nvPr/>
        </p:nvGrpSpPr>
        <p:grpSpPr>
          <a:xfrm>
            <a:off x="3991301" y="352788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5" name="同心圆 20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6" name="椭圆 20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2932196" y="34921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08" name="同心圆 20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09" name="椭圆 20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3310913" y="37368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1" name="同心圆 2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2" name="椭圆 2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4245572" y="34886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14" name="同心圆 2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5" name="椭圆 21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98244" y="373207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7" name="同心圆 2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18" name="椭圆 2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19" name="组合 218"/>
          <p:cNvGrpSpPr/>
          <p:nvPr/>
        </p:nvGrpSpPr>
        <p:grpSpPr>
          <a:xfrm>
            <a:off x="3573460" y="3995822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0" name="同心圆 2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21" name="椭圆 22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22" name="组合 221"/>
          <p:cNvGrpSpPr/>
          <p:nvPr/>
        </p:nvGrpSpPr>
        <p:grpSpPr>
          <a:xfrm>
            <a:off x="3731567" y="351531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3" name="同心圆 2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3059448" y="351477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28" name="TextBox 227"/>
          <p:cNvSpPr txBox="1"/>
          <p:nvPr/>
        </p:nvSpPr>
        <p:spPr>
          <a:xfrm>
            <a:off x="4848410" y="213478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标题三</a:t>
            </a:r>
          </a:p>
        </p:txBody>
      </p:sp>
      <p:grpSp>
        <p:nvGrpSpPr>
          <p:cNvPr id="229" name="组合 228"/>
          <p:cNvGrpSpPr/>
          <p:nvPr/>
        </p:nvGrpSpPr>
        <p:grpSpPr>
          <a:xfrm>
            <a:off x="5806525" y="260020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0" name="同心圆 2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1" name="椭圆 23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4747420" y="25644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3" name="同心圆 2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4" name="椭圆 23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6060796" y="25609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6" name="同心圆 2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37" name="椭圆 23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38" name="组合 237"/>
          <p:cNvGrpSpPr/>
          <p:nvPr/>
        </p:nvGrpSpPr>
        <p:grpSpPr>
          <a:xfrm>
            <a:off x="5690750" y="27770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9" name="同心圆 2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0" name="椭圆 23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41" name="组合 240"/>
          <p:cNvGrpSpPr/>
          <p:nvPr/>
        </p:nvGrpSpPr>
        <p:grpSpPr>
          <a:xfrm>
            <a:off x="5311868" y="285519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2" name="同心圆 2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3" name="椭圆 24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44" name="组合 243"/>
          <p:cNvGrpSpPr/>
          <p:nvPr/>
        </p:nvGrpSpPr>
        <p:grpSpPr>
          <a:xfrm>
            <a:off x="5545785" y="286155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45" name="同心圆 2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6" name="椭圆 24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47" name="组合 246"/>
          <p:cNvGrpSpPr/>
          <p:nvPr/>
        </p:nvGrpSpPr>
        <p:grpSpPr>
          <a:xfrm>
            <a:off x="5208687" y="257988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8" name="同心圆 2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49" name="椭圆 24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50" name="组合 249"/>
          <p:cNvGrpSpPr/>
          <p:nvPr/>
        </p:nvGrpSpPr>
        <p:grpSpPr>
          <a:xfrm>
            <a:off x="5546791" y="258763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1" name="同心圆 2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52" name="椭圆 25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4874672" y="258709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4" name="同心圆 2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55" name="椭圆 2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6537510" y="309126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标题四</a:t>
            </a:r>
          </a:p>
        </p:txBody>
      </p:sp>
      <p:grpSp>
        <p:nvGrpSpPr>
          <p:cNvPr id="257" name="组合 256"/>
          <p:cNvGrpSpPr/>
          <p:nvPr/>
        </p:nvGrpSpPr>
        <p:grpSpPr>
          <a:xfrm>
            <a:off x="6436520" y="35209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8" name="同心圆 2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59" name="椭圆 25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15237" y="3765598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1" name="同心圆 2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2" name="椭圆 26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7749896" y="35174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4" name="同心圆 2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5" name="椭圆 26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7379850" y="373353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7" name="同心圆 2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68" name="椭圆 26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69" name="组合 268"/>
          <p:cNvGrpSpPr/>
          <p:nvPr/>
        </p:nvGrpSpPr>
        <p:grpSpPr>
          <a:xfrm>
            <a:off x="7102568" y="3760867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0" name="同心圆 2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1" name="椭圆 2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7235891" y="3544111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73" name="同心圆 2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4" name="椭圆 2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6563772" y="3543572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6" name="同心圆 2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77" name="椭圆 2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5136532" y="2906000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9" name="同心圆 2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0" name="椭圆 2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1" name="组合 280"/>
          <p:cNvGrpSpPr/>
          <p:nvPr/>
        </p:nvGrpSpPr>
        <p:grpSpPr>
          <a:xfrm>
            <a:off x="3875526" y="370473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2" name="同心圆 2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3" name="椭圆 2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4" name="组合 283"/>
          <p:cNvGrpSpPr/>
          <p:nvPr/>
        </p:nvGrpSpPr>
        <p:grpSpPr>
          <a:xfrm>
            <a:off x="3393463" y="350756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5" name="同心圆 2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6" name="椭圆 2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7495625" y="355667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8" name="同心圆 2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89" name="椭圆 28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90" name="组合 289"/>
          <p:cNvGrpSpPr/>
          <p:nvPr/>
        </p:nvGrpSpPr>
        <p:grpSpPr>
          <a:xfrm>
            <a:off x="7077784" y="402461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1" name="同心圆 2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92" name="椭圆 2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6897787" y="3536359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4" name="同心圆 2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295" name="椭圆 2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296" name="TextBox 29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charset="-122"/>
                <a:ea typeface="黑体" panose="02010600030101010101" charset="-122"/>
              </a:rPr>
              <a:t>解决方案及总结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第五部分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8518" y="1757459"/>
              <a:ext cx="689633" cy="662048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465443" y="255301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解决方案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65443" y="299960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方案评估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65443" y="34461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补救措施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65443" y="38642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参考文献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55194" y="2600254"/>
            <a:ext cx="1213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SOLUTION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55194" y="3048022"/>
            <a:ext cx="1725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PROJECT EVALUATION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55194" y="3495790"/>
            <a:ext cx="1742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REMEDIAL MEASURES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77636" y="3943559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Reference</a:t>
            </a:r>
          </a:p>
        </p:txBody>
      </p:sp>
      <p:sp>
        <p:nvSpPr>
          <p:cNvPr id="23" name="椭圆 22"/>
          <p:cNvSpPr/>
          <p:nvPr/>
        </p:nvSpPr>
        <p:spPr>
          <a:xfrm>
            <a:off x="4171555" y="25805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71555" y="301787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71555" y="345523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71555" y="389259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65443" y="423798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感谢语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63209" y="4317335"/>
            <a:ext cx="9012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 you</a:t>
            </a:r>
          </a:p>
        </p:txBody>
      </p:sp>
      <p:sp>
        <p:nvSpPr>
          <p:cNvPr id="29" name="椭圆 28"/>
          <p:cNvSpPr/>
          <p:nvPr/>
        </p:nvSpPr>
        <p:spPr>
          <a:xfrm>
            <a:off x="4171555" y="426637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5" grpId="0"/>
      <p:bldP spid="12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解决方案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08545" y="267886"/>
            <a:ext cx="15552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THE SOLUTION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-36512" y="4144388"/>
            <a:ext cx="2062918" cy="999112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1620880" y="3703428"/>
            <a:ext cx="836538" cy="836538"/>
            <a:chOff x="1566862" y="4055810"/>
            <a:chExt cx="827056" cy="827056"/>
          </a:xfrm>
        </p:grpSpPr>
        <p:grpSp>
          <p:nvGrpSpPr>
            <p:cNvPr id="44" name="组合 43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6" name="同心圆 4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45" name="TextBox 44"/>
            <p:cNvSpPr txBox="1"/>
            <p:nvPr/>
          </p:nvSpPr>
          <p:spPr>
            <a:xfrm>
              <a:off x="1617926" y="4218412"/>
              <a:ext cx="730851" cy="51728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14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1400" dirty="0" smtClean="0">
                  <a:latin typeface="黑体" panose="02010600030101010101" charset="-122"/>
                  <a:ea typeface="黑体" panose="02010600030101010101" charset="-122"/>
                </a:rPr>
                <a:t>一</a:t>
              </a:r>
              <a:endParaRPr lang="zh-CN" altLang="en-US" sz="14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49" name="组合 48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1" name="同心圆 5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2980409" y="3315940"/>
              <a:ext cx="595035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16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1600" dirty="0" smtClean="0">
                  <a:latin typeface="黑体" panose="02010600030101010101" charset="-122"/>
                  <a:ea typeface="黑体" panose="02010600030101010101" charset="-122"/>
                </a:rPr>
                <a:t>二</a:t>
              </a:r>
              <a:endParaRPr lang="zh-CN" altLang="en-US" sz="16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592277" y="3232510"/>
            <a:ext cx="1239392" cy="1239392"/>
            <a:chOff x="4464548" y="3511181"/>
            <a:chExt cx="1303621" cy="1303621"/>
          </a:xfrm>
        </p:grpSpPr>
        <p:grpSp>
          <p:nvGrpSpPr>
            <p:cNvPr id="54" name="组合 53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752438" y="3825704"/>
              <a:ext cx="733780" cy="74457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0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20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2000" dirty="0" smtClean="0">
                  <a:latin typeface="黑体" panose="02010600030101010101" charset="-122"/>
                  <a:ea typeface="黑体" panose="02010600030101010101" charset="-122"/>
                </a:rPr>
                <a:t>三</a:t>
              </a:r>
              <a:endParaRPr lang="zh-CN" altLang="en-US" sz="20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00192" y="1635646"/>
            <a:ext cx="1454948" cy="1454948"/>
            <a:chOff x="6075122" y="1932896"/>
            <a:chExt cx="1688526" cy="1688526"/>
          </a:xfrm>
        </p:grpSpPr>
        <p:grpSp>
          <p:nvGrpSpPr>
            <p:cNvPr id="59" name="组合 58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6456877" y="2299775"/>
              <a:ext cx="928687" cy="96440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latin typeface="黑体" panose="02010600030101010101" charset="-122"/>
                  <a:ea typeface="黑体" panose="02010600030101010101" charset="-122"/>
                </a:rPr>
                <a:t>方案</a:t>
              </a:r>
              <a:endParaRPr lang="en-US" altLang="zh-CN" sz="2400" dirty="0" smtClean="0">
                <a:latin typeface="黑体" panose="02010600030101010101" charset="-122"/>
                <a:ea typeface="黑体" panose="02010600030101010101" charset="-122"/>
              </a:endParaRPr>
            </a:p>
            <a:p>
              <a:pPr algn="ctr"/>
              <a:r>
                <a:rPr lang="zh-CN" altLang="en-US" sz="2400" dirty="0" smtClean="0">
                  <a:latin typeface="黑体" panose="02010600030101010101" charset="-122"/>
                  <a:ea typeface="黑体" panose="02010600030101010101" charset="-122"/>
                </a:rPr>
                <a:t>四</a:t>
              </a:r>
              <a:endParaRPr lang="zh-CN" altLang="en-US" sz="24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2230637" y="192367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23528" y="2920772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156176" y="3770953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436096" y="915566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2246287" y="4155926"/>
            <a:ext cx="447031" cy="447031"/>
            <a:chOff x="2246286" y="4230035"/>
            <a:chExt cx="525513" cy="525513"/>
          </a:xfrm>
          <a:solidFill>
            <a:srgbClr val="1A3F6C"/>
          </a:solidFill>
        </p:grpSpPr>
        <p:sp>
          <p:nvSpPr>
            <p:cNvPr id="68" name="椭圆 67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290214" y="4356307"/>
              <a:ext cx="433392" cy="3256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1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577236" y="3993954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1" name="椭圆 70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2246285" y="4351468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3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522599" y="3426320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4" name="椭圆 73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246285" y="4371106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2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452320" y="2571750"/>
            <a:ext cx="447032" cy="447031"/>
            <a:chOff x="2246285" y="4230035"/>
            <a:chExt cx="525514" cy="525513"/>
          </a:xfrm>
          <a:solidFill>
            <a:srgbClr val="1A3F6C"/>
          </a:solidFill>
        </p:grpSpPr>
        <p:sp>
          <p:nvSpPr>
            <p:cNvPr id="77" name="椭圆 76"/>
            <p:cNvSpPr/>
            <p:nvPr/>
          </p:nvSpPr>
          <p:spPr>
            <a:xfrm>
              <a:off x="2246286" y="4230035"/>
              <a:ext cx="525513" cy="525513"/>
            </a:xfrm>
            <a:prstGeom prst="ellipse">
              <a:avLst/>
            </a:prstGeom>
            <a:grpFill/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246285" y="4380064"/>
              <a:ext cx="525513" cy="2894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4</a:t>
              </a:r>
            </a:p>
          </p:txBody>
        </p:sp>
      </p:grpSp>
      <p:sp>
        <p:nvSpPr>
          <p:cNvPr id="79" name="椭圆 78"/>
          <p:cNvSpPr/>
          <p:nvPr/>
        </p:nvSpPr>
        <p:spPr>
          <a:xfrm>
            <a:off x="4349204" y="32976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4087077" y="391484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1" name="椭圆 80"/>
          <p:cNvSpPr/>
          <p:nvPr/>
        </p:nvSpPr>
        <p:spPr>
          <a:xfrm>
            <a:off x="4224465" y="4498008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2765464" y="4258314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3341787" y="3799199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4" name="椭圆 83"/>
          <p:cNvSpPr/>
          <p:nvPr/>
        </p:nvSpPr>
        <p:spPr>
          <a:xfrm>
            <a:off x="5954877" y="32889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7360071" y="3209594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6562548" y="311385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5161319" y="276589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8028384" y="2307255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8053009" y="1993016"/>
            <a:ext cx="152400" cy="1524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966178" y="4299942"/>
            <a:ext cx="166157" cy="16615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7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7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6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6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8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8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6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6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4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38" grpId="0"/>
      <p:bldP spid="63" grpId="0"/>
      <p:bldP spid="64" grpId="0"/>
      <p:bldP spid="65" grpId="0"/>
      <p:bldP spid="66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方案评估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58284" y="267886"/>
            <a:ext cx="22363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PROJECT EVALUATION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cxnSp>
        <p:nvCxnSpPr>
          <p:cNvPr id="89" name="直接连接符 88"/>
          <p:cNvCxnSpPr/>
          <p:nvPr/>
        </p:nvCxnSpPr>
        <p:spPr>
          <a:xfrm flipH="1" flipV="1">
            <a:off x="2969045" y="1857279"/>
            <a:ext cx="3628920" cy="1695603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/>
          <p:nvPr/>
        </p:nvCxnSpPr>
        <p:spPr>
          <a:xfrm flipV="1">
            <a:off x="2184979" y="1415756"/>
            <a:ext cx="4562601" cy="2165042"/>
          </a:xfrm>
          <a:prstGeom prst="line">
            <a:avLst/>
          </a:prstGeom>
          <a:ln w="76200">
            <a:solidFill>
              <a:srgbClr val="1A3F6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组合 90"/>
          <p:cNvGrpSpPr/>
          <p:nvPr/>
        </p:nvGrpSpPr>
        <p:grpSpPr>
          <a:xfrm>
            <a:off x="1820981" y="1359141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2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93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444736" y="3296277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9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641453" y="1097484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0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5853297" y="3313413"/>
            <a:ext cx="1414632" cy="636545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2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103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1891669" y="1358541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评估一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5981486" y="3338812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评估三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6747580" y="1111435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评估四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1555735" y="3321676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评估二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1835696" y="1635646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 smtClean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660232" y="1373225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475656" y="355550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5868144" y="3586553"/>
            <a:ext cx="13388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dirty="0">
                <a:latin typeface="黑体" panose="02010600030101010101" charset="-122"/>
                <a:ea typeface="黑体" panose="02010600030101010101" charset="-122"/>
              </a:rPr>
              <a:t>点击输入标题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3746633" y="1810030"/>
            <a:ext cx="1382075" cy="1382075"/>
            <a:chOff x="3746633" y="1810030"/>
            <a:chExt cx="1382075" cy="1382075"/>
          </a:xfrm>
        </p:grpSpPr>
        <p:grpSp>
          <p:nvGrpSpPr>
            <p:cNvPr id="113" name="组合 112"/>
            <p:cNvGrpSpPr/>
            <p:nvPr/>
          </p:nvGrpSpPr>
          <p:grpSpPr>
            <a:xfrm>
              <a:off x="3746633" y="18100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5" name="同心圆 1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14" name="TextBox 113"/>
            <p:cNvSpPr txBox="1"/>
            <p:nvPr/>
          </p:nvSpPr>
          <p:spPr>
            <a:xfrm>
              <a:off x="3978122" y="2397335"/>
              <a:ext cx="926418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方案评估</a:t>
              </a:r>
            </a:p>
          </p:txBody>
        </p:sp>
      </p:grpSp>
      <p:sp>
        <p:nvSpPr>
          <p:cNvPr id="117" name="TextBox 116"/>
          <p:cNvSpPr txBox="1"/>
          <p:nvPr/>
        </p:nvSpPr>
        <p:spPr>
          <a:xfrm>
            <a:off x="592781" y="2186777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45181" y="4011910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5849365" y="4058985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6012160" y="1972988"/>
            <a:ext cx="2448272" cy="731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latin typeface="黑体" panose="02010600030101010101" charset="-122"/>
                <a:ea typeface="黑体" panose="02010600030101010101" charset="-122"/>
              </a:rPr>
              <a:t>点击输入本栏的具体文字，简明扼要的说明分项内容，此为概念图解，请根据您的具体内容酌情修改。</a:t>
            </a:r>
          </a:p>
        </p:txBody>
      </p:sp>
      <p:sp>
        <p:nvSpPr>
          <p:cNvPr id="121" name="椭圆 120"/>
          <p:cNvSpPr/>
          <p:nvPr/>
        </p:nvSpPr>
        <p:spPr>
          <a:xfrm>
            <a:off x="2883767" y="1304103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1</a:t>
            </a:r>
          </a:p>
        </p:txBody>
      </p:sp>
      <p:sp>
        <p:nvSpPr>
          <p:cNvPr id="122" name="椭圆 121"/>
          <p:cNvSpPr/>
          <p:nvPr/>
        </p:nvSpPr>
        <p:spPr>
          <a:xfrm>
            <a:off x="2523727" y="320748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</a:t>
            </a:r>
          </a:p>
        </p:txBody>
      </p:sp>
      <p:sp>
        <p:nvSpPr>
          <p:cNvPr id="123" name="椭圆 122"/>
          <p:cNvSpPr/>
          <p:nvPr/>
        </p:nvSpPr>
        <p:spPr>
          <a:xfrm>
            <a:off x="6911328" y="3275267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3</a:t>
            </a:r>
          </a:p>
        </p:txBody>
      </p:sp>
      <p:sp>
        <p:nvSpPr>
          <p:cNvPr id="124" name="椭圆 123"/>
          <p:cNvSpPr/>
          <p:nvPr/>
        </p:nvSpPr>
        <p:spPr>
          <a:xfrm>
            <a:off x="7725152" y="1059582"/>
            <a:ext cx="373310" cy="37331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8000"/>
                            </p:stCondLst>
                            <p:childTnLst>
                              <p:par>
                                <p:cTn id="1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8500"/>
                            </p:stCondLst>
                            <p:childTnLst>
                              <p:par>
                                <p:cTn id="1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88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7" grpId="0"/>
      <p:bldP spid="118" grpId="0"/>
      <p:bldP spid="119" grpId="0"/>
      <p:bldP spid="120" grpId="0"/>
      <p:bldP spid="121" grpId="0" animBg="1"/>
      <p:bldP spid="122" grpId="0" animBg="1"/>
      <p:bldP spid="123" grpId="0" animBg="1"/>
      <p:bldP spid="1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2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补救措施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383836" y="267886"/>
            <a:ext cx="21852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REMEDIAL MEASURES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TextBox 170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  <a:p>
            <a:r>
              <a:rPr lang="zh-CN" altLang="en-US" sz="1200" dirty="0" smtClean="0">
                <a:latin typeface="黑体" panose="02010600030101010101" charset="-122"/>
                <a:ea typeface="黑体" panose="02010600030101010101" charset="-12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黑体" panose="02010600030101010101" charset="-122"/>
              <a:ea typeface="黑体" panose="02010600030101010101" charset="-122"/>
              <a:cs typeface="方正兰亭细黑_GBK_M" panose="02010600010101010101" pitchFamily="2" charset="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6709236" y="1894300"/>
            <a:ext cx="1200324" cy="1200324"/>
            <a:chOff x="6709236" y="1850758"/>
            <a:chExt cx="1200324" cy="1200324"/>
          </a:xfrm>
        </p:grpSpPr>
        <p:grpSp>
          <p:nvGrpSpPr>
            <p:cNvPr id="89" name="组合 8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1" name="同心圆 9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6947760" y="2297031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措施四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225509" y="1879832"/>
            <a:ext cx="1200324" cy="1200324"/>
            <a:chOff x="1225509" y="1836290"/>
            <a:chExt cx="1200324" cy="1200324"/>
          </a:xfrm>
        </p:grpSpPr>
        <p:grpSp>
          <p:nvGrpSpPr>
            <p:cNvPr id="95" name="组合 94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7" name="同心圆 9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1464033" y="2282563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234214" y="2096862"/>
            <a:ext cx="1668414" cy="1668414"/>
            <a:chOff x="5234214" y="2053320"/>
            <a:chExt cx="1668414" cy="1668414"/>
          </a:xfrm>
        </p:grpSpPr>
        <p:grpSp>
          <p:nvGrpSpPr>
            <p:cNvPr id="100" name="组合 99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2" name="同心圆 10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01" name="TextBox 100"/>
            <p:cNvSpPr txBox="1"/>
            <p:nvPr/>
          </p:nvSpPr>
          <p:spPr>
            <a:xfrm>
              <a:off x="5591368" y="2687472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措施三</a:t>
              </a: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2198327" y="2090113"/>
            <a:ext cx="1668414" cy="1668414"/>
            <a:chOff x="2198327" y="2046571"/>
            <a:chExt cx="1668414" cy="1668414"/>
          </a:xfrm>
        </p:grpSpPr>
        <p:grpSp>
          <p:nvGrpSpPr>
            <p:cNvPr id="105" name="组合 104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7" name="同心圆 10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2555481" y="2680723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措施二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3481448" y="2381591"/>
            <a:ext cx="2181104" cy="2181104"/>
            <a:chOff x="3481448" y="2338049"/>
            <a:chExt cx="2181104" cy="2181104"/>
          </a:xfrm>
        </p:grpSpPr>
        <p:grpSp>
          <p:nvGrpSpPr>
            <p:cNvPr id="110" name="组合 109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0030101010101" charset="-122"/>
                  <a:ea typeface="黑体" panose="02010600030101010101" charset="-122"/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3941057" y="3166990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00000"/>
                  </a:solidFill>
                  <a:latin typeface="黑体" panose="02010600030101010101" charset="-122"/>
                  <a:ea typeface="黑体" panose="02010600030101010101" charset="-122"/>
                </a:rPr>
                <a:t>措施一</a:t>
              </a:r>
            </a:p>
          </p:txBody>
        </p:sp>
      </p:grpSp>
      <p:sp>
        <p:nvSpPr>
          <p:cNvPr id="114" name="TextBox 11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</p:spTree>
    <p:custDataLst>
      <p:tags r:id="rId1"/>
    </p:custDataLst>
  </p:cSld>
  <p:clrMapOvr>
    <a:masterClrMapping/>
  </p:clrMapOvr>
  <p:transition spd="slow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/>
          <p:bldP spid="27" grpId="0"/>
          <p:bldP spid="171" grpId="0"/>
          <p:bldP spid="114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latin typeface="黑体" panose="02010600030101010101" charset="-122"/>
                <a:ea typeface="黑体" panose="02010600030101010101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latin typeface="黑体" panose="02010600030101010101" charset="-122"/>
                <a:ea typeface="黑体" panose="02010600030101010101" charset="-122"/>
              </a:rPr>
              <a:t>……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1</a:t>
            </a:r>
          </a:p>
        </p:txBody>
      </p:sp>
      <p:sp>
        <p:nvSpPr>
          <p:cNvPr id="31" name="椭圆 30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2</a:t>
            </a:r>
          </a:p>
        </p:txBody>
      </p:sp>
      <p:sp>
        <p:nvSpPr>
          <p:cNvPr id="36" name="椭圆 35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3</a:t>
            </a:r>
          </a:p>
        </p:txBody>
      </p:sp>
      <p:sp>
        <p:nvSpPr>
          <p:cNvPr id="37" name="椭圆 36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4</a:t>
            </a:r>
          </a:p>
        </p:txBody>
      </p:sp>
      <p:sp>
        <p:nvSpPr>
          <p:cNvPr id="38" name="椭圆 37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5</a:t>
            </a:r>
          </a:p>
        </p:txBody>
      </p:sp>
      <p:sp>
        <p:nvSpPr>
          <p:cNvPr id="39" name="椭圆 38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黑体" panose="02010600030101010101" charset="-122"/>
                <a:ea typeface="黑体" panose="02010600030101010101" charset="-122"/>
              </a:rPr>
              <a:t>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参考文献</a:t>
            </a:r>
          </a:p>
        </p:txBody>
      </p:sp>
      <p:cxnSp>
        <p:nvCxnSpPr>
          <p:cNvPr id="34" name="直接连接符 3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参考文献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925650" y="267886"/>
            <a:ext cx="11015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Reference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5" grpId="0"/>
      <p:bldP spid="18" grpId="0"/>
      <p:bldP spid="21" grpId="0"/>
      <p:bldP spid="24" grpId="0"/>
      <p:bldP spid="27" grpId="0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/>
      <p:bldP spid="40" grpId="0" animBg="1"/>
      <p:bldP spid="41" grpId="0"/>
      <p:bldP spid="4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915816" y="555527"/>
            <a:ext cx="3552056" cy="1600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THANKS!</a:t>
            </a:r>
            <a:endParaRPr lang="en-US" altLang="zh-CN" sz="6600" b="0" dirty="0" smtClean="0">
              <a:solidFill>
                <a:srgbClr val="C0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黑体" panose="02010600030101010101" charset="-122"/>
                <a:ea typeface="黑体" panose="02010600030101010101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070008" y="4088350"/>
            <a:ext cx="3048000" cy="49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恳请各位老师批评指正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0030101010101" charset="-122"/>
                <a:ea typeface="黑体" panose="02010600030101010101" charset="-122"/>
              </a:rPr>
              <a:t>！</a:t>
            </a:r>
            <a:endParaRPr lang="zh-CN" altLang="en-US" sz="2000" b="0" dirty="0" smtClean="0">
              <a:solidFill>
                <a:schemeClr val="tx1">
                  <a:lumMod val="85000"/>
                  <a:lumOff val="15000"/>
                </a:schemeClr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黑体" panose="02010600030101010101" charset="-122"/>
                <a:ea typeface="黑体" panose="02010600030101010101" charset="-122"/>
              </a:rPr>
              <a:t>感谢语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07217" y="267886"/>
            <a:ext cx="1138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 you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78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6" grpId="0"/>
      <p:bldP spid="6" grpId="0" animBg="1"/>
      <p:bldP spid="7" grpId="0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charset="-122"/>
                <a:ea typeface="黑体" panose="02010600030101010101" charset="-122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2072212" y="1535703"/>
            <a:ext cx="1630575" cy="49244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solidFill>
                  <a:srgbClr val="C00000"/>
                </a:solidFill>
                <a:latin typeface="黑体" panose="02010600030101010101" charset="-122"/>
                <a:ea typeface="黑体" panose="02010600030101010101" charset="-122"/>
              </a:rPr>
              <a:t>THANKS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6156176" y="3194025"/>
            <a:ext cx="2529840" cy="1493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演示完毕</a:t>
            </a:r>
            <a:endParaRPr lang="en-US" altLang="zh-CN" sz="4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0030101010101" charset="-122"/>
                <a:ea typeface="黑体" panose="02010600030101010101" charset="-122"/>
              </a:rPr>
              <a:t>感谢观看</a:t>
            </a:r>
            <a:endParaRPr lang="en-US" altLang="zh-CN" sz="4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黑体" panose="02010600030101010101" charset="-122"/>
                <a:ea typeface="黑体" panose="02010600030101010101" charset="-122"/>
              </a:rPr>
              <a:t>延时符</a:t>
            </a:r>
          </a:p>
        </p:txBody>
      </p:sp>
      <p:pic>
        <p:nvPicPr>
          <p:cNvPr id="3" name="图片 2" descr="20160511182329_492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365" y="2241550"/>
            <a:ext cx="1651000" cy="9525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99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 bldLvl="0" animBg="1"/>
      <p:bldP spid="81" grpId="1" bldLvl="0" animBg="1"/>
      <p:bldP spid="83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(3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2960</Words>
  <Application>Microsoft Office PowerPoint</Application>
  <PresentationFormat>全屏显示(16:9)</PresentationFormat>
  <Paragraphs>430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9" baseType="lpstr">
      <vt:lpstr>Arial</vt:lpstr>
      <vt:lpstr>宋体</vt:lpstr>
      <vt:lpstr>方正兰亭细黑_GBK_M</vt:lpstr>
      <vt:lpstr>微软雅黑</vt:lpstr>
      <vt:lpstr>Calibri</vt:lpstr>
      <vt:lpstr>黑体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毕业答辩(3)</dc:title>
  <dc:subject>第一PPT，www.1ppt.com</dc:subject>
  <dc:creator>第一PPT</dc:creator>
  <cp:keywords>www.1ppt.com</cp:keywords>
  <dc:description>第一PPT，www.1ppt.com</dc:description>
  <cp:lastModifiedBy>faith123</cp:lastModifiedBy>
  <cp:revision>64</cp:revision>
  <dcterms:created xsi:type="dcterms:W3CDTF">2015-01-23T04:02:00Z</dcterms:created>
  <dcterms:modified xsi:type="dcterms:W3CDTF">2020-03-24T05:27:56Z</dcterms:modified>
  <cp:category>第一PPT，www.1ppt.com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