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05" r:id="rId2"/>
    <p:sldId id="258" r:id="rId3"/>
    <p:sldId id="259" r:id="rId4"/>
    <p:sldId id="283" r:id="rId5"/>
    <p:sldId id="264" r:id="rId6"/>
    <p:sldId id="298" r:id="rId7"/>
    <p:sldId id="271" r:id="rId8"/>
    <p:sldId id="302" r:id="rId9"/>
    <p:sldId id="284" r:id="rId10"/>
    <p:sldId id="275" r:id="rId11"/>
    <p:sldId id="282" r:id="rId12"/>
    <p:sldId id="301" r:id="rId13"/>
    <p:sldId id="273" r:id="rId14"/>
    <p:sldId id="285" r:id="rId15"/>
    <p:sldId id="267" r:id="rId16"/>
    <p:sldId id="292" r:id="rId17"/>
    <p:sldId id="300" r:id="rId18"/>
    <p:sldId id="278" r:id="rId19"/>
    <p:sldId id="297" r:id="rId20"/>
    <p:sldId id="294" r:id="rId21"/>
    <p:sldId id="299" r:id="rId22"/>
    <p:sldId id="288" r:id="rId23"/>
    <p:sldId id="281" r:id="rId24"/>
    <p:sldId id="261" r:id="rId25"/>
    <p:sldId id="276" r:id="rId26"/>
    <p:sldId id="30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270A"/>
    <a:srgbClr val="BD2309"/>
    <a:srgbClr val="831806"/>
    <a:srgbClr val="1C3B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94660"/>
  </p:normalViewPr>
  <p:slideViewPr>
    <p:cSldViewPr snapToGrid="0" showGuides="1">
      <p:cViewPr varScale="1">
        <p:scale>
          <a:sx n="87" d="100"/>
          <a:sy n="87" d="100"/>
        </p:scale>
        <p:origin x="82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5D9E81-6107-4C39-997C-88DFD2DC4B2E}" type="datetimeFigureOut">
              <a:rPr lang="zh-CN" altLang="en-US" smtClean="0"/>
              <a:t>2020/3/21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5F7882-F18F-4F25-95D6-B20E85442D3B}" type="slidenum">
              <a:rPr lang="zh-CN" altLang="en-US" smtClean="0"/>
              <a:t>‹#›</a:t>
            </a:fld>
            <a:endParaRPr lang="zh-CN" altLang="en-US"/>
          </a:p>
        </p:txBody>
      </p:sp>
    </p:spTree>
    <p:extLst>
      <p:ext uri="{BB962C8B-B14F-4D97-AF65-F5344CB8AC3E}">
        <p14:creationId xmlns:p14="http://schemas.microsoft.com/office/powerpoint/2010/main" val="1203874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a:t>
            </a:fld>
            <a:endParaRPr lang="zh-CN" altLang="en-US"/>
          </a:p>
        </p:txBody>
      </p:sp>
    </p:spTree>
    <p:extLst>
      <p:ext uri="{BB962C8B-B14F-4D97-AF65-F5344CB8AC3E}">
        <p14:creationId xmlns:p14="http://schemas.microsoft.com/office/powerpoint/2010/main" val="1922656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a:t>
            </a:fld>
            <a:endParaRPr lang="zh-CN" altLang="en-US"/>
          </a:p>
        </p:txBody>
      </p:sp>
    </p:spTree>
    <p:extLst>
      <p:ext uri="{BB962C8B-B14F-4D97-AF65-F5344CB8AC3E}">
        <p14:creationId xmlns:p14="http://schemas.microsoft.com/office/powerpoint/2010/main" val="1330587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3</a:t>
            </a:fld>
            <a:endParaRPr lang="zh-CN" altLang="en-US"/>
          </a:p>
        </p:txBody>
      </p:sp>
    </p:spTree>
    <p:extLst>
      <p:ext uri="{BB962C8B-B14F-4D97-AF65-F5344CB8AC3E}">
        <p14:creationId xmlns:p14="http://schemas.microsoft.com/office/powerpoint/2010/main" val="34395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4</a:t>
            </a:fld>
            <a:endParaRPr lang="zh-CN" altLang="en-US"/>
          </a:p>
        </p:txBody>
      </p:sp>
    </p:spTree>
    <p:extLst>
      <p:ext uri="{BB962C8B-B14F-4D97-AF65-F5344CB8AC3E}">
        <p14:creationId xmlns:p14="http://schemas.microsoft.com/office/powerpoint/2010/main" val="3746072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50227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6</a:t>
            </a:fld>
            <a:endParaRPr lang="zh-CN" altLang="en-US"/>
          </a:p>
        </p:txBody>
      </p:sp>
    </p:spTree>
    <p:extLst>
      <p:ext uri="{BB962C8B-B14F-4D97-AF65-F5344CB8AC3E}">
        <p14:creationId xmlns:p14="http://schemas.microsoft.com/office/powerpoint/2010/main" val="1100101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7</a:t>
            </a:fld>
            <a:endParaRPr lang="zh-CN" altLang="en-US"/>
          </a:p>
        </p:txBody>
      </p:sp>
    </p:spTree>
    <p:extLst>
      <p:ext uri="{BB962C8B-B14F-4D97-AF65-F5344CB8AC3E}">
        <p14:creationId xmlns:p14="http://schemas.microsoft.com/office/powerpoint/2010/main" val="3423895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8</a:t>
            </a:fld>
            <a:endParaRPr lang="zh-CN" altLang="en-US"/>
          </a:p>
        </p:txBody>
      </p:sp>
    </p:spTree>
    <p:extLst>
      <p:ext uri="{BB962C8B-B14F-4D97-AF65-F5344CB8AC3E}">
        <p14:creationId xmlns:p14="http://schemas.microsoft.com/office/powerpoint/2010/main" val="3560267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9</a:t>
            </a:fld>
            <a:endParaRPr lang="zh-CN" altLang="en-US"/>
          </a:p>
        </p:txBody>
      </p:sp>
    </p:spTree>
    <p:extLst>
      <p:ext uri="{BB962C8B-B14F-4D97-AF65-F5344CB8AC3E}">
        <p14:creationId xmlns:p14="http://schemas.microsoft.com/office/powerpoint/2010/main" val="4098986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10</a:t>
            </a:fld>
            <a:endParaRPr lang="zh-CN" altLang="en-US"/>
          </a:p>
        </p:txBody>
      </p:sp>
    </p:spTree>
    <p:extLst>
      <p:ext uri="{BB962C8B-B14F-4D97-AF65-F5344CB8AC3E}">
        <p14:creationId xmlns:p14="http://schemas.microsoft.com/office/powerpoint/2010/main" val="3765815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11</a:t>
            </a:fld>
            <a:endParaRPr lang="zh-CN" altLang="en-US"/>
          </a:p>
        </p:txBody>
      </p:sp>
    </p:spTree>
    <p:extLst>
      <p:ext uri="{BB962C8B-B14F-4D97-AF65-F5344CB8AC3E}">
        <p14:creationId xmlns:p14="http://schemas.microsoft.com/office/powerpoint/2010/main" val="635879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12</a:t>
            </a:fld>
            <a:endParaRPr lang="zh-CN" altLang="en-US"/>
          </a:p>
        </p:txBody>
      </p:sp>
    </p:spTree>
    <p:extLst>
      <p:ext uri="{BB962C8B-B14F-4D97-AF65-F5344CB8AC3E}">
        <p14:creationId xmlns:p14="http://schemas.microsoft.com/office/powerpoint/2010/main" val="124962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2065851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661564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9245596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25476388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17</a:t>
            </a:fld>
            <a:endParaRPr lang="zh-CN" altLang="en-US"/>
          </a:p>
        </p:txBody>
      </p:sp>
    </p:spTree>
    <p:extLst>
      <p:ext uri="{BB962C8B-B14F-4D97-AF65-F5344CB8AC3E}">
        <p14:creationId xmlns:p14="http://schemas.microsoft.com/office/powerpoint/2010/main" val="3463889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18</a:t>
            </a:fld>
            <a:endParaRPr lang="zh-CN" altLang="en-US"/>
          </a:p>
        </p:txBody>
      </p:sp>
    </p:spTree>
    <p:extLst>
      <p:ext uri="{BB962C8B-B14F-4D97-AF65-F5344CB8AC3E}">
        <p14:creationId xmlns:p14="http://schemas.microsoft.com/office/powerpoint/2010/main" val="2621330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19</a:t>
            </a:fld>
            <a:endParaRPr lang="zh-CN" altLang="en-US"/>
          </a:p>
        </p:txBody>
      </p:sp>
    </p:spTree>
    <p:extLst>
      <p:ext uri="{BB962C8B-B14F-4D97-AF65-F5344CB8AC3E}">
        <p14:creationId xmlns:p14="http://schemas.microsoft.com/office/powerpoint/2010/main" val="1630179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20</a:t>
            </a:fld>
            <a:endParaRPr lang="zh-CN" altLang="en-US"/>
          </a:p>
        </p:txBody>
      </p:sp>
    </p:spTree>
    <p:extLst>
      <p:ext uri="{BB962C8B-B14F-4D97-AF65-F5344CB8AC3E}">
        <p14:creationId xmlns:p14="http://schemas.microsoft.com/office/powerpoint/2010/main" val="2109156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21</a:t>
            </a:fld>
            <a:endParaRPr lang="zh-CN" altLang="en-US"/>
          </a:p>
        </p:txBody>
      </p:sp>
    </p:spTree>
    <p:extLst>
      <p:ext uri="{BB962C8B-B14F-4D97-AF65-F5344CB8AC3E}">
        <p14:creationId xmlns:p14="http://schemas.microsoft.com/office/powerpoint/2010/main" val="2488585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24021976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30476871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24</a:t>
            </a:fld>
            <a:endParaRPr lang="zh-CN" altLang="en-US"/>
          </a:p>
        </p:txBody>
      </p:sp>
    </p:spTree>
    <p:extLst>
      <p:ext uri="{BB962C8B-B14F-4D97-AF65-F5344CB8AC3E}">
        <p14:creationId xmlns:p14="http://schemas.microsoft.com/office/powerpoint/2010/main" val="18049736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20845905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26</a:t>
            </a:fld>
            <a:endParaRPr lang="zh-CN" altLang="en-US"/>
          </a:p>
        </p:txBody>
      </p:sp>
    </p:spTree>
    <p:extLst>
      <p:ext uri="{BB962C8B-B14F-4D97-AF65-F5344CB8AC3E}">
        <p14:creationId xmlns:p14="http://schemas.microsoft.com/office/powerpoint/2010/main" val="3475461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2" y="0"/>
            <a:ext cx="12191998" cy="6321481"/>
          </a:xfrm>
          <a:custGeom>
            <a:avLst/>
            <a:gdLst>
              <a:gd name="connsiteX0" fmla="*/ 5805482 w 12191998"/>
              <a:gd name="connsiteY0" fmla="*/ 0 h 6321481"/>
              <a:gd name="connsiteX1" fmla="*/ 12191998 w 12191998"/>
              <a:gd name="connsiteY1" fmla="*/ 1 h 6321481"/>
              <a:gd name="connsiteX2" fmla="*/ 12191998 w 12191998"/>
              <a:gd name="connsiteY2" fmla="*/ 839801 h 6321481"/>
              <a:gd name="connsiteX3" fmla="*/ 0 w 12191998"/>
              <a:gd name="connsiteY3" fmla="*/ 6321481 h 6321481"/>
              <a:gd name="connsiteX4" fmla="*/ 0 w 12191998"/>
              <a:gd name="connsiteY4" fmla="*/ 2610220 h 6321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1998" h="6321481">
                <a:moveTo>
                  <a:pt x="5805482" y="0"/>
                </a:moveTo>
                <a:lnTo>
                  <a:pt x="12191998" y="1"/>
                </a:lnTo>
                <a:lnTo>
                  <a:pt x="12191998" y="839801"/>
                </a:lnTo>
                <a:lnTo>
                  <a:pt x="0" y="6321481"/>
                </a:lnTo>
                <a:lnTo>
                  <a:pt x="0" y="2610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2591704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90844" y="2797327"/>
            <a:ext cx="7001158" cy="4060674"/>
          </a:xfrm>
          <a:custGeom>
            <a:avLst/>
            <a:gdLst>
              <a:gd name="connsiteX0" fmla="*/ 7001158 w 7001158"/>
              <a:gd name="connsiteY0" fmla="*/ 0 h 4060674"/>
              <a:gd name="connsiteX1" fmla="*/ 7001158 w 7001158"/>
              <a:gd name="connsiteY1" fmla="*/ 4060674 h 4060674"/>
              <a:gd name="connsiteX2" fmla="*/ 0 w 7001158"/>
              <a:gd name="connsiteY2" fmla="*/ 4060673 h 4060674"/>
            </a:gdLst>
            <a:ahLst/>
            <a:cxnLst>
              <a:cxn ang="0">
                <a:pos x="connsiteX0" y="connsiteY0"/>
              </a:cxn>
              <a:cxn ang="0">
                <a:pos x="connsiteX1" y="connsiteY1"/>
              </a:cxn>
              <a:cxn ang="0">
                <a:pos x="connsiteX2" y="connsiteY2"/>
              </a:cxn>
            </a:cxnLst>
            <a:rect l="l" t="t" r="r" b="b"/>
            <a:pathLst>
              <a:path w="7001158" h="4060674">
                <a:moveTo>
                  <a:pt x="7001158" y="0"/>
                </a:moveTo>
                <a:lnTo>
                  <a:pt x="7001158" y="4060674"/>
                </a:lnTo>
                <a:lnTo>
                  <a:pt x="0" y="406067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371440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1735852"/>
            <a:ext cx="12192001" cy="5122151"/>
          </a:xfrm>
          <a:custGeom>
            <a:avLst/>
            <a:gdLst>
              <a:gd name="connsiteX0" fmla="*/ 1 w 12192001"/>
              <a:gd name="connsiteY0" fmla="*/ 0 h 5122151"/>
              <a:gd name="connsiteX1" fmla="*/ 12192001 w 12192001"/>
              <a:gd name="connsiteY1" fmla="*/ 5106589 h 5122151"/>
              <a:gd name="connsiteX2" fmla="*/ 12186517 w 12192001"/>
              <a:gd name="connsiteY2" fmla="*/ 5122150 h 5122151"/>
              <a:gd name="connsiteX3" fmla="*/ 1 w 12192001"/>
              <a:gd name="connsiteY3" fmla="*/ 5122151 h 5122151"/>
              <a:gd name="connsiteX4" fmla="*/ 0 w 12192001"/>
              <a:gd name="connsiteY4" fmla="*/ 1 h 5122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1" h="5122151">
                <a:moveTo>
                  <a:pt x="1" y="0"/>
                </a:moveTo>
                <a:lnTo>
                  <a:pt x="12192001" y="5106589"/>
                </a:lnTo>
                <a:lnTo>
                  <a:pt x="12186517" y="5122150"/>
                </a:lnTo>
                <a:lnTo>
                  <a:pt x="1" y="5122151"/>
                </a:lnTo>
                <a:lnTo>
                  <a:pt x="0" y="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1246479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68997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757364"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2" name="图片占位符 11"/>
          <p:cNvSpPr>
            <a:spLocks noGrp="1"/>
          </p:cNvSpPr>
          <p:nvPr>
            <p:ph type="pic" sz="quarter" idx="11"/>
          </p:nvPr>
        </p:nvSpPr>
        <p:spPr>
          <a:xfrm>
            <a:off x="5153706"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3" name="图片占位符 12"/>
          <p:cNvSpPr>
            <a:spLocks noGrp="1"/>
          </p:cNvSpPr>
          <p:nvPr>
            <p:ph type="pic" sz="quarter" idx="12"/>
          </p:nvPr>
        </p:nvSpPr>
        <p:spPr>
          <a:xfrm>
            <a:off x="8550048"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3505653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13" name="任意多边形: 形状 12"/>
          <p:cNvSpPr>
            <a:spLocks noGrp="1"/>
          </p:cNvSpPr>
          <p:nvPr>
            <p:ph type="pic" sz="quarter" idx="13"/>
          </p:nvPr>
        </p:nvSpPr>
        <p:spPr>
          <a:xfrm>
            <a:off x="1843840"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14" name="任意多边形: 形状 13"/>
          <p:cNvSpPr>
            <a:spLocks noGrp="1"/>
          </p:cNvSpPr>
          <p:nvPr>
            <p:ph type="pic" sz="quarter" idx="14"/>
          </p:nvPr>
        </p:nvSpPr>
        <p:spPr>
          <a:xfrm>
            <a:off x="5116811"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15" name="任意多边形: 形状 14"/>
          <p:cNvSpPr>
            <a:spLocks noGrp="1"/>
          </p:cNvSpPr>
          <p:nvPr>
            <p:ph type="pic" sz="quarter" idx="15"/>
          </p:nvPr>
        </p:nvSpPr>
        <p:spPr>
          <a:xfrm>
            <a:off x="8389783"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2020/3/21</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86153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2020/3/21</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3893783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27270680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2800668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726513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509426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任意多边形: 形状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321678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0" y="75846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等腰三角形 1"/>
          <p:cNvSpPr/>
          <p:nvPr userDrawn="1"/>
        </p:nvSpPr>
        <p:spPr>
          <a:xfrm rot="5400000">
            <a:off x="-68579" y="342600"/>
            <a:ext cx="994396" cy="857236"/>
          </a:xfrm>
          <a:prstGeom prst="triangle">
            <a:avLst>
              <a:gd name="adj" fmla="val 634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10"/>
          <p:cNvSpPr/>
          <p:nvPr userDrawn="1"/>
        </p:nvSpPr>
        <p:spPr>
          <a:xfrm rot="16200000" flipH="1">
            <a:off x="10934700" y="6258175"/>
            <a:ext cx="330200" cy="329700"/>
          </a:xfrm>
          <a:custGeom>
            <a:avLst/>
            <a:gdLst>
              <a:gd name="connsiteX0" fmla="*/ 303343 w 606792"/>
              <a:gd name="connsiteY0" fmla="*/ 121231 h 605875"/>
              <a:gd name="connsiteX1" fmla="*/ 443292 w 606792"/>
              <a:gd name="connsiteY1" fmla="*/ 260848 h 605875"/>
              <a:gd name="connsiteX2" fmla="*/ 403185 w 606792"/>
              <a:gd name="connsiteY2" fmla="*/ 300571 h 605875"/>
              <a:gd name="connsiteX3" fmla="*/ 347077 w 606792"/>
              <a:gd name="connsiteY3" fmla="*/ 244447 h 605875"/>
              <a:gd name="connsiteX4" fmla="*/ 333743 w 606792"/>
              <a:gd name="connsiteY4" fmla="*/ 214202 h 605875"/>
              <a:gd name="connsiteX5" fmla="*/ 333743 w 606792"/>
              <a:gd name="connsiteY5" fmla="*/ 451689 h 605875"/>
              <a:gd name="connsiteX6" fmla="*/ 273049 w 606792"/>
              <a:gd name="connsiteY6" fmla="*/ 451689 h 605875"/>
              <a:gd name="connsiteX7" fmla="*/ 273049 w 606792"/>
              <a:gd name="connsiteY7" fmla="*/ 214841 h 605875"/>
              <a:gd name="connsiteX8" fmla="*/ 259075 w 606792"/>
              <a:gd name="connsiteY8" fmla="*/ 245086 h 605875"/>
              <a:gd name="connsiteX9" fmla="*/ 203607 w 606792"/>
              <a:gd name="connsiteY9" fmla="*/ 300571 h 605875"/>
              <a:gd name="connsiteX10" fmla="*/ 163500 w 606792"/>
              <a:gd name="connsiteY10" fmla="*/ 260848 h 605875"/>
              <a:gd name="connsiteX11" fmla="*/ 303343 w 606792"/>
              <a:gd name="connsiteY11" fmla="*/ 54847 h 605875"/>
              <a:gd name="connsiteX12" fmla="*/ 54930 w 606792"/>
              <a:gd name="connsiteY12" fmla="*/ 302884 h 605875"/>
              <a:gd name="connsiteX13" fmla="*/ 303343 w 606792"/>
              <a:gd name="connsiteY13" fmla="*/ 551028 h 605875"/>
              <a:gd name="connsiteX14" fmla="*/ 551862 w 606792"/>
              <a:gd name="connsiteY14" fmla="*/ 302884 h 605875"/>
              <a:gd name="connsiteX15" fmla="*/ 303343 w 606792"/>
              <a:gd name="connsiteY15" fmla="*/ 54847 h 605875"/>
              <a:gd name="connsiteX16" fmla="*/ 303343 w 606792"/>
              <a:gd name="connsiteY16" fmla="*/ 0 h 605875"/>
              <a:gd name="connsiteX17" fmla="*/ 606792 w 606792"/>
              <a:gd name="connsiteY17" fmla="*/ 302884 h 605875"/>
              <a:gd name="connsiteX18" fmla="*/ 303343 w 606792"/>
              <a:gd name="connsiteY18" fmla="*/ 605875 h 605875"/>
              <a:gd name="connsiteX19" fmla="*/ 0 w 606792"/>
              <a:gd name="connsiteY19" fmla="*/ 302884 h 605875"/>
              <a:gd name="connsiteX20" fmla="*/ 303343 w 606792"/>
              <a:gd name="connsiteY20" fmla="*/ 0 h 60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792" h="605875">
                <a:moveTo>
                  <a:pt x="303343" y="121231"/>
                </a:moveTo>
                <a:lnTo>
                  <a:pt x="443292" y="260848"/>
                </a:lnTo>
                <a:lnTo>
                  <a:pt x="403185" y="300571"/>
                </a:lnTo>
                <a:lnTo>
                  <a:pt x="347077" y="244447"/>
                </a:lnTo>
                <a:lnTo>
                  <a:pt x="333743" y="214202"/>
                </a:lnTo>
                <a:lnTo>
                  <a:pt x="333743" y="451689"/>
                </a:lnTo>
                <a:lnTo>
                  <a:pt x="273049" y="451689"/>
                </a:lnTo>
                <a:lnTo>
                  <a:pt x="273049" y="214841"/>
                </a:lnTo>
                <a:lnTo>
                  <a:pt x="259075" y="245086"/>
                </a:lnTo>
                <a:lnTo>
                  <a:pt x="203607" y="300571"/>
                </a:lnTo>
                <a:lnTo>
                  <a:pt x="163500" y="260848"/>
                </a:lnTo>
                <a:close/>
                <a:moveTo>
                  <a:pt x="303343" y="54847"/>
                </a:moveTo>
                <a:cubicBezTo>
                  <a:pt x="166177" y="54847"/>
                  <a:pt x="54930" y="165926"/>
                  <a:pt x="54930" y="302884"/>
                </a:cubicBezTo>
                <a:cubicBezTo>
                  <a:pt x="54930" y="439949"/>
                  <a:pt x="166177" y="551028"/>
                  <a:pt x="303343" y="551028"/>
                </a:cubicBezTo>
                <a:cubicBezTo>
                  <a:pt x="440615" y="551028"/>
                  <a:pt x="551862" y="439949"/>
                  <a:pt x="551862" y="302884"/>
                </a:cubicBezTo>
                <a:cubicBezTo>
                  <a:pt x="551649" y="165926"/>
                  <a:pt x="440508" y="54954"/>
                  <a:pt x="303343" y="54847"/>
                </a:cubicBezTo>
                <a:close/>
                <a:moveTo>
                  <a:pt x="303343" y="0"/>
                </a:moveTo>
                <a:cubicBezTo>
                  <a:pt x="470906" y="0"/>
                  <a:pt x="606792" y="135680"/>
                  <a:pt x="606792" y="302884"/>
                </a:cubicBezTo>
                <a:cubicBezTo>
                  <a:pt x="606792" y="470195"/>
                  <a:pt x="470906" y="605875"/>
                  <a:pt x="303343" y="605875"/>
                </a:cubicBezTo>
                <a:cubicBezTo>
                  <a:pt x="135886" y="605875"/>
                  <a:pt x="0" y="470195"/>
                  <a:pt x="0" y="302884"/>
                </a:cubicBezTo>
                <a:cubicBezTo>
                  <a:pt x="0" y="135680"/>
                  <a:pt x="135886" y="0"/>
                  <a:pt x="30334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椭圆 11"/>
          <p:cNvSpPr/>
          <p:nvPr userDrawn="1"/>
        </p:nvSpPr>
        <p:spPr>
          <a:xfrm rot="5400000">
            <a:off x="11353800" y="6258175"/>
            <a:ext cx="330200" cy="329700"/>
          </a:xfrm>
          <a:custGeom>
            <a:avLst/>
            <a:gdLst>
              <a:gd name="connsiteX0" fmla="*/ 303343 w 606792"/>
              <a:gd name="connsiteY0" fmla="*/ 121231 h 605875"/>
              <a:gd name="connsiteX1" fmla="*/ 443292 w 606792"/>
              <a:gd name="connsiteY1" fmla="*/ 260848 h 605875"/>
              <a:gd name="connsiteX2" fmla="*/ 403185 w 606792"/>
              <a:gd name="connsiteY2" fmla="*/ 300571 h 605875"/>
              <a:gd name="connsiteX3" fmla="*/ 347077 w 606792"/>
              <a:gd name="connsiteY3" fmla="*/ 244447 h 605875"/>
              <a:gd name="connsiteX4" fmla="*/ 333743 w 606792"/>
              <a:gd name="connsiteY4" fmla="*/ 214202 h 605875"/>
              <a:gd name="connsiteX5" fmla="*/ 333743 w 606792"/>
              <a:gd name="connsiteY5" fmla="*/ 451689 h 605875"/>
              <a:gd name="connsiteX6" fmla="*/ 273049 w 606792"/>
              <a:gd name="connsiteY6" fmla="*/ 451689 h 605875"/>
              <a:gd name="connsiteX7" fmla="*/ 273049 w 606792"/>
              <a:gd name="connsiteY7" fmla="*/ 214841 h 605875"/>
              <a:gd name="connsiteX8" fmla="*/ 259075 w 606792"/>
              <a:gd name="connsiteY8" fmla="*/ 245086 h 605875"/>
              <a:gd name="connsiteX9" fmla="*/ 203607 w 606792"/>
              <a:gd name="connsiteY9" fmla="*/ 300571 h 605875"/>
              <a:gd name="connsiteX10" fmla="*/ 163500 w 606792"/>
              <a:gd name="connsiteY10" fmla="*/ 260848 h 605875"/>
              <a:gd name="connsiteX11" fmla="*/ 303343 w 606792"/>
              <a:gd name="connsiteY11" fmla="*/ 54847 h 605875"/>
              <a:gd name="connsiteX12" fmla="*/ 54930 w 606792"/>
              <a:gd name="connsiteY12" fmla="*/ 302884 h 605875"/>
              <a:gd name="connsiteX13" fmla="*/ 303343 w 606792"/>
              <a:gd name="connsiteY13" fmla="*/ 551028 h 605875"/>
              <a:gd name="connsiteX14" fmla="*/ 551862 w 606792"/>
              <a:gd name="connsiteY14" fmla="*/ 302884 h 605875"/>
              <a:gd name="connsiteX15" fmla="*/ 303343 w 606792"/>
              <a:gd name="connsiteY15" fmla="*/ 54847 h 605875"/>
              <a:gd name="connsiteX16" fmla="*/ 303343 w 606792"/>
              <a:gd name="connsiteY16" fmla="*/ 0 h 605875"/>
              <a:gd name="connsiteX17" fmla="*/ 606792 w 606792"/>
              <a:gd name="connsiteY17" fmla="*/ 302884 h 605875"/>
              <a:gd name="connsiteX18" fmla="*/ 303343 w 606792"/>
              <a:gd name="connsiteY18" fmla="*/ 605875 h 605875"/>
              <a:gd name="connsiteX19" fmla="*/ 0 w 606792"/>
              <a:gd name="connsiteY19" fmla="*/ 302884 h 605875"/>
              <a:gd name="connsiteX20" fmla="*/ 303343 w 606792"/>
              <a:gd name="connsiteY20" fmla="*/ 0 h 60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792" h="605875">
                <a:moveTo>
                  <a:pt x="303343" y="121231"/>
                </a:moveTo>
                <a:lnTo>
                  <a:pt x="443292" y="260848"/>
                </a:lnTo>
                <a:lnTo>
                  <a:pt x="403185" y="300571"/>
                </a:lnTo>
                <a:lnTo>
                  <a:pt x="347077" y="244447"/>
                </a:lnTo>
                <a:lnTo>
                  <a:pt x="333743" y="214202"/>
                </a:lnTo>
                <a:lnTo>
                  <a:pt x="333743" y="451689"/>
                </a:lnTo>
                <a:lnTo>
                  <a:pt x="273049" y="451689"/>
                </a:lnTo>
                <a:lnTo>
                  <a:pt x="273049" y="214841"/>
                </a:lnTo>
                <a:lnTo>
                  <a:pt x="259075" y="245086"/>
                </a:lnTo>
                <a:lnTo>
                  <a:pt x="203607" y="300571"/>
                </a:lnTo>
                <a:lnTo>
                  <a:pt x="163500" y="260848"/>
                </a:lnTo>
                <a:close/>
                <a:moveTo>
                  <a:pt x="303343" y="54847"/>
                </a:moveTo>
                <a:cubicBezTo>
                  <a:pt x="166177" y="54847"/>
                  <a:pt x="54930" y="165926"/>
                  <a:pt x="54930" y="302884"/>
                </a:cubicBezTo>
                <a:cubicBezTo>
                  <a:pt x="54930" y="439949"/>
                  <a:pt x="166177" y="551028"/>
                  <a:pt x="303343" y="551028"/>
                </a:cubicBezTo>
                <a:cubicBezTo>
                  <a:pt x="440615" y="551028"/>
                  <a:pt x="551862" y="439949"/>
                  <a:pt x="551862" y="302884"/>
                </a:cubicBezTo>
                <a:cubicBezTo>
                  <a:pt x="551649" y="165926"/>
                  <a:pt x="440508" y="54954"/>
                  <a:pt x="303343" y="54847"/>
                </a:cubicBezTo>
                <a:close/>
                <a:moveTo>
                  <a:pt x="303343" y="0"/>
                </a:moveTo>
                <a:cubicBezTo>
                  <a:pt x="470906" y="0"/>
                  <a:pt x="606792" y="135680"/>
                  <a:pt x="606792" y="302884"/>
                </a:cubicBezTo>
                <a:cubicBezTo>
                  <a:pt x="606792" y="470195"/>
                  <a:pt x="470906" y="605875"/>
                  <a:pt x="303343" y="605875"/>
                </a:cubicBezTo>
                <a:cubicBezTo>
                  <a:pt x="135886" y="605875"/>
                  <a:pt x="0" y="470195"/>
                  <a:pt x="0" y="302884"/>
                </a:cubicBezTo>
                <a:cubicBezTo>
                  <a:pt x="0" y="135680"/>
                  <a:pt x="135886" y="0"/>
                  <a:pt x="30334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811540125"/>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2" r:id="rId4"/>
    <p:sldLayoutId id="2147483665" r:id="rId5"/>
    <p:sldLayoutId id="2147483666" r:id="rId6"/>
    <p:sldLayoutId id="2147483668" r:id="rId7"/>
    <p:sldLayoutId id="2147483669" r:id="rId8"/>
    <p:sldLayoutId id="2147483670" r:id="rId9"/>
    <p:sldLayoutId id="2147483671" r:id="rId10"/>
    <p:sldLayoutId id="2147483672" r:id="rId11"/>
    <p:sldLayoutId id="2147483674"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rot="16200000" flipH="1">
            <a:off x="7872923" y="2027240"/>
            <a:ext cx="2099313" cy="1809752"/>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5400000">
            <a:off x="9663625" y="2027242"/>
            <a:ext cx="2099313" cy="1809752"/>
          </a:xfrm>
          <a:prstGeom prst="triangle">
            <a:avLst>
              <a:gd name="adj" fmla="val 6078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flipH="1">
            <a:off x="9617717" y="1007117"/>
            <a:ext cx="2764974" cy="2383598"/>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119450" y="1033850"/>
            <a:ext cx="1732026" cy="1493126"/>
          </a:xfrm>
          <a:prstGeom prst="triangle">
            <a:avLst>
              <a:gd name="adj" fmla="val 6099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557227" y="4895850"/>
            <a:ext cx="6442789" cy="646331"/>
          </a:xfrm>
          <a:prstGeom prst="rect">
            <a:avLst/>
          </a:prstGeom>
          <a:noFill/>
        </p:spPr>
        <p:txBody>
          <a:bodyPr wrap="none" rtlCol="0">
            <a:spAutoFit/>
            <a:scene3d>
              <a:camera prst="orthographicFront"/>
              <a:lightRig rig="threePt" dir="t"/>
            </a:scene3d>
            <a:sp3d contourW="12700"/>
          </a:bodyPr>
          <a:lstStyle/>
          <a:p>
            <a:pPr algn="r"/>
            <a:r>
              <a:rPr lang="zh-CN" altLang="en-US" sz="3600" b="1" dirty="0">
                <a:solidFill>
                  <a:schemeClr val="tx1">
                    <a:lumMod val="75000"/>
                    <a:lumOff val="25000"/>
                  </a:schemeClr>
                </a:solidFill>
              </a:rPr>
              <a:t>企业科技服务产品介绍</a:t>
            </a:r>
            <a:r>
              <a:rPr lang="en-US" altLang="zh-CN" sz="3600" b="1" dirty="0" err="1">
                <a:solidFill>
                  <a:schemeClr val="tx1">
                    <a:lumMod val="75000"/>
                    <a:lumOff val="25000"/>
                  </a:schemeClr>
                </a:solidFill>
              </a:rPr>
              <a:t>ppt</a:t>
            </a:r>
            <a:r>
              <a:rPr lang="zh-CN" altLang="en-US" sz="3600" b="1" dirty="0">
                <a:solidFill>
                  <a:schemeClr val="tx1">
                    <a:lumMod val="75000"/>
                    <a:lumOff val="25000"/>
                  </a:schemeClr>
                </a:solidFill>
              </a:rPr>
              <a:t>模板</a:t>
            </a:r>
            <a:endParaRPr lang="zh-CN" altLang="en-US" sz="3600" b="1" dirty="0">
              <a:solidFill>
                <a:schemeClr val="tx1">
                  <a:lumMod val="75000"/>
                  <a:lumOff val="25000"/>
                </a:schemeClr>
              </a:solidFill>
            </a:endParaRPr>
          </a:p>
        </p:txBody>
      </p:sp>
      <p:sp>
        <p:nvSpPr>
          <p:cNvPr id="18" name="文本框 17"/>
          <p:cNvSpPr txBox="1"/>
          <p:nvPr/>
        </p:nvSpPr>
        <p:spPr>
          <a:xfrm>
            <a:off x="7715975" y="4216806"/>
            <a:ext cx="3284041"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COMPANY</a:t>
            </a:r>
            <a:endParaRPr lang="zh-CN" altLang="en-US" sz="4800" b="1" dirty="0">
              <a:solidFill>
                <a:srgbClr val="D8270A"/>
              </a:solidFill>
            </a:endParaRPr>
          </a:p>
        </p:txBody>
      </p:sp>
      <p:sp>
        <p:nvSpPr>
          <p:cNvPr id="19" name="文本框 18"/>
          <p:cNvSpPr txBox="1"/>
          <p:nvPr/>
        </p:nvSpPr>
        <p:spPr>
          <a:xfrm>
            <a:off x="4441372" y="5753145"/>
            <a:ext cx="6558644" cy="58349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pic>
        <p:nvPicPr>
          <p:cNvPr id="35" name="图片占位符 34"/>
          <p:cNvPicPr>
            <a:picLocks noGrp="1" noChangeAspect="1"/>
          </p:cNvPicPr>
          <p:nvPr>
            <p:ph type="pic" sz="quarter" idx="10"/>
          </p:nvPr>
        </p:nvPicPr>
        <p:blipFill>
          <a:blip r:embed="rId3" cstate="screen">
            <a:grayscl/>
            <a:extLst>
              <a:ext uri="{BEBA8EAE-BF5A-486C-A8C5-ECC9F3942E4B}">
                <a14:imgProps xmlns:a14="http://schemas.microsoft.com/office/drawing/2010/main">
                  <a14:imgLayer r:embed="rId4">
                    <a14:imgEffect>
                      <a14:colorTemperature colorTemp="5300"/>
                    </a14:imgEffect>
                    <a14:imgEffect>
                      <a14:brightnessContrast contrast="20000"/>
                    </a14:imgEffect>
                  </a14:imgLayer>
                </a14:imgProps>
              </a:ext>
              <a:ext uri="{28A0092B-C50C-407E-A947-70E740481C1C}">
                <a14:useLocalDpi xmlns:a14="http://schemas.microsoft.com/office/drawing/2010/main"/>
              </a:ext>
            </a:extLst>
          </a:blip>
          <a:srcRect t="13640" b="13640"/>
          <a:stretch>
            <a:fillRect/>
          </a:stretch>
        </p:blipFill>
        <p:spPr/>
      </p:pic>
    </p:spTree>
    <p:extLst>
      <p:ext uri="{BB962C8B-B14F-4D97-AF65-F5344CB8AC3E}">
        <p14:creationId xmlns:p14="http://schemas.microsoft.com/office/powerpoint/2010/main" val="419738380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占位符 1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5" name="等腰三角形 4"/>
          <p:cNvSpPr/>
          <p:nvPr/>
        </p:nvSpPr>
        <p:spPr>
          <a:xfrm rot="5400000">
            <a:off x="10414721" y="1974512"/>
            <a:ext cx="1908931" cy="164563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flipH="1">
            <a:off x="10414720" y="1021860"/>
            <a:ext cx="1908934" cy="164563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flipH="1">
            <a:off x="10414721" y="2928978"/>
            <a:ext cx="1908931" cy="164563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76881" y="490327"/>
            <a:ext cx="2441695" cy="584775"/>
          </a:xfrm>
          <a:prstGeom prst="rect">
            <a:avLst/>
          </a:prstGeom>
          <a:noFill/>
        </p:spPr>
        <p:txBody>
          <a:bodyPr wrap="none" rtlCol="0">
            <a:spAutoFit/>
          </a:bodyPr>
          <a:lstStyle/>
          <a:p>
            <a:r>
              <a:rPr lang="en-US" altLang="zh-CN" sz="3200" b="1" dirty="0" smtClean="0">
                <a:solidFill>
                  <a:schemeClr val="accent1"/>
                </a:solidFill>
                <a:ea typeface="+mj-ea"/>
              </a:rPr>
              <a:t>CONTENTS</a:t>
            </a:r>
            <a:endParaRPr lang="zh-CN" altLang="en-US" sz="3200" b="1" dirty="0">
              <a:solidFill>
                <a:schemeClr val="accent1"/>
              </a:solidFill>
              <a:ea typeface="+mj-ea"/>
            </a:endParaRPr>
          </a:p>
        </p:txBody>
      </p:sp>
      <p:grpSp>
        <p:nvGrpSpPr>
          <p:cNvPr id="2" name="组合 1"/>
          <p:cNvGrpSpPr/>
          <p:nvPr/>
        </p:nvGrpSpPr>
        <p:grpSpPr>
          <a:xfrm>
            <a:off x="1997729" y="1716073"/>
            <a:ext cx="2353741" cy="552847"/>
            <a:chOff x="1305751" y="1841520"/>
            <a:chExt cx="2353741" cy="552847"/>
          </a:xfrm>
        </p:grpSpPr>
        <p:sp>
          <p:nvSpPr>
            <p:cNvPr id="8" name="等腰三角形 7"/>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公司与团队</a:t>
              </a:r>
            </a:p>
          </p:txBody>
        </p:sp>
        <p:sp>
          <p:nvSpPr>
            <p:cNvPr id="11" name="文本框 10"/>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1</a:t>
              </a:r>
              <a:endParaRPr lang="zh-CN" altLang="en-US" b="1" dirty="0">
                <a:solidFill>
                  <a:schemeClr val="bg1"/>
                </a:solidFill>
              </a:endParaRPr>
            </a:p>
          </p:txBody>
        </p:sp>
      </p:grpSp>
      <p:grpSp>
        <p:nvGrpSpPr>
          <p:cNvPr id="12" name="组合 11"/>
          <p:cNvGrpSpPr/>
          <p:nvPr/>
        </p:nvGrpSpPr>
        <p:grpSpPr>
          <a:xfrm>
            <a:off x="1997729" y="2457027"/>
            <a:ext cx="2045964" cy="552847"/>
            <a:chOff x="1305751" y="1841520"/>
            <a:chExt cx="2045964" cy="552847"/>
          </a:xfrm>
        </p:grpSpPr>
        <p:sp>
          <p:nvSpPr>
            <p:cNvPr id="13" name="等腰三角形 12"/>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935943" y="1887112"/>
              <a:ext cx="1415772"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项目介绍</a:t>
              </a:r>
            </a:p>
          </p:txBody>
        </p:sp>
        <p:sp>
          <p:nvSpPr>
            <p:cNvPr id="15" name="文本框 14"/>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2</a:t>
              </a:r>
              <a:endParaRPr lang="zh-CN" altLang="en-US" b="1" dirty="0">
                <a:solidFill>
                  <a:schemeClr val="bg1"/>
                </a:solidFill>
              </a:endParaRPr>
            </a:p>
          </p:txBody>
        </p:sp>
      </p:grpSp>
      <p:grpSp>
        <p:nvGrpSpPr>
          <p:cNvPr id="16" name="组合 15"/>
          <p:cNvGrpSpPr/>
          <p:nvPr/>
        </p:nvGrpSpPr>
        <p:grpSpPr>
          <a:xfrm>
            <a:off x="1997729" y="3197981"/>
            <a:ext cx="2353741" cy="552847"/>
            <a:chOff x="1305751" y="1841520"/>
            <a:chExt cx="2353741" cy="552847"/>
          </a:xfrm>
        </p:grpSpPr>
        <p:sp>
          <p:nvSpPr>
            <p:cNvPr id="17" name="等腰三角形 16"/>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产品与运营</a:t>
              </a:r>
            </a:p>
          </p:txBody>
        </p:sp>
        <p:sp>
          <p:nvSpPr>
            <p:cNvPr id="20" name="文本框 19"/>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3</a:t>
              </a:r>
              <a:endParaRPr lang="zh-CN" altLang="en-US" b="1" dirty="0">
                <a:solidFill>
                  <a:schemeClr val="bg1"/>
                </a:solidFill>
              </a:endParaRPr>
            </a:p>
          </p:txBody>
        </p:sp>
      </p:grpSp>
      <p:grpSp>
        <p:nvGrpSpPr>
          <p:cNvPr id="21" name="组合 20"/>
          <p:cNvGrpSpPr/>
          <p:nvPr/>
        </p:nvGrpSpPr>
        <p:grpSpPr>
          <a:xfrm>
            <a:off x="1997729" y="3938935"/>
            <a:ext cx="2045964" cy="552847"/>
            <a:chOff x="1305751" y="1841520"/>
            <a:chExt cx="2045964" cy="552847"/>
          </a:xfrm>
        </p:grpSpPr>
        <p:sp>
          <p:nvSpPr>
            <p:cNvPr id="22" name="等腰三角形 21"/>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935943" y="1887112"/>
              <a:ext cx="1415772"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发展前景</a:t>
              </a:r>
            </a:p>
          </p:txBody>
        </p:sp>
        <p:sp>
          <p:nvSpPr>
            <p:cNvPr id="24" name="文本框 23"/>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4</a:t>
              </a:r>
              <a:endParaRPr lang="zh-CN" altLang="en-US" b="1" dirty="0">
                <a:solidFill>
                  <a:schemeClr val="bg1"/>
                </a:solidFill>
              </a:endParaRPr>
            </a:p>
          </p:txBody>
        </p:sp>
      </p:grpSp>
      <p:grpSp>
        <p:nvGrpSpPr>
          <p:cNvPr id="25" name="组合 24"/>
          <p:cNvGrpSpPr/>
          <p:nvPr/>
        </p:nvGrpSpPr>
        <p:grpSpPr>
          <a:xfrm>
            <a:off x="1997729" y="4679890"/>
            <a:ext cx="2353741" cy="552847"/>
            <a:chOff x="1305751" y="1841520"/>
            <a:chExt cx="2353741" cy="552847"/>
          </a:xfrm>
        </p:grpSpPr>
        <p:sp>
          <p:nvSpPr>
            <p:cNvPr id="26" name="等腰三角形 25"/>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财务与融资</a:t>
              </a:r>
            </a:p>
          </p:txBody>
        </p:sp>
        <p:sp>
          <p:nvSpPr>
            <p:cNvPr id="28" name="文本框 27"/>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5</a:t>
              </a:r>
              <a:endParaRPr lang="zh-CN" altLang="en-US" b="1" dirty="0">
                <a:solidFill>
                  <a:schemeClr val="bg1"/>
                </a:solidFill>
              </a:endParaRPr>
            </a:p>
          </p:txBody>
        </p:sp>
      </p:grpSp>
    </p:spTree>
    <p:extLst>
      <p:ext uri="{BB962C8B-B14F-4D97-AF65-F5344CB8AC3E}">
        <p14:creationId xmlns:p14="http://schemas.microsoft.com/office/powerpoint/2010/main" val="1399082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0-#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公司与团队</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01</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75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3" name="图片占位符 12"/>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公司简介一</a:t>
              </a:r>
              <a:endParaRPr lang="zh-CN" altLang="en-US" sz="2000" b="1" dirty="0">
                <a:solidFill>
                  <a:schemeClr val="bg1"/>
                </a:solidFill>
                <a:latin typeface="+mn-ea"/>
              </a:endParaRP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公司简介二</a:t>
              </a:r>
              <a:endParaRPr lang="zh-CN" altLang="en-US" sz="2000" b="1" dirty="0">
                <a:solidFill>
                  <a:schemeClr val="bg1"/>
                </a:solidFill>
                <a:latin typeface="+mn-ea"/>
              </a:endParaRP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 name="组合 1"/>
          <p:cNvGrpSpPr/>
          <p:nvPr/>
        </p:nvGrpSpPr>
        <p:grpSpPr>
          <a:xfrm>
            <a:off x="985519" y="399144"/>
            <a:ext cx="6558644" cy="763582"/>
            <a:chOff x="874713" y="281210"/>
            <a:chExt cx="6558644" cy="763582"/>
          </a:xfrm>
        </p:grpSpPr>
        <p:sp>
          <p:nvSpPr>
            <p:cNvPr id="14" name="文本框 13"/>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15" name="文本框 1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39634994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团队合作</a:t>
            </a:r>
            <a:endParaRPr lang="zh-CN" altLang="en-US" dirty="0">
              <a:solidFill>
                <a:schemeClr val="tx1">
                  <a:lumMod val="65000"/>
                  <a:lumOff val="35000"/>
                </a:schemeClr>
              </a:solidFill>
              <a:latin typeface="+mj-ea"/>
              <a:ea typeface="+mj-ea"/>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经营理念</a:t>
            </a:r>
            <a:endParaRPr lang="zh-CN" altLang="en-US" dirty="0">
              <a:solidFill>
                <a:schemeClr val="tx1">
                  <a:lumMod val="65000"/>
                  <a:lumOff val="35000"/>
                </a:schemeClr>
              </a:solidFill>
              <a:latin typeface="+mj-ea"/>
              <a:ea typeface="+mj-ea"/>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企业荣誉</a:t>
            </a:r>
            <a:endParaRPr lang="zh-CN" altLang="en-US" dirty="0">
              <a:solidFill>
                <a:schemeClr val="tx1">
                  <a:lumMod val="65000"/>
                  <a:lumOff val="35000"/>
                </a:schemeClr>
              </a:solidFill>
              <a:latin typeface="+mj-ea"/>
              <a:ea typeface="+mj-ea"/>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经营策略</a:t>
            </a:r>
            <a:endParaRPr lang="zh-CN" altLang="en-US" dirty="0">
              <a:solidFill>
                <a:schemeClr val="tx1">
                  <a:lumMod val="65000"/>
                  <a:lumOff val="35000"/>
                </a:schemeClr>
              </a:solidFill>
              <a:latin typeface="+mj-ea"/>
              <a:ea typeface="+mj-ea"/>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文字添加</a:t>
            </a:r>
          </a:p>
        </p:txBody>
      </p:sp>
      <p:grpSp>
        <p:nvGrpSpPr>
          <p:cNvPr id="24" name="组合 23"/>
          <p:cNvGrpSpPr/>
          <p:nvPr/>
        </p:nvGrpSpPr>
        <p:grpSpPr>
          <a:xfrm>
            <a:off x="1155731" y="1915318"/>
            <a:ext cx="9980582" cy="1268529"/>
            <a:chOff x="1155046" y="1914620"/>
            <a:chExt cx="9980582" cy="1268529"/>
          </a:xfrm>
        </p:grpSpPr>
        <p:sp>
          <p:nvSpPr>
            <p:cNvPr id="25" name="矩形 24"/>
            <p:cNvSpPr/>
            <p:nvPr/>
          </p:nvSpPr>
          <p:spPr>
            <a:xfrm>
              <a:off x="1155046" y="2352152"/>
              <a:ext cx="9980582" cy="830997"/>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a:t>
              </a:r>
              <a:r>
                <a:rPr lang="en-US" altLang="zh-CN" sz="1600" dirty="0" err="1">
                  <a:solidFill>
                    <a:schemeClr val="tx1">
                      <a:lumMod val="65000"/>
                      <a:lumOff val="35000"/>
                    </a:schemeClr>
                  </a:solidFill>
                </a:rPr>
                <a:t>usedThe</a:t>
              </a:r>
              <a:r>
                <a:rPr lang="en-US" altLang="zh-CN" sz="1600" dirty="0">
                  <a:solidFill>
                    <a:schemeClr val="tx1">
                      <a:lumMod val="65000"/>
                      <a:lumOff val="35000"/>
                    </a:schemeClr>
                  </a:solidFill>
                </a:rPr>
                <a:t> user can demonstrate on a projector or computer, or print the presentation and make it into a film to be used</a:t>
              </a: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企业文化</a:t>
              </a:r>
              <a:endParaRPr lang="zh-CN" altLang="en-US" sz="2400" b="1" dirty="0">
                <a:solidFill>
                  <a:schemeClr val="tx1">
                    <a:lumMod val="65000"/>
                    <a:lumOff val="35000"/>
                  </a:schemeClr>
                </a:solidFill>
                <a:latin typeface="+mj-ea"/>
                <a:ea typeface="+mj-ea"/>
              </a:endParaRPr>
            </a:p>
          </p:txBody>
        </p:sp>
      </p:grpSp>
      <p:grpSp>
        <p:nvGrpSpPr>
          <p:cNvPr id="42" name="组合 41"/>
          <p:cNvGrpSpPr/>
          <p:nvPr/>
        </p:nvGrpSpPr>
        <p:grpSpPr>
          <a:xfrm>
            <a:off x="985519" y="399144"/>
            <a:ext cx="6558644" cy="763582"/>
            <a:chOff x="874713" y="281210"/>
            <a:chExt cx="6558644" cy="763582"/>
          </a:xfrm>
        </p:grpSpPr>
        <p:sp>
          <p:nvSpPr>
            <p:cNvPr id="43" name="文本框 42"/>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44" name="文本框 4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5068560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348926"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1" name="矩形 20"/>
          <p:cNvSpPr/>
          <p:nvPr/>
        </p:nvSpPr>
        <p:spPr>
          <a:xfrm>
            <a:off x="5252192"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2" name="矩形 21"/>
          <p:cNvSpPr/>
          <p:nvPr/>
        </p:nvSpPr>
        <p:spPr>
          <a:xfrm>
            <a:off x="9155458"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3" name="矩形 22"/>
          <p:cNvSpPr/>
          <p:nvPr/>
        </p:nvSpPr>
        <p:spPr>
          <a:xfrm>
            <a:off x="7203825"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4" name="矩形 23"/>
          <p:cNvSpPr/>
          <p:nvPr/>
        </p:nvSpPr>
        <p:spPr>
          <a:xfrm>
            <a:off x="3302306"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pic>
        <p:nvPicPr>
          <p:cNvPr id="30" name="图片占位符 29"/>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effectLst/>
        </p:spPr>
      </p:pic>
      <p:pic>
        <p:nvPicPr>
          <p:cNvPr id="32" name="图片占位符 31"/>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effectLst/>
        </p:spPr>
      </p:pic>
      <p:pic>
        <p:nvPicPr>
          <p:cNvPr id="34" name="图片占位符 33"/>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effectLst/>
        </p:spPr>
      </p:pic>
      <p:pic>
        <p:nvPicPr>
          <p:cNvPr id="38" name="图片占位符 3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a:effectLst/>
        </p:spPr>
      </p:pic>
      <p:pic>
        <p:nvPicPr>
          <p:cNvPr id="36" name="图片占位符 35"/>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a:effectLst/>
        </p:spPr>
      </p:pic>
      <p:sp>
        <p:nvSpPr>
          <p:cNvPr id="41" name="椭圆 18"/>
          <p:cNvSpPr/>
          <p:nvPr/>
        </p:nvSpPr>
        <p:spPr>
          <a:xfrm rot="5400000">
            <a:off x="9875683"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18"/>
          <p:cNvSpPr/>
          <p:nvPr/>
        </p:nvSpPr>
        <p:spPr>
          <a:xfrm rot="5400000">
            <a:off x="5972417"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椭圆 18"/>
          <p:cNvSpPr/>
          <p:nvPr/>
        </p:nvSpPr>
        <p:spPr>
          <a:xfrm rot="5400000">
            <a:off x="2069154"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8"/>
          <p:cNvSpPr/>
          <p:nvPr/>
        </p:nvSpPr>
        <p:spPr>
          <a:xfrm rot="16200000" flipV="1">
            <a:off x="4020786"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18"/>
          <p:cNvSpPr/>
          <p:nvPr/>
        </p:nvSpPr>
        <p:spPr>
          <a:xfrm rot="16200000" flipV="1">
            <a:off x="7924050"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985519" y="399144"/>
            <a:ext cx="6558644" cy="763582"/>
            <a:chOff x="874713" y="281210"/>
            <a:chExt cx="6558644" cy="763582"/>
          </a:xfrm>
        </p:grpSpPr>
        <p:sp>
          <p:nvSpPr>
            <p:cNvPr id="18" name="文本框 17"/>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20" name="文本框 19"/>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7599143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par>
                                <p:cTn id="11" presetID="31"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1000" fill="hold"/>
                                        <p:tgtEl>
                                          <p:spTgt spid="32"/>
                                        </p:tgtEl>
                                        <p:attrNameLst>
                                          <p:attrName>ppt_w</p:attrName>
                                        </p:attrNameLst>
                                      </p:cBhvr>
                                      <p:tavLst>
                                        <p:tav tm="0">
                                          <p:val>
                                            <p:fltVal val="0"/>
                                          </p:val>
                                        </p:tav>
                                        <p:tav tm="100000">
                                          <p:val>
                                            <p:strVal val="#ppt_w"/>
                                          </p:val>
                                        </p:tav>
                                      </p:tavLst>
                                    </p:anim>
                                    <p:anim calcmode="lin" valueType="num">
                                      <p:cBhvr>
                                        <p:cTn id="14" dur="1000" fill="hold"/>
                                        <p:tgtEl>
                                          <p:spTgt spid="32"/>
                                        </p:tgtEl>
                                        <p:attrNameLst>
                                          <p:attrName>ppt_h</p:attrName>
                                        </p:attrNameLst>
                                      </p:cBhvr>
                                      <p:tavLst>
                                        <p:tav tm="0">
                                          <p:val>
                                            <p:fltVal val="0"/>
                                          </p:val>
                                        </p:tav>
                                        <p:tav tm="100000">
                                          <p:val>
                                            <p:strVal val="#ppt_h"/>
                                          </p:val>
                                        </p:tav>
                                      </p:tavLst>
                                    </p:anim>
                                    <p:anim calcmode="lin" valueType="num">
                                      <p:cBhvr>
                                        <p:cTn id="15" dur="1000" fill="hold"/>
                                        <p:tgtEl>
                                          <p:spTgt spid="32"/>
                                        </p:tgtEl>
                                        <p:attrNameLst>
                                          <p:attrName>style.rotation</p:attrName>
                                        </p:attrNameLst>
                                      </p:cBhvr>
                                      <p:tavLst>
                                        <p:tav tm="0">
                                          <p:val>
                                            <p:fltVal val="90"/>
                                          </p:val>
                                        </p:tav>
                                        <p:tav tm="100000">
                                          <p:val>
                                            <p:fltVal val="0"/>
                                          </p:val>
                                        </p:tav>
                                      </p:tavLst>
                                    </p:anim>
                                    <p:animEffect transition="in" filter="fade">
                                      <p:cBhvr>
                                        <p:cTn id="16" dur="1000"/>
                                        <p:tgtEl>
                                          <p:spTgt spid="32"/>
                                        </p:tgtEl>
                                      </p:cBhvr>
                                    </p:animEffect>
                                  </p:childTnLst>
                                </p:cTn>
                              </p:par>
                              <p:par>
                                <p:cTn id="17" presetID="31"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1000" fill="hold"/>
                                        <p:tgtEl>
                                          <p:spTgt spid="34"/>
                                        </p:tgtEl>
                                        <p:attrNameLst>
                                          <p:attrName>ppt_w</p:attrName>
                                        </p:attrNameLst>
                                      </p:cBhvr>
                                      <p:tavLst>
                                        <p:tav tm="0">
                                          <p:val>
                                            <p:fltVal val="0"/>
                                          </p:val>
                                        </p:tav>
                                        <p:tav tm="100000">
                                          <p:val>
                                            <p:strVal val="#ppt_w"/>
                                          </p:val>
                                        </p:tav>
                                      </p:tavLst>
                                    </p:anim>
                                    <p:anim calcmode="lin" valueType="num">
                                      <p:cBhvr>
                                        <p:cTn id="20" dur="1000" fill="hold"/>
                                        <p:tgtEl>
                                          <p:spTgt spid="34"/>
                                        </p:tgtEl>
                                        <p:attrNameLst>
                                          <p:attrName>ppt_h</p:attrName>
                                        </p:attrNameLst>
                                      </p:cBhvr>
                                      <p:tavLst>
                                        <p:tav tm="0">
                                          <p:val>
                                            <p:fltVal val="0"/>
                                          </p:val>
                                        </p:tav>
                                        <p:tav tm="100000">
                                          <p:val>
                                            <p:strVal val="#ppt_h"/>
                                          </p:val>
                                        </p:tav>
                                      </p:tavLst>
                                    </p:anim>
                                    <p:anim calcmode="lin" valueType="num">
                                      <p:cBhvr>
                                        <p:cTn id="21" dur="1000" fill="hold"/>
                                        <p:tgtEl>
                                          <p:spTgt spid="34"/>
                                        </p:tgtEl>
                                        <p:attrNameLst>
                                          <p:attrName>style.rotation</p:attrName>
                                        </p:attrNameLst>
                                      </p:cBhvr>
                                      <p:tavLst>
                                        <p:tav tm="0">
                                          <p:val>
                                            <p:fltVal val="90"/>
                                          </p:val>
                                        </p:tav>
                                        <p:tav tm="100000">
                                          <p:val>
                                            <p:fltVal val="0"/>
                                          </p:val>
                                        </p:tav>
                                      </p:tavLst>
                                    </p:anim>
                                    <p:animEffect transition="in" filter="fade">
                                      <p:cBhvr>
                                        <p:cTn id="22" dur="1000"/>
                                        <p:tgtEl>
                                          <p:spTgt spid="34"/>
                                        </p:tgtEl>
                                      </p:cBhvr>
                                    </p:animEffect>
                                  </p:childTnLst>
                                </p:cTn>
                              </p:par>
                              <p:par>
                                <p:cTn id="23" presetID="31" presetClass="entr" presetSubtype="0"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1000" fill="hold"/>
                                        <p:tgtEl>
                                          <p:spTgt spid="38"/>
                                        </p:tgtEl>
                                        <p:attrNameLst>
                                          <p:attrName>ppt_w</p:attrName>
                                        </p:attrNameLst>
                                      </p:cBhvr>
                                      <p:tavLst>
                                        <p:tav tm="0">
                                          <p:val>
                                            <p:fltVal val="0"/>
                                          </p:val>
                                        </p:tav>
                                        <p:tav tm="100000">
                                          <p:val>
                                            <p:strVal val="#ppt_w"/>
                                          </p:val>
                                        </p:tav>
                                      </p:tavLst>
                                    </p:anim>
                                    <p:anim calcmode="lin" valueType="num">
                                      <p:cBhvr>
                                        <p:cTn id="26" dur="1000" fill="hold"/>
                                        <p:tgtEl>
                                          <p:spTgt spid="38"/>
                                        </p:tgtEl>
                                        <p:attrNameLst>
                                          <p:attrName>ppt_h</p:attrName>
                                        </p:attrNameLst>
                                      </p:cBhvr>
                                      <p:tavLst>
                                        <p:tav tm="0">
                                          <p:val>
                                            <p:fltVal val="0"/>
                                          </p:val>
                                        </p:tav>
                                        <p:tav tm="100000">
                                          <p:val>
                                            <p:strVal val="#ppt_h"/>
                                          </p:val>
                                        </p:tav>
                                      </p:tavLst>
                                    </p:anim>
                                    <p:anim calcmode="lin" valueType="num">
                                      <p:cBhvr>
                                        <p:cTn id="27" dur="1000" fill="hold"/>
                                        <p:tgtEl>
                                          <p:spTgt spid="38"/>
                                        </p:tgtEl>
                                        <p:attrNameLst>
                                          <p:attrName>style.rotation</p:attrName>
                                        </p:attrNameLst>
                                      </p:cBhvr>
                                      <p:tavLst>
                                        <p:tav tm="0">
                                          <p:val>
                                            <p:fltVal val="90"/>
                                          </p:val>
                                        </p:tav>
                                        <p:tav tm="100000">
                                          <p:val>
                                            <p:fltVal val="0"/>
                                          </p:val>
                                        </p:tav>
                                      </p:tavLst>
                                    </p:anim>
                                    <p:animEffect transition="in" filter="fade">
                                      <p:cBhvr>
                                        <p:cTn id="28" dur="1000"/>
                                        <p:tgtEl>
                                          <p:spTgt spid="38"/>
                                        </p:tgtEl>
                                      </p:cBhvr>
                                    </p:animEffect>
                                  </p:childTnLst>
                                </p:cTn>
                              </p:par>
                              <p:par>
                                <p:cTn id="29" presetID="3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1000" fill="hold"/>
                                        <p:tgtEl>
                                          <p:spTgt spid="36"/>
                                        </p:tgtEl>
                                        <p:attrNameLst>
                                          <p:attrName>ppt_w</p:attrName>
                                        </p:attrNameLst>
                                      </p:cBhvr>
                                      <p:tavLst>
                                        <p:tav tm="0">
                                          <p:val>
                                            <p:fltVal val="0"/>
                                          </p:val>
                                        </p:tav>
                                        <p:tav tm="100000">
                                          <p:val>
                                            <p:strVal val="#ppt_w"/>
                                          </p:val>
                                        </p:tav>
                                      </p:tavLst>
                                    </p:anim>
                                    <p:anim calcmode="lin" valueType="num">
                                      <p:cBhvr>
                                        <p:cTn id="32" dur="1000" fill="hold"/>
                                        <p:tgtEl>
                                          <p:spTgt spid="36"/>
                                        </p:tgtEl>
                                        <p:attrNameLst>
                                          <p:attrName>ppt_h</p:attrName>
                                        </p:attrNameLst>
                                      </p:cBhvr>
                                      <p:tavLst>
                                        <p:tav tm="0">
                                          <p:val>
                                            <p:fltVal val="0"/>
                                          </p:val>
                                        </p:tav>
                                        <p:tav tm="100000">
                                          <p:val>
                                            <p:strVal val="#ppt_h"/>
                                          </p:val>
                                        </p:tav>
                                      </p:tavLst>
                                    </p:anim>
                                    <p:anim calcmode="lin" valueType="num">
                                      <p:cBhvr>
                                        <p:cTn id="33" dur="1000" fill="hold"/>
                                        <p:tgtEl>
                                          <p:spTgt spid="36"/>
                                        </p:tgtEl>
                                        <p:attrNameLst>
                                          <p:attrName>style.rotation</p:attrName>
                                        </p:attrNameLst>
                                      </p:cBhvr>
                                      <p:tavLst>
                                        <p:tav tm="0">
                                          <p:val>
                                            <p:fltVal val="90"/>
                                          </p:val>
                                        </p:tav>
                                        <p:tav tm="100000">
                                          <p:val>
                                            <p:fltVal val="0"/>
                                          </p:val>
                                        </p:tav>
                                      </p:tavLst>
                                    </p:anim>
                                    <p:animEffect transition="in" filter="fade">
                                      <p:cBhvr>
                                        <p:cTn id="34" dur="1000"/>
                                        <p:tgtEl>
                                          <p:spTgt spid="36"/>
                                        </p:tgtEl>
                                      </p:cBhvr>
                                    </p:animEffect>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ppt_w</p:attrName>
                                        </p:attrNameLst>
                                      </p:cBhvr>
                                      <p:tavLst>
                                        <p:tav tm="0">
                                          <p:val>
                                            <p:fltVal val="0"/>
                                          </p:val>
                                        </p:tav>
                                        <p:tav tm="100000">
                                          <p:val>
                                            <p:strVal val="#ppt_w"/>
                                          </p:val>
                                        </p:tav>
                                      </p:tavLst>
                                    </p:anim>
                                    <p:anim calcmode="lin" valueType="num">
                                      <p:cBhvr>
                                        <p:cTn id="54" dur="500" fill="hold"/>
                                        <p:tgtEl>
                                          <p:spTgt spid="23"/>
                                        </p:tgtEl>
                                        <p:attrNameLst>
                                          <p:attrName>ppt_h</p:attrName>
                                        </p:attrNameLst>
                                      </p:cBhvr>
                                      <p:tavLst>
                                        <p:tav tm="0">
                                          <p:val>
                                            <p:fltVal val="0"/>
                                          </p:val>
                                        </p:tav>
                                        <p:tav tm="100000">
                                          <p:val>
                                            <p:strVal val="#ppt_h"/>
                                          </p:val>
                                        </p:tav>
                                      </p:tavLst>
                                    </p:anim>
                                    <p:animEffect transition="in" filter="fade">
                                      <p:cBhvr>
                                        <p:cTn id="55" dur="500"/>
                                        <p:tgtEl>
                                          <p:spTgt spid="2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fade">
                                      <p:cBhvr>
                                        <p:cTn id="64" dur="500"/>
                                        <p:tgtEl>
                                          <p:spTgt spid="4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fade">
                                      <p:cBhvr>
                                        <p:cTn id="70" dur="500"/>
                                        <p:tgtEl>
                                          <p:spTgt spid="4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500"/>
                                        <p:tgtEl>
                                          <p:spTgt spid="4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2" grpId="0"/>
      <p:bldP spid="23" grpId="0"/>
      <p:bldP spid="24" grpId="0"/>
      <p:bldP spid="41" grpId="0" animBg="1"/>
      <p:bldP spid="42" grpId="0" animBg="1"/>
      <p:bldP spid="43" grpId="0" animBg="1"/>
      <p:bldP spid="44" grpId="0" animBg="1"/>
      <p:bldP spid="4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占位符 24"/>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l="13880" r="13880"/>
          <a:stretch>
            <a:fillRect/>
          </a:stretch>
        </p:blipFill>
        <p:spPr/>
      </p:pic>
      <p:grpSp>
        <p:nvGrpSpPr>
          <p:cNvPr id="15" name="组合 14"/>
          <p:cNvGrpSpPr/>
          <p:nvPr/>
        </p:nvGrpSpPr>
        <p:grpSpPr>
          <a:xfrm>
            <a:off x="1408757" y="4530579"/>
            <a:ext cx="2771358" cy="1192329"/>
            <a:chOff x="2024889" y="3689289"/>
            <a:chExt cx="2771358" cy="1192329"/>
          </a:xfrm>
        </p:grpSpPr>
        <p:sp>
          <p:nvSpPr>
            <p:cNvPr id="16" name="矩形 15"/>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17" name="文本框 16"/>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smtClean="0">
                  <a:solidFill>
                    <a:schemeClr val="tx1">
                      <a:lumMod val="65000"/>
                      <a:lumOff val="35000"/>
                    </a:schemeClr>
                  </a:solidFill>
                  <a:latin typeface="+mj-ea"/>
                  <a:ea typeface="+mj-ea"/>
                </a:rPr>
                <a:t>核心团队</a:t>
              </a:r>
              <a:endParaRPr lang="zh-CN" altLang="en-US" sz="2000" b="1" dirty="0">
                <a:solidFill>
                  <a:schemeClr val="tx1">
                    <a:lumMod val="65000"/>
                    <a:lumOff val="35000"/>
                  </a:schemeClr>
                </a:solidFill>
                <a:latin typeface="+mj-ea"/>
                <a:ea typeface="+mj-ea"/>
              </a:endParaRPr>
            </a:p>
          </p:txBody>
        </p:sp>
      </p:grpSp>
      <p:grpSp>
        <p:nvGrpSpPr>
          <p:cNvPr id="18" name="组合 17"/>
          <p:cNvGrpSpPr/>
          <p:nvPr/>
        </p:nvGrpSpPr>
        <p:grpSpPr>
          <a:xfrm>
            <a:off x="4732618" y="4530579"/>
            <a:ext cx="2771358" cy="1192329"/>
            <a:chOff x="2024889" y="3689289"/>
            <a:chExt cx="2771358" cy="1192329"/>
          </a:xfrm>
        </p:grpSpPr>
        <p:sp>
          <p:nvSpPr>
            <p:cNvPr id="19" name="矩形 18"/>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0" name="文本框 19"/>
            <p:cNvSpPr txBox="1"/>
            <p:nvPr/>
          </p:nvSpPr>
          <p:spPr>
            <a:xfrm>
              <a:off x="2805272"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rPr>
                <a:t>核心</a:t>
              </a:r>
              <a:r>
                <a:rPr lang="zh-CN" altLang="en-US" sz="2000" b="1" dirty="0" smtClean="0">
                  <a:solidFill>
                    <a:schemeClr val="tx1">
                      <a:lumMod val="65000"/>
                      <a:lumOff val="35000"/>
                    </a:schemeClr>
                  </a:solidFill>
                  <a:latin typeface="+mj-ea"/>
                </a:rPr>
                <a:t>团队</a:t>
              </a:r>
              <a:endParaRPr lang="zh-CN" altLang="en-US" sz="2000" b="1" dirty="0">
                <a:solidFill>
                  <a:schemeClr val="tx1">
                    <a:lumMod val="65000"/>
                    <a:lumOff val="35000"/>
                  </a:schemeClr>
                </a:solidFill>
                <a:latin typeface="+mj-ea"/>
              </a:endParaRPr>
            </a:p>
          </p:txBody>
        </p:sp>
      </p:grpSp>
      <p:grpSp>
        <p:nvGrpSpPr>
          <p:cNvPr id="21" name="组合 20"/>
          <p:cNvGrpSpPr/>
          <p:nvPr/>
        </p:nvGrpSpPr>
        <p:grpSpPr>
          <a:xfrm>
            <a:off x="8005590" y="4530579"/>
            <a:ext cx="2771358" cy="1192329"/>
            <a:chOff x="2024889" y="3689289"/>
            <a:chExt cx="2771358" cy="1192329"/>
          </a:xfrm>
        </p:grpSpPr>
        <p:sp>
          <p:nvSpPr>
            <p:cNvPr id="22" name="矩形 21"/>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3" name="文本框 22"/>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rPr>
                <a:t>核心团队</a:t>
              </a:r>
            </a:p>
          </p:txBody>
        </p:sp>
      </p:grpSp>
      <p:grpSp>
        <p:nvGrpSpPr>
          <p:cNvPr id="24" name="组合 23"/>
          <p:cNvGrpSpPr/>
          <p:nvPr/>
        </p:nvGrpSpPr>
        <p:grpSpPr>
          <a:xfrm>
            <a:off x="985519" y="399144"/>
            <a:ext cx="6558644" cy="763582"/>
            <a:chOff x="874713" y="281210"/>
            <a:chExt cx="6558644" cy="763582"/>
          </a:xfrm>
        </p:grpSpPr>
        <p:sp>
          <p:nvSpPr>
            <p:cNvPr id="26" name="文本框 25"/>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28" name="文本框 27"/>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5257296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14" presetClass="entr" presetSubtype="1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500"/>
                                        <p:tgtEl>
                                          <p:spTgt spid="15"/>
                                        </p:tgtEl>
                                      </p:cBhvr>
                                    </p:animEffect>
                                  </p:childTnLst>
                                </p:cTn>
                              </p:par>
                            </p:childTnLst>
                          </p:cTn>
                        </p:par>
                        <p:par>
                          <p:cTn id="24" fill="hold">
                            <p:stCondLst>
                              <p:cond delay="1000"/>
                            </p:stCondLst>
                            <p:childTnLst>
                              <p:par>
                                <p:cTn id="25" presetID="14" presetClass="entr" presetSubtype="1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randombar(horizontal)">
                                      <p:cBhvr>
                                        <p:cTn id="27" dur="500"/>
                                        <p:tgtEl>
                                          <p:spTgt spid="18"/>
                                        </p:tgtEl>
                                      </p:cBhvr>
                                    </p:animEffect>
                                  </p:childTnLst>
                                </p:cTn>
                              </p:par>
                            </p:childTnLst>
                          </p:cTn>
                        </p:par>
                        <p:par>
                          <p:cTn id="28" fill="hold">
                            <p:stCondLst>
                              <p:cond delay="1500"/>
                            </p:stCondLst>
                            <p:childTnLst>
                              <p:par>
                                <p:cTn id="29" presetID="14" presetClass="entr" presetSubtype="1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randombar(horizontal)">
                                      <p:cBhvr>
                                        <p:cTn id="3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8465075" y="2200145"/>
            <a:ext cx="2646878"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项目介绍</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02</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478144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p>
            </p:txBody>
          </p:sp>
        </p:gr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胶片可以将演示文稿打印</a:t>
              </a:r>
              <a:endParaRPr lang="zh-CN" altLang="en-US" sz="1400" dirty="0">
                <a:solidFill>
                  <a:schemeClr val="tx1">
                    <a:lumMod val="65000"/>
                    <a:lumOff val="35000"/>
                  </a:schemeClr>
                </a:solidFill>
                <a:latin typeface="+mn-ea"/>
              </a:endParaRPr>
            </a:p>
          </p:txBody>
        </p:sp>
        <p:sp>
          <p:nvSpPr>
            <p:cNvPr id="51" name="矩形 50"/>
            <p:cNvSpPr/>
            <p:nvPr/>
          </p:nvSpPr>
          <p:spPr>
            <a:xfrm>
              <a:off x="7483989" y="3301782"/>
              <a:ext cx="2050552" cy="49795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latin typeface="+mn-ea"/>
                </a:rPr>
                <a:t>项目来源</a:t>
              </a:r>
              <a:endParaRPr lang="zh-CN" altLang="en-US" sz="2400" b="1" dirty="0">
                <a:solidFill>
                  <a:schemeClr val="tx1">
                    <a:lumMod val="65000"/>
                    <a:lumOff val="35000"/>
                  </a:schemeClr>
                </a:solidFill>
                <a:latin typeface="+mn-ea"/>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胶片可以将演示文稿打印</a:t>
              </a:r>
              <a:endParaRPr lang="zh-CN" altLang="en-US" sz="1400" dirty="0">
                <a:solidFill>
                  <a:schemeClr val="tx1">
                    <a:lumMod val="65000"/>
                    <a:lumOff val="35000"/>
                  </a:schemeClr>
                </a:solidFill>
                <a:latin typeface="+mn-ea"/>
              </a:endParaRPr>
            </a:p>
          </p:txBody>
        </p:sp>
        <p:sp>
          <p:nvSpPr>
            <p:cNvPr id="54" name="矩形 53"/>
            <p:cNvSpPr/>
            <p:nvPr/>
          </p:nvSpPr>
          <p:spPr>
            <a:xfrm>
              <a:off x="7483989" y="3301782"/>
              <a:ext cx="2050552" cy="49795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latin typeface="+mn-ea"/>
                </a:rPr>
                <a:t>需求分析</a:t>
              </a:r>
              <a:endParaRPr lang="zh-CN" altLang="en-US" sz="2400" b="1" dirty="0">
                <a:solidFill>
                  <a:schemeClr val="tx1">
                    <a:lumMod val="65000"/>
                    <a:lumOff val="35000"/>
                  </a:schemeClr>
                </a:solidFill>
                <a:latin typeface="+mn-ea"/>
              </a:endParaRPr>
            </a:p>
          </p:txBody>
        </p:sp>
      </p:grpSp>
      <p:grpSp>
        <p:nvGrpSpPr>
          <p:cNvPr id="23" name="组合 22"/>
          <p:cNvGrpSpPr/>
          <p:nvPr/>
        </p:nvGrpSpPr>
        <p:grpSpPr>
          <a:xfrm>
            <a:off x="985519" y="399144"/>
            <a:ext cx="6558644" cy="763582"/>
            <a:chOff x="874713" y="281210"/>
            <a:chExt cx="6558644" cy="763582"/>
          </a:xfrm>
        </p:grpSpPr>
        <p:sp>
          <p:nvSpPr>
            <p:cNvPr id="24" name="文本框 23"/>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25" name="文本框 2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6934013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6"/>
          <p:cNvGrpSpPr/>
          <p:nvPr/>
        </p:nvGrpSpPr>
        <p:grpSpPr>
          <a:xfrm>
            <a:off x="1471039" y="2007495"/>
            <a:ext cx="3869446" cy="3562856"/>
            <a:chOff x="1631504" y="1499745"/>
            <a:chExt cx="4190544" cy="3858510"/>
          </a:xfrm>
        </p:grpSpPr>
        <p:sp>
          <p:nvSpPr>
            <p:cNvPr id="6" name="Freeform: Shape 1"/>
            <p:cNvSpPr/>
            <p:nvPr/>
          </p:nvSpPr>
          <p:spPr>
            <a:xfrm>
              <a:off x="3703135" y="2210879"/>
              <a:ext cx="1542819" cy="12570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0656" y="0"/>
                    <a:pt x="19519" y="9282"/>
                    <a:pt x="21600" y="21600"/>
                  </a:cubicBezTo>
                </a:path>
              </a:pathLst>
            </a:custGeom>
            <a:ln w="38100">
              <a:solidFill>
                <a:schemeClr val="bg1">
                  <a:lumMod val="85000"/>
                </a:schemeClr>
              </a:solidFill>
              <a:miter/>
            </a:ln>
          </p:spPr>
          <p:txBody>
            <a:bodyPr anchor="ctr"/>
            <a:lstStyle/>
            <a:p>
              <a:pPr algn="ctr"/>
              <a:endParaRPr/>
            </a:p>
          </p:txBody>
        </p:sp>
        <p:sp>
          <p:nvSpPr>
            <p:cNvPr id="7" name="Freeform: Shape 2"/>
            <p:cNvSpPr/>
            <p:nvPr/>
          </p:nvSpPr>
          <p:spPr>
            <a:xfrm>
              <a:off x="5151071" y="3386678"/>
              <a:ext cx="167085" cy="160386"/>
            </a:xfrm>
            <a:custGeom>
              <a:avLst/>
              <a:gdLst/>
              <a:ahLst/>
              <a:cxnLst>
                <a:cxn ang="0">
                  <a:pos x="wd2" y="hd2"/>
                </a:cxn>
                <a:cxn ang="5400000">
                  <a:pos x="wd2" y="hd2"/>
                </a:cxn>
                <a:cxn ang="10800000">
                  <a:pos x="wd2" y="hd2"/>
                </a:cxn>
                <a:cxn ang="16200000">
                  <a:pos x="wd2" y="hd2"/>
                </a:cxn>
              </a:cxnLst>
              <a:rect l="0" t="0" r="r" b="b"/>
              <a:pathLst>
                <a:path w="21600" h="21600" extrusionOk="0">
                  <a:moveTo>
                    <a:pt x="0" y="4378"/>
                  </a:moveTo>
                  <a:lnTo>
                    <a:pt x="14306" y="21600"/>
                  </a:lnTo>
                  <a:lnTo>
                    <a:pt x="21600" y="0"/>
                  </a:lnTo>
                  <a:lnTo>
                    <a:pt x="0" y="4378"/>
                  </a:lnTo>
                  <a:close/>
                </a:path>
              </a:pathLst>
            </a:custGeom>
            <a:solidFill>
              <a:schemeClr val="bg1">
                <a:lumMod val="85000"/>
              </a:schemeClr>
            </a:solidFill>
            <a:ln w="12700">
              <a:noFill/>
              <a:miter lim="400000"/>
            </a:ln>
          </p:spPr>
          <p:txBody>
            <a:bodyPr anchor="ctr"/>
            <a:lstStyle/>
            <a:p>
              <a:pPr algn="ctr"/>
              <a:endParaRPr/>
            </a:p>
          </p:txBody>
        </p:sp>
        <p:sp>
          <p:nvSpPr>
            <p:cNvPr id="8" name="Freeform: Shape 3"/>
            <p:cNvSpPr/>
            <p:nvPr/>
          </p:nvSpPr>
          <p:spPr>
            <a:xfrm>
              <a:off x="2569135" y="2601849"/>
              <a:ext cx="1157443" cy="877853"/>
            </a:xfrm>
            <a:custGeom>
              <a:avLst/>
              <a:gdLst/>
              <a:ahLst/>
              <a:cxnLst>
                <a:cxn ang="0">
                  <a:pos x="wd2" y="hd2"/>
                </a:cxn>
                <a:cxn ang="5400000">
                  <a:pos x="wd2" y="hd2"/>
                </a:cxn>
                <a:cxn ang="10800000">
                  <a:pos x="wd2" y="hd2"/>
                </a:cxn>
                <a:cxn ang="16200000">
                  <a:pos x="wd2" y="hd2"/>
                </a:cxn>
              </a:cxnLst>
              <a:rect l="0" t="0" r="r" b="b"/>
              <a:pathLst>
                <a:path w="21600" h="21483" extrusionOk="0">
                  <a:moveTo>
                    <a:pt x="21600" y="9"/>
                  </a:moveTo>
                  <a:cubicBezTo>
                    <a:pt x="17681" y="-117"/>
                    <a:pt x="13715" y="1202"/>
                    <a:pt x="10083" y="3964"/>
                  </a:cubicBezTo>
                  <a:cubicBezTo>
                    <a:pt x="4874" y="8046"/>
                    <a:pt x="1434" y="14388"/>
                    <a:pt x="0" y="21483"/>
                  </a:cubicBezTo>
                </a:path>
              </a:pathLst>
            </a:custGeom>
            <a:ln w="38100">
              <a:solidFill>
                <a:schemeClr val="bg1">
                  <a:lumMod val="85000"/>
                </a:schemeClr>
              </a:solidFill>
              <a:miter/>
            </a:ln>
          </p:spPr>
          <p:txBody>
            <a:bodyPr anchor="ctr"/>
            <a:lstStyle/>
            <a:p>
              <a:pPr algn="ctr"/>
              <a:endParaRPr/>
            </a:p>
          </p:txBody>
        </p:sp>
        <p:sp>
          <p:nvSpPr>
            <p:cNvPr id="9" name="Freeform: Shape 4"/>
            <p:cNvSpPr/>
            <p:nvPr/>
          </p:nvSpPr>
          <p:spPr>
            <a:xfrm>
              <a:off x="2505134" y="3395021"/>
              <a:ext cx="169224" cy="160680"/>
            </a:xfrm>
            <a:custGeom>
              <a:avLst/>
              <a:gdLst/>
              <a:ahLst/>
              <a:cxnLst>
                <a:cxn ang="0">
                  <a:pos x="wd2" y="hd2"/>
                </a:cxn>
                <a:cxn ang="5400000">
                  <a:pos x="wd2" y="hd2"/>
                </a:cxn>
                <a:cxn ang="10800000">
                  <a:pos x="wd2" y="hd2"/>
                </a:cxn>
                <a:cxn ang="16200000">
                  <a:pos x="wd2" y="hd2"/>
                </a:cxn>
              </a:cxnLst>
              <a:rect l="0" t="0" r="r" b="b"/>
              <a:pathLst>
                <a:path w="21600" h="21600" extrusionOk="0">
                  <a:moveTo>
                    <a:pt x="21600" y="4086"/>
                  </a:moveTo>
                  <a:lnTo>
                    <a:pt x="7200" y="21600"/>
                  </a:lnTo>
                  <a:lnTo>
                    <a:pt x="0" y="0"/>
                  </a:lnTo>
                  <a:lnTo>
                    <a:pt x="21600" y="4086"/>
                  </a:lnTo>
                  <a:close/>
                </a:path>
              </a:pathLst>
            </a:custGeom>
            <a:solidFill>
              <a:schemeClr val="bg1">
                <a:lumMod val="85000"/>
              </a:schemeClr>
            </a:solidFill>
            <a:ln w="12700">
              <a:miter lim="400000"/>
            </a:ln>
          </p:spPr>
          <p:txBody>
            <a:bodyPr anchor="ctr"/>
            <a:lstStyle/>
            <a:p>
              <a:pPr algn="ctr"/>
              <a:endParaRPr/>
            </a:p>
          </p:txBody>
        </p:sp>
        <p:sp>
          <p:nvSpPr>
            <p:cNvPr id="10" name="Freeform: Shape 5"/>
            <p:cNvSpPr/>
            <p:nvPr/>
          </p:nvSpPr>
          <p:spPr>
            <a:xfrm>
              <a:off x="2999767" y="1499745"/>
              <a:ext cx="1462654" cy="1462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anchor="ctr"/>
            <a:lstStyle/>
            <a:p>
              <a:pPr algn="ctr"/>
              <a:endParaRPr/>
            </a:p>
          </p:txBody>
        </p:sp>
        <p:sp>
          <p:nvSpPr>
            <p:cNvPr id="11" name="Freeform: Shape 6"/>
            <p:cNvSpPr/>
            <p:nvPr/>
          </p:nvSpPr>
          <p:spPr>
            <a:xfrm>
              <a:off x="3010984" y="5168828"/>
              <a:ext cx="188675" cy="181348"/>
            </a:xfrm>
            <a:custGeom>
              <a:avLst/>
              <a:gdLst/>
              <a:ahLst/>
              <a:cxnLst>
                <a:cxn ang="0">
                  <a:pos x="wd2" y="hd2"/>
                </a:cxn>
                <a:cxn ang="5400000">
                  <a:pos x="wd2" y="hd2"/>
                </a:cxn>
                <a:cxn ang="10800000">
                  <a:pos x="wd2" y="hd2"/>
                </a:cxn>
                <a:cxn ang="16200000">
                  <a:pos x="wd2" y="hd2"/>
                </a:cxn>
              </a:cxnLst>
              <a:rect l="0" t="0" r="r" b="b"/>
              <a:pathLst>
                <a:path w="21600" h="21600" extrusionOk="0">
                  <a:moveTo>
                    <a:pt x="0" y="4261"/>
                  </a:moveTo>
                  <a:lnTo>
                    <a:pt x="14259" y="21600"/>
                  </a:lnTo>
                  <a:lnTo>
                    <a:pt x="21600" y="0"/>
                  </a:lnTo>
                  <a:lnTo>
                    <a:pt x="0" y="4261"/>
                  </a:lnTo>
                  <a:close/>
                </a:path>
              </a:pathLst>
            </a:custGeom>
            <a:solidFill>
              <a:schemeClr val="bg1">
                <a:lumMod val="85000"/>
              </a:schemeClr>
            </a:solidFill>
            <a:ln w="12700">
              <a:miter lim="400000"/>
            </a:ln>
          </p:spPr>
          <p:txBody>
            <a:bodyPr anchor="ctr"/>
            <a:lstStyle/>
            <a:p>
              <a:pPr algn="ctr"/>
              <a:endParaRPr/>
            </a:p>
          </p:txBody>
        </p:sp>
        <p:sp>
          <p:nvSpPr>
            <p:cNvPr id="12" name="Freeform: Shape 7"/>
            <p:cNvSpPr/>
            <p:nvPr/>
          </p:nvSpPr>
          <p:spPr>
            <a:xfrm>
              <a:off x="3153340" y="4634025"/>
              <a:ext cx="1874877" cy="72423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384" y="12975"/>
                    <a:pt x="12748" y="21600"/>
                    <a:pt x="6344" y="21600"/>
                  </a:cubicBezTo>
                  <a:cubicBezTo>
                    <a:pt x="4102" y="21600"/>
                    <a:pt x="1977" y="20531"/>
                    <a:pt x="0" y="18623"/>
                  </a:cubicBezTo>
                </a:path>
              </a:pathLst>
            </a:custGeom>
            <a:ln w="38100">
              <a:solidFill>
                <a:schemeClr val="bg1">
                  <a:lumMod val="85000"/>
                </a:schemeClr>
              </a:solidFill>
              <a:miter/>
            </a:ln>
          </p:spPr>
          <p:txBody>
            <a:bodyPr anchor="ctr"/>
            <a:lstStyle/>
            <a:p>
              <a:pPr algn="ctr"/>
              <a:endParaRPr/>
            </a:p>
          </p:txBody>
        </p:sp>
        <p:sp>
          <p:nvSpPr>
            <p:cNvPr id="13" name="Freeform: Shape 8"/>
            <p:cNvSpPr/>
            <p:nvPr/>
          </p:nvSpPr>
          <p:spPr>
            <a:xfrm>
              <a:off x="4454077" y="2863954"/>
              <a:ext cx="435721" cy="1450522"/>
            </a:xfrm>
            <a:custGeom>
              <a:avLst/>
              <a:gdLst/>
              <a:ahLst/>
              <a:cxnLst>
                <a:cxn ang="0">
                  <a:pos x="wd2" y="hd2"/>
                </a:cxn>
                <a:cxn ang="5400000">
                  <a:pos x="wd2" y="hd2"/>
                </a:cxn>
                <a:cxn ang="10800000">
                  <a:pos x="wd2" y="hd2"/>
                </a:cxn>
                <a:cxn ang="16200000">
                  <a:pos x="wd2" y="hd2"/>
                </a:cxn>
              </a:cxnLst>
              <a:rect l="0" t="0" r="r" b="b"/>
              <a:pathLst>
                <a:path w="19442" h="21600" extrusionOk="0">
                  <a:moveTo>
                    <a:pt x="13714" y="21600"/>
                  </a:moveTo>
                  <a:cubicBezTo>
                    <a:pt x="21600" y="16448"/>
                    <a:pt x="21600" y="10113"/>
                    <a:pt x="12114" y="4732"/>
                  </a:cubicBezTo>
                  <a:cubicBezTo>
                    <a:pt x="8800" y="2900"/>
                    <a:pt x="4686" y="1298"/>
                    <a:pt x="0" y="0"/>
                  </a:cubicBezTo>
                </a:path>
              </a:pathLst>
            </a:custGeom>
            <a:ln w="38100">
              <a:solidFill>
                <a:schemeClr val="bg1">
                  <a:lumMod val="85000"/>
                </a:schemeClr>
              </a:solidFill>
              <a:miter/>
            </a:ln>
          </p:spPr>
          <p:txBody>
            <a:bodyPr anchor="ctr"/>
            <a:lstStyle/>
            <a:p>
              <a:pPr algn="ctr"/>
              <a:endParaRPr/>
            </a:p>
          </p:txBody>
        </p:sp>
        <p:sp>
          <p:nvSpPr>
            <p:cNvPr id="14" name="Freeform: Shape 9"/>
            <p:cNvSpPr/>
            <p:nvPr/>
          </p:nvSpPr>
          <p:spPr>
            <a:xfrm>
              <a:off x="4396521" y="2812964"/>
              <a:ext cx="166774" cy="1605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4816"/>
                  </a:lnTo>
                  <a:lnTo>
                    <a:pt x="7013" y="21600"/>
                  </a:lnTo>
                  <a:lnTo>
                    <a:pt x="0" y="0"/>
                  </a:lnTo>
                  <a:close/>
                </a:path>
              </a:pathLst>
            </a:custGeom>
            <a:solidFill>
              <a:schemeClr val="bg1">
                <a:lumMod val="85000"/>
              </a:schemeClr>
            </a:solidFill>
            <a:ln>
              <a:noFill/>
              <a:round/>
            </a:ln>
          </p:spPr>
          <p:txBody>
            <a:bodyPr anchor="ctr"/>
            <a:lstStyle/>
            <a:p>
              <a:pPr algn="ctr"/>
              <a:endParaRPr/>
            </a:p>
          </p:txBody>
        </p:sp>
        <p:sp>
          <p:nvSpPr>
            <p:cNvPr id="15" name="Freeform: Shape 10"/>
            <p:cNvSpPr/>
            <p:nvPr/>
          </p:nvSpPr>
          <p:spPr>
            <a:xfrm>
              <a:off x="4359394" y="3853799"/>
              <a:ext cx="1462654" cy="14603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solidFill>
            <a:ln w="12700">
              <a:miter lim="400000"/>
            </a:ln>
          </p:spPr>
          <p:txBody>
            <a:bodyPr anchor="ctr"/>
            <a:lstStyle/>
            <a:p>
              <a:pPr algn="ctr"/>
              <a:endParaRPr/>
            </a:p>
          </p:txBody>
        </p:sp>
        <p:sp>
          <p:nvSpPr>
            <p:cNvPr id="16" name="Freeform: Shape 11"/>
            <p:cNvSpPr/>
            <p:nvPr/>
          </p:nvSpPr>
          <p:spPr>
            <a:xfrm>
              <a:off x="2128831" y="2679744"/>
              <a:ext cx="455998" cy="1925904"/>
            </a:xfrm>
            <a:custGeom>
              <a:avLst/>
              <a:gdLst/>
              <a:ahLst/>
              <a:cxnLst>
                <a:cxn ang="0">
                  <a:pos x="wd2" y="hd2"/>
                </a:cxn>
                <a:cxn ang="5400000">
                  <a:pos x="wd2" y="hd2"/>
                </a:cxn>
                <a:cxn ang="10800000">
                  <a:pos x="wd2" y="hd2"/>
                </a:cxn>
                <a:cxn ang="16200000">
                  <a:pos x="wd2" y="hd2"/>
                </a:cxn>
              </a:cxnLst>
              <a:rect l="0" t="0" r="r" b="b"/>
              <a:pathLst>
                <a:path w="21600" h="21600" extrusionOk="0">
                  <a:moveTo>
                    <a:pt x="11043" y="21600"/>
                  </a:moveTo>
                  <a:cubicBezTo>
                    <a:pt x="4004" y="18929"/>
                    <a:pt x="0" y="15769"/>
                    <a:pt x="0" y="12380"/>
                  </a:cubicBezTo>
                  <a:cubicBezTo>
                    <a:pt x="0" y="7554"/>
                    <a:pt x="8252" y="3188"/>
                    <a:pt x="21600" y="0"/>
                  </a:cubicBezTo>
                </a:path>
              </a:pathLst>
            </a:custGeom>
            <a:ln w="38100">
              <a:solidFill>
                <a:schemeClr val="bg1">
                  <a:lumMod val="85000"/>
                </a:schemeClr>
              </a:solidFill>
              <a:miter/>
            </a:ln>
          </p:spPr>
          <p:txBody>
            <a:bodyPr anchor="ctr"/>
            <a:lstStyle/>
            <a:p>
              <a:pPr algn="ctr"/>
              <a:endParaRPr/>
            </a:p>
          </p:txBody>
        </p:sp>
        <p:sp>
          <p:nvSpPr>
            <p:cNvPr id="17" name="Freeform: Shape 12"/>
            <p:cNvSpPr/>
            <p:nvPr/>
          </p:nvSpPr>
          <p:spPr>
            <a:xfrm>
              <a:off x="2477599" y="2631598"/>
              <a:ext cx="165719" cy="16157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4929"/>
                  </a:lnTo>
                  <a:lnTo>
                    <a:pt x="14965" y="21600"/>
                  </a:lnTo>
                  <a:lnTo>
                    <a:pt x="21600" y="0"/>
                  </a:lnTo>
                  <a:close/>
                </a:path>
              </a:pathLst>
            </a:custGeom>
            <a:solidFill>
              <a:schemeClr val="bg1">
                <a:lumMod val="85000"/>
              </a:schemeClr>
            </a:solidFill>
            <a:ln w="12700">
              <a:miter lim="400000"/>
            </a:ln>
          </p:spPr>
          <p:txBody>
            <a:bodyPr anchor="ctr"/>
            <a:lstStyle/>
            <a:p>
              <a:pPr algn="ctr"/>
              <a:endParaRPr/>
            </a:p>
          </p:txBody>
        </p:sp>
        <p:sp>
          <p:nvSpPr>
            <p:cNvPr id="18" name="Freeform: Shape 13"/>
            <p:cNvSpPr/>
            <p:nvPr/>
          </p:nvSpPr>
          <p:spPr>
            <a:xfrm>
              <a:off x="2692669" y="4379866"/>
              <a:ext cx="1397931" cy="581774"/>
            </a:xfrm>
            <a:custGeom>
              <a:avLst/>
              <a:gdLst/>
              <a:ahLst/>
              <a:cxnLst>
                <a:cxn ang="0">
                  <a:pos x="wd2" y="hd2"/>
                </a:cxn>
                <a:cxn ang="5400000">
                  <a:pos x="wd2" y="hd2"/>
                </a:cxn>
                <a:cxn ang="10800000">
                  <a:pos x="wd2" y="hd2"/>
                </a:cxn>
                <a:cxn ang="16200000">
                  <a:pos x="wd2" y="hd2"/>
                </a:cxn>
              </a:cxnLst>
              <a:rect l="0" t="0" r="r" b="b"/>
              <a:pathLst>
                <a:path w="21600" h="18027" extrusionOk="0">
                  <a:moveTo>
                    <a:pt x="0" y="0"/>
                  </a:moveTo>
                  <a:cubicBezTo>
                    <a:pt x="4470" y="15247"/>
                    <a:pt x="13609" y="21600"/>
                    <a:pt x="21600" y="16041"/>
                  </a:cubicBezTo>
                </a:path>
              </a:pathLst>
            </a:custGeom>
            <a:ln w="38100">
              <a:solidFill>
                <a:schemeClr val="bg1">
                  <a:lumMod val="85000"/>
                </a:schemeClr>
              </a:solidFill>
              <a:miter/>
            </a:ln>
          </p:spPr>
          <p:txBody>
            <a:bodyPr anchor="ctr"/>
            <a:lstStyle/>
            <a:p>
              <a:pPr algn="ctr"/>
              <a:endParaRPr/>
            </a:p>
          </p:txBody>
        </p:sp>
        <p:sp>
          <p:nvSpPr>
            <p:cNvPr id="19" name="Freeform: Shape 14"/>
            <p:cNvSpPr/>
            <p:nvPr/>
          </p:nvSpPr>
          <p:spPr>
            <a:xfrm>
              <a:off x="4032081" y="4827386"/>
              <a:ext cx="165801" cy="161534"/>
            </a:xfrm>
            <a:custGeom>
              <a:avLst/>
              <a:gdLst/>
              <a:ahLst/>
              <a:cxnLst>
                <a:cxn ang="0">
                  <a:pos x="wd2" y="hd2"/>
                </a:cxn>
                <a:cxn ang="5400000">
                  <a:pos x="wd2" y="hd2"/>
                </a:cxn>
                <a:cxn ang="10800000">
                  <a:pos x="wd2" y="hd2"/>
                </a:cxn>
                <a:cxn ang="16200000">
                  <a:pos x="wd2" y="hd2"/>
                </a:cxn>
              </a:cxnLst>
              <a:rect l="0" t="0" r="r" b="b"/>
              <a:pathLst>
                <a:path w="21600" h="21600" extrusionOk="0">
                  <a:moveTo>
                    <a:pt x="21600" y="4204"/>
                  </a:moveTo>
                  <a:lnTo>
                    <a:pt x="7341" y="21600"/>
                  </a:lnTo>
                  <a:lnTo>
                    <a:pt x="0" y="0"/>
                  </a:lnTo>
                  <a:lnTo>
                    <a:pt x="21600" y="4204"/>
                  </a:lnTo>
                  <a:close/>
                </a:path>
              </a:pathLst>
            </a:custGeom>
            <a:solidFill>
              <a:schemeClr val="bg1">
                <a:lumMod val="85000"/>
              </a:schemeClr>
            </a:solidFill>
            <a:ln w="12700">
              <a:miter lim="400000"/>
            </a:ln>
          </p:spPr>
          <p:txBody>
            <a:bodyPr anchor="ctr"/>
            <a:lstStyle/>
            <a:p>
              <a:pPr algn="ctr"/>
              <a:endParaRPr/>
            </a:p>
          </p:txBody>
        </p:sp>
        <p:sp>
          <p:nvSpPr>
            <p:cNvPr id="20" name="Freeform: Shape 15"/>
            <p:cNvSpPr/>
            <p:nvPr/>
          </p:nvSpPr>
          <p:spPr>
            <a:xfrm>
              <a:off x="1631504" y="3853799"/>
              <a:ext cx="1462654" cy="14603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anchor="ctr"/>
            <a:lstStyle/>
            <a:p>
              <a:pPr algn="ctr"/>
              <a:endParaRPr/>
            </a:p>
          </p:txBody>
        </p:sp>
        <p:sp>
          <p:nvSpPr>
            <p:cNvPr id="21" name="Freeform: Shape 56"/>
            <p:cNvSpPr>
              <a:spLocks/>
            </p:cNvSpPr>
            <p:nvPr/>
          </p:nvSpPr>
          <p:spPr bwMode="auto">
            <a:xfrm>
              <a:off x="4815024" y="4307637"/>
              <a:ext cx="551396" cy="552682"/>
            </a:xfrm>
            <a:custGeom>
              <a:avLst/>
              <a:gdLst>
                <a:gd name="T0" fmla="*/ 103 w 181"/>
                <a:gd name="T1" fmla="*/ 23 h 181"/>
                <a:gd name="T2" fmla="*/ 23 w 181"/>
                <a:gd name="T3" fmla="*/ 23 h 181"/>
                <a:gd name="T4" fmla="*/ 23 w 181"/>
                <a:gd name="T5" fmla="*/ 103 h 181"/>
                <a:gd name="T6" fmla="*/ 95 w 181"/>
                <a:gd name="T7" fmla="*/ 110 h 181"/>
                <a:gd name="T8" fmla="*/ 97 w 181"/>
                <a:gd name="T9" fmla="*/ 113 h 181"/>
                <a:gd name="T10" fmla="*/ 97 w 181"/>
                <a:gd name="T11" fmla="*/ 114 h 181"/>
                <a:gd name="T12" fmla="*/ 97 w 181"/>
                <a:gd name="T13" fmla="*/ 122 h 181"/>
                <a:gd name="T14" fmla="*/ 153 w 181"/>
                <a:gd name="T15" fmla="*/ 178 h 181"/>
                <a:gd name="T16" fmla="*/ 161 w 181"/>
                <a:gd name="T17" fmla="*/ 178 h 181"/>
                <a:gd name="T18" fmla="*/ 162 w 181"/>
                <a:gd name="T19" fmla="*/ 178 h 181"/>
                <a:gd name="T20" fmla="*/ 162 w 181"/>
                <a:gd name="T21" fmla="*/ 178 h 181"/>
                <a:gd name="T22" fmla="*/ 168 w 181"/>
                <a:gd name="T23" fmla="*/ 178 h 181"/>
                <a:gd name="T24" fmla="*/ 178 w 181"/>
                <a:gd name="T25" fmla="*/ 168 h 181"/>
                <a:gd name="T26" fmla="*/ 178 w 181"/>
                <a:gd name="T27" fmla="*/ 163 h 181"/>
                <a:gd name="T28" fmla="*/ 178 w 181"/>
                <a:gd name="T29" fmla="*/ 162 h 181"/>
                <a:gd name="T30" fmla="*/ 178 w 181"/>
                <a:gd name="T31" fmla="*/ 161 h 181"/>
                <a:gd name="T32" fmla="*/ 178 w 181"/>
                <a:gd name="T33" fmla="*/ 153 h 181"/>
                <a:gd name="T34" fmla="*/ 122 w 181"/>
                <a:gd name="T35" fmla="*/ 97 h 181"/>
                <a:gd name="T36" fmla="*/ 113 w 181"/>
                <a:gd name="T37" fmla="*/ 97 h 181"/>
                <a:gd name="T38" fmla="*/ 113 w 181"/>
                <a:gd name="T39" fmla="*/ 97 h 181"/>
                <a:gd name="T40" fmla="*/ 110 w 181"/>
                <a:gd name="T41" fmla="*/ 95 h 181"/>
                <a:gd name="T42" fmla="*/ 103 w 181"/>
                <a:gd name="T43" fmla="*/ 23 h 181"/>
                <a:gd name="T44" fmla="*/ 35 w 181"/>
                <a:gd name="T45" fmla="*/ 35 h 181"/>
                <a:gd name="T46" fmla="*/ 91 w 181"/>
                <a:gd name="T47" fmla="*/ 35 h 181"/>
                <a:gd name="T48" fmla="*/ 91 w 181"/>
                <a:gd name="T49" fmla="*/ 91 h 181"/>
                <a:gd name="T50" fmla="*/ 35 w 181"/>
                <a:gd name="T51" fmla="*/ 92 h 181"/>
                <a:gd name="T52" fmla="*/ 35 w 181"/>
                <a:gd name="T53" fmla="*/ 35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1" h="181">
                  <a:moveTo>
                    <a:pt x="103" y="23"/>
                  </a:moveTo>
                  <a:cubicBezTo>
                    <a:pt x="81" y="0"/>
                    <a:pt x="45" y="0"/>
                    <a:pt x="23" y="23"/>
                  </a:cubicBezTo>
                  <a:cubicBezTo>
                    <a:pt x="0" y="45"/>
                    <a:pt x="0" y="81"/>
                    <a:pt x="23" y="103"/>
                  </a:cubicBezTo>
                  <a:cubicBezTo>
                    <a:pt x="42" y="123"/>
                    <a:pt x="72" y="125"/>
                    <a:pt x="95" y="110"/>
                  </a:cubicBezTo>
                  <a:cubicBezTo>
                    <a:pt x="97" y="113"/>
                    <a:pt x="97" y="113"/>
                    <a:pt x="97" y="113"/>
                  </a:cubicBezTo>
                  <a:cubicBezTo>
                    <a:pt x="97" y="114"/>
                    <a:pt x="97" y="114"/>
                    <a:pt x="97" y="114"/>
                  </a:cubicBezTo>
                  <a:cubicBezTo>
                    <a:pt x="94" y="116"/>
                    <a:pt x="94" y="120"/>
                    <a:pt x="97" y="122"/>
                  </a:cubicBezTo>
                  <a:cubicBezTo>
                    <a:pt x="153" y="178"/>
                    <a:pt x="153" y="178"/>
                    <a:pt x="153" y="178"/>
                  </a:cubicBezTo>
                  <a:cubicBezTo>
                    <a:pt x="155" y="181"/>
                    <a:pt x="159" y="181"/>
                    <a:pt x="161" y="178"/>
                  </a:cubicBezTo>
                  <a:cubicBezTo>
                    <a:pt x="162" y="178"/>
                    <a:pt x="162" y="178"/>
                    <a:pt x="162" y="178"/>
                  </a:cubicBezTo>
                  <a:cubicBezTo>
                    <a:pt x="162" y="178"/>
                    <a:pt x="162" y="178"/>
                    <a:pt x="162" y="178"/>
                  </a:cubicBezTo>
                  <a:cubicBezTo>
                    <a:pt x="164" y="180"/>
                    <a:pt x="166" y="180"/>
                    <a:pt x="168" y="178"/>
                  </a:cubicBezTo>
                  <a:cubicBezTo>
                    <a:pt x="178" y="168"/>
                    <a:pt x="178" y="168"/>
                    <a:pt x="178" y="168"/>
                  </a:cubicBezTo>
                  <a:cubicBezTo>
                    <a:pt x="180" y="166"/>
                    <a:pt x="180" y="164"/>
                    <a:pt x="178" y="163"/>
                  </a:cubicBezTo>
                  <a:cubicBezTo>
                    <a:pt x="178" y="162"/>
                    <a:pt x="178" y="162"/>
                    <a:pt x="178" y="162"/>
                  </a:cubicBezTo>
                  <a:cubicBezTo>
                    <a:pt x="178" y="161"/>
                    <a:pt x="178" y="161"/>
                    <a:pt x="178" y="161"/>
                  </a:cubicBezTo>
                  <a:cubicBezTo>
                    <a:pt x="181" y="159"/>
                    <a:pt x="181" y="155"/>
                    <a:pt x="178" y="153"/>
                  </a:cubicBezTo>
                  <a:cubicBezTo>
                    <a:pt x="122" y="97"/>
                    <a:pt x="122" y="97"/>
                    <a:pt x="122" y="97"/>
                  </a:cubicBezTo>
                  <a:cubicBezTo>
                    <a:pt x="120" y="94"/>
                    <a:pt x="116" y="94"/>
                    <a:pt x="113" y="97"/>
                  </a:cubicBezTo>
                  <a:cubicBezTo>
                    <a:pt x="113" y="97"/>
                    <a:pt x="113" y="97"/>
                    <a:pt x="113" y="97"/>
                  </a:cubicBezTo>
                  <a:cubicBezTo>
                    <a:pt x="110" y="95"/>
                    <a:pt x="110" y="95"/>
                    <a:pt x="110" y="95"/>
                  </a:cubicBezTo>
                  <a:cubicBezTo>
                    <a:pt x="125" y="73"/>
                    <a:pt x="123" y="42"/>
                    <a:pt x="103" y="23"/>
                  </a:cubicBezTo>
                  <a:moveTo>
                    <a:pt x="35" y="35"/>
                  </a:moveTo>
                  <a:cubicBezTo>
                    <a:pt x="50" y="19"/>
                    <a:pt x="76" y="19"/>
                    <a:pt x="91" y="35"/>
                  </a:cubicBezTo>
                  <a:cubicBezTo>
                    <a:pt x="107" y="50"/>
                    <a:pt x="107" y="76"/>
                    <a:pt x="91" y="91"/>
                  </a:cubicBezTo>
                  <a:cubicBezTo>
                    <a:pt x="76" y="107"/>
                    <a:pt x="50" y="107"/>
                    <a:pt x="35" y="92"/>
                  </a:cubicBezTo>
                  <a:cubicBezTo>
                    <a:pt x="19" y="76"/>
                    <a:pt x="19" y="50"/>
                    <a:pt x="35" y="35"/>
                  </a:cubicBezTo>
                </a:path>
              </a:pathLst>
            </a:custGeom>
            <a:solidFill>
              <a:schemeClr val="bg1"/>
            </a:solidFill>
            <a:ln>
              <a:noFill/>
            </a:ln>
          </p:spPr>
          <p:txBody>
            <a:bodyPr anchor="ctr"/>
            <a:lstStyle/>
            <a:p>
              <a:pPr algn="ctr"/>
              <a:endParaRPr/>
            </a:p>
          </p:txBody>
        </p:sp>
        <p:sp>
          <p:nvSpPr>
            <p:cNvPr id="22" name="Freeform: Shape 57"/>
            <p:cNvSpPr>
              <a:spLocks/>
            </p:cNvSpPr>
            <p:nvPr/>
          </p:nvSpPr>
          <p:spPr bwMode="auto">
            <a:xfrm>
              <a:off x="3462684" y="1963233"/>
              <a:ext cx="536820" cy="535680"/>
            </a:xfrm>
            <a:custGeom>
              <a:avLst/>
              <a:gdLst>
                <a:gd name="T0" fmla="*/ 0 w 199"/>
                <a:gd name="T1" fmla="*/ 99 h 198"/>
                <a:gd name="T2" fmla="*/ 199 w 199"/>
                <a:gd name="T3" fmla="*/ 99 h 198"/>
                <a:gd name="T4" fmla="*/ 112 w 199"/>
                <a:gd name="T5" fmla="*/ 185 h 198"/>
                <a:gd name="T6" fmla="*/ 104 w 199"/>
                <a:gd name="T7" fmla="*/ 145 h 198"/>
                <a:gd name="T8" fmla="*/ 112 w 199"/>
                <a:gd name="T9" fmla="*/ 185 h 198"/>
                <a:gd name="T10" fmla="*/ 96 w 199"/>
                <a:gd name="T11" fmla="*/ 145 h 198"/>
                <a:gd name="T12" fmla="*/ 87 w 199"/>
                <a:gd name="T13" fmla="*/ 185 h 198"/>
                <a:gd name="T14" fmla="*/ 87 w 199"/>
                <a:gd name="T15" fmla="*/ 13 h 198"/>
                <a:gd name="T16" fmla="*/ 96 w 199"/>
                <a:gd name="T17" fmla="*/ 53 h 198"/>
                <a:gd name="T18" fmla="*/ 87 w 199"/>
                <a:gd name="T19" fmla="*/ 13 h 198"/>
                <a:gd name="T20" fmla="*/ 104 w 199"/>
                <a:gd name="T21" fmla="*/ 53 h 198"/>
                <a:gd name="T22" fmla="*/ 112 w 199"/>
                <a:gd name="T23" fmla="*/ 13 h 198"/>
                <a:gd name="T24" fmla="*/ 104 w 199"/>
                <a:gd name="T25" fmla="*/ 61 h 198"/>
                <a:gd name="T26" fmla="*/ 149 w 199"/>
                <a:gd name="T27" fmla="*/ 95 h 198"/>
                <a:gd name="T28" fmla="*/ 104 w 199"/>
                <a:gd name="T29" fmla="*/ 61 h 198"/>
                <a:gd name="T30" fmla="*/ 96 w 199"/>
                <a:gd name="T31" fmla="*/ 95 h 198"/>
                <a:gd name="T32" fmla="*/ 57 w 199"/>
                <a:gd name="T33" fmla="*/ 55 h 198"/>
                <a:gd name="T34" fmla="*/ 42 w 199"/>
                <a:gd name="T35" fmla="*/ 95 h 198"/>
                <a:gd name="T36" fmla="*/ 31 w 199"/>
                <a:gd name="T37" fmla="*/ 45 h 198"/>
                <a:gd name="T38" fmla="*/ 42 w 199"/>
                <a:gd name="T39" fmla="*/ 95 h 198"/>
                <a:gd name="T40" fmla="*/ 49 w 199"/>
                <a:gd name="T41" fmla="*/ 145 h 198"/>
                <a:gd name="T42" fmla="*/ 13 w 199"/>
                <a:gd name="T43" fmla="*/ 103 h 198"/>
                <a:gd name="T44" fmla="*/ 50 w 199"/>
                <a:gd name="T45" fmla="*/ 103 h 198"/>
                <a:gd name="T46" fmla="*/ 96 w 199"/>
                <a:gd name="T47" fmla="*/ 137 h 198"/>
                <a:gd name="T48" fmla="*/ 50 w 199"/>
                <a:gd name="T49" fmla="*/ 103 h 198"/>
                <a:gd name="T50" fmla="*/ 104 w 199"/>
                <a:gd name="T51" fmla="*/ 103 h 198"/>
                <a:gd name="T52" fmla="*/ 143 w 199"/>
                <a:gd name="T53" fmla="*/ 142 h 198"/>
                <a:gd name="T54" fmla="*/ 157 w 199"/>
                <a:gd name="T55" fmla="*/ 103 h 198"/>
                <a:gd name="T56" fmla="*/ 168 w 199"/>
                <a:gd name="T57" fmla="*/ 153 h 198"/>
                <a:gd name="T58" fmla="*/ 157 w 199"/>
                <a:gd name="T59" fmla="*/ 103 h 198"/>
                <a:gd name="T60" fmla="*/ 150 w 199"/>
                <a:gd name="T61" fmla="*/ 53 h 198"/>
                <a:gd name="T62" fmla="*/ 187 w 199"/>
                <a:gd name="T63" fmla="*/ 95 h 198"/>
                <a:gd name="T64" fmla="*/ 162 w 199"/>
                <a:gd name="T65" fmla="*/ 39 h 198"/>
                <a:gd name="T66" fmla="*/ 131 w 199"/>
                <a:gd name="T67" fmla="*/ 18 h 198"/>
                <a:gd name="T68" fmla="*/ 68 w 199"/>
                <a:gd name="T69" fmla="*/ 18 h 198"/>
                <a:gd name="T70" fmla="*/ 37 w 199"/>
                <a:gd name="T71" fmla="*/ 39 h 198"/>
                <a:gd name="T72" fmla="*/ 37 w 199"/>
                <a:gd name="T73" fmla="*/ 159 h 198"/>
                <a:gd name="T74" fmla="*/ 68 w 199"/>
                <a:gd name="T75" fmla="*/ 180 h 198"/>
                <a:gd name="T76" fmla="*/ 131 w 199"/>
                <a:gd name="T77" fmla="*/ 180 h 198"/>
                <a:gd name="T78" fmla="*/ 162 w 199"/>
                <a:gd name="T79"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9" h="198">
                  <a:moveTo>
                    <a:pt x="100" y="0"/>
                  </a:moveTo>
                  <a:cubicBezTo>
                    <a:pt x="45" y="0"/>
                    <a:pt x="0" y="44"/>
                    <a:pt x="0" y="99"/>
                  </a:cubicBezTo>
                  <a:cubicBezTo>
                    <a:pt x="0" y="153"/>
                    <a:pt x="45" y="198"/>
                    <a:pt x="100" y="198"/>
                  </a:cubicBezTo>
                  <a:cubicBezTo>
                    <a:pt x="154" y="198"/>
                    <a:pt x="199" y="153"/>
                    <a:pt x="199" y="99"/>
                  </a:cubicBezTo>
                  <a:cubicBezTo>
                    <a:pt x="199" y="44"/>
                    <a:pt x="154" y="0"/>
                    <a:pt x="100" y="0"/>
                  </a:cubicBezTo>
                  <a:moveTo>
                    <a:pt x="112" y="185"/>
                  </a:moveTo>
                  <a:cubicBezTo>
                    <a:pt x="109" y="185"/>
                    <a:pt x="106" y="186"/>
                    <a:pt x="104" y="186"/>
                  </a:cubicBezTo>
                  <a:cubicBezTo>
                    <a:pt x="104" y="145"/>
                    <a:pt x="104" y="145"/>
                    <a:pt x="104" y="145"/>
                  </a:cubicBezTo>
                  <a:cubicBezTo>
                    <a:pt x="116" y="145"/>
                    <a:pt x="129" y="147"/>
                    <a:pt x="140" y="150"/>
                  </a:cubicBezTo>
                  <a:cubicBezTo>
                    <a:pt x="133" y="167"/>
                    <a:pt x="123" y="180"/>
                    <a:pt x="112" y="185"/>
                  </a:cubicBezTo>
                  <a:moveTo>
                    <a:pt x="59" y="150"/>
                  </a:moveTo>
                  <a:cubicBezTo>
                    <a:pt x="71" y="147"/>
                    <a:pt x="83" y="145"/>
                    <a:pt x="96" y="145"/>
                  </a:cubicBezTo>
                  <a:cubicBezTo>
                    <a:pt x="96" y="186"/>
                    <a:pt x="96" y="186"/>
                    <a:pt x="96" y="186"/>
                  </a:cubicBezTo>
                  <a:cubicBezTo>
                    <a:pt x="93" y="186"/>
                    <a:pt x="90" y="185"/>
                    <a:pt x="87" y="185"/>
                  </a:cubicBezTo>
                  <a:cubicBezTo>
                    <a:pt x="76" y="180"/>
                    <a:pt x="66" y="167"/>
                    <a:pt x="59" y="150"/>
                  </a:cubicBezTo>
                  <a:moveTo>
                    <a:pt x="87" y="13"/>
                  </a:moveTo>
                  <a:cubicBezTo>
                    <a:pt x="90" y="12"/>
                    <a:pt x="93" y="12"/>
                    <a:pt x="96" y="12"/>
                  </a:cubicBezTo>
                  <a:cubicBezTo>
                    <a:pt x="96" y="53"/>
                    <a:pt x="96" y="53"/>
                    <a:pt x="96" y="53"/>
                  </a:cubicBezTo>
                  <a:cubicBezTo>
                    <a:pt x="83" y="53"/>
                    <a:pt x="71" y="51"/>
                    <a:pt x="59" y="48"/>
                  </a:cubicBezTo>
                  <a:cubicBezTo>
                    <a:pt x="66" y="31"/>
                    <a:pt x="76" y="18"/>
                    <a:pt x="87" y="13"/>
                  </a:cubicBezTo>
                  <a:moveTo>
                    <a:pt x="140" y="48"/>
                  </a:moveTo>
                  <a:cubicBezTo>
                    <a:pt x="129" y="51"/>
                    <a:pt x="116" y="53"/>
                    <a:pt x="104" y="53"/>
                  </a:cubicBezTo>
                  <a:cubicBezTo>
                    <a:pt x="104" y="12"/>
                    <a:pt x="104" y="12"/>
                    <a:pt x="104" y="12"/>
                  </a:cubicBezTo>
                  <a:cubicBezTo>
                    <a:pt x="106" y="12"/>
                    <a:pt x="109" y="12"/>
                    <a:pt x="112" y="13"/>
                  </a:cubicBezTo>
                  <a:cubicBezTo>
                    <a:pt x="123" y="18"/>
                    <a:pt x="133" y="31"/>
                    <a:pt x="140" y="48"/>
                  </a:cubicBezTo>
                  <a:moveTo>
                    <a:pt x="104" y="61"/>
                  </a:moveTo>
                  <a:cubicBezTo>
                    <a:pt x="117" y="61"/>
                    <a:pt x="130" y="59"/>
                    <a:pt x="143" y="55"/>
                  </a:cubicBezTo>
                  <a:cubicBezTo>
                    <a:pt x="146" y="67"/>
                    <a:pt x="148" y="81"/>
                    <a:pt x="149" y="95"/>
                  </a:cubicBezTo>
                  <a:cubicBezTo>
                    <a:pt x="104" y="95"/>
                    <a:pt x="104" y="95"/>
                    <a:pt x="104" y="95"/>
                  </a:cubicBezTo>
                  <a:lnTo>
                    <a:pt x="104" y="61"/>
                  </a:lnTo>
                  <a:close/>
                  <a:moveTo>
                    <a:pt x="96" y="61"/>
                  </a:moveTo>
                  <a:cubicBezTo>
                    <a:pt x="96" y="95"/>
                    <a:pt x="96" y="95"/>
                    <a:pt x="96" y="95"/>
                  </a:cubicBezTo>
                  <a:cubicBezTo>
                    <a:pt x="50" y="95"/>
                    <a:pt x="50" y="95"/>
                    <a:pt x="50" y="95"/>
                  </a:cubicBezTo>
                  <a:cubicBezTo>
                    <a:pt x="51" y="81"/>
                    <a:pt x="53" y="67"/>
                    <a:pt x="57" y="55"/>
                  </a:cubicBezTo>
                  <a:cubicBezTo>
                    <a:pt x="69" y="59"/>
                    <a:pt x="82" y="61"/>
                    <a:pt x="96" y="61"/>
                  </a:cubicBezTo>
                  <a:moveTo>
                    <a:pt x="42" y="95"/>
                  </a:moveTo>
                  <a:cubicBezTo>
                    <a:pt x="13" y="95"/>
                    <a:pt x="13" y="95"/>
                    <a:pt x="13" y="95"/>
                  </a:cubicBezTo>
                  <a:cubicBezTo>
                    <a:pt x="13" y="76"/>
                    <a:pt x="20" y="59"/>
                    <a:pt x="31" y="45"/>
                  </a:cubicBezTo>
                  <a:cubicBezTo>
                    <a:pt x="37" y="48"/>
                    <a:pt x="43" y="51"/>
                    <a:pt x="49" y="53"/>
                  </a:cubicBezTo>
                  <a:cubicBezTo>
                    <a:pt x="45" y="65"/>
                    <a:pt x="43" y="80"/>
                    <a:pt x="42" y="95"/>
                  </a:cubicBezTo>
                  <a:moveTo>
                    <a:pt x="42" y="103"/>
                  </a:moveTo>
                  <a:cubicBezTo>
                    <a:pt x="43" y="118"/>
                    <a:pt x="45" y="132"/>
                    <a:pt x="49" y="145"/>
                  </a:cubicBezTo>
                  <a:cubicBezTo>
                    <a:pt x="43" y="147"/>
                    <a:pt x="37" y="150"/>
                    <a:pt x="31" y="153"/>
                  </a:cubicBezTo>
                  <a:cubicBezTo>
                    <a:pt x="20" y="139"/>
                    <a:pt x="13" y="122"/>
                    <a:pt x="13" y="103"/>
                  </a:cubicBezTo>
                  <a:lnTo>
                    <a:pt x="42" y="103"/>
                  </a:lnTo>
                  <a:close/>
                  <a:moveTo>
                    <a:pt x="50" y="103"/>
                  </a:moveTo>
                  <a:cubicBezTo>
                    <a:pt x="96" y="103"/>
                    <a:pt x="96" y="103"/>
                    <a:pt x="96" y="103"/>
                  </a:cubicBezTo>
                  <a:cubicBezTo>
                    <a:pt x="96" y="137"/>
                    <a:pt x="96" y="137"/>
                    <a:pt x="96" y="137"/>
                  </a:cubicBezTo>
                  <a:cubicBezTo>
                    <a:pt x="82" y="137"/>
                    <a:pt x="69" y="139"/>
                    <a:pt x="57" y="142"/>
                  </a:cubicBezTo>
                  <a:cubicBezTo>
                    <a:pt x="53" y="131"/>
                    <a:pt x="51" y="117"/>
                    <a:pt x="50" y="103"/>
                  </a:cubicBezTo>
                  <a:moveTo>
                    <a:pt x="104" y="137"/>
                  </a:moveTo>
                  <a:cubicBezTo>
                    <a:pt x="104" y="103"/>
                    <a:pt x="104" y="103"/>
                    <a:pt x="104" y="103"/>
                  </a:cubicBezTo>
                  <a:cubicBezTo>
                    <a:pt x="149" y="103"/>
                    <a:pt x="149" y="103"/>
                    <a:pt x="149" y="103"/>
                  </a:cubicBezTo>
                  <a:cubicBezTo>
                    <a:pt x="148" y="117"/>
                    <a:pt x="146" y="131"/>
                    <a:pt x="143" y="142"/>
                  </a:cubicBezTo>
                  <a:cubicBezTo>
                    <a:pt x="130" y="139"/>
                    <a:pt x="117" y="137"/>
                    <a:pt x="104" y="137"/>
                  </a:cubicBezTo>
                  <a:moveTo>
                    <a:pt x="157" y="103"/>
                  </a:moveTo>
                  <a:cubicBezTo>
                    <a:pt x="187" y="103"/>
                    <a:pt x="187" y="103"/>
                    <a:pt x="187" y="103"/>
                  </a:cubicBezTo>
                  <a:cubicBezTo>
                    <a:pt x="186" y="122"/>
                    <a:pt x="179" y="139"/>
                    <a:pt x="168" y="153"/>
                  </a:cubicBezTo>
                  <a:cubicBezTo>
                    <a:pt x="162" y="150"/>
                    <a:pt x="156" y="147"/>
                    <a:pt x="150" y="145"/>
                  </a:cubicBezTo>
                  <a:cubicBezTo>
                    <a:pt x="154" y="132"/>
                    <a:pt x="156" y="118"/>
                    <a:pt x="157" y="103"/>
                  </a:cubicBezTo>
                  <a:moveTo>
                    <a:pt x="157" y="95"/>
                  </a:moveTo>
                  <a:cubicBezTo>
                    <a:pt x="156" y="80"/>
                    <a:pt x="154" y="65"/>
                    <a:pt x="150" y="53"/>
                  </a:cubicBezTo>
                  <a:cubicBezTo>
                    <a:pt x="156" y="51"/>
                    <a:pt x="162" y="48"/>
                    <a:pt x="168" y="45"/>
                  </a:cubicBezTo>
                  <a:cubicBezTo>
                    <a:pt x="179" y="59"/>
                    <a:pt x="186" y="76"/>
                    <a:pt x="187" y="95"/>
                  </a:cubicBezTo>
                  <a:lnTo>
                    <a:pt x="157" y="95"/>
                  </a:lnTo>
                  <a:close/>
                  <a:moveTo>
                    <a:pt x="162" y="39"/>
                  </a:moveTo>
                  <a:cubicBezTo>
                    <a:pt x="158" y="41"/>
                    <a:pt x="153" y="43"/>
                    <a:pt x="147" y="45"/>
                  </a:cubicBezTo>
                  <a:cubicBezTo>
                    <a:pt x="143" y="34"/>
                    <a:pt x="137" y="25"/>
                    <a:pt x="131" y="18"/>
                  </a:cubicBezTo>
                  <a:cubicBezTo>
                    <a:pt x="143" y="22"/>
                    <a:pt x="154" y="29"/>
                    <a:pt x="162" y="39"/>
                  </a:cubicBezTo>
                  <a:moveTo>
                    <a:pt x="68" y="18"/>
                  </a:moveTo>
                  <a:cubicBezTo>
                    <a:pt x="62" y="25"/>
                    <a:pt x="56" y="34"/>
                    <a:pt x="52" y="45"/>
                  </a:cubicBezTo>
                  <a:cubicBezTo>
                    <a:pt x="46" y="43"/>
                    <a:pt x="41" y="41"/>
                    <a:pt x="37" y="39"/>
                  </a:cubicBezTo>
                  <a:cubicBezTo>
                    <a:pt x="46" y="29"/>
                    <a:pt x="56" y="22"/>
                    <a:pt x="68" y="18"/>
                  </a:cubicBezTo>
                  <a:moveTo>
                    <a:pt x="37" y="159"/>
                  </a:moveTo>
                  <a:cubicBezTo>
                    <a:pt x="41" y="157"/>
                    <a:pt x="46" y="154"/>
                    <a:pt x="52" y="152"/>
                  </a:cubicBezTo>
                  <a:cubicBezTo>
                    <a:pt x="56" y="163"/>
                    <a:pt x="62" y="173"/>
                    <a:pt x="68" y="180"/>
                  </a:cubicBezTo>
                  <a:cubicBezTo>
                    <a:pt x="56" y="175"/>
                    <a:pt x="46" y="168"/>
                    <a:pt x="37" y="159"/>
                  </a:cubicBezTo>
                  <a:moveTo>
                    <a:pt x="131" y="180"/>
                  </a:moveTo>
                  <a:cubicBezTo>
                    <a:pt x="137" y="173"/>
                    <a:pt x="143" y="163"/>
                    <a:pt x="147" y="152"/>
                  </a:cubicBezTo>
                  <a:cubicBezTo>
                    <a:pt x="153" y="154"/>
                    <a:pt x="158" y="157"/>
                    <a:pt x="162" y="159"/>
                  </a:cubicBezTo>
                  <a:cubicBezTo>
                    <a:pt x="154" y="168"/>
                    <a:pt x="143" y="175"/>
                    <a:pt x="131" y="180"/>
                  </a:cubicBezTo>
                </a:path>
              </a:pathLst>
            </a:custGeom>
            <a:solidFill>
              <a:schemeClr val="bg1"/>
            </a:solidFill>
            <a:ln>
              <a:noFill/>
            </a:ln>
          </p:spPr>
          <p:txBody>
            <a:bodyPr anchor="ctr"/>
            <a:lstStyle/>
            <a:p>
              <a:pPr algn="ctr"/>
              <a:endParaRPr/>
            </a:p>
          </p:txBody>
        </p:sp>
        <p:sp>
          <p:nvSpPr>
            <p:cNvPr id="23" name="Freeform: Shape 58"/>
            <p:cNvSpPr>
              <a:spLocks/>
            </p:cNvSpPr>
            <p:nvPr/>
          </p:nvSpPr>
          <p:spPr bwMode="auto">
            <a:xfrm>
              <a:off x="2087971" y="4322344"/>
              <a:ext cx="549722" cy="523268"/>
            </a:xfrm>
            <a:custGeom>
              <a:avLst/>
              <a:gdLst>
                <a:gd name="T0" fmla="*/ 43 w 202"/>
                <a:gd name="T1" fmla="*/ 118 h 192"/>
                <a:gd name="T2" fmla="*/ 29 w 202"/>
                <a:gd name="T3" fmla="*/ 88 h 192"/>
                <a:gd name="T4" fmla="*/ 69 w 202"/>
                <a:gd name="T5" fmla="*/ 77 h 192"/>
                <a:gd name="T6" fmla="*/ 49 w 202"/>
                <a:gd name="T7" fmla="*/ 145 h 192"/>
                <a:gd name="T8" fmla="*/ 49 w 202"/>
                <a:gd name="T9" fmla="*/ 47 h 192"/>
                <a:gd name="T10" fmla="*/ 49 w 202"/>
                <a:gd name="T11" fmla="*/ 145 h 192"/>
                <a:gd name="T12" fmla="*/ 86 w 202"/>
                <a:gd name="T13" fmla="*/ 96 h 192"/>
                <a:gd name="T14" fmla="*/ 12 w 202"/>
                <a:gd name="T15" fmla="*/ 96 h 192"/>
                <a:gd name="T16" fmla="*/ 177 w 202"/>
                <a:gd name="T17" fmla="*/ 76 h 192"/>
                <a:gd name="T18" fmla="*/ 102 w 202"/>
                <a:gd name="T19" fmla="*/ 84 h 192"/>
                <a:gd name="T20" fmla="*/ 177 w 202"/>
                <a:gd name="T21" fmla="*/ 76 h 192"/>
                <a:gd name="T22" fmla="*/ 94 w 202"/>
                <a:gd name="T23" fmla="*/ 51 h 192"/>
                <a:gd name="T24" fmla="*/ 153 w 202"/>
                <a:gd name="T25" fmla="*/ 59 h 192"/>
                <a:gd name="T26" fmla="*/ 202 w 202"/>
                <a:gd name="T27" fmla="*/ 49 h 192"/>
                <a:gd name="T28" fmla="*/ 192 w 202"/>
                <a:gd name="T29" fmla="*/ 192 h 192"/>
                <a:gd name="T30" fmla="*/ 45 w 202"/>
                <a:gd name="T31" fmla="*/ 182 h 192"/>
                <a:gd name="T32" fmla="*/ 49 w 202"/>
                <a:gd name="T33" fmla="*/ 151 h 192"/>
                <a:gd name="T34" fmla="*/ 57 w 202"/>
                <a:gd name="T35" fmla="*/ 180 h 192"/>
                <a:gd name="T36" fmla="*/ 190 w 202"/>
                <a:gd name="T37" fmla="*/ 55 h 192"/>
                <a:gd name="T38" fmla="*/ 147 w 202"/>
                <a:gd name="T39" fmla="*/ 39 h 192"/>
                <a:gd name="T40" fmla="*/ 57 w 202"/>
                <a:gd name="T41" fmla="*/ 12 h 192"/>
                <a:gd name="T42" fmla="*/ 49 w 202"/>
                <a:gd name="T43" fmla="*/ 41 h 192"/>
                <a:gd name="T44" fmla="*/ 45 w 202"/>
                <a:gd name="T45" fmla="*/ 10 h 192"/>
                <a:gd name="T46" fmla="*/ 153 w 202"/>
                <a:gd name="T47" fmla="*/ 0 h 192"/>
                <a:gd name="T48" fmla="*/ 157 w 202"/>
                <a:gd name="T49" fmla="*/ 1 h 192"/>
                <a:gd name="T50" fmla="*/ 202 w 202"/>
                <a:gd name="T51" fmla="*/ 49 h 192"/>
                <a:gd name="T52" fmla="*/ 182 w 202"/>
                <a:gd name="T53" fmla="*/ 43 h 192"/>
                <a:gd name="T54" fmla="*/ 159 w 202"/>
                <a:gd name="T55" fmla="*/ 39 h 192"/>
                <a:gd name="T56" fmla="*/ 182 w 202"/>
                <a:gd name="T57" fmla="*/ 43 h 192"/>
                <a:gd name="T58" fmla="*/ 137 w 202"/>
                <a:gd name="T59" fmla="*/ 158 h 192"/>
                <a:gd name="T60" fmla="*/ 70 w 202"/>
                <a:gd name="T61" fmla="*/ 150 h 192"/>
                <a:gd name="T62" fmla="*/ 177 w 202"/>
                <a:gd name="T63" fmla="*/ 101 h 192"/>
                <a:gd name="T64" fmla="*/ 102 w 202"/>
                <a:gd name="T65" fmla="*/ 109 h 192"/>
                <a:gd name="T66" fmla="*/ 177 w 202"/>
                <a:gd name="T67" fmla="*/ 101 h 192"/>
                <a:gd name="T68" fmla="*/ 95 w 202"/>
                <a:gd name="T69" fmla="*/ 125 h 192"/>
                <a:gd name="T70" fmla="*/ 177 w 202"/>
                <a:gd name="T71" fmla="*/ 13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2" h="192">
                  <a:moveTo>
                    <a:pt x="78" y="87"/>
                  </a:moveTo>
                  <a:cubicBezTo>
                    <a:pt x="43" y="118"/>
                    <a:pt x="43" y="118"/>
                    <a:pt x="43" y="118"/>
                  </a:cubicBezTo>
                  <a:cubicBezTo>
                    <a:pt x="20" y="99"/>
                    <a:pt x="20" y="99"/>
                    <a:pt x="20" y="99"/>
                  </a:cubicBezTo>
                  <a:cubicBezTo>
                    <a:pt x="29" y="88"/>
                    <a:pt x="29" y="88"/>
                    <a:pt x="29" y="88"/>
                  </a:cubicBezTo>
                  <a:cubicBezTo>
                    <a:pt x="43" y="100"/>
                    <a:pt x="43" y="100"/>
                    <a:pt x="43" y="100"/>
                  </a:cubicBezTo>
                  <a:cubicBezTo>
                    <a:pt x="69" y="77"/>
                    <a:pt x="69" y="77"/>
                    <a:pt x="69" y="77"/>
                  </a:cubicBezTo>
                  <a:lnTo>
                    <a:pt x="78" y="87"/>
                  </a:lnTo>
                  <a:close/>
                  <a:moveTo>
                    <a:pt x="49" y="145"/>
                  </a:moveTo>
                  <a:cubicBezTo>
                    <a:pt x="22" y="145"/>
                    <a:pt x="0" y="123"/>
                    <a:pt x="0" y="96"/>
                  </a:cubicBezTo>
                  <a:cubicBezTo>
                    <a:pt x="0" y="69"/>
                    <a:pt x="22" y="47"/>
                    <a:pt x="49" y="47"/>
                  </a:cubicBezTo>
                  <a:cubicBezTo>
                    <a:pt x="76" y="47"/>
                    <a:pt x="98" y="69"/>
                    <a:pt x="98" y="96"/>
                  </a:cubicBezTo>
                  <a:cubicBezTo>
                    <a:pt x="98" y="123"/>
                    <a:pt x="76" y="145"/>
                    <a:pt x="49" y="145"/>
                  </a:cubicBezTo>
                  <a:moveTo>
                    <a:pt x="49" y="133"/>
                  </a:moveTo>
                  <a:cubicBezTo>
                    <a:pt x="69" y="133"/>
                    <a:pt x="86" y="116"/>
                    <a:pt x="86" y="96"/>
                  </a:cubicBezTo>
                  <a:cubicBezTo>
                    <a:pt x="86" y="76"/>
                    <a:pt x="69" y="59"/>
                    <a:pt x="49" y="59"/>
                  </a:cubicBezTo>
                  <a:cubicBezTo>
                    <a:pt x="29" y="59"/>
                    <a:pt x="12" y="76"/>
                    <a:pt x="12" y="96"/>
                  </a:cubicBezTo>
                  <a:cubicBezTo>
                    <a:pt x="12" y="116"/>
                    <a:pt x="29" y="133"/>
                    <a:pt x="49" y="133"/>
                  </a:cubicBezTo>
                  <a:moveTo>
                    <a:pt x="177" y="76"/>
                  </a:moveTo>
                  <a:cubicBezTo>
                    <a:pt x="100" y="76"/>
                    <a:pt x="100" y="76"/>
                    <a:pt x="100" y="76"/>
                  </a:cubicBezTo>
                  <a:cubicBezTo>
                    <a:pt x="101" y="79"/>
                    <a:pt x="102" y="81"/>
                    <a:pt x="102" y="84"/>
                  </a:cubicBezTo>
                  <a:cubicBezTo>
                    <a:pt x="177" y="84"/>
                    <a:pt x="177" y="84"/>
                    <a:pt x="177" y="84"/>
                  </a:cubicBezTo>
                  <a:lnTo>
                    <a:pt x="177" y="76"/>
                  </a:lnTo>
                  <a:close/>
                  <a:moveTo>
                    <a:pt x="144" y="51"/>
                  </a:moveTo>
                  <a:cubicBezTo>
                    <a:pt x="94" y="51"/>
                    <a:pt x="94" y="51"/>
                    <a:pt x="94" y="51"/>
                  </a:cubicBezTo>
                  <a:cubicBezTo>
                    <a:pt x="94" y="59"/>
                    <a:pt x="94" y="59"/>
                    <a:pt x="94" y="59"/>
                  </a:cubicBezTo>
                  <a:cubicBezTo>
                    <a:pt x="153" y="59"/>
                    <a:pt x="153" y="59"/>
                    <a:pt x="153" y="59"/>
                  </a:cubicBezTo>
                  <a:cubicBezTo>
                    <a:pt x="150" y="58"/>
                    <a:pt x="147" y="55"/>
                    <a:pt x="144" y="51"/>
                  </a:cubicBezTo>
                  <a:moveTo>
                    <a:pt x="202" y="49"/>
                  </a:moveTo>
                  <a:cubicBezTo>
                    <a:pt x="202" y="182"/>
                    <a:pt x="202" y="182"/>
                    <a:pt x="202" y="182"/>
                  </a:cubicBezTo>
                  <a:cubicBezTo>
                    <a:pt x="202" y="188"/>
                    <a:pt x="198" y="192"/>
                    <a:pt x="192" y="192"/>
                  </a:cubicBezTo>
                  <a:cubicBezTo>
                    <a:pt x="55" y="192"/>
                    <a:pt x="55" y="192"/>
                    <a:pt x="55" y="192"/>
                  </a:cubicBezTo>
                  <a:cubicBezTo>
                    <a:pt x="49" y="192"/>
                    <a:pt x="45" y="188"/>
                    <a:pt x="45" y="182"/>
                  </a:cubicBezTo>
                  <a:cubicBezTo>
                    <a:pt x="45" y="151"/>
                    <a:pt x="45" y="151"/>
                    <a:pt x="45" y="151"/>
                  </a:cubicBezTo>
                  <a:cubicBezTo>
                    <a:pt x="46" y="151"/>
                    <a:pt x="48" y="151"/>
                    <a:pt x="49" y="151"/>
                  </a:cubicBezTo>
                  <a:cubicBezTo>
                    <a:pt x="52" y="151"/>
                    <a:pt x="54" y="150"/>
                    <a:pt x="57" y="150"/>
                  </a:cubicBezTo>
                  <a:cubicBezTo>
                    <a:pt x="57" y="180"/>
                    <a:pt x="57" y="180"/>
                    <a:pt x="57" y="180"/>
                  </a:cubicBezTo>
                  <a:cubicBezTo>
                    <a:pt x="190" y="180"/>
                    <a:pt x="190" y="180"/>
                    <a:pt x="190" y="180"/>
                  </a:cubicBezTo>
                  <a:cubicBezTo>
                    <a:pt x="190" y="55"/>
                    <a:pt x="190" y="55"/>
                    <a:pt x="190" y="55"/>
                  </a:cubicBezTo>
                  <a:cubicBezTo>
                    <a:pt x="163" y="55"/>
                    <a:pt x="163" y="55"/>
                    <a:pt x="163" y="55"/>
                  </a:cubicBezTo>
                  <a:cubicBezTo>
                    <a:pt x="154" y="55"/>
                    <a:pt x="147" y="48"/>
                    <a:pt x="147" y="39"/>
                  </a:cubicBezTo>
                  <a:cubicBezTo>
                    <a:pt x="147" y="12"/>
                    <a:pt x="147" y="12"/>
                    <a:pt x="147" y="12"/>
                  </a:cubicBezTo>
                  <a:cubicBezTo>
                    <a:pt x="57" y="12"/>
                    <a:pt x="57" y="12"/>
                    <a:pt x="57" y="12"/>
                  </a:cubicBezTo>
                  <a:cubicBezTo>
                    <a:pt x="57" y="42"/>
                    <a:pt x="57" y="42"/>
                    <a:pt x="57" y="42"/>
                  </a:cubicBezTo>
                  <a:cubicBezTo>
                    <a:pt x="54" y="42"/>
                    <a:pt x="52" y="41"/>
                    <a:pt x="49" y="41"/>
                  </a:cubicBezTo>
                  <a:cubicBezTo>
                    <a:pt x="48" y="41"/>
                    <a:pt x="46" y="41"/>
                    <a:pt x="45" y="42"/>
                  </a:cubicBezTo>
                  <a:cubicBezTo>
                    <a:pt x="45" y="10"/>
                    <a:pt x="45" y="10"/>
                    <a:pt x="45" y="10"/>
                  </a:cubicBezTo>
                  <a:cubicBezTo>
                    <a:pt x="45" y="4"/>
                    <a:pt x="49" y="0"/>
                    <a:pt x="55" y="0"/>
                  </a:cubicBezTo>
                  <a:cubicBezTo>
                    <a:pt x="153" y="0"/>
                    <a:pt x="153" y="0"/>
                    <a:pt x="153" y="0"/>
                  </a:cubicBezTo>
                  <a:cubicBezTo>
                    <a:pt x="153" y="0"/>
                    <a:pt x="153" y="0"/>
                    <a:pt x="153" y="0"/>
                  </a:cubicBezTo>
                  <a:cubicBezTo>
                    <a:pt x="155" y="0"/>
                    <a:pt x="156" y="0"/>
                    <a:pt x="157" y="1"/>
                  </a:cubicBezTo>
                  <a:cubicBezTo>
                    <a:pt x="200" y="44"/>
                    <a:pt x="200" y="44"/>
                    <a:pt x="200" y="44"/>
                  </a:cubicBezTo>
                  <a:cubicBezTo>
                    <a:pt x="202" y="46"/>
                    <a:pt x="202" y="46"/>
                    <a:pt x="202" y="49"/>
                  </a:cubicBezTo>
                  <a:cubicBezTo>
                    <a:pt x="202" y="49"/>
                    <a:pt x="202" y="49"/>
                    <a:pt x="202" y="49"/>
                  </a:cubicBezTo>
                  <a:moveTo>
                    <a:pt x="182" y="43"/>
                  </a:moveTo>
                  <a:cubicBezTo>
                    <a:pt x="159" y="20"/>
                    <a:pt x="159" y="20"/>
                    <a:pt x="159" y="20"/>
                  </a:cubicBezTo>
                  <a:cubicBezTo>
                    <a:pt x="159" y="39"/>
                    <a:pt x="159" y="39"/>
                    <a:pt x="159" y="39"/>
                  </a:cubicBezTo>
                  <a:cubicBezTo>
                    <a:pt x="159" y="42"/>
                    <a:pt x="161" y="43"/>
                    <a:pt x="163" y="43"/>
                  </a:cubicBezTo>
                  <a:lnTo>
                    <a:pt x="182" y="43"/>
                  </a:lnTo>
                  <a:close/>
                  <a:moveTo>
                    <a:pt x="70" y="158"/>
                  </a:moveTo>
                  <a:cubicBezTo>
                    <a:pt x="137" y="158"/>
                    <a:pt x="137" y="158"/>
                    <a:pt x="137" y="158"/>
                  </a:cubicBezTo>
                  <a:cubicBezTo>
                    <a:pt x="137" y="150"/>
                    <a:pt x="137" y="150"/>
                    <a:pt x="137" y="150"/>
                  </a:cubicBezTo>
                  <a:cubicBezTo>
                    <a:pt x="70" y="150"/>
                    <a:pt x="70" y="150"/>
                    <a:pt x="70" y="150"/>
                  </a:cubicBezTo>
                  <a:lnTo>
                    <a:pt x="70" y="158"/>
                  </a:lnTo>
                  <a:close/>
                  <a:moveTo>
                    <a:pt x="177" y="101"/>
                  </a:moveTo>
                  <a:cubicBezTo>
                    <a:pt x="103" y="101"/>
                    <a:pt x="103" y="101"/>
                    <a:pt x="103" y="101"/>
                  </a:cubicBezTo>
                  <a:cubicBezTo>
                    <a:pt x="103" y="103"/>
                    <a:pt x="103" y="106"/>
                    <a:pt x="102" y="109"/>
                  </a:cubicBezTo>
                  <a:cubicBezTo>
                    <a:pt x="177" y="109"/>
                    <a:pt x="177" y="109"/>
                    <a:pt x="177" y="109"/>
                  </a:cubicBezTo>
                  <a:lnTo>
                    <a:pt x="177" y="101"/>
                  </a:lnTo>
                  <a:close/>
                  <a:moveTo>
                    <a:pt x="177" y="125"/>
                  </a:moveTo>
                  <a:cubicBezTo>
                    <a:pt x="95" y="125"/>
                    <a:pt x="95" y="125"/>
                    <a:pt x="95" y="125"/>
                  </a:cubicBezTo>
                  <a:cubicBezTo>
                    <a:pt x="93" y="128"/>
                    <a:pt x="91" y="131"/>
                    <a:pt x="89" y="133"/>
                  </a:cubicBezTo>
                  <a:cubicBezTo>
                    <a:pt x="177" y="133"/>
                    <a:pt x="177" y="133"/>
                    <a:pt x="177" y="133"/>
                  </a:cubicBezTo>
                  <a:lnTo>
                    <a:pt x="177" y="125"/>
                  </a:lnTo>
                  <a:close/>
                </a:path>
              </a:pathLst>
            </a:custGeom>
            <a:solidFill>
              <a:schemeClr val="bg1"/>
            </a:solidFill>
            <a:ln>
              <a:noFill/>
            </a:ln>
          </p:spPr>
          <p:txBody>
            <a:bodyPr anchor="ctr"/>
            <a:lstStyle/>
            <a:p>
              <a:pPr algn="ctr"/>
              <a:endParaRPr/>
            </a:p>
          </p:txBody>
        </p:sp>
      </p:grpSp>
      <p:grpSp>
        <p:nvGrpSpPr>
          <p:cNvPr id="59" name="组合 58"/>
          <p:cNvGrpSpPr/>
          <p:nvPr/>
        </p:nvGrpSpPr>
        <p:grpSpPr>
          <a:xfrm>
            <a:off x="6360062" y="2010638"/>
            <a:ext cx="4481433" cy="1007663"/>
            <a:chOff x="6360062" y="2010638"/>
            <a:chExt cx="4481433" cy="1007663"/>
          </a:xfrm>
        </p:grpSpPr>
        <p:sp>
          <p:nvSpPr>
            <p:cNvPr id="40" name="Freeform: Shape 49"/>
            <p:cNvSpPr/>
            <p:nvPr/>
          </p:nvSpPr>
          <p:spPr>
            <a:xfrm>
              <a:off x="6360062" y="2221370"/>
              <a:ext cx="586202" cy="5862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solidFill>
                  <a:schemeClr val="tx1">
                    <a:lumMod val="65000"/>
                    <a:lumOff val="35000"/>
                  </a:schemeClr>
                </a:solidFill>
              </a:endParaRPr>
            </a:p>
          </p:txBody>
        </p:sp>
        <p:sp>
          <p:nvSpPr>
            <p:cNvPr id="41" name="Freeform: Shape 50"/>
            <p:cNvSpPr/>
            <p:nvPr/>
          </p:nvSpPr>
          <p:spPr>
            <a:xfrm>
              <a:off x="6539174" y="2394906"/>
              <a:ext cx="227978" cy="239129"/>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nvGrpSpPr>
            <p:cNvPr id="43" name="组合 42"/>
            <p:cNvGrpSpPr/>
            <p:nvPr/>
          </p:nvGrpSpPr>
          <p:grpSpPr>
            <a:xfrm>
              <a:off x="7083556" y="2010638"/>
              <a:ext cx="3757939" cy="1007663"/>
              <a:chOff x="1531598" y="3689289"/>
              <a:chExt cx="3757939" cy="1007663"/>
            </a:xfrm>
          </p:grpSpPr>
          <p:sp>
            <p:nvSpPr>
              <p:cNvPr id="44" name="矩形 43"/>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45" name="文本框 44"/>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latin typeface="+mj-ea"/>
                    <a:ea typeface="+mj-ea"/>
                  </a:rPr>
                  <a:t>竞争对手分析</a:t>
                </a:r>
                <a:endParaRPr lang="zh-CN" altLang="en-US" sz="2000" b="1" dirty="0">
                  <a:solidFill>
                    <a:schemeClr val="tx1">
                      <a:lumMod val="65000"/>
                      <a:lumOff val="35000"/>
                    </a:schemeClr>
                  </a:solidFill>
                  <a:latin typeface="+mj-ea"/>
                  <a:ea typeface="+mj-ea"/>
                </a:endParaRPr>
              </a:p>
            </p:txBody>
          </p:sp>
        </p:grpSp>
      </p:grpSp>
      <p:grpSp>
        <p:nvGrpSpPr>
          <p:cNvPr id="61" name="组合 60"/>
          <p:cNvGrpSpPr/>
          <p:nvPr/>
        </p:nvGrpSpPr>
        <p:grpSpPr>
          <a:xfrm>
            <a:off x="6360062" y="3285531"/>
            <a:ext cx="4481433" cy="1007663"/>
            <a:chOff x="6360062" y="3285531"/>
            <a:chExt cx="4481433" cy="1007663"/>
          </a:xfrm>
        </p:grpSpPr>
        <p:grpSp>
          <p:nvGrpSpPr>
            <p:cNvPr id="60" name="组合 59"/>
            <p:cNvGrpSpPr/>
            <p:nvPr/>
          </p:nvGrpSpPr>
          <p:grpSpPr>
            <a:xfrm>
              <a:off x="6360062" y="3503269"/>
              <a:ext cx="586202" cy="586201"/>
              <a:chOff x="6360062" y="3503269"/>
              <a:chExt cx="586202" cy="586201"/>
            </a:xfrm>
          </p:grpSpPr>
          <p:sp>
            <p:nvSpPr>
              <p:cNvPr id="36" name="Freeform: Shape 43"/>
              <p:cNvSpPr/>
              <p:nvPr/>
            </p:nvSpPr>
            <p:spPr>
              <a:xfrm>
                <a:off x="6360062" y="3503269"/>
                <a:ext cx="586202" cy="5862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solidFill>
                    <a:schemeClr val="tx1">
                      <a:lumMod val="65000"/>
                      <a:lumOff val="35000"/>
                    </a:schemeClr>
                  </a:solidFill>
                </a:endParaRPr>
              </a:p>
            </p:txBody>
          </p:sp>
          <p:sp>
            <p:nvSpPr>
              <p:cNvPr id="42" name="Freeform: Shape 50"/>
              <p:cNvSpPr/>
              <p:nvPr/>
            </p:nvSpPr>
            <p:spPr>
              <a:xfrm>
                <a:off x="6539174" y="3676806"/>
                <a:ext cx="227978" cy="239129"/>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grpSp>
          <p:nvGrpSpPr>
            <p:cNvPr id="46" name="组合 45"/>
            <p:cNvGrpSpPr/>
            <p:nvPr/>
          </p:nvGrpSpPr>
          <p:grpSpPr>
            <a:xfrm>
              <a:off x="7083556" y="3285531"/>
              <a:ext cx="3757939" cy="1007663"/>
              <a:chOff x="1531598" y="3689289"/>
              <a:chExt cx="3757939" cy="1007663"/>
            </a:xfrm>
          </p:grpSpPr>
          <p:sp>
            <p:nvSpPr>
              <p:cNvPr id="47" name="矩形 46"/>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48" name="文本框 47"/>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rPr>
                  <a:t>竞争对手分析</a:t>
                </a:r>
              </a:p>
            </p:txBody>
          </p:sp>
        </p:grpSp>
      </p:grpSp>
      <p:grpSp>
        <p:nvGrpSpPr>
          <p:cNvPr id="62" name="组合 61"/>
          <p:cNvGrpSpPr/>
          <p:nvPr/>
        </p:nvGrpSpPr>
        <p:grpSpPr>
          <a:xfrm>
            <a:off x="6360062" y="4555848"/>
            <a:ext cx="4481433" cy="1007663"/>
            <a:chOff x="6360062" y="4555848"/>
            <a:chExt cx="4481433" cy="1007663"/>
          </a:xfrm>
        </p:grpSpPr>
        <p:grpSp>
          <p:nvGrpSpPr>
            <p:cNvPr id="28" name="Group 33"/>
            <p:cNvGrpSpPr/>
            <p:nvPr/>
          </p:nvGrpSpPr>
          <p:grpSpPr>
            <a:xfrm>
              <a:off x="6360062" y="4785172"/>
              <a:ext cx="586202" cy="586201"/>
              <a:chOff x="0" y="0"/>
              <a:chExt cx="767929" cy="767929"/>
            </a:xfrm>
          </p:grpSpPr>
          <p:sp>
            <p:nvSpPr>
              <p:cNvPr id="32" name="Freeform: Shape 37"/>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solidFill>
              <a:ln w="12700" cap="flat">
                <a:noFill/>
                <a:miter lim="400000"/>
              </a:ln>
              <a:effectLst/>
            </p:spPr>
            <p:txBody>
              <a:bodyPr anchor="ctr"/>
              <a:lstStyle/>
              <a:p>
                <a:pPr algn="ctr"/>
                <a:endParaRPr>
                  <a:solidFill>
                    <a:schemeClr val="tx1">
                      <a:lumMod val="65000"/>
                      <a:lumOff val="35000"/>
                    </a:schemeClr>
                  </a:solidFill>
                </a:endParaRPr>
              </a:p>
            </p:txBody>
          </p:sp>
          <p:sp>
            <p:nvSpPr>
              <p:cNvPr id="33" name="Freeform: Shape 38"/>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grpSp>
          <p:nvGrpSpPr>
            <p:cNvPr id="49" name="组合 48"/>
            <p:cNvGrpSpPr/>
            <p:nvPr/>
          </p:nvGrpSpPr>
          <p:grpSpPr>
            <a:xfrm>
              <a:off x="7083556" y="4555848"/>
              <a:ext cx="3757939" cy="1007663"/>
              <a:chOff x="1531598" y="3689289"/>
              <a:chExt cx="3757939" cy="1007663"/>
            </a:xfrm>
          </p:grpSpPr>
          <p:sp>
            <p:nvSpPr>
              <p:cNvPr id="50" name="矩形 49"/>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51" name="文本框 50"/>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rPr>
                  <a:t>竞争对手分析</a:t>
                </a:r>
              </a:p>
            </p:txBody>
          </p:sp>
        </p:grpSp>
      </p:grpSp>
      <p:grpSp>
        <p:nvGrpSpPr>
          <p:cNvPr id="52" name="组合 51"/>
          <p:cNvGrpSpPr/>
          <p:nvPr/>
        </p:nvGrpSpPr>
        <p:grpSpPr>
          <a:xfrm>
            <a:off x="985519" y="399144"/>
            <a:ext cx="6558644" cy="763582"/>
            <a:chOff x="874713" y="281210"/>
            <a:chExt cx="6558644" cy="763582"/>
          </a:xfrm>
        </p:grpSpPr>
        <p:sp>
          <p:nvSpPr>
            <p:cNvPr id="53" name="文本框 52"/>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54" name="文本框 5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9598098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1000"/>
                                        <p:tgtEl>
                                          <p:spTgt spid="59"/>
                                        </p:tgtEl>
                                      </p:cBhvr>
                                    </p:animEffect>
                                    <p:anim calcmode="lin" valueType="num">
                                      <p:cBhvr>
                                        <p:cTn id="15" dur="1000" fill="hold"/>
                                        <p:tgtEl>
                                          <p:spTgt spid="59"/>
                                        </p:tgtEl>
                                        <p:attrNameLst>
                                          <p:attrName>ppt_x</p:attrName>
                                        </p:attrNameLst>
                                      </p:cBhvr>
                                      <p:tavLst>
                                        <p:tav tm="0">
                                          <p:val>
                                            <p:strVal val="#ppt_x"/>
                                          </p:val>
                                        </p:tav>
                                        <p:tav tm="100000">
                                          <p:val>
                                            <p:strVal val="#ppt_x"/>
                                          </p:val>
                                        </p:tav>
                                      </p:tavLst>
                                    </p:anim>
                                    <p:anim calcmode="lin" valueType="num">
                                      <p:cBhvr>
                                        <p:cTn id="16" dur="900" decel="100000" fill="hold"/>
                                        <p:tgtEl>
                                          <p:spTgt spid="59"/>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250"/>
                                  </p:stCondLst>
                                  <p:childTnLst>
                                    <p:set>
                                      <p:cBhvr>
                                        <p:cTn id="19" dur="1" fill="hold">
                                          <p:stCondLst>
                                            <p:cond delay="0"/>
                                          </p:stCondLst>
                                        </p:cTn>
                                        <p:tgtEl>
                                          <p:spTgt spid="61"/>
                                        </p:tgtEl>
                                        <p:attrNameLst>
                                          <p:attrName>style.visibility</p:attrName>
                                        </p:attrNameLst>
                                      </p:cBhvr>
                                      <p:to>
                                        <p:strVal val="visible"/>
                                      </p:to>
                                    </p:set>
                                    <p:animEffect transition="in" filter="fade">
                                      <p:cBhvr>
                                        <p:cTn id="20" dur="1000"/>
                                        <p:tgtEl>
                                          <p:spTgt spid="61"/>
                                        </p:tgtEl>
                                      </p:cBhvr>
                                    </p:animEffect>
                                    <p:anim calcmode="lin" valueType="num">
                                      <p:cBhvr>
                                        <p:cTn id="21" dur="1000" fill="hold"/>
                                        <p:tgtEl>
                                          <p:spTgt spid="61"/>
                                        </p:tgtEl>
                                        <p:attrNameLst>
                                          <p:attrName>ppt_x</p:attrName>
                                        </p:attrNameLst>
                                      </p:cBhvr>
                                      <p:tavLst>
                                        <p:tav tm="0">
                                          <p:val>
                                            <p:strVal val="#ppt_x"/>
                                          </p:val>
                                        </p:tav>
                                        <p:tav tm="100000">
                                          <p:val>
                                            <p:strVal val="#ppt_x"/>
                                          </p:val>
                                        </p:tav>
                                      </p:tavLst>
                                    </p:anim>
                                    <p:anim calcmode="lin" valueType="num">
                                      <p:cBhvr>
                                        <p:cTn id="22" dur="900" decel="100000" fill="hold"/>
                                        <p:tgtEl>
                                          <p:spTgt spid="61"/>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500"/>
                                  </p:stCondLst>
                                  <p:childTnLst>
                                    <p:set>
                                      <p:cBhvr>
                                        <p:cTn id="25" dur="1" fill="hold">
                                          <p:stCondLst>
                                            <p:cond delay="0"/>
                                          </p:stCondLst>
                                        </p:cTn>
                                        <p:tgtEl>
                                          <p:spTgt spid="62"/>
                                        </p:tgtEl>
                                        <p:attrNameLst>
                                          <p:attrName>style.visibility</p:attrName>
                                        </p:attrNameLst>
                                      </p:cBhvr>
                                      <p:to>
                                        <p:strVal val="visible"/>
                                      </p:to>
                                    </p:set>
                                    <p:animEffect transition="in" filter="fade">
                                      <p:cBhvr>
                                        <p:cTn id="26" dur="1000"/>
                                        <p:tgtEl>
                                          <p:spTgt spid="62"/>
                                        </p:tgtEl>
                                      </p:cBhvr>
                                    </p:animEffect>
                                    <p:anim calcmode="lin" valueType="num">
                                      <p:cBhvr>
                                        <p:cTn id="27" dur="1000" fill="hold"/>
                                        <p:tgtEl>
                                          <p:spTgt spid="62"/>
                                        </p:tgtEl>
                                        <p:attrNameLst>
                                          <p:attrName>ppt_x</p:attrName>
                                        </p:attrNameLst>
                                      </p:cBhvr>
                                      <p:tavLst>
                                        <p:tav tm="0">
                                          <p:val>
                                            <p:strVal val="#ppt_x"/>
                                          </p:val>
                                        </p:tav>
                                        <p:tav tm="100000">
                                          <p:val>
                                            <p:strVal val="#ppt_x"/>
                                          </p:val>
                                        </p:tav>
                                      </p:tavLst>
                                    </p:anim>
                                    <p:anim calcmode="lin" valueType="num">
                                      <p:cBhvr>
                                        <p:cTn id="28" dur="900" decel="100000" fill="hold"/>
                                        <p:tgtEl>
                                          <p:spTgt spid="6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38" name="组合 37"/>
          <p:cNvGrpSpPr/>
          <p:nvPr/>
        </p:nvGrpSpPr>
        <p:grpSpPr>
          <a:xfrm>
            <a:off x="8488882" y="2003727"/>
            <a:ext cx="2728517" cy="1149767"/>
            <a:chOff x="7483989" y="3339882"/>
            <a:chExt cx="2728517" cy="1149767"/>
          </a:xfrm>
        </p:grpSpPr>
        <p:sp>
          <p:nvSpPr>
            <p:cNvPr id="39" name="矩形 38"/>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0" name="矩形 39"/>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1" name="组合 40"/>
          <p:cNvGrpSpPr/>
          <p:nvPr/>
        </p:nvGrpSpPr>
        <p:grpSpPr>
          <a:xfrm>
            <a:off x="8488882" y="4415982"/>
            <a:ext cx="2728517" cy="1149767"/>
            <a:chOff x="7483989" y="3339882"/>
            <a:chExt cx="2728517" cy="1149767"/>
          </a:xfrm>
        </p:grpSpPr>
        <p:sp>
          <p:nvSpPr>
            <p:cNvPr id="42" name="矩形 41"/>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3" name="矩形 4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5" name="组合 44"/>
          <p:cNvGrpSpPr/>
          <p:nvPr/>
        </p:nvGrpSpPr>
        <p:grpSpPr>
          <a:xfrm>
            <a:off x="995692" y="2003727"/>
            <a:ext cx="2728517" cy="1149767"/>
            <a:chOff x="7483989" y="3339882"/>
            <a:chExt cx="2728517" cy="1149767"/>
          </a:xfrm>
        </p:grpSpPr>
        <p:sp>
          <p:nvSpPr>
            <p:cNvPr id="46" name="矩形 45"/>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7" name="矩形 46"/>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latin typeface="+mn-ea"/>
                </a:rPr>
                <a:t>我们的优势</a:t>
              </a:r>
              <a:endParaRPr lang="zh-CN" altLang="en-US" sz="2000" b="1" dirty="0">
                <a:solidFill>
                  <a:schemeClr val="tx1">
                    <a:lumMod val="65000"/>
                    <a:lumOff val="35000"/>
                  </a:schemeClr>
                </a:solidFill>
                <a:latin typeface="+mn-ea"/>
              </a:endParaRPr>
            </a:p>
          </p:txBody>
        </p:sp>
      </p:grpSp>
      <p:grpSp>
        <p:nvGrpSpPr>
          <p:cNvPr id="48" name="组合 47"/>
          <p:cNvGrpSpPr/>
          <p:nvPr/>
        </p:nvGrpSpPr>
        <p:grpSpPr>
          <a:xfrm>
            <a:off x="995692" y="4415982"/>
            <a:ext cx="2728517" cy="1149767"/>
            <a:chOff x="7483989" y="3339882"/>
            <a:chExt cx="2728517" cy="1149767"/>
          </a:xfrm>
        </p:grpSpPr>
        <p:sp>
          <p:nvSpPr>
            <p:cNvPr id="49" name="矩形 48"/>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1" name="矩形 50"/>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24" name="组合 23"/>
          <p:cNvGrpSpPr/>
          <p:nvPr/>
        </p:nvGrpSpPr>
        <p:grpSpPr>
          <a:xfrm>
            <a:off x="985519" y="399144"/>
            <a:ext cx="6558644" cy="763582"/>
            <a:chOff x="874713" y="281210"/>
            <a:chExt cx="6558644" cy="763582"/>
          </a:xfrm>
        </p:grpSpPr>
        <p:sp>
          <p:nvSpPr>
            <p:cNvPr id="25" name="文本框 24"/>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26" name="文本框 25"/>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81679219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产品与运营</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03</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286006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34" name="图片占位符 3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32" name="图片占位符 31"/>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t>2018</a:t>
            </a:r>
            <a:endParaRPr lang="en-US" altLang="zh-CN" sz="2400" dirty="0"/>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t>2019</a:t>
            </a:r>
            <a:endParaRPr lang="en-US" altLang="zh-CN" sz="2400" dirty="0"/>
          </a:p>
        </p:txBody>
      </p:sp>
      <p:grpSp>
        <p:nvGrpSpPr>
          <p:cNvPr id="18" name="组合 17"/>
          <p:cNvGrpSpPr/>
          <p:nvPr/>
        </p:nvGrpSpPr>
        <p:grpSpPr>
          <a:xfrm>
            <a:off x="1820244" y="4769232"/>
            <a:ext cx="3757939" cy="1007663"/>
            <a:chOff x="1531598" y="3689289"/>
            <a:chExt cx="3757939" cy="1007663"/>
          </a:xfrm>
        </p:grpSpPr>
        <p:sp>
          <p:nvSpPr>
            <p:cNvPr id="19" name="矩形 18"/>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latin typeface="+mj-ea"/>
                  <a:ea typeface="+mj-ea"/>
                </a:rPr>
                <a:t>产品概述</a:t>
              </a:r>
              <a:endParaRPr lang="zh-CN" altLang="en-US" sz="2000" b="1" dirty="0">
                <a:solidFill>
                  <a:schemeClr val="tx1">
                    <a:lumMod val="65000"/>
                    <a:lumOff val="35000"/>
                  </a:schemeClr>
                </a:solidFill>
                <a:latin typeface="+mj-ea"/>
                <a:ea typeface="+mj-ea"/>
              </a:endParaRPr>
            </a:p>
          </p:txBody>
        </p:sp>
      </p:grpSp>
      <p:grpSp>
        <p:nvGrpSpPr>
          <p:cNvPr id="21" name="组合 20"/>
          <p:cNvGrpSpPr/>
          <p:nvPr/>
        </p:nvGrpSpPr>
        <p:grpSpPr>
          <a:xfrm>
            <a:off x="6834266" y="4769232"/>
            <a:ext cx="3757939" cy="1007663"/>
            <a:chOff x="1531598" y="3689289"/>
            <a:chExt cx="3757939" cy="1007663"/>
          </a:xfrm>
        </p:grpSpPr>
        <p:sp>
          <p:nvSpPr>
            <p:cNvPr id="22" name="矩形 21"/>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latin typeface="+mj-ea"/>
                  <a:ea typeface="+mj-ea"/>
                </a:rPr>
                <a:t>产品概述</a:t>
              </a:r>
              <a:endParaRPr lang="zh-CN" altLang="en-US" sz="2000" b="1" dirty="0">
                <a:solidFill>
                  <a:schemeClr val="tx1">
                    <a:lumMod val="65000"/>
                    <a:lumOff val="35000"/>
                  </a:schemeClr>
                </a:solidFill>
                <a:latin typeface="+mj-ea"/>
                <a:ea typeface="+mj-ea"/>
              </a:endParaRPr>
            </a:p>
          </p:txBody>
        </p:sp>
      </p:grpSp>
      <p:grpSp>
        <p:nvGrpSpPr>
          <p:cNvPr id="16" name="组合 15"/>
          <p:cNvGrpSpPr/>
          <p:nvPr/>
        </p:nvGrpSpPr>
        <p:grpSpPr>
          <a:xfrm>
            <a:off x="985519" y="399144"/>
            <a:ext cx="6558644" cy="763582"/>
            <a:chOff x="874713" y="281210"/>
            <a:chExt cx="6558644" cy="763582"/>
          </a:xfrm>
        </p:grpSpPr>
        <p:sp>
          <p:nvSpPr>
            <p:cNvPr id="17" name="文本框 16"/>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4" name="文本框 2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4795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39421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推广方案</a:t>
              </a:r>
              <a:endParaRPr lang="zh-CN" altLang="en-US" b="1" dirty="0">
                <a:solidFill>
                  <a:schemeClr val="tx1">
                    <a:lumMod val="65000"/>
                    <a:lumOff val="35000"/>
                  </a:schemeClr>
                </a:solidFill>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endParaRPr>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endParaRPr>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rPr>
                <a:t>01</a:t>
              </a:r>
              <a:endParaRPr dirty="0">
                <a:solidFill>
                  <a:schemeClr val="tx1">
                    <a:lumMod val="65000"/>
                    <a:lumOff val="35000"/>
                  </a:schemeClr>
                </a:solidFill>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rPr>
                <a:t>02</a:t>
              </a:r>
              <a:endParaRPr dirty="0">
                <a:solidFill>
                  <a:schemeClr val="tx1">
                    <a:lumMod val="65000"/>
                    <a:lumOff val="35000"/>
                  </a:schemeClr>
                </a:solidFill>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a:t>
                </a:r>
                <a:r>
                  <a:rPr lang="zh-CN" altLang="en-US" sz="1400" dirty="0" smtClean="0">
                    <a:solidFill>
                      <a:schemeClr val="tx1">
                        <a:lumMod val="65000"/>
                        <a:lumOff val="35000"/>
                      </a:schemeClr>
                    </a:solidFill>
                  </a:rPr>
                  <a:t>应用</a:t>
                </a:r>
                <a:endParaRPr lang="zh-CN" altLang="en-US" sz="1400" dirty="0">
                  <a:solidFill>
                    <a:schemeClr val="tx1">
                      <a:lumMod val="65000"/>
                      <a:lumOff val="35000"/>
                    </a:schemeClr>
                  </a:solidFill>
                </a:endParaRP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方案二</a:t>
                </a:r>
                <a:endParaRPr lang="zh-CN" altLang="en-US" b="1" dirty="0">
                  <a:solidFill>
                    <a:schemeClr val="tx1">
                      <a:lumMod val="65000"/>
                      <a:lumOff val="35000"/>
                    </a:schemeClr>
                  </a:solidFill>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a:t>
                </a:r>
                <a:r>
                  <a:rPr lang="zh-CN" altLang="en-US" sz="1400" dirty="0" smtClean="0">
                    <a:solidFill>
                      <a:schemeClr val="tx1">
                        <a:lumMod val="65000"/>
                        <a:lumOff val="35000"/>
                      </a:schemeClr>
                    </a:solidFill>
                  </a:rPr>
                  <a:t>应用</a:t>
                </a:r>
                <a:endParaRPr lang="zh-CN" altLang="en-US" sz="1400" dirty="0">
                  <a:solidFill>
                    <a:schemeClr val="tx1">
                      <a:lumMod val="65000"/>
                      <a:lumOff val="35000"/>
                    </a:schemeClr>
                  </a:solidFill>
                </a:endParaRP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39421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方案一</a:t>
                </a:r>
                <a:endParaRPr lang="zh-CN" altLang="en-US" b="1" dirty="0">
                  <a:solidFill>
                    <a:schemeClr val="tx1">
                      <a:lumMod val="65000"/>
                      <a:lumOff val="35000"/>
                    </a:schemeClr>
                  </a:solidFill>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2" name="组合 21"/>
          <p:cNvGrpSpPr/>
          <p:nvPr/>
        </p:nvGrpSpPr>
        <p:grpSpPr>
          <a:xfrm>
            <a:off x="985519" y="399144"/>
            <a:ext cx="6558644" cy="763582"/>
            <a:chOff x="874713" y="281210"/>
            <a:chExt cx="6558644" cy="763582"/>
          </a:xfrm>
        </p:grpSpPr>
        <p:sp>
          <p:nvSpPr>
            <p:cNvPr id="23" name="文本框 22"/>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4" name="文本框 2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5819275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1054818" y="2075544"/>
            <a:ext cx="3034838" cy="2088470"/>
          </a:xfrm>
          <a:prstGeom prst="rect">
            <a:avLst/>
          </a:prstGeom>
        </p:spPr>
      </p:pic>
      <p:pic>
        <p:nvPicPr>
          <p:cNvPr id="37" name="图片占位符 3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4505641" y="2075544"/>
            <a:ext cx="3069600" cy="2088470"/>
          </a:xfrm>
          <a:prstGeom prst="rect">
            <a:avLst/>
          </a:prstGeom>
        </p:spPr>
      </p:pic>
      <p:pic>
        <p:nvPicPr>
          <p:cNvPr id="39" name="图片占位符 38"/>
          <p:cNvPicPr>
            <a:picLocks noGrp="1" noChangeAspect="1"/>
          </p:cNvPicPr>
          <p:nvPr>
            <p:ph type="pic" sz="quarter" idx="4294967295"/>
          </p:nvPr>
        </p:nvPicPr>
        <p:blipFill>
          <a:blip r:embed="rId5" cstate="screen">
            <a:extLst>
              <a:ext uri="{28A0092B-C50C-407E-A947-70E740481C1C}">
                <a14:useLocalDpi xmlns:a14="http://schemas.microsoft.com/office/drawing/2010/main"/>
              </a:ext>
            </a:extLst>
          </a:blip>
          <a:srcRect/>
          <a:stretch>
            <a:fillRect/>
          </a:stretch>
        </p:blipFill>
        <p:spPr>
          <a:xfrm>
            <a:off x="7966841" y="2075544"/>
            <a:ext cx="3034836" cy="2088470"/>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0" name="文本框 9"/>
          <p:cNvSpPr txBox="1"/>
          <p:nvPr/>
        </p:nvSpPr>
        <p:spPr>
          <a:xfrm>
            <a:off x="1106460" y="2121263"/>
            <a:ext cx="312906" cy="369332"/>
          </a:xfrm>
          <a:prstGeom prst="rect">
            <a:avLst/>
          </a:prstGeom>
          <a:noFill/>
        </p:spPr>
        <p:txBody>
          <a:bodyPr wrap="none" rtlCol="0">
            <a:spAutoFit/>
          </a:bodyPr>
          <a:lstStyle/>
          <a:p>
            <a:r>
              <a:rPr lang="en-US" altLang="zh-CN" dirty="0">
                <a:solidFill>
                  <a:schemeClr val="bg1"/>
                </a:solidFill>
              </a:rPr>
              <a:t>1</a:t>
            </a:r>
            <a:endParaRPr lang="zh-CN" altLang="en-US" dirty="0">
              <a:solidFill>
                <a:schemeClr val="bg1"/>
              </a:solidFill>
            </a:endParaRPr>
          </a:p>
        </p:txBody>
      </p:sp>
      <p:sp>
        <p:nvSpPr>
          <p:cNvPr id="11" name="文本框 10"/>
          <p:cNvSpPr txBox="1"/>
          <p:nvPr/>
        </p:nvSpPr>
        <p:spPr>
          <a:xfrm>
            <a:off x="4558344" y="2121263"/>
            <a:ext cx="312906" cy="369332"/>
          </a:xfrm>
          <a:prstGeom prst="rect">
            <a:avLst/>
          </a:prstGeom>
          <a:noFill/>
        </p:spPr>
        <p:txBody>
          <a:bodyPr wrap="none" rtlCol="0">
            <a:spAutoFit/>
          </a:bodyPr>
          <a:lstStyle/>
          <a:p>
            <a:r>
              <a:rPr lang="en-US" altLang="zh-CN" dirty="0">
                <a:solidFill>
                  <a:schemeClr val="bg1"/>
                </a:solidFill>
              </a:rPr>
              <a:t>2</a:t>
            </a:r>
            <a:endParaRPr lang="zh-CN" altLang="en-US" dirty="0">
              <a:solidFill>
                <a:schemeClr val="bg1"/>
              </a:solidFill>
            </a:endParaRPr>
          </a:p>
        </p:txBody>
      </p:sp>
      <p:sp>
        <p:nvSpPr>
          <p:cNvPr id="12" name="文本框 11"/>
          <p:cNvSpPr txBox="1"/>
          <p:nvPr/>
        </p:nvSpPr>
        <p:spPr>
          <a:xfrm>
            <a:off x="8025468" y="2121263"/>
            <a:ext cx="312906" cy="369332"/>
          </a:xfrm>
          <a:prstGeom prst="rect">
            <a:avLst/>
          </a:prstGeom>
          <a:noFill/>
        </p:spPr>
        <p:txBody>
          <a:bodyPr wrap="none" rtlCol="0">
            <a:spAutoFit/>
          </a:bodyPr>
          <a:lstStyle/>
          <a:p>
            <a:r>
              <a:rPr lang="en-US" altLang="zh-CN" dirty="0">
                <a:solidFill>
                  <a:schemeClr val="bg1"/>
                </a:solidFill>
              </a:rPr>
              <a:t>3</a:t>
            </a:r>
            <a:endParaRPr lang="zh-CN" altLang="en-US" dirty="0">
              <a:solidFill>
                <a:schemeClr val="bg1"/>
              </a:solidFill>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14" name="组合 13"/>
          <p:cNvGrpSpPr/>
          <p:nvPr/>
        </p:nvGrpSpPr>
        <p:grpSpPr>
          <a:xfrm>
            <a:off x="966788" y="4375433"/>
            <a:ext cx="3255653" cy="1514750"/>
            <a:chOff x="1217272" y="3613089"/>
            <a:chExt cx="3255653" cy="1514750"/>
          </a:xfrm>
        </p:grpSpPr>
        <p:sp>
          <p:nvSpPr>
            <p:cNvPr id="15" name="矩形 14"/>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16" name="文本框 15"/>
            <p:cNvSpPr txBox="1"/>
            <p:nvPr/>
          </p:nvSpPr>
          <p:spPr>
            <a:xfrm>
              <a:off x="1217273" y="3613089"/>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销售模式</a:t>
              </a:r>
              <a:endParaRPr lang="zh-CN" altLang="en-US" sz="2400" b="1" dirty="0">
                <a:solidFill>
                  <a:schemeClr val="tx1">
                    <a:lumMod val="65000"/>
                    <a:lumOff val="35000"/>
                  </a:schemeClr>
                </a:solidFill>
                <a:latin typeface="+mj-ea"/>
                <a:ea typeface="+mj-ea"/>
              </a:endParaRPr>
            </a:p>
          </p:txBody>
        </p:sp>
      </p:grpSp>
      <p:grpSp>
        <p:nvGrpSpPr>
          <p:cNvPr id="20" name="组合 19"/>
          <p:cNvGrpSpPr/>
          <p:nvPr/>
        </p:nvGrpSpPr>
        <p:grpSpPr>
          <a:xfrm>
            <a:off x="4423724" y="4375433"/>
            <a:ext cx="3255653" cy="1514750"/>
            <a:chOff x="1217272" y="3613089"/>
            <a:chExt cx="3255653" cy="1514750"/>
          </a:xfrm>
        </p:grpSpPr>
        <p:sp>
          <p:nvSpPr>
            <p:cNvPr id="21" name="矩形 20"/>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22" name="文本框 21"/>
            <p:cNvSpPr txBox="1"/>
            <p:nvPr/>
          </p:nvSpPr>
          <p:spPr>
            <a:xfrm>
              <a:off x="1217273" y="3613089"/>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销售模式</a:t>
              </a:r>
              <a:endParaRPr lang="zh-CN" altLang="en-US" sz="2400" b="1" dirty="0">
                <a:solidFill>
                  <a:schemeClr val="tx1">
                    <a:lumMod val="65000"/>
                    <a:lumOff val="35000"/>
                  </a:schemeClr>
                </a:solidFill>
                <a:latin typeface="+mj-ea"/>
                <a:ea typeface="+mj-ea"/>
              </a:endParaRPr>
            </a:p>
          </p:txBody>
        </p:sp>
      </p:grpSp>
      <p:grpSp>
        <p:nvGrpSpPr>
          <p:cNvPr id="23" name="组合 22"/>
          <p:cNvGrpSpPr/>
          <p:nvPr/>
        </p:nvGrpSpPr>
        <p:grpSpPr>
          <a:xfrm>
            <a:off x="7880660" y="4375433"/>
            <a:ext cx="3255653" cy="1514750"/>
            <a:chOff x="1217272" y="3613089"/>
            <a:chExt cx="3255653" cy="1514750"/>
          </a:xfrm>
        </p:grpSpPr>
        <p:sp>
          <p:nvSpPr>
            <p:cNvPr id="24" name="矩形 23"/>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25" name="文本框 24"/>
            <p:cNvSpPr txBox="1"/>
            <p:nvPr/>
          </p:nvSpPr>
          <p:spPr>
            <a:xfrm>
              <a:off x="1217273" y="3613089"/>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销售模式</a:t>
              </a:r>
              <a:endParaRPr lang="zh-CN" altLang="en-US" sz="2400" b="1" dirty="0">
                <a:solidFill>
                  <a:schemeClr val="tx1">
                    <a:lumMod val="65000"/>
                    <a:lumOff val="35000"/>
                  </a:schemeClr>
                </a:solidFill>
                <a:latin typeface="+mj-ea"/>
                <a:ea typeface="+mj-ea"/>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grpSp>
        <p:nvGrpSpPr>
          <p:cNvPr id="31" name="组合 30"/>
          <p:cNvGrpSpPr/>
          <p:nvPr/>
        </p:nvGrpSpPr>
        <p:grpSpPr>
          <a:xfrm>
            <a:off x="985519" y="399144"/>
            <a:ext cx="6558644" cy="763582"/>
            <a:chOff x="874713" y="281210"/>
            <a:chExt cx="6558644" cy="763582"/>
          </a:xfrm>
        </p:grpSpPr>
        <p:sp>
          <p:nvSpPr>
            <p:cNvPr id="32" name="文本框 31"/>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33" name="文本框 3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5437296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t>利润来源</a:t>
              </a:r>
              <a:endParaRPr lang="zh-CN" altLang="en-US" sz="1600" dirty="0"/>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t>利润来源</a:t>
              </a:r>
              <a:endParaRPr lang="zh-CN" altLang="en-US" sz="1600" dirty="0"/>
            </a:p>
          </p:txBody>
        </p:sp>
        <p:sp>
          <p:nvSpPr>
            <p:cNvPr id="33" name="矩形 32">
              <a:extLst>
                <a:ext uri="{FF2B5EF4-FFF2-40B4-BE49-F238E27FC236}">
                  <a16:creationId xmlns:a16="http://schemas.microsoft.com/office/drawing/2014/main" xmlns=""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t>利润来源</a:t>
              </a:r>
              <a:endParaRPr lang="zh-CN" altLang="en-US" sz="1600" dirty="0"/>
            </a:p>
          </p:txBody>
        </p:sp>
        <p:sp>
          <p:nvSpPr>
            <p:cNvPr id="34" name="矩形 33">
              <a:extLst>
                <a:ext uri="{FF2B5EF4-FFF2-40B4-BE49-F238E27FC236}">
                  <a16:creationId xmlns:a16="http://schemas.microsoft.com/office/drawing/2014/main" xmlns=""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20" name="组合 19"/>
          <p:cNvGrpSpPr/>
          <p:nvPr/>
        </p:nvGrpSpPr>
        <p:grpSpPr>
          <a:xfrm>
            <a:off x="985519" y="399144"/>
            <a:ext cx="6558644" cy="763582"/>
            <a:chOff x="874713" y="281210"/>
            <a:chExt cx="6558644" cy="763582"/>
          </a:xfrm>
        </p:grpSpPr>
        <p:sp>
          <p:nvSpPr>
            <p:cNvPr id="21" name="文本框 20"/>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2" name="文本框 21"/>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7840820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8465075" y="2200145"/>
            <a:ext cx="2646878"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发展前景</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04</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36961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3" name="组合 22"/>
          <p:cNvGrpSpPr/>
          <p:nvPr/>
        </p:nvGrpSpPr>
        <p:grpSpPr>
          <a:xfrm>
            <a:off x="1332696" y="1896493"/>
            <a:ext cx="1607355" cy="859836"/>
            <a:chOff x="1332696" y="1896493"/>
            <a:chExt cx="1607355" cy="859836"/>
          </a:xfrm>
        </p:grpSpPr>
        <p:sp>
          <p:nvSpPr>
            <p:cNvPr id="21" name="矩形 2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产品开发</a:t>
              </a:r>
              <a:endParaRPr lang="zh-CN" altLang="en-US" sz="1600" b="1" dirty="0">
                <a:solidFill>
                  <a:schemeClr val="tx1">
                    <a:lumMod val="65000"/>
                    <a:lumOff val="35000"/>
                  </a:schemeClr>
                </a:solidFill>
                <a:latin typeface="+mn-ea"/>
              </a:endParaRPr>
            </a:p>
          </p:txBody>
        </p:sp>
      </p:grpSp>
      <p:grpSp>
        <p:nvGrpSpPr>
          <p:cNvPr id="24" name="组合 23"/>
          <p:cNvGrpSpPr/>
          <p:nvPr/>
        </p:nvGrpSpPr>
        <p:grpSpPr>
          <a:xfrm>
            <a:off x="3022391" y="4957840"/>
            <a:ext cx="1607355" cy="859836"/>
            <a:chOff x="1332696" y="1896493"/>
            <a:chExt cx="1607355" cy="859836"/>
          </a:xfrm>
        </p:grpSpPr>
        <p:sp>
          <p:nvSpPr>
            <p:cNvPr id="25" name="矩形 24"/>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27" name="组合 26"/>
          <p:cNvGrpSpPr/>
          <p:nvPr/>
        </p:nvGrpSpPr>
        <p:grpSpPr>
          <a:xfrm>
            <a:off x="7248345" y="4278329"/>
            <a:ext cx="1607355" cy="859836"/>
            <a:chOff x="1332696" y="1896493"/>
            <a:chExt cx="1607355" cy="859836"/>
          </a:xfrm>
        </p:grpSpPr>
        <p:sp>
          <p:nvSpPr>
            <p:cNvPr id="28" name="矩形 27"/>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30" name="组合 29"/>
          <p:cNvGrpSpPr/>
          <p:nvPr/>
        </p:nvGrpSpPr>
        <p:grpSpPr>
          <a:xfrm>
            <a:off x="9689295" y="2935897"/>
            <a:ext cx="1607355" cy="859836"/>
            <a:chOff x="1332696" y="1896493"/>
            <a:chExt cx="1607355" cy="859836"/>
          </a:xfrm>
        </p:grpSpPr>
        <p:sp>
          <p:nvSpPr>
            <p:cNvPr id="31" name="矩形 3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3" name="组合 32"/>
          <p:cNvGrpSpPr/>
          <p:nvPr/>
        </p:nvGrpSpPr>
        <p:grpSpPr>
          <a:xfrm>
            <a:off x="985519" y="399144"/>
            <a:ext cx="6558644" cy="763582"/>
            <a:chOff x="874713" y="281210"/>
            <a:chExt cx="6558644" cy="763582"/>
          </a:xfrm>
        </p:grpSpPr>
        <p:sp>
          <p:nvSpPr>
            <p:cNvPr id="34" name="文本框 33"/>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35" name="文本框 3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9469016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502925" y="2654295"/>
            <a:ext cx="9266675" cy="2984505"/>
            <a:chOff x="1947087" y="2600978"/>
            <a:chExt cx="8167844" cy="2870833"/>
          </a:xfrm>
        </p:grpSpPr>
        <p:cxnSp>
          <p:nvCxnSpPr>
            <p:cNvPr id="42" name="Straight Connector 154"/>
            <p:cNvCxnSpPr/>
            <p:nvPr/>
          </p:nvCxnSpPr>
          <p:spPr>
            <a:xfrm>
              <a:off x="1947087" y="5471530"/>
              <a:ext cx="7948062"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2820738"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5934369"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1970496" y="3876903"/>
              <a:ext cx="2132314" cy="159490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4202637" y="2600978"/>
              <a:ext cx="3148495" cy="2870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7316269" y="3363153"/>
              <a:ext cx="2798662" cy="21086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43" name="矩形 42"/>
          <p:cNvSpPr/>
          <p:nvPr/>
        </p:nvSpPr>
        <p:spPr>
          <a:xfrm>
            <a:off x="0" y="5638800"/>
            <a:ext cx="12192000"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1599128" y="5785898"/>
            <a:ext cx="9018071" cy="703489"/>
            <a:chOff x="6798183" y="1678126"/>
            <a:chExt cx="9018071" cy="703489"/>
          </a:xfrm>
        </p:grpSpPr>
        <p:sp>
          <p:nvSpPr>
            <p:cNvPr id="45" name="矩形 44"/>
            <p:cNvSpPr/>
            <p:nvPr/>
          </p:nvSpPr>
          <p:spPr>
            <a:xfrm>
              <a:off x="6798183" y="2030750"/>
              <a:ext cx="901807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47" name="矩形 46"/>
          <p:cNvSpPr/>
          <p:nvPr/>
        </p:nvSpPr>
        <p:spPr>
          <a:xfrm>
            <a:off x="2057418" y="3602726"/>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网络销售</a:t>
            </a:r>
            <a:endParaRPr lang="zh-CN" altLang="en-US" b="1" dirty="0">
              <a:solidFill>
                <a:schemeClr val="tx1">
                  <a:lumMod val="65000"/>
                  <a:lumOff val="35000"/>
                </a:schemeClr>
              </a:solidFill>
            </a:endParaRPr>
          </a:p>
        </p:txBody>
      </p:sp>
      <p:sp>
        <p:nvSpPr>
          <p:cNvPr id="48" name="矩形 47"/>
          <p:cNvSpPr/>
          <p:nvPr/>
        </p:nvSpPr>
        <p:spPr>
          <a:xfrm>
            <a:off x="3376853" y="2561477"/>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本地销售</a:t>
            </a:r>
            <a:endParaRPr lang="zh-CN" altLang="en-US" b="1" dirty="0">
              <a:solidFill>
                <a:schemeClr val="tx1">
                  <a:lumMod val="65000"/>
                  <a:lumOff val="35000"/>
                </a:schemeClr>
              </a:solidFill>
            </a:endParaRPr>
          </a:p>
        </p:txBody>
      </p:sp>
      <p:sp>
        <p:nvSpPr>
          <p:cNvPr id="49" name="矩形 48"/>
          <p:cNvSpPr/>
          <p:nvPr/>
        </p:nvSpPr>
        <p:spPr>
          <a:xfrm>
            <a:off x="5143109" y="2206394"/>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广播推广</a:t>
            </a:r>
            <a:endParaRPr lang="zh-CN" altLang="en-US" b="1" dirty="0">
              <a:solidFill>
                <a:schemeClr val="tx1">
                  <a:lumMod val="65000"/>
                  <a:lumOff val="35000"/>
                </a:schemeClr>
              </a:solidFill>
            </a:endParaRPr>
          </a:p>
        </p:txBody>
      </p:sp>
      <p:sp>
        <p:nvSpPr>
          <p:cNvPr id="50" name="矩形 49"/>
          <p:cNvSpPr/>
          <p:nvPr/>
        </p:nvSpPr>
        <p:spPr>
          <a:xfrm>
            <a:off x="6929142" y="2561477"/>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微博营销</a:t>
            </a:r>
            <a:endParaRPr lang="zh-CN" altLang="en-US" b="1" dirty="0">
              <a:solidFill>
                <a:schemeClr val="tx1">
                  <a:lumMod val="65000"/>
                  <a:lumOff val="35000"/>
                </a:schemeClr>
              </a:solidFill>
            </a:endParaRPr>
          </a:p>
        </p:txBody>
      </p:sp>
      <p:sp>
        <p:nvSpPr>
          <p:cNvPr id="51" name="矩形 50"/>
          <p:cNvSpPr/>
          <p:nvPr/>
        </p:nvSpPr>
        <p:spPr>
          <a:xfrm>
            <a:off x="8484250" y="3003912"/>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其他策略</a:t>
            </a:r>
            <a:endParaRPr lang="zh-CN" altLang="en-US" b="1" dirty="0">
              <a:solidFill>
                <a:schemeClr val="tx1">
                  <a:lumMod val="65000"/>
                  <a:lumOff val="35000"/>
                </a:schemeClr>
              </a:solidFill>
            </a:endParaRPr>
          </a:p>
        </p:txBody>
      </p:sp>
      <p:grpSp>
        <p:nvGrpSpPr>
          <p:cNvPr id="21" name="组合 20"/>
          <p:cNvGrpSpPr/>
          <p:nvPr/>
        </p:nvGrpSpPr>
        <p:grpSpPr>
          <a:xfrm>
            <a:off x="985519" y="399144"/>
            <a:ext cx="6558644" cy="763582"/>
            <a:chOff x="874713" y="281210"/>
            <a:chExt cx="6558644" cy="763582"/>
          </a:xfrm>
        </p:grpSpPr>
        <p:sp>
          <p:nvSpPr>
            <p:cNvPr id="22" name="文本框 21"/>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23" name="文本框 2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12421153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60000">
                                          <p:cBhvr additive="base">
                                            <p:cTn id="7"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1+#ppt_w/2"/>
                                              </p:val>
                                            </p:tav>
                                            <p:tav tm="100000">
                                              <p:val>
                                                <p:strVal val="#ppt_x"/>
                                              </p:val>
                                            </p:tav>
                                          </p:tavLst>
                                        </p:anim>
                                        <p:anim calcmode="lin" valueType="num">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2077938" y="2237241"/>
            <a:ext cx="3455471" cy="345547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6611838" y="2237240"/>
            <a:ext cx="3455471" cy="3455471"/>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26" name="组合 25"/>
          <p:cNvGrpSpPr/>
          <p:nvPr/>
        </p:nvGrpSpPr>
        <p:grpSpPr>
          <a:xfrm>
            <a:off x="5146577" y="3038930"/>
            <a:ext cx="1852094" cy="1852092"/>
            <a:chOff x="5146577" y="2705101"/>
            <a:chExt cx="1852094" cy="1852092"/>
          </a:xfrm>
          <a:effectLst/>
        </p:grpSpPr>
        <p:sp>
          <p:nvSpPr>
            <p:cNvPr id="10" name="椭圆 9"/>
            <p:cNvSpPr/>
            <p:nvPr/>
          </p:nvSpPr>
          <p:spPr>
            <a:xfrm>
              <a:off x="5146577" y="2705101"/>
              <a:ext cx="1852094" cy="185209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flipH="1">
              <a:off x="5585379" y="3102653"/>
              <a:ext cx="974488" cy="1056985"/>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椭圆 12"/>
            <p:cNvSpPr/>
            <p:nvPr/>
          </p:nvSpPr>
          <p:spPr>
            <a:xfrm rot="16200000">
              <a:off x="5585379" y="3139623"/>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3"/>
            <p:cNvSpPr/>
            <p:nvPr/>
          </p:nvSpPr>
          <p:spPr>
            <a:xfrm rot="5400000">
              <a:off x="6215597" y="3800369"/>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16" name="直接连接符 15"/>
          <p:cNvCxnSpPr/>
          <p:nvPr/>
        </p:nvCxnSpPr>
        <p:spPr>
          <a:xfrm>
            <a:off x="3056643" y="3369401"/>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90543" y="3369401"/>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738179" y="2900988"/>
            <a:ext cx="2241974" cy="1982393"/>
            <a:chOff x="6613765" y="1590700"/>
            <a:chExt cx="2241974" cy="1982393"/>
          </a:xfrm>
        </p:grpSpPr>
        <p:sp>
          <p:nvSpPr>
            <p:cNvPr id="21" name="矩形 20"/>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bg1"/>
                  </a:solidFill>
                </a:rPr>
                <a:t>利润来源</a:t>
              </a:r>
              <a:endParaRPr lang="zh-CN" altLang="en-US" b="1" dirty="0">
                <a:solidFill>
                  <a:schemeClr val="bg1"/>
                </a:solidFill>
              </a:endParaRPr>
            </a:p>
          </p:txBody>
        </p:sp>
      </p:grpSp>
      <p:grpSp>
        <p:nvGrpSpPr>
          <p:cNvPr id="23" name="组合 22"/>
          <p:cNvGrpSpPr/>
          <p:nvPr/>
        </p:nvGrpSpPr>
        <p:grpSpPr>
          <a:xfrm>
            <a:off x="7216081" y="2900988"/>
            <a:ext cx="2241974" cy="1982393"/>
            <a:chOff x="6613765" y="1590700"/>
            <a:chExt cx="2241974" cy="1982393"/>
          </a:xfrm>
        </p:grpSpPr>
        <p:sp>
          <p:nvSpPr>
            <p:cNvPr id="24" name="矩形 23"/>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bg1"/>
                  </a:solidFill>
                </a:rPr>
                <a:t>利润来源</a:t>
              </a:r>
              <a:endParaRPr lang="zh-CN" altLang="en-US" b="1" dirty="0">
                <a:solidFill>
                  <a:schemeClr val="bg1"/>
                </a:solidFill>
              </a:endParaRPr>
            </a:p>
          </p:txBody>
        </p:sp>
      </p:grpSp>
      <p:grpSp>
        <p:nvGrpSpPr>
          <p:cNvPr id="27" name="组合 26"/>
          <p:cNvGrpSpPr/>
          <p:nvPr/>
        </p:nvGrpSpPr>
        <p:grpSpPr>
          <a:xfrm>
            <a:off x="985519" y="399144"/>
            <a:ext cx="6558644" cy="763582"/>
            <a:chOff x="874713" y="281210"/>
            <a:chExt cx="6558644" cy="763582"/>
          </a:xfrm>
        </p:grpSpPr>
        <p:sp>
          <p:nvSpPr>
            <p:cNvPr id="28" name="文本框 27"/>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29" name="文本框 28"/>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43287097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14:presetBounceEnd="60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60000">
                                          <p:cBhvr additive="base">
                                            <p:cTn id="25"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fill="hold"/>
                                            <p:tgtEl>
                                              <p:spTgt spid="20"/>
                                            </p:tgtEl>
                                            <p:attrNameLst>
                                              <p:attrName>ppt_x</p:attrName>
                                            </p:attrNameLst>
                                          </p:cBhvr>
                                          <p:tavLst>
                                            <p:tav tm="0">
                                              <p:val>
                                                <p:strVal val="0-#ppt_w/2"/>
                                              </p:val>
                                            </p:tav>
                                            <p:tav tm="100000">
                                              <p:val>
                                                <p:strVal val="#ppt_x"/>
                                              </p:val>
                                            </p:tav>
                                          </p:tavLst>
                                        </p:anim>
                                        <p:anim calcmode="lin" valueType="num">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财务与融资</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05</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51269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238103"/>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rPr>
                <a:t>融资计划</a:t>
              </a:r>
              <a:endParaRPr lang="zh-CN" altLang="en-US" sz="2400" b="1" dirty="0">
                <a:solidFill>
                  <a:schemeClr val="tx1">
                    <a:lumMod val="65000"/>
                    <a:lumOff val="35000"/>
                  </a:schemeClr>
                </a:solidFill>
              </a:endParaRPr>
            </a:p>
          </p:txBody>
        </p:sp>
      </p:grpSp>
      <p:grpSp>
        <p:nvGrpSpPr>
          <p:cNvPr id="22" name="组合 21"/>
          <p:cNvGrpSpPr/>
          <p:nvPr/>
        </p:nvGrpSpPr>
        <p:grpSpPr>
          <a:xfrm>
            <a:off x="985519" y="399144"/>
            <a:ext cx="6558644" cy="763582"/>
            <a:chOff x="874713" y="281210"/>
            <a:chExt cx="6558644" cy="763582"/>
          </a:xfrm>
        </p:grpSpPr>
        <p:sp>
          <p:nvSpPr>
            <p:cNvPr id="24" name="文本框 23"/>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27" name="文本框 26"/>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858809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1696982" y="4338469"/>
            <a:ext cx="2709640" cy="1225270"/>
            <a:chOff x="8330118" y="3433235"/>
            <a:chExt cx="2050553" cy="1225270"/>
          </a:xfrm>
        </p:grpSpPr>
        <p:sp>
          <p:nvSpPr>
            <p:cNvPr id="20" name="矩形 19"/>
            <p:cNvSpPr/>
            <p:nvPr/>
          </p:nvSpPr>
          <p:spPr>
            <a:xfrm>
              <a:off x="8330119" y="3790575"/>
              <a:ext cx="205055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a:t>
              </a:r>
              <a:r>
                <a:rPr lang="zh-CN" altLang="en-US" sz="1400" dirty="0" smtClean="0">
                  <a:solidFill>
                    <a:schemeClr val="tx1">
                      <a:lumMod val="65000"/>
                      <a:lumOff val="35000"/>
                    </a:schemeClr>
                  </a:solidFill>
                  <a:latin typeface="+mn-ea"/>
                </a:rPr>
                <a:t>将</a:t>
              </a:r>
              <a:endParaRPr lang="zh-CN" altLang="en-US" sz="1400" dirty="0">
                <a:solidFill>
                  <a:schemeClr val="tx1">
                    <a:lumMod val="65000"/>
                    <a:lumOff val="35000"/>
                  </a:schemeClr>
                </a:solidFill>
                <a:latin typeface="+mn-ea"/>
              </a:endParaRPr>
            </a:p>
          </p:txBody>
        </p:sp>
        <p:sp>
          <p:nvSpPr>
            <p:cNvPr id="21" name="矩形 20"/>
            <p:cNvSpPr/>
            <p:nvPr/>
          </p:nvSpPr>
          <p:spPr>
            <a:xfrm>
              <a:off x="8330118" y="343323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latin typeface="+mn-ea"/>
                </a:rPr>
                <a:t>公司财务分析</a:t>
              </a:r>
              <a:endParaRPr lang="zh-CN" altLang="en-US" b="1" dirty="0">
                <a:solidFill>
                  <a:schemeClr val="tx1">
                    <a:lumMod val="65000"/>
                    <a:lumOff val="35000"/>
                  </a:schemeClr>
                </a:solidFill>
                <a:latin typeface="+mn-ea"/>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747843" y="4338469"/>
            <a:ext cx="2709640" cy="1203341"/>
            <a:chOff x="8330118" y="3433235"/>
            <a:chExt cx="2050553" cy="1203341"/>
          </a:xfrm>
        </p:grpSpPr>
        <p:sp>
          <p:nvSpPr>
            <p:cNvPr id="23" name="矩形 22"/>
            <p:cNvSpPr/>
            <p:nvPr/>
          </p:nvSpPr>
          <p:spPr>
            <a:xfrm>
              <a:off x="8330119" y="3790575"/>
              <a:ext cx="2050552" cy="84600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a:t>
              </a:r>
              <a:r>
                <a:rPr lang="zh-CN" altLang="en-US" sz="1400" dirty="0" smtClean="0">
                  <a:solidFill>
                    <a:schemeClr val="tx1">
                      <a:lumMod val="65000"/>
                      <a:lumOff val="35000"/>
                    </a:schemeClr>
                  </a:solidFill>
                  <a:latin typeface="+mn-ea"/>
                </a:rPr>
                <a:t>将</a:t>
              </a:r>
              <a:endParaRPr lang="zh-CN" altLang="en-US" sz="1400" dirty="0">
                <a:solidFill>
                  <a:schemeClr val="tx1">
                    <a:lumMod val="65000"/>
                    <a:lumOff val="35000"/>
                  </a:schemeClr>
                </a:solidFill>
                <a:latin typeface="+mn-ea"/>
              </a:endParaRPr>
            </a:p>
          </p:txBody>
        </p:sp>
        <p:sp>
          <p:nvSpPr>
            <p:cNvPr id="24" name="矩形 23"/>
            <p:cNvSpPr/>
            <p:nvPr/>
          </p:nvSpPr>
          <p:spPr>
            <a:xfrm>
              <a:off x="8330118" y="3433235"/>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7798704" y="4338469"/>
            <a:ext cx="2709640" cy="1225270"/>
            <a:chOff x="8330118" y="3433235"/>
            <a:chExt cx="2050553" cy="1225270"/>
          </a:xfrm>
        </p:grpSpPr>
        <p:sp>
          <p:nvSpPr>
            <p:cNvPr id="26" name="矩形 25"/>
            <p:cNvSpPr/>
            <p:nvPr/>
          </p:nvSpPr>
          <p:spPr>
            <a:xfrm>
              <a:off x="8330119" y="3790575"/>
              <a:ext cx="205055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a:t>
              </a:r>
              <a:r>
                <a:rPr lang="zh-CN" altLang="en-US" sz="1400" dirty="0" smtClean="0">
                  <a:solidFill>
                    <a:schemeClr val="tx1">
                      <a:lumMod val="65000"/>
                      <a:lumOff val="35000"/>
                    </a:schemeClr>
                  </a:solidFill>
                  <a:latin typeface="+mn-ea"/>
                </a:rPr>
                <a:t>将</a:t>
              </a:r>
              <a:endParaRPr lang="zh-CN" altLang="en-US" sz="1400" dirty="0">
                <a:solidFill>
                  <a:schemeClr val="tx1">
                    <a:lumMod val="65000"/>
                    <a:lumOff val="35000"/>
                  </a:schemeClr>
                </a:solidFill>
                <a:latin typeface="+mn-ea"/>
              </a:endParaRPr>
            </a:p>
          </p:txBody>
        </p:sp>
        <p:sp>
          <p:nvSpPr>
            <p:cNvPr id="27" name="矩形 26"/>
            <p:cNvSpPr/>
            <p:nvPr/>
          </p:nvSpPr>
          <p:spPr>
            <a:xfrm>
              <a:off x="8330118" y="343323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latin typeface="Impact" panose="020B0806030902050204" pitchFamily="34" charset="0"/>
              </a:rPr>
              <a:t>40%</a:t>
            </a:r>
            <a:endParaRPr lang="zh-CN" altLang="en-US" sz="4000" dirty="0">
              <a:solidFill>
                <a:schemeClr val="accent1"/>
              </a:solidFill>
              <a:latin typeface="Impact" panose="020B0806030902050204" pitchFamily="34" charset="0"/>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latin typeface="Impact" panose="020B0806030902050204" pitchFamily="34" charset="0"/>
              </a:rPr>
              <a:t>62%</a:t>
            </a:r>
            <a:endParaRPr lang="zh-CN" altLang="en-US" sz="4000" dirty="0">
              <a:solidFill>
                <a:schemeClr val="accent1"/>
              </a:solidFill>
              <a:latin typeface="Impact" panose="020B0806030902050204" pitchFamily="34" charset="0"/>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latin typeface="Impact" panose="020B0806030902050204" pitchFamily="34" charset="0"/>
              </a:rPr>
              <a:t>75%</a:t>
            </a:r>
            <a:endParaRPr lang="zh-CN" altLang="en-US" sz="4000" dirty="0">
              <a:solidFill>
                <a:schemeClr val="accent1"/>
              </a:solidFill>
              <a:latin typeface="Impact" panose="020B0806030902050204" pitchFamily="34" charset="0"/>
            </a:endParaRPr>
          </a:p>
        </p:txBody>
      </p:sp>
      <p:grpSp>
        <p:nvGrpSpPr>
          <p:cNvPr id="28" name="组合 27"/>
          <p:cNvGrpSpPr/>
          <p:nvPr/>
        </p:nvGrpSpPr>
        <p:grpSpPr>
          <a:xfrm>
            <a:off x="985519" y="399144"/>
            <a:ext cx="6558644" cy="763582"/>
            <a:chOff x="874713" y="281210"/>
            <a:chExt cx="6558644" cy="763582"/>
          </a:xfrm>
        </p:grpSpPr>
        <p:sp>
          <p:nvSpPr>
            <p:cNvPr id="29" name="文本框 28"/>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30" name="文本框 29"/>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709631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277258" y="2024414"/>
            <a:ext cx="2844800" cy="1077218"/>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9" name="文本框 8"/>
          <p:cNvSpPr txBox="1"/>
          <p:nvPr/>
        </p:nvSpPr>
        <p:spPr>
          <a:xfrm>
            <a:off x="1991772" y="5347446"/>
            <a:ext cx="1415772" cy="461665"/>
          </a:xfrm>
          <a:prstGeom prst="rect">
            <a:avLst/>
          </a:prstGeom>
          <a:noFill/>
        </p:spPr>
        <p:txBody>
          <a:bodyPr wrap="none" rtlCol="0">
            <a:spAutoFit/>
          </a:bodyPr>
          <a:lstStyle/>
          <a:p>
            <a:pPr algn="ctr"/>
            <a:r>
              <a:rPr lang="zh-CN" altLang="en-US" sz="2400" b="1" dirty="0" smtClean="0">
                <a:solidFill>
                  <a:schemeClr val="tx1">
                    <a:lumMod val="65000"/>
                    <a:lumOff val="35000"/>
                  </a:schemeClr>
                </a:solidFill>
                <a:latin typeface="+mj-ea"/>
                <a:ea typeface="+mj-ea"/>
              </a:rPr>
              <a:t>成本预算</a:t>
            </a:r>
            <a:endParaRPr lang="zh-CN" altLang="en-US" sz="2400" b="1" dirty="0">
              <a:solidFill>
                <a:schemeClr val="tx1">
                  <a:lumMod val="65000"/>
                  <a:lumOff val="35000"/>
                </a:schemeClr>
              </a:solidFill>
              <a:latin typeface="+mj-ea"/>
              <a:ea typeface="+mj-ea"/>
            </a:endParaRPr>
          </a:p>
        </p:txBody>
      </p:sp>
      <p:sp>
        <p:nvSpPr>
          <p:cNvPr id="10" name="文本框 9"/>
          <p:cNvSpPr txBox="1"/>
          <p:nvPr/>
        </p:nvSpPr>
        <p:spPr>
          <a:xfrm>
            <a:off x="5388114" y="5347446"/>
            <a:ext cx="1415772" cy="461665"/>
          </a:xfrm>
          <a:prstGeom prst="rect">
            <a:avLst/>
          </a:prstGeom>
          <a:noFill/>
        </p:spPr>
        <p:txBody>
          <a:bodyPr wrap="none" rtlCol="0">
            <a:spAutoFit/>
          </a:bodyPr>
          <a:lstStyle/>
          <a:p>
            <a:pPr algn="ctr"/>
            <a:r>
              <a:rPr lang="zh-CN" altLang="en-US" sz="2400" b="1" dirty="0" smtClean="0">
                <a:solidFill>
                  <a:schemeClr val="tx1">
                    <a:lumMod val="65000"/>
                    <a:lumOff val="35000"/>
                  </a:schemeClr>
                </a:solidFill>
                <a:latin typeface="+mj-ea"/>
                <a:ea typeface="+mj-ea"/>
              </a:rPr>
              <a:t>成本预算</a:t>
            </a:r>
            <a:endParaRPr lang="zh-CN" altLang="en-US" sz="2400" b="1" dirty="0">
              <a:solidFill>
                <a:schemeClr val="tx1">
                  <a:lumMod val="65000"/>
                  <a:lumOff val="35000"/>
                </a:schemeClr>
              </a:solidFill>
              <a:latin typeface="+mj-ea"/>
              <a:ea typeface="+mj-ea"/>
            </a:endParaRPr>
          </a:p>
        </p:txBody>
      </p:sp>
      <p:sp>
        <p:nvSpPr>
          <p:cNvPr id="11" name="文本框 10"/>
          <p:cNvSpPr txBox="1"/>
          <p:nvPr/>
        </p:nvSpPr>
        <p:spPr>
          <a:xfrm>
            <a:off x="8784456" y="5347446"/>
            <a:ext cx="1415772" cy="461665"/>
          </a:xfrm>
          <a:prstGeom prst="rect">
            <a:avLst/>
          </a:prstGeom>
          <a:noFill/>
        </p:spPr>
        <p:txBody>
          <a:bodyPr wrap="none" rtlCol="0">
            <a:spAutoFit/>
          </a:bodyPr>
          <a:lstStyle/>
          <a:p>
            <a:pPr algn="ctr"/>
            <a:r>
              <a:rPr lang="zh-CN" altLang="en-US" sz="2400" b="1" dirty="0" smtClean="0">
                <a:solidFill>
                  <a:schemeClr val="tx1">
                    <a:lumMod val="65000"/>
                    <a:lumOff val="35000"/>
                  </a:schemeClr>
                </a:solidFill>
                <a:latin typeface="+mj-ea"/>
                <a:ea typeface="+mj-ea"/>
              </a:rPr>
              <a:t>成本预算</a:t>
            </a:r>
            <a:endParaRPr lang="zh-CN" altLang="en-US" sz="2400" b="1" dirty="0">
              <a:solidFill>
                <a:schemeClr val="tx1">
                  <a:lumMod val="65000"/>
                  <a:lumOff val="35000"/>
                </a:schemeClr>
              </a:solidFill>
              <a:latin typeface="+mj-ea"/>
              <a:ea typeface="+mj-ea"/>
            </a:endParaRPr>
          </a:p>
        </p:txBody>
      </p:sp>
      <p:sp>
        <p:nvSpPr>
          <p:cNvPr id="12" name="矩形 11"/>
          <p:cNvSpPr/>
          <p:nvPr/>
        </p:nvSpPr>
        <p:spPr>
          <a:xfrm>
            <a:off x="8069942" y="2024414"/>
            <a:ext cx="2844800" cy="1077218"/>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14" name="图文框 13"/>
          <p:cNvSpPr/>
          <p:nvPr/>
        </p:nvSpPr>
        <p:spPr>
          <a:xfrm>
            <a:off x="4701309" y="1915885"/>
            <a:ext cx="2789382" cy="4165601"/>
          </a:xfrm>
          <a:prstGeom prst="frame">
            <a:avLst>
              <a:gd name="adj1" fmla="val 106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5" name="矩形 14"/>
          <p:cNvSpPr/>
          <p:nvPr/>
        </p:nvSpPr>
        <p:spPr>
          <a:xfrm>
            <a:off x="4949371" y="2147525"/>
            <a:ext cx="2293258" cy="830997"/>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a:t>
            </a:r>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13908" r="13908"/>
          <a:stretch>
            <a:fillRect/>
          </a:stretch>
        </p:blipFill>
        <p:spPr>
          <a:noFill/>
          <a:ln w="57150">
            <a:solidFill>
              <a:schemeClr val="accent1"/>
            </a:solidFill>
          </a:ln>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noFill/>
          <a:ln w="57150">
            <a:solidFill>
              <a:schemeClr val="accent1"/>
            </a:solidFill>
          </a:ln>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noFill/>
          <a:ln w="57150">
            <a:solidFill>
              <a:schemeClr val="accent1"/>
            </a:solidFill>
          </a:ln>
        </p:spPr>
      </p:pic>
      <p:grpSp>
        <p:nvGrpSpPr>
          <p:cNvPr id="16" name="组合 15"/>
          <p:cNvGrpSpPr/>
          <p:nvPr/>
        </p:nvGrpSpPr>
        <p:grpSpPr>
          <a:xfrm>
            <a:off x="985519" y="399144"/>
            <a:ext cx="6558644" cy="763582"/>
            <a:chOff x="874713" y="281210"/>
            <a:chExt cx="6558644" cy="763582"/>
          </a:xfrm>
        </p:grpSpPr>
        <p:sp>
          <p:nvSpPr>
            <p:cNvPr id="17" name="文本框 16"/>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18" name="文本框 17"/>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67520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 calcmode="lin" valueType="num">
                                      <p:cBhvr>
                                        <p:cTn id="9" dur="500" fill="hold"/>
                                        <p:tgtEl>
                                          <p:spTgt spid="20"/>
                                        </p:tgtEl>
                                        <p:attrNameLst>
                                          <p:attrName>style.rotation</p:attrName>
                                        </p:attrNameLst>
                                      </p:cBhvr>
                                      <p:tavLst>
                                        <p:tav tm="0">
                                          <p:val>
                                            <p:fltVal val="360"/>
                                          </p:val>
                                        </p:tav>
                                        <p:tav tm="100000">
                                          <p:val>
                                            <p:fltVal val="0"/>
                                          </p:val>
                                        </p:tav>
                                      </p:tavLst>
                                    </p:anim>
                                    <p:animEffect transition="in" filter="fade">
                                      <p:cBhvr>
                                        <p:cTn id="10" dur="500"/>
                                        <p:tgtEl>
                                          <p:spTgt spid="20"/>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 calcmode="lin" valueType="num">
                                      <p:cBhvr>
                                        <p:cTn id="15" dur="500" fill="hold"/>
                                        <p:tgtEl>
                                          <p:spTgt spid="22"/>
                                        </p:tgtEl>
                                        <p:attrNameLst>
                                          <p:attrName>style.rotation</p:attrName>
                                        </p:attrNameLst>
                                      </p:cBhvr>
                                      <p:tavLst>
                                        <p:tav tm="0">
                                          <p:val>
                                            <p:fltVal val="360"/>
                                          </p:val>
                                        </p:tav>
                                        <p:tav tm="100000">
                                          <p:val>
                                            <p:fltVal val="0"/>
                                          </p:val>
                                        </p:tav>
                                      </p:tavLst>
                                    </p:anim>
                                    <p:animEffect transition="in" filter="fade">
                                      <p:cBhvr>
                                        <p:cTn id="16" dur="500"/>
                                        <p:tgtEl>
                                          <p:spTgt spid="22"/>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randombar(horizontal)">
                                      <p:cBhvr>
                                        <p:cTn id="42" dur="500"/>
                                        <p:tgtEl>
                                          <p:spTgt spid="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par>
                          <p:cTn id="46" fill="hold">
                            <p:stCondLst>
                              <p:cond delay="1500"/>
                            </p:stCondLst>
                            <p:childTnLst>
                              <p:par>
                                <p:cTn id="47" presetID="22" presetClass="entr" presetSubtype="4"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down)">
                                      <p:cBhvr>
                                        <p:cTn id="49" dur="500"/>
                                        <p:tgtEl>
                                          <p:spTgt spid="14"/>
                                        </p:tgtEl>
                                      </p:cBhvr>
                                    </p:animEffect>
                                  </p:childTnLst>
                                </p:cTn>
                              </p:par>
                            </p:childTnLst>
                          </p:cTn>
                        </p:par>
                        <p:par>
                          <p:cTn id="50" fill="hold">
                            <p:stCondLst>
                              <p:cond delay="2000"/>
                            </p:stCondLst>
                            <p:childTnLst>
                              <p:par>
                                <p:cTn id="51" presetID="53" presetClass="entr" presetSubtype="16"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4" grpId="0" animBg="1"/>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7" name="图片占位符 36"/>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4"/>
          </p:nvPr>
        </p:nvPicPr>
        <p:blipFill>
          <a:blip r:embed="rId6" cstate="screen">
            <a:extLst>
              <a:ext uri="{28A0092B-C50C-407E-A947-70E740481C1C}">
                <a14:useLocalDpi xmlns:a14="http://schemas.microsoft.com/office/drawing/2010/main"/>
              </a:ext>
            </a:extLst>
          </a:blip>
          <a:srcRect/>
          <a:stretch>
            <a:fillRect/>
          </a:stretch>
        </p:blipFill>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主要用途</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主要用途</a:t>
                </a:r>
                <a:endParaRPr lang="zh-CN" altLang="en-US" sz="1600" b="1" dirty="0">
                  <a:solidFill>
                    <a:schemeClr val="tx1">
                      <a:lumMod val="65000"/>
                      <a:lumOff val="35000"/>
                    </a:schemeClr>
                  </a:solidFill>
                  <a:latin typeface="+mn-ea"/>
                </a:endParaRP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主要用途</a:t>
                </a:r>
                <a:endParaRPr lang="zh-CN" altLang="en-US" sz="1600" b="1" dirty="0">
                  <a:solidFill>
                    <a:schemeClr val="tx1">
                      <a:lumMod val="65000"/>
                      <a:lumOff val="35000"/>
                    </a:schemeClr>
                  </a:solidFill>
                  <a:latin typeface="+mn-ea"/>
                </a:endParaRP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1" name="组合 30"/>
          <p:cNvGrpSpPr/>
          <p:nvPr/>
        </p:nvGrpSpPr>
        <p:grpSpPr>
          <a:xfrm>
            <a:off x="985519" y="399144"/>
            <a:ext cx="6558644" cy="763582"/>
            <a:chOff x="874713" y="281210"/>
            <a:chExt cx="6558644" cy="763582"/>
          </a:xfrm>
        </p:grpSpPr>
        <p:sp>
          <p:nvSpPr>
            <p:cNvPr id="32" name="文本框 31"/>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33" name="文本框 3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8684942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rot="16200000" flipH="1">
            <a:off x="7872923" y="2027240"/>
            <a:ext cx="2099313" cy="1809752"/>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5400000">
            <a:off x="9663625" y="2027242"/>
            <a:ext cx="2099313" cy="1809752"/>
          </a:xfrm>
          <a:prstGeom prst="triangle">
            <a:avLst>
              <a:gd name="adj" fmla="val 6078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flipH="1">
            <a:off x="9617717" y="1007117"/>
            <a:ext cx="2764974" cy="2383598"/>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119450" y="1033850"/>
            <a:ext cx="1732026" cy="1493126"/>
          </a:xfrm>
          <a:prstGeom prst="triangle">
            <a:avLst>
              <a:gd name="adj" fmla="val 6099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890924" y="4895850"/>
            <a:ext cx="510909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smtClean="0">
                <a:solidFill>
                  <a:schemeClr val="tx1">
                    <a:lumMod val="75000"/>
                    <a:lumOff val="25000"/>
                  </a:schemeClr>
                </a:solidFill>
              </a:rPr>
              <a:t>演示完毕感谢观看</a:t>
            </a:r>
            <a:endParaRPr lang="zh-CN" altLang="en-US" sz="4800" b="1" dirty="0">
              <a:solidFill>
                <a:schemeClr val="tx1">
                  <a:lumMod val="75000"/>
                  <a:lumOff val="25000"/>
                </a:schemeClr>
              </a:solidFill>
            </a:endParaRPr>
          </a:p>
        </p:txBody>
      </p:sp>
      <p:sp>
        <p:nvSpPr>
          <p:cNvPr id="18" name="文本框 17"/>
          <p:cNvSpPr txBox="1"/>
          <p:nvPr/>
        </p:nvSpPr>
        <p:spPr>
          <a:xfrm>
            <a:off x="7715975" y="4216806"/>
            <a:ext cx="3284041"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COMPANY</a:t>
            </a:r>
            <a:endParaRPr lang="zh-CN" altLang="en-US" sz="4800" b="1" dirty="0">
              <a:solidFill>
                <a:srgbClr val="D8270A"/>
              </a:solidFill>
            </a:endParaRPr>
          </a:p>
        </p:txBody>
      </p:sp>
      <p:sp>
        <p:nvSpPr>
          <p:cNvPr id="19" name="文本框 18"/>
          <p:cNvSpPr txBox="1"/>
          <p:nvPr/>
        </p:nvSpPr>
        <p:spPr>
          <a:xfrm>
            <a:off x="4441372" y="5753145"/>
            <a:ext cx="6558644" cy="58349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pic>
        <p:nvPicPr>
          <p:cNvPr id="35" name="图片占位符 34"/>
          <p:cNvPicPr>
            <a:picLocks noGrp="1" noChangeAspect="1"/>
          </p:cNvPicPr>
          <p:nvPr>
            <p:ph type="pic" sz="quarter" idx="10"/>
          </p:nvPr>
        </p:nvPicPr>
        <p:blipFill>
          <a:blip r:embed="rId3" cstate="screen">
            <a:grayscl/>
            <a:extLst>
              <a:ext uri="{BEBA8EAE-BF5A-486C-A8C5-ECC9F3942E4B}">
                <a14:imgProps xmlns:a14="http://schemas.microsoft.com/office/drawing/2010/main">
                  <a14:imgLayer r:embed="rId4">
                    <a14:imgEffect>
                      <a14:colorTemperature colorTemp="5300"/>
                    </a14:imgEffect>
                    <a14:imgEffect>
                      <a14:brightnessContrast contrast="20000"/>
                    </a14:imgEffect>
                  </a14:imgLayer>
                </a14:imgProps>
              </a:ext>
              <a:ext uri="{28A0092B-C50C-407E-A947-70E740481C1C}">
                <a14:useLocalDpi xmlns:a14="http://schemas.microsoft.com/office/drawing/2010/main"/>
              </a:ext>
            </a:extLst>
          </a:blip>
          <a:srcRect t="13640" b="13640"/>
          <a:stretch>
            <a:fillRect/>
          </a:stretch>
        </p:blipFill>
        <p:spPr/>
      </p:pic>
    </p:spTree>
    <p:extLst>
      <p:ext uri="{BB962C8B-B14F-4D97-AF65-F5344CB8AC3E}">
        <p14:creationId xmlns:p14="http://schemas.microsoft.com/office/powerpoint/2010/main" val="16603807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商业策划方案计划书PPT模板2"/>
</p:tagLst>
</file>

<file path=ppt/theme/theme1.xml><?xml version="1.0" encoding="utf-8"?>
<a:theme xmlns:a="http://schemas.openxmlformats.org/drawingml/2006/main" name="第一PPT，www.1ppt.com">
  <a:themeElements>
    <a:clrScheme name="自定义 168">
      <a:dk1>
        <a:srgbClr val="000000"/>
      </a:dk1>
      <a:lt1>
        <a:srgbClr val="FFFFFF"/>
      </a:lt1>
      <a:dk2>
        <a:srgbClr val="778495"/>
      </a:dk2>
      <a:lt2>
        <a:srgbClr val="F0F0F0"/>
      </a:lt2>
      <a:accent1>
        <a:srgbClr val="E2231A"/>
      </a:accent1>
      <a:accent2>
        <a:srgbClr val="586270"/>
      </a:accent2>
      <a:accent3>
        <a:srgbClr val="E2231A"/>
      </a:accent3>
      <a:accent4>
        <a:srgbClr val="586270"/>
      </a:accent4>
      <a:accent5>
        <a:srgbClr val="E2231A"/>
      </a:accent5>
      <a:accent6>
        <a:srgbClr val="586270"/>
      </a:accent6>
      <a:hlink>
        <a:srgbClr val="E2231A"/>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404</TotalTime>
  <Words>1723</Words>
  <Application>Microsoft Office PowerPoint</Application>
  <PresentationFormat>宽屏</PresentationFormat>
  <Paragraphs>210</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大气商业策划方案计划书PPT模板2</dc:title>
  <dc:creator>第一PPT</dc:creator>
  <cp:keywords>www.1ppt.com</cp:keywords>
  <dc:description>www.1ppt.com</dc:description>
  <cp:lastModifiedBy>faith123</cp:lastModifiedBy>
  <cp:revision>39</cp:revision>
  <dcterms:created xsi:type="dcterms:W3CDTF">2017-09-17T04:28:10Z</dcterms:created>
  <dcterms:modified xsi:type="dcterms:W3CDTF">2020-03-21T05:39:12Z</dcterms:modified>
</cp:coreProperties>
</file>