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19" d="100"/>
          <a:sy n="119" d="100"/>
        </p:scale>
        <p:origin x="162"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extLst>
              <c:ext xmlns:c16="http://schemas.microsoft.com/office/drawing/2014/chart" uri="{C3380CC4-5D6E-409C-BE32-E72D297353CC}">
                <c16:uniqueId val="{00000001-48C6-4698-8F31-68ADAE37CF6C}"/>
              </c:ext>
            </c:extLst>
          </c:dPt>
          <c:dPt>
            <c:idx val="1"/>
            <c:bubble3D val="0"/>
            <c:spPr>
              <a:solidFill>
                <a:srgbClr val="03AE97"/>
              </a:solidFill>
              <a:ln w="12700" cap="flat">
                <a:noFill/>
                <a:miter lim="400000"/>
              </a:ln>
              <a:effectLst/>
            </c:spPr>
            <c:extLst>
              <c:ext xmlns:c16="http://schemas.microsoft.com/office/drawing/2014/chart" uri="{C3380CC4-5D6E-409C-BE32-E72D297353CC}">
                <c16:uniqueId val="{00000003-48C6-4698-8F31-68ADAE37CF6C}"/>
              </c:ext>
            </c:extLst>
          </c:dPt>
          <c:dPt>
            <c:idx val="2"/>
            <c:bubble3D val="0"/>
            <c:spPr>
              <a:solidFill>
                <a:srgbClr val="3194C6"/>
              </a:solidFill>
              <a:ln w="12700" cap="flat">
                <a:noFill/>
                <a:miter lim="400000"/>
              </a:ln>
              <a:effectLst/>
            </c:spPr>
            <c:extLst>
              <c:ext xmlns:c16="http://schemas.microsoft.com/office/drawing/2014/chart" uri="{C3380CC4-5D6E-409C-BE32-E72D297353CC}">
                <c16:uniqueId val="{00000005-48C6-4698-8F31-68ADAE37CF6C}"/>
              </c:ext>
            </c:extLst>
          </c:dPt>
          <c:dPt>
            <c:idx val="3"/>
            <c:bubble3D val="0"/>
            <c:spPr>
              <a:solidFill>
                <a:srgbClr val="F7AC12"/>
              </a:solidFill>
              <a:ln w="12700" cap="flat">
                <a:noFill/>
                <a:miter lim="400000"/>
              </a:ln>
              <a:effectLst/>
            </c:spPr>
            <c:extLst>
              <c:ext xmlns:c16="http://schemas.microsoft.com/office/drawing/2014/chart" uri="{C3380CC4-5D6E-409C-BE32-E72D297353CC}">
                <c16:uniqueId val="{00000007-48C6-4698-8F31-68ADAE37CF6C}"/>
              </c:ext>
            </c:extLst>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extLst>
            <c:ext xmlns:c16="http://schemas.microsoft.com/office/drawing/2014/chart" uri="{C3380CC4-5D6E-409C-BE32-E72D297353CC}">
              <c16:uniqueId val="{00000008-48C6-4698-8F31-68ADAE37CF6C}"/>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extLst>
            <c:ext xmlns:c16="http://schemas.microsoft.com/office/drawing/2014/chart" uri="{C3380CC4-5D6E-409C-BE32-E72D297353CC}">
              <c16:uniqueId val="{00000000-4FA9-41E6-B698-F3F01549760E}"/>
            </c:ext>
          </c:extLst>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extLst>
            <c:ext xmlns:c16="http://schemas.microsoft.com/office/drawing/2014/chart" uri="{C3380CC4-5D6E-409C-BE32-E72D297353CC}">
              <c16:uniqueId val="{00000001-4FA9-41E6-B698-F3F01549760E}"/>
            </c:ext>
          </c:extLst>
        </c:ser>
        <c:dLbls>
          <c:showLegendKey val="0"/>
          <c:showVal val="0"/>
          <c:showCatName val="0"/>
          <c:showSerName val="0"/>
          <c:showPercent val="0"/>
          <c:showBubbleSize val="0"/>
        </c:dLbls>
        <c:gapWidth val="50"/>
        <c:overlap val="100"/>
        <c:axId val="98019968"/>
        <c:axId val="98029952"/>
      </c:barChart>
      <c:catAx>
        <c:axId val="9801996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98029952"/>
        <c:crosses val="autoZero"/>
        <c:auto val="1"/>
        <c:lblAlgn val="ctr"/>
        <c:lblOffset val="100"/>
        <c:noMultiLvlLbl val="1"/>
      </c:catAx>
      <c:valAx>
        <c:axId val="9802995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9801996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extLst>
            <c:ext xmlns:c16="http://schemas.microsoft.com/office/drawing/2014/chart" uri="{C3380CC4-5D6E-409C-BE32-E72D297353CC}">
              <c16:uniqueId val="{00000000-B097-41BC-BAEF-320F6870A6E2}"/>
            </c:ext>
          </c:extLst>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extLst>
            <c:ext xmlns:c16="http://schemas.microsoft.com/office/drawing/2014/chart" uri="{C3380CC4-5D6E-409C-BE32-E72D297353CC}">
              <c16:uniqueId val="{00000001-B097-41BC-BAEF-320F6870A6E2}"/>
            </c:ext>
          </c:extLst>
        </c:ser>
        <c:dLbls>
          <c:showLegendKey val="0"/>
          <c:showVal val="0"/>
          <c:showCatName val="0"/>
          <c:showSerName val="0"/>
          <c:showPercent val="0"/>
          <c:showBubbleSize val="0"/>
        </c:dLbls>
        <c:gapWidth val="50"/>
        <c:overlap val="100"/>
        <c:axId val="98104448"/>
        <c:axId val="98105984"/>
      </c:barChart>
      <c:catAx>
        <c:axId val="9810444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98105984"/>
        <c:crosses val="autoZero"/>
        <c:auto val="1"/>
        <c:lblAlgn val="ctr"/>
        <c:lblOffset val="100"/>
        <c:noMultiLvlLbl val="1"/>
      </c:catAx>
      <c:valAx>
        <c:axId val="98105984"/>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9810444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extLst>
              <c:ext xmlns:c16="http://schemas.microsoft.com/office/drawing/2014/chart" uri="{C3380CC4-5D6E-409C-BE32-E72D297353CC}">
                <c16:uniqueId val="{00000001-5AE4-4594-AE13-6B88D6692D99}"/>
              </c:ext>
            </c:extLst>
          </c:dPt>
          <c:dPt>
            <c:idx val="1"/>
            <c:bubble3D val="0"/>
            <c:spPr>
              <a:solidFill>
                <a:srgbClr val="A5C067"/>
              </a:solidFill>
              <a:ln w="12700" cap="flat">
                <a:noFill/>
                <a:miter lim="400000"/>
              </a:ln>
              <a:effectLst/>
            </c:spPr>
            <c:extLst>
              <c:ext xmlns:c16="http://schemas.microsoft.com/office/drawing/2014/chart" uri="{C3380CC4-5D6E-409C-BE32-E72D297353CC}">
                <c16:uniqueId val="{00000003-5AE4-4594-AE13-6B88D6692D99}"/>
              </c:ext>
            </c:extLst>
          </c:dPt>
          <c:dPt>
            <c:idx val="2"/>
            <c:bubble3D val="0"/>
            <c:spPr>
              <a:solidFill>
                <a:srgbClr val="03AE97"/>
              </a:solidFill>
              <a:ln w="12700" cap="flat">
                <a:noFill/>
                <a:miter lim="400000"/>
              </a:ln>
              <a:effectLst/>
            </c:spPr>
            <c:extLst>
              <c:ext xmlns:c16="http://schemas.microsoft.com/office/drawing/2014/chart" uri="{C3380CC4-5D6E-409C-BE32-E72D297353CC}">
                <c16:uniqueId val="{00000005-5AE4-4594-AE13-6B88D6692D99}"/>
              </c:ext>
            </c:extLst>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extLst>
            <c:ext xmlns:c16="http://schemas.microsoft.com/office/drawing/2014/chart" uri="{C3380CC4-5D6E-409C-BE32-E72D297353CC}">
              <c16:uniqueId val="{00000006-5AE4-4594-AE13-6B88D6692D99}"/>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extLst>
            <c:ext xmlns:c16="http://schemas.microsoft.com/office/drawing/2014/chart" uri="{C3380CC4-5D6E-409C-BE32-E72D297353CC}">
              <c16:uniqueId val="{00000000-6479-4F9E-BBF6-70C346419FD1}"/>
            </c:ext>
          </c:extLst>
        </c:ser>
        <c:dLbls>
          <c:showLegendKey val="0"/>
          <c:showVal val="0"/>
          <c:showCatName val="0"/>
          <c:showSerName val="0"/>
          <c:showPercent val="0"/>
          <c:showBubbleSize val="0"/>
        </c:dLbls>
        <c:gapWidth val="50"/>
        <c:axId val="98239616"/>
        <c:axId val="98241152"/>
      </c:barChart>
      <c:catAx>
        <c:axId val="98239616"/>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98241152"/>
        <c:crosses val="autoZero"/>
        <c:auto val="1"/>
        <c:lblAlgn val="ctr"/>
        <c:lblOffset val="100"/>
        <c:noMultiLvlLbl val="1"/>
      </c:catAx>
      <c:valAx>
        <c:axId val="98241152"/>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98239616"/>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extLst>
            <c:ext xmlns:c16="http://schemas.microsoft.com/office/drawing/2014/chart" uri="{C3380CC4-5D6E-409C-BE32-E72D297353CC}">
              <c16:uniqueId val="{00000000-C571-41B5-9FB7-BF2696C9E0CB}"/>
            </c:ext>
          </c:extLst>
        </c:ser>
        <c:dLbls>
          <c:showLegendKey val="0"/>
          <c:showVal val="0"/>
          <c:showCatName val="0"/>
          <c:showSerName val="0"/>
          <c:showPercent val="0"/>
          <c:showBubbleSize val="0"/>
        </c:dLbls>
        <c:gapWidth val="50"/>
        <c:axId val="98257536"/>
        <c:axId val="98288000"/>
      </c:barChart>
      <c:catAx>
        <c:axId val="98257536"/>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98288000"/>
        <c:crosses val="autoZero"/>
        <c:auto val="1"/>
        <c:lblAlgn val="ctr"/>
        <c:lblOffset val="100"/>
        <c:noMultiLvlLbl val="1"/>
      </c:catAx>
      <c:valAx>
        <c:axId val="9828800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98257536"/>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671D42-D001-41DA-887B-5B9B43A68AF3}" type="datetimeFigureOut">
              <a:rPr lang="zh-CN" altLang="en-US" smtClean="0"/>
              <a:t>2020/3/11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94CBFA-6C20-47AF-AD12-E2D304E57898}" type="slidenum">
              <a:rPr lang="zh-CN" altLang="en-US" smtClean="0"/>
              <a:t>‹#›</a:t>
            </a:fld>
            <a:endParaRPr lang="zh-CN" altLang="en-US"/>
          </a:p>
        </p:txBody>
      </p:sp>
    </p:spTree>
    <p:extLst>
      <p:ext uri="{BB962C8B-B14F-4D97-AF65-F5344CB8AC3E}">
        <p14:creationId xmlns:p14="http://schemas.microsoft.com/office/powerpoint/2010/main" val="2082834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a:t>
            </a:fld>
            <a:endParaRPr lang="zh-CN" altLang="en-US"/>
          </a:p>
        </p:txBody>
      </p:sp>
    </p:spTree>
    <p:extLst>
      <p:ext uri="{BB962C8B-B14F-4D97-AF65-F5344CB8AC3E}">
        <p14:creationId xmlns:p14="http://schemas.microsoft.com/office/powerpoint/2010/main" val="4051752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2</a:t>
            </a:fld>
            <a:endParaRPr lang="zh-CN" altLang="en-US"/>
          </a:p>
        </p:txBody>
      </p:sp>
    </p:spTree>
    <p:extLst>
      <p:ext uri="{BB962C8B-B14F-4D97-AF65-F5344CB8AC3E}">
        <p14:creationId xmlns:p14="http://schemas.microsoft.com/office/powerpoint/2010/main" val="3542222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3</a:t>
            </a:fld>
            <a:endParaRPr lang="zh-CN" altLang="en-US"/>
          </a:p>
        </p:txBody>
      </p:sp>
    </p:spTree>
    <p:extLst>
      <p:ext uri="{BB962C8B-B14F-4D97-AF65-F5344CB8AC3E}">
        <p14:creationId xmlns:p14="http://schemas.microsoft.com/office/powerpoint/2010/main" val="2214676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4</a:t>
            </a:fld>
            <a:endParaRPr lang="zh-CN" altLang="en-US"/>
          </a:p>
        </p:txBody>
      </p:sp>
    </p:spTree>
    <p:extLst>
      <p:ext uri="{BB962C8B-B14F-4D97-AF65-F5344CB8AC3E}">
        <p14:creationId xmlns:p14="http://schemas.microsoft.com/office/powerpoint/2010/main" val="293523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5</a:t>
            </a:fld>
            <a:endParaRPr lang="zh-CN" altLang="en-US"/>
          </a:p>
        </p:txBody>
      </p:sp>
    </p:spTree>
    <p:extLst>
      <p:ext uri="{BB962C8B-B14F-4D97-AF65-F5344CB8AC3E}">
        <p14:creationId xmlns:p14="http://schemas.microsoft.com/office/powerpoint/2010/main" val="1904995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6</a:t>
            </a:fld>
            <a:endParaRPr lang="zh-CN" altLang="en-US"/>
          </a:p>
        </p:txBody>
      </p:sp>
    </p:spTree>
    <p:extLst>
      <p:ext uri="{BB962C8B-B14F-4D97-AF65-F5344CB8AC3E}">
        <p14:creationId xmlns:p14="http://schemas.microsoft.com/office/powerpoint/2010/main" val="3024920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7</a:t>
            </a:fld>
            <a:endParaRPr lang="zh-CN" altLang="en-US"/>
          </a:p>
        </p:txBody>
      </p:sp>
    </p:spTree>
    <p:extLst>
      <p:ext uri="{BB962C8B-B14F-4D97-AF65-F5344CB8AC3E}">
        <p14:creationId xmlns:p14="http://schemas.microsoft.com/office/powerpoint/2010/main" val="3261852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8</a:t>
            </a:fld>
            <a:endParaRPr lang="zh-CN" altLang="en-US"/>
          </a:p>
        </p:txBody>
      </p:sp>
    </p:spTree>
    <p:extLst>
      <p:ext uri="{BB962C8B-B14F-4D97-AF65-F5344CB8AC3E}">
        <p14:creationId xmlns:p14="http://schemas.microsoft.com/office/powerpoint/2010/main" val="26174813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9</a:t>
            </a:fld>
            <a:endParaRPr lang="zh-CN" altLang="en-US"/>
          </a:p>
        </p:txBody>
      </p:sp>
    </p:spTree>
    <p:extLst>
      <p:ext uri="{BB962C8B-B14F-4D97-AF65-F5344CB8AC3E}">
        <p14:creationId xmlns:p14="http://schemas.microsoft.com/office/powerpoint/2010/main" val="4032758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10</a:t>
            </a:fld>
            <a:endParaRPr lang="zh-CN" altLang="en-US"/>
          </a:p>
        </p:txBody>
      </p:sp>
    </p:spTree>
    <p:extLst>
      <p:ext uri="{BB962C8B-B14F-4D97-AF65-F5344CB8AC3E}">
        <p14:creationId xmlns:p14="http://schemas.microsoft.com/office/powerpoint/2010/main" val="162112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11</a:t>
            </a:fld>
            <a:endParaRPr lang="zh-CN" altLang="en-US"/>
          </a:p>
        </p:txBody>
      </p:sp>
    </p:spTree>
    <p:extLst>
      <p:ext uri="{BB962C8B-B14F-4D97-AF65-F5344CB8AC3E}">
        <p14:creationId xmlns:p14="http://schemas.microsoft.com/office/powerpoint/2010/main" val="695337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12</a:t>
            </a:fld>
            <a:endParaRPr lang="zh-CN" altLang="en-US"/>
          </a:p>
        </p:txBody>
      </p:sp>
    </p:spTree>
    <p:extLst>
      <p:ext uri="{BB962C8B-B14F-4D97-AF65-F5344CB8AC3E}">
        <p14:creationId xmlns:p14="http://schemas.microsoft.com/office/powerpoint/2010/main" val="529588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13</a:t>
            </a:fld>
            <a:endParaRPr lang="zh-CN" altLang="en-US"/>
          </a:p>
        </p:txBody>
      </p:sp>
    </p:spTree>
    <p:extLst>
      <p:ext uri="{BB962C8B-B14F-4D97-AF65-F5344CB8AC3E}">
        <p14:creationId xmlns:p14="http://schemas.microsoft.com/office/powerpoint/2010/main" val="3815582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14</a:t>
            </a:fld>
            <a:endParaRPr lang="zh-CN" altLang="en-US"/>
          </a:p>
        </p:txBody>
      </p:sp>
    </p:spTree>
    <p:extLst>
      <p:ext uri="{BB962C8B-B14F-4D97-AF65-F5344CB8AC3E}">
        <p14:creationId xmlns:p14="http://schemas.microsoft.com/office/powerpoint/2010/main" val="2008509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15</a:t>
            </a:fld>
            <a:endParaRPr lang="zh-CN" altLang="en-US"/>
          </a:p>
        </p:txBody>
      </p:sp>
    </p:spTree>
    <p:extLst>
      <p:ext uri="{BB962C8B-B14F-4D97-AF65-F5344CB8AC3E}">
        <p14:creationId xmlns:p14="http://schemas.microsoft.com/office/powerpoint/2010/main" val="23678973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16</a:t>
            </a:fld>
            <a:endParaRPr lang="zh-CN" altLang="en-US"/>
          </a:p>
        </p:txBody>
      </p:sp>
    </p:spTree>
    <p:extLst>
      <p:ext uri="{BB962C8B-B14F-4D97-AF65-F5344CB8AC3E}">
        <p14:creationId xmlns:p14="http://schemas.microsoft.com/office/powerpoint/2010/main" val="576462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17</a:t>
            </a:fld>
            <a:endParaRPr lang="zh-CN" altLang="en-US"/>
          </a:p>
        </p:txBody>
      </p:sp>
    </p:spTree>
    <p:extLst>
      <p:ext uri="{BB962C8B-B14F-4D97-AF65-F5344CB8AC3E}">
        <p14:creationId xmlns:p14="http://schemas.microsoft.com/office/powerpoint/2010/main" val="11698516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18</a:t>
            </a:fld>
            <a:endParaRPr lang="zh-CN" altLang="en-US"/>
          </a:p>
        </p:txBody>
      </p:sp>
    </p:spTree>
    <p:extLst>
      <p:ext uri="{BB962C8B-B14F-4D97-AF65-F5344CB8AC3E}">
        <p14:creationId xmlns:p14="http://schemas.microsoft.com/office/powerpoint/2010/main" val="15827377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19</a:t>
            </a:fld>
            <a:endParaRPr lang="zh-CN" altLang="en-US"/>
          </a:p>
        </p:txBody>
      </p:sp>
    </p:spTree>
    <p:extLst>
      <p:ext uri="{BB962C8B-B14F-4D97-AF65-F5344CB8AC3E}">
        <p14:creationId xmlns:p14="http://schemas.microsoft.com/office/powerpoint/2010/main" val="14810734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B94CBFA-6C20-47AF-AD12-E2D304E57898}" type="slidenum">
              <a:rPr lang="zh-CN" altLang="en-US" smtClean="0"/>
              <a:t>20</a:t>
            </a:fld>
            <a:endParaRPr lang="zh-CN" altLang="en-US"/>
          </a:p>
        </p:txBody>
      </p:sp>
    </p:spTree>
    <p:extLst>
      <p:ext uri="{BB962C8B-B14F-4D97-AF65-F5344CB8AC3E}">
        <p14:creationId xmlns:p14="http://schemas.microsoft.com/office/powerpoint/2010/main" val="1937309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7"/>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33"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96"/>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11"/>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l="3314" r="3314"/>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9"/>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6"/>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部门资料培训</a:t>
            </a:r>
            <a:r>
              <a:rPr lang="en-US" altLang="zh-CN" sz="3600" b="1" dirty="0">
                <a:solidFill>
                  <a:schemeClr val="bg1"/>
                </a:solidFill>
                <a:latin typeface="微软雅黑"/>
                <a:ea typeface="微软雅黑"/>
              </a:rPr>
              <a:t>ppt</a:t>
            </a:r>
            <a:r>
              <a:rPr lang="zh-CN" altLang="en-US" sz="3600" b="1" dirty="0">
                <a:solidFill>
                  <a:schemeClr val="bg1"/>
                </a:solidFill>
                <a:latin typeface="微软雅黑"/>
                <a:ea typeface="微软雅黑"/>
              </a:rPr>
              <a:t>模板</a:t>
            </a: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953436" y="1947567"/>
            <a:ext cx="735006" cy="241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                  PPT</a:t>
            </a:r>
            <a:r>
              <a:rPr lang="zh-CN" altLang="en-US" sz="100" dirty="0">
                <a:solidFill>
                  <a:schemeClr val="bg1"/>
                </a:solidFill>
              </a:rPr>
              <a:t>素材：</a:t>
            </a:r>
            <a:r>
              <a:rPr lang="en-US" altLang="zh-CN" sz="100" dirty="0">
                <a:solidFill>
                  <a:schemeClr val="bg1"/>
                </a:solidFill>
              </a:rPr>
              <a:t>www.1ppt.com/sucai/</a:t>
            </a:r>
          </a:p>
          <a:p>
            <a:r>
              <a:rPr lang="en-US" altLang="zh-CN" sz="100" dirty="0">
                <a:solidFill>
                  <a:schemeClr val="bg1"/>
                </a:solidFill>
              </a:rPr>
              <a:t>PPT</a:t>
            </a:r>
            <a:r>
              <a:rPr lang="zh-CN" altLang="en-US" sz="100" dirty="0">
                <a:solidFill>
                  <a:schemeClr val="bg1"/>
                </a:solidFill>
              </a:rPr>
              <a:t>背景：</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r>
              <a:rPr lang="zh-CN" altLang="en-US" sz="100" dirty="0">
                <a:solidFill>
                  <a:schemeClr val="bg1"/>
                </a:solidFill>
              </a:rPr>
              <a:t>资料下载：</a:t>
            </a:r>
            <a:r>
              <a:rPr lang="en-US" altLang="zh-CN" sz="100" dirty="0">
                <a:solidFill>
                  <a:schemeClr val="bg1"/>
                </a:solidFill>
              </a:rPr>
              <a:t>www.1ppt.com/ziliao/                   </a:t>
            </a:r>
            <a:r>
              <a:rPr lang="zh-CN" altLang="en-US" sz="100" dirty="0">
                <a:solidFill>
                  <a:schemeClr val="bg1"/>
                </a:solidFill>
              </a:rPr>
              <a:t>范文下载：</a:t>
            </a:r>
            <a:r>
              <a:rPr lang="en-US" altLang="zh-CN" sz="100" dirty="0">
                <a:solidFill>
                  <a:schemeClr val="bg1"/>
                </a:solidFill>
              </a:rPr>
              <a:t>www.1ppt.com/fanwen/             </a:t>
            </a:r>
          </a:p>
          <a:p>
            <a:r>
              <a:rPr lang="zh-CN" altLang="en-US" sz="100" dirty="0">
                <a:solidFill>
                  <a:schemeClr val="bg1"/>
                </a:solidFill>
              </a:rPr>
              <a:t>试卷下载：</a:t>
            </a:r>
            <a:r>
              <a:rPr lang="en-US" altLang="zh-CN" sz="100" dirty="0">
                <a:solidFill>
                  <a:schemeClr val="bg1"/>
                </a:solidFill>
              </a:rPr>
              <a:t>www.1ppt.com/shiti/                     </a:t>
            </a:r>
            <a:r>
              <a:rPr lang="zh-CN" altLang="en-US" sz="100" dirty="0">
                <a:solidFill>
                  <a:schemeClr val="bg1"/>
                </a:solidFill>
              </a:rPr>
              <a:t>教案下载：</a:t>
            </a:r>
            <a:r>
              <a:rPr lang="en-US" altLang="zh-CN" sz="100" dirty="0">
                <a:solidFill>
                  <a:schemeClr val="bg1"/>
                </a:solidFill>
              </a:rPr>
              <a:t>www.1ppt.com/jiaoan/               </a:t>
            </a:r>
          </a:p>
          <a:p>
            <a:r>
              <a:rPr lang="en-US" altLang="zh-CN" sz="100" dirty="0">
                <a:solidFill>
                  <a:schemeClr val="bg1"/>
                </a:solidFill>
              </a:rPr>
              <a:t>PPT</a:t>
            </a:r>
            <a:r>
              <a:rPr lang="zh-CN" altLang="en-US" sz="100" dirty="0">
                <a:solidFill>
                  <a:schemeClr val="bg1"/>
                </a:solidFill>
              </a:rPr>
              <a:t>论坛：</a:t>
            </a:r>
            <a:r>
              <a:rPr lang="en-US" altLang="zh-CN" sz="100" dirty="0">
                <a:solidFill>
                  <a:schemeClr val="bg1"/>
                </a:solidFill>
              </a:rPr>
              <a:t>www.1ppt.cn                                     PPT</a:t>
            </a:r>
            <a:r>
              <a:rPr lang="zh-CN" altLang="en-US" sz="100" dirty="0">
                <a:solidFill>
                  <a:schemeClr val="bg1"/>
                </a:solidFill>
              </a:rPr>
              <a:t>课件：</a:t>
            </a:r>
            <a:r>
              <a:rPr lang="en-US" altLang="zh-CN" sz="100" dirty="0">
                <a:solidFill>
                  <a:schemeClr val="bg1"/>
                </a:solidFill>
              </a:rPr>
              <a:t>www.1ppt.com/kejian/ </a:t>
            </a:r>
          </a:p>
          <a:p>
            <a:r>
              <a:rPr lang="zh-CN" altLang="en-US" sz="100" dirty="0">
                <a:solidFill>
                  <a:schemeClr val="bg1"/>
                </a:solidFill>
              </a:rPr>
              <a:t>语文课件：</a:t>
            </a:r>
            <a:r>
              <a:rPr lang="en-US" altLang="zh-CN" sz="100" dirty="0">
                <a:solidFill>
                  <a:schemeClr val="bg1"/>
                </a:solidFill>
              </a:rPr>
              <a:t>www.1ppt.com/kejian/yuwen/    </a:t>
            </a:r>
            <a:r>
              <a:rPr lang="zh-CN" altLang="en-US" sz="100" dirty="0">
                <a:solidFill>
                  <a:schemeClr val="bg1"/>
                </a:solidFill>
              </a:rPr>
              <a:t>数学课件：</a:t>
            </a:r>
            <a:r>
              <a:rPr lang="en-US" altLang="zh-CN" sz="100" dirty="0">
                <a:solidFill>
                  <a:schemeClr val="bg1"/>
                </a:solidFill>
              </a:rPr>
              <a:t>www.1ppt.com/kejian/shuxue/ </a:t>
            </a:r>
          </a:p>
          <a:p>
            <a:r>
              <a:rPr lang="zh-CN" altLang="en-US" sz="100" dirty="0">
                <a:solidFill>
                  <a:schemeClr val="bg1"/>
                </a:solidFill>
              </a:rPr>
              <a:t>英语课件：</a:t>
            </a:r>
            <a:r>
              <a:rPr lang="en-US" altLang="zh-CN" sz="100" dirty="0">
                <a:solidFill>
                  <a:schemeClr val="bg1"/>
                </a:solidFill>
              </a:rPr>
              <a:t>www.1ppt.com/kejian/yingyu/    </a:t>
            </a:r>
            <a:r>
              <a:rPr lang="zh-CN" altLang="en-US" sz="100" dirty="0">
                <a:solidFill>
                  <a:schemeClr val="bg1"/>
                </a:solidFill>
              </a:rPr>
              <a:t>美术课件：</a:t>
            </a:r>
            <a:r>
              <a:rPr lang="en-US" altLang="zh-CN" sz="100" dirty="0">
                <a:solidFill>
                  <a:schemeClr val="bg1"/>
                </a:solidFill>
              </a:rPr>
              <a:t>www.1ppt.com/kejian/meishu/ </a:t>
            </a:r>
          </a:p>
          <a:p>
            <a:r>
              <a:rPr lang="zh-CN" altLang="en-US" sz="100" dirty="0">
                <a:solidFill>
                  <a:schemeClr val="bg1"/>
                </a:solidFill>
              </a:rPr>
              <a:t>科学课件：</a:t>
            </a:r>
            <a:r>
              <a:rPr lang="en-US" altLang="zh-CN" sz="100" dirty="0">
                <a:solidFill>
                  <a:schemeClr val="bg1"/>
                </a:solidFill>
              </a:rPr>
              <a:t>www.1ppt.com/kejian/kexue/     </a:t>
            </a:r>
            <a:r>
              <a:rPr lang="zh-CN" altLang="en-US" sz="100" dirty="0">
                <a:solidFill>
                  <a:schemeClr val="bg1"/>
                </a:solidFill>
              </a:rPr>
              <a:t>物理课件：</a:t>
            </a:r>
            <a:r>
              <a:rPr lang="en-US" altLang="zh-CN" sz="100" dirty="0">
                <a:solidFill>
                  <a:schemeClr val="bg1"/>
                </a:solidFill>
              </a:rPr>
              <a:t>www.1ppt.com/kejian/wuli/ </a:t>
            </a:r>
          </a:p>
          <a:p>
            <a:r>
              <a:rPr lang="zh-CN" altLang="en-US" sz="100" dirty="0">
                <a:solidFill>
                  <a:schemeClr val="bg1"/>
                </a:solidFill>
              </a:rPr>
              <a:t>化学课件：</a:t>
            </a:r>
            <a:r>
              <a:rPr lang="en-US" altLang="zh-CN" sz="100" dirty="0">
                <a:solidFill>
                  <a:schemeClr val="bg1"/>
                </a:solidFill>
              </a:rPr>
              <a:t>www.1ppt.com/kejian/huaxue/  </a:t>
            </a:r>
            <a:r>
              <a:rPr lang="zh-CN" altLang="en-US" sz="100" dirty="0">
                <a:solidFill>
                  <a:schemeClr val="bg1"/>
                </a:solidFill>
              </a:rPr>
              <a:t>生物课件：</a:t>
            </a:r>
            <a:r>
              <a:rPr lang="en-US" altLang="zh-CN" sz="100" dirty="0">
                <a:solidFill>
                  <a:schemeClr val="bg1"/>
                </a:solidFill>
              </a:rPr>
              <a:t>www.1ppt.com/kejian/shengwu/ </a:t>
            </a:r>
          </a:p>
          <a:p>
            <a:r>
              <a:rPr lang="zh-CN" altLang="en-US" sz="100" dirty="0">
                <a:solidFill>
                  <a:schemeClr val="bg1"/>
                </a:solidFill>
              </a:rPr>
              <a:t>地理课件：</a:t>
            </a:r>
            <a:r>
              <a:rPr lang="en-US" altLang="zh-CN" sz="100" dirty="0">
                <a:solidFill>
                  <a:schemeClr val="bg1"/>
                </a:solidFill>
              </a:rPr>
              <a:t>www.1ppt.com/kejian/dili/          </a:t>
            </a:r>
            <a:r>
              <a:rPr lang="zh-CN" altLang="en-US" sz="100" dirty="0">
                <a:solidFill>
                  <a:schemeClr val="bg1"/>
                </a:solidFill>
              </a:rPr>
              <a:t>历史课件：</a:t>
            </a:r>
            <a:r>
              <a:rPr lang="en-US" altLang="zh-CN" sz="100" dirty="0">
                <a:solidFill>
                  <a:schemeClr val="bg1"/>
                </a:solidFill>
              </a:rPr>
              <a:t>www.1ppt.com/kejian/lishi/        </a:t>
            </a:r>
          </a:p>
        </p:txBody>
      </p:sp>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7" y="1752679"/>
            <a:ext cx="1736015" cy="1235010"/>
            <a:chOff x="594854" y="1752679"/>
            <a:chExt cx="1736015" cy="1235010"/>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08" cy="461653"/>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786" cy="769429"/>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2"/>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32" name="Shape 1440"/>
          <p:cNvSpPr/>
          <p:nvPr/>
        </p:nvSpPr>
        <p:spPr>
          <a:xfrm>
            <a:off x="981280" y="3285752"/>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71"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8" y="2931792"/>
            <a:ext cx="154215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40" name="Shape 1448"/>
          <p:cNvSpPr/>
          <p:nvPr/>
        </p:nvSpPr>
        <p:spPr>
          <a:xfrm>
            <a:off x="2859657" y="3285752"/>
            <a:ext cx="1542159"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2"/>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48" name="Shape 1456"/>
          <p:cNvSpPr/>
          <p:nvPr/>
        </p:nvSpPr>
        <p:spPr>
          <a:xfrm>
            <a:off x="4738027" y="3285752"/>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2"/>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56" name="Shape 1464"/>
          <p:cNvSpPr/>
          <p:nvPr/>
        </p:nvSpPr>
        <p:spPr>
          <a:xfrm>
            <a:off x="6616402" y="3285752"/>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93"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6"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8"/>
            <a:ext cx="1542158" cy="1384868"/>
            <a:chOff x="0" y="-14258"/>
            <a:chExt cx="1542157" cy="1384867"/>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8"/>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2"/>
            <a:ext cx="1542158" cy="1292526"/>
            <a:chOff x="0" y="-14251"/>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1"/>
              <a:ext cx="1171687"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2"/>
            <a:ext cx="1542158" cy="1292528"/>
            <a:chOff x="0" y="-14251"/>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1"/>
              <a:ext cx="1171687"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2"/>
            <a:ext cx="1542158" cy="1292528"/>
            <a:chOff x="0" y="-14251"/>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1"/>
              <a:ext cx="1171687"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7" y="1733550"/>
            <a:ext cx="1258887" cy="1085850"/>
          </a:xfrm>
          <a:prstGeom prst="hexagon">
            <a:avLst>
              <a:gd name="adj" fmla="val 24991"/>
              <a:gd name="vf" fmla="val 115470"/>
            </a:avLst>
          </a:prstGeom>
          <a:solidFill>
            <a:srgbClr val="A5C067"/>
          </a:solidFill>
          <a:ln>
            <a:noFill/>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42" y="2276475"/>
            <a:ext cx="1258887" cy="1085850"/>
          </a:xfrm>
          <a:prstGeom prst="hexagon">
            <a:avLst>
              <a:gd name="adj" fmla="val 24991"/>
              <a:gd name="vf" fmla="val 115470"/>
            </a:avLst>
          </a:prstGeom>
          <a:solidFill>
            <a:srgbClr val="03AE97"/>
          </a:solidFill>
          <a:ln>
            <a:noFill/>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7" y="2857500"/>
            <a:ext cx="1258887" cy="1085850"/>
          </a:xfrm>
          <a:prstGeom prst="hexagon">
            <a:avLst>
              <a:gd name="adj" fmla="val 24991"/>
              <a:gd name="vf" fmla="val 115470"/>
            </a:avLst>
          </a:prstGeom>
          <a:solidFill>
            <a:srgbClr val="F7AC12"/>
          </a:solidFill>
          <a:ln>
            <a:noFill/>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9" y="2276475"/>
            <a:ext cx="1258887" cy="1085850"/>
          </a:xfrm>
          <a:prstGeom prst="hexagon">
            <a:avLst>
              <a:gd name="adj" fmla="val 24991"/>
              <a:gd name="vf" fmla="val 115470"/>
            </a:avLst>
          </a:prstGeom>
          <a:solidFill>
            <a:srgbClr val="3194C6"/>
          </a:solidFill>
          <a:ln>
            <a:noFill/>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405" y="2057401"/>
            <a:ext cx="699206"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7"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6" y="2527306"/>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20" y="2527306"/>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6"/>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8"/>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3"/>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8"/>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9"/>
            <a:ext cx="3582368" cy="2286164"/>
            <a:chOff x="0" y="-10400"/>
            <a:chExt cx="3582366" cy="2286163"/>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1"/>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2"/>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2"/>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1"/>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4"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4"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9"/>
            <a:ext cx="3203575" cy="954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9"/>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图表标题</a:t>
            </a:r>
            <a:r>
              <a:rPr kern="0" dirty="0">
                <a:latin typeface="微软雅黑"/>
                <a:ea typeface="微软雅黑"/>
              </a:rPr>
              <a:t> 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图表标题</a:t>
            </a:r>
            <a:r>
              <a:rPr kern="0" dirty="0">
                <a:latin typeface="微软雅黑"/>
                <a:ea typeface="微软雅黑"/>
              </a:rPr>
              <a:t> B</a:t>
            </a:r>
          </a:p>
        </p:txBody>
      </p:sp>
      <p:grpSp>
        <p:nvGrpSpPr>
          <p:cNvPr id="20" name="Group 2325"/>
          <p:cNvGrpSpPr/>
          <p:nvPr/>
        </p:nvGrpSpPr>
        <p:grpSpPr>
          <a:xfrm>
            <a:off x="4025267" y="2235933"/>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9"/>
            <a:ext cx="3203575" cy="954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5"/>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9"/>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102" y="3592370"/>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53" y="2113567"/>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102" y="1885046"/>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9" y="3069301"/>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7" y="3423658"/>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6"/>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6" y="2113565"/>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6"/>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9"/>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8" y="3423658"/>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6" y="3069301"/>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50" y="2112389"/>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4" y="1319676"/>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9" y="1319676"/>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5" y="3562783"/>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2"/>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6"/>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3"/>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6"/>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6"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6"/>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6"/>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41"/>
            <a:ext cx="2020888"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5" name="TextBox 12"/>
          <p:cNvSpPr>
            <a:spLocks noChangeArrowheads="1"/>
          </p:cNvSpPr>
          <p:nvPr/>
        </p:nvSpPr>
        <p:spPr bwMode="auto">
          <a:xfrm>
            <a:off x="2466152" y="3037641"/>
            <a:ext cx="2020888"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5" y="3037641"/>
            <a:ext cx="2022475"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10" y="2500319"/>
            <a:ext cx="20224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5" y="3037641"/>
            <a:ext cx="2022475"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7" y="2500319"/>
            <a:ext cx="20224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8"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9"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5"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8"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5"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2"/>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103"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9" y="3651005"/>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9" y="1249201"/>
            <a:ext cx="2276197" cy="986466"/>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3" y="1249201"/>
            <a:ext cx="2276200" cy="986466"/>
            <a:chOff x="0" y="0"/>
            <a:chExt cx="2276199"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61"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9" y="3632822"/>
            <a:ext cx="2276200" cy="986467"/>
            <a:chOff x="0" y="0"/>
            <a:chExt cx="2276199"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61"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46307" y="1575529"/>
              <a:ext cx="290944" cy="29792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04413" y="3064567"/>
              <a:ext cx="290944" cy="29792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384661" y="4131005"/>
              <a:ext cx="290944" cy="29792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23410" y="2752320"/>
              <a:ext cx="744819" cy="29792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63759" y="2679001"/>
              <a:ext cx="290944" cy="29792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6" y="1312563"/>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4370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5" y="1312563"/>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4370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3"/>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4370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5" y="1312563"/>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4370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7" y="1312563"/>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4370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4"/>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8584"/>
                <a:ext cx="557507" cy="3847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2" y="1665124"/>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8584"/>
                <a:ext cx="557507" cy="3847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4"/>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8584"/>
              <a:ext cx="557507" cy="840750"/>
              <a:chOff x="3454659" y="1818584"/>
              <a:chExt cx="557507" cy="840750"/>
            </a:xfrm>
          </p:grpSpPr>
          <p:sp>
            <p:nvSpPr>
              <p:cNvPr id="54" name="Shape 8798"/>
              <p:cNvSpPr/>
              <p:nvPr/>
            </p:nvSpPr>
            <p:spPr>
              <a:xfrm>
                <a:off x="3454659" y="1818584"/>
                <a:ext cx="557507" cy="3847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4" y="1665124"/>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8584"/>
                <a:ext cx="557507" cy="840750"/>
                <a:chOff x="4918334" y="1818584"/>
                <a:chExt cx="557507" cy="840750"/>
              </a:xfrm>
            </p:grpSpPr>
            <p:sp>
              <p:nvSpPr>
                <p:cNvPr id="58" name="Shape 8802"/>
                <p:cNvSpPr/>
                <p:nvPr/>
              </p:nvSpPr>
              <p:spPr>
                <a:xfrm>
                  <a:off x="4918334" y="1818584"/>
                  <a:ext cx="557507" cy="3847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7" y="1665124"/>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8584"/>
                <a:ext cx="557507" cy="3847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3" y="2502141"/>
            <a:ext cx="1140125" cy="215444"/>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6"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82" y="1444633"/>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7"/>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4"/>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6"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9"/>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21"/>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扁平商务工作汇报PPT模板"/>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292</TotalTime>
  <Words>1404</Words>
  <Application>Microsoft Office PowerPoint</Application>
  <PresentationFormat>全屏显示(16:9)</PresentationFormat>
  <Paragraphs>203</Paragraphs>
  <Slides>20</Slides>
  <Notes>20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20</vt:i4>
      </vt:variant>
    </vt:vector>
  </HeadingPairs>
  <TitlesOfParts>
    <vt:vector size="24" baseType="lpstr">
      <vt:lpstr>微软雅黑</vt:lpstr>
      <vt:lpstr>Arial</vt:lpstr>
      <vt:lpstr>Calibri</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扁平商务工作汇报PPT模板</dc:title>
  <dc:subject>第一PPT模板网-WWW.1PPT.COM</dc:subject>
  <dc:creator>第一PPT模板网-WWW.1PPT.COM</dc:creator>
  <dc:description>第一PPT模板网-WWW.1PPT.COM</dc:description>
  <cp:lastModifiedBy>Administrator</cp:lastModifiedBy>
  <cp:revision>45</cp:revision>
  <dcterms:created xsi:type="dcterms:W3CDTF">2015-04-30T08:31:44Z</dcterms:created>
  <dcterms:modified xsi:type="dcterms:W3CDTF">2020-03-11T01:41:10Z</dcterms:modified>
  <cp:category>第一PPT模板网-WWW.1PPT.COM</cp:category>
</cp:coreProperties>
</file>