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custDataLst>
    <p:tags r:id="rId1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860" autoAdjust="0"/>
    <p:restoredTop sz="94660"/>
  </p:normalViewPr>
  <p:slideViewPr>
    <p:cSldViewPr snapToGrid="0">
      <p:cViewPr>
        <p:scale>
          <a:sx n="100" d="100"/>
          <a:sy n="100" d="100"/>
        </p:scale>
        <p:origin x="-1046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47289C60-905C-47EF-8F4C-4BEA1C353806}" type="datetimeFigureOut">
              <a:rPr lang="zh-CN" altLang="en-US"/>
              <a:pPr>
                <a:defRPr/>
              </a:pPr>
              <a:t>2020/3/11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4ED234F6-E215-42F3-9A7C-86516183298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32945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ED234F6-E215-42F3-9A7C-86516183298F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179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854200"/>
            <a:ext cx="6858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93637-4305-4F65-9181-2A23A342409D}" type="datetimeFigureOut">
              <a:rPr lang="zh-CN" altLang="en-US"/>
              <a:pPr>
                <a:defRPr/>
              </a:pPr>
              <a:t>2020/3/11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7CF713-A193-4067-AC6B-866C841A699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196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D0D4B-DCE2-46E9-9AB8-211477819DF6}" type="datetimeFigureOut">
              <a:rPr lang="zh-CN" altLang="en-US"/>
              <a:pPr>
                <a:defRPr/>
              </a:pPr>
              <a:t>2020/3/11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B5FB6-243C-415A-9A44-1E2CCA5713C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904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628650" y="2187444"/>
            <a:ext cx="78867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AD4E9-D181-43A3-9092-1DF29C344333}" type="datetimeFigureOut">
              <a:rPr lang="zh-CN" altLang="en-US"/>
              <a:pPr>
                <a:defRPr/>
              </a:pPr>
              <a:t>2020/3/11</a:t>
            </a:fld>
            <a:endParaRPr lang="zh-CN" altLang="en-US" dirty="0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F91FC-F21D-498E-8211-C2E4231B5E9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603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310BB-48F3-4824-A7EB-F6E5B2071C28}" type="datetimeFigureOut">
              <a:rPr lang="zh-CN" altLang="en-US"/>
              <a:pPr>
                <a:defRPr/>
              </a:pPr>
              <a:t>2020/3/11</a:t>
            </a:fld>
            <a:endParaRPr lang="zh-CN" altLang="en-US" dirty="0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C63B4-E46D-4072-90DA-08F275D4159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9923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44961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15609"/>
            <a:ext cx="3868340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337FB-EF4F-441E-BE31-4D5FDF2A77B4}" type="datetimeFigureOut">
              <a:rPr lang="zh-CN" altLang="en-US"/>
              <a:pPr>
                <a:defRPr/>
              </a:pPr>
              <a:t>2020/3/11</a:t>
            </a:fld>
            <a:endParaRPr lang="zh-CN" altLang="en-US" dirty="0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11260-7FF6-4F43-9EB9-66E4BB3435C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8143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428875" y="2159000"/>
            <a:ext cx="4286250" cy="1382450"/>
          </a:xfrm>
        </p:spPr>
        <p:txBody>
          <a:bodyPr anchor="b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/>
          </p:nvPr>
        </p:nvSpPr>
        <p:spPr>
          <a:xfrm>
            <a:off x="2428875" y="3733202"/>
            <a:ext cx="428625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8A095-6473-4AFF-BD7A-B8B3CB72363A}" type="datetimeFigureOut">
              <a:rPr lang="zh-CN" altLang="en-US"/>
              <a:pPr>
                <a:defRPr/>
              </a:pPr>
              <a:t>2020/3/11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3AF16-9D3B-438B-A021-93012CAADAE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776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A5285-DF58-42B6-B3B6-2C1A22D6ADA1}" type="datetimeFigureOut">
              <a:rPr lang="zh-CN" altLang="en-US"/>
              <a:pPr>
                <a:defRPr/>
              </a:pPr>
              <a:t>2020/3/11</a:t>
            </a:fld>
            <a:endParaRPr lang="zh-CN" altLang="en-US" dirty="0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F73A5-84B9-4106-B4A4-333146ED155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813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713674"/>
            <a:ext cx="3511241" cy="1428161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4231888" y="713673"/>
            <a:ext cx="4283912" cy="54036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8650" y="2313873"/>
            <a:ext cx="3511241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88B9A-6AF5-4397-BE3F-9DF6809837AA}" type="datetimeFigureOut">
              <a:rPr lang="zh-CN" altLang="en-US"/>
              <a:pPr>
                <a:defRPr/>
              </a:pPr>
              <a:t>2020/3/11</a:t>
            </a:fld>
            <a:endParaRPr lang="zh-CN" altLang="en-US" dirty="0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C12AD-D255-442B-B697-09BA74D9E2A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919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833674" y="365125"/>
            <a:ext cx="68167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7084832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51F01-EECF-4C35-B879-056AEA914A7C}" type="datetimeFigureOut">
              <a:rPr lang="zh-CN" altLang="en-US"/>
              <a:pPr>
                <a:defRPr/>
              </a:pPr>
              <a:t>2020/3/11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E1F50-793B-4FC2-AFC6-9487C8B0A1C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7532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4"/>
            <a:ext cx="78867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C8B1B-258F-42DE-9EEA-8D11ED2E165E}" type="datetimeFigureOut">
              <a:rPr lang="zh-CN" altLang="en-US"/>
              <a:pPr>
                <a:defRPr/>
              </a:pPr>
              <a:t>2020/3/11</a:t>
            </a:fld>
            <a:endParaRPr lang="zh-CN" altLang="en-US" dirty="0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B1AC3-0E62-44F9-B811-A7094BDF72F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1649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 bwMode="auto"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>
              <a:defRPr/>
            </a:pPr>
            <a:fld id="{B7E66AF8-3531-4B65-83AC-E106E3D539BB}" type="datetimeFigureOut">
              <a:rPr lang="zh-CN" altLang="en-US"/>
              <a:pPr>
                <a:defRPr/>
              </a:pPr>
              <a:t>2020/3/11</a:t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>
              <a:defRPr/>
            </a:pPr>
            <a:fld id="{D2DA38E9-81E7-4737-90BD-B94BAA4F042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kejian/yuwen/161/" TargetMode="External"/><Relationship Id="rId13" Type="http://schemas.openxmlformats.org/officeDocument/2006/relationships/hyperlink" Target="http://www.1ppt.com/" TargetMode="External"/><Relationship Id="rId18" Type="http://schemas.openxmlformats.org/officeDocument/2006/relationships/image" Target="../media/image3.png"/><Relationship Id="rId3" Type="http://schemas.openxmlformats.org/officeDocument/2006/relationships/hyperlink" Target="http://www.1ppt.com/kejian/yuwen/" TargetMode="External"/><Relationship Id="rId7" Type="http://schemas.openxmlformats.org/officeDocument/2006/relationships/hyperlink" Target="http://www.1ppt.com/kejian/yuwen/160/" TargetMode="External"/><Relationship Id="rId12" Type="http://schemas.openxmlformats.org/officeDocument/2006/relationships/hyperlink" Target="http://www.1ppt.com/kejian/yuwen/165/" TargetMode="External"/><Relationship Id="rId17" Type="http://schemas.openxmlformats.org/officeDocument/2006/relationships/image" Target="../media/image2.png"/><Relationship Id="rId2" Type="http://schemas.openxmlformats.org/officeDocument/2006/relationships/hyperlink" Target="http://www.1ppt.com/kejian/" TargetMode="External"/><Relationship Id="rId16" Type="http://schemas.openxmlformats.org/officeDocument/2006/relationships/hyperlink" Target="http://www.1ppt.com/kejian/yuwen/167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1ppt.com/kejian/yuwen/138/" TargetMode="External"/><Relationship Id="rId11" Type="http://schemas.openxmlformats.org/officeDocument/2006/relationships/hyperlink" Target="http://www.1ppt.com/kejian/yuwen/164/" TargetMode="External"/><Relationship Id="rId5" Type="http://schemas.openxmlformats.org/officeDocument/2006/relationships/hyperlink" Target="http://www.1ppt.com/kejian/yingyu/" TargetMode="External"/><Relationship Id="rId15" Type="http://schemas.openxmlformats.org/officeDocument/2006/relationships/hyperlink" Target="http://www.1ppt.com/shiti/" TargetMode="External"/><Relationship Id="rId10" Type="http://schemas.openxmlformats.org/officeDocument/2006/relationships/hyperlink" Target="http://www.1ppt.com/kejian/yuwen/163/" TargetMode="External"/><Relationship Id="rId4" Type="http://schemas.openxmlformats.org/officeDocument/2006/relationships/hyperlink" Target="http://www.1ppt.com/kejian/shuxue/" TargetMode="External"/><Relationship Id="rId9" Type="http://schemas.openxmlformats.org/officeDocument/2006/relationships/hyperlink" Target="http://www.1ppt.com/kejian/yuwen/162/" TargetMode="External"/><Relationship Id="rId14" Type="http://schemas.openxmlformats.org/officeDocument/2006/relationships/hyperlink" Target="http://www.1ppt.com/kejian/yuwen/166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776778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80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339966"/>
                </a:solidFill>
                <a:latin typeface="微软雅黑" pitchFamily="34" charset="-122"/>
                <a:ea typeface="微软雅黑" pitchFamily="34" charset="-122"/>
              </a:rPr>
              <a:t>失去的一天</a:t>
            </a:r>
            <a:endParaRPr lang="zh-CN" altLang="en-US" sz="8000" b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solidFill>
                <a:srgbClr val="339966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4"/>
          <p:cNvSpPr txBox="1"/>
          <p:nvPr/>
        </p:nvSpPr>
        <p:spPr>
          <a:xfrm>
            <a:off x="971550" y="2158471"/>
            <a:ext cx="6769100" cy="13849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zh-CN" sz="28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．默读课文，读懂课文内容，理解</a:t>
            </a:r>
            <a:r>
              <a:rPr lang="zh-CN" altLang="en-US" sz="28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楷体_GB2312" pitchFamily="49" charset="-122"/>
              </a:rPr>
              <a:t>“</a:t>
            </a:r>
            <a:r>
              <a:rPr lang="zh-CN" altLang="en-US" sz="28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失去</a:t>
            </a:r>
            <a:r>
              <a:rPr lang="zh-CN" altLang="en-US" sz="28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的一天</a:t>
            </a:r>
            <a:r>
              <a:rPr lang="zh-CN" altLang="en-US" sz="28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楷体_GB2312" pitchFamily="49" charset="-122"/>
                <a:sym typeface="+mn-ea"/>
              </a:rPr>
              <a:t>”</a:t>
            </a:r>
            <a:r>
              <a:rPr lang="zh-CN" altLang="en-US" sz="28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的含义</a:t>
            </a:r>
            <a:r>
              <a:rPr lang="zh-CN" altLang="en-US" sz="2800" b="1" noProof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。</a:t>
            </a:r>
            <a:r>
              <a:rPr lang="zh-CN" altLang="en-US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/>
            </a:r>
            <a:br>
              <a:rPr lang="zh-CN" altLang="en-US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</a:br>
            <a:r>
              <a:rPr lang="en-US" altLang="zh-CN" sz="28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．学会</a:t>
            </a:r>
            <a:r>
              <a:rPr lang="en-US" sz="28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n-lt"/>
                <a:ea typeface="楷体_GB2312" pitchFamily="49" charset="-122"/>
              </a:rPr>
              <a:t>8</a:t>
            </a:r>
            <a:r>
              <a:rPr lang="zh-CN" altLang="en-US" sz="2800" b="1" noProof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个会认字</a:t>
            </a:r>
            <a:r>
              <a:rPr lang="zh-CN" altLang="en-US" sz="2800" b="1" noProof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。</a:t>
            </a:r>
            <a:endParaRPr lang="en-US" altLang="zh-CN" b="1" noProof="1">
              <a:latin typeface="+mn-lt"/>
              <a:ea typeface="+mn-ea"/>
            </a:endParaRPr>
          </a:p>
        </p:txBody>
      </p:sp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971550" y="765176"/>
            <a:ext cx="23764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66"/>
                </a:solidFill>
                <a:ea typeface="楷体_GB2312"/>
                <a:cs typeface="楷体_GB2312"/>
              </a:rPr>
              <a:t>学习目标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6"/>
          <p:cNvSpPr>
            <a:spLocks noChangeArrowheads="1"/>
          </p:cNvSpPr>
          <p:nvPr/>
        </p:nvSpPr>
        <p:spPr bwMode="auto">
          <a:xfrm>
            <a:off x="1656160" y="3222625"/>
            <a:ext cx="623888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PPT</a:t>
            </a:r>
            <a:r>
              <a:rPr lang="zh-CN" altLang="en-US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课件：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  <a:hlinkClick r:id="rId2"/>
              </a:rPr>
              <a:t>www.1ppt.com/kejian/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     </a:t>
            </a:r>
            <a:r>
              <a:rPr lang="zh-CN" altLang="en-US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语文课件：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  <a:hlinkClick r:id="rId3"/>
              </a:rPr>
              <a:t>www.1ppt.com/kejian/yuwen/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 </a:t>
            </a:r>
          </a:p>
          <a:p>
            <a:r>
              <a:rPr lang="zh-CN" altLang="en-US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数学课件：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  <a:hlinkClick r:id="rId4"/>
              </a:rPr>
              <a:t>www.1ppt.com/kejian/shuxue/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           </a:t>
            </a:r>
            <a:r>
              <a:rPr lang="zh-CN" altLang="en-US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英语课件：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  <a:hlinkClick r:id="rId5"/>
              </a:rPr>
              <a:t>www.1ppt.com/kejian/yingyu/</a:t>
            </a:r>
            <a:endParaRPr lang="en-US" altLang="zh-CN" sz="100">
              <a:solidFill>
                <a:srgbClr val="000000"/>
              </a:solidFill>
              <a:latin typeface="Calibri" pitchFamily="34" charset="0"/>
              <a:ea typeface="微软雅黑" pitchFamily="34" charset="-122"/>
            </a:endParaRPr>
          </a:p>
          <a:p>
            <a:r>
              <a:rPr lang="zh-CN" altLang="en-US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人教版一年级语文上册：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  <a:hlinkClick r:id="rId6"/>
              </a:rPr>
              <a:t>www.1ppt.com/kejian/yuwen/138/</a:t>
            </a:r>
            <a:endParaRPr lang="en-US" altLang="zh-CN" sz="100">
              <a:solidFill>
                <a:srgbClr val="000000"/>
              </a:solidFill>
              <a:latin typeface="Calibri" pitchFamily="34" charset="0"/>
              <a:ea typeface="微软雅黑" pitchFamily="34" charset="-122"/>
            </a:endParaRPr>
          </a:p>
          <a:p>
            <a:r>
              <a:rPr lang="zh-CN" altLang="en-US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人教版二年级语文上册：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  <a:hlinkClick r:id="rId7"/>
              </a:rPr>
              <a:t>www.1ppt.com/kejian/yuwen/160/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        </a:t>
            </a:r>
          </a:p>
          <a:p>
            <a:r>
              <a:rPr lang="zh-CN" altLang="en-US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人教版三年级语文上册：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  <a:hlinkClick r:id="rId8"/>
              </a:rPr>
              <a:t>www.1ppt.com/kejian/yuwen/161/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              </a:t>
            </a:r>
          </a:p>
          <a:p>
            <a:r>
              <a:rPr lang="zh-CN" altLang="en-US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人教版四年级语文上册：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  <a:hlinkClick r:id="rId9"/>
              </a:rPr>
              <a:t>www.1ppt.com/kejian/yuwen/162/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  </a:t>
            </a:r>
          </a:p>
          <a:p>
            <a:r>
              <a:rPr lang="zh-CN" altLang="en-US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人教版五年级语文上册：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  <a:hlinkClick r:id="rId10"/>
              </a:rPr>
              <a:t>www.1ppt.com/kejian/yuwen/163/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                </a:t>
            </a:r>
          </a:p>
          <a:p>
            <a:r>
              <a:rPr lang="zh-CN" altLang="en-US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人教版六年级语文上册：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  <a:hlinkClick r:id="rId11"/>
              </a:rPr>
              <a:t>www.1ppt.com/kejian/yuwen/164/</a:t>
            </a:r>
            <a:endParaRPr lang="en-US" altLang="zh-CN" sz="100">
              <a:solidFill>
                <a:srgbClr val="000000"/>
              </a:solidFill>
              <a:latin typeface="Calibri" pitchFamily="34" charset="0"/>
              <a:ea typeface="微软雅黑" pitchFamily="34" charset="-122"/>
            </a:endParaRPr>
          </a:p>
          <a:p>
            <a:r>
              <a:rPr lang="zh-CN" altLang="en-US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人教版七年级语文上册：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  <a:hlinkClick r:id="rId12"/>
              </a:rPr>
              <a:t>www.1ppt.com/kejian/yuwen/165/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   </a:t>
            </a:r>
          </a:p>
          <a:p>
            <a:r>
              <a:rPr lang="zh-CN" altLang="en-US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人教版八年级语文上册：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  <a:hlinkClick r:id="rId13"/>
              </a:rPr>
              <a:t>www.1ppt.com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  <a:hlinkClick r:id="rId14"/>
              </a:rPr>
              <a:t>/kejian/yuwen/166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  <a:hlinkClick r:id="rId15"/>
              </a:rPr>
              <a:t>/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  </a:t>
            </a:r>
          </a:p>
          <a:p>
            <a:r>
              <a:rPr lang="zh-CN" altLang="en-US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人教版九年级语文上册：</a:t>
            </a:r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  <a:hlinkClick r:id="rId16"/>
              </a:rPr>
              <a:t>www.1ppt.com/kejian/yuwen/167/ </a:t>
            </a:r>
            <a:endParaRPr lang="en-US" altLang="zh-CN" sz="100">
              <a:solidFill>
                <a:srgbClr val="000000"/>
              </a:solidFill>
              <a:latin typeface="Calibri" pitchFamily="34" charset="0"/>
              <a:ea typeface="微软雅黑" pitchFamily="34" charset="-122"/>
            </a:endParaRPr>
          </a:p>
          <a:p>
            <a:r>
              <a:rPr lang="en-US" altLang="zh-CN" sz="100">
                <a:solidFill>
                  <a:srgbClr val="000000"/>
                </a:solidFill>
                <a:latin typeface="Calibri" pitchFamily="34" charset="0"/>
                <a:ea typeface="微软雅黑" pitchFamily="34" charset="-122"/>
              </a:rPr>
              <a:t>  </a:t>
            </a:r>
            <a:endParaRPr lang="zh-CN" altLang="en-US" sz="100">
              <a:solidFill>
                <a:srgbClr val="000000"/>
              </a:solidFill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4099" name="Rectangle 4"/>
          <p:cNvSpPr>
            <a:spLocks noChangeArrowheads="1"/>
          </p:cNvSpPr>
          <p:nvPr/>
        </p:nvSpPr>
        <p:spPr bwMode="auto">
          <a:xfrm>
            <a:off x="2987279" y="1700213"/>
            <a:ext cx="4969669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altLang="zh-CN" sz="2800" b="1" dirty="0">
                <a:ea typeface="微软雅黑" pitchFamily="34" charset="-122"/>
              </a:rPr>
              <a:t>       </a:t>
            </a:r>
            <a:r>
              <a:rPr lang="zh-CN" altLang="en-US" sz="2800" b="1" dirty="0">
                <a:ea typeface="微软雅黑" pitchFamily="34" charset="-122"/>
              </a:rPr>
              <a:t>同学们回想一下，昨天你是怎么过的？做了哪些事？</a:t>
            </a:r>
            <a:r>
              <a:rPr lang="zh-CN" altLang="en-US" sz="2800" dirty="0">
                <a:ea typeface="微软雅黑" pitchFamily="34" charset="-122"/>
              </a:rPr>
              <a:t> </a:t>
            </a:r>
          </a:p>
        </p:txBody>
      </p:sp>
      <p:pic>
        <p:nvPicPr>
          <p:cNvPr id="4100" name="Picture 5" descr="创设情境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0792" y="620714"/>
            <a:ext cx="2088356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6" descr="复件 小女孩"/>
          <p:cNvPicPr>
            <a:picLocks noChangeAspect="1" noChangeArrowheads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1" y="1773239"/>
            <a:ext cx="2356247" cy="392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3276601" y="2997647"/>
            <a:ext cx="352782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altLang="zh-CN" sz="2800" b="1" dirty="0">
                <a:solidFill>
                  <a:srgbClr val="FF0066"/>
                </a:solidFill>
                <a:ea typeface="微软雅黑" pitchFamily="34" charset="-122"/>
              </a:rPr>
              <a:t>         </a:t>
            </a:r>
            <a:r>
              <a:rPr lang="zh-CN" altLang="en-US" sz="2800" b="1" dirty="0">
                <a:solidFill>
                  <a:srgbClr val="FF0066"/>
                </a:solidFill>
                <a:ea typeface="微软雅黑" pitchFamily="34" charset="-122"/>
              </a:rPr>
              <a:t>想知道另一个小伙伴“佩佳”是怎么过一天的吗？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复件 初读感知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610" y="549275"/>
            <a:ext cx="2078831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5" descr="复件 小女孩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3213101"/>
            <a:ext cx="1966913" cy="327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Rectangle 6"/>
          <p:cNvSpPr>
            <a:spLocks noChangeArrowheads="1"/>
          </p:cNvSpPr>
          <p:nvPr/>
        </p:nvSpPr>
        <p:spPr bwMode="auto">
          <a:xfrm>
            <a:off x="2195513" y="1268414"/>
            <a:ext cx="597574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zh-CN" altLang="en-US" sz="3200" dirty="0">
                <a:ea typeface="微软雅黑" pitchFamily="34" charset="-122"/>
              </a:rPr>
              <a:t>佩佳是怎么失去这一天的？ </a:t>
            </a:r>
          </a:p>
        </p:txBody>
      </p:sp>
      <p:sp>
        <p:nvSpPr>
          <p:cNvPr id="5125" name="Text Box 7"/>
          <p:cNvSpPr txBox="1">
            <a:spLocks noChangeArrowheads="1"/>
          </p:cNvSpPr>
          <p:nvPr/>
        </p:nvSpPr>
        <p:spPr bwMode="auto">
          <a:xfrm>
            <a:off x="900113" y="1268413"/>
            <a:ext cx="18002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66"/>
                </a:solidFill>
                <a:ea typeface="楷体_GB2312"/>
                <a:cs typeface="楷体_GB2312"/>
              </a:rPr>
              <a:t>阅读思考</a:t>
            </a:r>
          </a:p>
        </p:txBody>
      </p:sp>
      <p:sp>
        <p:nvSpPr>
          <p:cNvPr id="6154" name="AutoShape 10"/>
          <p:cNvSpPr>
            <a:spLocks noChangeArrowheads="1"/>
          </p:cNvSpPr>
          <p:nvPr/>
        </p:nvSpPr>
        <p:spPr bwMode="auto">
          <a:xfrm>
            <a:off x="2051447" y="1989138"/>
            <a:ext cx="5905500" cy="2336800"/>
          </a:xfrm>
          <a:prstGeom prst="wedgeRoundRectCallout">
            <a:avLst>
              <a:gd name="adj1" fmla="val -60861"/>
              <a:gd name="adj2" fmla="val 37431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zh-CN" sz="2400" dirty="0">
                <a:latin typeface="楷体_GB2312"/>
                <a:ea typeface="楷体_GB2312"/>
                <a:cs typeface="楷体_GB2312"/>
              </a:rPr>
              <a:t>    </a:t>
            </a:r>
            <a:r>
              <a:rPr lang="zh-CN" altLang="en-US" sz="2400" b="1" dirty="0">
                <a:solidFill>
                  <a:srgbClr val="666633"/>
                </a:solidFill>
                <a:latin typeface="楷体_GB2312"/>
                <a:ea typeface="楷体_GB2312"/>
                <a:cs typeface="楷体_GB2312"/>
              </a:rPr>
              <a:t>佩佳先是睡了一会，醒来的时候想马上干活，可又一想，还来得及呢！佩佳坐在一棵桑树下，他想：我在这里做一会儿再开始干活吧。然后他走到果园，吃了一些鲜果，又跟蝴蝶嬉戏。</a:t>
            </a:r>
          </a:p>
          <a:p>
            <a:pPr algn="ctr"/>
            <a:endParaRPr lang="en-US" altLang="zh-CN" sz="2400" dirty="0">
              <a:latin typeface="楷体_GB2312"/>
              <a:ea typeface="楷体_GB2312"/>
              <a:cs typeface="楷体_GB231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复件 细读感悟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549275"/>
            <a:ext cx="2232422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971550" y="1341438"/>
            <a:ext cx="662463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/>
              <a:t>       </a:t>
            </a:r>
            <a:r>
              <a:rPr lang="zh-CN" altLang="en-US" sz="3200" b="1" dirty="0"/>
              <a:t>读课文</a:t>
            </a:r>
            <a:r>
              <a:rPr lang="en-US" altLang="zh-CN" sz="3200" b="1" dirty="0"/>
              <a:t>1~5</a:t>
            </a:r>
            <a:r>
              <a:rPr lang="zh-CN" altLang="en-US" sz="3200" b="1" dirty="0"/>
              <a:t>段，勾画出能够回答佩佳在这一天里做了些什么、想了些什么的句子或词语。</a:t>
            </a:r>
            <a:r>
              <a:rPr lang="zh-CN" altLang="en-US" sz="3200" dirty="0"/>
              <a:t> </a:t>
            </a: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2124075" y="3861048"/>
            <a:ext cx="413446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4400" dirty="0">
                <a:solidFill>
                  <a:srgbClr val="FF0066"/>
                </a:solidFill>
                <a:latin typeface="楷体_GB2312"/>
                <a:ea typeface="楷体_GB2312"/>
                <a:cs typeface="楷体_GB2312"/>
              </a:rPr>
              <a:t>睡 坐 吃 嬉戏 </a:t>
            </a:r>
          </a:p>
        </p:txBody>
      </p:sp>
      <p:sp>
        <p:nvSpPr>
          <p:cNvPr id="7176" name="AutoShape 8"/>
          <p:cNvSpPr>
            <a:spLocks noChangeArrowheads="1"/>
          </p:cNvSpPr>
          <p:nvPr/>
        </p:nvSpPr>
        <p:spPr bwMode="auto">
          <a:xfrm>
            <a:off x="3851673" y="1268414"/>
            <a:ext cx="3960019" cy="2193925"/>
          </a:xfrm>
          <a:prstGeom prst="wedgeEllipseCallout">
            <a:avLst>
              <a:gd name="adj1" fmla="val -53208"/>
              <a:gd name="adj2" fmla="val 7901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66"/>
                </a:solidFill>
                <a:ea typeface="微软雅黑" pitchFamily="34" charset="-122"/>
              </a:rPr>
              <a:t>他这一天什么事也没做，只是吃、睡、玩，这就叫“游手好闲”</a:t>
            </a:r>
            <a:r>
              <a:rPr lang="zh-CN" altLang="en-US" sz="2800" dirty="0">
                <a:solidFill>
                  <a:srgbClr val="FF0066"/>
                </a:solidFill>
                <a:ea typeface="微软雅黑" pitchFamily="34" charset="-122"/>
              </a:rPr>
              <a:t> </a:t>
            </a:r>
          </a:p>
          <a:p>
            <a:pPr algn="ctr"/>
            <a:endParaRPr lang="en-US" altLang="zh-CN" sz="2800" dirty="0">
              <a:solidFill>
                <a:srgbClr val="FF0066"/>
              </a:solidFill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  <p:bldP spid="7175" grpId="0"/>
      <p:bldP spid="717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4"/>
          <p:cNvSpPr txBox="1">
            <a:spLocks noChangeArrowheads="1"/>
          </p:cNvSpPr>
          <p:nvPr/>
        </p:nvSpPr>
        <p:spPr bwMode="auto">
          <a:xfrm>
            <a:off x="1115617" y="2565400"/>
            <a:ext cx="6336506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9pPr>
          </a:lstStyle>
          <a:p>
            <a:r>
              <a:rPr lang="zh-CN" altLang="en-US" sz="2800" b="1" dirty="0">
                <a:solidFill>
                  <a:srgbClr val="FF0066"/>
                </a:solidFill>
              </a:rPr>
              <a:t>佩佳为什么羞愧得不敢看妈妈的眼睛？</a:t>
            </a:r>
          </a:p>
          <a:p>
            <a:endParaRPr lang="en-US" altLang="zh-CN" sz="2800" b="1" dirty="0">
              <a:solidFill>
                <a:srgbClr val="FF0066"/>
              </a:solidFill>
            </a:endParaRPr>
          </a:p>
        </p:txBody>
      </p:sp>
      <p:pic>
        <p:nvPicPr>
          <p:cNvPr id="7171" name="Picture 5" descr="复件 细读感悟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916" y="549275"/>
            <a:ext cx="2232422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Rectangle 6"/>
          <p:cNvSpPr>
            <a:spLocks noChangeArrowheads="1"/>
          </p:cNvSpPr>
          <p:nvPr/>
        </p:nvSpPr>
        <p:spPr bwMode="auto">
          <a:xfrm>
            <a:off x="539354" y="1265441"/>
            <a:ext cx="9514143" cy="1369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2800" dirty="0">
                <a:solidFill>
                  <a:srgbClr val="000000"/>
                </a:solidFill>
                <a:latin typeface="ˎ̥"/>
                <a:ea typeface="微软雅黑" pitchFamily="34" charset="-122"/>
              </a:rPr>
              <a:t>佩佳什么事都没做，他羞愧得不敢看母亲的眼睛。  </a:t>
            </a:r>
            <a:r>
              <a:rPr lang="zh-CN" altLang="en-US" sz="5500" dirty="0">
                <a:solidFill>
                  <a:srgbClr val="000000"/>
                </a:solidFill>
                <a:ea typeface="微软雅黑" pitchFamily="34" charset="-122"/>
              </a:rPr>
              <a:t> </a:t>
            </a:r>
            <a:r>
              <a:rPr lang="zh-CN" altLang="en-US" sz="2800" dirty="0">
                <a:solidFill>
                  <a:srgbClr val="000000"/>
                </a:solidFill>
                <a:ea typeface="微软雅黑" pitchFamily="34" charset="-122"/>
              </a:rPr>
              <a:t>       </a:t>
            </a:r>
            <a:r>
              <a:rPr lang="zh-CN" altLang="en-US" sz="2800" dirty="0">
                <a:solidFill>
                  <a:srgbClr val="000000"/>
                </a:solidFill>
                <a:latin typeface="ˎ̥"/>
                <a:ea typeface="微软雅黑" pitchFamily="34" charset="-122"/>
              </a:rPr>
              <a:t> </a:t>
            </a:r>
            <a:endParaRPr lang="zh-CN" altLang="en-US" sz="2400" dirty="0">
              <a:ea typeface="微软雅黑" pitchFamily="34" charset="-122"/>
            </a:endParaRPr>
          </a:p>
          <a:p>
            <a:pPr eaLnBrk="0" hangingPunct="0"/>
            <a:endParaRPr lang="en-US" altLang="zh-CN" sz="2800" dirty="0">
              <a:solidFill>
                <a:srgbClr val="000000"/>
              </a:solidFill>
              <a:latin typeface="ˎ̥"/>
              <a:ea typeface="微软雅黑" pitchFamily="34" charset="-122"/>
            </a:endParaRPr>
          </a:p>
        </p:txBody>
      </p:sp>
      <p:graphicFrame>
        <p:nvGraphicFramePr>
          <p:cNvPr id="8220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2691221"/>
              </p:ext>
            </p:extLst>
          </p:nvPr>
        </p:nvGraphicFramePr>
        <p:xfrm>
          <a:off x="1258491" y="3429001"/>
          <a:ext cx="5474494" cy="1798320"/>
        </p:xfrm>
        <a:graphic>
          <a:graphicData uri="http://schemas.openxmlformats.org/drawingml/2006/table">
            <a:tbl>
              <a:tblPr/>
              <a:tblGrid>
                <a:gridCol w="5474494"/>
              </a:tblGrid>
              <a:tr h="160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  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这句话表现佩佳通过和妈妈的谈话以后，认识到了自己失去的是多么宝贵的一天。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/>
                          <a:ea typeface="楷体_GB2312" pitchFamily="49" charset="-122"/>
                        </a:rPr>
                        <a:t>“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羞愧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/>
                          <a:ea typeface="楷体_GB2312" pitchFamily="49" charset="-122"/>
                        </a:rPr>
                        <a:t>”</a:t>
                      </a:r>
                      <a:r>
                        <a:rPr kumimoji="0" lang="zh-CN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楷体_GB2312" pitchFamily="49" charset="-122"/>
                          <a:ea typeface="楷体_GB2312" pitchFamily="49" charset="-122"/>
                        </a:rPr>
                        <a:t>说明了佩佳的心情。</a:t>
                      </a:r>
                      <a:endParaRPr kumimoji="0" lang="zh-CN" altLang="en-US" sz="4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_GB2312" pitchFamily="49" charset="-122"/>
                        <a:ea typeface="楷体_GB2312" pitchFamily="49" charset="-122"/>
                      </a:endParaRPr>
                    </a:p>
                  </a:txBody>
                  <a:tcPr marL="91454" marR="91454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CE0"/>
                    </a:solidFill>
                  </a:tcPr>
                </a:tc>
              </a:tr>
            </a:tbl>
          </a:graphicData>
        </a:graphic>
      </p:graphicFrame>
      <p:pic>
        <p:nvPicPr>
          <p:cNvPr id="7175" name="Picture 7" descr="ha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0791" y="2636838"/>
            <a:ext cx="5238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1115617" y="3213100"/>
            <a:ext cx="6841331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0066"/>
                </a:solidFill>
                <a:ea typeface="微软雅黑" pitchFamily="34" charset="-122"/>
              </a:rPr>
              <a:t>从“低下头”这个动作你体会到什么？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mtClean="0">
                <a:latin typeface="宋体" pitchFamily="2" charset="-122"/>
              </a:rPr>
              <a:t>“</a:t>
            </a:r>
            <a:r>
              <a:rPr lang="zh-CN" altLang="en-US" smtClean="0">
                <a:latin typeface="宋体" pitchFamily="2" charset="-122"/>
              </a:rPr>
              <a:t>可我却游手好闲</a:t>
            </a:r>
            <a:r>
              <a:rPr lang="en-US" altLang="zh-CN" smtClean="0">
                <a:latin typeface="宋体" pitchFamily="2" charset="-122"/>
              </a:rPr>
              <a:t>……”</a:t>
            </a:r>
            <a:r>
              <a:rPr lang="zh-CN" altLang="en-US" smtClean="0">
                <a:latin typeface="宋体" pitchFamily="2" charset="-122"/>
              </a:rPr>
              <a:t>佩佳想了想，低下了头。  </a:t>
            </a:r>
          </a:p>
          <a:p>
            <a:endParaRPr lang="en-US" altLang="zh-CN" smtClean="0">
              <a:latin typeface="宋体" pitchFamily="2" charset="-122"/>
            </a:endParaRPr>
          </a:p>
        </p:txBody>
      </p:sp>
      <p:sp>
        <p:nvSpPr>
          <p:cNvPr id="20485" name="AutoShape 4"/>
          <p:cNvSpPr>
            <a:spLocks noChangeArrowheads="1"/>
          </p:cNvSpPr>
          <p:nvPr/>
        </p:nvSpPr>
        <p:spPr bwMode="auto">
          <a:xfrm flipV="1">
            <a:off x="2484835" y="2636839"/>
            <a:ext cx="4174331" cy="2198687"/>
          </a:xfrm>
          <a:prstGeom prst="cloudCallout">
            <a:avLst>
              <a:gd name="adj1" fmla="val -65250"/>
              <a:gd name="adj2" fmla="val 48699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/>
          <a:lstStyle/>
          <a:p>
            <a:pPr algn="ctr"/>
            <a:r>
              <a:rPr lang="zh-CN" altLang="en-US" sz="2800">
                <a:solidFill>
                  <a:srgbClr val="FF0066"/>
                </a:solidFill>
                <a:ea typeface="微软雅黑" pitchFamily="34" charset="-122"/>
              </a:rPr>
              <a:t>佩佳认识到自己的错误以后，深深地感到惭愧。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2048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13315" grpId="0" build="p"/>
      <p:bldP spid="2048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/>
          <p:cNvSpPr txBox="1">
            <a:spLocks noChangeArrowheads="1"/>
          </p:cNvSpPr>
          <p:nvPr/>
        </p:nvSpPr>
        <p:spPr bwMode="auto">
          <a:xfrm>
            <a:off x="756047" y="1341438"/>
            <a:ext cx="66960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66"/>
                </a:solidFill>
              </a:rPr>
              <a:t>        </a:t>
            </a:r>
            <a:r>
              <a:rPr lang="zh-CN" altLang="en-US" sz="2400" b="1">
                <a:solidFill>
                  <a:srgbClr val="FF0066"/>
                </a:solidFill>
              </a:rPr>
              <a:t>妈妈是怎样帮助佩佳认识自己的错误的？</a:t>
            </a:r>
            <a:r>
              <a:rPr lang="zh-CN" altLang="en-US" sz="2400">
                <a:solidFill>
                  <a:srgbClr val="FF0066"/>
                </a:solidFill>
              </a:rPr>
              <a:t> </a:t>
            </a:r>
          </a:p>
        </p:txBody>
      </p:sp>
      <p:pic>
        <p:nvPicPr>
          <p:cNvPr id="9219" name="Picture 5" descr="复件 细读感悟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916" y="549275"/>
            <a:ext cx="2232422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 descr="0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0010" y="1916114"/>
            <a:ext cx="4607719" cy="385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Line 7"/>
          <p:cNvSpPr>
            <a:spLocks noChangeShapeType="1"/>
          </p:cNvSpPr>
          <p:nvPr/>
        </p:nvSpPr>
        <p:spPr bwMode="auto">
          <a:xfrm>
            <a:off x="2627710" y="2276475"/>
            <a:ext cx="381595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4" name="Line 8"/>
          <p:cNvSpPr>
            <a:spLocks noChangeShapeType="1"/>
          </p:cNvSpPr>
          <p:nvPr/>
        </p:nvSpPr>
        <p:spPr bwMode="auto">
          <a:xfrm>
            <a:off x="2627710" y="4292600"/>
            <a:ext cx="367307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9225" name="Picture 9" descr="00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0010" y="1916113"/>
            <a:ext cx="4463653" cy="419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6" name="Line 10"/>
          <p:cNvSpPr>
            <a:spLocks noChangeShapeType="1"/>
          </p:cNvSpPr>
          <p:nvPr/>
        </p:nvSpPr>
        <p:spPr bwMode="auto">
          <a:xfrm>
            <a:off x="2627710" y="2420938"/>
            <a:ext cx="367307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7" name="Line 11"/>
          <p:cNvSpPr>
            <a:spLocks noChangeShapeType="1"/>
          </p:cNvSpPr>
          <p:nvPr/>
        </p:nvSpPr>
        <p:spPr bwMode="auto">
          <a:xfrm>
            <a:off x="2556273" y="4724400"/>
            <a:ext cx="2807494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922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922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 animBg="1"/>
      <p:bldP spid="9224" grpId="0" animBg="1"/>
      <p:bldP spid="9226" grpId="0" animBg="1"/>
      <p:bldP spid="92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323850" y="1052514"/>
            <a:ext cx="7272338" cy="3637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 b="1" dirty="0">
                <a:latin typeface="宋体" pitchFamily="2" charset="-122"/>
              </a:rPr>
              <a:t>     </a:t>
            </a:r>
            <a:r>
              <a:rPr lang="zh-CN" altLang="en-US" sz="2400" b="1" dirty="0">
                <a:latin typeface="宋体" pitchFamily="2" charset="-122"/>
              </a:rPr>
              <a:t>课文描写佩佳</a:t>
            </a:r>
            <a:r>
              <a:rPr lang="en-US" altLang="zh-CN" sz="2400" b="1" dirty="0">
                <a:latin typeface="宋体" pitchFamily="2" charset="-122"/>
              </a:rPr>
              <a:t>______________</a:t>
            </a:r>
            <a:r>
              <a:rPr lang="zh-CN" altLang="en-US" sz="2400" b="1" dirty="0">
                <a:latin typeface="宋体" pitchFamily="2" charset="-122"/>
              </a:rPr>
              <a:t>，结果</a:t>
            </a:r>
            <a:r>
              <a:rPr lang="en-US" altLang="zh-CN" sz="2400" b="1" dirty="0">
                <a:latin typeface="宋体" pitchFamily="2" charset="-122"/>
              </a:rPr>
              <a:t>______________</a:t>
            </a:r>
            <a:r>
              <a:rPr lang="zh-CN" altLang="en-US" sz="2400" b="1" dirty="0">
                <a:latin typeface="宋体" pitchFamily="2" charset="-122"/>
              </a:rPr>
              <a:t>。妈妈带他去亲眼目睹</a:t>
            </a:r>
            <a:r>
              <a:rPr lang="en-US" altLang="zh-CN" sz="2400" b="1" dirty="0">
                <a:latin typeface="宋体" pitchFamily="2" charset="-122"/>
              </a:rPr>
              <a:t>_____________</a:t>
            </a:r>
            <a:r>
              <a:rPr lang="zh-CN" altLang="en-US" sz="2400" b="1" dirty="0">
                <a:latin typeface="宋体" pitchFamily="2" charset="-122"/>
              </a:rPr>
              <a:t>、</a:t>
            </a:r>
            <a:r>
              <a:rPr lang="en-US" altLang="zh-CN" sz="2400" b="1" dirty="0">
                <a:latin typeface="宋体" pitchFamily="2" charset="-122"/>
              </a:rPr>
              <a:t>___________</a:t>
            </a:r>
            <a:r>
              <a:rPr lang="zh-CN" altLang="en-US" sz="2400" b="1" dirty="0">
                <a:latin typeface="宋体" pitchFamily="2" charset="-122"/>
              </a:rPr>
              <a:t>、</a:t>
            </a:r>
            <a:r>
              <a:rPr lang="en-US" altLang="zh-CN" sz="2400" b="1" dirty="0">
                <a:latin typeface="宋体" pitchFamily="2" charset="-122"/>
              </a:rPr>
              <a:t>_____________</a:t>
            </a:r>
            <a:r>
              <a:rPr lang="zh-CN" altLang="en-US" sz="2400" b="1" dirty="0">
                <a:latin typeface="宋体" pitchFamily="2" charset="-122"/>
              </a:rPr>
              <a:t>、</a:t>
            </a:r>
            <a:r>
              <a:rPr lang="en-US" altLang="zh-CN" sz="2400" b="1" dirty="0">
                <a:latin typeface="宋体" pitchFamily="2" charset="-122"/>
              </a:rPr>
              <a:t>___________……</a:t>
            </a:r>
            <a:r>
              <a:rPr lang="zh-CN" altLang="en-US" sz="2400" b="1" dirty="0">
                <a:latin typeface="宋体" pitchFamily="2" charset="-122"/>
              </a:rPr>
              <a:t>这一切展现了人们珍惜时间，在一天里做出的成绩。从中佩佳明白了</a:t>
            </a:r>
            <a:r>
              <a:rPr lang="en-US" altLang="zh-CN" sz="2400" b="1" dirty="0">
                <a:latin typeface="宋体" pitchFamily="2" charset="-122"/>
              </a:rPr>
              <a:t>__________</a:t>
            </a:r>
            <a:r>
              <a:rPr lang="zh-CN" altLang="en-US" sz="2400" b="1" dirty="0">
                <a:latin typeface="宋体" pitchFamily="2" charset="-122"/>
              </a:rPr>
              <a:t>，失去了一天将失去很多的道理。课文按</a:t>
            </a:r>
            <a:r>
              <a:rPr lang="en-US" altLang="zh-CN" sz="2400" b="1" dirty="0">
                <a:latin typeface="宋体" pitchFamily="2" charset="-122"/>
              </a:rPr>
              <a:t>_________</a:t>
            </a:r>
            <a:r>
              <a:rPr lang="zh-CN" altLang="en-US" sz="2400" b="1" dirty="0">
                <a:latin typeface="宋体" pitchFamily="2" charset="-122"/>
              </a:rPr>
              <a:t>顺序，先写</a:t>
            </a:r>
            <a:r>
              <a:rPr lang="en-US" altLang="zh-CN" sz="2400" b="1" dirty="0">
                <a:latin typeface="宋体" pitchFamily="2" charset="-122"/>
              </a:rPr>
              <a:t>___________</a:t>
            </a:r>
            <a:r>
              <a:rPr lang="zh-CN" altLang="en-US" sz="2400" b="1" dirty="0">
                <a:latin typeface="宋体" pitchFamily="2" charset="-122"/>
              </a:rPr>
              <a:t>，接着写</a:t>
            </a:r>
            <a:r>
              <a:rPr lang="en-US" altLang="zh-CN" sz="2400" b="1" dirty="0">
                <a:latin typeface="宋体" pitchFamily="2" charset="-122"/>
              </a:rPr>
              <a:t>______________</a:t>
            </a:r>
            <a:r>
              <a:rPr lang="zh-CN" altLang="en-US" sz="2400" b="1" dirty="0">
                <a:latin typeface="宋体" pitchFamily="2" charset="-122"/>
              </a:rPr>
              <a:t>，最后写</a:t>
            </a:r>
            <a:r>
              <a:rPr lang="en-US" altLang="zh-CN" sz="2400" b="1" dirty="0">
                <a:latin typeface="宋体" pitchFamily="2" charset="-122"/>
              </a:rPr>
              <a:t>___________________</a:t>
            </a:r>
            <a:r>
              <a:rPr lang="zh-CN" altLang="en-US" sz="2400" b="1" dirty="0">
                <a:latin typeface="宋体" pitchFamily="2" charset="-122"/>
              </a:rPr>
              <a:t>。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4"/>
          <p:cNvSpPr txBox="1">
            <a:spLocks noChangeArrowheads="1"/>
          </p:cNvSpPr>
          <p:nvPr/>
        </p:nvSpPr>
        <p:spPr bwMode="auto">
          <a:xfrm>
            <a:off x="323850" y="1052513"/>
            <a:ext cx="7272338" cy="4081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软雅黑" pitchFamily="34" charset="-122"/>
              </a:defRPr>
            </a:lvl9pPr>
          </a:lstStyle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 b="1" dirty="0">
                <a:latin typeface="宋体" pitchFamily="2" charset="-122"/>
              </a:rPr>
              <a:t>     </a:t>
            </a:r>
            <a:r>
              <a:rPr lang="zh-CN" altLang="en-US" sz="2400" b="1" dirty="0">
                <a:latin typeface="宋体" pitchFamily="2" charset="-122"/>
              </a:rPr>
              <a:t>课文描写佩佳</a:t>
            </a:r>
            <a:r>
              <a:rPr lang="zh-CN" altLang="en-US" sz="2400" b="1" dirty="0">
                <a:solidFill>
                  <a:srgbClr val="FF0066"/>
                </a:solidFill>
                <a:latin typeface="宋体" pitchFamily="2" charset="-122"/>
              </a:rPr>
              <a:t>不懂得珍惜时间</a:t>
            </a:r>
            <a:r>
              <a:rPr lang="zh-CN" altLang="en-US" sz="2400" b="1" dirty="0">
                <a:latin typeface="宋体" pitchFamily="2" charset="-122"/>
              </a:rPr>
              <a:t>，结果</a:t>
            </a:r>
            <a:r>
              <a:rPr lang="zh-CN" altLang="en-US" sz="2400" b="1" dirty="0">
                <a:solidFill>
                  <a:srgbClr val="FF0066"/>
                </a:solidFill>
                <a:latin typeface="宋体" pitchFamily="2" charset="-122"/>
              </a:rPr>
              <a:t>一天过去了，他一事无成</a:t>
            </a:r>
            <a:r>
              <a:rPr lang="zh-CN" altLang="en-US" sz="2400" b="1" dirty="0">
                <a:latin typeface="宋体" pitchFamily="2" charset="-122"/>
              </a:rPr>
              <a:t>。妈妈带他去亲眼目睹</a:t>
            </a:r>
            <a:r>
              <a:rPr lang="zh-CN" altLang="en-US" sz="2400" b="1" dirty="0">
                <a:solidFill>
                  <a:srgbClr val="FF0066"/>
                </a:solidFill>
                <a:latin typeface="宋体" pitchFamily="2" charset="-122"/>
              </a:rPr>
              <a:t>翻耕了的麦茬地、用砖砌成的墙、散发着芳香的面包、借阅后还来的图书</a:t>
            </a:r>
            <a:r>
              <a:rPr lang="en-US" altLang="zh-CN" sz="2400" b="1" dirty="0">
                <a:latin typeface="宋体" pitchFamily="2" charset="-122"/>
              </a:rPr>
              <a:t>……</a:t>
            </a:r>
            <a:r>
              <a:rPr lang="zh-CN" altLang="en-US" sz="2400" b="1" dirty="0">
                <a:latin typeface="宋体" pitchFamily="2" charset="-122"/>
              </a:rPr>
              <a:t>这一切展现了人们珍惜时间，在一天里做出的成绩。从中佩佳明白了</a:t>
            </a:r>
            <a:r>
              <a:rPr lang="zh-CN" altLang="en-US" sz="2400" b="1" dirty="0">
                <a:solidFill>
                  <a:srgbClr val="FF0066"/>
                </a:solidFill>
                <a:latin typeface="宋体" pitchFamily="2" charset="-122"/>
              </a:rPr>
              <a:t>浪费时间是可悲的，</a:t>
            </a:r>
            <a:r>
              <a:rPr lang="zh-CN" altLang="en-US" sz="2400" b="1" dirty="0">
                <a:latin typeface="宋体" pitchFamily="2" charset="-122"/>
              </a:rPr>
              <a:t>失去了一天将失去很多的道理。课文按</a:t>
            </a:r>
            <a:r>
              <a:rPr lang="zh-CN" altLang="en-US" sz="2400" b="1" dirty="0">
                <a:solidFill>
                  <a:srgbClr val="FF0066"/>
                </a:solidFill>
                <a:latin typeface="宋体" pitchFamily="2" charset="-122"/>
              </a:rPr>
              <a:t>事情发展</a:t>
            </a:r>
            <a:r>
              <a:rPr lang="zh-CN" altLang="en-US" sz="2400" b="1" dirty="0">
                <a:latin typeface="宋体" pitchFamily="2" charset="-122"/>
              </a:rPr>
              <a:t>的顺序，先写</a:t>
            </a:r>
            <a:r>
              <a:rPr lang="zh-CN" altLang="en-US" sz="2400" b="1" dirty="0">
                <a:solidFill>
                  <a:srgbClr val="FF0066"/>
                </a:solidFill>
                <a:latin typeface="宋体" pitchFamily="2" charset="-122"/>
              </a:rPr>
              <a:t>佩佳怎样失去了一天，</a:t>
            </a:r>
            <a:r>
              <a:rPr lang="zh-CN" altLang="en-US" sz="2400" b="1" dirty="0">
                <a:latin typeface="宋体" pitchFamily="2" charset="-122"/>
              </a:rPr>
              <a:t>接着写</a:t>
            </a:r>
            <a:r>
              <a:rPr lang="zh-CN" altLang="en-US" sz="2400" b="1" dirty="0">
                <a:solidFill>
                  <a:srgbClr val="FF0066"/>
                </a:solidFill>
                <a:latin typeface="宋体" pitchFamily="2" charset="-122"/>
              </a:rPr>
              <a:t>妈妈帮助他认识珍惜时间的重要性，</a:t>
            </a:r>
            <a:r>
              <a:rPr lang="zh-CN" altLang="en-US" sz="2400" b="1" dirty="0">
                <a:latin typeface="宋体" pitchFamily="2" charset="-122"/>
              </a:rPr>
              <a:t>最后写</a:t>
            </a:r>
            <a:r>
              <a:rPr lang="zh-CN" altLang="en-US" sz="2400" b="1" dirty="0">
                <a:solidFill>
                  <a:srgbClr val="FF0066"/>
                </a:solidFill>
                <a:latin typeface="宋体" pitchFamily="2" charset="-122"/>
              </a:rPr>
              <a:t>佩佳明白了什么叫“失去的一天”。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1547813" y="1557666"/>
            <a:ext cx="7088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dirty="0">
                <a:ea typeface="微软雅黑" pitchFamily="34" charset="-122"/>
              </a:rPr>
              <a:t>　</a:t>
            </a:r>
            <a:r>
              <a:rPr lang="zh-CN" altLang="en-US" sz="2800" b="1" dirty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  <a:t>谈谈你对</a:t>
            </a:r>
            <a:r>
              <a:rPr lang="zh-CN" altLang="en-US" sz="2800" b="1" dirty="0">
                <a:solidFill>
                  <a:schemeClr val="accent2"/>
                </a:solidFill>
                <a:ea typeface="楷体_GB2312"/>
                <a:cs typeface="楷体_GB2312"/>
              </a:rPr>
              <a:t>“</a:t>
            </a:r>
            <a:r>
              <a:rPr lang="zh-CN" altLang="en-US" sz="2800" b="1" dirty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  <a:t>失去的一天</a:t>
            </a:r>
            <a:r>
              <a:rPr lang="zh-CN" altLang="en-US" sz="2800" b="1" dirty="0">
                <a:solidFill>
                  <a:schemeClr val="accent2"/>
                </a:solidFill>
                <a:ea typeface="楷体_GB2312"/>
                <a:cs typeface="楷体_GB2312"/>
              </a:rPr>
              <a:t>”</a:t>
            </a:r>
            <a:r>
              <a:rPr lang="zh-CN" altLang="en-US" sz="2800" b="1" dirty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  <a:t>是怎样理解的？ </a:t>
            </a:r>
          </a:p>
        </p:txBody>
      </p:sp>
      <p:pic>
        <p:nvPicPr>
          <p:cNvPr id="12291" name="Picture 5" descr="复件 拓展学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0791" y="692150"/>
            <a:ext cx="2376488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6" descr="复件 小女孩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609" y="2276476"/>
            <a:ext cx="1966913" cy="327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2556272" y="2297222"/>
            <a:ext cx="5472113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altLang="zh-CN" sz="2800" b="1" dirty="0">
                <a:ea typeface="微软雅黑" pitchFamily="34" charset="-122"/>
              </a:rPr>
              <a:t>       </a:t>
            </a:r>
            <a:r>
              <a:rPr lang="zh-CN" altLang="en-US" sz="2800" b="1" dirty="0">
                <a:ea typeface="微软雅黑" pitchFamily="34" charset="-122"/>
              </a:rPr>
              <a:t>时间就是知识，时间就是胜利</a:t>
            </a:r>
            <a:r>
              <a:rPr lang="en-US" altLang="zh-CN" sz="2800" b="1" dirty="0">
                <a:latin typeface="宋体" pitchFamily="2" charset="-122"/>
                <a:ea typeface="微软雅黑" pitchFamily="34" charset="-122"/>
              </a:rPr>
              <a:t>……</a:t>
            </a:r>
            <a:r>
              <a:rPr lang="zh-CN" altLang="en-US" sz="2800" b="1" dirty="0">
                <a:ea typeface="微软雅黑" pitchFamily="34" charset="-122"/>
              </a:rPr>
              <a:t>时间对于每个人都是公平的。珍惜时间就是珍惜生命，抓紧时间就要善于抓住今天</a:t>
            </a:r>
            <a:r>
              <a:rPr lang="zh-CN" altLang="en-US" sz="2800" b="1" dirty="0" smtClean="0">
                <a:ea typeface="微软雅黑" pitchFamily="34" charset="-122"/>
              </a:rPr>
              <a:t>。 </a:t>
            </a:r>
            <a:endParaRPr lang="zh-CN" altLang="en-US" sz="2800" b="1" dirty="0"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3"/>
          <p:cNvSpPr>
            <a:spLocks noGrp="1" noChangeArrowheads="1"/>
          </p:cNvSpPr>
          <p:nvPr>
            <p:ph type="title"/>
          </p:nvPr>
        </p:nvSpPr>
        <p:spPr>
          <a:xfrm>
            <a:off x="363714" y="5323240"/>
            <a:ext cx="8229600" cy="1143000"/>
          </a:xfrm>
        </p:spPr>
        <p:txBody>
          <a:bodyPr/>
          <a:lstStyle/>
          <a:p>
            <a:r>
              <a:rPr lang="zh-CN" altLang="en-US" sz="4800" b="1" dirty="0" smtClean="0">
                <a:solidFill>
                  <a:srgbClr val="FF0066"/>
                </a:solidFill>
              </a:rPr>
              <a:t>名人名言</a:t>
            </a:r>
          </a:p>
        </p:txBody>
      </p:sp>
      <p:sp>
        <p:nvSpPr>
          <p:cNvPr id="14340" name="Rectangle 4"/>
          <p:cNvSpPr>
            <a:spLocks noGrp="1" noChangeArrowheads="1"/>
          </p:cNvSpPr>
          <p:nvPr>
            <p:ph idx="1"/>
          </p:nvPr>
        </p:nvSpPr>
        <p:spPr>
          <a:xfrm>
            <a:off x="1188244" y="916518"/>
            <a:ext cx="7167209" cy="453707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  <a:t>    </a:t>
            </a:r>
            <a: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  <a:t>时间就是生命，无端的空耗别人的时间，其实是无异于谋财害命的。</a:t>
            </a:r>
            <a:b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</a:br>
            <a: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  <a:t>                   </a:t>
            </a:r>
            <a:r>
              <a:rPr lang="en-US" altLang="zh-CN" sz="2800" b="1" dirty="0" smtClean="0">
                <a:solidFill>
                  <a:schemeClr val="accent2"/>
                </a:solidFill>
                <a:ea typeface="楷体_GB2312"/>
                <a:cs typeface="楷体_GB2312"/>
              </a:rPr>
              <a:t>——</a:t>
            </a:r>
            <a: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  <a:t>鲁</a:t>
            </a:r>
            <a:r>
              <a:rPr lang="zh-CN" altLang="en-US" sz="2800" b="1" dirty="0" smtClean="0">
                <a:solidFill>
                  <a:schemeClr val="accent2"/>
                </a:solidFill>
                <a:ea typeface="楷体_GB2312"/>
                <a:cs typeface="楷体_GB2312"/>
              </a:rPr>
              <a:t> </a:t>
            </a:r>
            <a: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  <a:t> 迅</a:t>
            </a:r>
            <a:b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</a:br>
            <a: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  <a:t>一万年太久，只争朝夕。 </a:t>
            </a:r>
            <a:b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</a:br>
            <a: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  <a:t>　　　　　　　　　 </a:t>
            </a:r>
            <a:r>
              <a:rPr lang="en-US" altLang="zh-CN" sz="2800" b="1" dirty="0" smtClean="0">
                <a:solidFill>
                  <a:schemeClr val="accent2"/>
                </a:solidFill>
                <a:ea typeface="楷体_GB2312"/>
                <a:cs typeface="楷体_GB2312"/>
              </a:rPr>
              <a:t>——</a:t>
            </a:r>
            <a: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  <a:t>毛泽东</a:t>
            </a:r>
            <a:b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</a:br>
            <a: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  <a:t>你热爱生命吗？那么别浪费时间，因为时间是构成生命的材料。</a:t>
            </a:r>
            <a:b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</a:br>
            <a: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  <a:t>　　　　　　　　</a:t>
            </a:r>
            <a:r>
              <a:rPr lang="en-US" altLang="zh-CN" sz="2800" b="1" dirty="0" smtClean="0">
                <a:solidFill>
                  <a:schemeClr val="accent2"/>
                </a:solidFill>
                <a:ea typeface="楷体_GB2312"/>
                <a:cs typeface="楷体_GB2312"/>
              </a:rPr>
              <a:t>——</a:t>
            </a:r>
            <a: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  <a:t>富兰克林</a:t>
            </a:r>
            <a:b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</a:br>
            <a: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  <a:t>把活着的每一天看做生命的最后一天。</a:t>
            </a:r>
            <a:b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</a:br>
            <a: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  <a:t>　　　　　　　  </a:t>
            </a:r>
            <a:r>
              <a:rPr lang="en-US" altLang="zh-CN" sz="2800" b="1" dirty="0" smtClean="0">
                <a:solidFill>
                  <a:schemeClr val="accent2"/>
                </a:solidFill>
                <a:ea typeface="楷体_GB2312"/>
                <a:cs typeface="楷体_GB2312"/>
              </a:rPr>
              <a:t>——</a:t>
            </a:r>
            <a: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  <a:t>海伦</a:t>
            </a:r>
            <a:r>
              <a:rPr lang="en-US" altLang="zh-CN" sz="2800" b="1" dirty="0" smtClean="0">
                <a:solidFill>
                  <a:schemeClr val="accent2"/>
                </a:solidFill>
                <a:ea typeface="楷体_GB2312"/>
                <a:cs typeface="楷体_GB2312"/>
              </a:rPr>
              <a:t>·</a:t>
            </a:r>
            <a: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  <a:t>凯勒</a:t>
            </a:r>
            <a:br>
              <a:rPr lang="zh-CN" altLang="en-US" sz="2800" b="1" dirty="0" smtClean="0">
                <a:solidFill>
                  <a:schemeClr val="accent2"/>
                </a:solidFill>
                <a:latin typeface="楷体_GB2312"/>
                <a:ea typeface="楷体_GB2312"/>
                <a:cs typeface="楷体_GB2312"/>
              </a:rPr>
            </a:br>
            <a:endParaRPr lang="zh-CN" altLang="en-US" sz="2800" b="1" dirty="0" smtClean="0">
              <a:solidFill>
                <a:schemeClr val="accent2"/>
              </a:solidFill>
              <a:latin typeface="楷体_GB2312"/>
              <a:ea typeface="楷体_GB2312"/>
              <a:cs typeface="楷体_GB2312"/>
            </a:endParaRPr>
          </a:p>
        </p:txBody>
      </p:sp>
      <p:pic>
        <p:nvPicPr>
          <p:cNvPr id="13318" name="Picture 5" descr="复件 拓展学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76488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8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4754" y="2060575"/>
            <a:ext cx="5113734" cy="199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第一PPT模板网-WWW.1PPT.COM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649</Words>
  <Application>Microsoft Office PowerPoint</Application>
  <PresentationFormat>全屏显示(4:3)</PresentationFormat>
  <Paragraphs>37</Paragraphs>
  <Slides>13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第一PPT模板网-WWW.1PPT.COM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名人名言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/>
  <cp:keywords>第一PPT模板网-WWW.1PPT.COM</cp:keywords>
  <cp:lastModifiedBy/>
  <cp:revision>3</cp:revision>
  <dcterms:created xsi:type="dcterms:W3CDTF">2018-03-01T02:03:00Z</dcterms:created>
  <dcterms:modified xsi:type="dcterms:W3CDTF">2020-03-11T14:48:49Z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