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21"/>
  </p:notesMasterIdLst>
  <p:sldIdLst>
    <p:sldId id="291" r:id="rId2"/>
    <p:sldId id="257" r:id="rId3"/>
    <p:sldId id="268" r:id="rId4"/>
    <p:sldId id="269" r:id="rId5"/>
    <p:sldId id="259" r:id="rId6"/>
    <p:sldId id="260" r:id="rId7"/>
    <p:sldId id="261" r:id="rId8"/>
    <p:sldId id="270" r:id="rId9"/>
    <p:sldId id="264" r:id="rId10"/>
    <p:sldId id="265" r:id="rId11"/>
    <p:sldId id="281" r:id="rId12"/>
    <p:sldId id="282" r:id="rId13"/>
    <p:sldId id="283" r:id="rId14"/>
    <p:sldId id="284" r:id="rId15"/>
    <p:sldId id="262" r:id="rId16"/>
    <p:sldId id="263" r:id="rId17"/>
    <p:sldId id="290" r:id="rId18"/>
    <p:sldId id="287" r:id="rId19"/>
    <p:sldId id="288" r:id="rId20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Objects="1">
      <p:cViewPr>
        <p:scale>
          <a:sx n="100" d="100"/>
          <a:sy n="100" d="100"/>
        </p:scale>
        <p:origin x="-874" y="-58"/>
      </p:cViewPr>
      <p:guideLst>
        <p:guide orient="horz" pos="211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zh-CN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E901145E-ABA0-448A-A328-3B178A656523}" type="datetimeFigureOut">
              <a:rPr lang="zh-CN" altLang="en-US"/>
              <a:pPr/>
              <a:t>2020/3/11</a:t>
            </a:fld>
            <a:endParaRPr lang="en-US"/>
          </a:p>
        </p:txBody>
      </p:sp>
      <p:sp>
        <p:nvSpPr>
          <p:cNvPr id="205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36FE3B6F-9E3D-45BD-87E5-286523968D2A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4348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6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E3B6F-9E3D-45BD-87E5-286523968D2A}" type="slidenum">
              <a:rPr lang="zh-CN" alt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092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E3B6F-9E3D-45BD-87E5-286523968D2A}" type="slidenum">
              <a:rPr lang="zh-CN" alt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616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7F1F68-359B-4F5A-B788-238C9C59D728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44BFCD-8185-4745-9FAC-A71BA658B971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203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A9125C-FCF4-4C11-8310-B490C8066640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7FCA7F-9FF8-4700-BC38-1323CC65D420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075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45B650-75D1-4760-A936-46C4831C6A27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427FBE-ADED-4CA2-910E-D961E947BB8F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884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95288" y="1855788"/>
            <a:ext cx="4038600" cy="43100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86288" y="1855788"/>
            <a:ext cx="4038600" cy="43100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09D2E-7DB9-437F-B27F-156BD639B2A0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7D5CC0-AC40-4CD7-A0B5-3100403121E0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476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079EF6-A4F3-452B-A613-CE9F2CF13C7F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A5B997-F024-4968-84E8-BA7979F634C8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829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EE1442-C52C-4C7E-A6BA-F31FCE5BE53F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93D4A-3E10-4DC4-9D4A-423A24159A78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525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84C936-92A9-4D27-97B6-CF0F383AEDB5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93F32C-A791-41E0-8123-661408463872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473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055061-D19B-468F-9BF3-C7F5F4F51CE7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F57067-2438-455F-A8E3-67479B00AFD8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506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F3320-64A3-441F-9E1B-258861793008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84F911-5F39-4935-BEDE-23CCD687D3D1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295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F3AB25-85BF-4652-A803-0DFBD06785B5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B833C5-6D84-45D9-B35A-7A7B4F13CDB1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995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67488" y="776288"/>
            <a:ext cx="2057400" cy="53895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5288" y="776288"/>
            <a:ext cx="6019800" cy="53895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C98692-821B-436A-91F5-911FAF89DC32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45785C-F1E8-4DF7-85DF-AD7915D37D63}" type="slidenum">
              <a:rPr lang="zh-CN" alt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6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EF71373-059C-4B55-B459-CD62558E8C7C}" type="datetime1">
              <a:rPr lang="zh-CN" altLang="en-US"/>
              <a:pPr/>
              <a:t>2020/3/11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9CC44C2-EEE3-4660-B245-53F240B3EBF6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20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6400" y="776288"/>
            <a:ext cx="8210550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55788"/>
            <a:ext cx="8229600" cy="431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C67CA3DE-9C92-439C-BDBA-426B70CEEA30}" type="datetime1">
              <a:rPr lang="zh-CN" altLang="en-US" smtClean="0"/>
              <a:pPr/>
              <a:t>2020/3/11</a:t>
            </a:fld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974DC8-4341-4023-BFBA-CE870C0D4CB0}" type="slidenum">
              <a:rPr lang="zh-CN" alt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Rounded MT Bold" pitchFamily="2" charset="0"/>
          <a:ea typeface="黑体" pitchFamily="49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Rounded MT Bold" pitchFamily="2" charset="0"/>
          <a:ea typeface="黑体" pitchFamily="49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Rounded MT Bold" pitchFamily="2" charset="0"/>
          <a:ea typeface="黑体" pitchFamily="49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Rounded MT Bold" pitchFamily="2" charset="0"/>
          <a:ea typeface="黑体" pitchFamily="49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Rounded MT Bold" pitchFamily="2" charset="0"/>
          <a:ea typeface="黑体" pitchFamily="49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Rounded MT Bold" pitchFamily="2" charset="0"/>
          <a:ea typeface="黑体" pitchFamily="49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Rounded MT Bold" pitchFamily="2" charset="0"/>
          <a:ea typeface="黑体" pitchFamily="49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 Rounded MT Bold" pitchFamily="2" charset="0"/>
          <a:ea typeface="黑体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../../&#30446;&#24405;.ppt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../../&#30446;&#24405;.ppt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../../&#30446;&#24405;.ppt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../../&#30446;&#24405;.ppt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../../&#30446;&#24405;.ppt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2.png"/><Relationship Id="rId7" Type="http://schemas.openxmlformats.org/officeDocument/2006/relationships/image" Target="../media/image10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../../&#30446;&#24405;.ppt" TargetMode="External"/><Relationship Id="rId9" Type="http://schemas.openxmlformats.org/officeDocument/2006/relationships/image" Target="../media/image23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81542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zh-CN" sz="9600" dirty="0" smtClean="0">
                <a:latin typeface="汉仪大宋简" pitchFamily="49" charset="-122"/>
                <a:ea typeface="汉仪大宋简" pitchFamily="49" charset="-122"/>
              </a:rPr>
              <a:t>地</a:t>
            </a:r>
            <a:r>
              <a:rPr lang="en-US" altLang="zh-CN" sz="9600" dirty="0" smtClean="0">
                <a:latin typeface="汉仪大宋简" pitchFamily="49" charset="-122"/>
                <a:ea typeface="汉仪大宋简" pitchFamily="49" charset="-122"/>
              </a:rPr>
              <a:t> </a:t>
            </a:r>
            <a:r>
              <a:rPr lang="zh-CN" altLang="zh-CN" sz="9600" dirty="0" smtClean="0">
                <a:latin typeface="汉仪大宋简" pitchFamily="49" charset="-122"/>
                <a:ea typeface="汉仪大宋简" pitchFamily="49" charset="-122"/>
              </a:rPr>
              <a:t>图</a:t>
            </a:r>
            <a:endParaRPr lang="zh-CN" altLang="zh-CN" sz="9600" dirty="0">
              <a:latin typeface="汉仪大宋简" pitchFamily="49" charset="-122"/>
              <a:ea typeface="汉仪大宋简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9110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28600" y="4724400"/>
            <a:ext cx="1200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400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   </a:t>
            </a:r>
            <a:endParaRPr lang="zh-CN" altLang="zh-CN" sz="40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11560" y="1412776"/>
            <a:ext cx="692467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sz="48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地图的种类、发展和作用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83568" y="3062610"/>
            <a:ext cx="8001000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 dirty="0">
                <a:solidFill>
                  <a:srgbClr val="FF0000"/>
                </a:solidFill>
              </a:rPr>
              <a:t>常用地图：政治地图、地形图、</a:t>
            </a:r>
          </a:p>
          <a:p>
            <a:pPr eaLnBrk="0" hangingPunct="0">
              <a:spcBef>
                <a:spcPct val="50000"/>
              </a:spcBef>
            </a:pPr>
            <a:r>
              <a:rPr lang="zh-CN" sz="3200" b="1" dirty="0">
                <a:solidFill>
                  <a:srgbClr val="FF0000"/>
                </a:solidFill>
              </a:rPr>
              <a:t>                  公路交通图、城市交通旅游图、</a:t>
            </a:r>
          </a:p>
          <a:p>
            <a:pPr eaLnBrk="0" hangingPunct="0">
              <a:spcBef>
                <a:spcPct val="50000"/>
              </a:spcBef>
            </a:pPr>
            <a:r>
              <a:rPr lang="zh-CN" sz="3200" b="1" dirty="0">
                <a:solidFill>
                  <a:srgbClr val="FF0000"/>
                </a:solidFill>
              </a:rPr>
              <a:t>                  电子地图。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  <p:bldP spid="307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13" y="293688"/>
            <a:ext cx="8878887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400" y="909638"/>
            <a:ext cx="8583613" cy="503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ile0031"/>
          <p:cNvPicPr>
            <a:picLocks noChangeAspect="1" noChangeArrowheads="1"/>
          </p:cNvPicPr>
          <p:nvPr/>
        </p:nvPicPr>
        <p:blipFill>
          <a:blip r:embed="rId2" cstate="email">
            <a:lum bright="-6000" contrast="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09600" y="6019800"/>
            <a:ext cx="822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600" b="1" dirty="0" smtClean="0">
                <a:solidFill>
                  <a:srgbClr val="FF0000"/>
                </a:solidFill>
              </a:rPr>
              <a:t>地</a:t>
            </a:r>
            <a:r>
              <a:rPr lang="zh-CN" sz="3600" b="1" dirty="0">
                <a:solidFill>
                  <a:srgbClr val="FF0000"/>
                </a:solidFill>
              </a:rPr>
              <a:t>图三要素：比例尺、方向、图例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1331640" y="2850088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5389563" y="2560464"/>
            <a:ext cx="3754437" cy="1152525"/>
            <a:chOff x="0" y="0"/>
            <a:chExt cx="2160" cy="772"/>
          </a:xfrm>
        </p:grpSpPr>
        <p:sp>
          <p:nvSpPr>
            <p:cNvPr id="8195" name="Text Box 3"/>
            <p:cNvSpPr txBox="1">
              <a:spLocks noChangeArrowheads="1"/>
            </p:cNvSpPr>
            <p:nvPr/>
          </p:nvSpPr>
          <p:spPr bwMode="auto">
            <a:xfrm>
              <a:off x="0" y="192"/>
              <a:ext cx="1016" cy="3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zh-CN" sz="3200" b="1" dirty="0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比例尺</a:t>
              </a:r>
              <a:r>
                <a:rPr lang="zh-CN" altLang="zh-CN" sz="3200" b="1" dirty="0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=</a:t>
              </a:r>
            </a:p>
          </p:txBody>
        </p:sp>
        <p:sp>
          <p:nvSpPr>
            <p:cNvPr id="8196" name="Line 4"/>
            <p:cNvSpPr>
              <a:spLocks noChangeShapeType="1"/>
            </p:cNvSpPr>
            <p:nvPr/>
          </p:nvSpPr>
          <p:spPr bwMode="auto">
            <a:xfrm flipV="1">
              <a:off x="1104" y="384"/>
              <a:ext cx="1056" cy="0"/>
            </a:xfrm>
            <a:prstGeom prst="line">
              <a:avLst/>
            </a:prstGeom>
            <a:noFill/>
            <a:ln w="19050" cmpd="sng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7" name="Text Box 5"/>
            <p:cNvSpPr txBox="1">
              <a:spLocks noChangeArrowheads="1"/>
            </p:cNvSpPr>
            <p:nvPr/>
          </p:nvSpPr>
          <p:spPr bwMode="auto">
            <a:xfrm>
              <a:off x="1104" y="0"/>
              <a:ext cx="1045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sz="32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图上距离</a:t>
              </a:r>
            </a:p>
          </p:txBody>
        </p:sp>
        <p:sp>
          <p:nvSpPr>
            <p:cNvPr id="8198" name="Text Box 6"/>
            <p:cNvSpPr txBox="1">
              <a:spLocks noChangeArrowheads="1"/>
            </p:cNvSpPr>
            <p:nvPr/>
          </p:nvSpPr>
          <p:spPr bwMode="auto">
            <a:xfrm>
              <a:off x="1104" y="384"/>
              <a:ext cx="1045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sz="3200" b="1">
                  <a:solidFill>
                    <a:srgbClr val="000000"/>
                  </a:solidFill>
                  <a:latin typeface="楷体_GB2312" pitchFamily="1" charset="-122"/>
                  <a:ea typeface="楷体_GB2312" pitchFamily="1" charset="-122"/>
                </a:rPr>
                <a:t>实地距离</a:t>
              </a:r>
            </a:p>
          </p:txBody>
        </p:sp>
      </p:grpSp>
      <p:pic>
        <p:nvPicPr>
          <p:cNvPr id="8199" name="Picture 7" descr="File0025"/>
          <p:cNvPicPr>
            <a:picLocks noChangeAspect="1" noChangeArrowheads="1"/>
          </p:cNvPicPr>
          <p:nvPr/>
        </p:nvPicPr>
        <p:blipFill>
          <a:blip r:embed="rId3" cstate="email">
            <a:lum bright="6000" contrast="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8" y="0"/>
            <a:ext cx="4268225" cy="537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563938" y="5584651"/>
            <a:ext cx="556094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 dirty="0">
                <a:solidFill>
                  <a:srgbClr val="000000"/>
                </a:solidFill>
              </a:rPr>
              <a:t>计算台北到高雄的实地距离。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4716463" y="6233939"/>
            <a:ext cx="39608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zh-CN" sz="3200" b="1" dirty="0">
                <a:solidFill>
                  <a:srgbClr val="FF0000"/>
                </a:solidFill>
              </a:rPr>
              <a:t>7.2cm×40=288</a:t>
            </a:r>
            <a:r>
              <a:rPr lang="zh-CN" sz="3200" b="1" dirty="0">
                <a:solidFill>
                  <a:srgbClr val="FF0000"/>
                </a:solidFill>
              </a:rPr>
              <a:t>千米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5183188" y="860251"/>
            <a:ext cx="3960812" cy="165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sz="3200" b="1" dirty="0"/>
              <a:t>概念：</a:t>
            </a:r>
          </a:p>
          <a:p>
            <a:pPr eaLnBrk="0" hangingPunct="0">
              <a:spcBef>
                <a:spcPct val="20000"/>
              </a:spcBef>
            </a:pPr>
            <a:r>
              <a:rPr lang="zh-CN" sz="3200" b="1" dirty="0"/>
              <a:t>   表示图上距离比实地距离缩小的程度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3918570" y="3857203"/>
            <a:ext cx="521970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sz="2800" b="1" dirty="0"/>
              <a:t>例：甲乙两地实地距离为</a:t>
            </a:r>
            <a:r>
              <a:rPr lang="zh-CN" altLang="zh-CN" sz="2800" b="1" dirty="0"/>
              <a:t>900</a:t>
            </a:r>
            <a:r>
              <a:rPr lang="zh-CN" sz="2800" b="1" dirty="0"/>
              <a:t>千米，在图上的距离为</a:t>
            </a:r>
            <a:r>
              <a:rPr lang="zh-CN" altLang="zh-CN" sz="2800" b="1" dirty="0"/>
              <a:t>3</a:t>
            </a:r>
            <a:r>
              <a:rPr lang="zh-CN" sz="2800" b="1" dirty="0"/>
              <a:t>厘米，该图的比例尺为</a:t>
            </a:r>
            <a:r>
              <a:rPr lang="zh-CN" sz="3200" b="1" dirty="0" smtClean="0"/>
              <a:t>：</a:t>
            </a:r>
            <a:endParaRPr lang="zh-CN" sz="3200" b="1" dirty="0"/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4644008" y="5157192"/>
            <a:ext cx="3816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zh-CN" sz="3200" b="1" dirty="0">
                <a:solidFill>
                  <a:srgbClr val="FF0000"/>
                </a:solidFill>
              </a:rPr>
              <a:t>1</a:t>
            </a:r>
            <a:r>
              <a:rPr lang="zh-CN" sz="3200" b="1" dirty="0">
                <a:solidFill>
                  <a:srgbClr val="FF0000"/>
                </a:solidFill>
              </a:rPr>
              <a:t>：</a:t>
            </a:r>
            <a:r>
              <a:rPr lang="zh-CN" altLang="zh-CN" sz="3200" b="1" dirty="0">
                <a:solidFill>
                  <a:srgbClr val="FF0000"/>
                </a:solidFill>
              </a:rPr>
              <a:t>30000000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autoUpdateAnimBg="0"/>
      <p:bldP spid="8201" grpId="0" autoUpdateAnimBg="0"/>
      <p:bldP spid="8202" grpId="0" bldLvl="0" autoUpdateAnimBg="0"/>
      <p:bldP spid="8204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743200" y="228600"/>
            <a:ext cx="170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sz="4000">
                <a:solidFill>
                  <a:srgbClr val="000000"/>
                </a:solidFill>
                <a:ea typeface="楷体_GB2312" pitchFamily="1" charset="-122"/>
              </a:rPr>
              <a:t>线段式</a:t>
            </a:r>
          </a:p>
        </p:txBody>
      </p:sp>
      <p:grpSp>
        <p:nvGrpSpPr>
          <p:cNvPr id="9219" name="Group 3"/>
          <p:cNvGrpSpPr>
            <a:grpSpLocks/>
          </p:cNvGrpSpPr>
          <p:nvPr/>
        </p:nvGrpSpPr>
        <p:grpSpPr bwMode="auto">
          <a:xfrm>
            <a:off x="0" y="2286000"/>
            <a:ext cx="4572000" cy="1524000"/>
            <a:chOff x="0" y="0"/>
            <a:chExt cx="2880" cy="960"/>
          </a:xfrm>
        </p:grpSpPr>
        <p:sp>
          <p:nvSpPr>
            <p:cNvPr id="9220" name="Oval 4"/>
            <p:cNvSpPr>
              <a:spLocks noChangeArrowheads="1"/>
            </p:cNvSpPr>
            <p:nvPr/>
          </p:nvSpPr>
          <p:spPr bwMode="auto">
            <a:xfrm>
              <a:off x="0" y="0"/>
              <a:ext cx="2880" cy="960"/>
            </a:xfrm>
            <a:prstGeom prst="ellipse">
              <a:avLst/>
            </a:prstGeom>
            <a:solidFill>
              <a:schemeClr val="tx1"/>
            </a:solidFill>
            <a:ln w="952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221" name="Text Box 5"/>
            <p:cNvSpPr txBox="1">
              <a:spLocks noChangeArrowheads="1"/>
            </p:cNvSpPr>
            <p:nvPr/>
          </p:nvSpPr>
          <p:spPr bwMode="auto">
            <a:xfrm>
              <a:off x="240" y="48"/>
              <a:ext cx="2404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zh-CN" sz="4000">
                  <a:solidFill>
                    <a:srgbClr val="FF3300"/>
                  </a:solidFill>
                  <a:latin typeface="隶书" pitchFamily="49" charset="-122"/>
                  <a:ea typeface="隶书" pitchFamily="49" charset="-122"/>
                </a:rPr>
                <a:t>图上</a:t>
              </a:r>
              <a:r>
                <a:rPr lang="zh-CN" altLang="zh-CN" sz="4000">
                  <a:solidFill>
                    <a:srgbClr val="FF3300"/>
                  </a:solidFill>
                  <a:latin typeface="隶书" pitchFamily="49" charset="-122"/>
                  <a:ea typeface="隶书" pitchFamily="49" charset="-122"/>
                </a:rPr>
                <a:t>1</a:t>
              </a:r>
              <a:r>
                <a:rPr lang="zh-CN" sz="4000">
                  <a:solidFill>
                    <a:srgbClr val="FF3300"/>
                  </a:solidFill>
                  <a:latin typeface="隶书" pitchFamily="49" charset="-122"/>
                  <a:ea typeface="隶书" pitchFamily="49" charset="-122"/>
                </a:rPr>
                <a:t>厘米代表</a:t>
              </a:r>
            </a:p>
            <a:p>
              <a:pPr eaLnBrk="0" hangingPunct="0"/>
              <a:r>
                <a:rPr lang="zh-CN" sz="4000">
                  <a:solidFill>
                    <a:srgbClr val="FF3300"/>
                  </a:solidFill>
                  <a:latin typeface="隶书" pitchFamily="49" charset="-122"/>
                  <a:ea typeface="隶书" pitchFamily="49" charset="-122"/>
                </a:rPr>
                <a:t>实地距离</a:t>
              </a:r>
              <a:r>
                <a:rPr lang="zh-CN" altLang="zh-CN" sz="4000">
                  <a:solidFill>
                    <a:srgbClr val="FF3300"/>
                  </a:solidFill>
                  <a:latin typeface="隶书" pitchFamily="49" charset="-122"/>
                  <a:ea typeface="隶书" pitchFamily="49" charset="-122"/>
                </a:rPr>
                <a:t>10</a:t>
              </a:r>
              <a:r>
                <a:rPr lang="zh-CN" sz="4000">
                  <a:solidFill>
                    <a:srgbClr val="FF3300"/>
                  </a:solidFill>
                  <a:latin typeface="隶书" pitchFamily="49" charset="-122"/>
                  <a:ea typeface="隶书" pitchFamily="49" charset="-122"/>
                </a:rPr>
                <a:t>千米</a:t>
              </a:r>
            </a:p>
          </p:txBody>
        </p:sp>
      </p:grpSp>
      <p:sp>
        <p:nvSpPr>
          <p:cNvPr id="9222" name="AutoShape 6"/>
          <p:cNvSpPr>
            <a:spLocks noChangeArrowheads="1"/>
          </p:cNvSpPr>
          <p:nvPr/>
        </p:nvSpPr>
        <p:spPr bwMode="auto">
          <a:xfrm>
            <a:off x="6019800" y="304800"/>
            <a:ext cx="2743200" cy="1784350"/>
          </a:xfrm>
          <a:prstGeom prst="cloudCallout">
            <a:avLst>
              <a:gd name="adj1" fmla="val -117361"/>
              <a:gd name="adj2" fmla="val 4894"/>
            </a:avLst>
          </a:prstGeom>
          <a:solidFill>
            <a:schemeClr val="tx2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endParaRPr lang="zh-CN" altLang="zh-CN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115050" y="817563"/>
            <a:ext cx="26844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sz="2800" b="1">
                <a:solidFill>
                  <a:srgbClr val="FF3300"/>
                </a:solidFill>
                <a:ea typeface="楷体_GB2312" pitchFamily="1" charset="-122"/>
              </a:rPr>
              <a:t>用自己的语言</a:t>
            </a:r>
          </a:p>
          <a:p>
            <a:pPr eaLnBrk="0" hangingPunct="0"/>
            <a:r>
              <a:rPr lang="zh-CN" sz="2800" b="1">
                <a:solidFill>
                  <a:srgbClr val="FF3300"/>
                </a:solidFill>
                <a:ea typeface="楷体_GB2312" pitchFamily="1" charset="-122"/>
              </a:rPr>
              <a:t>描述这个比例尺</a:t>
            </a:r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>
            <a:off x="1600200" y="1524000"/>
            <a:ext cx="215900" cy="688975"/>
          </a:xfrm>
          <a:prstGeom prst="downArrow">
            <a:avLst>
              <a:gd name="adj1" fmla="val 50000"/>
              <a:gd name="adj2" fmla="val 79779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5257800" y="2514600"/>
            <a:ext cx="170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sz="4000">
                <a:solidFill>
                  <a:srgbClr val="000000"/>
                </a:solidFill>
                <a:ea typeface="楷体_GB2312" pitchFamily="1" charset="-122"/>
              </a:rPr>
              <a:t>文字式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2667000" y="4038600"/>
            <a:ext cx="6280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sz="4000" b="1">
                <a:solidFill>
                  <a:srgbClr val="000000"/>
                </a:solidFill>
                <a:ea typeface="楷体_GB2312" pitchFamily="1" charset="-122"/>
              </a:rPr>
              <a:t>能不能用数字的来表示呢？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381000" y="5181600"/>
            <a:ext cx="29448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zh-CN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10 000 00</a:t>
            </a:r>
          </a:p>
        </p:txBody>
      </p:sp>
      <p:sp>
        <p:nvSpPr>
          <p:cNvPr id="9228" name="AutoShape 12"/>
          <p:cNvSpPr>
            <a:spLocks noChangeArrowheads="1"/>
          </p:cNvSpPr>
          <p:nvPr/>
        </p:nvSpPr>
        <p:spPr bwMode="auto">
          <a:xfrm>
            <a:off x="1524000" y="4191000"/>
            <a:ext cx="215900" cy="688975"/>
          </a:xfrm>
          <a:prstGeom prst="downArrow">
            <a:avLst>
              <a:gd name="adj1" fmla="val 50000"/>
              <a:gd name="adj2" fmla="val 79779"/>
            </a:avLst>
          </a:prstGeom>
          <a:solidFill>
            <a:schemeClr val="tx1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4800600" y="5181600"/>
            <a:ext cx="170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sz="4000">
                <a:solidFill>
                  <a:srgbClr val="000000"/>
                </a:solidFill>
                <a:ea typeface="楷体_GB2312" pitchFamily="1" charset="-122"/>
              </a:rPr>
              <a:t>数字式</a:t>
            </a:r>
          </a:p>
        </p:txBody>
      </p:sp>
      <p:grpSp>
        <p:nvGrpSpPr>
          <p:cNvPr id="9230" name="Group 14"/>
          <p:cNvGrpSpPr>
            <a:grpSpLocks/>
          </p:cNvGrpSpPr>
          <p:nvPr/>
        </p:nvGrpSpPr>
        <p:grpSpPr bwMode="auto">
          <a:xfrm>
            <a:off x="457200" y="838200"/>
            <a:ext cx="2627313" cy="652463"/>
            <a:chOff x="0" y="0"/>
            <a:chExt cx="1655" cy="411"/>
          </a:xfrm>
        </p:grpSpPr>
        <p:sp>
          <p:nvSpPr>
            <p:cNvPr id="9231" name="Line 15"/>
            <p:cNvSpPr>
              <a:spLocks noChangeShapeType="1"/>
            </p:cNvSpPr>
            <p:nvPr/>
          </p:nvSpPr>
          <p:spPr bwMode="auto">
            <a:xfrm>
              <a:off x="317" y="272"/>
              <a:ext cx="408" cy="0"/>
            </a:xfrm>
            <a:prstGeom prst="line">
              <a:avLst/>
            </a:prstGeom>
            <a:noFill/>
            <a:ln w="9525" cmpd="sng">
              <a:solidFill>
                <a:srgbClr val="FF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2" name="Line 16"/>
            <p:cNvSpPr>
              <a:spLocks noChangeShapeType="1"/>
            </p:cNvSpPr>
            <p:nvPr/>
          </p:nvSpPr>
          <p:spPr bwMode="auto">
            <a:xfrm flipH="1">
              <a:off x="726" y="180"/>
              <a:ext cx="0" cy="92"/>
            </a:xfrm>
            <a:prstGeom prst="line">
              <a:avLst/>
            </a:prstGeom>
            <a:noFill/>
            <a:ln w="9525" cmpd="sng">
              <a:solidFill>
                <a:srgbClr val="FF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3" name="Line 17"/>
            <p:cNvSpPr>
              <a:spLocks noChangeShapeType="1"/>
            </p:cNvSpPr>
            <p:nvPr/>
          </p:nvSpPr>
          <p:spPr bwMode="auto">
            <a:xfrm>
              <a:off x="317" y="181"/>
              <a:ext cx="0" cy="91"/>
            </a:xfrm>
            <a:prstGeom prst="line">
              <a:avLst/>
            </a:prstGeom>
            <a:noFill/>
            <a:ln w="9525" cmpd="sng">
              <a:solidFill>
                <a:srgbClr val="FF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4" name="Text Box 18"/>
            <p:cNvSpPr txBox="1">
              <a:spLocks noChangeArrowheads="1"/>
            </p:cNvSpPr>
            <p:nvPr/>
          </p:nvSpPr>
          <p:spPr bwMode="auto">
            <a:xfrm>
              <a:off x="771" y="46"/>
              <a:ext cx="88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zh-CN" sz="3200">
                  <a:solidFill>
                    <a:srgbClr val="D60093"/>
                  </a:solidFill>
                  <a:latin typeface="隶书" pitchFamily="49" charset="-122"/>
                  <a:ea typeface="隶书" pitchFamily="49" charset="-122"/>
                </a:rPr>
                <a:t>10</a:t>
              </a:r>
              <a:r>
                <a:rPr lang="zh-CN" sz="3200">
                  <a:solidFill>
                    <a:srgbClr val="D60093"/>
                  </a:solidFill>
                  <a:latin typeface="隶书" pitchFamily="49" charset="-122"/>
                  <a:ea typeface="隶书" pitchFamily="49" charset="-122"/>
                </a:rPr>
                <a:t>千米</a:t>
              </a:r>
            </a:p>
          </p:txBody>
        </p:sp>
        <p:sp>
          <p:nvSpPr>
            <p:cNvPr id="9235" name="Text Box 19"/>
            <p:cNvSpPr txBox="1">
              <a:spLocks noChangeArrowheads="1"/>
            </p:cNvSpPr>
            <p:nvPr/>
          </p:nvSpPr>
          <p:spPr bwMode="auto">
            <a:xfrm>
              <a:off x="0" y="0"/>
              <a:ext cx="24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zh-CN" sz="3200">
                  <a:solidFill>
                    <a:srgbClr val="D60093"/>
                  </a:solidFill>
                  <a:latin typeface="隶书" pitchFamily="49" charset="-122"/>
                  <a:ea typeface="隶书" pitchFamily="49" charset="-122"/>
                </a:rPr>
                <a:t>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24" grpId="0" animBg="1"/>
      <p:bldP spid="9225" grpId="0" autoUpdateAnimBg="0"/>
      <p:bldP spid="9226" grpId="0" autoUpdateAnimBg="0"/>
      <p:bldP spid="9227" grpId="0" autoUpdateAnimBg="0"/>
      <p:bldP spid="9228" grpId="0" animBg="1"/>
      <p:bldP spid="922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025" y="981075"/>
            <a:ext cx="2124075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79388" y="1052513"/>
            <a:ext cx="6408737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dirty="0">
                <a:solidFill>
                  <a:schemeClr val="bg1"/>
                </a:solidFill>
                <a:latin typeface="宋体" pitchFamily="2" charset="-122"/>
              </a:rPr>
              <a:t>   </a:t>
            </a:r>
            <a:r>
              <a:rPr lang="zh-CN" altLang="en-US" sz="2400" dirty="0">
                <a:solidFill>
                  <a:schemeClr val="bg1"/>
                </a:solidFill>
                <a:latin typeface="宋体" pitchFamily="2" charset="-122"/>
              </a:rPr>
              <a:t> 地图的方向：东、南、西、北、东北、东南、西北、西南。</a:t>
            </a:r>
          </a:p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latin typeface="宋体" pitchFamily="2" charset="-122"/>
              </a:rPr>
              <a:t>                   </a:t>
            </a:r>
          </a:p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latin typeface="宋体" pitchFamily="2" charset="-122"/>
              </a:rPr>
              <a:t>    地图方向判断方式：</a:t>
            </a:r>
          </a:p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latin typeface="宋体" pitchFamily="2" charset="-122"/>
              </a:rPr>
              <a:t>    </a:t>
            </a:r>
            <a:r>
              <a:rPr lang="en-US" sz="2400" dirty="0">
                <a:solidFill>
                  <a:schemeClr val="bg1"/>
                </a:solidFill>
                <a:latin typeface="宋体" pitchFamily="2" charset="-122"/>
              </a:rPr>
              <a:t>1.</a:t>
            </a:r>
            <a:r>
              <a:rPr lang="zh-CN" altLang="en-US" sz="2400" dirty="0">
                <a:solidFill>
                  <a:schemeClr val="bg1"/>
                </a:solidFill>
                <a:latin typeface="宋体" pitchFamily="2" charset="-122"/>
              </a:rPr>
              <a:t>一般定向法：上北下南左西右东。</a:t>
            </a:r>
          </a:p>
          <a:p>
            <a:pPr eaLnBrk="0" hangingPunct="0"/>
            <a:endParaRPr lang="zh-CN" altLang="en-US" sz="2400" dirty="0">
              <a:solidFill>
                <a:schemeClr val="bg1"/>
              </a:solidFill>
              <a:latin typeface="宋体" pitchFamily="2" charset="-122"/>
            </a:endParaRPr>
          </a:p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latin typeface="宋体" pitchFamily="2" charset="-122"/>
              </a:rPr>
              <a:t>    </a:t>
            </a:r>
            <a:r>
              <a:rPr lang="en-US" sz="2400" dirty="0">
                <a:solidFill>
                  <a:schemeClr val="bg1"/>
                </a:solidFill>
                <a:latin typeface="宋体" pitchFamily="2" charset="-122"/>
              </a:rPr>
              <a:t>2.</a:t>
            </a:r>
            <a:r>
              <a:rPr lang="zh-CN" altLang="en-US" sz="2400" dirty="0">
                <a:solidFill>
                  <a:schemeClr val="bg1"/>
                </a:solidFill>
                <a:latin typeface="宋体" pitchFamily="2" charset="-122"/>
              </a:rPr>
              <a:t>指向标定向法：指向标指向北极。</a:t>
            </a:r>
          </a:p>
          <a:p>
            <a:pPr eaLnBrk="0" hangingPunct="0"/>
            <a:endParaRPr lang="zh-CN" altLang="en-US" sz="2400" dirty="0">
              <a:solidFill>
                <a:schemeClr val="bg1"/>
              </a:solidFill>
              <a:latin typeface="宋体" pitchFamily="2" charset="-122"/>
            </a:endParaRPr>
          </a:p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latin typeface="宋体" pitchFamily="2" charset="-122"/>
              </a:rPr>
              <a:t>    </a:t>
            </a:r>
            <a:r>
              <a:rPr lang="en-US" sz="2400" dirty="0">
                <a:solidFill>
                  <a:schemeClr val="bg1"/>
                </a:solidFill>
                <a:latin typeface="宋体" pitchFamily="2" charset="-122"/>
              </a:rPr>
              <a:t>3.</a:t>
            </a:r>
            <a:r>
              <a:rPr lang="zh-CN" altLang="en-US" sz="2400" dirty="0">
                <a:solidFill>
                  <a:schemeClr val="bg1"/>
                </a:solidFill>
                <a:latin typeface="宋体" pitchFamily="2" charset="-122"/>
              </a:rPr>
              <a:t>经纬网定向法：按经纬网判断，经线指向南北、纬线指向东西。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638629">
            <a:off x="6940550" y="3429000"/>
            <a:ext cx="7048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5" name="Group 5"/>
          <p:cNvGrpSpPr>
            <a:grpSpLocks noChangeAspect="1"/>
          </p:cNvGrpSpPr>
          <p:nvPr/>
        </p:nvGrpSpPr>
        <p:grpSpPr bwMode="auto">
          <a:xfrm>
            <a:off x="6481763" y="6581775"/>
            <a:ext cx="2662237" cy="276225"/>
            <a:chOff x="0" y="0"/>
            <a:chExt cx="1677" cy="174"/>
          </a:xfrm>
        </p:grpSpPr>
        <p:pic>
          <p:nvPicPr>
            <p:cNvPr id="10246" name="Picture 6" descr="按扭1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7" name="Picture 7" descr="按扭2">
              <a:hlinkClick r:id="" action="ppaction://hlinkshowjump?jump=previousslide"/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8" name="Picture 8" descr="按扭3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9" name="Picture 9" descr="按扭5">
              <a:hlinkClick r:id="" action="ppaction://hlinkshowjump?jump=endshow"/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ile0001"/>
          <p:cNvPicPr>
            <a:picLocks noChangeAspect="1" noChangeArrowheads="1"/>
          </p:cNvPicPr>
          <p:nvPr/>
        </p:nvPicPr>
        <p:blipFill>
          <a:blip r:embed="rId2" cstate="email">
            <a:lum bright="12000" contras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7200" y="685800"/>
            <a:ext cx="4572000" cy="387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File0032"/>
          <p:cNvPicPr>
            <a:picLocks noChangeAspect="1" noChangeArrowheads="1"/>
          </p:cNvPicPr>
          <p:nvPr/>
        </p:nvPicPr>
        <p:blipFill>
          <a:blip r:embed="rId3" cstate="email">
            <a:lum contrast="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1066800"/>
            <a:ext cx="3008313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609600" y="228600"/>
            <a:ext cx="3962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000000"/>
                </a:solidFill>
              </a:rPr>
              <a:t>地图的方向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715144" y="5292497"/>
            <a:ext cx="77452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 dirty="0">
                <a:solidFill>
                  <a:srgbClr val="000000"/>
                </a:solidFill>
              </a:rPr>
              <a:t>天安门位于毛主席纪念堂</a:t>
            </a:r>
            <a:r>
              <a:rPr lang="zh-CN" sz="3200" b="1" u="sng" dirty="0">
                <a:solidFill>
                  <a:srgbClr val="000000"/>
                </a:solidFill>
              </a:rPr>
              <a:t>         （</a:t>
            </a:r>
            <a:r>
              <a:rPr lang="zh-CN" sz="3200" b="1" dirty="0">
                <a:solidFill>
                  <a:srgbClr val="000000"/>
                </a:solidFill>
              </a:rPr>
              <a:t>方向）。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5363344" y="5292497"/>
            <a:ext cx="1447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北方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utoUpdateAnimBg="0"/>
      <p:bldP spid="1127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ile0024"/>
          <p:cNvPicPr>
            <a:picLocks noChangeAspect="1" noChangeArrowheads="1"/>
          </p:cNvPicPr>
          <p:nvPr/>
        </p:nvPicPr>
        <p:blipFill>
          <a:blip r:embed="rId2" cstate="email">
            <a:lum bright="30000" contrast="2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6200" y="152400"/>
            <a:ext cx="5099050" cy="641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79512" y="908720"/>
            <a:ext cx="3810000" cy="472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zh-CN" sz="3200" b="1" dirty="0">
                <a:solidFill>
                  <a:srgbClr val="000000"/>
                </a:solidFill>
              </a:rPr>
              <a:t>1</a:t>
            </a:r>
            <a:r>
              <a:rPr lang="zh-CN" sz="3200" b="1" dirty="0">
                <a:solidFill>
                  <a:srgbClr val="000000"/>
                </a:solidFill>
              </a:rPr>
              <a:t>、经线和纬线指示什么方向？</a:t>
            </a:r>
          </a:p>
          <a:p>
            <a:pPr eaLnBrk="0" hangingPunct="0">
              <a:spcBef>
                <a:spcPct val="50000"/>
              </a:spcBef>
            </a:pPr>
            <a:endParaRPr lang="zh-CN" sz="3200" b="1" dirty="0">
              <a:solidFill>
                <a:srgbClr val="00000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zh-CN" sz="3200" b="1" dirty="0">
                <a:solidFill>
                  <a:srgbClr val="000000"/>
                </a:solidFill>
              </a:rPr>
              <a:t>2</a:t>
            </a:r>
            <a:r>
              <a:rPr lang="zh-CN" sz="3200" b="1" dirty="0">
                <a:solidFill>
                  <a:srgbClr val="000000"/>
                </a:solidFill>
              </a:rPr>
              <a:t>、横滨位于名古屋</a:t>
            </a:r>
          </a:p>
          <a:p>
            <a:pPr eaLnBrk="0" hangingPunct="0">
              <a:spcBef>
                <a:spcPct val="50000"/>
              </a:spcBef>
            </a:pPr>
            <a:r>
              <a:rPr lang="zh-CN" sz="3200" b="1" u="sng" dirty="0">
                <a:solidFill>
                  <a:srgbClr val="000000"/>
                </a:solidFill>
              </a:rPr>
              <a:t>            </a:t>
            </a:r>
            <a:r>
              <a:rPr lang="zh-CN" sz="3200" b="1" dirty="0">
                <a:solidFill>
                  <a:srgbClr val="000000"/>
                </a:solidFill>
              </a:rPr>
              <a:t>（方向），</a:t>
            </a:r>
          </a:p>
          <a:p>
            <a:pPr eaLnBrk="0" hangingPunct="0">
              <a:spcBef>
                <a:spcPct val="50000"/>
              </a:spcBef>
            </a:pPr>
            <a:r>
              <a:rPr lang="zh-CN" sz="3200" b="1" dirty="0">
                <a:solidFill>
                  <a:srgbClr val="000000"/>
                </a:solidFill>
              </a:rPr>
              <a:t>北九州位于东京</a:t>
            </a:r>
          </a:p>
          <a:p>
            <a:pPr eaLnBrk="0" hangingPunct="0">
              <a:spcBef>
                <a:spcPct val="50000"/>
              </a:spcBef>
            </a:pPr>
            <a:r>
              <a:rPr lang="zh-CN" sz="3200" b="1" u="sng" dirty="0">
                <a:solidFill>
                  <a:srgbClr val="000000"/>
                </a:solidFill>
              </a:rPr>
              <a:t>             </a:t>
            </a:r>
            <a:r>
              <a:rPr lang="zh-CN" sz="3200" b="1" dirty="0">
                <a:solidFill>
                  <a:srgbClr val="000000"/>
                </a:solidFill>
              </a:rPr>
              <a:t>（方向）。</a:t>
            </a:r>
            <a:endParaRPr lang="zh-CN" sz="3200" b="1" u="sng" dirty="0">
              <a:solidFill>
                <a:srgbClr val="000000"/>
              </a:solidFill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31912" y="1975520"/>
            <a:ext cx="3810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南北和东西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84312" y="3499520"/>
            <a:ext cx="1600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东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179512" y="4947320"/>
            <a:ext cx="1905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西南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utoUpdateAnimBg="0"/>
      <p:bldP spid="1229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1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5" name="Group 3"/>
          <p:cNvGrpSpPr>
            <a:grpSpLocks noChangeAspect="1"/>
          </p:cNvGrpSpPr>
          <p:nvPr/>
        </p:nvGrpSpPr>
        <p:grpSpPr bwMode="auto">
          <a:xfrm>
            <a:off x="6481763" y="6581775"/>
            <a:ext cx="2662237" cy="276225"/>
            <a:chOff x="0" y="0"/>
            <a:chExt cx="1677" cy="174"/>
          </a:xfrm>
        </p:grpSpPr>
        <p:pic>
          <p:nvPicPr>
            <p:cNvPr id="13316" name="Picture 4" descr="按扭1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7" name="Picture 5" descr="按扭2">
              <a:hlinkClick r:id="" action="ppaction://hlinkshowjump?jump=previousslide"/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8" name="Picture 6" descr="按扭3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9" name="Picture 7" descr="按扭5">
              <a:hlinkClick r:id="" action="ppaction://hlinkshowjump?jump=endshow"/>
            </p:cNvPr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508625" y="1628775"/>
            <a:ext cx="3384550" cy="414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dirty="0">
                <a:solidFill>
                  <a:schemeClr val="bg1"/>
                </a:solidFill>
                <a:latin typeface="宋体" pitchFamily="2" charset="-122"/>
              </a:rPr>
              <a:t>    1.</a:t>
            </a:r>
            <a:r>
              <a:rPr lang="zh-CN" altLang="en-US" sz="2800" dirty="0">
                <a:solidFill>
                  <a:schemeClr val="bg1"/>
                </a:solidFill>
                <a:latin typeface="宋体" pitchFamily="2" charset="-122"/>
              </a:rPr>
              <a:t>根据太阳和钟表定向。</a:t>
            </a:r>
          </a:p>
          <a:p>
            <a:pPr algn="just"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宋体" pitchFamily="2" charset="-122"/>
              </a:rPr>
              <a:t>    一般来说，在北半球中高纬度地区，把手表平放，让时针对准太阳，时针和表盘上的</a:t>
            </a:r>
            <a:r>
              <a:rPr lang="en-US" sz="2800" dirty="0">
                <a:solidFill>
                  <a:schemeClr val="bg1"/>
                </a:solidFill>
                <a:latin typeface="宋体" pitchFamily="2" charset="-122"/>
              </a:rPr>
              <a:t>12</a:t>
            </a:r>
            <a:r>
              <a:rPr lang="zh-CN" altLang="en-US" sz="2800" dirty="0">
                <a:solidFill>
                  <a:schemeClr val="bg1"/>
                </a:solidFill>
                <a:latin typeface="宋体" pitchFamily="2" charset="-122"/>
              </a:rPr>
              <a:t>点之间的夹角的平分线所指的方向，大致就是南方。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124075" y="260350"/>
            <a:ext cx="43926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chemeClr val="bg1"/>
                </a:solidFill>
              </a:rPr>
              <a:t>自然界其他定向法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图片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39" name="Group 3"/>
          <p:cNvGrpSpPr>
            <a:grpSpLocks noChangeAspect="1"/>
          </p:cNvGrpSpPr>
          <p:nvPr/>
        </p:nvGrpSpPr>
        <p:grpSpPr bwMode="auto">
          <a:xfrm>
            <a:off x="6481763" y="6581775"/>
            <a:ext cx="2662237" cy="276225"/>
            <a:chOff x="0" y="0"/>
            <a:chExt cx="1677" cy="174"/>
          </a:xfrm>
        </p:grpSpPr>
        <p:pic>
          <p:nvPicPr>
            <p:cNvPr id="14340" name="Picture 4" descr="按扭1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1" name="Picture 5" descr="按扭2">
              <a:hlinkClick r:id="" action="ppaction://hlinkshowjump?jump=previousslide"/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2" name="Picture 6" descr="按扭3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3" name="Picture 7" descr="按扭5">
              <a:hlinkClick r:id="" action="ppaction://hlinkshowjump?jump=endshow"/>
            </p:cNvPr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5219700" y="1292225"/>
            <a:ext cx="3816796" cy="5016500"/>
          </a:xfrm>
          <a:prstGeom prst="rect">
            <a:avLst/>
          </a:prstGeom>
          <a:solidFill>
            <a:schemeClr val="bg1"/>
          </a:solidFill>
          <a:ln w="12700" cap="sq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dirty="0">
                <a:latin typeface="宋体" pitchFamily="2" charset="-122"/>
              </a:rPr>
              <a:t>    2.</a:t>
            </a:r>
            <a:r>
              <a:rPr lang="zh-CN" altLang="en-US" sz="2800" dirty="0">
                <a:latin typeface="宋体" pitchFamily="2" charset="-122"/>
              </a:rPr>
              <a:t>根据树冠和树轮定向。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latin typeface="宋体" pitchFamily="2" charset="-122"/>
              </a:rPr>
              <a:t>    在北半球，树木向阳（南侧）生长较快，树桩年轮较疏；背阳面（北侧）的树桩年轮较密。同样道理，从单株的外形来看，靠南侧的枝叶较茂盛，靠北侧的树叶较稀疏，树皮较粗糙。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2627313" y="188913"/>
            <a:ext cx="43926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>
                <a:solidFill>
                  <a:schemeClr val="bg1"/>
                </a:solidFill>
              </a:rPr>
              <a:t>自然界其他定向法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方向判断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3" name="Group 3"/>
          <p:cNvGrpSpPr>
            <a:grpSpLocks noChangeAspect="1"/>
          </p:cNvGrpSpPr>
          <p:nvPr/>
        </p:nvGrpSpPr>
        <p:grpSpPr bwMode="auto">
          <a:xfrm>
            <a:off x="6481763" y="6581775"/>
            <a:ext cx="2662237" cy="276225"/>
            <a:chOff x="0" y="0"/>
            <a:chExt cx="1677" cy="174"/>
          </a:xfrm>
        </p:grpSpPr>
        <p:pic>
          <p:nvPicPr>
            <p:cNvPr id="15364" name="Picture 4" descr="按扭1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5" name="Picture 5" descr="按扭2">
              <a:hlinkClick r:id="" action="ppaction://hlinkshowjump?jump=previousslide"/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6" name="Picture 6" descr="按扭3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7" name="Picture 7" descr="按扭5">
              <a:hlinkClick r:id="" action="ppaction://hlinkshowjump?jump=endshow"/>
            </p:cNvPr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5867400" y="1412875"/>
            <a:ext cx="3168650" cy="5016500"/>
          </a:xfrm>
          <a:prstGeom prst="rect">
            <a:avLst/>
          </a:prstGeom>
          <a:solidFill>
            <a:schemeClr val="bg1"/>
          </a:solidFill>
          <a:ln w="12700" cap="sq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dirty="0">
                <a:latin typeface="宋体" pitchFamily="2" charset="-122"/>
              </a:rPr>
              <a:t>    3.</a:t>
            </a:r>
            <a:r>
              <a:rPr lang="zh-CN" altLang="en-US" sz="2800" dirty="0">
                <a:latin typeface="宋体" pitchFamily="2" charset="-122"/>
              </a:rPr>
              <a:t>根据北极星定向。</a:t>
            </a:r>
          </a:p>
          <a:p>
            <a:pPr algn="just" eaLnBrk="0" hangingPunct="0">
              <a:spcBef>
                <a:spcPct val="50000"/>
              </a:spcBef>
            </a:pPr>
            <a:r>
              <a:rPr lang="zh-CN" altLang="en-US" sz="2800" dirty="0">
                <a:latin typeface="宋体" pitchFamily="2" charset="-122"/>
              </a:rPr>
              <a:t>    在北半球，顺着大熊星座勺口两颗星的方向划一条连线，在长短约是这两颗星距</a:t>
            </a:r>
            <a:r>
              <a:rPr lang="en-US" sz="2800" dirty="0">
                <a:latin typeface="宋体" pitchFamily="2" charset="-122"/>
              </a:rPr>
              <a:t>5</a:t>
            </a:r>
            <a:r>
              <a:rPr lang="zh-CN" altLang="en-US" sz="2800" dirty="0">
                <a:latin typeface="宋体" pitchFamily="2" charset="-122"/>
              </a:rPr>
              <a:t>倍的另一端，便是明亮的北极星。人们面向北极星，正前方恰好是正北。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1619250" y="188913"/>
            <a:ext cx="4032250" cy="654050"/>
          </a:xfrm>
          <a:prstGeom prst="rect">
            <a:avLst/>
          </a:prstGeom>
          <a:solidFill>
            <a:schemeClr val="bg1"/>
          </a:solidFill>
          <a:ln w="12700" cap="sq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/>
              <a:t>自然界其他定向法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方向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87" name="Group 3"/>
          <p:cNvGrpSpPr>
            <a:grpSpLocks noChangeAspect="1"/>
          </p:cNvGrpSpPr>
          <p:nvPr/>
        </p:nvGrpSpPr>
        <p:grpSpPr bwMode="auto">
          <a:xfrm>
            <a:off x="6481763" y="6581775"/>
            <a:ext cx="2662237" cy="276225"/>
            <a:chOff x="0" y="0"/>
            <a:chExt cx="1677" cy="174"/>
          </a:xfrm>
        </p:grpSpPr>
        <p:pic>
          <p:nvPicPr>
            <p:cNvPr id="16388" name="Picture 4" descr="按扭1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89" name="Picture 5" descr="按扭2">
              <a:hlinkClick r:id="" action="ppaction://hlinkshowjump?jump=previousslide"/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0" name="Picture 6" descr="按扭3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1" name="Picture 7" descr="按扭5">
              <a:hlinkClick r:id="" action="ppaction://hlinkshowjump?jump=endshow"/>
            </p:cNvPr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2124075" y="254000"/>
            <a:ext cx="4392613" cy="654050"/>
          </a:xfrm>
          <a:prstGeom prst="rect">
            <a:avLst/>
          </a:prstGeom>
          <a:solidFill>
            <a:schemeClr val="bg1"/>
          </a:solidFill>
          <a:ln w="12700" cap="sq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/>
              <a:t>自然界其他定向法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5868144" y="1557338"/>
            <a:ext cx="3275856" cy="4589462"/>
          </a:xfrm>
          <a:prstGeom prst="rect">
            <a:avLst/>
          </a:prstGeom>
          <a:solidFill>
            <a:schemeClr val="bg1"/>
          </a:solidFill>
          <a:ln w="12700" cap="sq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dirty="0">
                <a:latin typeface="宋体" pitchFamily="2" charset="-122"/>
              </a:rPr>
              <a:t>    4.</a:t>
            </a:r>
            <a:r>
              <a:rPr lang="zh-CN" altLang="en-US" sz="2800" dirty="0">
                <a:latin typeface="宋体" pitchFamily="2" charset="-122"/>
              </a:rPr>
              <a:t>根据地形和地物定向。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2800" dirty="0">
                <a:latin typeface="宋体" pitchFamily="2" charset="-122"/>
              </a:rPr>
              <a:t>    在北半球，山地南坡生长的草木一般较北坡繁茂。岩石的北面因为背阳潮湿而长有青苔，山区和农村住房的大门一般朝南开。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07504" y="764704"/>
            <a:ext cx="20129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sz="4800" b="1" dirty="0">
                <a:solidFill>
                  <a:srgbClr val="000000"/>
                </a:solidFill>
                <a:ea typeface="楷体_GB2312" pitchFamily="1" charset="-122"/>
              </a:rPr>
              <a:t>图例：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946076" y="860519"/>
            <a:ext cx="758636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zh-CN" dirty="0">
                <a:latin typeface="隶书" pitchFamily="49" charset="-122"/>
                <a:ea typeface="隶书" pitchFamily="49" charset="-122"/>
              </a:rPr>
              <a:t>        </a:t>
            </a:r>
            <a:r>
              <a:rPr lang="zh-CN" sz="36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地图的语言，包括各种符号</a:t>
            </a:r>
          </a:p>
          <a:p>
            <a:pPr eaLnBrk="0" hangingPunct="0"/>
            <a:r>
              <a:rPr lang="zh-CN" sz="3600" b="1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和它们文字说明、地理名称和数字。</a:t>
            </a:r>
          </a:p>
        </p:txBody>
      </p:sp>
      <p:pic>
        <p:nvPicPr>
          <p:cNvPr id="17412" name="Picture 4" descr="File0033"/>
          <p:cNvPicPr>
            <a:picLocks noChangeAspect="1" noChangeArrowheads="1"/>
          </p:cNvPicPr>
          <p:nvPr/>
        </p:nvPicPr>
        <p:blipFill>
          <a:blip r:embed="rId2" cstate="email">
            <a:lum contrast="2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2392635"/>
            <a:ext cx="822960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ile0022"/>
          <p:cNvPicPr>
            <a:picLocks noChangeAspect="1" noChangeArrowheads="1"/>
          </p:cNvPicPr>
          <p:nvPr/>
        </p:nvPicPr>
        <p:blipFill>
          <a:blip r:embed="rId2" cstate="email">
            <a:lum bright="6000" contras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724400" cy="441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 descr="File0023"/>
          <p:cNvPicPr>
            <a:picLocks noChangeAspect="1" noChangeArrowheads="1"/>
          </p:cNvPicPr>
          <p:nvPr/>
        </p:nvPicPr>
        <p:blipFill>
          <a:blip r:embed="rId3" cstate="email">
            <a:lum bright="6000" contrast="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3163" y="152400"/>
            <a:ext cx="4160837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44513" y="404813"/>
            <a:ext cx="7772400" cy="936625"/>
          </a:xfrm>
          <a:noFill/>
          <a:ln/>
        </p:spPr>
        <p:txBody>
          <a:bodyPr/>
          <a:lstStyle/>
          <a:p>
            <a:r>
              <a:rPr lang="zh-CN" altLang="en-US" sz="3200">
                <a:solidFill>
                  <a:schemeClr val="bg1"/>
                </a:solidFill>
                <a:latin typeface="宋体" pitchFamily="2" charset="-122"/>
              </a:rPr>
              <a:t>你会根据情景选择合适的地图吗</a:t>
            </a:r>
            <a:r>
              <a:rPr lang="en-US" sz="3200">
                <a:solidFill>
                  <a:schemeClr val="bg1"/>
                </a:solidFill>
                <a:latin typeface="宋体" pitchFamily="2" charset="-122"/>
              </a:rPr>
              <a:t>?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0" y="3211513"/>
            <a:ext cx="4826000" cy="1223962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 sz="2800">
                <a:solidFill>
                  <a:schemeClr val="bg1"/>
                </a:solidFill>
                <a:latin typeface="宋体" pitchFamily="2" charset="-122"/>
              </a:rPr>
              <a:t>听说以色列和巴勒斯坦又发生了冲突，我想知道这两个地方在哪里？</a:t>
            </a:r>
          </a:p>
        </p:txBody>
      </p:sp>
      <p:sp>
        <p:nvSpPr>
          <p:cNvPr id="20484" name="WordArt 4">
            <a:hlinkClick r:id="rId2" action="ppaction://hlinksldjump"/>
          </p:cNvPr>
          <p:cNvSpPr>
            <a:spLocks noChangeArrowheads="1" noChangeShapeType="1"/>
          </p:cNvSpPr>
          <p:nvPr/>
        </p:nvSpPr>
        <p:spPr bwMode="auto">
          <a:xfrm>
            <a:off x="3059113" y="4148138"/>
            <a:ext cx="1057275" cy="3524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800">
                <a:ln w="9525" cmpd="sng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宋体"/>
                <a:ea typeface="宋体"/>
              </a:rPr>
              <a:t>政区图</a:t>
            </a:r>
          </a:p>
        </p:txBody>
      </p:sp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5435600" y="1339850"/>
            <a:ext cx="3457575" cy="3335338"/>
            <a:chOff x="0" y="0"/>
            <a:chExt cx="3243" cy="2917"/>
          </a:xfrm>
        </p:grpSpPr>
        <p:grpSp>
          <p:nvGrpSpPr>
            <p:cNvPr id="20486" name="Group 6"/>
            <p:cNvGrpSpPr>
              <a:grpSpLocks/>
            </p:cNvGrpSpPr>
            <p:nvPr/>
          </p:nvGrpSpPr>
          <p:grpSpPr bwMode="auto">
            <a:xfrm>
              <a:off x="0" y="0"/>
              <a:ext cx="3243" cy="2917"/>
              <a:chOff x="0" y="0"/>
              <a:chExt cx="3243" cy="2917"/>
            </a:xfrm>
          </p:grpSpPr>
          <p:pic>
            <p:nvPicPr>
              <p:cNvPr id="20487" name="Picture 7" descr="20071019_3a7874c5a3d1c146bbd82QFtKV855nl4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705" t="829" b="7706"/>
              <a:stretch>
                <a:fillRect/>
              </a:stretch>
            </p:blipFill>
            <p:spPr bwMode="auto">
              <a:xfrm>
                <a:off x="0" y="0"/>
                <a:ext cx="3243" cy="25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WordArt 8"/>
              <p:cNvSpPr>
                <a:spLocks noChangeArrowheads="1" noChangeShapeType="1"/>
              </p:cNvSpPr>
              <p:nvPr/>
            </p:nvSpPr>
            <p:spPr bwMode="auto">
              <a:xfrm>
                <a:off x="931" y="2609"/>
                <a:ext cx="1983" cy="308"/>
              </a:xfrm>
              <a:prstGeom prst="rect">
                <a:avLst/>
              </a:prstGeom>
              <a:extLs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2800" b="1">
                    <a:ln w="9525" cmpd="sng">
                      <a:solidFill>
                        <a:srgbClr val="FF3300"/>
                      </a:solidFill>
                      <a:round/>
                      <a:headEnd/>
                      <a:tailEnd/>
                    </a:ln>
                    <a:solidFill>
                      <a:srgbClr val="FFFF00"/>
                    </a:solidFill>
                    <a:latin typeface="宋体"/>
                    <a:ea typeface="宋体"/>
                  </a:rPr>
                  <a:t>等高线地形图</a:t>
                </a:r>
              </a:p>
            </p:txBody>
          </p:sp>
        </p:grpSp>
        <p:sp>
          <p:nvSpPr>
            <p:cNvPr id="20489" name="Line 9"/>
            <p:cNvSpPr>
              <a:spLocks noChangeShapeType="1"/>
            </p:cNvSpPr>
            <p:nvPr/>
          </p:nvSpPr>
          <p:spPr bwMode="auto">
            <a:xfrm>
              <a:off x="1656" y="1338"/>
              <a:ext cx="409" cy="998"/>
            </a:xfrm>
            <a:prstGeom prst="line">
              <a:avLst/>
            </a:prstGeom>
            <a:noFill/>
            <a:ln w="57150" cmpd="sng">
              <a:solidFill>
                <a:srgbClr val="FF3300"/>
              </a:solidFill>
              <a:prstDash val="lg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0490" name="Line 10"/>
            <p:cNvSpPr>
              <a:spLocks noChangeShapeType="1"/>
            </p:cNvSpPr>
            <p:nvPr/>
          </p:nvSpPr>
          <p:spPr bwMode="auto">
            <a:xfrm flipH="1">
              <a:off x="2132" y="2359"/>
              <a:ext cx="726" cy="90"/>
            </a:xfrm>
            <a:prstGeom prst="line">
              <a:avLst/>
            </a:prstGeom>
            <a:noFill/>
            <a:ln w="57150" cmpd="sng">
              <a:solidFill>
                <a:srgbClr val="FF3300"/>
              </a:solidFill>
              <a:prstDash val="lg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34925" y="1627188"/>
            <a:ext cx="4465638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800">
                <a:solidFill>
                  <a:schemeClr val="bg1"/>
                </a:solidFill>
                <a:latin typeface="宋体" pitchFamily="2" charset="-122"/>
              </a:rPr>
              <a:t>我们班准备到郊外的山地进行越野活动，事先需要设计行动方案。</a:t>
            </a:r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323850" y="3355975"/>
            <a:ext cx="6300788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800" dirty="0">
                <a:solidFill>
                  <a:schemeClr val="bg1"/>
                </a:solidFill>
                <a:latin typeface="宋体" pitchFamily="2" charset="-122"/>
              </a:rPr>
              <a:t>星期天到了，我想去博物馆参观。博物馆离我家近，我得想想怎样乘坐公共汽车。</a:t>
            </a:r>
            <a:endParaRPr lang="en-US" sz="2800" dirty="0">
              <a:solidFill>
                <a:schemeClr val="bg1"/>
              </a:solidFill>
              <a:latin typeface="宋体" pitchFamily="2" charset="-122"/>
            </a:endParaRPr>
          </a:p>
        </p:txBody>
      </p:sp>
      <p:sp>
        <p:nvSpPr>
          <p:cNvPr id="20493" name="WordArt 13">
            <a:hlinkClick r:id="rId2" action="ppaction://hlinksldjump"/>
          </p:cNvPr>
          <p:cNvSpPr>
            <a:spLocks noChangeArrowheads="1" noChangeShapeType="1"/>
          </p:cNvSpPr>
          <p:nvPr/>
        </p:nvSpPr>
        <p:spPr bwMode="auto">
          <a:xfrm>
            <a:off x="5626100" y="4579938"/>
            <a:ext cx="2114550" cy="3524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800" b="1">
                <a:ln w="9525" cmpd="sng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宋体"/>
                <a:ea typeface="宋体"/>
              </a:rPr>
              <a:t>城市交通地图</a:t>
            </a:r>
          </a:p>
        </p:txBody>
      </p:sp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250825" y="1196975"/>
            <a:ext cx="763270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800">
                <a:solidFill>
                  <a:schemeClr val="bg1"/>
                </a:solidFill>
                <a:latin typeface="宋体" pitchFamily="2" charset="-122"/>
              </a:rPr>
              <a:t>我到了动物园门口，该怎么选择合适的路线看到我要看的动物呢？</a:t>
            </a:r>
          </a:p>
        </p:txBody>
      </p:sp>
      <p:grpSp>
        <p:nvGrpSpPr>
          <p:cNvPr id="20495" name="Group 15"/>
          <p:cNvGrpSpPr>
            <a:grpSpLocks noChangeAspect="1"/>
          </p:cNvGrpSpPr>
          <p:nvPr/>
        </p:nvGrpSpPr>
        <p:grpSpPr bwMode="auto">
          <a:xfrm>
            <a:off x="6481763" y="6581775"/>
            <a:ext cx="2662237" cy="276225"/>
            <a:chOff x="0" y="0"/>
            <a:chExt cx="1677" cy="174"/>
          </a:xfrm>
        </p:grpSpPr>
        <p:pic>
          <p:nvPicPr>
            <p:cNvPr id="20496" name="Picture 16" descr="按扭1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7" name="Picture 17" descr="按扭2">
              <a:hlinkClick r:id="" action="ppaction://hlinkshowjump?jump=previousslide"/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8" name="Picture 18" descr="按扭3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0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9" name="Picture 19" descr="按扭5">
              <a:hlinkClick r:id="" action="ppaction://hlinkshowjump?jump=endshow"/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0"/>
              <a:ext cx="42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00" name="Picture 20" descr="图片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3800" y="2565400"/>
            <a:ext cx="3910013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  <p:bldP spid="20483" grpId="1" build="p" autoUpdateAnimBg="0"/>
      <p:bldP spid="20484" grpId="0" animBg="1"/>
      <p:bldP spid="20484" grpId="1" animBg="1"/>
      <p:bldP spid="20491" grpId="0" autoUpdateAnimBg="0"/>
      <p:bldP spid="20491" grpId="1" autoUpdateAnimBg="0"/>
      <p:bldP spid="20492" grpId="0" autoUpdateAnimBg="0"/>
      <p:bldP spid="20492" grpId="1" autoUpdateAnimBg="0"/>
      <p:bldP spid="20493" grpId="0" animBg="1"/>
      <p:bldP spid="20493" grpId="1" animBg="1"/>
      <p:bldP spid="20494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idx="1"/>
          </p:nvPr>
        </p:nvSpPr>
        <p:spPr>
          <a:xfrm>
            <a:off x="539552" y="981719"/>
            <a:ext cx="7772400" cy="5399609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b="1" dirty="0"/>
              <a:t>比例尺的大小</a:t>
            </a:r>
            <a:r>
              <a:rPr lang="zh-CN" altLang="en-US" b="1" dirty="0" smtClean="0"/>
              <a:t>：比</a:t>
            </a:r>
            <a:r>
              <a:rPr lang="zh-CN" altLang="en-US" b="1" dirty="0"/>
              <a:t>值的大小</a:t>
            </a:r>
            <a:endParaRPr lang="zh-CN" altLang="en-US" dirty="0"/>
          </a:p>
          <a:p>
            <a:pPr>
              <a:buFontTx/>
              <a:buNone/>
            </a:pPr>
            <a:r>
              <a:rPr lang="zh-CN" altLang="en-US" b="1" dirty="0"/>
              <a:t>例：</a:t>
            </a:r>
          </a:p>
          <a:p>
            <a:pPr>
              <a:buFontTx/>
              <a:buNone/>
            </a:pPr>
            <a:r>
              <a:rPr lang="zh-CN" altLang="en-US" b="1" dirty="0"/>
              <a:t>1.比较下列两个比例尺的大小：</a:t>
            </a:r>
          </a:p>
          <a:p>
            <a:pPr>
              <a:buFontTx/>
              <a:buNone/>
            </a:pPr>
            <a:r>
              <a:rPr lang="zh-CN" altLang="en-US" b="1" dirty="0"/>
              <a:t>   </a:t>
            </a:r>
            <a:r>
              <a:rPr lang="zh-CN" altLang="en-US" b="1" dirty="0" smtClean="0"/>
              <a:t>A.1:1000      </a:t>
            </a:r>
            <a:r>
              <a:rPr lang="zh-CN" altLang="en-US" b="1" dirty="0"/>
              <a:t>B.1:50000</a:t>
            </a:r>
          </a:p>
          <a:p>
            <a:pPr>
              <a:buFontTx/>
              <a:buNone/>
            </a:pPr>
            <a:r>
              <a:rPr lang="zh-CN" altLang="en-US" b="1" dirty="0"/>
              <a:t>2.将下列比例尺按从大到小的顺序排列：</a:t>
            </a:r>
          </a:p>
          <a:p>
            <a:pPr>
              <a:buFontTx/>
              <a:buNone/>
            </a:pPr>
            <a:r>
              <a:rPr lang="zh-CN" altLang="en-US" b="1" dirty="0"/>
              <a:t>  </a:t>
            </a:r>
            <a:r>
              <a:rPr lang="zh-CN" altLang="en-US" b="1" dirty="0" smtClean="0"/>
              <a:t>A.1:10000000</a:t>
            </a:r>
            <a:r>
              <a:rPr lang="en-US" altLang="zh-CN" b="1" dirty="0"/>
              <a:t> </a:t>
            </a:r>
            <a:r>
              <a:rPr lang="en-US" altLang="zh-CN" b="1" dirty="0" smtClean="0"/>
              <a:t> </a:t>
            </a:r>
            <a:r>
              <a:rPr lang="zh-CN" altLang="en-US" b="1" dirty="0" smtClean="0"/>
              <a:t>B.1:50000   C.1:10000 </a:t>
            </a:r>
            <a:endParaRPr lang="zh-CN" altLang="en-US" b="1" dirty="0"/>
          </a:p>
          <a:p>
            <a:pPr>
              <a:buFontTx/>
              <a:buNone/>
            </a:pPr>
            <a:r>
              <a:rPr lang="zh-CN" altLang="en-US" b="1" dirty="0"/>
              <a:t>  D.图上1厘米代表实际距离200千米</a:t>
            </a:r>
          </a:p>
          <a:p>
            <a:pPr>
              <a:buFontTx/>
              <a:buNone/>
            </a:pPr>
            <a:r>
              <a:rPr lang="zh-CN" altLang="en-US" b="1" i="1" dirty="0"/>
              <a:t>正确答案：</a:t>
            </a:r>
            <a:endParaRPr lang="zh-CN" altLang="en-US" b="1" dirty="0"/>
          </a:p>
          <a:p>
            <a:pPr>
              <a:buFontTx/>
              <a:buNone/>
            </a:pPr>
            <a:r>
              <a:rPr lang="zh-CN" altLang="en-US" b="1" dirty="0"/>
              <a:t>         </a:t>
            </a:r>
            <a:r>
              <a:rPr lang="zh-CN" altLang="en-US" b="1" dirty="0">
                <a:solidFill>
                  <a:srgbClr val="FF3300"/>
                </a:solidFill>
              </a:rPr>
              <a:t>C&gt;B&gt;A&gt;D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ile0016"/>
          <p:cNvPicPr>
            <a:picLocks noChangeAspect="1" noChangeArrowheads="1"/>
          </p:cNvPicPr>
          <p:nvPr/>
        </p:nvPicPr>
        <p:blipFill>
          <a:blip r:embed="rId3" cstate="email">
            <a:lum bright="-6000" contras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0"/>
            <a:ext cx="6477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2531" name="Group 3"/>
          <p:cNvGraphicFramePr>
            <a:graphicFrameLocks noGrp="1"/>
          </p:cNvGraphicFramePr>
          <p:nvPr/>
        </p:nvGraphicFramePr>
        <p:xfrm>
          <a:off x="381000" y="4572000"/>
          <a:ext cx="8153400" cy="1955801"/>
        </p:xfrm>
        <a:graphic>
          <a:graphicData uri="http://schemas.openxmlformats.org/drawingml/2006/table">
            <a:tbl>
              <a:tblPr/>
              <a:tblGrid>
                <a:gridCol w="2057400"/>
                <a:gridCol w="2297113"/>
                <a:gridCol w="1978025"/>
                <a:gridCol w="1820862"/>
              </a:tblGrid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图名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比例尺大小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范围大小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内容详略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中国地图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北京地图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53" name="Text Box 25"/>
          <p:cNvSpPr txBox="1">
            <a:spLocks noChangeArrowheads="1"/>
          </p:cNvSpPr>
          <p:nvPr/>
        </p:nvSpPr>
        <p:spPr bwMode="auto">
          <a:xfrm>
            <a:off x="2819400" y="5257800"/>
            <a:ext cx="1981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小</a:t>
            </a:r>
          </a:p>
        </p:txBody>
      </p:sp>
      <p:sp>
        <p:nvSpPr>
          <p:cNvPr id="22554" name="Text Box 26"/>
          <p:cNvSpPr txBox="1">
            <a:spLocks noChangeArrowheads="1"/>
          </p:cNvSpPr>
          <p:nvPr/>
        </p:nvSpPr>
        <p:spPr bwMode="auto">
          <a:xfrm>
            <a:off x="4953000" y="5257800"/>
            <a:ext cx="1752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大</a:t>
            </a:r>
          </a:p>
        </p:txBody>
      </p:sp>
      <p:sp>
        <p:nvSpPr>
          <p:cNvPr id="22555" name="Text Box 27"/>
          <p:cNvSpPr txBox="1">
            <a:spLocks noChangeArrowheads="1"/>
          </p:cNvSpPr>
          <p:nvPr/>
        </p:nvSpPr>
        <p:spPr bwMode="auto">
          <a:xfrm>
            <a:off x="6858000" y="5943600"/>
            <a:ext cx="1752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详细</a:t>
            </a:r>
          </a:p>
        </p:txBody>
      </p:sp>
      <p:sp>
        <p:nvSpPr>
          <p:cNvPr id="22556" name="Text Box 28"/>
          <p:cNvSpPr txBox="1">
            <a:spLocks noChangeArrowheads="1"/>
          </p:cNvSpPr>
          <p:nvPr/>
        </p:nvSpPr>
        <p:spPr bwMode="auto">
          <a:xfrm>
            <a:off x="6858000" y="5257800"/>
            <a:ext cx="1752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简单</a:t>
            </a:r>
          </a:p>
        </p:txBody>
      </p:sp>
      <p:sp>
        <p:nvSpPr>
          <p:cNvPr id="22557" name="Text Box 29"/>
          <p:cNvSpPr txBox="1">
            <a:spLocks noChangeArrowheads="1"/>
          </p:cNvSpPr>
          <p:nvPr/>
        </p:nvSpPr>
        <p:spPr bwMode="auto">
          <a:xfrm>
            <a:off x="2819400" y="5943600"/>
            <a:ext cx="2209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大</a:t>
            </a:r>
          </a:p>
        </p:txBody>
      </p:sp>
      <p:sp>
        <p:nvSpPr>
          <p:cNvPr id="22558" name="Text Box 30"/>
          <p:cNvSpPr txBox="1">
            <a:spLocks noChangeArrowheads="1"/>
          </p:cNvSpPr>
          <p:nvPr/>
        </p:nvSpPr>
        <p:spPr bwMode="auto">
          <a:xfrm>
            <a:off x="4876800" y="5867400"/>
            <a:ext cx="1981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3200" b="1">
                <a:solidFill>
                  <a:srgbClr val="FF0000"/>
                </a:solidFill>
              </a:rPr>
              <a:t>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3" grpId="0" autoUpdateAnimBg="0"/>
      <p:bldP spid="22554" grpId="0" autoUpdateAnimBg="0"/>
      <p:bldP spid="22555" grpId="0" autoUpdateAnimBg="0"/>
      <p:bldP spid="22556" grpId="0" autoUpdateAnimBg="0"/>
      <p:bldP spid="22557" grpId="0" autoUpdateAnimBg="0"/>
      <p:bldP spid="2255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主题25">
  <a:themeElements>
    <a:clrScheme name="世界地图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世界地图_2">
      <a:majorFont>
        <a:latin typeface="Arial Rounded MT Bold"/>
        <a:ea typeface="黑体"/>
        <a:cs typeface=""/>
      </a:majorFont>
      <a:minorFont>
        <a:latin typeface="Arial Rounded MT Bold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世界地图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世界地图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世界地图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世界地图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世界地图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世界地图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世界地图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世界地图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世界地图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世界地图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世界地图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世界地图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主题25</Template>
  <TotalTime>1</TotalTime>
  <Pages>0</Pages>
  <Words>927</Words>
  <Characters>0</Characters>
  <Application>Microsoft Office PowerPoint</Application>
  <DocSecurity>0</DocSecurity>
  <PresentationFormat>全屏显示(4:3)</PresentationFormat>
  <Lines>0</Lines>
  <Paragraphs>115</Paragraphs>
  <Slides>19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主题25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你会根据情景选择合适的地图吗?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Carrie</cp:lastModifiedBy>
  <cp:revision>3</cp:revision>
  <dcterms:created xsi:type="dcterms:W3CDTF">2013-01-25T01:44:32Z</dcterms:created>
  <dcterms:modified xsi:type="dcterms:W3CDTF">2020-03-11T14:52:22Z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2052-9.1.0.4369</vt:lpwstr>
  </property>
</Properties>
</file>