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84" r:id="rId4"/>
    <p:sldId id="263" r:id="rId5"/>
    <p:sldId id="264" r:id="rId6"/>
    <p:sldId id="265" r:id="rId7"/>
    <p:sldId id="266" r:id="rId8"/>
    <p:sldId id="267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83" r:id="rId17"/>
    <p:sldId id="278" r:id="rId18"/>
    <p:sldId id="280" r:id="rId19"/>
    <p:sldId id="282" r:id="rId20"/>
  </p:sldIdLst>
  <p:sldSz cx="9144000" cy="6858000" type="screen4x3"/>
  <p:notesSz cx="6858000" cy="9144000"/>
  <p:custDataLst>
    <p:tags r:id="rId22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87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0B80335-F487-4F78-B8C6-82BCA2CF7C1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053167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259352-1678-4E23-9FF2-76509D85B009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512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17A639AE-9EF1-485A-B254-B1A1FB73DC80}" type="slidenum">
              <a:rPr kumimoji="1" lang="en-US" altLang="zh-CN" sz="1200">
                <a:latin typeface="Times New Roman" pitchFamily="18" charset="0"/>
              </a:rPr>
              <a:pPr algn="r"/>
              <a:t>1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232574-6E09-45E4-8FF6-923A2532C657}" type="slidenum">
              <a:rPr lang="en-US" altLang="zh-CN"/>
              <a:pPr/>
              <a:t>4</a:t>
            </a:fld>
            <a:endParaRPr lang="en-US" altLang="zh-CN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备注占位符 4"/>
          <p:cNvSpPr>
            <a:spLocks noGrp="1"/>
          </p:cNvSpPr>
          <p:nvPr/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30000"/>
              </a:spcBef>
            </a:pPr>
            <a:endParaRPr lang="zh-CN" altLang="zh-CN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239EBD-7D5C-420A-A3D3-42C68767FB96}" type="slidenum">
              <a:rPr lang="en-US" altLang="zh-CN"/>
              <a:pPr/>
              <a:t>5</a:t>
            </a:fld>
            <a:endParaRPr lang="en-US" altLang="zh-CN"/>
          </a:p>
        </p:txBody>
      </p:sp>
      <p:sp>
        <p:nvSpPr>
          <p:cNvPr id="1741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030E0263-0FE6-4507-90B1-3F2B952C639A}" type="slidenum">
              <a:rPr kumimoji="1" lang="en-US" altLang="zh-CN" sz="1200">
                <a:latin typeface="Times New Roman" pitchFamily="18" charset="0"/>
              </a:rPr>
              <a:pPr algn="r"/>
              <a:t>5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备注占位符 4"/>
          <p:cNvSpPr>
            <a:spLocks noGrp="1"/>
          </p:cNvSpPr>
          <p:nvPr/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30000"/>
              </a:spcBef>
            </a:pPr>
            <a:endParaRPr lang="zh-CN" altLang="zh-CN" sz="1200"/>
          </a:p>
        </p:txBody>
      </p:sp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35628D-7B12-44E8-A511-5ECE2466971A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1945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33F11973-4B29-44A3-9F8D-B7595A35EDAC}" type="slidenum">
              <a:rPr kumimoji="1" lang="en-US" altLang="zh-CN" sz="1200">
                <a:latin typeface="Times New Roman" pitchFamily="18" charset="0"/>
              </a:rPr>
              <a:pPr algn="r"/>
              <a:t>6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备注占位符 4"/>
          <p:cNvSpPr>
            <a:spLocks noGrp="1"/>
          </p:cNvSpPr>
          <p:nvPr/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30000"/>
              </a:spcBef>
            </a:pPr>
            <a:endParaRPr lang="zh-CN" altLang="zh-CN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AD2AE8-8532-4647-9641-3A63880EB7D0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2150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38491E49-EF29-4A4B-A8D1-8859498D95DA}" type="slidenum">
              <a:rPr kumimoji="1" lang="en-US" altLang="zh-CN" sz="1200">
                <a:latin typeface="Times New Roman" pitchFamily="18" charset="0"/>
              </a:rPr>
              <a:pPr algn="r"/>
              <a:t>7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备注占位符 4"/>
          <p:cNvSpPr>
            <a:spLocks noGrp="1"/>
          </p:cNvSpPr>
          <p:nvPr/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30000"/>
              </a:spcBef>
            </a:pPr>
            <a:endParaRPr lang="zh-CN" altLang="zh-CN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34E1A8-9926-4AFD-BF65-53AA850CC6A3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0059922B-BCA2-4F04-975E-5B3DB7C91518}" type="slidenum">
              <a:rPr kumimoji="1" lang="en-US" altLang="zh-CN" sz="1200">
                <a:latin typeface="Times New Roman" pitchFamily="18" charset="0"/>
              </a:rPr>
              <a:pPr algn="r"/>
              <a:t>9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备注占位符 4"/>
          <p:cNvSpPr>
            <a:spLocks noGrp="1"/>
          </p:cNvSpPr>
          <p:nvPr/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30000"/>
              </a:spcBef>
            </a:pPr>
            <a:endParaRPr lang="zh-CN" altLang="zh-CN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D0F193-33B8-497A-9FF4-7037588915C5}" type="slidenum">
              <a:rPr lang="en-US" altLang="zh-CN"/>
              <a:pPr/>
              <a:t>10</a:t>
            </a:fld>
            <a:endParaRPr lang="en-US" altLang="zh-CN"/>
          </a:p>
        </p:txBody>
      </p:sp>
      <p:sp>
        <p:nvSpPr>
          <p:cNvPr id="2867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6B317BE1-3383-486D-A43C-47613E84BE57}" type="slidenum">
              <a:rPr kumimoji="1" lang="en-US" altLang="zh-CN" sz="1200">
                <a:latin typeface="Times New Roman" pitchFamily="18" charset="0"/>
              </a:rPr>
              <a:pPr algn="r"/>
              <a:t>10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备注占位符 4"/>
          <p:cNvSpPr>
            <a:spLocks noGrp="1"/>
          </p:cNvSpPr>
          <p:nvPr/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30000"/>
              </a:spcBef>
            </a:pPr>
            <a:endParaRPr lang="zh-CN" altLang="zh-CN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3AA221-D63A-4B3E-9822-C47F15ADF37A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A770EB7B-5A48-45B9-9AEE-27F27EE667F7}" type="slidenum">
              <a:rPr kumimoji="1" lang="en-US" altLang="zh-CN" sz="1200">
                <a:latin typeface="Times New Roman" pitchFamily="18" charset="0"/>
              </a:rPr>
              <a:pPr algn="r"/>
              <a:t>11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备注占位符 4"/>
          <p:cNvSpPr>
            <a:spLocks noGrp="1"/>
          </p:cNvSpPr>
          <p:nvPr/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30000"/>
              </a:spcBef>
            </a:pPr>
            <a:endParaRPr lang="zh-CN" altLang="zh-CN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093823-CB4B-4CC1-92AC-A07C47C66136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A341B1C7-B739-43F5-831D-6BD1429E5F09}" type="slidenum">
              <a:rPr kumimoji="1" lang="en-US" altLang="zh-CN" sz="1200">
                <a:latin typeface="Times New Roman" pitchFamily="18" charset="0"/>
              </a:rPr>
              <a:pPr algn="r"/>
              <a:t>13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931739-3242-468C-8EE9-5E3949F02DF5}" type="slidenum">
              <a:rPr lang="en-US" altLang="zh-CN"/>
              <a:pPr/>
              <a:t>15</a:t>
            </a:fld>
            <a:endParaRPr lang="en-US" altLang="zh-CN"/>
          </a:p>
        </p:txBody>
      </p:sp>
      <p:sp>
        <p:nvSpPr>
          <p:cNvPr id="3686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CB79A434-466D-42D5-9881-A78CC7AAE37A}" type="slidenum">
              <a:rPr kumimoji="1" lang="en-US" altLang="zh-CN" sz="1200">
                <a:latin typeface="Times New Roman" pitchFamily="18" charset="0"/>
              </a:rPr>
              <a:pPr algn="r"/>
              <a:t>15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备注占位符 4"/>
          <p:cNvSpPr>
            <a:spLocks noGrp="1"/>
          </p:cNvSpPr>
          <p:nvPr/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30000"/>
              </a:spcBef>
            </a:pPr>
            <a:endParaRPr lang="zh-CN" altLang="zh-CN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7DD0A2-F268-40AE-8FEC-92906E1B583A}" type="slidenum">
              <a:rPr lang="en-US" altLang="zh-CN"/>
              <a:pPr/>
              <a:t>17</a:t>
            </a:fld>
            <a:endParaRPr lang="en-US" altLang="zh-CN"/>
          </a:p>
        </p:txBody>
      </p:sp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1CE49E23-EDD8-4FD3-AE31-627354942FE9}" type="slidenum">
              <a:rPr kumimoji="1" lang="en-US" altLang="zh-CN" sz="1200">
                <a:latin typeface="Times New Roman" pitchFamily="18" charset="0"/>
              </a:rPr>
              <a:pPr algn="r"/>
              <a:t>17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备注占位符 4"/>
          <p:cNvSpPr>
            <a:spLocks noGrp="1"/>
          </p:cNvSpPr>
          <p:nvPr/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30000"/>
              </a:spcBef>
            </a:pPr>
            <a:endParaRPr lang="zh-CN" altLang="zh-CN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6A5582-76D6-4095-A24A-AACD1708292F}" type="slidenum">
              <a:rPr lang="en-US" altLang="zh-CN"/>
              <a:pPr/>
              <a:t>18</a:t>
            </a:fld>
            <a:endParaRPr lang="en-US" altLang="zh-CN"/>
          </a:p>
        </p:txBody>
      </p:sp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50753A43-CB81-490D-9E4B-7FC133313481}" type="slidenum">
              <a:rPr kumimoji="1" lang="en-US" altLang="zh-CN" sz="1200">
                <a:latin typeface="Times New Roman" pitchFamily="18" charset="0"/>
              </a:rPr>
              <a:pPr algn="r"/>
              <a:t>18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备注占位符 4"/>
          <p:cNvSpPr>
            <a:spLocks noGrp="1"/>
          </p:cNvSpPr>
          <p:nvPr/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30000"/>
              </a:spcBef>
            </a:pPr>
            <a:endParaRPr lang="zh-CN" altLang="zh-CN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E0FF49-9A4C-41D2-BD7D-FA9309EF75E0}" type="slidenum">
              <a:rPr lang="en-US" altLang="zh-CN"/>
              <a:pPr/>
              <a:t>19</a:t>
            </a:fld>
            <a:endParaRPr lang="en-US" altLang="zh-CN"/>
          </a:p>
        </p:txBody>
      </p:sp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B685D66B-E7A1-4B6A-84E7-B75C2D7C4B9D}" type="slidenum">
              <a:rPr kumimoji="1" lang="en-US" altLang="zh-CN" sz="1200">
                <a:latin typeface="Times New Roman" pitchFamily="18" charset="0"/>
              </a:rPr>
              <a:pPr algn="r"/>
              <a:t>19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备注占位符 4"/>
          <p:cNvSpPr>
            <a:spLocks noGrp="1"/>
          </p:cNvSpPr>
          <p:nvPr/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30000"/>
              </a:spcBef>
            </a:pPr>
            <a:endParaRPr lang="zh-CN" altLang="zh-CN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F7303C-D7BE-4B80-A88B-58E2BC031C4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50736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D1810A-4336-4CE4-A13D-15FC05F9570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1854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3E53B-6403-4E8E-98A4-2B50CEC20B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8304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581F5C-6EA3-482E-AB2F-962623ED5C0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5877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5FEF11-C57A-453F-B48D-024B4B16582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82096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DE9B9-A1EB-4C84-A532-3DFD53F1811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89022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F47AC8-7208-4572-956D-C9BD2C769CA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49595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17A368-2CC2-454E-8EAC-47E432B6A3D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88566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90D67-A1A9-4204-9660-B9C386F1BDE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45182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6C014-B5C0-4313-A1EE-70928C8C430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4898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E14514-B8F5-4BBA-8637-ED6780CA6D8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4536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C441FCF-5461-44D5-8F8D-2E543C831D5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420123" y="1340768"/>
            <a:ext cx="60483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kumimoji="1" lang="en-US" altLang="zh-CN" sz="80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7.3</a:t>
            </a:r>
            <a:r>
              <a:rPr kumimoji="1" lang="zh-CN" altLang="en-US" sz="80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平</a:t>
            </a:r>
            <a:r>
              <a:rPr kumimoji="1" lang="zh-CN" altLang="en-US" sz="80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行线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pPr algn="l"/>
            <a:r>
              <a:rPr lang="zh-CN" altLang="en-US" dirty="0">
                <a:solidFill>
                  <a:srgbClr val="FF0000"/>
                </a:solidFill>
              </a:rPr>
              <a:t>学习目标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2132856"/>
            <a:ext cx="8435280" cy="326896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3600" dirty="0"/>
              <a:t>1</a:t>
            </a:r>
            <a:r>
              <a:rPr lang="zh-CN" altLang="en-US" sz="3600" dirty="0"/>
              <a:t>、了解平行线的概念，会画已知直线的平行线，掌握平行线间的距离处处相等。</a:t>
            </a:r>
          </a:p>
          <a:p>
            <a:pPr>
              <a:buFontTx/>
              <a:buNone/>
            </a:pPr>
            <a:r>
              <a:rPr lang="en-US" altLang="zh-CN" sz="3600" dirty="0"/>
              <a:t>2</a:t>
            </a:r>
            <a:r>
              <a:rPr lang="zh-CN" altLang="en-US" sz="3600" dirty="0"/>
              <a:t>、会画已知直线的平行线。</a:t>
            </a:r>
          </a:p>
          <a:p>
            <a:pPr>
              <a:buFontTx/>
              <a:buNone/>
            </a:pPr>
            <a:r>
              <a:rPr lang="en-US" altLang="zh-CN" sz="3600" dirty="0"/>
              <a:t>3</a:t>
            </a:r>
            <a:r>
              <a:rPr lang="zh-CN" altLang="en-US" sz="3600" dirty="0"/>
              <a:t>、掌握“同位角相等，两直线平行” ，并能应用它进行简单的推理。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7380288" y="-315913"/>
            <a:ext cx="1295400" cy="7331076"/>
          </a:xfrm>
        </p:spPr>
        <p:txBody>
          <a:bodyPr/>
          <a:lstStyle/>
          <a:p>
            <a:r>
              <a:rPr lang="zh-CN" altLang="en-US" sz="6000" dirty="0">
                <a:solidFill>
                  <a:srgbClr val="FF0000"/>
                </a:solidFill>
                <a:ea typeface="华文行楷" pitchFamily="2" charset="-122"/>
              </a:rPr>
              <a:t>生</a:t>
            </a:r>
            <a:br>
              <a:rPr lang="zh-CN" altLang="en-US" sz="6000" dirty="0">
                <a:solidFill>
                  <a:srgbClr val="FF0000"/>
                </a:solidFill>
                <a:ea typeface="华文行楷" pitchFamily="2" charset="-122"/>
              </a:rPr>
            </a:br>
            <a:r>
              <a:rPr lang="zh-CN" altLang="en-US" sz="6000" dirty="0">
                <a:solidFill>
                  <a:srgbClr val="FF0000"/>
                </a:solidFill>
                <a:ea typeface="华文行楷" pitchFamily="2" charset="-122"/>
              </a:rPr>
              <a:t>活</a:t>
            </a:r>
            <a:br>
              <a:rPr lang="zh-CN" altLang="en-US" sz="6000" dirty="0">
                <a:solidFill>
                  <a:srgbClr val="FF0000"/>
                </a:solidFill>
                <a:ea typeface="华文行楷" pitchFamily="2" charset="-122"/>
              </a:rPr>
            </a:br>
            <a:r>
              <a:rPr lang="zh-CN" altLang="en-US" sz="6000" dirty="0">
                <a:solidFill>
                  <a:srgbClr val="FF0000"/>
                </a:solidFill>
                <a:ea typeface="华文行楷" pitchFamily="2" charset="-122"/>
              </a:rPr>
              <a:t>中</a:t>
            </a:r>
            <a:br>
              <a:rPr lang="zh-CN" altLang="en-US" sz="6000" dirty="0">
                <a:solidFill>
                  <a:srgbClr val="FF0000"/>
                </a:solidFill>
                <a:ea typeface="华文行楷" pitchFamily="2" charset="-122"/>
              </a:rPr>
            </a:br>
            <a:r>
              <a:rPr lang="zh-CN" altLang="en-US" sz="6000" dirty="0">
                <a:solidFill>
                  <a:srgbClr val="FF0000"/>
                </a:solidFill>
                <a:ea typeface="华文行楷" pitchFamily="2" charset="-122"/>
              </a:rPr>
              <a:t>的</a:t>
            </a:r>
            <a:br>
              <a:rPr lang="zh-CN" altLang="en-US" sz="6000" dirty="0">
                <a:solidFill>
                  <a:srgbClr val="FF0000"/>
                </a:solidFill>
                <a:ea typeface="华文行楷" pitchFamily="2" charset="-122"/>
              </a:rPr>
            </a:br>
            <a:r>
              <a:rPr lang="zh-CN" altLang="en-US" sz="6000" dirty="0">
                <a:solidFill>
                  <a:srgbClr val="FF0000"/>
                </a:solidFill>
                <a:ea typeface="华文行楷" pitchFamily="2" charset="-122"/>
              </a:rPr>
              <a:t>平</a:t>
            </a:r>
            <a:br>
              <a:rPr lang="zh-CN" altLang="en-US" sz="6000" dirty="0">
                <a:solidFill>
                  <a:srgbClr val="FF0000"/>
                </a:solidFill>
                <a:ea typeface="华文行楷" pitchFamily="2" charset="-122"/>
              </a:rPr>
            </a:br>
            <a:r>
              <a:rPr lang="zh-CN" altLang="en-US" sz="6000" dirty="0">
                <a:solidFill>
                  <a:srgbClr val="FF0000"/>
                </a:solidFill>
                <a:ea typeface="华文行楷" pitchFamily="2" charset="-122"/>
              </a:rPr>
              <a:t>行</a:t>
            </a:r>
          </a:p>
        </p:txBody>
      </p:sp>
      <p:pic>
        <p:nvPicPr>
          <p:cNvPr id="55299" name="Picture 3" descr="6-60-15_0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3850" y="3716338"/>
            <a:ext cx="2771775" cy="24923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0" name="Picture 4" descr="5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48038" y="620713"/>
            <a:ext cx="2879725" cy="28082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1" name="Picture 5" descr="无标题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3850" y="620713"/>
            <a:ext cx="2771775" cy="28082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2" name="Picture 6" descr="200341401245655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419475" y="3716338"/>
            <a:ext cx="2881313" cy="24923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219200" y="152400"/>
            <a:ext cx="6400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>
              <a:defRPr/>
            </a:pPr>
            <a:r>
              <a:rPr kumimoji="1" lang="zh-CN" altLang="en-US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看一看，它们有什么共同之处？</a:t>
            </a:r>
            <a:r>
              <a:rPr kumimoji="1" lang="zh-CN" alt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</a:p>
        </p:txBody>
      </p:sp>
      <p:pic>
        <p:nvPicPr>
          <p:cNvPr id="31749" name="Picture 5" descr="电梯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013" y="1773238"/>
            <a:ext cx="2309812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6" descr="双杠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86213" y="1874838"/>
            <a:ext cx="3733800" cy="170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Picture 7" descr="铁轨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1488" y="3933825"/>
            <a:ext cx="31242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2" name="Oval 8"/>
          <p:cNvSpPr>
            <a:spLocks noChangeArrowheads="1"/>
          </p:cNvSpPr>
          <p:nvPr/>
        </p:nvSpPr>
        <p:spPr bwMode="auto">
          <a:xfrm>
            <a:off x="1600200" y="3581400"/>
            <a:ext cx="1600200" cy="685800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31753" name="Oval 9"/>
          <p:cNvSpPr>
            <a:spLocks noChangeArrowheads="1"/>
          </p:cNvSpPr>
          <p:nvPr/>
        </p:nvSpPr>
        <p:spPr bwMode="auto">
          <a:xfrm>
            <a:off x="5281613" y="1798638"/>
            <a:ext cx="1600200" cy="685800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31754" name="Oval 10"/>
          <p:cNvSpPr>
            <a:spLocks noChangeArrowheads="1"/>
          </p:cNvSpPr>
          <p:nvPr/>
        </p:nvSpPr>
        <p:spPr bwMode="auto">
          <a:xfrm>
            <a:off x="5272088" y="4924425"/>
            <a:ext cx="1600200" cy="685800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107950" y="3213100"/>
            <a:ext cx="1143000" cy="528638"/>
          </a:xfrm>
          <a:prstGeom prst="rect">
            <a:avLst/>
          </a:prstGeom>
          <a:solidFill>
            <a:srgbClr val="FFFF00"/>
          </a:solidFill>
          <a:ln w="9525">
            <a:solidFill>
              <a:srgbClr val="CC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ahoma" pitchFamily="34" charset="0"/>
                <a:ea typeface="黑体" pitchFamily="49" charset="-122"/>
              </a:rPr>
              <a:t>扶手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6958013" y="1341438"/>
            <a:ext cx="1143000" cy="528637"/>
          </a:xfrm>
          <a:prstGeom prst="rect">
            <a:avLst/>
          </a:prstGeom>
          <a:solidFill>
            <a:srgbClr val="FFFF00"/>
          </a:solidFill>
          <a:ln w="9525">
            <a:solidFill>
              <a:srgbClr val="CC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ahoma" pitchFamily="34" charset="0"/>
                <a:ea typeface="黑体" pitchFamily="49" charset="-122"/>
              </a:rPr>
              <a:t>双杠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7100888" y="4848225"/>
            <a:ext cx="1143000" cy="528638"/>
          </a:xfrm>
          <a:prstGeom prst="rect">
            <a:avLst/>
          </a:prstGeom>
          <a:solidFill>
            <a:srgbClr val="FFFF00"/>
          </a:solidFill>
          <a:ln w="9525">
            <a:solidFill>
              <a:srgbClr val="CC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ahoma" pitchFamily="34" charset="0"/>
                <a:ea typeface="黑体" pitchFamily="49" charset="-122"/>
              </a:rPr>
              <a:t>铁轨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utoUpdateAnimBg="0"/>
      <p:bldP spid="31752" grpId="0" animBg="1" autoUpdateAnimBg="0"/>
      <p:bldP spid="31753" grpId="0" animBg="1" autoUpdateAnimBg="0"/>
      <p:bldP spid="31754" grpId="0" animBg="1" autoUpdateAnimBg="0"/>
      <p:bldP spid="31755" grpId="0" animBg="1" autoUpdateAnimBg="0"/>
      <p:bldP spid="31756" grpId="0" animBg="1" autoUpdateAnimBg="0"/>
      <p:bldP spid="31757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932785" y="3514730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1331913" y="4076700"/>
            <a:ext cx="4044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en-US" altLang="zh-CN" sz="4000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4000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、在同	一平面内</a:t>
            </a: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533400" y="496888"/>
            <a:ext cx="86106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en-US" altLang="zh-CN" sz="3600" b="1" dirty="0">
                <a:solidFill>
                  <a:srgbClr val="3366FF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kumimoji="1" lang="zh-CN" altLang="en-US" sz="3600" b="1" dirty="0">
                <a:solidFill>
                  <a:srgbClr val="3366FF"/>
                </a:solidFill>
                <a:latin typeface="黑体" pitchFamily="49" charset="-122"/>
                <a:ea typeface="黑体" pitchFamily="49" charset="-122"/>
              </a:rPr>
              <a:t>在同一平面内</a:t>
            </a:r>
            <a:r>
              <a:rPr kumimoji="1"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不相交</a:t>
            </a:r>
            <a:r>
              <a:rPr kumimoji="1" lang="zh-CN" altLang="en-US" sz="3600" b="1" dirty="0">
                <a:solidFill>
                  <a:srgbClr val="3366FF"/>
                </a:solidFill>
                <a:latin typeface="黑体" pitchFamily="49" charset="-122"/>
                <a:ea typeface="黑体" pitchFamily="49" charset="-122"/>
              </a:rPr>
              <a:t>的两条直线叫做</a:t>
            </a:r>
            <a:r>
              <a:rPr kumimoji="1"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平行线</a:t>
            </a:r>
            <a:r>
              <a:rPr kumimoji="1" lang="en-US" altLang="zh-CN" sz="3600" b="1" dirty="0">
                <a:solidFill>
                  <a:srgbClr val="3366FF"/>
                </a:solidFill>
                <a:latin typeface="黑体" pitchFamily="49" charset="-122"/>
                <a:ea typeface="黑体" pitchFamily="49" charset="-122"/>
              </a:rPr>
              <a:t>.</a:t>
            </a:r>
            <a:endParaRPr kumimoji="1" lang="en-US" altLang="zh-CN" sz="36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1042988" y="3284538"/>
            <a:ext cx="61261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40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平行线有什么特征？</a:t>
            </a:r>
          </a:p>
        </p:txBody>
      </p:sp>
      <p:sp>
        <p:nvSpPr>
          <p:cNvPr id="24594" name="Text Box 18"/>
          <p:cNvSpPr txBox="1">
            <a:spLocks noChangeArrowheads="1"/>
          </p:cNvSpPr>
          <p:nvPr/>
        </p:nvSpPr>
        <p:spPr bwMode="auto">
          <a:xfrm>
            <a:off x="1403350" y="4868863"/>
            <a:ext cx="3733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40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40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、不相交</a:t>
            </a:r>
          </a:p>
        </p:txBody>
      </p:sp>
      <p:grpSp>
        <p:nvGrpSpPr>
          <p:cNvPr id="16390" name="Group 26"/>
          <p:cNvGrpSpPr>
            <a:grpSpLocks/>
          </p:cNvGrpSpPr>
          <p:nvPr/>
        </p:nvGrpSpPr>
        <p:grpSpPr bwMode="auto">
          <a:xfrm>
            <a:off x="2300288" y="1279525"/>
            <a:ext cx="4648200" cy="2149475"/>
            <a:chOff x="912" y="1152"/>
            <a:chExt cx="2928" cy="1354"/>
          </a:xfrm>
        </p:grpSpPr>
        <p:sp>
          <p:nvSpPr>
            <p:cNvPr id="16391" name="Line 12"/>
            <p:cNvSpPr>
              <a:spLocks noChangeShapeType="1"/>
            </p:cNvSpPr>
            <p:nvPr/>
          </p:nvSpPr>
          <p:spPr bwMode="auto">
            <a:xfrm>
              <a:off x="1008" y="1632"/>
              <a:ext cx="201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6392" name="Line 13"/>
            <p:cNvSpPr>
              <a:spLocks noChangeShapeType="1"/>
            </p:cNvSpPr>
            <p:nvPr/>
          </p:nvSpPr>
          <p:spPr bwMode="auto">
            <a:xfrm>
              <a:off x="912" y="2304"/>
              <a:ext cx="230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6393" name="Text Box 23"/>
            <p:cNvSpPr txBox="1">
              <a:spLocks noChangeArrowheads="1"/>
            </p:cNvSpPr>
            <p:nvPr/>
          </p:nvSpPr>
          <p:spPr bwMode="auto">
            <a:xfrm>
              <a:off x="3168" y="1152"/>
              <a:ext cx="432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6000" i="1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6394" name="Text Box 24"/>
            <p:cNvSpPr txBox="1">
              <a:spLocks noChangeArrowheads="1"/>
            </p:cNvSpPr>
            <p:nvPr/>
          </p:nvSpPr>
          <p:spPr bwMode="auto">
            <a:xfrm>
              <a:off x="3360" y="1872"/>
              <a:ext cx="480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6000">
                  <a:latin typeface="Times New Roman" pitchFamily="18" charset="0"/>
                </a:rPr>
                <a:t>b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0" grpId="0" autoUpdateAnimBg="0"/>
      <p:bldP spid="24591" grpId="0" autoUpdateAnimBg="0"/>
      <p:bldP spid="24591" grpId="1"/>
      <p:bldP spid="24593" grpId="0" autoUpdateAnimBg="0"/>
      <p:bldP spid="2459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827088" y="1300163"/>
            <a:ext cx="56657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 dirty="0">
                <a:latin typeface="黑体" pitchFamily="49" charset="-122"/>
                <a:ea typeface="黑体" pitchFamily="49" charset="-122"/>
              </a:rPr>
              <a:t>我们通常用</a:t>
            </a:r>
            <a:r>
              <a:rPr kumimoji="1" lang="zh-CN" altLang="en-US" sz="4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</a:t>
            </a:r>
            <a:r>
              <a:rPr kumimoji="1" lang="en-US" altLang="zh-CN" sz="4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//”</a:t>
            </a:r>
            <a:r>
              <a:rPr kumimoji="1" lang="zh-CN" altLang="en-US" sz="3200" b="1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表示平行。</a:t>
            </a:r>
            <a:endParaRPr kumimoji="1" lang="zh-CN" altLang="en-US" sz="32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714375" y="404813"/>
            <a:ext cx="50403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40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平行线的表示法：</a:t>
            </a:r>
            <a:endParaRPr kumimoji="1" lang="zh-CN" altLang="en-US" sz="4000" baseline="-250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03288" y="2098675"/>
            <a:ext cx="3200400" cy="2195513"/>
            <a:chOff x="624" y="1209"/>
            <a:chExt cx="2016" cy="1383"/>
          </a:xfrm>
        </p:grpSpPr>
        <p:sp>
          <p:nvSpPr>
            <p:cNvPr id="18437" name="Text Box 5"/>
            <p:cNvSpPr txBox="1">
              <a:spLocks noChangeArrowheads="1"/>
            </p:cNvSpPr>
            <p:nvPr/>
          </p:nvSpPr>
          <p:spPr bwMode="auto">
            <a:xfrm>
              <a:off x="1008" y="1872"/>
              <a:ext cx="76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F0000"/>
                  </a:solidFill>
                  <a:latin typeface="Times New Roman" pitchFamily="18" charset="0"/>
                </a:rPr>
                <a:t>C  </a:t>
              </a:r>
            </a:p>
          </p:txBody>
        </p:sp>
        <p:sp>
          <p:nvSpPr>
            <p:cNvPr id="18438" name="Text Box 6"/>
            <p:cNvSpPr txBox="1">
              <a:spLocks noChangeArrowheads="1"/>
            </p:cNvSpPr>
            <p:nvPr/>
          </p:nvSpPr>
          <p:spPr bwMode="auto">
            <a:xfrm>
              <a:off x="1680" y="1920"/>
              <a:ext cx="57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F0000"/>
                  </a:solidFill>
                  <a:latin typeface="Times New Roman" pitchFamily="18" charset="0"/>
                </a:rPr>
                <a:t> D</a:t>
              </a:r>
            </a:p>
          </p:txBody>
        </p:sp>
        <p:sp>
          <p:nvSpPr>
            <p:cNvPr id="18439" name="Text Box 7"/>
            <p:cNvSpPr txBox="1">
              <a:spLocks noChangeArrowheads="1"/>
            </p:cNvSpPr>
            <p:nvPr/>
          </p:nvSpPr>
          <p:spPr bwMode="auto">
            <a:xfrm>
              <a:off x="1776" y="1209"/>
              <a:ext cx="52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F0000"/>
                  </a:solidFill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8440" name="Text Box 8"/>
            <p:cNvSpPr txBox="1">
              <a:spLocks noChangeArrowheads="1"/>
            </p:cNvSpPr>
            <p:nvPr/>
          </p:nvSpPr>
          <p:spPr bwMode="auto">
            <a:xfrm>
              <a:off x="960" y="1248"/>
              <a:ext cx="67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8441" name="Line 9"/>
            <p:cNvSpPr>
              <a:spLocks noChangeShapeType="1"/>
            </p:cNvSpPr>
            <p:nvPr/>
          </p:nvSpPr>
          <p:spPr bwMode="auto">
            <a:xfrm>
              <a:off x="624" y="1561"/>
              <a:ext cx="1824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8442" name="Rectangle 10"/>
            <p:cNvSpPr>
              <a:spLocks noChangeArrowheads="1"/>
            </p:cNvSpPr>
            <p:nvPr/>
          </p:nvSpPr>
          <p:spPr bwMode="auto">
            <a:xfrm>
              <a:off x="1776" y="1248"/>
              <a:ext cx="236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6000">
                  <a:solidFill>
                    <a:srgbClr val="FF33CC"/>
                  </a:solidFill>
                  <a:latin typeface="Times New Roman" pitchFamily="18" charset="0"/>
                </a:rPr>
                <a:t>·</a:t>
              </a:r>
            </a:p>
          </p:txBody>
        </p:sp>
        <p:sp>
          <p:nvSpPr>
            <p:cNvPr id="18443" name="Rectangle 11"/>
            <p:cNvSpPr>
              <a:spLocks noChangeArrowheads="1"/>
            </p:cNvSpPr>
            <p:nvPr/>
          </p:nvSpPr>
          <p:spPr bwMode="auto">
            <a:xfrm>
              <a:off x="1008" y="1248"/>
              <a:ext cx="236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6000">
                  <a:solidFill>
                    <a:srgbClr val="FF0000"/>
                  </a:solidFill>
                  <a:latin typeface="Times New Roman" pitchFamily="18" charset="0"/>
                </a:rPr>
                <a:t>·</a:t>
              </a:r>
            </a:p>
          </p:txBody>
        </p:sp>
        <p:sp>
          <p:nvSpPr>
            <p:cNvPr id="18444" name="Line 12"/>
            <p:cNvSpPr>
              <a:spLocks noChangeShapeType="1"/>
            </p:cNvSpPr>
            <p:nvPr/>
          </p:nvSpPr>
          <p:spPr bwMode="auto">
            <a:xfrm>
              <a:off x="624" y="2233"/>
              <a:ext cx="1872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8445" name="Rectangle 13"/>
            <p:cNvSpPr>
              <a:spLocks noChangeArrowheads="1"/>
            </p:cNvSpPr>
            <p:nvPr/>
          </p:nvSpPr>
          <p:spPr bwMode="auto">
            <a:xfrm>
              <a:off x="1008" y="1843"/>
              <a:ext cx="260" cy="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7200">
                  <a:solidFill>
                    <a:srgbClr val="FF0000"/>
                  </a:solidFill>
                  <a:latin typeface="Times New Roman" pitchFamily="18" charset="0"/>
                </a:rPr>
                <a:t>·</a:t>
              </a:r>
            </a:p>
          </p:txBody>
        </p:sp>
        <p:sp>
          <p:nvSpPr>
            <p:cNvPr id="18446" name="Rectangle 14"/>
            <p:cNvSpPr>
              <a:spLocks noChangeArrowheads="1"/>
            </p:cNvSpPr>
            <p:nvPr/>
          </p:nvSpPr>
          <p:spPr bwMode="auto">
            <a:xfrm>
              <a:off x="1776" y="1843"/>
              <a:ext cx="864" cy="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7200">
                  <a:solidFill>
                    <a:srgbClr val="FF0000"/>
                  </a:solidFill>
                  <a:latin typeface="Times New Roman" pitchFamily="18" charset="0"/>
                </a:rPr>
                <a:t>·</a:t>
              </a:r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611188" y="4229100"/>
            <a:ext cx="3203575" cy="762000"/>
            <a:chOff x="0" y="2814"/>
            <a:chExt cx="2018" cy="480"/>
          </a:xfrm>
        </p:grpSpPr>
        <p:sp>
          <p:nvSpPr>
            <p:cNvPr id="18448" name="Text Box 16"/>
            <p:cNvSpPr txBox="1">
              <a:spLocks noChangeArrowheads="1"/>
            </p:cNvSpPr>
            <p:nvPr/>
          </p:nvSpPr>
          <p:spPr bwMode="auto">
            <a:xfrm>
              <a:off x="0" y="2814"/>
              <a:ext cx="201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3600" b="1" dirty="0">
                  <a:solidFill>
                    <a:srgbClr val="FF0000"/>
                  </a:solidFill>
                  <a:latin typeface="Times New Roman" pitchFamily="18" charset="0"/>
                </a:rPr>
                <a:t>   </a:t>
              </a:r>
              <a:r>
                <a:rPr kumimoji="1" lang="en-US" altLang="zh-CN" sz="4400" b="1" dirty="0">
                  <a:solidFill>
                    <a:srgbClr val="FF0000"/>
                  </a:solidFill>
                  <a:latin typeface="Times New Roman" pitchFamily="18" charset="0"/>
                </a:rPr>
                <a:t>a ∥ b</a:t>
              </a:r>
            </a:p>
          </p:txBody>
        </p:sp>
        <p:sp>
          <p:nvSpPr>
            <p:cNvPr id="18449" name="AutoShape 17"/>
            <p:cNvSpPr>
              <a:spLocks noChangeArrowheads="1"/>
            </p:cNvSpPr>
            <p:nvPr/>
          </p:nvSpPr>
          <p:spPr bwMode="auto">
            <a:xfrm>
              <a:off x="1383" y="2976"/>
              <a:ext cx="635" cy="272"/>
            </a:xfrm>
            <a:prstGeom prst="rightArrow">
              <a:avLst>
                <a:gd name="adj1" fmla="val 50000"/>
                <a:gd name="adj2" fmla="val 58364"/>
              </a:avLst>
            </a:prstGeom>
            <a:solidFill>
              <a:schemeClr val="accent2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kumimoji="1" lang="zh-CN" altLang="zh-CN" sz="2400">
                <a:latin typeface="Times New Roman" pitchFamily="18" charset="0"/>
              </a:endParaRPr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4394200" y="2382838"/>
            <a:ext cx="4319588" cy="641350"/>
            <a:chOff x="2783" y="1693"/>
            <a:chExt cx="2721" cy="404"/>
          </a:xfrm>
        </p:grpSpPr>
        <p:sp>
          <p:nvSpPr>
            <p:cNvPr id="18451" name="Text Box 19"/>
            <p:cNvSpPr txBox="1">
              <a:spLocks noChangeArrowheads="1"/>
            </p:cNvSpPr>
            <p:nvPr/>
          </p:nvSpPr>
          <p:spPr bwMode="auto">
            <a:xfrm>
              <a:off x="2783" y="1693"/>
              <a:ext cx="272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3600" b="1" dirty="0">
                  <a:solidFill>
                    <a:srgbClr val="FF0000"/>
                  </a:solidFill>
                  <a:latin typeface="Times New Roman" pitchFamily="18" charset="0"/>
                </a:rPr>
                <a:t>            </a:t>
              </a:r>
              <a:r>
                <a:rPr kumimoji="1" lang="en-US" altLang="zh-CN" sz="3200" b="1" dirty="0">
                  <a:solidFill>
                    <a:srgbClr val="FF0000"/>
                  </a:solidFill>
                  <a:latin typeface="Times New Roman" pitchFamily="18" charset="0"/>
                </a:rPr>
                <a:t>AB ∥ CD</a:t>
              </a:r>
            </a:p>
          </p:txBody>
        </p:sp>
        <p:sp>
          <p:nvSpPr>
            <p:cNvPr id="18452" name="AutoShape 20"/>
            <p:cNvSpPr>
              <a:spLocks noChangeArrowheads="1"/>
            </p:cNvSpPr>
            <p:nvPr/>
          </p:nvSpPr>
          <p:spPr bwMode="auto">
            <a:xfrm>
              <a:off x="2835" y="1753"/>
              <a:ext cx="816" cy="318"/>
            </a:xfrm>
            <a:prstGeom prst="leftArrow">
              <a:avLst>
                <a:gd name="adj1" fmla="val 50000"/>
                <a:gd name="adj2" fmla="val 64151"/>
              </a:avLst>
            </a:prstGeom>
            <a:solidFill>
              <a:schemeClr val="accent2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kumimoji="1" lang="zh-CN" altLang="zh-CN" sz="2400">
                <a:latin typeface="Times New Roman" pitchFamily="18" charset="0"/>
              </a:endParaRPr>
            </a:p>
          </p:txBody>
        </p:sp>
      </p:grp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4344988" y="4076700"/>
            <a:ext cx="3424237" cy="1524000"/>
            <a:chOff x="2739" y="2352"/>
            <a:chExt cx="2157" cy="960"/>
          </a:xfrm>
        </p:grpSpPr>
        <p:sp>
          <p:nvSpPr>
            <p:cNvPr id="18454" name="Line 23"/>
            <p:cNvSpPr>
              <a:spLocks noChangeShapeType="1"/>
            </p:cNvSpPr>
            <p:nvPr/>
          </p:nvSpPr>
          <p:spPr bwMode="auto">
            <a:xfrm>
              <a:off x="3168" y="2688"/>
              <a:ext cx="1680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8455" name="Line 24"/>
            <p:cNvSpPr>
              <a:spLocks noChangeShapeType="1"/>
            </p:cNvSpPr>
            <p:nvPr/>
          </p:nvSpPr>
          <p:spPr bwMode="auto">
            <a:xfrm>
              <a:off x="3216" y="3074"/>
              <a:ext cx="1680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8456" name="Text Box 25"/>
            <p:cNvSpPr txBox="1">
              <a:spLocks noChangeArrowheads="1"/>
            </p:cNvSpPr>
            <p:nvPr/>
          </p:nvSpPr>
          <p:spPr bwMode="auto">
            <a:xfrm>
              <a:off x="2739" y="2352"/>
              <a:ext cx="452" cy="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kumimoji="1" lang="en-US" altLang="zh-CN" sz="4800">
                  <a:solidFill>
                    <a:srgbClr val="FF0000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8457" name="Text Box 26"/>
            <p:cNvSpPr txBox="1">
              <a:spLocks noChangeArrowheads="1"/>
            </p:cNvSpPr>
            <p:nvPr/>
          </p:nvSpPr>
          <p:spPr bwMode="auto">
            <a:xfrm>
              <a:off x="2815" y="2736"/>
              <a:ext cx="332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kumimoji="1" lang="en-US" altLang="zh-CN" sz="5400">
                  <a:solidFill>
                    <a:srgbClr val="FF0000"/>
                  </a:solidFill>
                  <a:latin typeface="Times New Roman" pitchFamily="18" charset="0"/>
                </a:rPr>
                <a:t>b</a:t>
              </a:r>
            </a:p>
          </p:txBody>
        </p:sp>
      </p:grpSp>
      <p:sp>
        <p:nvSpPr>
          <p:cNvPr id="14365" name="Text Box 29"/>
          <p:cNvSpPr txBox="1">
            <a:spLocks noChangeArrowheads="1"/>
          </p:cNvSpPr>
          <p:nvPr/>
        </p:nvSpPr>
        <p:spPr bwMode="auto">
          <a:xfrm>
            <a:off x="4408488" y="3394075"/>
            <a:ext cx="4735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读作</a:t>
            </a:r>
            <a:r>
              <a:rPr lang="en-US" altLang="zh-CN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:“</a:t>
            </a:r>
            <a:r>
              <a: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直线</a:t>
            </a:r>
            <a:r>
              <a:rPr lang="en-US" altLang="zh-CN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AB </a:t>
            </a:r>
            <a:r>
              <a:rPr lang="zh-CN" altLang="en-US" sz="2400" b="1" i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平行于 直线</a:t>
            </a:r>
            <a:r>
              <a:rPr lang="en-US" altLang="zh-CN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CD”</a:t>
            </a:r>
            <a:r>
              <a:rPr lang="zh-CN" altLang="en-US" sz="2400" dirty="0">
                <a:solidFill>
                  <a:srgbClr val="000000"/>
                </a:solidFill>
              </a:rPr>
              <a:t>　</a:t>
            </a:r>
          </a:p>
        </p:txBody>
      </p:sp>
      <p:sp>
        <p:nvSpPr>
          <p:cNvPr id="14366" name="Text Box 30"/>
          <p:cNvSpPr txBox="1">
            <a:spLocks noChangeArrowheads="1"/>
          </p:cNvSpPr>
          <p:nvPr/>
        </p:nvSpPr>
        <p:spPr bwMode="auto">
          <a:xfrm>
            <a:off x="3913188" y="5575300"/>
            <a:ext cx="48688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读作：“　直线</a:t>
            </a:r>
            <a:r>
              <a:rPr lang="en-US" altLang="zh-CN" sz="2800" b="1" i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2400" b="1" i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平行于直线</a:t>
            </a:r>
            <a:r>
              <a:rPr lang="en-US" altLang="zh-CN" sz="2800" b="1" i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en-US" altLang="zh-CN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”</a:t>
            </a:r>
            <a:r>
              <a:rPr lang="en-US" altLang="zh-CN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　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14339" grpId="0" autoUpdateAnimBg="0"/>
      <p:bldP spid="14365" grpId="0" autoUpdateAnimBg="0"/>
      <p:bldP spid="1436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50825" y="188913"/>
            <a:ext cx="4629150" cy="104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33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zh-CN" altLang="en-US" sz="4000" dirty="0">
                <a:solidFill>
                  <a:srgbClr val="FF0000"/>
                </a:solidFill>
                <a:latin typeface="Times New Roman" pitchFamily="18" charset="0"/>
              </a:rPr>
              <a:t>试着做做</a:t>
            </a:r>
          </a:p>
        </p:txBody>
      </p:sp>
      <p:grpSp>
        <p:nvGrpSpPr>
          <p:cNvPr id="20494" name="Group 14"/>
          <p:cNvGrpSpPr>
            <a:grpSpLocks/>
          </p:cNvGrpSpPr>
          <p:nvPr/>
        </p:nvGrpSpPr>
        <p:grpSpPr bwMode="auto">
          <a:xfrm>
            <a:off x="6488113" y="2365375"/>
            <a:ext cx="196850" cy="1190625"/>
            <a:chOff x="4087" y="1490"/>
            <a:chExt cx="124" cy="750"/>
          </a:xfrm>
        </p:grpSpPr>
        <p:sp>
          <p:nvSpPr>
            <p:cNvPr id="20495" name="Line 15"/>
            <p:cNvSpPr>
              <a:spLocks noChangeShapeType="1"/>
            </p:cNvSpPr>
            <p:nvPr/>
          </p:nvSpPr>
          <p:spPr bwMode="auto">
            <a:xfrm>
              <a:off x="4087" y="1490"/>
              <a:ext cx="27" cy="741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6" name="Freeform 16"/>
            <p:cNvSpPr>
              <a:spLocks/>
            </p:cNvSpPr>
            <p:nvPr/>
          </p:nvSpPr>
          <p:spPr bwMode="auto">
            <a:xfrm>
              <a:off x="4114" y="2135"/>
              <a:ext cx="97" cy="105"/>
            </a:xfrm>
            <a:custGeom>
              <a:avLst/>
              <a:gdLst>
                <a:gd name="T0" fmla="*/ 0 w 97"/>
                <a:gd name="T1" fmla="*/ 23 h 105"/>
                <a:gd name="T2" fmla="*/ 83 w 97"/>
                <a:gd name="T3" fmla="*/ 14 h 105"/>
                <a:gd name="T4" fmla="*/ 83 w 97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05">
                  <a:moveTo>
                    <a:pt x="0" y="23"/>
                  </a:moveTo>
                  <a:cubicBezTo>
                    <a:pt x="34" y="11"/>
                    <a:pt x="69" y="0"/>
                    <a:pt x="83" y="14"/>
                  </a:cubicBezTo>
                  <a:cubicBezTo>
                    <a:pt x="97" y="28"/>
                    <a:pt x="83" y="90"/>
                    <a:pt x="83" y="105"/>
                  </a:cubicBezTo>
                </a:path>
              </a:pathLst>
            </a:custGeom>
            <a:noFill/>
            <a:ln w="38100" cap="flat" cmpd="sng">
              <a:solidFill>
                <a:srgbClr val="FF66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0504" name="Group 24"/>
          <p:cNvGrpSpPr>
            <a:grpSpLocks/>
          </p:cNvGrpSpPr>
          <p:nvPr/>
        </p:nvGrpSpPr>
        <p:grpSpPr bwMode="auto">
          <a:xfrm>
            <a:off x="5292725" y="2349500"/>
            <a:ext cx="196850" cy="1262063"/>
            <a:chOff x="4087" y="1490"/>
            <a:chExt cx="124" cy="750"/>
          </a:xfrm>
        </p:grpSpPr>
        <p:sp>
          <p:nvSpPr>
            <p:cNvPr id="20505" name="Line 25"/>
            <p:cNvSpPr>
              <a:spLocks noChangeShapeType="1"/>
            </p:cNvSpPr>
            <p:nvPr/>
          </p:nvSpPr>
          <p:spPr bwMode="auto">
            <a:xfrm>
              <a:off x="4087" y="1490"/>
              <a:ext cx="27" cy="741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506" name="Freeform 26"/>
            <p:cNvSpPr>
              <a:spLocks/>
            </p:cNvSpPr>
            <p:nvPr/>
          </p:nvSpPr>
          <p:spPr bwMode="auto">
            <a:xfrm>
              <a:off x="4114" y="2135"/>
              <a:ext cx="97" cy="105"/>
            </a:xfrm>
            <a:custGeom>
              <a:avLst/>
              <a:gdLst>
                <a:gd name="T0" fmla="*/ 0 w 97"/>
                <a:gd name="T1" fmla="*/ 23 h 105"/>
                <a:gd name="T2" fmla="*/ 83 w 97"/>
                <a:gd name="T3" fmla="*/ 14 h 105"/>
                <a:gd name="T4" fmla="*/ 83 w 97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05">
                  <a:moveTo>
                    <a:pt x="0" y="23"/>
                  </a:moveTo>
                  <a:cubicBezTo>
                    <a:pt x="34" y="11"/>
                    <a:pt x="69" y="0"/>
                    <a:pt x="83" y="14"/>
                  </a:cubicBezTo>
                  <a:cubicBezTo>
                    <a:pt x="97" y="28"/>
                    <a:pt x="83" y="90"/>
                    <a:pt x="83" y="105"/>
                  </a:cubicBezTo>
                </a:path>
              </a:pathLst>
            </a:custGeom>
            <a:noFill/>
            <a:ln w="38100" cap="flat" cmpd="sng">
              <a:solidFill>
                <a:srgbClr val="0000FF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0507" name="Group 27"/>
          <p:cNvGrpSpPr>
            <a:grpSpLocks/>
          </p:cNvGrpSpPr>
          <p:nvPr/>
        </p:nvGrpSpPr>
        <p:grpSpPr bwMode="auto">
          <a:xfrm>
            <a:off x="7380288" y="2349500"/>
            <a:ext cx="196850" cy="1190625"/>
            <a:chOff x="4087" y="1490"/>
            <a:chExt cx="124" cy="750"/>
          </a:xfrm>
        </p:grpSpPr>
        <p:sp>
          <p:nvSpPr>
            <p:cNvPr id="20508" name="Line 28"/>
            <p:cNvSpPr>
              <a:spLocks noChangeShapeType="1"/>
            </p:cNvSpPr>
            <p:nvPr/>
          </p:nvSpPr>
          <p:spPr bwMode="auto">
            <a:xfrm>
              <a:off x="4087" y="1490"/>
              <a:ext cx="27" cy="741"/>
            </a:xfrm>
            <a:prstGeom prst="line">
              <a:avLst/>
            </a:prstGeom>
            <a:noFill/>
            <a:ln w="38100">
              <a:solidFill>
                <a:srgbClr val="00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509" name="Freeform 29"/>
            <p:cNvSpPr>
              <a:spLocks/>
            </p:cNvSpPr>
            <p:nvPr/>
          </p:nvSpPr>
          <p:spPr bwMode="auto">
            <a:xfrm>
              <a:off x="4114" y="2135"/>
              <a:ext cx="97" cy="105"/>
            </a:xfrm>
            <a:custGeom>
              <a:avLst/>
              <a:gdLst>
                <a:gd name="T0" fmla="*/ 0 w 97"/>
                <a:gd name="T1" fmla="*/ 23 h 105"/>
                <a:gd name="T2" fmla="*/ 83 w 97"/>
                <a:gd name="T3" fmla="*/ 14 h 105"/>
                <a:gd name="T4" fmla="*/ 83 w 97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05">
                  <a:moveTo>
                    <a:pt x="0" y="23"/>
                  </a:moveTo>
                  <a:cubicBezTo>
                    <a:pt x="34" y="11"/>
                    <a:pt x="69" y="0"/>
                    <a:pt x="83" y="14"/>
                  </a:cubicBezTo>
                  <a:cubicBezTo>
                    <a:pt x="97" y="28"/>
                    <a:pt x="83" y="90"/>
                    <a:pt x="83" y="105"/>
                  </a:cubicBezTo>
                </a:path>
              </a:pathLst>
            </a:custGeom>
            <a:noFill/>
            <a:ln w="38100" cap="flat" cmpd="sng">
              <a:solidFill>
                <a:srgbClr val="FF66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0510" name="Rectangle 30"/>
          <p:cNvSpPr>
            <a:spLocks noChangeArrowheads="1"/>
          </p:cNvSpPr>
          <p:nvPr/>
        </p:nvSpPr>
        <p:spPr bwMode="auto">
          <a:xfrm>
            <a:off x="5219700" y="3573463"/>
            <a:ext cx="43180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/>
              <a:t>M</a:t>
            </a:r>
          </a:p>
        </p:txBody>
      </p:sp>
      <p:sp>
        <p:nvSpPr>
          <p:cNvPr id="20511" name="Rectangle 31"/>
          <p:cNvSpPr>
            <a:spLocks noChangeArrowheads="1"/>
          </p:cNvSpPr>
          <p:nvPr/>
        </p:nvSpPr>
        <p:spPr bwMode="auto">
          <a:xfrm>
            <a:off x="6372225" y="3500438"/>
            <a:ext cx="360363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/>
              <a:t>N</a:t>
            </a:r>
          </a:p>
        </p:txBody>
      </p:sp>
      <p:grpSp>
        <p:nvGrpSpPr>
          <p:cNvPr id="20515" name="Group 35"/>
          <p:cNvGrpSpPr>
            <a:grpSpLocks/>
          </p:cNvGrpSpPr>
          <p:nvPr/>
        </p:nvGrpSpPr>
        <p:grpSpPr bwMode="auto">
          <a:xfrm>
            <a:off x="395288" y="1268413"/>
            <a:ext cx="8404225" cy="2511425"/>
            <a:chOff x="249" y="799"/>
            <a:chExt cx="5294" cy="1582"/>
          </a:xfrm>
        </p:grpSpPr>
        <p:grpSp>
          <p:nvGrpSpPr>
            <p:cNvPr id="20483" name="Group 3"/>
            <p:cNvGrpSpPr>
              <a:grpSpLocks/>
            </p:cNvGrpSpPr>
            <p:nvPr/>
          </p:nvGrpSpPr>
          <p:grpSpPr bwMode="auto">
            <a:xfrm>
              <a:off x="249" y="799"/>
              <a:ext cx="5294" cy="1582"/>
              <a:chOff x="247" y="804"/>
              <a:chExt cx="5294" cy="1582"/>
            </a:xfrm>
          </p:grpSpPr>
          <p:sp>
            <p:nvSpPr>
              <p:cNvPr id="20484" name="Rectangle 4"/>
              <p:cNvSpPr>
                <a:spLocks noChangeArrowheads="1"/>
              </p:cNvSpPr>
              <p:nvPr/>
            </p:nvSpPr>
            <p:spPr bwMode="auto">
              <a:xfrm>
                <a:off x="247" y="804"/>
                <a:ext cx="5294" cy="4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38100" algn="ctr">
                    <a:solidFill>
                      <a:srgbClr val="0033CC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r>
                  <a:rPr kumimoji="1" lang="zh-CN" altLang="en-US" sz="2400" dirty="0">
                    <a:solidFill>
                      <a:srgbClr val="000000"/>
                    </a:solidFill>
                    <a:latin typeface="Times New Roman" pitchFamily="18" charset="0"/>
                  </a:rPr>
                  <a:t>如右图所示，直线</a:t>
                </a:r>
                <a:r>
                  <a:rPr kumimoji="1" lang="en-US" altLang="zh-CN" sz="2400" dirty="0">
                    <a:solidFill>
                      <a:srgbClr val="000000"/>
                    </a:solidFill>
                    <a:latin typeface="Times New Roman" pitchFamily="18" charset="0"/>
                  </a:rPr>
                  <a:t>a//b</a:t>
                </a:r>
                <a:r>
                  <a:rPr kumimoji="1" lang="zh-CN" altLang="en-US" sz="2400" dirty="0">
                    <a:solidFill>
                      <a:srgbClr val="000000"/>
                    </a:solidFill>
                    <a:latin typeface="Times New Roman" pitchFamily="18" charset="0"/>
                  </a:rPr>
                  <a:t>，</a:t>
                </a:r>
                <a:r>
                  <a:rPr kumimoji="1" lang="en-US" altLang="zh-CN" sz="2400" dirty="0">
                    <a:solidFill>
                      <a:srgbClr val="000000"/>
                    </a:solidFill>
                    <a:latin typeface="Times New Roman" pitchFamily="18" charset="0"/>
                  </a:rPr>
                  <a:t>A</a:t>
                </a:r>
                <a:r>
                  <a:rPr kumimoji="1" lang="zh-CN" altLang="en-US" sz="2400" dirty="0">
                    <a:solidFill>
                      <a:srgbClr val="000000"/>
                    </a:solidFill>
                    <a:latin typeface="Times New Roman" pitchFamily="18" charset="0"/>
                  </a:rPr>
                  <a:t>，</a:t>
                </a:r>
                <a:r>
                  <a:rPr kumimoji="1" lang="en-US" altLang="zh-CN" sz="2400" dirty="0">
                    <a:solidFill>
                      <a:srgbClr val="000000"/>
                    </a:solidFill>
                    <a:latin typeface="Times New Roman" pitchFamily="18" charset="0"/>
                  </a:rPr>
                  <a:t>B</a:t>
                </a:r>
                <a:r>
                  <a:rPr kumimoji="1" lang="zh-CN" altLang="en-US" sz="2400" dirty="0">
                    <a:solidFill>
                      <a:srgbClr val="000000"/>
                    </a:solidFill>
                    <a:latin typeface="Times New Roman" pitchFamily="18" charset="0"/>
                  </a:rPr>
                  <a:t>为直线</a:t>
                </a:r>
                <a:r>
                  <a:rPr kumimoji="1" lang="en-US" altLang="zh-CN" sz="2400" dirty="0">
                    <a:solidFill>
                      <a:srgbClr val="000000"/>
                    </a:solidFill>
                    <a:latin typeface="Times New Roman" pitchFamily="18" charset="0"/>
                  </a:rPr>
                  <a:t>a</a:t>
                </a:r>
                <a:r>
                  <a:rPr kumimoji="1" lang="zh-CN" altLang="en-US" sz="2400" dirty="0">
                    <a:solidFill>
                      <a:srgbClr val="000000"/>
                    </a:solidFill>
                    <a:latin typeface="Times New Roman" pitchFamily="18" charset="0"/>
                  </a:rPr>
                  <a:t>上的任意两点。</a:t>
                </a:r>
              </a:p>
            </p:txBody>
          </p:sp>
          <p:sp>
            <p:nvSpPr>
              <p:cNvPr id="20485" name="Line 5"/>
              <p:cNvSpPr>
                <a:spLocks noChangeShapeType="1"/>
              </p:cNvSpPr>
              <p:nvPr/>
            </p:nvSpPr>
            <p:spPr bwMode="auto">
              <a:xfrm flipV="1">
                <a:off x="2450" y="1472"/>
                <a:ext cx="2560" cy="37"/>
              </a:xfrm>
              <a:prstGeom prst="line">
                <a:avLst/>
              </a:prstGeom>
              <a:noFill/>
              <a:ln w="38100">
                <a:solidFill>
                  <a:srgbClr val="0033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6" name="Line 6"/>
              <p:cNvSpPr>
                <a:spLocks noChangeShapeType="1"/>
              </p:cNvSpPr>
              <p:nvPr/>
            </p:nvSpPr>
            <p:spPr bwMode="auto">
              <a:xfrm flipV="1">
                <a:off x="2496" y="2222"/>
                <a:ext cx="2542" cy="64"/>
              </a:xfrm>
              <a:prstGeom prst="line">
                <a:avLst/>
              </a:prstGeom>
              <a:noFill/>
              <a:ln w="38100">
                <a:solidFill>
                  <a:srgbClr val="0033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7" name="Rectangle 7"/>
              <p:cNvSpPr>
                <a:spLocks noChangeArrowheads="1"/>
              </p:cNvSpPr>
              <p:nvPr/>
            </p:nvSpPr>
            <p:spPr bwMode="auto">
              <a:xfrm>
                <a:off x="5147" y="1371"/>
                <a:ext cx="284" cy="2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38100" algn="ctr">
                    <a:solidFill>
                      <a:srgbClr val="0033CC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kumimoji="1" lang="en-US" altLang="zh-CN" sz="2400">
                    <a:solidFill>
                      <a:srgbClr val="FF0000"/>
                    </a:solidFill>
                    <a:latin typeface="Times New Roman" pitchFamily="18" charset="0"/>
                  </a:rPr>
                  <a:t>a</a:t>
                </a:r>
              </a:p>
            </p:txBody>
          </p:sp>
          <p:sp>
            <p:nvSpPr>
              <p:cNvPr id="20488" name="Rectangle 8"/>
              <p:cNvSpPr>
                <a:spLocks noChangeArrowheads="1"/>
              </p:cNvSpPr>
              <p:nvPr/>
            </p:nvSpPr>
            <p:spPr bwMode="auto">
              <a:xfrm>
                <a:off x="5266" y="2149"/>
                <a:ext cx="229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38100" algn="ctr">
                    <a:solidFill>
                      <a:srgbClr val="0033CC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kumimoji="1" lang="en-US" altLang="zh-CN" sz="2400">
                    <a:solidFill>
                      <a:srgbClr val="FF0000"/>
                    </a:solidFill>
                    <a:latin typeface="Times New Roman" pitchFamily="18" charset="0"/>
                  </a:rPr>
                  <a:t>b</a:t>
                </a:r>
              </a:p>
            </p:txBody>
          </p:sp>
          <p:sp>
            <p:nvSpPr>
              <p:cNvPr id="20489" name="Rectangle 9"/>
              <p:cNvSpPr>
                <a:spLocks noChangeArrowheads="1"/>
              </p:cNvSpPr>
              <p:nvPr/>
            </p:nvSpPr>
            <p:spPr bwMode="auto">
              <a:xfrm>
                <a:off x="3209" y="1125"/>
                <a:ext cx="201" cy="3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>
                        <a:alpha val="89999"/>
                      </a:schemeClr>
                    </a:solidFill>
                  </a14:hiddenFill>
                </a:ext>
                <a:ext uri="{91240B29-F687-4F45-9708-019B960494DF}">
                  <a14:hiddenLine xmlns:a14="http://schemas.microsoft.com/office/drawing/2010/main" w="38100" algn="ctr">
                    <a:solidFill>
                      <a:srgbClr val="0033CC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kumimoji="1" lang="en-US" altLang="zh-CN" sz="2400">
                    <a:solidFill>
                      <a:srgbClr val="FF0000"/>
                    </a:solidFill>
                    <a:latin typeface="Times New Roman" pitchFamily="18" charset="0"/>
                  </a:rPr>
                  <a:t>A</a:t>
                </a:r>
              </a:p>
            </p:txBody>
          </p:sp>
          <p:sp>
            <p:nvSpPr>
              <p:cNvPr id="20490" name="Rectangle 10"/>
              <p:cNvSpPr>
                <a:spLocks noChangeArrowheads="1"/>
              </p:cNvSpPr>
              <p:nvPr/>
            </p:nvSpPr>
            <p:spPr bwMode="auto">
              <a:xfrm>
                <a:off x="3922" y="1225"/>
                <a:ext cx="247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38100" algn="ctr">
                    <a:solidFill>
                      <a:srgbClr val="0033CC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kumimoji="1" lang="en-US" altLang="zh-CN" sz="2400">
                    <a:solidFill>
                      <a:srgbClr val="FF0000"/>
                    </a:solidFill>
                    <a:latin typeface="Times New Roman" pitchFamily="18" charset="0"/>
                  </a:rPr>
                  <a:t>B</a:t>
                </a:r>
              </a:p>
            </p:txBody>
          </p:sp>
        </p:grpSp>
        <p:sp>
          <p:nvSpPr>
            <p:cNvPr id="20512" name="Rectangle 32"/>
            <p:cNvSpPr>
              <a:spLocks noChangeArrowheads="1"/>
            </p:cNvSpPr>
            <p:nvPr/>
          </p:nvSpPr>
          <p:spPr bwMode="auto">
            <a:xfrm>
              <a:off x="3198" y="1344"/>
              <a:ext cx="227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/>
                <a:t>●</a:t>
              </a:r>
            </a:p>
          </p:txBody>
        </p:sp>
        <p:sp>
          <p:nvSpPr>
            <p:cNvPr id="20513" name="Rectangle 33"/>
            <p:cNvSpPr>
              <a:spLocks noChangeArrowheads="1"/>
            </p:cNvSpPr>
            <p:nvPr/>
          </p:nvSpPr>
          <p:spPr bwMode="auto">
            <a:xfrm>
              <a:off x="3969" y="1344"/>
              <a:ext cx="227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/>
                <a:t>●</a:t>
              </a:r>
            </a:p>
          </p:txBody>
        </p:sp>
      </p:grpSp>
      <p:grpSp>
        <p:nvGrpSpPr>
          <p:cNvPr id="20516" name="Group 36"/>
          <p:cNvGrpSpPr>
            <a:grpSpLocks/>
          </p:cNvGrpSpPr>
          <p:nvPr/>
        </p:nvGrpSpPr>
        <p:grpSpPr bwMode="auto">
          <a:xfrm>
            <a:off x="7164388" y="1944688"/>
            <a:ext cx="484187" cy="549275"/>
            <a:chOff x="4513" y="1225"/>
            <a:chExt cx="305" cy="346"/>
          </a:xfrm>
        </p:grpSpPr>
        <p:sp>
          <p:nvSpPr>
            <p:cNvPr id="20497" name="Rectangle 17"/>
            <p:cNvSpPr>
              <a:spLocks noChangeArrowheads="1"/>
            </p:cNvSpPr>
            <p:nvPr/>
          </p:nvSpPr>
          <p:spPr bwMode="auto">
            <a:xfrm>
              <a:off x="4571" y="1225"/>
              <a:ext cx="247" cy="2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38100" algn="ctr">
                  <a:solidFill>
                    <a:srgbClr val="0033CC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kumimoji="1" lang="en-US" altLang="zh-CN" sz="2400">
                  <a:solidFill>
                    <a:srgbClr val="FF0000"/>
                  </a:solidFill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20514" name="Rectangle 34"/>
            <p:cNvSpPr>
              <a:spLocks noChangeArrowheads="1"/>
            </p:cNvSpPr>
            <p:nvPr/>
          </p:nvSpPr>
          <p:spPr bwMode="auto">
            <a:xfrm>
              <a:off x="4513" y="1344"/>
              <a:ext cx="227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/>
                <a:t>●</a:t>
              </a:r>
            </a:p>
          </p:txBody>
        </p:sp>
      </p:grpSp>
      <p:sp>
        <p:nvSpPr>
          <p:cNvPr id="20517" name="Rectangle 37"/>
          <p:cNvSpPr>
            <a:spLocks noChangeArrowheads="1"/>
          </p:cNvSpPr>
          <p:nvPr/>
        </p:nvSpPr>
        <p:spPr bwMode="auto">
          <a:xfrm>
            <a:off x="179388" y="2636838"/>
            <a:ext cx="3744912" cy="252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zh-CN" sz="2400" dirty="0"/>
              <a:t>(1)</a:t>
            </a:r>
            <a:r>
              <a:rPr lang="zh-CN" altLang="en-US" sz="2400" dirty="0"/>
              <a:t>、请用三角板分别画出点</a:t>
            </a:r>
            <a:r>
              <a:rPr lang="en-US" altLang="zh-CN" sz="2400" dirty="0"/>
              <a:t>A</a:t>
            </a:r>
            <a:r>
              <a:rPr lang="zh-CN" altLang="en-US" sz="2400" dirty="0"/>
              <a:t>和点</a:t>
            </a:r>
          </a:p>
          <a:p>
            <a:r>
              <a:rPr lang="en-US" altLang="zh-CN" sz="2400" dirty="0"/>
              <a:t>B</a:t>
            </a:r>
            <a:r>
              <a:rPr lang="zh-CN" altLang="en-US" sz="2400" dirty="0"/>
              <a:t>到直线</a:t>
            </a:r>
            <a:r>
              <a:rPr lang="en-US" altLang="zh-CN" sz="2400" dirty="0"/>
              <a:t>b</a:t>
            </a:r>
            <a:r>
              <a:rPr lang="zh-CN" altLang="en-US" sz="2400" dirty="0"/>
              <a:t>飞垂线段</a:t>
            </a:r>
            <a:r>
              <a:rPr lang="en-US" altLang="zh-CN" sz="2400" dirty="0"/>
              <a:t>AM</a:t>
            </a:r>
            <a:r>
              <a:rPr lang="zh-CN" altLang="en-US" sz="2400" dirty="0"/>
              <a:t>，</a:t>
            </a:r>
            <a:r>
              <a:rPr lang="en-US" altLang="zh-CN" sz="2400" dirty="0"/>
              <a:t>BN</a:t>
            </a:r>
            <a:r>
              <a:rPr lang="zh-CN" altLang="en-US" sz="2400" dirty="0"/>
              <a:t>，观察</a:t>
            </a:r>
          </a:p>
          <a:p>
            <a:r>
              <a:rPr lang="zh-CN" altLang="en-US" sz="2400" dirty="0"/>
              <a:t>并度量</a:t>
            </a:r>
            <a:r>
              <a:rPr lang="en-US" altLang="zh-CN" sz="2400" dirty="0"/>
              <a:t>AM</a:t>
            </a:r>
            <a:r>
              <a:rPr lang="zh-CN" altLang="en-US" sz="2400" dirty="0"/>
              <a:t>和</a:t>
            </a:r>
            <a:r>
              <a:rPr lang="en-US" altLang="zh-CN" sz="2400" dirty="0"/>
              <a:t>BN</a:t>
            </a:r>
            <a:r>
              <a:rPr lang="zh-CN" altLang="en-US" sz="2400" dirty="0"/>
              <a:t>，看看它们的长度</a:t>
            </a:r>
          </a:p>
          <a:p>
            <a:r>
              <a:rPr lang="zh-CN" altLang="en-US" sz="2400" dirty="0"/>
              <a:t>有什么关系？</a:t>
            </a:r>
          </a:p>
          <a:p>
            <a:endParaRPr lang="zh-CN" altLang="en-US" sz="2400" dirty="0"/>
          </a:p>
          <a:p>
            <a:r>
              <a:rPr lang="zh-CN" altLang="en-US" sz="2400" dirty="0"/>
              <a:t>（</a:t>
            </a:r>
            <a:r>
              <a:rPr lang="en-US" altLang="zh-CN" sz="2400" dirty="0"/>
              <a:t>2</a:t>
            </a:r>
            <a:r>
              <a:rPr lang="zh-CN" altLang="en-US" sz="2400" dirty="0"/>
              <a:t>）在直线</a:t>
            </a:r>
            <a:r>
              <a:rPr lang="en-US" altLang="zh-CN" sz="2400" dirty="0"/>
              <a:t>a</a:t>
            </a:r>
            <a:r>
              <a:rPr lang="zh-CN" altLang="en-US" sz="2400" dirty="0"/>
              <a:t>上另取一点</a:t>
            </a:r>
            <a:r>
              <a:rPr lang="en-US" altLang="zh-CN" sz="2400" dirty="0"/>
              <a:t>C</a:t>
            </a:r>
            <a:r>
              <a:rPr lang="zh-CN" altLang="en-US" sz="2400" dirty="0"/>
              <a:t>，画出</a:t>
            </a:r>
          </a:p>
          <a:p>
            <a:r>
              <a:rPr lang="zh-CN" altLang="en-US" sz="2400" dirty="0"/>
              <a:t>点</a:t>
            </a:r>
            <a:r>
              <a:rPr lang="en-US" altLang="zh-CN" sz="2400" dirty="0"/>
              <a:t>C</a:t>
            </a:r>
            <a:r>
              <a:rPr lang="zh-CN" altLang="en-US" sz="2400" dirty="0"/>
              <a:t>，到直线</a:t>
            </a:r>
            <a:r>
              <a:rPr lang="en-US" altLang="zh-CN" sz="2400" dirty="0"/>
              <a:t>b</a:t>
            </a:r>
            <a:r>
              <a:rPr lang="zh-CN" altLang="en-US" sz="2400" dirty="0"/>
              <a:t>的垂线段，，它的长</a:t>
            </a:r>
          </a:p>
          <a:p>
            <a:r>
              <a:rPr lang="zh-CN" altLang="en-US" sz="2400" dirty="0"/>
              <a:t>度与</a:t>
            </a:r>
            <a:r>
              <a:rPr lang="en-US" altLang="zh-CN" sz="2400" dirty="0"/>
              <a:t>AM</a:t>
            </a:r>
            <a:r>
              <a:rPr lang="zh-CN" altLang="en-US" sz="2400" dirty="0"/>
              <a:t>，</a:t>
            </a:r>
            <a:r>
              <a:rPr lang="en-US" altLang="zh-CN" sz="2400" dirty="0"/>
              <a:t>BN</a:t>
            </a:r>
            <a:r>
              <a:rPr lang="zh-CN" altLang="en-US" sz="2400" dirty="0"/>
              <a:t>的长度相等吗？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76 0.00254 L 0.13091 0.0025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76 -0.00301 L -0.09739 -0.00301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05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82749"/>
            <a:ext cx="8229600" cy="1143000"/>
          </a:xfrm>
        </p:spPr>
        <p:txBody>
          <a:bodyPr/>
          <a:lstStyle/>
          <a:p>
            <a:pPr algn="l"/>
            <a:r>
              <a:rPr lang="en-US" altLang="zh-CN" sz="4000" dirty="0"/>
              <a:t>        </a:t>
            </a:r>
            <a:r>
              <a:rPr lang="zh-CN" altLang="en-US" sz="4000" dirty="0"/>
              <a:t>我们通过动手操作你能得出一个什么样的</a:t>
            </a:r>
            <a:r>
              <a:rPr lang="zh-CN" altLang="en-US" sz="4000" dirty="0">
                <a:solidFill>
                  <a:srgbClr val="FF0000"/>
                </a:solidFill>
              </a:rPr>
              <a:t>结论</a:t>
            </a:r>
            <a:r>
              <a:rPr lang="zh-CN" altLang="en-US" sz="4000" dirty="0"/>
              <a:t>呢？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8312"/>
            <a:ext cx="8229600" cy="290892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dirty="0"/>
              <a:t>          </a:t>
            </a:r>
            <a:r>
              <a:rPr lang="zh-CN" altLang="en-US" dirty="0"/>
              <a:t>若直线</a:t>
            </a:r>
            <a:r>
              <a:rPr lang="en-US" altLang="zh-CN" dirty="0"/>
              <a:t>a//b</a:t>
            </a:r>
            <a:r>
              <a:rPr lang="zh-CN" altLang="en-US" dirty="0"/>
              <a:t>，则直线</a:t>
            </a:r>
            <a:r>
              <a:rPr lang="en-US" altLang="zh-CN" dirty="0"/>
              <a:t>a</a:t>
            </a:r>
            <a:r>
              <a:rPr lang="zh-CN" altLang="en-US" dirty="0"/>
              <a:t>上任意一点到直线</a:t>
            </a:r>
            <a:r>
              <a:rPr lang="en-US" altLang="zh-CN" dirty="0"/>
              <a:t>b</a:t>
            </a:r>
            <a:r>
              <a:rPr lang="zh-CN" altLang="en-US" dirty="0"/>
              <a:t>的距离都相等，这个距离就叫做</a:t>
            </a:r>
            <a:r>
              <a:rPr lang="zh-CN" altLang="en-US" dirty="0">
                <a:solidFill>
                  <a:srgbClr val="FF0000"/>
                </a:solidFill>
              </a:rPr>
              <a:t>平行线</a:t>
            </a:r>
            <a:r>
              <a:rPr lang="en-US" altLang="zh-CN" dirty="0">
                <a:solidFill>
                  <a:srgbClr val="FF0000"/>
                </a:solidFill>
              </a:rPr>
              <a:t>a</a:t>
            </a:r>
            <a:r>
              <a:rPr lang="zh-CN" altLang="en-US" dirty="0">
                <a:solidFill>
                  <a:srgbClr val="FF0000"/>
                </a:solidFill>
              </a:rPr>
              <a:t>与</a:t>
            </a:r>
            <a:r>
              <a:rPr lang="en-US" altLang="zh-CN" dirty="0">
                <a:solidFill>
                  <a:srgbClr val="FF0000"/>
                </a:solidFill>
              </a:rPr>
              <a:t>b</a:t>
            </a:r>
            <a:r>
              <a:rPr lang="zh-CN" altLang="en-US" dirty="0">
                <a:solidFill>
                  <a:srgbClr val="FF0000"/>
                </a:solidFill>
              </a:rPr>
              <a:t>之间的距离。</a:t>
            </a:r>
          </a:p>
          <a:p>
            <a:pPr>
              <a:buFontTx/>
              <a:buNone/>
            </a:pPr>
            <a:endParaRPr lang="zh-CN" altLang="en-US" dirty="0">
              <a:solidFill>
                <a:srgbClr val="FF0000"/>
              </a:solidFill>
            </a:endParaRPr>
          </a:p>
          <a:p>
            <a:pPr algn="ctr"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两条平行线之间的距离处处相等</a:t>
            </a:r>
          </a:p>
          <a:p>
            <a:pPr algn="ctr">
              <a:buFontTx/>
              <a:buNone/>
            </a:pPr>
            <a:endParaRPr lang="en-US" altLang="zh-CN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61" name="Picture 29" descr="等腰三角板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0000">
            <a:off x="5076825" y="3876675"/>
            <a:ext cx="304800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2" descr="19463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609600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6" name="AutoShape 4"/>
          <p:cNvSpPr>
            <a:spLocks noChangeArrowheads="1"/>
          </p:cNvSpPr>
          <p:nvPr/>
        </p:nvSpPr>
        <p:spPr bwMode="auto">
          <a:xfrm>
            <a:off x="2555875" y="1773238"/>
            <a:ext cx="6192838" cy="720725"/>
          </a:xfrm>
          <a:prstGeom prst="wedgeRoundRectCallout">
            <a:avLst>
              <a:gd name="adj1" fmla="val -65995"/>
              <a:gd name="adj2" fmla="val -112116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3200" b="1">
                <a:solidFill>
                  <a:srgbClr val="FF00FF"/>
                </a:solidFill>
                <a:latin typeface="方正舒体" pitchFamily="2" charset="-122"/>
                <a:ea typeface="方正舒体" pitchFamily="2" charset="-122"/>
              </a:rPr>
              <a:t>利用直尺与三角板画平行线</a:t>
            </a:r>
          </a:p>
        </p:txBody>
      </p:sp>
      <p:sp>
        <p:nvSpPr>
          <p:cNvPr id="69660" name="Line 28"/>
          <p:cNvSpPr>
            <a:spLocks noChangeShapeType="1"/>
          </p:cNvSpPr>
          <p:nvPr/>
        </p:nvSpPr>
        <p:spPr bwMode="auto">
          <a:xfrm>
            <a:off x="4284663" y="3900488"/>
            <a:ext cx="3429000" cy="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9662" name="Line 30"/>
          <p:cNvSpPr>
            <a:spLocks noChangeShapeType="1"/>
          </p:cNvSpPr>
          <p:nvPr/>
        </p:nvSpPr>
        <p:spPr bwMode="auto">
          <a:xfrm>
            <a:off x="4114800" y="2963863"/>
            <a:ext cx="4114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9663" name="Text Box 31"/>
          <p:cNvSpPr txBox="1">
            <a:spLocks noChangeArrowheads="1"/>
          </p:cNvSpPr>
          <p:nvPr/>
        </p:nvSpPr>
        <p:spPr bwMode="auto">
          <a:xfrm>
            <a:off x="333375" y="2271713"/>
            <a:ext cx="2597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ea typeface="华文新魏" pitchFamily="2" charset="-122"/>
              </a:rPr>
              <a:t>（</a:t>
            </a:r>
            <a:r>
              <a:rPr lang="en-US" altLang="zh-CN" sz="4400" b="1">
                <a:solidFill>
                  <a:srgbClr val="FF3300"/>
                </a:solidFill>
                <a:ea typeface="华文新魏" pitchFamily="2" charset="-122"/>
              </a:rPr>
              <a:t>1</a:t>
            </a:r>
            <a:r>
              <a:rPr lang="zh-CN" altLang="en-US" sz="4400" b="1">
                <a:solidFill>
                  <a:srgbClr val="FF3300"/>
                </a:solidFill>
                <a:ea typeface="华文新魏" pitchFamily="2" charset="-122"/>
              </a:rPr>
              <a:t>）放</a:t>
            </a:r>
          </a:p>
        </p:txBody>
      </p:sp>
      <p:sp>
        <p:nvSpPr>
          <p:cNvPr id="69664" name="Text Box 32"/>
          <p:cNvSpPr txBox="1">
            <a:spLocks noChangeArrowheads="1"/>
          </p:cNvSpPr>
          <p:nvPr/>
        </p:nvSpPr>
        <p:spPr bwMode="auto">
          <a:xfrm>
            <a:off x="236538" y="3271838"/>
            <a:ext cx="29305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ea typeface="华文新魏" pitchFamily="2" charset="-122"/>
              </a:rPr>
              <a:t>（</a:t>
            </a:r>
            <a:r>
              <a:rPr lang="en-US" altLang="zh-CN" sz="4400" b="1">
                <a:solidFill>
                  <a:srgbClr val="FF3300"/>
                </a:solidFill>
                <a:ea typeface="华文新魏" pitchFamily="2" charset="-122"/>
              </a:rPr>
              <a:t>2</a:t>
            </a:r>
            <a:r>
              <a:rPr lang="zh-CN" altLang="en-US" sz="4400" b="1">
                <a:solidFill>
                  <a:srgbClr val="FF3300"/>
                </a:solidFill>
                <a:ea typeface="华文新魏" pitchFamily="2" charset="-122"/>
              </a:rPr>
              <a:t>）靠</a:t>
            </a:r>
          </a:p>
        </p:txBody>
      </p:sp>
      <p:sp>
        <p:nvSpPr>
          <p:cNvPr id="69665" name="Text Box 33"/>
          <p:cNvSpPr txBox="1">
            <a:spLocks noChangeArrowheads="1"/>
          </p:cNvSpPr>
          <p:nvPr/>
        </p:nvSpPr>
        <p:spPr bwMode="auto">
          <a:xfrm>
            <a:off x="236538" y="4175125"/>
            <a:ext cx="30400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ea typeface="华文新魏" pitchFamily="2" charset="-122"/>
              </a:rPr>
              <a:t>（</a:t>
            </a:r>
            <a:r>
              <a:rPr lang="en-US" altLang="zh-CN" sz="4400" b="1">
                <a:solidFill>
                  <a:srgbClr val="FF3300"/>
                </a:solidFill>
                <a:ea typeface="华文新魏" pitchFamily="2" charset="-122"/>
              </a:rPr>
              <a:t>3</a:t>
            </a:r>
            <a:r>
              <a:rPr lang="zh-CN" altLang="en-US" sz="4400" b="1">
                <a:solidFill>
                  <a:srgbClr val="FF3300"/>
                </a:solidFill>
                <a:ea typeface="华文新魏" pitchFamily="2" charset="-122"/>
              </a:rPr>
              <a:t>）推</a:t>
            </a:r>
          </a:p>
        </p:txBody>
      </p:sp>
      <p:sp>
        <p:nvSpPr>
          <p:cNvPr id="69666" name="Text Box 34"/>
          <p:cNvSpPr txBox="1">
            <a:spLocks noChangeArrowheads="1"/>
          </p:cNvSpPr>
          <p:nvPr/>
        </p:nvSpPr>
        <p:spPr bwMode="auto">
          <a:xfrm>
            <a:off x="257175" y="5038725"/>
            <a:ext cx="3124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ea typeface="华文新魏" pitchFamily="2" charset="-122"/>
              </a:rPr>
              <a:t>（</a:t>
            </a:r>
            <a:r>
              <a:rPr lang="en-US" altLang="zh-CN" sz="4400" b="1">
                <a:solidFill>
                  <a:srgbClr val="FF3300"/>
                </a:solidFill>
                <a:ea typeface="华文新魏" pitchFamily="2" charset="-122"/>
              </a:rPr>
              <a:t>4</a:t>
            </a:r>
            <a:r>
              <a:rPr lang="zh-CN" altLang="en-US" sz="4400" b="1">
                <a:solidFill>
                  <a:srgbClr val="FF3300"/>
                </a:solidFill>
                <a:ea typeface="华文新魏" pitchFamily="2" charset="-122"/>
              </a:rPr>
              <a:t>）画</a:t>
            </a:r>
          </a:p>
        </p:txBody>
      </p:sp>
      <p:sp>
        <p:nvSpPr>
          <p:cNvPr id="69667" name="Rectangle 35"/>
          <p:cNvSpPr>
            <a:spLocks noChangeArrowheads="1"/>
          </p:cNvSpPr>
          <p:nvPr/>
        </p:nvSpPr>
        <p:spPr bwMode="auto">
          <a:xfrm rot="8100000">
            <a:off x="4876800" y="2028825"/>
            <a:ext cx="533400" cy="44958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1527175" y="220663"/>
            <a:ext cx="48831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ea typeface="华文行楷" pitchFamily="2" charset="-122"/>
              </a:rPr>
              <a:t>如何画已知直线的平行线</a:t>
            </a:r>
            <a:r>
              <a:rPr kumimoji="1" lang="zh-CN" altLang="en-US">
                <a:ea typeface="华文行楷" pitchFamily="2" charset="-122"/>
              </a:rPr>
              <a:t>？</a:t>
            </a:r>
          </a:p>
          <a:p>
            <a:endParaRPr lang="en-US" altLang="zh-CN"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69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9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9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9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9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9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62428E-6 L -0.09583 -0.13295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696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-66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9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9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1000"/>
                                        <p:tgtEl>
                                          <p:spTgt spid="69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9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9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69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69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69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696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 animBg="1" autoUpdateAnimBg="0"/>
      <p:bldP spid="69660" grpId="0" animBg="1"/>
      <p:bldP spid="69662" grpId="0" animBg="1"/>
      <p:bldP spid="69663" grpId="0"/>
      <p:bldP spid="69664" grpId="0"/>
      <p:bldP spid="69665" grpId="0"/>
      <p:bldP spid="69666" grpId="0"/>
      <p:bldP spid="69667" grpId="0" animBg="1"/>
      <p:bldP spid="6966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等腰三角板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0000">
            <a:off x="3086100" y="4310063"/>
            <a:ext cx="304800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571500" y="598488"/>
            <a:ext cx="2216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4000">
                <a:solidFill>
                  <a:srgbClr val="090807"/>
                </a:solidFill>
                <a:latin typeface="黑体" pitchFamily="49" charset="-122"/>
                <a:ea typeface="黑体" pitchFamily="49" charset="-122"/>
              </a:rPr>
              <a:t>动手实践</a:t>
            </a:r>
          </a:p>
        </p:txBody>
      </p:sp>
      <p:sp>
        <p:nvSpPr>
          <p:cNvPr id="27652" name="Text Box 3"/>
          <p:cNvSpPr txBox="1">
            <a:spLocks noChangeArrowheads="1"/>
          </p:cNvSpPr>
          <p:nvPr/>
        </p:nvSpPr>
        <p:spPr bwMode="auto">
          <a:xfrm>
            <a:off x="539750" y="1341438"/>
            <a:ext cx="7991475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1" lang="en-US" altLang="zh-CN" sz="2800">
                <a:solidFill>
                  <a:srgbClr val="090807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kumimoji="1" lang="zh-CN" altLang="en-US" sz="2800">
                <a:solidFill>
                  <a:srgbClr val="090807"/>
                </a:solidFill>
                <a:latin typeface="黑体" pitchFamily="49" charset="-122"/>
                <a:ea typeface="黑体" pitchFamily="49" charset="-122"/>
              </a:rPr>
              <a:t>过直线ＡＢ外一点Ｐ作直线ＡＢ的平行线，看看你能作出吗？能作出几条？</a:t>
            </a:r>
          </a:p>
        </p:txBody>
      </p:sp>
      <p:sp>
        <p:nvSpPr>
          <p:cNvPr id="27653" name="Line 4"/>
          <p:cNvSpPr>
            <a:spLocks noChangeShapeType="1"/>
          </p:cNvSpPr>
          <p:nvPr/>
        </p:nvSpPr>
        <p:spPr bwMode="auto">
          <a:xfrm>
            <a:off x="2293938" y="4333875"/>
            <a:ext cx="4654550" cy="3175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1446" name="Line 6"/>
          <p:cNvSpPr>
            <a:spLocks noChangeShapeType="1"/>
          </p:cNvSpPr>
          <p:nvPr/>
        </p:nvSpPr>
        <p:spPr bwMode="auto">
          <a:xfrm>
            <a:off x="2124075" y="3397250"/>
            <a:ext cx="48244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 rot="8100000">
            <a:off x="2886075" y="2462213"/>
            <a:ext cx="533400" cy="44958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3517900" y="2695575"/>
            <a:ext cx="5222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8000">
                <a:solidFill>
                  <a:srgbClr val="090807"/>
                </a:solidFill>
              </a:rPr>
              <a:t>·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1835150" y="3789363"/>
            <a:ext cx="4318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90807"/>
                </a:solidFill>
              </a:rPr>
              <a:t>	A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7019925" y="3860800"/>
            <a:ext cx="4318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90807"/>
                </a:solidFill>
              </a:rPr>
              <a:t>	B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3635375" y="2420938"/>
            <a:ext cx="4318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90807"/>
                </a:solidFill>
              </a:rPr>
              <a:t>	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62428E-6 L -0.09583 -0.13295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-66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1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 animBg="1"/>
      <p:bldP spid="61447" grpId="0" animBg="1"/>
      <p:bldP spid="6144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Line 2"/>
          <p:cNvSpPr>
            <a:spLocks noChangeShapeType="1"/>
          </p:cNvSpPr>
          <p:nvPr/>
        </p:nvSpPr>
        <p:spPr bwMode="auto">
          <a:xfrm>
            <a:off x="5715000" y="1014413"/>
            <a:ext cx="2819400" cy="0"/>
          </a:xfrm>
          <a:prstGeom prst="line">
            <a:avLst/>
          </a:prstGeom>
          <a:noFill/>
          <a:ln w="57150" cap="sq">
            <a:solidFill>
              <a:srgbClr val="990033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068388" y="544513"/>
            <a:ext cx="4570412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   (1)</a:t>
            </a:r>
            <a:r>
              <a:rPr kumimoji="1" lang="zh-CN" altLang="en-US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经过点</a:t>
            </a:r>
            <a:r>
              <a:rPr kumimoji="1" lang="en-US" altLang="zh-CN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C</a:t>
            </a:r>
            <a:r>
              <a:rPr kumimoji="1" lang="zh-CN" altLang="en-US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能画出几条直线与直线</a:t>
            </a:r>
            <a:r>
              <a:rPr kumimoji="1" lang="en-US" altLang="zh-CN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AB</a:t>
            </a:r>
            <a:r>
              <a:rPr kumimoji="1" lang="zh-CN" altLang="en-US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平行？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165225" y="3159125"/>
            <a:ext cx="7677150" cy="11271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kumimoji="1" lang="en-US" altLang="zh-CN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kumimoji="1" lang="en-US" altLang="zh-CN" sz="2800">
                <a:latin typeface="黑体" pitchFamily="49" charset="-122"/>
                <a:ea typeface="黑体" pitchFamily="49" charset="-122"/>
              </a:rPr>
              <a:t>①</a:t>
            </a:r>
            <a:r>
              <a:rPr kumimoji="1" lang="zh-CN" altLang="en-US" sz="2800">
                <a:latin typeface="黑体" pitchFamily="49" charset="-122"/>
                <a:ea typeface="黑体" pitchFamily="49" charset="-122"/>
              </a:rPr>
              <a:t>经过直线外一点，</a:t>
            </a:r>
            <a:r>
              <a:rPr kumimoji="1" lang="zh-CN" altLang="en-US" sz="280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有且只有一条</a:t>
            </a:r>
            <a:r>
              <a:rPr kumimoji="1" lang="zh-CN" altLang="en-US" sz="2800">
                <a:latin typeface="黑体" pitchFamily="49" charset="-122"/>
                <a:ea typeface="黑体" pitchFamily="49" charset="-122"/>
              </a:rPr>
              <a:t>直线与这条直线平行。</a:t>
            </a:r>
          </a:p>
        </p:txBody>
      </p:sp>
      <p:sp>
        <p:nvSpPr>
          <p:cNvPr id="29701" name="Line 12"/>
          <p:cNvSpPr>
            <a:spLocks noChangeShapeType="1"/>
          </p:cNvSpPr>
          <p:nvPr/>
        </p:nvSpPr>
        <p:spPr bwMode="auto">
          <a:xfrm>
            <a:off x="5715000" y="1547813"/>
            <a:ext cx="28956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9702" name="Rectangle 13"/>
          <p:cNvSpPr>
            <a:spLocks noChangeArrowheads="1"/>
          </p:cNvSpPr>
          <p:nvPr/>
        </p:nvSpPr>
        <p:spPr bwMode="auto">
          <a:xfrm>
            <a:off x="6178550" y="1014413"/>
            <a:ext cx="4381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6000">
                <a:solidFill>
                  <a:srgbClr val="FF33CC"/>
                </a:solidFill>
                <a:latin typeface="Times New Roman" pitchFamily="18" charset="0"/>
              </a:rPr>
              <a:t>·</a:t>
            </a:r>
          </a:p>
        </p:txBody>
      </p:sp>
      <p:sp>
        <p:nvSpPr>
          <p:cNvPr id="29703" name="Rectangle 14"/>
          <p:cNvSpPr>
            <a:spLocks noChangeArrowheads="1"/>
          </p:cNvSpPr>
          <p:nvPr/>
        </p:nvSpPr>
        <p:spPr bwMode="auto">
          <a:xfrm>
            <a:off x="7391400" y="501650"/>
            <a:ext cx="4381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6000">
                <a:solidFill>
                  <a:srgbClr val="FF33CC"/>
                </a:solidFill>
                <a:latin typeface="Times New Roman" pitchFamily="18" charset="0"/>
              </a:rPr>
              <a:t>·</a:t>
            </a:r>
          </a:p>
        </p:txBody>
      </p:sp>
      <p:sp>
        <p:nvSpPr>
          <p:cNvPr id="29704" name="Text Box 16"/>
          <p:cNvSpPr txBox="1">
            <a:spLocks noChangeArrowheads="1"/>
          </p:cNvSpPr>
          <p:nvPr/>
        </p:nvSpPr>
        <p:spPr bwMode="auto">
          <a:xfrm>
            <a:off x="5943600" y="1471613"/>
            <a:ext cx="1143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itchFamily="18" charset="0"/>
              </a:rPr>
              <a:t>A</a:t>
            </a:r>
          </a:p>
        </p:txBody>
      </p:sp>
      <p:sp>
        <p:nvSpPr>
          <p:cNvPr id="29705" name="Text Box 17"/>
          <p:cNvSpPr txBox="1">
            <a:spLocks noChangeArrowheads="1"/>
          </p:cNvSpPr>
          <p:nvPr/>
        </p:nvSpPr>
        <p:spPr bwMode="auto">
          <a:xfrm>
            <a:off x="7772400" y="1555750"/>
            <a:ext cx="990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chemeClr val="bg1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29706" name="Text Box 18"/>
          <p:cNvSpPr txBox="1">
            <a:spLocks noChangeArrowheads="1"/>
          </p:cNvSpPr>
          <p:nvPr/>
        </p:nvSpPr>
        <p:spPr bwMode="auto">
          <a:xfrm>
            <a:off x="7239000" y="446088"/>
            <a:ext cx="609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itchFamily="18" charset="0"/>
              </a:rPr>
              <a:t>C</a:t>
            </a:r>
          </a:p>
        </p:txBody>
      </p:sp>
      <p:sp>
        <p:nvSpPr>
          <p:cNvPr id="29707" name="Rectangle 20"/>
          <p:cNvSpPr>
            <a:spLocks noChangeArrowheads="1"/>
          </p:cNvSpPr>
          <p:nvPr/>
        </p:nvSpPr>
        <p:spPr bwMode="auto">
          <a:xfrm>
            <a:off x="7740650" y="973138"/>
            <a:ext cx="4635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6600">
                <a:solidFill>
                  <a:srgbClr val="FF33CC"/>
                </a:solidFill>
                <a:latin typeface="Times New Roman" pitchFamily="18" charset="0"/>
              </a:rPr>
              <a:t>·</a:t>
            </a:r>
          </a:p>
        </p:txBody>
      </p:sp>
      <p:sp>
        <p:nvSpPr>
          <p:cNvPr id="29708" name="Text Box 21"/>
          <p:cNvSpPr txBox="1">
            <a:spLocks noChangeArrowheads="1"/>
          </p:cNvSpPr>
          <p:nvPr/>
        </p:nvSpPr>
        <p:spPr bwMode="auto">
          <a:xfrm>
            <a:off x="7696200" y="1624013"/>
            <a:ext cx="685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800" b="1">
                <a:latin typeface="Times New Roman" pitchFamily="18" charset="0"/>
              </a:rPr>
              <a:t>B</a:t>
            </a:r>
          </a:p>
        </p:txBody>
      </p:sp>
      <p:sp>
        <p:nvSpPr>
          <p:cNvPr id="19479" name="WordArt 23"/>
          <p:cNvSpPr>
            <a:spLocks noChangeArrowheads="1" noChangeShapeType="1" noTextEdit="1"/>
          </p:cNvSpPr>
          <p:nvPr/>
        </p:nvSpPr>
        <p:spPr bwMode="auto">
          <a:xfrm>
            <a:off x="106363" y="3214688"/>
            <a:ext cx="1023937" cy="514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800" kern="10">
                <a:ln w="9525">
                  <a:solidFill>
                    <a:srgbClr val="3333CC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黑体"/>
                <a:ea typeface="黑体"/>
              </a:rPr>
              <a:t>结论</a:t>
            </a:r>
          </a:p>
        </p:txBody>
      </p:sp>
      <p:sp>
        <p:nvSpPr>
          <p:cNvPr id="29710" name="WordArt 24"/>
          <p:cNvSpPr>
            <a:spLocks noChangeArrowheads="1" noChangeShapeType="1" noTextEdit="1"/>
          </p:cNvSpPr>
          <p:nvPr/>
        </p:nvSpPr>
        <p:spPr bwMode="auto">
          <a:xfrm>
            <a:off x="0" y="708025"/>
            <a:ext cx="1212850" cy="695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639996" lon="20699996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/>
            <a:r>
              <a:rPr lang="zh-CN" altLang="en-US" sz="28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669900"/>
                    </a:gs>
                    <a:gs pos="100000">
                      <a:srgbClr val="2F4700"/>
                    </a:gs>
                  </a:gsLst>
                  <a:lin ang="0" scaled="1"/>
                </a:gradFill>
                <a:latin typeface="黑体"/>
                <a:ea typeface="黑体"/>
              </a:rPr>
              <a:t>练一练</a:t>
            </a:r>
          </a:p>
        </p:txBody>
      </p:sp>
      <p:sp>
        <p:nvSpPr>
          <p:cNvPr id="19482" name="Text Box 26"/>
          <p:cNvSpPr txBox="1">
            <a:spLocks noChangeArrowheads="1"/>
          </p:cNvSpPr>
          <p:nvPr/>
        </p:nvSpPr>
        <p:spPr bwMode="auto">
          <a:xfrm>
            <a:off x="5867400" y="3684588"/>
            <a:ext cx="2117725" cy="528637"/>
          </a:xfrm>
          <a:prstGeom prst="rect">
            <a:avLst/>
          </a:prstGeom>
          <a:solidFill>
            <a:srgbClr val="CCFFFF"/>
          </a:solidFill>
          <a:ln w="9525">
            <a:solidFill>
              <a:srgbClr val="FF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kumimoji="1" lang="zh-CN" altLang="en-US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基本事实</a:t>
            </a:r>
          </a:p>
        </p:txBody>
      </p:sp>
      <p:sp>
        <p:nvSpPr>
          <p:cNvPr id="19483" name="Text Box 27"/>
          <p:cNvSpPr txBox="1">
            <a:spLocks noChangeArrowheads="1"/>
          </p:cNvSpPr>
          <p:nvPr/>
        </p:nvSpPr>
        <p:spPr bwMode="auto">
          <a:xfrm>
            <a:off x="8604250" y="688975"/>
            <a:ext cx="3873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en-US" altLang="zh-CN" sz="3200" b="1" i="1">
                <a:solidFill>
                  <a:srgbClr val="000066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19484" name="Text Box 28"/>
          <p:cNvSpPr txBox="1">
            <a:spLocks noChangeArrowheads="1"/>
          </p:cNvSpPr>
          <p:nvPr/>
        </p:nvSpPr>
        <p:spPr bwMode="auto">
          <a:xfrm>
            <a:off x="8604250" y="1262063"/>
            <a:ext cx="3873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en-US" altLang="zh-CN" sz="3200" b="1" i="1">
                <a:solidFill>
                  <a:srgbClr val="000066"/>
                </a:solidFill>
                <a:latin typeface="Times New Roman" pitchFamily="18" charset="0"/>
              </a:rPr>
              <a:t>b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94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60" grpId="0" autoUpdateAnimBg="0"/>
      <p:bldP spid="19462" grpId="0" autoUpdateAnimBg="0"/>
      <p:bldP spid="19479" grpId="0" animBg="1"/>
      <p:bldP spid="19482" grpId="0" animBg="1"/>
      <p:bldP spid="19483" grpId="0"/>
      <p:bldP spid="1948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J02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149624">
            <a:off x="2234406" y="3082345"/>
            <a:ext cx="2416175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1116013" y="1790913"/>
            <a:ext cx="14398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一</a:t>
            </a:r>
            <a:r>
              <a:rPr kumimoji="1" lang="zh-CN" altLang="en-US" sz="3600" b="1">
                <a:solidFill>
                  <a:srgbClr val="FF0066"/>
                </a:solidFill>
                <a:latin typeface="华文新魏" pitchFamily="2" charset="-122"/>
                <a:ea typeface="华文新魏" pitchFamily="2" charset="-122"/>
              </a:rPr>
              <a:t>放</a:t>
            </a:r>
            <a:endParaRPr kumimoji="1" lang="zh-CN" altLang="en-US" sz="3600" b="1">
              <a:solidFill>
                <a:srgbClr val="0000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468313" y="1025738"/>
            <a:ext cx="69850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r>
              <a:rPr kumimoji="1" lang="zh-CN" altLang="en-US" sz="2800">
                <a:solidFill>
                  <a:srgbClr val="CC0000"/>
                </a:solidFill>
                <a:latin typeface="Times New Roman" pitchFamily="18" charset="0"/>
                <a:ea typeface="华文行楷" pitchFamily="2" charset="-122"/>
              </a:rPr>
              <a:t>再仔细观察平行线的画法，回答问题</a:t>
            </a:r>
          </a:p>
        </p:txBody>
      </p:sp>
      <p:pic>
        <p:nvPicPr>
          <p:cNvPr id="7168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098956">
            <a:off x="-53974" y="3464138"/>
            <a:ext cx="3441700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7" name="Line 7"/>
          <p:cNvSpPr>
            <a:spLocks noChangeShapeType="1"/>
          </p:cNvSpPr>
          <p:nvPr/>
        </p:nvSpPr>
        <p:spPr bwMode="auto">
          <a:xfrm>
            <a:off x="742950" y="3810213"/>
            <a:ext cx="5111750" cy="720725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1751" name="Picture 10" descr="1操作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00900" y="5229225"/>
            <a:ext cx="1979613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91" name="Text Box 11"/>
          <p:cNvSpPr txBox="1">
            <a:spLocks noChangeArrowheads="1"/>
          </p:cNvSpPr>
          <p:nvPr/>
        </p:nvSpPr>
        <p:spPr bwMode="auto">
          <a:xfrm>
            <a:off x="2374900" y="1790913"/>
            <a:ext cx="16208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二</a:t>
            </a:r>
            <a:r>
              <a:rPr kumimoji="1" lang="zh-CN" altLang="en-US" sz="3600" b="1">
                <a:solidFill>
                  <a:srgbClr val="FF0066"/>
                </a:solidFill>
                <a:latin typeface="华文新魏" pitchFamily="2" charset="-122"/>
                <a:ea typeface="华文新魏" pitchFamily="2" charset="-122"/>
              </a:rPr>
              <a:t>靠</a:t>
            </a:r>
            <a:endParaRPr kumimoji="1" lang="zh-CN" altLang="en-US" sz="3600" b="1">
              <a:solidFill>
                <a:srgbClr val="0000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1692" name="Text Box 12"/>
          <p:cNvSpPr txBox="1">
            <a:spLocks noChangeArrowheads="1"/>
          </p:cNvSpPr>
          <p:nvPr/>
        </p:nvSpPr>
        <p:spPr bwMode="auto">
          <a:xfrm>
            <a:off x="5795963" y="1790913"/>
            <a:ext cx="12588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四</a:t>
            </a:r>
            <a:r>
              <a:rPr kumimoji="1" lang="zh-CN" altLang="en-US" sz="3600" b="1">
                <a:solidFill>
                  <a:srgbClr val="FF0066"/>
                </a:solidFill>
                <a:latin typeface="华文新魏" pitchFamily="2" charset="-122"/>
                <a:ea typeface="华文新魏" pitchFamily="2" charset="-122"/>
              </a:rPr>
              <a:t>画</a:t>
            </a:r>
            <a:endParaRPr kumimoji="1" lang="zh-CN" altLang="en-US" sz="3600" b="1">
              <a:solidFill>
                <a:srgbClr val="0000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1693" name="Text Box 13"/>
          <p:cNvSpPr txBox="1">
            <a:spLocks noChangeArrowheads="1"/>
          </p:cNvSpPr>
          <p:nvPr/>
        </p:nvSpPr>
        <p:spPr bwMode="auto">
          <a:xfrm>
            <a:off x="4175125" y="1790913"/>
            <a:ext cx="12604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三</a:t>
            </a:r>
            <a:r>
              <a:rPr kumimoji="1" lang="zh-CN" altLang="en-US" sz="3600" b="1">
                <a:solidFill>
                  <a:srgbClr val="FF0066"/>
                </a:solidFill>
                <a:latin typeface="华文新魏" pitchFamily="2" charset="-122"/>
                <a:ea typeface="华文新魏" pitchFamily="2" charset="-122"/>
              </a:rPr>
              <a:t>移</a:t>
            </a:r>
            <a:endParaRPr kumimoji="1" lang="zh-CN" altLang="en-US" sz="3600" b="1">
              <a:solidFill>
                <a:srgbClr val="0000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1694" name="Line 14"/>
          <p:cNvSpPr>
            <a:spLocks noChangeShapeType="1"/>
          </p:cNvSpPr>
          <p:nvPr/>
        </p:nvSpPr>
        <p:spPr bwMode="auto">
          <a:xfrm>
            <a:off x="1158875" y="2856126"/>
            <a:ext cx="4679950" cy="647700"/>
          </a:xfrm>
          <a:prstGeom prst="line">
            <a:avLst/>
          </a:prstGeom>
          <a:noFill/>
          <a:ln w="57150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755650" y="2583076"/>
            <a:ext cx="5472113" cy="2879725"/>
            <a:chOff x="476" y="981"/>
            <a:chExt cx="3447" cy="1814"/>
          </a:xfrm>
        </p:grpSpPr>
        <p:sp>
          <p:nvSpPr>
            <p:cNvPr id="31757" name="Line 15"/>
            <p:cNvSpPr>
              <a:spLocks noChangeShapeType="1"/>
            </p:cNvSpPr>
            <p:nvPr/>
          </p:nvSpPr>
          <p:spPr bwMode="auto">
            <a:xfrm>
              <a:off x="476" y="1752"/>
              <a:ext cx="3447" cy="499"/>
            </a:xfrm>
            <a:prstGeom prst="line">
              <a:avLst/>
            </a:prstGeom>
            <a:noFill/>
            <a:ln w="5715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1758" name="Line 16"/>
            <p:cNvSpPr>
              <a:spLocks noChangeShapeType="1"/>
            </p:cNvSpPr>
            <p:nvPr/>
          </p:nvSpPr>
          <p:spPr bwMode="auto">
            <a:xfrm>
              <a:off x="748" y="1162"/>
              <a:ext cx="3130" cy="408"/>
            </a:xfrm>
            <a:prstGeom prst="line">
              <a:avLst/>
            </a:prstGeom>
            <a:noFill/>
            <a:ln w="5715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1759" name="Line 17"/>
            <p:cNvSpPr>
              <a:spLocks noChangeShapeType="1"/>
            </p:cNvSpPr>
            <p:nvPr/>
          </p:nvSpPr>
          <p:spPr bwMode="auto">
            <a:xfrm>
              <a:off x="612" y="981"/>
              <a:ext cx="1452" cy="1814"/>
            </a:xfrm>
            <a:prstGeom prst="line">
              <a:avLst/>
            </a:prstGeom>
            <a:noFill/>
            <a:ln w="5715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1614488" y="2941851"/>
            <a:ext cx="1168400" cy="1571625"/>
            <a:chOff x="1017" y="1207"/>
            <a:chExt cx="736" cy="990"/>
          </a:xfrm>
        </p:grpSpPr>
        <p:sp>
          <p:nvSpPr>
            <p:cNvPr id="31761" name="Arc 19"/>
            <p:cNvSpPr>
              <a:spLocks/>
            </p:cNvSpPr>
            <p:nvPr/>
          </p:nvSpPr>
          <p:spPr bwMode="auto">
            <a:xfrm rot="7153155" flipH="1">
              <a:off x="968" y="1256"/>
              <a:ext cx="250" cy="152"/>
            </a:xfrm>
            <a:custGeom>
              <a:avLst/>
              <a:gdLst>
                <a:gd name="T0" fmla="*/ 0 w 35832"/>
                <a:gd name="T1" fmla="*/ 1 h 21600"/>
                <a:gd name="T2" fmla="*/ 2 w 35832"/>
                <a:gd name="T3" fmla="*/ 0 h 21600"/>
                <a:gd name="T4" fmla="*/ 1 w 35832"/>
                <a:gd name="T5" fmla="*/ 1 h 21600"/>
                <a:gd name="T6" fmla="*/ 0 60000 65536"/>
                <a:gd name="T7" fmla="*/ 0 60000 65536"/>
                <a:gd name="T8" fmla="*/ 0 60000 65536"/>
                <a:gd name="T9" fmla="*/ 0 w 35832"/>
                <a:gd name="T10" fmla="*/ 0 h 21600"/>
                <a:gd name="T11" fmla="*/ 35832 w 3583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5832" h="21600" fill="none" extrusionOk="0">
                  <a:moveTo>
                    <a:pt x="0" y="16091"/>
                  </a:moveTo>
                  <a:cubicBezTo>
                    <a:pt x="2501" y="6607"/>
                    <a:pt x="11078" y="-1"/>
                    <a:pt x="20886" y="0"/>
                  </a:cubicBezTo>
                  <a:cubicBezTo>
                    <a:pt x="26456" y="0"/>
                    <a:pt x="31810" y="2151"/>
                    <a:pt x="35832" y="6005"/>
                  </a:cubicBezTo>
                </a:path>
                <a:path w="35832" h="21600" stroke="0" extrusionOk="0">
                  <a:moveTo>
                    <a:pt x="0" y="16091"/>
                  </a:moveTo>
                  <a:cubicBezTo>
                    <a:pt x="2501" y="6607"/>
                    <a:pt x="11078" y="-1"/>
                    <a:pt x="20886" y="0"/>
                  </a:cubicBezTo>
                  <a:cubicBezTo>
                    <a:pt x="26456" y="0"/>
                    <a:pt x="31810" y="2151"/>
                    <a:pt x="35832" y="6005"/>
                  </a:cubicBezTo>
                  <a:lnTo>
                    <a:pt x="20886" y="21600"/>
                  </a:lnTo>
                  <a:close/>
                </a:path>
              </a:pathLst>
            </a:cu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kumimoji="1" lang="zh-CN" altLang="zh-CN" sz="2400">
                <a:latin typeface="Times New Roman" pitchFamily="18" charset="0"/>
              </a:endParaRPr>
            </a:p>
          </p:txBody>
        </p:sp>
        <p:sp>
          <p:nvSpPr>
            <p:cNvPr id="31762" name="Arc 20"/>
            <p:cNvSpPr>
              <a:spLocks/>
            </p:cNvSpPr>
            <p:nvPr/>
          </p:nvSpPr>
          <p:spPr bwMode="auto">
            <a:xfrm rot="7153155" flipH="1">
              <a:off x="1552" y="1996"/>
              <a:ext cx="250" cy="152"/>
            </a:xfrm>
            <a:custGeom>
              <a:avLst/>
              <a:gdLst>
                <a:gd name="T0" fmla="*/ 0 w 35832"/>
                <a:gd name="T1" fmla="*/ 1 h 21600"/>
                <a:gd name="T2" fmla="*/ 2 w 35832"/>
                <a:gd name="T3" fmla="*/ 0 h 21600"/>
                <a:gd name="T4" fmla="*/ 1 w 35832"/>
                <a:gd name="T5" fmla="*/ 1 h 21600"/>
                <a:gd name="T6" fmla="*/ 0 60000 65536"/>
                <a:gd name="T7" fmla="*/ 0 60000 65536"/>
                <a:gd name="T8" fmla="*/ 0 60000 65536"/>
                <a:gd name="T9" fmla="*/ 0 w 35832"/>
                <a:gd name="T10" fmla="*/ 0 h 21600"/>
                <a:gd name="T11" fmla="*/ 35832 w 3583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5832" h="21600" fill="none" extrusionOk="0">
                  <a:moveTo>
                    <a:pt x="0" y="16091"/>
                  </a:moveTo>
                  <a:cubicBezTo>
                    <a:pt x="2501" y="6607"/>
                    <a:pt x="11078" y="-1"/>
                    <a:pt x="20886" y="0"/>
                  </a:cubicBezTo>
                  <a:cubicBezTo>
                    <a:pt x="26456" y="0"/>
                    <a:pt x="31810" y="2151"/>
                    <a:pt x="35832" y="6005"/>
                  </a:cubicBezTo>
                </a:path>
                <a:path w="35832" h="21600" stroke="0" extrusionOk="0">
                  <a:moveTo>
                    <a:pt x="0" y="16091"/>
                  </a:moveTo>
                  <a:cubicBezTo>
                    <a:pt x="2501" y="6607"/>
                    <a:pt x="11078" y="-1"/>
                    <a:pt x="20886" y="0"/>
                  </a:cubicBezTo>
                  <a:cubicBezTo>
                    <a:pt x="26456" y="0"/>
                    <a:pt x="31810" y="2151"/>
                    <a:pt x="35832" y="6005"/>
                  </a:cubicBezTo>
                  <a:lnTo>
                    <a:pt x="20886" y="21600"/>
                  </a:lnTo>
                  <a:close/>
                </a:path>
              </a:pathLst>
            </a:cu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kumimoji="1" lang="zh-CN" altLang="zh-CN" sz="2400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0.00671 L -0.09688 -0.1565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56" y="-8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71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71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emph" presetSubtype="0" repeatCount="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5" presetClass="emph" presetSubtype="0" repeatCount="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 autoUpdateAnimBg="0"/>
      <p:bldP spid="71685" grpId="0" autoUpdateAnimBg="0"/>
      <p:bldP spid="71687" grpId="0" animBg="1"/>
      <p:bldP spid="71691" grpId="0" autoUpdateAnimBg="0"/>
      <p:bldP spid="71692" grpId="0" autoUpdateAnimBg="0"/>
      <p:bldP spid="71693" grpId="0" autoUpdateAnimBg="0"/>
      <p:bldP spid="7169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5"/>
          <p:cNvSpPr txBox="1">
            <a:spLocks noChangeArrowheads="1"/>
          </p:cNvSpPr>
          <p:nvPr/>
        </p:nvSpPr>
        <p:spPr bwMode="auto">
          <a:xfrm>
            <a:off x="2484438" y="2133600"/>
            <a:ext cx="56880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524000" y="381000"/>
            <a:ext cx="6696075" cy="5889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rgbClr val="4D4D4D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从画图过程，三角板起到什么作用？</a:t>
            </a:r>
            <a:endParaRPr lang="zh-CN" altLang="en-US" sz="3200" b="1" dirty="0">
              <a:solidFill>
                <a:srgbClr val="FF0000"/>
              </a:solidFill>
              <a:latin typeface="Arial" charset="0"/>
              <a:ea typeface="方正大标宋简体" pitchFamily="2" charset="-122"/>
            </a:endParaRPr>
          </a:p>
        </p:txBody>
      </p:sp>
      <p:pic>
        <p:nvPicPr>
          <p:cNvPr id="32772" name="Picture 11" descr="PE01561_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99425" y="6188075"/>
            <a:ext cx="77152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1524000" y="1371600"/>
            <a:ext cx="6629400" cy="5889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rgbClr val="4D4D4D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要判断直线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a //b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，你有办法了吗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?</a:t>
            </a:r>
          </a:p>
        </p:txBody>
      </p:sp>
      <p:grpSp>
        <p:nvGrpSpPr>
          <p:cNvPr id="32774" name="Group 57"/>
          <p:cNvGrpSpPr>
            <a:grpSpLocks/>
          </p:cNvGrpSpPr>
          <p:nvPr/>
        </p:nvGrpSpPr>
        <p:grpSpPr bwMode="auto">
          <a:xfrm>
            <a:off x="5562600" y="1981200"/>
            <a:ext cx="3130550" cy="2286000"/>
            <a:chOff x="3504" y="1248"/>
            <a:chExt cx="1972" cy="1440"/>
          </a:xfrm>
        </p:grpSpPr>
        <p:sp>
          <p:nvSpPr>
            <p:cNvPr id="32775" name="Arc 26"/>
            <p:cNvSpPr>
              <a:spLocks/>
            </p:cNvSpPr>
            <p:nvPr/>
          </p:nvSpPr>
          <p:spPr bwMode="auto">
            <a:xfrm>
              <a:off x="4320" y="1632"/>
              <a:ext cx="96" cy="14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1 h 21600"/>
                <a:gd name="T4" fmla="*/ 0 w 21600"/>
                <a:gd name="T5" fmla="*/ 1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kumimoji="1" lang="zh-CN" altLang="zh-CN" sz="2400">
                <a:latin typeface="Times New Roman" pitchFamily="18" charset="0"/>
              </a:endParaRPr>
            </a:p>
          </p:txBody>
        </p:sp>
        <p:sp>
          <p:nvSpPr>
            <p:cNvPr id="32776" name="Arc 27"/>
            <p:cNvSpPr>
              <a:spLocks/>
            </p:cNvSpPr>
            <p:nvPr/>
          </p:nvSpPr>
          <p:spPr bwMode="auto">
            <a:xfrm>
              <a:off x="3984" y="2208"/>
              <a:ext cx="96" cy="19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2 h 21600"/>
                <a:gd name="T4" fmla="*/ 0 w 21600"/>
                <a:gd name="T5" fmla="*/ 2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kumimoji="1" lang="zh-CN" altLang="zh-CN" sz="2400">
                <a:latin typeface="Times New Roman" pitchFamily="18" charset="0"/>
              </a:endParaRPr>
            </a:p>
          </p:txBody>
        </p:sp>
        <p:grpSp>
          <p:nvGrpSpPr>
            <p:cNvPr id="32777" name="Group 56"/>
            <p:cNvGrpSpPr>
              <a:grpSpLocks/>
            </p:cNvGrpSpPr>
            <p:nvPr/>
          </p:nvGrpSpPr>
          <p:grpSpPr bwMode="auto">
            <a:xfrm>
              <a:off x="3504" y="1248"/>
              <a:ext cx="1972" cy="1440"/>
              <a:chOff x="3504" y="1248"/>
              <a:chExt cx="1972" cy="1440"/>
            </a:xfrm>
          </p:grpSpPr>
          <p:sp>
            <p:nvSpPr>
              <p:cNvPr id="32778" name="Rectangle 25"/>
              <p:cNvSpPr>
                <a:spLocks noChangeArrowheads="1"/>
              </p:cNvSpPr>
              <p:nvPr/>
            </p:nvSpPr>
            <p:spPr bwMode="auto">
              <a:xfrm>
                <a:off x="4176" y="1248"/>
                <a:ext cx="230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3200" b="1" i="1">
                    <a:solidFill>
                      <a:srgbClr val="FF0000"/>
                    </a:solidFill>
                    <a:latin typeface="Times New Roman" pitchFamily="18" charset="0"/>
                    <a:ea typeface="黑体" pitchFamily="49" charset="-122"/>
                  </a:rPr>
                  <a:t>c</a:t>
                </a:r>
              </a:p>
            </p:txBody>
          </p:sp>
          <p:sp>
            <p:nvSpPr>
              <p:cNvPr id="32779" name="Line 19"/>
              <p:cNvSpPr>
                <a:spLocks noChangeShapeType="1"/>
              </p:cNvSpPr>
              <p:nvPr/>
            </p:nvSpPr>
            <p:spPr bwMode="auto">
              <a:xfrm>
                <a:off x="3504" y="1776"/>
                <a:ext cx="163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2780" name="Line 20"/>
              <p:cNvSpPr>
                <a:spLocks noChangeShapeType="1"/>
              </p:cNvSpPr>
              <p:nvPr/>
            </p:nvSpPr>
            <p:spPr bwMode="auto">
              <a:xfrm>
                <a:off x="3504" y="2400"/>
                <a:ext cx="15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2781" name="Rectangle 22"/>
              <p:cNvSpPr>
                <a:spLocks noChangeArrowheads="1"/>
              </p:cNvSpPr>
              <p:nvPr/>
            </p:nvSpPr>
            <p:spPr bwMode="auto">
              <a:xfrm>
                <a:off x="5184" y="1632"/>
                <a:ext cx="244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3200" b="1" i="1">
                    <a:solidFill>
                      <a:srgbClr val="000000"/>
                    </a:solidFill>
                    <a:latin typeface="Times New Roman" pitchFamily="18" charset="0"/>
                    <a:ea typeface="黑体" pitchFamily="49" charset="-122"/>
                  </a:rPr>
                  <a:t>a</a:t>
                </a:r>
              </a:p>
            </p:txBody>
          </p:sp>
          <p:sp>
            <p:nvSpPr>
              <p:cNvPr id="32782" name="Rectangle 23"/>
              <p:cNvSpPr>
                <a:spLocks noChangeArrowheads="1"/>
              </p:cNvSpPr>
              <p:nvPr/>
            </p:nvSpPr>
            <p:spPr bwMode="auto">
              <a:xfrm>
                <a:off x="5232" y="2208"/>
                <a:ext cx="244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3200" b="1" i="1">
                    <a:solidFill>
                      <a:srgbClr val="000000"/>
                    </a:solidFill>
                    <a:latin typeface="Times New Roman" pitchFamily="18" charset="0"/>
                    <a:ea typeface="黑体" pitchFamily="49" charset="-122"/>
                  </a:rPr>
                  <a:t>b</a:t>
                </a:r>
              </a:p>
            </p:txBody>
          </p:sp>
          <p:sp>
            <p:nvSpPr>
              <p:cNvPr id="32783" name="Line 24"/>
              <p:cNvSpPr>
                <a:spLocks noChangeShapeType="1"/>
              </p:cNvSpPr>
              <p:nvPr/>
            </p:nvSpPr>
            <p:spPr bwMode="auto">
              <a:xfrm flipH="1">
                <a:off x="3744" y="1488"/>
                <a:ext cx="672" cy="12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2784" name="Text Box 28"/>
              <p:cNvSpPr txBox="1">
                <a:spLocks noChangeArrowheads="1"/>
              </p:cNvSpPr>
              <p:nvPr/>
            </p:nvSpPr>
            <p:spPr bwMode="auto">
              <a:xfrm>
                <a:off x="4416" y="1440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solidFill>
                      <a:srgbClr val="000000"/>
                    </a:solidFill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32785" name="Text Box 29"/>
              <p:cNvSpPr txBox="1">
                <a:spLocks noChangeArrowheads="1"/>
              </p:cNvSpPr>
              <p:nvPr/>
            </p:nvSpPr>
            <p:spPr bwMode="auto">
              <a:xfrm>
                <a:off x="4176" y="2112"/>
                <a:ext cx="336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solidFill>
                      <a:srgbClr val="000000"/>
                    </a:solidFill>
                    <a:latin typeface="Times New Roman" pitchFamily="18" charset="0"/>
                  </a:rPr>
                  <a:t>2</a:t>
                </a:r>
              </a:p>
            </p:txBody>
          </p:sp>
        </p:grpSp>
      </p:grpSp>
      <p:sp>
        <p:nvSpPr>
          <p:cNvPr id="20510" name="Text Box 30"/>
          <p:cNvSpPr txBox="1">
            <a:spLocks noChangeArrowheads="1"/>
          </p:cNvSpPr>
          <p:nvPr/>
        </p:nvSpPr>
        <p:spPr bwMode="auto">
          <a:xfrm>
            <a:off x="228600" y="2667000"/>
            <a:ext cx="52578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  <a:buFontTx/>
              <a:buAutoNum type="arabicPeriod"/>
            </a:pPr>
            <a:r>
              <a:rPr lang="zh-CN" altLang="en-US" sz="2600" b="1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两条直线被第三条直线所截，如果同位角相等，那么两直线平行。简单地说：</a:t>
            </a:r>
          </a:p>
          <a:p>
            <a:pPr>
              <a:lnSpc>
                <a:spcPct val="120000"/>
              </a:lnSpc>
            </a:pPr>
            <a:r>
              <a:rPr lang="zh-CN" altLang="en-US" sz="26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    同位角相等，两直线平行。</a:t>
            </a:r>
          </a:p>
        </p:txBody>
      </p:sp>
      <p:sp>
        <p:nvSpPr>
          <p:cNvPr id="20533" name="Text Box 53"/>
          <p:cNvSpPr txBox="1">
            <a:spLocks noChangeArrowheads="1"/>
          </p:cNvSpPr>
          <p:nvPr/>
        </p:nvSpPr>
        <p:spPr bwMode="auto">
          <a:xfrm>
            <a:off x="1219200" y="4800600"/>
            <a:ext cx="62309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600" b="1">
                <a:solidFill>
                  <a:srgbClr val="996633"/>
                </a:solidFill>
                <a:ea typeface="楷体_GB2312" pitchFamily="49" charset="-122"/>
              </a:rPr>
              <a:t>    </a:t>
            </a:r>
            <a:r>
              <a:rPr lang="en-US" altLang="zh-CN" sz="2600" b="1">
                <a:solidFill>
                  <a:srgbClr val="000000"/>
                </a:solidFill>
                <a:ea typeface="楷体_GB2312" pitchFamily="49" charset="-122"/>
              </a:rPr>
              <a:t>∵ ∠1=∠2</a:t>
            </a:r>
            <a:r>
              <a:rPr lang="zh-CN" altLang="en-US" sz="2600" b="1">
                <a:solidFill>
                  <a:srgbClr val="000000"/>
                </a:solidFill>
                <a:ea typeface="楷体_GB2312" pitchFamily="49" charset="-122"/>
              </a:rPr>
              <a:t>（已知）</a:t>
            </a:r>
          </a:p>
        </p:txBody>
      </p:sp>
      <p:sp>
        <p:nvSpPr>
          <p:cNvPr id="20534" name="Rectangle 54"/>
          <p:cNvSpPr>
            <a:spLocks noChangeArrowheads="1"/>
          </p:cNvSpPr>
          <p:nvPr/>
        </p:nvSpPr>
        <p:spPr bwMode="auto">
          <a:xfrm>
            <a:off x="1524000" y="5638800"/>
            <a:ext cx="561498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600" b="1">
                <a:solidFill>
                  <a:srgbClr val="000000"/>
                </a:solidFill>
                <a:ea typeface="楷体_GB2312" pitchFamily="49" charset="-122"/>
              </a:rPr>
              <a:t>∴ a∥b</a:t>
            </a:r>
            <a:r>
              <a:rPr lang="zh-CN" altLang="en-US" sz="2600" b="1">
                <a:solidFill>
                  <a:srgbClr val="000000"/>
                </a:solidFill>
                <a:ea typeface="楷体_GB2312" pitchFamily="49" charset="-122"/>
              </a:rPr>
              <a:t>（同位角相等，两直线平行</a:t>
            </a:r>
            <a:r>
              <a:rPr lang="zh-CN" altLang="en-US" sz="2600" b="1">
                <a:solidFill>
                  <a:srgbClr val="663300"/>
                </a:solidFill>
                <a:ea typeface="楷体_GB2312" pitchFamily="49" charset="-122"/>
              </a:rPr>
              <a:t>）</a:t>
            </a:r>
          </a:p>
        </p:txBody>
      </p:sp>
      <p:sp>
        <p:nvSpPr>
          <p:cNvPr id="20535" name="Rectangle 55"/>
          <p:cNvSpPr>
            <a:spLocks noChangeArrowheads="1"/>
          </p:cNvSpPr>
          <p:nvPr/>
        </p:nvSpPr>
        <p:spPr bwMode="auto">
          <a:xfrm>
            <a:off x="322263" y="4619625"/>
            <a:ext cx="11747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600" b="1">
                <a:solidFill>
                  <a:srgbClr val="0000CC"/>
                </a:solidFill>
                <a:ea typeface="楷体_GB2312" pitchFamily="49" charset="-122"/>
              </a:rPr>
              <a:t>如图：</a:t>
            </a:r>
          </a:p>
        </p:txBody>
      </p:sp>
    </p:spTree>
  </p:cSld>
  <p:clrMapOvr>
    <a:masterClrMapping/>
  </p:clrMapOvr>
  <p:transition>
    <p:sndAc>
      <p:stSnd>
        <p:snd r:embed="rId3" name="Button1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0" grpId="0" autoUpdateAnimBg="0"/>
      <p:bldP spid="20533" grpId="0" autoUpdateAnimBg="0"/>
      <p:bldP spid="20534" grpId="0" autoUpdateAnimBg="0"/>
      <p:bldP spid="20535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-36512" y="1008781"/>
            <a:ext cx="9332912" cy="1401763"/>
          </a:xfrm>
        </p:spPr>
        <p:txBody>
          <a:bodyPr/>
          <a:lstStyle/>
          <a:p>
            <a:r>
              <a:rPr lang="zh-CN" altLang="en-US" sz="4000"/>
              <a:t>例题：如图，</a:t>
            </a:r>
            <a:r>
              <a:rPr lang="en-US" altLang="en-US" sz="4000"/>
              <a:t>∠</a:t>
            </a:r>
            <a:r>
              <a:rPr lang="en-US" altLang="zh-CN" sz="4000"/>
              <a:t>1=55°</a:t>
            </a:r>
            <a:r>
              <a:rPr lang="zh-CN" altLang="en-US" sz="4000"/>
              <a:t>，</a:t>
            </a:r>
            <a:r>
              <a:rPr lang="en-US" altLang="en-US" sz="4000"/>
              <a:t>∠</a:t>
            </a:r>
            <a:r>
              <a:rPr lang="en-US" altLang="zh-CN" sz="4000"/>
              <a:t>2=55°</a:t>
            </a:r>
            <a:r>
              <a:rPr lang="zh-CN" altLang="en-US" sz="4000"/>
              <a:t>，</a:t>
            </a:r>
            <a:br>
              <a:rPr lang="zh-CN" altLang="en-US" sz="4000"/>
            </a:br>
            <a:r>
              <a:rPr lang="zh-CN" altLang="en-US" sz="4000"/>
              <a:t>         直线</a:t>
            </a:r>
            <a:r>
              <a:rPr lang="en-US" altLang="zh-CN" sz="4000"/>
              <a:t>a</a:t>
            </a:r>
            <a:r>
              <a:rPr lang="zh-CN" altLang="en-US" sz="4000"/>
              <a:t>与</a:t>
            </a:r>
            <a:r>
              <a:rPr lang="en-US" altLang="zh-CN" sz="4000"/>
              <a:t>b</a:t>
            </a:r>
            <a:r>
              <a:rPr lang="zh-CN" altLang="en-US" sz="4000"/>
              <a:t>平行吗？为什么？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3691656"/>
            <a:ext cx="8229600" cy="2833688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zh-CN" altLang="en-US" sz="2800"/>
              <a:t>解：</a:t>
            </a:r>
            <a:r>
              <a:rPr lang="en-US" altLang="zh-CN" sz="2800"/>
              <a:t>a//b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/>
              <a:t>      </a:t>
            </a:r>
            <a:r>
              <a:rPr lang="zh-CN" altLang="en-US" sz="2800"/>
              <a:t>理由：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2800"/>
              <a:t>       ∵∠</a:t>
            </a:r>
            <a:r>
              <a:rPr lang="en-US" altLang="zh-CN" sz="2800"/>
              <a:t>1=55°</a:t>
            </a:r>
            <a:r>
              <a:rPr lang="zh-CN" altLang="en-US" sz="2800"/>
              <a:t>，∠</a:t>
            </a:r>
            <a:r>
              <a:rPr lang="en-US" altLang="zh-CN" sz="2800"/>
              <a:t>2=55°</a:t>
            </a:r>
            <a:r>
              <a:rPr lang="zh-CN" altLang="en-US" sz="2800"/>
              <a:t>（已知）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2800"/>
              <a:t>       ∴∠</a:t>
            </a:r>
            <a:r>
              <a:rPr lang="en-US" altLang="zh-CN" sz="2800"/>
              <a:t>1= ∠2</a:t>
            </a:r>
            <a:r>
              <a:rPr lang="zh-CN" altLang="en-US" sz="2800"/>
              <a:t>（等量代换）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2800"/>
              <a:t>       ∴ </a:t>
            </a:r>
            <a:r>
              <a:rPr lang="en-US" altLang="zh-CN" sz="2800"/>
              <a:t>a // b</a:t>
            </a:r>
            <a:r>
              <a:rPr lang="zh-CN" altLang="en-US" sz="2800"/>
              <a:t>（同位角相等，两直线平行）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2800"/>
              <a:t>      </a:t>
            </a:r>
          </a:p>
        </p:txBody>
      </p:sp>
      <p:grpSp>
        <p:nvGrpSpPr>
          <p:cNvPr id="34820" name="Group 4"/>
          <p:cNvGrpSpPr>
            <a:grpSpLocks/>
          </p:cNvGrpSpPr>
          <p:nvPr/>
        </p:nvGrpSpPr>
        <p:grpSpPr bwMode="auto">
          <a:xfrm>
            <a:off x="3413125" y="2445469"/>
            <a:ext cx="3208338" cy="2017712"/>
            <a:chOff x="2258" y="1289"/>
            <a:chExt cx="2021" cy="1271"/>
          </a:xfrm>
        </p:grpSpPr>
        <p:grpSp>
          <p:nvGrpSpPr>
            <p:cNvPr id="34821" name="Group 5"/>
            <p:cNvGrpSpPr>
              <a:grpSpLocks/>
            </p:cNvGrpSpPr>
            <p:nvPr/>
          </p:nvGrpSpPr>
          <p:grpSpPr bwMode="auto">
            <a:xfrm>
              <a:off x="2258" y="1289"/>
              <a:ext cx="2021" cy="1271"/>
              <a:chOff x="2258" y="1289"/>
              <a:chExt cx="2021" cy="1271"/>
            </a:xfrm>
          </p:grpSpPr>
          <p:grpSp>
            <p:nvGrpSpPr>
              <p:cNvPr id="34822" name="Group 6"/>
              <p:cNvGrpSpPr>
                <a:grpSpLocks/>
              </p:cNvGrpSpPr>
              <p:nvPr/>
            </p:nvGrpSpPr>
            <p:grpSpPr bwMode="auto">
              <a:xfrm>
                <a:off x="2258" y="1289"/>
                <a:ext cx="2021" cy="1271"/>
                <a:chOff x="2258" y="1097"/>
                <a:chExt cx="2021" cy="1271"/>
              </a:xfrm>
            </p:grpSpPr>
            <p:sp>
              <p:nvSpPr>
                <p:cNvPr id="34823" name="Line 7"/>
                <p:cNvSpPr>
                  <a:spLocks noChangeShapeType="1"/>
                </p:cNvSpPr>
                <p:nvPr/>
              </p:nvSpPr>
              <p:spPr bwMode="auto">
                <a:xfrm flipV="1">
                  <a:off x="2277" y="1390"/>
                  <a:ext cx="1810" cy="36"/>
                </a:xfrm>
                <a:prstGeom prst="line">
                  <a:avLst/>
                </a:prstGeom>
                <a:noFill/>
                <a:ln w="38100">
                  <a:solidFill>
                    <a:srgbClr val="0033CC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4824" name="Line 8"/>
                <p:cNvSpPr>
                  <a:spLocks noChangeShapeType="1"/>
                </p:cNvSpPr>
                <p:nvPr/>
              </p:nvSpPr>
              <p:spPr bwMode="auto">
                <a:xfrm flipV="1">
                  <a:off x="2258" y="1984"/>
                  <a:ext cx="2021" cy="73"/>
                </a:xfrm>
                <a:prstGeom prst="line">
                  <a:avLst/>
                </a:prstGeom>
                <a:noFill/>
                <a:ln w="38100">
                  <a:solidFill>
                    <a:srgbClr val="0033CC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4825" name="Line 9"/>
                <p:cNvSpPr>
                  <a:spLocks noChangeShapeType="1"/>
                </p:cNvSpPr>
                <p:nvPr/>
              </p:nvSpPr>
              <p:spPr bwMode="auto">
                <a:xfrm flipH="1">
                  <a:off x="2661" y="1097"/>
                  <a:ext cx="914" cy="1271"/>
                </a:xfrm>
                <a:prstGeom prst="line">
                  <a:avLst/>
                </a:prstGeom>
                <a:noFill/>
                <a:ln w="38100">
                  <a:solidFill>
                    <a:srgbClr val="0033CC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34826" name="Freeform 10"/>
              <p:cNvSpPr>
                <a:spLocks/>
              </p:cNvSpPr>
              <p:nvPr/>
            </p:nvSpPr>
            <p:spPr bwMode="auto">
              <a:xfrm>
                <a:off x="3456" y="1445"/>
                <a:ext cx="106" cy="128"/>
              </a:xfrm>
              <a:custGeom>
                <a:avLst/>
                <a:gdLst>
                  <a:gd name="T0" fmla="*/ 0 w 106"/>
                  <a:gd name="T1" fmla="*/ 0 h 128"/>
                  <a:gd name="T2" fmla="*/ 91 w 106"/>
                  <a:gd name="T3" fmla="*/ 54 h 128"/>
                  <a:gd name="T4" fmla="*/ 91 w 106"/>
                  <a:gd name="T5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6" h="128">
                    <a:moveTo>
                      <a:pt x="0" y="0"/>
                    </a:moveTo>
                    <a:cubicBezTo>
                      <a:pt x="38" y="16"/>
                      <a:pt x="76" y="33"/>
                      <a:pt x="91" y="54"/>
                    </a:cubicBezTo>
                    <a:cubicBezTo>
                      <a:pt x="106" y="75"/>
                      <a:pt x="91" y="116"/>
                      <a:pt x="91" y="128"/>
                    </a:cubicBezTo>
                  </a:path>
                </a:pathLst>
              </a:custGeom>
              <a:noFill/>
              <a:ln w="38100" cap="flat" cmpd="sng">
                <a:solidFill>
                  <a:srgbClr val="0033CC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827" name="Freeform 11"/>
              <p:cNvSpPr>
                <a:spLocks/>
              </p:cNvSpPr>
              <p:nvPr/>
            </p:nvSpPr>
            <p:spPr bwMode="auto">
              <a:xfrm>
                <a:off x="3039" y="2080"/>
                <a:ext cx="106" cy="128"/>
              </a:xfrm>
              <a:custGeom>
                <a:avLst/>
                <a:gdLst>
                  <a:gd name="T0" fmla="*/ 0 w 106"/>
                  <a:gd name="T1" fmla="*/ 0 h 128"/>
                  <a:gd name="T2" fmla="*/ 91 w 106"/>
                  <a:gd name="T3" fmla="*/ 54 h 128"/>
                  <a:gd name="T4" fmla="*/ 91 w 106"/>
                  <a:gd name="T5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6" h="128">
                    <a:moveTo>
                      <a:pt x="0" y="0"/>
                    </a:moveTo>
                    <a:cubicBezTo>
                      <a:pt x="38" y="16"/>
                      <a:pt x="76" y="33"/>
                      <a:pt x="91" y="54"/>
                    </a:cubicBezTo>
                    <a:cubicBezTo>
                      <a:pt x="106" y="75"/>
                      <a:pt x="91" y="116"/>
                      <a:pt x="91" y="128"/>
                    </a:cubicBezTo>
                  </a:path>
                </a:pathLst>
              </a:custGeom>
              <a:noFill/>
              <a:ln w="38100" cap="flat" cmpd="sng">
                <a:solidFill>
                  <a:srgbClr val="0033CC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4828" name="Rectangle 12"/>
            <p:cNvSpPr>
              <a:spLocks noChangeArrowheads="1"/>
            </p:cNvSpPr>
            <p:nvPr/>
          </p:nvSpPr>
          <p:spPr bwMode="auto">
            <a:xfrm>
              <a:off x="3163" y="1957"/>
              <a:ext cx="256" cy="2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38100" algn="ctr">
                  <a:solidFill>
                    <a:srgbClr val="0033CC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kumimoji="1" lang="en-US" altLang="zh-CN" sz="24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34829" name="Rectangle 13"/>
            <p:cNvSpPr>
              <a:spLocks noChangeArrowheads="1"/>
            </p:cNvSpPr>
            <p:nvPr/>
          </p:nvSpPr>
          <p:spPr bwMode="auto">
            <a:xfrm>
              <a:off x="3611" y="1362"/>
              <a:ext cx="211" cy="1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38100" algn="ctr">
                  <a:solidFill>
                    <a:srgbClr val="0033CC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kumimoji="1" lang="en-US" altLang="zh-CN" sz="2400">
                  <a:solidFill>
                    <a:srgbClr val="FF0000"/>
                  </a:solidFill>
                  <a:latin typeface="Times New Roman" pitchFamily="18" charset="0"/>
                </a:rPr>
                <a:t>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395288" y="334963"/>
            <a:ext cx="6469062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ctr"/>
            <a:r>
              <a:rPr kumimoji="1" lang="zh-CN" altLang="en-US" sz="2800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不相交的直线就是平行线吗？</a:t>
            </a:r>
          </a:p>
        </p:txBody>
      </p:sp>
      <p:pic>
        <p:nvPicPr>
          <p:cNvPr id="33797" name="Picture 5" descr="16_engineer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5088" y="2317750"/>
            <a:ext cx="2889250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AutoShape 6"/>
          <p:cNvSpPr>
            <a:spLocks noChangeArrowheads="1"/>
          </p:cNvSpPr>
          <p:nvPr/>
        </p:nvSpPr>
        <p:spPr bwMode="auto">
          <a:xfrm>
            <a:off x="5849938" y="2279650"/>
            <a:ext cx="1828800" cy="1828800"/>
          </a:xfrm>
          <a:prstGeom prst="cube">
            <a:avLst>
              <a:gd name="adj" fmla="val 25000"/>
            </a:avLst>
          </a:prstGeom>
          <a:solidFill>
            <a:srgbClr val="C0C0C0"/>
          </a:solidFill>
          <a:ln w="254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1" lang="zh-CN" altLang="zh-CN" sz="28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-28575" y="838200"/>
            <a:ext cx="7894638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ctr">
              <a:lnSpc>
                <a:spcPct val="120000"/>
              </a:lnSpc>
            </a:pPr>
            <a:r>
              <a:rPr kumimoji="1" lang="en-US" altLang="zh-CN" sz="28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       </a:t>
            </a:r>
            <a:r>
              <a:rPr kumimoji="1" lang="zh-CN" altLang="en-US" sz="28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在同一平面内不相交的直线就是平行线，不在同一平面内不相交的直线不是平行线．</a:t>
            </a:r>
          </a:p>
        </p:txBody>
      </p:sp>
      <p:sp>
        <p:nvSpPr>
          <p:cNvPr id="33804" name="Line 12"/>
          <p:cNvSpPr>
            <a:spLocks noChangeShapeType="1"/>
          </p:cNvSpPr>
          <p:nvPr/>
        </p:nvSpPr>
        <p:spPr bwMode="auto">
          <a:xfrm>
            <a:off x="5838825" y="2735263"/>
            <a:ext cx="1362075" cy="0"/>
          </a:xfrm>
          <a:prstGeom prst="line">
            <a:avLst/>
          </a:prstGeom>
          <a:noFill/>
          <a:ln w="7620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33805" name="Line 13"/>
          <p:cNvSpPr>
            <a:spLocks noChangeShapeType="1"/>
          </p:cNvSpPr>
          <p:nvPr/>
        </p:nvSpPr>
        <p:spPr bwMode="auto">
          <a:xfrm flipV="1">
            <a:off x="7200900" y="3611563"/>
            <a:ext cx="484188" cy="485775"/>
          </a:xfrm>
          <a:prstGeom prst="line">
            <a:avLst/>
          </a:prstGeom>
          <a:noFill/>
          <a:ln w="7620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utoUpdateAnimBg="0"/>
      <p:bldP spid="33798" grpId="0" animBg="1"/>
      <p:bldP spid="33803" grpId="0" build="p" bldLvl="5" autoUpdateAnimBg="0"/>
      <p:bldP spid="33804" grpId="0" animBg="1"/>
      <p:bldP spid="3380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7" name="Text Box 15"/>
          <p:cNvSpPr txBox="1">
            <a:spLocks noGrp="1" noChangeArrowheads="1"/>
          </p:cNvSpPr>
          <p:nvPr>
            <p:ph type="body" idx="1"/>
          </p:nvPr>
        </p:nvSpPr>
        <p:spPr>
          <a:xfrm>
            <a:off x="468313" y="1113631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kumimoji="1" lang="zh-CN" altLang="en-US"/>
              <a:t>练习：如图，长方体的各棱中，</a:t>
            </a:r>
          </a:p>
          <a:p>
            <a:r>
              <a:rPr kumimoji="1" lang="zh-CN" altLang="en-US"/>
              <a:t>与</a:t>
            </a:r>
            <a:r>
              <a:rPr kumimoji="1" lang="en-US" altLang="zh-CN"/>
              <a:t>AB</a:t>
            </a:r>
            <a:r>
              <a:rPr kumimoji="1" lang="zh-CN" altLang="en-US"/>
              <a:t>平行的棱有</a:t>
            </a:r>
            <a:r>
              <a:rPr kumimoji="1" lang="zh-CN" altLang="en-US" u="sng"/>
              <a:t>                </a:t>
            </a:r>
            <a:r>
              <a:rPr kumimoji="1" lang="zh-CN" altLang="en-US"/>
              <a:t>，</a:t>
            </a:r>
          </a:p>
          <a:p>
            <a:r>
              <a:rPr kumimoji="1" lang="zh-CN" altLang="en-US"/>
              <a:t>与</a:t>
            </a:r>
            <a:r>
              <a:rPr kumimoji="1" lang="en-US" altLang="zh-CN"/>
              <a:t>AB</a:t>
            </a:r>
            <a:r>
              <a:rPr kumimoji="1" lang="zh-CN" altLang="en-US"/>
              <a:t>相交的棱有</a:t>
            </a:r>
            <a:r>
              <a:rPr kumimoji="1" lang="zh-CN" altLang="en-US" u="sng"/>
              <a:t>                </a:t>
            </a:r>
            <a:r>
              <a:rPr kumimoji="1" lang="zh-CN" altLang="en-US"/>
              <a:t>，</a:t>
            </a:r>
          </a:p>
          <a:p>
            <a:r>
              <a:rPr kumimoji="1" lang="zh-CN" altLang="en-US"/>
              <a:t>与</a:t>
            </a:r>
            <a:r>
              <a:rPr kumimoji="1" lang="en-US" altLang="zh-CN"/>
              <a:t>AB</a:t>
            </a:r>
            <a:r>
              <a:rPr kumimoji="1" lang="zh-CN" altLang="en-US"/>
              <a:t>不平行也不相交的棱有</a:t>
            </a:r>
            <a:r>
              <a:rPr kumimoji="1" lang="zh-CN" altLang="en-US" u="sng"/>
              <a:t>                   </a:t>
            </a:r>
            <a:r>
              <a:rPr kumimoji="1" lang="zh-CN" altLang="en-US"/>
              <a:t>，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2051050" y="3634581"/>
            <a:ext cx="2882900" cy="2098675"/>
            <a:chOff x="3535" y="2452"/>
            <a:chExt cx="1816" cy="1322"/>
          </a:xfrm>
        </p:grpSpPr>
        <p:sp>
          <p:nvSpPr>
            <p:cNvPr id="52230" name="AutoShape 17"/>
            <p:cNvSpPr>
              <a:spLocks noChangeArrowheads="1"/>
            </p:cNvSpPr>
            <p:nvPr/>
          </p:nvSpPr>
          <p:spPr bwMode="auto">
            <a:xfrm>
              <a:off x="3805" y="2714"/>
              <a:ext cx="1283" cy="811"/>
            </a:xfrm>
            <a:prstGeom prst="cube">
              <a:avLst>
                <a:gd name="adj" fmla="val 25000"/>
              </a:avLst>
            </a:prstGeom>
            <a:noFill/>
            <a:ln w="38100">
              <a:solidFill>
                <a:srgbClr val="0000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kumimoji="1" lang="zh-CN" altLang="zh-CN" sz="280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52231" name="Line 18"/>
            <p:cNvSpPr>
              <a:spLocks noChangeShapeType="1"/>
            </p:cNvSpPr>
            <p:nvPr/>
          </p:nvSpPr>
          <p:spPr bwMode="auto">
            <a:xfrm flipH="1">
              <a:off x="3980" y="3316"/>
              <a:ext cx="1108" cy="0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2232" name="Line 19"/>
            <p:cNvSpPr>
              <a:spLocks noChangeShapeType="1"/>
            </p:cNvSpPr>
            <p:nvPr/>
          </p:nvSpPr>
          <p:spPr bwMode="auto">
            <a:xfrm>
              <a:off x="3997" y="2705"/>
              <a:ext cx="0" cy="603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2233" name="Line 20"/>
            <p:cNvSpPr>
              <a:spLocks noChangeShapeType="1"/>
            </p:cNvSpPr>
            <p:nvPr/>
          </p:nvSpPr>
          <p:spPr bwMode="auto">
            <a:xfrm flipH="1">
              <a:off x="3815" y="3300"/>
              <a:ext cx="182" cy="217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2234" name="Rectangle 21"/>
            <p:cNvSpPr>
              <a:spLocks noChangeArrowheads="1"/>
            </p:cNvSpPr>
            <p:nvPr/>
          </p:nvSpPr>
          <p:spPr bwMode="auto">
            <a:xfrm>
              <a:off x="3625" y="3404"/>
              <a:ext cx="22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latin typeface="黑体" pitchFamily="49" charset="-122"/>
                  <a:ea typeface="黑体" pitchFamily="49" charset="-122"/>
                </a:rPr>
                <a:t>A</a:t>
              </a:r>
            </a:p>
          </p:txBody>
        </p:sp>
        <p:sp>
          <p:nvSpPr>
            <p:cNvPr id="52235" name="Rectangle 22"/>
            <p:cNvSpPr>
              <a:spLocks noChangeArrowheads="1"/>
            </p:cNvSpPr>
            <p:nvPr/>
          </p:nvSpPr>
          <p:spPr bwMode="auto">
            <a:xfrm>
              <a:off x="4811" y="3447"/>
              <a:ext cx="22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latin typeface="黑体" pitchFamily="49" charset="-122"/>
                  <a:ea typeface="黑体" pitchFamily="49" charset="-122"/>
                </a:rPr>
                <a:t>B</a:t>
              </a:r>
            </a:p>
          </p:txBody>
        </p:sp>
        <p:sp>
          <p:nvSpPr>
            <p:cNvPr id="52236" name="Rectangle 23"/>
            <p:cNvSpPr>
              <a:spLocks noChangeArrowheads="1"/>
            </p:cNvSpPr>
            <p:nvPr/>
          </p:nvSpPr>
          <p:spPr bwMode="auto">
            <a:xfrm>
              <a:off x="5065" y="3177"/>
              <a:ext cx="22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latin typeface="黑体" pitchFamily="49" charset="-122"/>
                  <a:ea typeface="黑体" pitchFamily="49" charset="-122"/>
                </a:rPr>
                <a:t>C</a:t>
              </a:r>
            </a:p>
          </p:txBody>
        </p:sp>
        <p:sp>
          <p:nvSpPr>
            <p:cNvPr id="52237" name="Rectangle 24"/>
            <p:cNvSpPr>
              <a:spLocks noChangeArrowheads="1"/>
            </p:cNvSpPr>
            <p:nvPr/>
          </p:nvSpPr>
          <p:spPr bwMode="auto">
            <a:xfrm>
              <a:off x="3966" y="3073"/>
              <a:ext cx="22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latin typeface="黑体" pitchFamily="49" charset="-122"/>
                  <a:ea typeface="黑体" pitchFamily="49" charset="-122"/>
                </a:rPr>
                <a:t>D</a:t>
              </a:r>
            </a:p>
          </p:txBody>
        </p:sp>
        <p:sp>
          <p:nvSpPr>
            <p:cNvPr id="52238" name="Rectangle 25"/>
            <p:cNvSpPr>
              <a:spLocks noChangeArrowheads="1"/>
            </p:cNvSpPr>
            <p:nvPr/>
          </p:nvSpPr>
          <p:spPr bwMode="auto">
            <a:xfrm>
              <a:off x="3535" y="2758"/>
              <a:ext cx="30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latin typeface="黑体" pitchFamily="49" charset="-122"/>
                  <a:ea typeface="黑体" pitchFamily="49" charset="-122"/>
                </a:rPr>
                <a:t>A</a:t>
              </a:r>
              <a:r>
                <a:rPr kumimoji="1" lang="en-US" altLang="zh-CN" sz="2800" baseline="-25000">
                  <a:latin typeface="黑体" pitchFamily="49" charset="-122"/>
                  <a:ea typeface="黑体" pitchFamily="49" charset="-122"/>
                </a:rPr>
                <a:t>1</a:t>
              </a:r>
            </a:p>
          </p:txBody>
        </p:sp>
        <p:sp>
          <p:nvSpPr>
            <p:cNvPr id="52239" name="Rectangle 26"/>
            <p:cNvSpPr>
              <a:spLocks noChangeArrowheads="1"/>
            </p:cNvSpPr>
            <p:nvPr/>
          </p:nvSpPr>
          <p:spPr bwMode="auto">
            <a:xfrm>
              <a:off x="4829" y="2810"/>
              <a:ext cx="30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latin typeface="黑体" pitchFamily="49" charset="-122"/>
                  <a:ea typeface="黑体" pitchFamily="49" charset="-122"/>
                </a:rPr>
                <a:t>B</a:t>
              </a:r>
              <a:r>
                <a:rPr kumimoji="1" lang="en-US" altLang="zh-CN" sz="2800" baseline="-25000">
                  <a:latin typeface="黑体" pitchFamily="49" charset="-122"/>
                  <a:ea typeface="黑体" pitchFamily="49" charset="-122"/>
                </a:rPr>
                <a:t>1</a:t>
              </a:r>
            </a:p>
          </p:txBody>
        </p:sp>
        <p:sp>
          <p:nvSpPr>
            <p:cNvPr id="52240" name="Rectangle 27"/>
            <p:cNvSpPr>
              <a:spLocks noChangeArrowheads="1"/>
            </p:cNvSpPr>
            <p:nvPr/>
          </p:nvSpPr>
          <p:spPr bwMode="auto">
            <a:xfrm>
              <a:off x="5047" y="2531"/>
              <a:ext cx="30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latin typeface="黑体" pitchFamily="49" charset="-122"/>
                  <a:ea typeface="黑体" pitchFamily="49" charset="-122"/>
                </a:rPr>
                <a:t>C</a:t>
              </a:r>
              <a:r>
                <a:rPr kumimoji="1" lang="en-US" altLang="zh-CN" sz="2800" baseline="-25000">
                  <a:latin typeface="黑体" pitchFamily="49" charset="-122"/>
                  <a:ea typeface="黑体" pitchFamily="49" charset="-122"/>
                </a:rPr>
                <a:t>1</a:t>
              </a:r>
            </a:p>
          </p:txBody>
        </p:sp>
        <p:sp>
          <p:nvSpPr>
            <p:cNvPr id="52241" name="Rectangle 28"/>
            <p:cNvSpPr>
              <a:spLocks noChangeArrowheads="1"/>
            </p:cNvSpPr>
            <p:nvPr/>
          </p:nvSpPr>
          <p:spPr bwMode="auto">
            <a:xfrm>
              <a:off x="3885" y="2452"/>
              <a:ext cx="30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latin typeface="黑体" pitchFamily="49" charset="-122"/>
                  <a:ea typeface="黑体" pitchFamily="49" charset="-122"/>
                </a:rPr>
                <a:t>D</a:t>
              </a:r>
              <a:r>
                <a:rPr kumimoji="1" lang="en-US" altLang="zh-CN" sz="2800" baseline="-25000">
                  <a:latin typeface="黑体" pitchFamily="49" charset="-122"/>
                  <a:ea typeface="黑体" pitchFamily="49" charset="-122"/>
                </a:rPr>
                <a:t>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174625" y="1873250"/>
            <a:ext cx="8839200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下列语句中，正确的个数是（            ）</a:t>
            </a:r>
          </a:p>
          <a:p>
            <a:pPr>
              <a:lnSpc>
                <a:spcPct val="130000"/>
              </a:lnSpc>
            </a:pP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①不相交的两条直线是平行线</a:t>
            </a:r>
          </a:p>
          <a:p>
            <a:pPr>
              <a:lnSpc>
                <a:spcPct val="130000"/>
              </a:lnSpc>
            </a:pP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②同一平面内，两直线位置关系有两种，即相交或平行</a:t>
            </a:r>
          </a:p>
          <a:p>
            <a:pPr>
              <a:lnSpc>
                <a:spcPct val="130000"/>
              </a:lnSpc>
            </a:pP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③若线段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AB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与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CD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没有交点，则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AB∥CD</a:t>
            </a:r>
          </a:p>
          <a:p>
            <a:pPr>
              <a:lnSpc>
                <a:spcPct val="130000"/>
              </a:lnSpc>
            </a:pP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A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、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个   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B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、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个   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C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、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个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5867400" y="1906588"/>
            <a:ext cx="36195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kumimoji="1" lang="en-US" altLang="zh-CN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B</a:t>
            </a:r>
          </a:p>
        </p:txBody>
      </p:sp>
      <p:sp>
        <p:nvSpPr>
          <p:cNvPr id="41988" name="Text Box 3"/>
          <p:cNvSpPr txBox="1">
            <a:spLocks noChangeArrowheads="1"/>
          </p:cNvSpPr>
          <p:nvPr/>
        </p:nvSpPr>
        <p:spPr bwMode="auto">
          <a:xfrm>
            <a:off x="482600" y="885825"/>
            <a:ext cx="5010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kumimoji="1" lang="zh-CN" altLang="en-US" sz="4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小试牛刀 谁的锋利：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  <p:bldP spid="573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304800" y="1846263"/>
            <a:ext cx="8520113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en-US" altLang="zh-CN" sz="3000" dirty="0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3000" dirty="0">
                <a:latin typeface="黑体" pitchFamily="49" charset="-122"/>
                <a:ea typeface="黑体" pitchFamily="49" charset="-122"/>
              </a:rPr>
              <a:t>、下列说法不正确的是（    </a:t>
            </a:r>
            <a:r>
              <a:rPr kumimoji="1" lang="zh-CN" altLang="en-US" sz="3000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kumimoji="1" lang="zh-CN" altLang="en-US" sz="3000" dirty="0">
                <a:latin typeface="黑体" pitchFamily="49" charset="-122"/>
                <a:ea typeface="黑体" pitchFamily="49" charset="-122"/>
              </a:rPr>
              <a:t>）</a:t>
            </a:r>
          </a:p>
          <a:p>
            <a:pPr>
              <a:lnSpc>
                <a:spcPct val="150000"/>
              </a:lnSpc>
            </a:pPr>
            <a:r>
              <a:rPr kumimoji="1" lang="en-US" altLang="zh-CN" sz="3000" dirty="0">
                <a:latin typeface="黑体" pitchFamily="49" charset="-122"/>
                <a:ea typeface="黑体" pitchFamily="49" charset="-122"/>
              </a:rPr>
              <a:t>A</a:t>
            </a:r>
            <a:r>
              <a:rPr kumimoji="1" lang="zh-CN" altLang="en-US" sz="3000" dirty="0">
                <a:latin typeface="黑体" pitchFamily="49" charset="-122"/>
                <a:ea typeface="黑体" pitchFamily="49" charset="-122"/>
              </a:rPr>
              <a:t>、过任意一点</a:t>
            </a:r>
            <a:r>
              <a:rPr kumimoji="1" lang="en-US" altLang="zh-CN" sz="3000" dirty="0">
                <a:latin typeface="黑体" pitchFamily="49" charset="-122"/>
                <a:ea typeface="黑体" pitchFamily="49" charset="-122"/>
              </a:rPr>
              <a:t>P</a:t>
            </a:r>
            <a:r>
              <a:rPr kumimoji="1" lang="zh-CN" altLang="en-US" sz="3000" dirty="0">
                <a:latin typeface="黑体" pitchFamily="49" charset="-122"/>
                <a:ea typeface="黑体" pitchFamily="49" charset="-122"/>
              </a:rPr>
              <a:t>可作已知直线 </a:t>
            </a:r>
            <a:r>
              <a:rPr kumimoji="1" lang="en-US" altLang="zh-CN" sz="3000" dirty="0">
                <a:latin typeface="黑体" pitchFamily="49" charset="-122"/>
                <a:ea typeface="黑体" pitchFamily="49" charset="-122"/>
              </a:rPr>
              <a:t>l</a:t>
            </a:r>
            <a:r>
              <a:rPr kumimoji="1" lang="zh-CN" altLang="en-US" sz="3000" dirty="0">
                <a:latin typeface="黑体" pitchFamily="49" charset="-122"/>
                <a:ea typeface="黑体" pitchFamily="49" charset="-122"/>
              </a:rPr>
              <a:t>的一条平行线</a:t>
            </a:r>
          </a:p>
          <a:p>
            <a:pPr>
              <a:lnSpc>
                <a:spcPct val="150000"/>
              </a:lnSpc>
            </a:pPr>
            <a:r>
              <a:rPr kumimoji="1" lang="en-US" altLang="zh-CN" sz="3000" dirty="0">
                <a:latin typeface="黑体" pitchFamily="49" charset="-122"/>
                <a:ea typeface="黑体" pitchFamily="49" charset="-122"/>
              </a:rPr>
              <a:t>B</a:t>
            </a:r>
            <a:r>
              <a:rPr kumimoji="1" lang="zh-CN" altLang="en-US" sz="3000" dirty="0">
                <a:latin typeface="黑体" pitchFamily="49" charset="-122"/>
                <a:ea typeface="黑体" pitchFamily="49" charset="-122"/>
              </a:rPr>
              <a:t>、同一平面内的两条不相交的直线是平行线</a:t>
            </a:r>
          </a:p>
          <a:p>
            <a:pPr>
              <a:lnSpc>
                <a:spcPct val="150000"/>
              </a:lnSpc>
            </a:pPr>
            <a:r>
              <a:rPr kumimoji="1" lang="en-US" altLang="zh-CN" sz="3000" dirty="0">
                <a:latin typeface="黑体" pitchFamily="49" charset="-122"/>
                <a:ea typeface="黑体" pitchFamily="49" charset="-122"/>
              </a:rPr>
              <a:t>C</a:t>
            </a:r>
            <a:r>
              <a:rPr kumimoji="1" lang="zh-CN" altLang="en-US" sz="3000" dirty="0">
                <a:latin typeface="黑体" pitchFamily="49" charset="-122"/>
                <a:ea typeface="黑体" pitchFamily="49" charset="-122"/>
              </a:rPr>
              <a:t>、过直线外一点只能画一条直线与已知直线平行</a:t>
            </a:r>
          </a:p>
          <a:p>
            <a:pPr>
              <a:lnSpc>
                <a:spcPct val="150000"/>
              </a:lnSpc>
            </a:pPr>
            <a:r>
              <a:rPr kumimoji="1" lang="en-US" altLang="zh-CN" sz="3000" dirty="0">
                <a:latin typeface="黑体" pitchFamily="49" charset="-122"/>
                <a:ea typeface="黑体" pitchFamily="49" charset="-122"/>
              </a:rPr>
              <a:t>D</a:t>
            </a:r>
            <a:r>
              <a:rPr kumimoji="1" lang="zh-CN" altLang="en-US" sz="3000" dirty="0">
                <a:latin typeface="黑体" pitchFamily="49" charset="-122"/>
                <a:ea typeface="黑体" pitchFamily="49" charset="-122"/>
              </a:rPr>
              <a:t>、两条平行线之间的距离处处相等。</a:t>
            </a:r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522288" y="720725"/>
            <a:ext cx="2619375" cy="808038"/>
            <a:chOff x="3748" y="572"/>
            <a:chExt cx="1650" cy="509"/>
          </a:xfrm>
        </p:grpSpPr>
        <p:sp>
          <p:nvSpPr>
            <p:cNvPr id="13" name="AutoShape 4"/>
            <p:cNvSpPr>
              <a:spLocks noChangeArrowheads="1"/>
            </p:cNvSpPr>
            <p:nvPr/>
          </p:nvSpPr>
          <p:spPr bwMode="auto">
            <a:xfrm>
              <a:off x="3748" y="758"/>
              <a:ext cx="1476" cy="31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00CCFF"/>
                </a:gs>
                <a:gs pos="100000">
                  <a:srgbClr val="A7FFFF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kumimoji="1" lang="zh-CN" altLang="en-US" sz="2400">
                <a:latin typeface="Times New Roman" pitchFamily="18" charset="0"/>
              </a:endParaRPr>
            </a:p>
          </p:txBody>
        </p:sp>
        <p:sp>
          <p:nvSpPr>
            <p:cNvPr id="46085" name="Rectangle 5"/>
            <p:cNvSpPr>
              <a:spLocks noChangeArrowheads="1"/>
            </p:cNvSpPr>
            <p:nvPr/>
          </p:nvSpPr>
          <p:spPr bwMode="auto">
            <a:xfrm rot="10800000" flipV="1">
              <a:off x="4489" y="754"/>
              <a:ext cx="90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kumimoji="1" lang="zh-CN" altLang="en-US" sz="2800" b="1" dirty="0">
                  <a:solidFill>
                    <a:srgbClr val="000099"/>
                  </a:solidFill>
                  <a:latin typeface="Times New Roman" pitchFamily="18" charset="0"/>
                  <a:ea typeface="黑体" pitchFamily="49" charset="-122"/>
                </a:rPr>
                <a:t>思  考</a:t>
              </a:r>
            </a:p>
          </p:txBody>
        </p:sp>
        <p:pic>
          <p:nvPicPr>
            <p:cNvPr id="46086" name="Picture 6" descr="图标-07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7" y="572"/>
              <a:ext cx="699" cy="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754063" y="1951038"/>
            <a:ext cx="6946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本节课你的收获是什么？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850900" y="2565400"/>
            <a:ext cx="62976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(1)</a:t>
            </a:r>
            <a:r>
              <a:rPr kumimoji="1" lang="zh-CN" altLang="en-US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什么是平行线；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328613" y="4024313"/>
            <a:ext cx="5991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  (3)</a:t>
            </a:r>
            <a:r>
              <a:rPr kumimoji="1" lang="zh-CN" altLang="en-US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平行线的画法</a:t>
            </a:r>
            <a:r>
              <a:rPr kumimoji="1" lang="en-US" altLang="zh-CN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;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500063" y="3244850"/>
            <a:ext cx="62658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 (2)</a:t>
            </a:r>
            <a:r>
              <a:rPr kumimoji="1" lang="zh-CN" altLang="en-US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平行线的表示方法</a:t>
            </a:r>
            <a:r>
              <a:rPr kumimoji="1" lang="en-US" altLang="zh-CN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;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846138" y="4732338"/>
            <a:ext cx="46831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(4)</a:t>
            </a:r>
            <a:r>
              <a:rPr kumimoji="1" lang="zh-CN" altLang="en-US" sz="28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平行线的两个公理。</a:t>
            </a:r>
          </a:p>
        </p:txBody>
      </p:sp>
      <p:sp>
        <p:nvSpPr>
          <p:cNvPr id="50183" name="WordArt 16"/>
          <p:cNvSpPr>
            <a:spLocks noChangeArrowheads="1" noChangeShapeType="1" noTextEdit="1"/>
          </p:cNvSpPr>
          <p:nvPr/>
        </p:nvSpPr>
        <p:spPr bwMode="auto">
          <a:xfrm>
            <a:off x="2822575" y="784225"/>
            <a:ext cx="2432050" cy="833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800" i="1" kern="10" dirty="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黑体"/>
                <a:ea typeface="黑体"/>
              </a:rPr>
              <a:t>小结</a:t>
            </a:r>
          </a:p>
        </p:txBody>
      </p:sp>
      <p:sp>
        <p:nvSpPr>
          <p:cNvPr id="50184" name="Rectangle 8"/>
          <p:cNvSpPr>
            <a:spLocks noChangeArrowheads="1"/>
          </p:cNvSpPr>
          <p:nvPr/>
        </p:nvSpPr>
        <p:spPr bwMode="auto">
          <a:xfrm>
            <a:off x="814388" y="5414963"/>
            <a:ext cx="616902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0033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2800" b="1" dirty="0" smtClean="0">
                <a:latin typeface="Times New Roman" pitchFamily="18" charset="0"/>
              </a:rPr>
              <a:t>(5)</a:t>
            </a:r>
            <a:r>
              <a:rPr kumimoji="1" lang="zh-CN" altLang="en-US" sz="2800" b="1" dirty="0" smtClean="0">
                <a:latin typeface="Times New Roman" pitchFamily="18" charset="0"/>
              </a:rPr>
              <a:t>平</a:t>
            </a:r>
            <a:r>
              <a:rPr kumimoji="1" lang="zh-CN" altLang="en-US" sz="2800" b="1" dirty="0">
                <a:latin typeface="Times New Roman" pitchFamily="18" charset="0"/>
              </a:rPr>
              <a:t>行线的判定公理（或基本事实</a:t>
            </a:r>
            <a:r>
              <a:rPr kumimoji="1" lang="zh-CN" altLang="en-US" sz="2800" b="1" dirty="0" smtClean="0">
                <a:latin typeface="Times New Roman" pitchFamily="18" charset="0"/>
              </a:rPr>
              <a:t>） </a:t>
            </a:r>
            <a:endParaRPr kumimoji="1" lang="zh-CN" altLang="en-US" sz="2800" b="1" dirty="0">
              <a:latin typeface="Times New Roman" pitchFamily="18" charset="0"/>
            </a:endParaRPr>
          </a:p>
        </p:txBody>
      </p:sp>
    </p:spTree>
  </p:cSld>
  <p:clrMapOvr>
    <a:masterClrMapping/>
  </p:clrMapOvr>
  <p:transition>
    <p:zoom/>
    <p:sndAc>
      <p:stSnd>
        <p:snd r:embed="rId3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  <p:bldP spid="21507" grpId="0" autoUpdateAnimBg="0"/>
      <p:bldP spid="21508" grpId="0" autoUpdateAnimBg="0"/>
      <p:bldP spid="21509" grpId="0" autoUpdateAnimBg="0"/>
      <p:bldP spid="21510" grpId="0" autoUpdateAnimBg="0"/>
      <p:bldP spid="5018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1074</Words>
  <Application>Microsoft Office PowerPoint</Application>
  <PresentationFormat>全屏显示(4:3)</PresentationFormat>
  <Paragraphs>189</Paragraphs>
  <Slides>19</Slides>
  <Notes>13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第一PPT模板网-WWW.1PPT.COM</vt:lpstr>
      <vt:lpstr>PowerPoint 演示文稿</vt:lpstr>
      <vt:lpstr>学习目标</vt:lpstr>
      <vt:lpstr>生 活 中 的 平 行</vt:lpstr>
      <vt:lpstr>PowerPoint 演示文稿</vt:lpstr>
      <vt:lpstr>PowerPoint 演示文稿</vt:lpstr>
      <vt:lpstr>PowerPoint 演示文稿</vt:lpstr>
      <vt:lpstr>PowerPoint 演示文稿</vt:lpstr>
      <vt:lpstr>        我们通过动手操作你能得出一个什么样的结论呢？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例题：如图，∠1=55°，∠2=55°，          直线a与b平行吗？为什么？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Carrie</cp:lastModifiedBy>
  <cp:revision>3</cp:revision>
  <dcterms:created xsi:type="dcterms:W3CDTF">2013-03-11T12:04:35Z</dcterms:created>
  <dcterms:modified xsi:type="dcterms:W3CDTF">2020-03-10T05:38:47Z</dcterms:modified>
</cp:coreProperties>
</file>