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</p:sldMasterIdLst>
  <p:notesMasterIdLst>
    <p:notesMasterId r:id="rId32"/>
  </p:notesMasterIdLst>
  <p:sldIdLst>
    <p:sldId id="257" r:id="rId2"/>
    <p:sldId id="726" r:id="rId3"/>
    <p:sldId id="727" r:id="rId4"/>
    <p:sldId id="705" r:id="rId5"/>
    <p:sldId id="733" r:id="rId6"/>
    <p:sldId id="728" r:id="rId7"/>
    <p:sldId id="706" r:id="rId8"/>
    <p:sldId id="730" r:id="rId9"/>
    <p:sldId id="707" r:id="rId10"/>
    <p:sldId id="708" r:id="rId11"/>
    <p:sldId id="731" r:id="rId12"/>
    <p:sldId id="709" r:id="rId13"/>
    <p:sldId id="710" r:id="rId14"/>
    <p:sldId id="711" r:id="rId15"/>
    <p:sldId id="714" r:id="rId16"/>
    <p:sldId id="715" r:id="rId17"/>
    <p:sldId id="732" r:id="rId18"/>
    <p:sldId id="716" r:id="rId19"/>
    <p:sldId id="717" r:id="rId20"/>
    <p:sldId id="718" r:id="rId21"/>
    <p:sldId id="719" r:id="rId22"/>
    <p:sldId id="720" r:id="rId23"/>
    <p:sldId id="721" r:id="rId24"/>
    <p:sldId id="722" r:id="rId25"/>
    <p:sldId id="723" r:id="rId26"/>
    <p:sldId id="725" r:id="rId27"/>
    <p:sldId id="724" r:id="rId28"/>
    <p:sldId id="273" r:id="rId29"/>
    <p:sldId id="618" r:id="rId30"/>
    <p:sldId id="333" r:id="rId31"/>
  </p:sldIdLst>
  <p:sldSz cx="9144000" cy="6858000" type="screen4x3"/>
  <p:notesSz cx="6858000" cy="9144000"/>
  <p:custDataLst>
    <p:tags r:id="rId3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6600FF"/>
    <a:srgbClr val="33CCCC"/>
    <a:srgbClr val="CC0066"/>
    <a:srgbClr val="3333FF"/>
    <a:srgbClr val="0066FF"/>
    <a:srgbClr val="00FF00"/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64" autoAdjust="0"/>
    <p:restoredTop sz="97157" autoAdjust="0"/>
  </p:normalViewPr>
  <p:slideViewPr>
    <p:cSldViewPr>
      <p:cViewPr>
        <p:scale>
          <a:sx n="105" d="100"/>
          <a:sy n="105" d="100"/>
        </p:scale>
        <p:origin x="-787" y="8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8" d="100"/>
        <a:sy n="6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6647D2A-9C20-47C1-AE8A-61FF597FE56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294239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FAB9D9-95BA-4342-9819-C3CA76EF62B1}" type="slidenum">
              <a:rPr lang="en-US" altLang="zh-CN"/>
              <a:pPr/>
              <a:t>9</a:t>
            </a:fld>
            <a:endParaRPr lang="en-US" altLang="zh-CN"/>
          </a:p>
        </p:txBody>
      </p:sp>
      <p:sp>
        <p:nvSpPr>
          <p:cNvPr id="66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US" altLang="zh-CN"/>
              <a:t>www.gzsxw.net </a:t>
            </a:r>
            <a:r>
              <a:rPr lang="zh-CN" altLang="en-US"/>
              <a:t>港中数学网</a:t>
            </a:r>
          </a:p>
          <a:p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EB1ED1-0D93-40F4-B8DE-B6D3C9F4A38C}" type="slidenum">
              <a:rPr lang="en-US" altLang="zh-CN"/>
              <a:pPr/>
              <a:t>13</a:t>
            </a:fld>
            <a:endParaRPr lang="en-US" altLang="zh-CN"/>
          </a:p>
        </p:txBody>
      </p:sp>
      <p:sp>
        <p:nvSpPr>
          <p:cNvPr id="66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US" altLang="zh-CN"/>
              <a:t>www.gzsxw.net </a:t>
            </a:r>
            <a:r>
              <a:rPr lang="zh-CN" altLang="en-US"/>
              <a:t>港中数学网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CF807C-8425-4439-8D7D-D4CD2CBA9D6F}" type="slidenum">
              <a:rPr lang="en-US" altLang="zh-CN"/>
              <a:pPr/>
              <a:t>14</a:t>
            </a:fld>
            <a:endParaRPr lang="en-US" altLang="zh-CN"/>
          </a:p>
        </p:txBody>
      </p:sp>
      <p:sp>
        <p:nvSpPr>
          <p:cNvPr id="67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US" altLang="zh-CN"/>
              <a:t>www.gzsxw.net </a:t>
            </a:r>
            <a:r>
              <a:rPr lang="zh-CN" altLang="en-US"/>
              <a:t>港中数学网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59DAF9-FDF5-4B79-A748-ECB5C9BF1D3A}" type="slidenum">
              <a:rPr lang="en-US" altLang="zh-CN"/>
              <a:pPr/>
              <a:t>27</a:t>
            </a:fld>
            <a:endParaRPr lang="en-US" altLang="zh-CN"/>
          </a:p>
        </p:txBody>
      </p:sp>
      <p:sp>
        <p:nvSpPr>
          <p:cNvPr id="68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US" altLang="zh-CN"/>
              <a:t>www.gzsxw.net </a:t>
            </a:r>
            <a:r>
              <a:rPr lang="zh-CN" altLang="en-US"/>
              <a:t>港中数学网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47D2A-9C20-47C1-AE8A-61FF597FE561}" type="slidenum">
              <a:rPr lang="en-US" altLang="zh-CN" smtClean="0"/>
              <a:pPr/>
              <a:t>30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42819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ED22DD-A8C1-4066-9976-2A105C13D82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6664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D47CC-46D9-4B93-A990-F1AE1546B73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59647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3B3121-B63E-445A-A90D-A84CEAF705C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63607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39BCA6-F4E3-4A91-9C28-71CECC7E0B7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3396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9429A5-A1AD-4CF5-BE67-0966FD399C7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01962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77CDA-0426-472F-9DDC-734EE490C57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96944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DD879E-F689-41E9-AD8E-F7B46CD6384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37851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BCBFFE-1627-44CE-B7E6-39B6421A165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45228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E17421-2A12-4A30-99AC-AFA27640BF6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2843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93F9B1-A298-4DA3-B52F-3EDF9E628A3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76665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B0B858-FC80-451A-9E8C-1F168CF8A0B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93673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4F4153F-B092-4D90-B2F8-D6E043B8CF7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30409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2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932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932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6932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6932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405AD9A-F850-4475-9EC3-54D91AAF4407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6396951"/>
            <a:ext cx="2209800" cy="4953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sports.sina.com.cn/o/p/2004-10-09/06161184772.s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01china.net/html/gifjp/gifrw/20050112153952.htm" TargetMode="Externa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1756492" y="1196752"/>
            <a:ext cx="5983860" cy="165618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800" b="1" kern="10" dirty="0" smtClean="0">
                <a:ln w="12700" cap="sq">
                  <a:solidFill>
                    <a:srgbClr val="EAEAEA"/>
                  </a:solidFill>
                  <a:miter lim="800000"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/>
                <a:ea typeface="宋体"/>
              </a:rPr>
              <a:t>5.2</a:t>
            </a:r>
            <a:r>
              <a:rPr lang="zh-CN" altLang="en-US" sz="6000" b="1" kern="10" dirty="0" smtClean="0">
                <a:ln w="12700" cap="sq">
                  <a:solidFill>
                    <a:srgbClr val="EAEAEA"/>
                  </a:solidFill>
                  <a:miter lim="800000"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/>
                <a:ea typeface="宋体"/>
              </a:rPr>
              <a:t>平行线</a:t>
            </a:r>
            <a:endParaRPr lang="zh-CN" altLang="en-US" sz="6000" b="1" kern="10" dirty="0">
              <a:ln w="12700" cap="sq">
                <a:solidFill>
                  <a:srgbClr val="EAEAEA"/>
                </a:solidFill>
                <a:miter lim="800000"/>
                <a:headEnd type="none" w="sm" len="sm"/>
                <a:tailEnd type="none" w="sm" len="sm"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22" name="Text Box 2"/>
          <p:cNvSpPr txBox="1">
            <a:spLocks noChangeArrowheads="1"/>
          </p:cNvSpPr>
          <p:nvPr/>
        </p:nvSpPr>
        <p:spPr bwMode="auto">
          <a:xfrm>
            <a:off x="323850" y="1631950"/>
            <a:ext cx="861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Times New Roman" pitchFamily="18" charset="0"/>
              </a:rPr>
              <a:t>    </a:t>
            </a:r>
            <a:r>
              <a:rPr kumimoji="1" lang="zh-CN" altLang="en-US" sz="2400" b="1">
                <a:latin typeface="Times New Roman" pitchFamily="18" charset="0"/>
              </a:rPr>
              <a:t>同位角、内错角、同旁内角的特点：</a:t>
            </a:r>
          </a:p>
        </p:txBody>
      </p:sp>
      <p:graphicFrame>
        <p:nvGraphicFramePr>
          <p:cNvPr id="696352" name="Group 32"/>
          <p:cNvGraphicFramePr>
            <a:graphicFrameLocks noGrp="1"/>
          </p:cNvGraphicFramePr>
          <p:nvPr/>
        </p:nvGraphicFramePr>
        <p:xfrm>
          <a:off x="533400" y="2514600"/>
          <a:ext cx="7848600" cy="3014663"/>
        </p:xfrm>
        <a:graphic>
          <a:graphicData uri="http://schemas.openxmlformats.org/drawingml/2006/table">
            <a:tbl>
              <a:tblPr/>
              <a:tblGrid>
                <a:gridCol w="1524000"/>
                <a:gridCol w="3505200"/>
                <a:gridCol w="2819400"/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与被截直线的关系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与截线的关系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同位角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内错角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同旁内角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345" name="Text Box 25"/>
          <p:cNvSpPr txBox="1">
            <a:spLocks noChangeArrowheads="1"/>
          </p:cNvSpPr>
          <p:nvPr/>
        </p:nvSpPr>
        <p:spPr bwMode="auto">
          <a:xfrm>
            <a:off x="2057400" y="3429000"/>
            <a:ext cx="3505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latin typeface="Times New Roman" pitchFamily="18" charset="0"/>
              </a:rPr>
              <a:t>被截直线的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同一方向</a:t>
            </a:r>
          </a:p>
        </p:txBody>
      </p:sp>
      <p:sp>
        <p:nvSpPr>
          <p:cNvPr id="696346" name="Text Box 26"/>
          <p:cNvSpPr txBox="1">
            <a:spLocks noChangeArrowheads="1"/>
          </p:cNvSpPr>
          <p:nvPr/>
        </p:nvSpPr>
        <p:spPr bwMode="auto">
          <a:xfrm>
            <a:off x="2057400" y="4191000"/>
            <a:ext cx="3124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2800" b="1">
                <a:latin typeface="Times New Roman" pitchFamily="18" charset="0"/>
              </a:rPr>
              <a:t>被截直线的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内部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696347" name="Text Box 27"/>
          <p:cNvSpPr txBox="1">
            <a:spLocks noChangeArrowheads="1"/>
          </p:cNvSpPr>
          <p:nvPr/>
        </p:nvSpPr>
        <p:spPr bwMode="auto">
          <a:xfrm>
            <a:off x="2057400" y="4953000"/>
            <a:ext cx="3276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2800" b="1">
                <a:latin typeface="Times New Roman" pitchFamily="18" charset="0"/>
              </a:rPr>
              <a:t>被截直线的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内部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696348" name="Text Box 28"/>
          <p:cNvSpPr txBox="1">
            <a:spLocks noChangeArrowheads="1"/>
          </p:cNvSpPr>
          <p:nvPr/>
        </p:nvSpPr>
        <p:spPr bwMode="auto">
          <a:xfrm>
            <a:off x="5638800" y="3429000"/>
            <a:ext cx="2362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latin typeface="Times New Roman" pitchFamily="18" charset="0"/>
              </a:rPr>
              <a:t>截线的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同侧</a:t>
            </a:r>
          </a:p>
        </p:txBody>
      </p:sp>
      <p:sp>
        <p:nvSpPr>
          <p:cNvPr id="696349" name="Text Box 29"/>
          <p:cNvSpPr txBox="1">
            <a:spLocks noChangeArrowheads="1"/>
          </p:cNvSpPr>
          <p:nvPr/>
        </p:nvSpPr>
        <p:spPr bwMode="auto">
          <a:xfrm>
            <a:off x="5638800" y="4191000"/>
            <a:ext cx="2590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2800" b="1">
                <a:latin typeface="Times New Roman" pitchFamily="18" charset="0"/>
              </a:rPr>
              <a:t>截线的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两侧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696350" name="Text Box 30"/>
          <p:cNvSpPr txBox="1">
            <a:spLocks noChangeArrowheads="1"/>
          </p:cNvSpPr>
          <p:nvPr/>
        </p:nvSpPr>
        <p:spPr bwMode="auto">
          <a:xfrm>
            <a:off x="5638800" y="4953000"/>
            <a:ext cx="2590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2800" b="1">
                <a:latin typeface="Times New Roman" pitchFamily="18" charset="0"/>
              </a:rPr>
              <a:t>截线的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同侧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696351" name="Text Box 31"/>
          <p:cNvSpPr txBox="1">
            <a:spLocks noChangeArrowheads="1"/>
          </p:cNvSpPr>
          <p:nvPr/>
        </p:nvSpPr>
        <p:spPr bwMode="auto">
          <a:xfrm>
            <a:off x="611188" y="549275"/>
            <a:ext cx="41957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 dirty="0">
                <a:solidFill>
                  <a:srgbClr val="00FF00"/>
                </a:solidFill>
                <a:latin typeface="Times New Roman" pitchFamily="18" charset="0"/>
              </a:rPr>
              <a:t>“</a:t>
            </a:r>
            <a:r>
              <a:rPr kumimoji="1" lang="zh-CN" altLang="en-US" sz="3200" b="1" dirty="0">
                <a:solidFill>
                  <a:srgbClr val="00FF00"/>
                </a:solidFill>
                <a:latin typeface="Times New Roman" pitchFamily="18" charset="0"/>
              </a:rPr>
              <a:t>三线八角”回顾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96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963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9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963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96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96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96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963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96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963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96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963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696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963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96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6963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696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963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22" grpId="0" autoUpdateAnimBg="0"/>
      <p:bldP spid="696345" grpId="0" autoUpdateAnimBg="0"/>
      <p:bldP spid="696346" grpId="0" autoUpdateAnimBg="0"/>
      <p:bldP spid="696347" grpId="0" autoUpdateAnimBg="0"/>
      <p:bldP spid="696348" grpId="0" autoUpdateAnimBg="0"/>
      <p:bldP spid="696349" grpId="0" autoUpdateAnimBg="0"/>
      <p:bldP spid="696350" grpId="0" autoUpdateAnimBg="0"/>
      <p:bldP spid="696351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346" name="Rectangle 2"/>
          <p:cNvSpPr>
            <a:spLocks noChangeArrowheads="1"/>
          </p:cNvSpPr>
          <p:nvPr/>
        </p:nvSpPr>
        <p:spPr bwMode="auto">
          <a:xfrm>
            <a:off x="539750" y="765175"/>
            <a:ext cx="73834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000066"/>
                </a:solidFill>
                <a:latin typeface="Times New Roman" pitchFamily="18" charset="0"/>
              </a:rPr>
              <a:t>1</a:t>
            </a:r>
            <a:r>
              <a:rPr kumimoji="1" lang="zh-CN" altLang="en-US" sz="2400" b="1">
                <a:solidFill>
                  <a:srgbClr val="000066"/>
                </a:solidFill>
                <a:latin typeface="Times New Roman" pitchFamily="18" charset="0"/>
              </a:rPr>
              <a:t>、指出下列各图中所有的同位角、内错角、同旁内角</a:t>
            </a:r>
          </a:p>
        </p:txBody>
      </p:sp>
      <p:grpSp>
        <p:nvGrpSpPr>
          <p:cNvPr id="697347" name="Group 3"/>
          <p:cNvGrpSpPr>
            <a:grpSpLocks/>
          </p:cNvGrpSpPr>
          <p:nvPr/>
        </p:nvGrpSpPr>
        <p:grpSpPr bwMode="auto">
          <a:xfrm>
            <a:off x="685800" y="1676400"/>
            <a:ext cx="3962400" cy="3962400"/>
            <a:chOff x="432" y="1056"/>
            <a:chExt cx="2496" cy="2496"/>
          </a:xfrm>
        </p:grpSpPr>
        <p:sp>
          <p:nvSpPr>
            <p:cNvPr id="697348" name="Arc 4"/>
            <p:cNvSpPr>
              <a:spLocks/>
            </p:cNvSpPr>
            <p:nvPr/>
          </p:nvSpPr>
          <p:spPr bwMode="auto">
            <a:xfrm rot="5400000">
              <a:off x="1002" y="2442"/>
              <a:ext cx="452" cy="328"/>
            </a:xfrm>
            <a:custGeom>
              <a:avLst/>
              <a:gdLst>
                <a:gd name="G0" fmla="+- 0 0 0"/>
                <a:gd name="G1" fmla="+- 21155 0 0"/>
                <a:gd name="G2" fmla="+- 21600 0 0"/>
                <a:gd name="T0" fmla="*/ 4363 w 21486"/>
                <a:gd name="T1" fmla="*/ 0 h 21155"/>
                <a:gd name="T2" fmla="*/ 21486 w 21486"/>
                <a:gd name="T3" fmla="*/ 18936 h 21155"/>
                <a:gd name="T4" fmla="*/ 0 w 21486"/>
                <a:gd name="T5" fmla="*/ 21155 h 21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86" h="21155" fill="none" extrusionOk="0">
                  <a:moveTo>
                    <a:pt x="4362" y="0"/>
                  </a:moveTo>
                  <a:cubicBezTo>
                    <a:pt x="13589" y="1903"/>
                    <a:pt x="20517" y="9565"/>
                    <a:pt x="21485" y="18936"/>
                  </a:cubicBezTo>
                </a:path>
                <a:path w="21486" h="21155" stroke="0" extrusionOk="0">
                  <a:moveTo>
                    <a:pt x="4362" y="0"/>
                  </a:moveTo>
                  <a:cubicBezTo>
                    <a:pt x="13589" y="1903"/>
                    <a:pt x="20517" y="9565"/>
                    <a:pt x="21485" y="18936"/>
                  </a:cubicBezTo>
                  <a:lnTo>
                    <a:pt x="0" y="21155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697349" name="Group 5"/>
            <p:cNvGrpSpPr>
              <a:grpSpLocks/>
            </p:cNvGrpSpPr>
            <p:nvPr/>
          </p:nvGrpSpPr>
          <p:grpSpPr bwMode="auto">
            <a:xfrm>
              <a:off x="432" y="1056"/>
              <a:ext cx="2496" cy="2496"/>
              <a:chOff x="384" y="1056"/>
              <a:chExt cx="2496" cy="2496"/>
            </a:xfrm>
          </p:grpSpPr>
          <p:grpSp>
            <p:nvGrpSpPr>
              <p:cNvPr id="697350" name="Group 6"/>
              <p:cNvGrpSpPr>
                <a:grpSpLocks/>
              </p:cNvGrpSpPr>
              <p:nvPr/>
            </p:nvGrpSpPr>
            <p:grpSpPr bwMode="auto">
              <a:xfrm>
                <a:off x="384" y="1056"/>
                <a:ext cx="2496" cy="2496"/>
                <a:chOff x="384" y="1056"/>
                <a:chExt cx="2496" cy="2496"/>
              </a:xfrm>
            </p:grpSpPr>
            <p:sp>
              <p:nvSpPr>
                <p:cNvPr id="697351" name="Line 7"/>
                <p:cNvSpPr>
                  <a:spLocks noChangeShapeType="1"/>
                </p:cNvSpPr>
                <p:nvPr/>
              </p:nvSpPr>
              <p:spPr bwMode="auto">
                <a:xfrm flipV="1">
                  <a:off x="384" y="1824"/>
                  <a:ext cx="2256" cy="1104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97352" name="Line 8"/>
                <p:cNvSpPr>
                  <a:spLocks noChangeShapeType="1"/>
                </p:cNvSpPr>
                <p:nvPr/>
              </p:nvSpPr>
              <p:spPr bwMode="auto">
                <a:xfrm flipH="1">
                  <a:off x="912" y="1344"/>
                  <a:ext cx="480" cy="216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97353" name="Line 9"/>
                <p:cNvSpPr>
                  <a:spLocks noChangeShapeType="1"/>
                </p:cNvSpPr>
                <p:nvPr/>
              </p:nvSpPr>
              <p:spPr bwMode="auto">
                <a:xfrm>
                  <a:off x="1968" y="1392"/>
                  <a:ext cx="336" cy="216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97354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960" y="1056"/>
                  <a:ext cx="52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800" b="1">
                      <a:latin typeface="Times New Roman" pitchFamily="18" charset="0"/>
                    </a:rPr>
                    <a:t>a</a:t>
                  </a:r>
                </a:p>
              </p:txBody>
            </p:sp>
            <p:sp>
              <p:nvSpPr>
                <p:cNvPr id="697355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1968" y="1056"/>
                  <a:ext cx="384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800" b="1">
                      <a:latin typeface="Times New Roman" pitchFamily="18" charset="0"/>
                    </a:rPr>
                    <a:t>b</a:t>
                  </a:r>
                </a:p>
              </p:txBody>
            </p:sp>
            <p:sp>
              <p:nvSpPr>
                <p:cNvPr id="697356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2496" y="1920"/>
                  <a:ext cx="384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800" b="1">
                      <a:latin typeface="Times New Roman" pitchFamily="18" charset="0"/>
                    </a:rPr>
                    <a:t>c</a:t>
                  </a:r>
                </a:p>
              </p:txBody>
            </p:sp>
          </p:grpSp>
          <p:sp>
            <p:nvSpPr>
              <p:cNvPr id="697357" name="Arc 13"/>
              <p:cNvSpPr>
                <a:spLocks/>
              </p:cNvSpPr>
              <p:nvPr/>
            </p:nvSpPr>
            <p:spPr bwMode="auto">
              <a:xfrm>
                <a:off x="2019" y="1825"/>
                <a:ext cx="237" cy="19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364"/>
                  <a:gd name="T1" fmla="*/ 0 h 21600"/>
                  <a:gd name="T2" fmla="*/ 21364 w 21364"/>
                  <a:gd name="T3" fmla="*/ 18414 h 21600"/>
                  <a:gd name="T4" fmla="*/ 0 w 21364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364" h="21600" fill="none" extrusionOk="0">
                    <a:moveTo>
                      <a:pt x="-1" y="0"/>
                    </a:moveTo>
                    <a:cubicBezTo>
                      <a:pt x="10698" y="0"/>
                      <a:pt x="19785" y="7832"/>
                      <a:pt x="21363" y="18414"/>
                    </a:cubicBezTo>
                  </a:path>
                  <a:path w="21364" h="21600" stroke="0" extrusionOk="0">
                    <a:moveTo>
                      <a:pt x="-1" y="0"/>
                    </a:moveTo>
                    <a:cubicBezTo>
                      <a:pt x="10698" y="0"/>
                      <a:pt x="19785" y="7832"/>
                      <a:pt x="21363" y="18414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97358" name="Arc 14"/>
              <p:cNvSpPr>
                <a:spLocks/>
              </p:cNvSpPr>
              <p:nvPr/>
            </p:nvSpPr>
            <p:spPr bwMode="auto">
              <a:xfrm>
                <a:off x="1152" y="2352"/>
                <a:ext cx="158" cy="192"/>
              </a:xfrm>
              <a:custGeom>
                <a:avLst/>
                <a:gdLst>
                  <a:gd name="G0" fmla="+- 0 0 0"/>
                  <a:gd name="G1" fmla="+- 21398 0 0"/>
                  <a:gd name="G2" fmla="+- 21600 0 0"/>
                  <a:gd name="T0" fmla="*/ 2950 w 17758"/>
                  <a:gd name="T1" fmla="*/ 0 h 21398"/>
                  <a:gd name="T2" fmla="*/ 17758 w 17758"/>
                  <a:gd name="T3" fmla="*/ 9101 h 21398"/>
                  <a:gd name="T4" fmla="*/ 0 w 17758"/>
                  <a:gd name="T5" fmla="*/ 21398 h 21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758" h="21398" fill="none" extrusionOk="0">
                    <a:moveTo>
                      <a:pt x="2949" y="0"/>
                    </a:moveTo>
                    <a:cubicBezTo>
                      <a:pt x="8942" y="826"/>
                      <a:pt x="14314" y="4127"/>
                      <a:pt x="17757" y="9101"/>
                    </a:cubicBezTo>
                  </a:path>
                  <a:path w="17758" h="21398" stroke="0" extrusionOk="0">
                    <a:moveTo>
                      <a:pt x="2949" y="0"/>
                    </a:moveTo>
                    <a:cubicBezTo>
                      <a:pt x="8942" y="826"/>
                      <a:pt x="14314" y="4127"/>
                      <a:pt x="17757" y="9101"/>
                    </a:cubicBezTo>
                    <a:lnTo>
                      <a:pt x="0" y="21398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97359" name="Arc 15"/>
              <p:cNvSpPr>
                <a:spLocks/>
              </p:cNvSpPr>
              <p:nvPr/>
            </p:nvSpPr>
            <p:spPr bwMode="auto">
              <a:xfrm flipH="1">
                <a:off x="960" y="2352"/>
                <a:ext cx="432" cy="272"/>
              </a:xfrm>
              <a:custGeom>
                <a:avLst/>
                <a:gdLst>
                  <a:gd name="G0" fmla="+- 0 0 0"/>
                  <a:gd name="G1" fmla="+- 17800 0 0"/>
                  <a:gd name="G2" fmla="+- 21600 0 0"/>
                  <a:gd name="T0" fmla="*/ 12236 w 21600"/>
                  <a:gd name="T1" fmla="*/ 0 h 23822"/>
                  <a:gd name="T2" fmla="*/ 20743 w 21600"/>
                  <a:gd name="T3" fmla="*/ 23822 h 23822"/>
                  <a:gd name="T4" fmla="*/ 0 w 21600"/>
                  <a:gd name="T5" fmla="*/ 17800 h 23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3822" fill="none" extrusionOk="0">
                    <a:moveTo>
                      <a:pt x="12236" y="-1"/>
                    </a:moveTo>
                    <a:cubicBezTo>
                      <a:pt x="18097" y="4029"/>
                      <a:pt x="21600" y="10686"/>
                      <a:pt x="21600" y="17800"/>
                    </a:cubicBezTo>
                    <a:cubicBezTo>
                      <a:pt x="21600" y="19837"/>
                      <a:pt x="21311" y="21865"/>
                      <a:pt x="20743" y="23822"/>
                    </a:cubicBezTo>
                  </a:path>
                  <a:path w="21600" h="23822" stroke="0" extrusionOk="0">
                    <a:moveTo>
                      <a:pt x="12236" y="-1"/>
                    </a:moveTo>
                    <a:cubicBezTo>
                      <a:pt x="18097" y="4029"/>
                      <a:pt x="21600" y="10686"/>
                      <a:pt x="21600" y="17800"/>
                    </a:cubicBezTo>
                    <a:cubicBezTo>
                      <a:pt x="21600" y="19837"/>
                      <a:pt x="21311" y="21865"/>
                      <a:pt x="20743" y="23822"/>
                    </a:cubicBezTo>
                    <a:lnTo>
                      <a:pt x="0" y="178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97360" name="Arc 16"/>
              <p:cNvSpPr>
                <a:spLocks/>
              </p:cNvSpPr>
              <p:nvPr/>
            </p:nvSpPr>
            <p:spPr bwMode="auto">
              <a:xfrm rot="10800000">
                <a:off x="864" y="2640"/>
                <a:ext cx="240" cy="229"/>
              </a:xfrm>
              <a:custGeom>
                <a:avLst/>
                <a:gdLst>
                  <a:gd name="G0" fmla="+- 0 0 0"/>
                  <a:gd name="G1" fmla="+- 20617 0 0"/>
                  <a:gd name="G2" fmla="+- 21600 0 0"/>
                  <a:gd name="T0" fmla="*/ 6442 w 21600"/>
                  <a:gd name="T1" fmla="*/ 0 h 20617"/>
                  <a:gd name="T2" fmla="*/ 21600 w 21600"/>
                  <a:gd name="T3" fmla="*/ 20617 h 20617"/>
                  <a:gd name="T4" fmla="*/ 0 w 21600"/>
                  <a:gd name="T5" fmla="*/ 20617 h 20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0617" fill="none" extrusionOk="0">
                    <a:moveTo>
                      <a:pt x="6441" y="0"/>
                    </a:moveTo>
                    <a:cubicBezTo>
                      <a:pt x="15459" y="2817"/>
                      <a:pt x="21600" y="11169"/>
                      <a:pt x="21600" y="20617"/>
                    </a:cubicBezTo>
                  </a:path>
                  <a:path w="21600" h="20617" stroke="0" extrusionOk="0">
                    <a:moveTo>
                      <a:pt x="6441" y="0"/>
                    </a:moveTo>
                    <a:cubicBezTo>
                      <a:pt x="15459" y="2817"/>
                      <a:pt x="21600" y="11169"/>
                      <a:pt x="21600" y="20617"/>
                    </a:cubicBezTo>
                    <a:lnTo>
                      <a:pt x="0" y="20617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97361" name="Arc 17"/>
              <p:cNvSpPr>
                <a:spLocks/>
              </p:cNvSpPr>
              <p:nvPr/>
            </p:nvSpPr>
            <p:spPr bwMode="auto">
              <a:xfrm flipH="1">
                <a:off x="1824" y="1923"/>
                <a:ext cx="240" cy="285"/>
              </a:xfrm>
              <a:custGeom>
                <a:avLst/>
                <a:gdLst>
                  <a:gd name="G0" fmla="+- 0 0 0"/>
                  <a:gd name="G1" fmla="+- 21386 0 0"/>
                  <a:gd name="G2" fmla="+- 21600 0 0"/>
                  <a:gd name="T0" fmla="*/ 3030 w 21600"/>
                  <a:gd name="T1" fmla="*/ 0 h 21386"/>
                  <a:gd name="T2" fmla="*/ 21600 w 21600"/>
                  <a:gd name="T3" fmla="*/ 21386 h 21386"/>
                  <a:gd name="T4" fmla="*/ 0 w 21600"/>
                  <a:gd name="T5" fmla="*/ 21386 h 2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386" fill="none" extrusionOk="0">
                    <a:moveTo>
                      <a:pt x="3030" y="-1"/>
                    </a:moveTo>
                    <a:cubicBezTo>
                      <a:pt x="13682" y="1508"/>
                      <a:pt x="21600" y="10627"/>
                      <a:pt x="21600" y="21386"/>
                    </a:cubicBezTo>
                  </a:path>
                  <a:path w="21600" h="21386" stroke="0" extrusionOk="0">
                    <a:moveTo>
                      <a:pt x="3030" y="-1"/>
                    </a:moveTo>
                    <a:cubicBezTo>
                      <a:pt x="13682" y="1508"/>
                      <a:pt x="21600" y="10627"/>
                      <a:pt x="21600" y="21386"/>
                    </a:cubicBezTo>
                    <a:lnTo>
                      <a:pt x="0" y="21386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97362" name="Arc 18"/>
              <p:cNvSpPr>
                <a:spLocks/>
              </p:cNvSpPr>
              <p:nvPr/>
            </p:nvSpPr>
            <p:spPr bwMode="auto">
              <a:xfrm rot="10800000" flipH="1">
                <a:off x="2112" y="2016"/>
                <a:ext cx="192" cy="24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97363" name="Arc 19"/>
              <p:cNvSpPr>
                <a:spLocks/>
              </p:cNvSpPr>
              <p:nvPr/>
            </p:nvSpPr>
            <p:spPr bwMode="auto">
              <a:xfrm flipH="1">
                <a:off x="1764" y="2208"/>
                <a:ext cx="352" cy="192"/>
              </a:xfrm>
              <a:custGeom>
                <a:avLst/>
                <a:gdLst>
                  <a:gd name="G0" fmla="+- 19464 0 0"/>
                  <a:gd name="G1" fmla="+- 0 0 0"/>
                  <a:gd name="G2" fmla="+- 21600 0 0"/>
                  <a:gd name="T0" fmla="*/ 40406 w 40406"/>
                  <a:gd name="T1" fmla="*/ 5291 h 21600"/>
                  <a:gd name="T2" fmla="*/ 0 w 40406"/>
                  <a:gd name="T3" fmla="*/ 9365 h 21600"/>
                  <a:gd name="T4" fmla="*/ 19464 w 40406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406" h="21600" fill="none" extrusionOk="0">
                    <a:moveTo>
                      <a:pt x="40405" y="5290"/>
                    </a:moveTo>
                    <a:cubicBezTo>
                      <a:pt x="37983" y="14881"/>
                      <a:pt x="29355" y="21599"/>
                      <a:pt x="19464" y="21600"/>
                    </a:cubicBezTo>
                    <a:cubicBezTo>
                      <a:pt x="11164" y="21600"/>
                      <a:pt x="3598" y="16844"/>
                      <a:pt x="-1" y="9365"/>
                    </a:cubicBezTo>
                  </a:path>
                  <a:path w="40406" h="21600" stroke="0" extrusionOk="0">
                    <a:moveTo>
                      <a:pt x="40405" y="5290"/>
                    </a:moveTo>
                    <a:cubicBezTo>
                      <a:pt x="37983" y="14881"/>
                      <a:pt x="29355" y="21599"/>
                      <a:pt x="19464" y="21600"/>
                    </a:cubicBezTo>
                    <a:cubicBezTo>
                      <a:pt x="11164" y="21600"/>
                      <a:pt x="3598" y="16844"/>
                      <a:pt x="-1" y="9365"/>
                    </a:cubicBezTo>
                    <a:lnTo>
                      <a:pt x="19464" y="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97364" name="Text Box 20"/>
              <p:cNvSpPr txBox="1">
                <a:spLocks noChangeArrowheads="1"/>
              </p:cNvSpPr>
              <p:nvPr/>
            </p:nvSpPr>
            <p:spPr bwMode="auto">
              <a:xfrm>
                <a:off x="1728" y="2352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itchFamily="18" charset="0"/>
                  </a:rPr>
                  <a:t>8</a:t>
                </a:r>
              </a:p>
            </p:txBody>
          </p:sp>
          <p:sp>
            <p:nvSpPr>
              <p:cNvPr id="697365" name="Text Box 21"/>
              <p:cNvSpPr txBox="1">
                <a:spLocks noChangeArrowheads="1"/>
              </p:cNvSpPr>
              <p:nvPr/>
            </p:nvSpPr>
            <p:spPr bwMode="auto">
              <a:xfrm>
                <a:off x="1248" y="2640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itchFamily="18" charset="0"/>
                  </a:rPr>
                  <a:t>4</a:t>
                </a:r>
              </a:p>
            </p:txBody>
          </p:sp>
          <p:sp>
            <p:nvSpPr>
              <p:cNvPr id="697366" name="Text Box 22"/>
              <p:cNvSpPr txBox="1">
                <a:spLocks noChangeArrowheads="1"/>
              </p:cNvSpPr>
              <p:nvPr/>
            </p:nvSpPr>
            <p:spPr bwMode="auto">
              <a:xfrm>
                <a:off x="672" y="2832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697367" name="Text Box 23"/>
              <p:cNvSpPr txBox="1">
                <a:spLocks noChangeArrowheads="1"/>
              </p:cNvSpPr>
              <p:nvPr/>
            </p:nvSpPr>
            <p:spPr bwMode="auto">
              <a:xfrm>
                <a:off x="768" y="2208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itchFamily="18" charset="0"/>
                  </a:rPr>
                  <a:t>2</a:t>
                </a:r>
              </a:p>
            </p:txBody>
          </p:sp>
          <p:sp>
            <p:nvSpPr>
              <p:cNvPr id="697368" name="Text Box 24"/>
              <p:cNvSpPr txBox="1">
                <a:spLocks noChangeArrowheads="1"/>
              </p:cNvSpPr>
              <p:nvPr/>
            </p:nvSpPr>
            <p:spPr bwMode="auto">
              <a:xfrm>
                <a:off x="1248" y="2064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697369" name="Text Box 25"/>
              <p:cNvSpPr txBox="1">
                <a:spLocks noChangeArrowheads="1"/>
              </p:cNvSpPr>
              <p:nvPr/>
            </p:nvSpPr>
            <p:spPr bwMode="auto">
              <a:xfrm>
                <a:off x="2208" y="2112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itchFamily="18" charset="0"/>
                  </a:rPr>
                  <a:t>7</a:t>
                </a:r>
              </a:p>
            </p:txBody>
          </p:sp>
          <p:sp>
            <p:nvSpPr>
              <p:cNvPr id="697370" name="Text Box 26"/>
              <p:cNvSpPr txBox="1">
                <a:spLocks noChangeArrowheads="1"/>
              </p:cNvSpPr>
              <p:nvPr/>
            </p:nvSpPr>
            <p:spPr bwMode="auto">
              <a:xfrm>
                <a:off x="2112" y="1584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itchFamily="18" charset="0"/>
                  </a:rPr>
                  <a:t>6</a:t>
                </a:r>
              </a:p>
            </p:txBody>
          </p:sp>
          <p:sp>
            <p:nvSpPr>
              <p:cNvPr id="697371" name="Text Box 27"/>
              <p:cNvSpPr txBox="1">
                <a:spLocks noChangeArrowheads="1"/>
              </p:cNvSpPr>
              <p:nvPr/>
            </p:nvSpPr>
            <p:spPr bwMode="auto">
              <a:xfrm>
                <a:off x="1632" y="1776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itchFamily="18" charset="0"/>
                  </a:rPr>
                  <a:t>5</a:t>
                </a:r>
              </a:p>
            </p:txBody>
          </p:sp>
        </p:grpSp>
      </p:grpSp>
      <p:grpSp>
        <p:nvGrpSpPr>
          <p:cNvPr id="697372" name="Group 28"/>
          <p:cNvGrpSpPr>
            <a:grpSpLocks/>
          </p:cNvGrpSpPr>
          <p:nvPr/>
        </p:nvGrpSpPr>
        <p:grpSpPr bwMode="auto">
          <a:xfrm>
            <a:off x="5181600" y="2057400"/>
            <a:ext cx="3505200" cy="2895600"/>
            <a:chOff x="3264" y="1296"/>
            <a:chExt cx="2208" cy="1824"/>
          </a:xfrm>
        </p:grpSpPr>
        <p:grpSp>
          <p:nvGrpSpPr>
            <p:cNvPr id="697373" name="Group 29"/>
            <p:cNvGrpSpPr>
              <a:grpSpLocks/>
            </p:cNvGrpSpPr>
            <p:nvPr/>
          </p:nvGrpSpPr>
          <p:grpSpPr bwMode="auto">
            <a:xfrm>
              <a:off x="3264" y="1296"/>
              <a:ext cx="2208" cy="1824"/>
              <a:chOff x="3264" y="1296"/>
              <a:chExt cx="2208" cy="1824"/>
            </a:xfrm>
          </p:grpSpPr>
          <p:sp>
            <p:nvSpPr>
              <p:cNvPr id="697374" name="Line 30"/>
              <p:cNvSpPr>
                <a:spLocks noChangeShapeType="1"/>
              </p:cNvSpPr>
              <p:nvPr/>
            </p:nvSpPr>
            <p:spPr bwMode="auto">
              <a:xfrm>
                <a:off x="3264" y="3120"/>
                <a:ext cx="196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97375" name="Line 31"/>
              <p:cNvSpPr>
                <a:spLocks noChangeShapeType="1"/>
              </p:cNvSpPr>
              <p:nvPr/>
            </p:nvSpPr>
            <p:spPr bwMode="auto">
              <a:xfrm>
                <a:off x="3792" y="1584"/>
                <a:ext cx="0" cy="1536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97376" name="Line 32"/>
              <p:cNvSpPr>
                <a:spLocks noChangeShapeType="1"/>
              </p:cNvSpPr>
              <p:nvPr/>
            </p:nvSpPr>
            <p:spPr bwMode="auto">
              <a:xfrm>
                <a:off x="4560" y="1584"/>
                <a:ext cx="0" cy="1536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97377" name="Text Box 33"/>
              <p:cNvSpPr txBox="1">
                <a:spLocks noChangeArrowheads="1"/>
              </p:cNvSpPr>
              <p:nvPr/>
            </p:nvSpPr>
            <p:spPr bwMode="auto">
              <a:xfrm>
                <a:off x="3456" y="1305"/>
                <a:ext cx="432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itchFamily="18" charset="0"/>
                  </a:rPr>
                  <a:t>b</a:t>
                </a:r>
              </a:p>
            </p:txBody>
          </p:sp>
          <p:sp>
            <p:nvSpPr>
              <p:cNvPr id="697378" name="Text Box 34"/>
              <p:cNvSpPr txBox="1">
                <a:spLocks noChangeArrowheads="1"/>
              </p:cNvSpPr>
              <p:nvPr/>
            </p:nvSpPr>
            <p:spPr bwMode="auto">
              <a:xfrm>
                <a:off x="4608" y="1296"/>
                <a:ext cx="432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itchFamily="18" charset="0"/>
                  </a:rPr>
                  <a:t>c</a:t>
                </a:r>
              </a:p>
            </p:txBody>
          </p:sp>
          <p:sp>
            <p:nvSpPr>
              <p:cNvPr id="697379" name="Text Box 35"/>
              <p:cNvSpPr txBox="1">
                <a:spLocks noChangeArrowheads="1"/>
              </p:cNvSpPr>
              <p:nvPr/>
            </p:nvSpPr>
            <p:spPr bwMode="auto">
              <a:xfrm>
                <a:off x="5040" y="2736"/>
                <a:ext cx="432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itchFamily="18" charset="0"/>
                  </a:rPr>
                  <a:t>a</a:t>
                </a:r>
              </a:p>
            </p:txBody>
          </p:sp>
        </p:grpSp>
        <p:sp>
          <p:nvSpPr>
            <p:cNvPr id="697380" name="Arc 36"/>
            <p:cNvSpPr>
              <a:spLocks/>
            </p:cNvSpPr>
            <p:nvPr/>
          </p:nvSpPr>
          <p:spPr bwMode="auto">
            <a:xfrm>
              <a:off x="3792" y="2928"/>
              <a:ext cx="192" cy="192"/>
            </a:xfrm>
            <a:custGeom>
              <a:avLst/>
              <a:gdLst>
                <a:gd name="G0" fmla="+- 0 0 0"/>
                <a:gd name="G1" fmla="+- 21398 0 0"/>
                <a:gd name="G2" fmla="+- 21600 0 0"/>
                <a:gd name="T0" fmla="*/ 2950 w 21600"/>
                <a:gd name="T1" fmla="*/ 0 h 21398"/>
                <a:gd name="T2" fmla="*/ 21600 w 21600"/>
                <a:gd name="T3" fmla="*/ 21398 h 21398"/>
                <a:gd name="T4" fmla="*/ 0 w 21600"/>
                <a:gd name="T5" fmla="*/ 21398 h 2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398" fill="none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</a:path>
                <a:path w="21600" h="21398" stroke="0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  <a:lnTo>
                    <a:pt x="0" y="21398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97381" name="Arc 37"/>
            <p:cNvSpPr>
              <a:spLocks/>
            </p:cNvSpPr>
            <p:nvPr/>
          </p:nvSpPr>
          <p:spPr bwMode="auto">
            <a:xfrm>
              <a:off x="4560" y="2928"/>
              <a:ext cx="192" cy="192"/>
            </a:xfrm>
            <a:custGeom>
              <a:avLst/>
              <a:gdLst>
                <a:gd name="G0" fmla="+- 0 0 0"/>
                <a:gd name="G1" fmla="+- 21398 0 0"/>
                <a:gd name="G2" fmla="+- 21600 0 0"/>
                <a:gd name="T0" fmla="*/ 2950 w 21600"/>
                <a:gd name="T1" fmla="*/ 0 h 21398"/>
                <a:gd name="T2" fmla="*/ 21600 w 21600"/>
                <a:gd name="T3" fmla="*/ 21398 h 21398"/>
                <a:gd name="T4" fmla="*/ 0 w 21600"/>
                <a:gd name="T5" fmla="*/ 21398 h 2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398" fill="none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</a:path>
                <a:path w="21600" h="21398" stroke="0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  <a:lnTo>
                    <a:pt x="0" y="21398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97382" name="Arc 38"/>
            <p:cNvSpPr>
              <a:spLocks/>
            </p:cNvSpPr>
            <p:nvPr/>
          </p:nvSpPr>
          <p:spPr bwMode="auto">
            <a:xfrm flipH="1">
              <a:off x="4368" y="2928"/>
              <a:ext cx="192" cy="192"/>
            </a:xfrm>
            <a:custGeom>
              <a:avLst/>
              <a:gdLst>
                <a:gd name="G0" fmla="+- 0 0 0"/>
                <a:gd name="G1" fmla="+- 21398 0 0"/>
                <a:gd name="G2" fmla="+- 21600 0 0"/>
                <a:gd name="T0" fmla="*/ 2950 w 21600"/>
                <a:gd name="T1" fmla="*/ 0 h 21398"/>
                <a:gd name="T2" fmla="*/ 21600 w 21600"/>
                <a:gd name="T3" fmla="*/ 21398 h 21398"/>
                <a:gd name="T4" fmla="*/ 0 w 21600"/>
                <a:gd name="T5" fmla="*/ 21398 h 2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398" fill="none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</a:path>
                <a:path w="21600" h="21398" stroke="0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  <a:lnTo>
                    <a:pt x="0" y="21398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97383" name="Arc 39"/>
            <p:cNvSpPr>
              <a:spLocks/>
            </p:cNvSpPr>
            <p:nvPr/>
          </p:nvSpPr>
          <p:spPr bwMode="auto">
            <a:xfrm flipH="1">
              <a:off x="3600" y="2928"/>
              <a:ext cx="192" cy="192"/>
            </a:xfrm>
            <a:custGeom>
              <a:avLst/>
              <a:gdLst>
                <a:gd name="G0" fmla="+- 0 0 0"/>
                <a:gd name="G1" fmla="+- 21398 0 0"/>
                <a:gd name="G2" fmla="+- 21600 0 0"/>
                <a:gd name="T0" fmla="*/ 2950 w 21600"/>
                <a:gd name="T1" fmla="*/ 0 h 21398"/>
                <a:gd name="T2" fmla="*/ 21600 w 21600"/>
                <a:gd name="T3" fmla="*/ 21398 h 21398"/>
                <a:gd name="T4" fmla="*/ 0 w 21600"/>
                <a:gd name="T5" fmla="*/ 21398 h 2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398" fill="none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</a:path>
                <a:path w="21600" h="21398" stroke="0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  <a:lnTo>
                    <a:pt x="0" y="21398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97384" name="Text Box 40"/>
            <p:cNvSpPr txBox="1">
              <a:spLocks noChangeArrowheads="1"/>
            </p:cNvSpPr>
            <p:nvPr/>
          </p:nvSpPr>
          <p:spPr bwMode="auto">
            <a:xfrm>
              <a:off x="3408" y="2688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697385" name="Text Box 41"/>
            <p:cNvSpPr txBox="1">
              <a:spLocks noChangeArrowheads="1"/>
            </p:cNvSpPr>
            <p:nvPr/>
          </p:nvSpPr>
          <p:spPr bwMode="auto">
            <a:xfrm flipH="1">
              <a:off x="4656" y="2688"/>
              <a:ext cx="28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697386" name="Text Box 42"/>
            <p:cNvSpPr txBox="1">
              <a:spLocks noChangeArrowheads="1"/>
            </p:cNvSpPr>
            <p:nvPr/>
          </p:nvSpPr>
          <p:spPr bwMode="auto">
            <a:xfrm>
              <a:off x="4224" y="2697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697387" name="Text Box 43"/>
            <p:cNvSpPr txBox="1">
              <a:spLocks noChangeArrowheads="1"/>
            </p:cNvSpPr>
            <p:nvPr/>
          </p:nvSpPr>
          <p:spPr bwMode="auto">
            <a:xfrm>
              <a:off x="3840" y="2688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</a:rPr>
                <a:t>2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492" name="Text Box 12"/>
          <p:cNvSpPr txBox="1">
            <a:spLocks noChangeArrowheads="1"/>
          </p:cNvSpPr>
          <p:nvPr/>
        </p:nvSpPr>
        <p:spPr bwMode="auto">
          <a:xfrm>
            <a:off x="683568" y="1700808"/>
            <a:ext cx="727280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</a:rPr>
              <a:t>在同一水平面上，不相交的两条直线呢？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04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8424936" cy="3306762"/>
          </a:xfrm>
        </p:spPr>
        <p:txBody>
          <a:bodyPr/>
          <a:lstStyle/>
          <a:p>
            <a:pPr algn="l"/>
            <a:r>
              <a:rPr lang="zh-CN" altLang="en-US" sz="4000" b="1" dirty="0" smtClean="0"/>
              <a:t>两</a:t>
            </a:r>
            <a:r>
              <a:rPr lang="zh-CN" altLang="en-US" sz="4000" b="1" dirty="0"/>
              <a:t>条直线相交有几个交点？相交的两条直线有什么特殊的位置关系？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152400"/>
            <a:ext cx="6400800" cy="1143000"/>
          </a:xfrm>
        </p:spPr>
        <p:txBody>
          <a:bodyPr/>
          <a:lstStyle/>
          <a:p>
            <a:r>
              <a:rPr lang="zh-CN" altLang="en-US" sz="32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看一看，它们有什么共同之处？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pic>
        <p:nvPicPr>
          <p:cNvPr id="699395" name="Picture 3" descr="电梯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438400"/>
            <a:ext cx="2309813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9396" name="Picture 4" descr="双杠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209800"/>
            <a:ext cx="3733800" cy="170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9397" name="Picture 5" descr="铁轨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114800"/>
            <a:ext cx="3124200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9398" name="Oval 6"/>
          <p:cNvSpPr>
            <a:spLocks noChangeArrowheads="1"/>
          </p:cNvSpPr>
          <p:nvPr/>
        </p:nvSpPr>
        <p:spPr bwMode="auto">
          <a:xfrm>
            <a:off x="1600200" y="3581400"/>
            <a:ext cx="1600200" cy="685800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699399" name="Oval 7"/>
          <p:cNvSpPr>
            <a:spLocks noChangeArrowheads="1"/>
          </p:cNvSpPr>
          <p:nvPr/>
        </p:nvSpPr>
        <p:spPr bwMode="auto">
          <a:xfrm>
            <a:off x="5029200" y="2133600"/>
            <a:ext cx="1600200" cy="685800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699400" name="Oval 8"/>
          <p:cNvSpPr>
            <a:spLocks noChangeArrowheads="1"/>
          </p:cNvSpPr>
          <p:nvPr/>
        </p:nvSpPr>
        <p:spPr bwMode="auto">
          <a:xfrm>
            <a:off x="5029200" y="5105400"/>
            <a:ext cx="1600200" cy="685800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699401" name="Text Box 9"/>
          <p:cNvSpPr txBox="1">
            <a:spLocks noChangeArrowheads="1"/>
          </p:cNvSpPr>
          <p:nvPr/>
        </p:nvSpPr>
        <p:spPr bwMode="auto">
          <a:xfrm>
            <a:off x="304800" y="3581400"/>
            <a:ext cx="1143000" cy="528638"/>
          </a:xfrm>
          <a:prstGeom prst="rect">
            <a:avLst/>
          </a:prstGeom>
          <a:solidFill>
            <a:srgbClr val="FFFF00"/>
          </a:solidFill>
          <a:ln w="9525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ahoma" pitchFamily="34" charset="0"/>
                <a:ea typeface="黑体" pitchFamily="2" charset="-122"/>
              </a:rPr>
              <a:t>扶手</a:t>
            </a:r>
          </a:p>
        </p:txBody>
      </p:sp>
      <p:sp>
        <p:nvSpPr>
          <p:cNvPr id="699402" name="Text Box 10"/>
          <p:cNvSpPr txBox="1">
            <a:spLocks noChangeArrowheads="1"/>
          </p:cNvSpPr>
          <p:nvPr/>
        </p:nvSpPr>
        <p:spPr bwMode="auto">
          <a:xfrm>
            <a:off x="6705600" y="1676400"/>
            <a:ext cx="1143000" cy="528638"/>
          </a:xfrm>
          <a:prstGeom prst="rect">
            <a:avLst/>
          </a:prstGeom>
          <a:solidFill>
            <a:srgbClr val="FFFF00"/>
          </a:solidFill>
          <a:ln w="9525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ahoma" pitchFamily="34" charset="0"/>
                <a:ea typeface="黑体" pitchFamily="2" charset="-122"/>
              </a:rPr>
              <a:t>双杠</a:t>
            </a:r>
          </a:p>
        </p:txBody>
      </p:sp>
      <p:sp>
        <p:nvSpPr>
          <p:cNvPr id="699403" name="Text Box 11"/>
          <p:cNvSpPr txBox="1">
            <a:spLocks noChangeArrowheads="1"/>
          </p:cNvSpPr>
          <p:nvPr/>
        </p:nvSpPr>
        <p:spPr bwMode="auto">
          <a:xfrm>
            <a:off x="6858000" y="5029200"/>
            <a:ext cx="1143000" cy="528638"/>
          </a:xfrm>
          <a:prstGeom prst="rect">
            <a:avLst/>
          </a:prstGeom>
          <a:solidFill>
            <a:srgbClr val="FFFF00"/>
          </a:solidFill>
          <a:ln w="9525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ahoma" pitchFamily="34" charset="0"/>
                <a:ea typeface="黑体" pitchFamily="2" charset="-122"/>
              </a:rPr>
              <a:t>铁轨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99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99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99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99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99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99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9394" grpId="0" autoUpdateAnimBg="0"/>
      <p:bldP spid="699398" grpId="0" animBg="1" autoUpdateAnimBg="0"/>
      <p:bldP spid="699399" grpId="0" animBg="1" autoUpdateAnimBg="0"/>
      <p:bldP spid="699400" grpId="0" animBg="1" autoUpdateAnimBg="0"/>
      <p:bldP spid="699401" grpId="0" animBg="1" autoUpdateAnimBg="0"/>
      <p:bldP spid="699402" grpId="0" animBg="1" autoUpdateAnimBg="0"/>
      <p:bldP spid="699403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765175"/>
            <a:ext cx="8151812" cy="1250950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altLang="zh-CN" sz="4000" dirty="0">
                <a:solidFill>
                  <a:srgbClr val="FF0000"/>
                </a:solidFill>
              </a:rPr>
              <a:t>1</a:t>
            </a:r>
            <a:r>
              <a:rPr lang="zh-CN" altLang="en-US" sz="4000" dirty="0">
                <a:solidFill>
                  <a:srgbClr val="FF0000"/>
                </a:solidFill>
              </a:rPr>
              <a:t>、</a:t>
            </a:r>
            <a:r>
              <a:rPr lang="zh-CN" altLang="en-US" b="1" dirty="0">
                <a:solidFill>
                  <a:srgbClr val="3333FF"/>
                </a:solidFill>
              </a:rPr>
              <a:t>平行线的</a:t>
            </a:r>
            <a:r>
              <a:rPr lang="zh-CN" altLang="en-US" sz="4000" b="1" dirty="0">
                <a:solidFill>
                  <a:srgbClr val="FF0000"/>
                </a:solidFill>
              </a:rPr>
              <a:t>定义</a:t>
            </a:r>
          </a:p>
          <a:p>
            <a:pPr>
              <a:buFontTx/>
              <a:buNone/>
            </a:pPr>
            <a:r>
              <a:rPr lang="zh-CN" altLang="en-US" sz="2800" dirty="0">
                <a:solidFill>
                  <a:srgbClr val="0066FF"/>
                </a:solidFill>
              </a:rPr>
              <a:t>    </a:t>
            </a:r>
            <a:r>
              <a:rPr lang="zh-CN" altLang="en-US" sz="2800" dirty="0">
                <a:solidFill>
                  <a:srgbClr val="3333FF"/>
                </a:solidFill>
              </a:rPr>
              <a:t>在</a:t>
            </a:r>
            <a:r>
              <a:rPr lang="zh-CN" altLang="en-US" sz="2800" b="1" dirty="0">
                <a:solidFill>
                  <a:srgbClr val="FF0000"/>
                </a:solidFill>
              </a:rPr>
              <a:t>同一平面内</a:t>
            </a:r>
            <a:r>
              <a:rPr lang="zh-CN" altLang="en-US" sz="2800" b="1" dirty="0"/>
              <a:t>，</a:t>
            </a:r>
            <a:r>
              <a:rPr lang="zh-CN" altLang="en-US" sz="2800" b="1" dirty="0">
                <a:solidFill>
                  <a:srgbClr val="3333FF"/>
                </a:solidFill>
              </a:rPr>
              <a:t>不相交的两条</a:t>
            </a:r>
            <a:r>
              <a:rPr lang="zh-CN" altLang="en-US" sz="2800" b="1" dirty="0">
                <a:solidFill>
                  <a:srgbClr val="FF0000"/>
                </a:solidFill>
              </a:rPr>
              <a:t>直线</a:t>
            </a:r>
            <a:r>
              <a:rPr lang="zh-CN" altLang="en-US" sz="2800" b="1" dirty="0">
                <a:solidFill>
                  <a:srgbClr val="3333FF"/>
                </a:solidFill>
              </a:rPr>
              <a:t>叫做平行线</a:t>
            </a:r>
            <a:r>
              <a:rPr lang="zh-CN" altLang="en-US" sz="2800" dirty="0">
                <a:solidFill>
                  <a:srgbClr val="3333FF"/>
                </a:solidFill>
              </a:rPr>
              <a:t>。</a:t>
            </a:r>
          </a:p>
          <a:p>
            <a:pPr>
              <a:buFontTx/>
              <a:buNone/>
            </a:pPr>
            <a:endParaRPr lang="zh-CN" altLang="en-US" sz="2800" dirty="0"/>
          </a:p>
          <a:p>
            <a:pPr>
              <a:buFontTx/>
              <a:buNone/>
            </a:pPr>
            <a:endParaRPr lang="en-US" altLang="zh-CN" sz="2800" dirty="0"/>
          </a:p>
        </p:txBody>
      </p:sp>
      <p:sp>
        <p:nvSpPr>
          <p:cNvPr id="661508" name="Text Box 4"/>
          <p:cNvSpPr txBox="1">
            <a:spLocks noChangeArrowheads="1"/>
          </p:cNvSpPr>
          <p:nvPr/>
        </p:nvSpPr>
        <p:spPr bwMode="auto">
          <a:xfrm>
            <a:off x="827088" y="3573463"/>
            <a:ext cx="7704137" cy="94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  <a:sym typeface="Wingdings" pitchFamily="2" charset="2"/>
              </a:rPr>
              <a:t>（１）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如果没有“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同一平面内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”，不相交的两条直线平行吗？</a:t>
            </a:r>
          </a:p>
        </p:txBody>
      </p:sp>
      <p:sp>
        <p:nvSpPr>
          <p:cNvPr id="661509" name="Text Box 5"/>
          <p:cNvSpPr txBox="1">
            <a:spLocks noChangeArrowheads="1"/>
          </p:cNvSpPr>
          <p:nvPr/>
        </p:nvSpPr>
        <p:spPr bwMode="auto">
          <a:xfrm>
            <a:off x="827088" y="4724400"/>
            <a:ext cx="74152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（２）定义中的“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直线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”能改成“</a:t>
            </a:r>
            <a:r>
              <a:rPr kumimoji="1" lang="zh-CN" altLang="en-US" sz="2400" b="1" dirty="0">
                <a:solidFill>
                  <a:srgbClr val="FF0000"/>
                </a:solidFill>
                <a:latin typeface="Times New Roman" pitchFamily="18" charset="0"/>
              </a:rPr>
              <a:t>线段或射线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”吗？</a:t>
            </a:r>
          </a:p>
        </p:txBody>
      </p:sp>
      <p:grpSp>
        <p:nvGrpSpPr>
          <p:cNvPr id="661512" name="Group 8"/>
          <p:cNvGrpSpPr>
            <a:grpSpLocks/>
          </p:cNvGrpSpPr>
          <p:nvPr/>
        </p:nvGrpSpPr>
        <p:grpSpPr bwMode="auto">
          <a:xfrm>
            <a:off x="250825" y="2349500"/>
            <a:ext cx="2627313" cy="936625"/>
            <a:chOff x="0" y="799"/>
            <a:chExt cx="2042" cy="681"/>
          </a:xfrm>
        </p:grpSpPr>
        <p:sp>
          <p:nvSpPr>
            <p:cNvPr id="661513" name="AutoShape 9"/>
            <p:cNvSpPr>
              <a:spLocks noChangeArrowheads="1"/>
            </p:cNvSpPr>
            <p:nvPr/>
          </p:nvSpPr>
          <p:spPr bwMode="auto">
            <a:xfrm rot="10494764">
              <a:off x="0" y="799"/>
              <a:ext cx="2042" cy="681"/>
            </a:xfrm>
            <a:prstGeom prst="cloudCallout">
              <a:avLst>
                <a:gd name="adj1" fmla="val -56810"/>
                <a:gd name="adj2" fmla="val -109366"/>
              </a:avLst>
            </a:prstGeom>
            <a:gradFill rotWithShape="1">
              <a:gsLst>
                <a:gs pos="0">
                  <a:srgbClr val="CCCCFF"/>
                </a:gs>
                <a:gs pos="50000">
                  <a:schemeClr val="bg1"/>
                </a:gs>
                <a:gs pos="100000">
                  <a:srgbClr val="CCCCFF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lIns="36000" tIns="36000" rIns="36000" bIns="36000"/>
            <a:lstStyle/>
            <a:p>
              <a:pPr algn="ctr"/>
              <a:endParaRPr lang="zh-CN" altLang="zh-CN" sz="2400" b="1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华文新魏" pitchFamily="2" charset="-122"/>
              </a:endParaRPr>
            </a:p>
          </p:txBody>
        </p:sp>
        <p:sp>
          <p:nvSpPr>
            <p:cNvPr id="661514" name="Text Box 10"/>
            <p:cNvSpPr txBox="1">
              <a:spLocks noChangeArrowheads="1"/>
            </p:cNvSpPr>
            <p:nvPr/>
          </p:nvSpPr>
          <p:spPr bwMode="auto">
            <a:xfrm>
              <a:off x="297" y="1003"/>
              <a:ext cx="1116" cy="3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CC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华文新魏" pitchFamily="2" charset="-122"/>
                </a:rPr>
                <a:t>    </a:t>
              </a:r>
              <a:r>
                <a:rPr lang="zh-CN" altLang="en-US" sz="2400" b="1" dirty="0">
                  <a:solidFill>
                    <a:srgbClr val="CC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华文新魏" pitchFamily="2" charset="-122"/>
                </a:rPr>
                <a:t>想一想</a:t>
              </a:r>
            </a:p>
          </p:txBody>
        </p:sp>
      </p:grpSp>
      <p:sp>
        <p:nvSpPr>
          <p:cNvPr id="661515" name="Text Box 11"/>
          <p:cNvSpPr txBox="1">
            <a:spLocks noChangeArrowheads="1"/>
          </p:cNvSpPr>
          <p:nvPr/>
        </p:nvSpPr>
        <p:spPr bwMode="auto">
          <a:xfrm>
            <a:off x="1476375" y="5516563"/>
            <a:ext cx="56165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</a:rPr>
              <a:t>线段或射线的平行，是指它们所在的直线的平行。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6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6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6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615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1507" grpId="0" build="p" autoUpdateAnimBg="0"/>
      <p:bldP spid="661508" grpId="0" autoUpdateAnimBg="0"/>
      <p:bldP spid="661509" grpId="0" autoUpdateAnimBg="0"/>
      <p:bldP spid="6615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381000"/>
            <a:ext cx="6469063" cy="1143000"/>
          </a:xfrm>
        </p:spPr>
        <p:txBody>
          <a:bodyPr/>
          <a:lstStyle/>
          <a:p>
            <a:r>
              <a:rPr lang="zh-CN" altLang="en-US" sz="2800" b="1">
                <a:solidFill>
                  <a:srgbClr val="800000"/>
                </a:solidFill>
                <a:ea typeface="黑体" pitchFamily="2" charset="-122"/>
              </a:rPr>
              <a:t>不相交的直线就是平行线吗？</a:t>
            </a:r>
          </a:p>
        </p:txBody>
      </p:sp>
      <p:grpSp>
        <p:nvGrpSpPr>
          <p:cNvPr id="701454" name="Group 14"/>
          <p:cNvGrpSpPr>
            <a:grpSpLocks/>
          </p:cNvGrpSpPr>
          <p:nvPr/>
        </p:nvGrpSpPr>
        <p:grpSpPr bwMode="auto">
          <a:xfrm>
            <a:off x="2987675" y="1700213"/>
            <a:ext cx="2984500" cy="2520950"/>
            <a:chOff x="3072" y="1632"/>
            <a:chExt cx="2832" cy="2228"/>
          </a:xfrm>
        </p:grpSpPr>
        <p:sp>
          <p:nvSpPr>
            <p:cNvPr id="701455" name="AutoShape 15"/>
            <p:cNvSpPr>
              <a:spLocks noChangeArrowheads="1"/>
            </p:cNvSpPr>
            <p:nvPr/>
          </p:nvSpPr>
          <p:spPr bwMode="auto">
            <a:xfrm>
              <a:off x="3408" y="1776"/>
              <a:ext cx="1872" cy="480"/>
            </a:xfrm>
            <a:prstGeom prst="parallelogram">
              <a:avLst>
                <a:gd name="adj" fmla="val 975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01456" name="Line 16"/>
            <p:cNvSpPr>
              <a:spLocks noChangeShapeType="1"/>
            </p:cNvSpPr>
            <p:nvPr/>
          </p:nvSpPr>
          <p:spPr bwMode="auto">
            <a:xfrm>
              <a:off x="3408" y="2256"/>
              <a:ext cx="0" cy="12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701457" name="Line 17"/>
            <p:cNvSpPr>
              <a:spLocks noChangeShapeType="1"/>
            </p:cNvSpPr>
            <p:nvPr/>
          </p:nvSpPr>
          <p:spPr bwMode="auto">
            <a:xfrm>
              <a:off x="4800" y="2256"/>
              <a:ext cx="0" cy="12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701458" name="Line 18"/>
            <p:cNvSpPr>
              <a:spLocks noChangeShapeType="1"/>
            </p:cNvSpPr>
            <p:nvPr/>
          </p:nvSpPr>
          <p:spPr bwMode="auto">
            <a:xfrm>
              <a:off x="3408" y="3504"/>
              <a:ext cx="13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701459" name="Line 19"/>
            <p:cNvSpPr>
              <a:spLocks noChangeShapeType="1"/>
            </p:cNvSpPr>
            <p:nvPr/>
          </p:nvSpPr>
          <p:spPr bwMode="auto">
            <a:xfrm>
              <a:off x="5280" y="1776"/>
              <a:ext cx="0" cy="12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701460" name="Line 20"/>
            <p:cNvSpPr>
              <a:spLocks noChangeShapeType="1"/>
            </p:cNvSpPr>
            <p:nvPr/>
          </p:nvSpPr>
          <p:spPr bwMode="auto">
            <a:xfrm flipH="1">
              <a:off x="4800" y="3072"/>
              <a:ext cx="480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701461" name="Line 21"/>
            <p:cNvSpPr>
              <a:spLocks noChangeShapeType="1"/>
            </p:cNvSpPr>
            <p:nvPr/>
          </p:nvSpPr>
          <p:spPr bwMode="auto">
            <a:xfrm>
              <a:off x="3888" y="1776"/>
              <a:ext cx="0" cy="1296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701462" name="Line 22"/>
            <p:cNvSpPr>
              <a:spLocks noChangeShapeType="1"/>
            </p:cNvSpPr>
            <p:nvPr/>
          </p:nvSpPr>
          <p:spPr bwMode="auto">
            <a:xfrm flipV="1">
              <a:off x="3888" y="3072"/>
              <a:ext cx="1392" cy="0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701463" name="Line 23"/>
            <p:cNvSpPr>
              <a:spLocks noChangeShapeType="1"/>
            </p:cNvSpPr>
            <p:nvPr/>
          </p:nvSpPr>
          <p:spPr bwMode="auto">
            <a:xfrm flipH="1">
              <a:off x="3409" y="3072"/>
              <a:ext cx="479" cy="439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701464" name="Text Box 24"/>
            <p:cNvSpPr txBox="1">
              <a:spLocks noChangeArrowheads="1"/>
            </p:cNvSpPr>
            <p:nvPr/>
          </p:nvSpPr>
          <p:spPr bwMode="auto">
            <a:xfrm>
              <a:off x="3216" y="3361"/>
              <a:ext cx="43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701465" name="Text Box 25"/>
            <p:cNvSpPr txBox="1">
              <a:spLocks noChangeArrowheads="1"/>
            </p:cNvSpPr>
            <p:nvPr/>
          </p:nvSpPr>
          <p:spPr bwMode="auto">
            <a:xfrm>
              <a:off x="4655" y="3456"/>
              <a:ext cx="529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701466" name="Text Box 26"/>
            <p:cNvSpPr txBox="1">
              <a:spLocks noChangeArrowheads="1"/>
            </p:cNvSpPr>
            <p:nvPr/>
          </p:nvSpPr>
          <p:spPr bwMode="auto">
            <a:xfrm>
              <a:off x="5232" y="3024"/>
              <a:ext cx="672" cy="4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701467" name="Text Box 27"/>
            <p:cNvSpPr txBox="1">
              <a:spLocks noChangeArrowheads="1"/>
            </p:cNvSpPr>
            <p:nvPr/>
          </p:nvSpPr>
          <p:spPr bwMode="auto">
            <a:xfrm>
              <a:off x="3648" y="2880"/>
              <a:ext cx="43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701468" name="Text Box 28"/>
            <p:cNvSpPr txBox="1">
              <a:spLocks noChangeArrowheads="1"/>
            </p:cNvSpPr>
            <p:nvPr/>
          </p:nvSpPr>
          <p:spPr bwMode="auto">
            <a:xfrm>
              <a:off x="3216" y="1920"/>
              <a:ext cx="43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kumimoji="1" lang="zh-CN" altLang="zh-CN" sz="2400">
                <a:latin typeface="Times New Roman" pitchFamily="18" charset="0"/>
              </a:endParaRPr>
            </a:p>
          </p:txBody>
        </p:sp>
        <p:sp>
          <p:nvSpPr>
            <p:cNvPr id="701469" name="Text Box 29"/>
            <p:cNvSpPr txBox="1">
              <a:spLocks noChangeArrowheads="1"/>
            </p:cNvSpPr>
            <p:nvPr/>
          </p:nvSpPr>
          <p:spPr bwMode="auto">
            <a:xfrm>
              <a:off x="3312" y="2016"/>
              <a:ext cx="43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kumimoji="1" lang="zh-CN" altLang="zh-CN" sz="2400">
                <a:latin typeface="Times New Roman" pitchFamily="18" charset="0"/>
              </a:endParaRPr>
            </a:p>
          </p:txBody>
        </p:sp>
        <p:sp>
          <p:nvSpPr>
            <p:cNvPr id="701470" name="Text Box 30"/>
            <p:cNvSpPr txBox="1">
              <a:spLocks noChangeArrowheads="1"/>
            </p:cNvSpPr>
            <p:nvPr/>
          </p:nvSpPr>
          <p:spPr bwMode="auto">
            <a:xfrm>
              <a:off x="3408" y="2112"/>
              <a:ext cx="43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kumimoji="1" lang="zh-CN" altLang="zh-CN" sz="2400">
                <a:latin typeface="Times New Roman" pitchFamily="18" charset="0"/>
              </a:endParaRPr>
            </a:p>
          </p:txBody>
        </p:sp>
        <p:sp>
          <p:nvSpPr>
            <p:cNvPr id="701471" name="Text Box 31"/>
            <p:cNvSpPr txBox="1">
              <a:spLocks noChangeArrowheads="1"/>
            </p:cNvSpPr>
            <p:nvPr/>
          </p:nvSpPr>
          <p:spPr bwMode="auto">
            <a:xfrm>
              <a:off x="3264" y="1920"/>
              <a:ext cx="43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kumimoji="1" lang="zh-CN" altLang="zh-CN" sz="2400">
                <a:latin typeface="Times New Roman" pitchFamily="18" charset="0"/>
              </a:endParaRPr>
            </a:p>
          </p:txBody>
        </p:sp>
        <p:sp>
          <p:nvSpPr>
            <p:cNvPr id="701472" name="Text Box 32"/>
            <p:cNvSpPr txBox="1">
              <a:spLocks noChangeArrowheads="1"/>
            </p:cNvSpPr>
            <p:nvPr/>
          </p:nvSpPr>
          <p:spPr bwMode="auto">
            <a:xfrm>
              <a:off x="3360" y="2016"/>
              <a:ext cx="43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kumimoji="1" lang="zh-CN" altLang="zh-CN" sz="2400">
                <a:latin typeface="Times New Roman" pitchFamily="18" charset="0"/>
              </a:endParaRPr>
            </a:p>
          </p:txBody>
        </p:sp>
        <p:sp>
          <p:nvSpPr>
            <p:cNvPr id="701473" name="Text Box 33"/>
            <p:cNvSpPr txBox="1">
              <a:spLocks noChangeArrowheads="1"/>
            </p:cNvSpPr>
            <p:nvPr/>
          </p:nvSpPr>
          <p:spPr bwMode="auto">
            <a:xfrm>
              <a:off x="3072" y="2161"/>
              <a:ext cx="76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A</a:t>
              </a:r>
              <a:r>
                <a:rPr kumimoji="1" lang="en-US" altLang="zh-CN" sz="2400" baseline="30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701474" name="Text Box 34"/>
            <p:cNvSpPr txBox="1">
              <a:spLocks noChangeArrowheads="1"/>
            </p:cNvSpPr>
            <p:nvPr/>
          </p:nvSpPr>
          <p:spPr bwMode="auto">
            <a:xfrm>
              <a:off x="4560" y="2209"/>
              <a:ext cx="57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B</a:t>
              </a:r>
              <a:r>
                <a:rPr kumimoji="1" lang="en-US" altLang="zh-CN" sz="2400" baseline="30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701475" name="Text Box 35"/>
            <p:cNvSpPr txBox="1">
              <a:spLocks noChangeArrowheads="1"/>
            </p:cNvSpPr>
            <p:nvPr/>
          </p:nvSpPr>
          <p:spPr bwMode="auto">
            <a:xfrm>
              <a:off x="5232" y="1680"/>
              <a:ext cx="52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C</a:t>
              </a:r>
              <a:r>
                <a:rPr kumimoji="1" lang="en-US" altLang="zh-CN" sz="2400" baseline="30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701476" name="Text Box 36"/>
            <p:cNvSpPr txBox="1">
              <a:spLocks noChangeArrowheads="1"/>
            </p:cNvSpPr>
            <p:nvPr/>
          </p:nvSpPr>
          <p:spPr bwMode="auto">
            <a:xfrm>
              <a:off x="3600" y="1632"/>
              <a:ext cx="384" cy="6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D</a:t>
              </a:r>
              <a:r>
                <a:rPr kumimoji="1" lang="en-US" altLang="zh-CN" sz="2400" baseline="30000">
                  <a:latin typeface="Times New Roman" pitchFamily="18" charset="0"/>
                </a:rPr>
                <a:t>1</a:t>
              </a:r>
            </a:p>
          </p:txBody>
        </p:sp>
      </p:grp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1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1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144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530" name="Text Box 2"/>
          <p:cNvSpPr txBox="1">
            <a:spLocks noChangeArrowheads="1"/>
          </p:cNvSpPr>
          <p:nvPr/>
        </p:nvSpPr>
        <p:spPr bwMode="auto">
          <a:xfrm>
            <a:off x="990600" y="1600200"/>
            <a:ext cx="518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3333FF"/>
                </a:solidFill>
                <a:latin typeface="Times New Roman" pitchFamily="18" charset="0"/>
              </a:rPr>
              <a:t>我们通常用</a:t>
            </a:r>
            <a:r>
              <a:rPr kumimoji="1" lang="zh-CN" altLang="en-US" sz="4000" b="1">
                <a:solidFill>
                  <a:srgbClr val="FF0000"/>
                </a:solidFill>
                <a:latin typeface="Times New Roman" pitchFamily="18" charset="0"/>
              </a:rPr>
              <a:t>“</a:t>
            </a:r>
            <a:r>
              <a:rPr kumimoji="1" lang="en-US" altLang="zh-CN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//”</a:t>
            </a:r>
            <a:r>
              <a:rPr kumimoji="1" lang="zh-CN" altLang="en-US" sz="32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表示平行。</a:t>
            </a:r>
            <a:endParaRPr kumimoji="1" lang="zh-CN" altLang="en-US" sz="3200" b="1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662531" name="Text Box 3"/>
          <p:cNvSpPr txBox="1">
            <a:spLocks noChangeArrowheads="1"/>
          </p:cNvSpPr>
          <p:nvPr/>
        </p:nvSpPr>
        <p:spPr bwMode="auto">
          <a:xfrm>
            <a:off x="755650" y="836613"/>
            <a:ext cx="576103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400" b="1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kumimoji="1" lang="zh-CN" altLang="en-US" sz="4400" b="1">
                <a:solidFill>
                  <a:srgbClr val="FF0000"/>
                </a:solidFill>
                <a:latin typeface="Times New Roman" pitchFamily="18" charset="0"/>
              </a:rPr>
              <a:t>、平行线的表示法：</a:t>
            </a:r>
            <a:endParaRPr kumimoji="1" lang="zh-CN" altLang="en-US" sz="3600" b="1" baseline="-25000">
              <a:solidFill>
                <a:srgbClr val="FF0000"/>
              </a:solidFill>
              <a:latin typeface="Times New Roman" pitchFamily="18" charset="0"/>
            </a:endParaRPr>
          </a:p>
        </p:txBody>
      </p:sp>
      <p:grpSp>
        <p:nvGrpSpPr>
          <p:cNvPr id="662532" name="Group 4"/>
          <p:cNvGrpSpPr>
            <a:grpSpLocks/>
          </p:cNvGrpSpPr>
          <p:nvPr/>
        </p:nvGrpSpPr>
        <p:grpSpPr bwMode="auto">
          <a:xfrm>
            <a:off x="1066800" y="2286000"/>
            <a:ext cx="3200400" cy="2195513"/>
            <a:chOff x="624" y="1209"/>
            <a:chExt cx="2016" cy="1383"/>
          </a:xfrm>
        </p:grpSpPr>
        <p:sp>
          <p:nvSpPr>
            <p:cNvPr id="662533" name="Text Box 5"/>
            <p:cNvSpPr txBox="1">
              <a:spLocks noChangeArrowheads="1"/>
            </p:cNvSpPr>
            <p:nvPr/>
          </p:nvSpPr>
          <p:spPr bwMode="auto">
            <a:xfrm>
              <a:off x="1008" y="1872"/>
              <a:ext cx="76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>
                  <a:solidFill>
                    <a:srgbClr val="FF0000"/>
                  </a:solidFill>
                  <a:latin typeface="Times New Roman" pitchFamily="18" charset="0"/>
                </a:rPr>
                <a:t>C  </a:t>
              </a:r>
            </a:p>
          </p:txBody>
        </p:sp>
        <p:sp>
          <p:nvSpPr>
            <p:cNvPr id="662534" name="Text Box 6"/>
            <p:cNvSpPr txBox="1">
              <a:spLocks noChangeArrowheads="1"/>
            </p:cNvSpPr>
            <p:nvPr/>
          </p:nvSpPr>
          <p:spPr bwMode="auto">
            <a:xfrm>
              <a:off x="1680" y="1920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>
                  <a:solidFill>
                    <a:srgbClr val="FF0000"/>
                  </a:solidFill>
                  <a:latin typeface="Times New Roman" pitchFamily="18" charset="0"/>
                </a:rPr>
                <a:t> D</a:t>
              </a:r>
            </a:p>
          </p:txBody>
        </p:sp>
        <p:sp>
          <p:nvSpPr>
            <p:cNvPr id="662535" name="Text Box 7"/>
            <p:cNvSpPr txBox="1">
              <a:spLocks noChangeArrowheads="1"/>
            </p:cNvSpPr>
            <p:nvPr/>
          </p:nvSpPr>
          <p:spPr bwMode="auto">
            <a:xfrm>
              <a:off x="1776" y="1209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>
                  <a:solidFill>
                    <a:srgbClr val="FF0000"/>
                  </a:solidFill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662536" name="Text Box 8"/>
            <p:cNvSpPr txBox="1">
              <a:spLocks noChangeArrowheads="1"/>
            </p:cNvSpPr>
            <p:nvPr/>
          </p:nvSpPr>
          <p:spPr bwMode="auto">
            <a:xfrm>
              <a:off x="960" y="1248"/>
              <a:ext cx="67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662537" name="Line 9"/>
            <p:cNvSpPr>
              <a:spLocks noChangeShapeType="1"/>
            </p:cNvSpPr>
            <p:nvPr/>
          </p:nvSpPr>
          <p:spPr bwMode="auto">
            <a:xfrm>
              <a:off x="624" y="1561"/>
              <a:ext cx="1824" cy="0"/>
            </a:xfrm>
            <a:prstGeom prst="line">
              <a:avLst/>
            </a:prstGeom>
            <a:noFill/>
            <a:ln w="5715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62538" name="Rectangle 10"/>
            <p:cNvSpPr>
              <a:spLocks noChangeArrowheads="1"/>
            </p:cNvSpPr>
            <p:nvPr/>
          </p:nvSpPr>
          <p:spPr bwMode="auto">
            <a:xfrm>
              <a:off x="1776" y="1248"/>
              <a:ext cx="236" cy="6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6000">
                  <a:solidFill>
                    <a:srgbClr val="FF33CC"/>
                  </a:solidFill>
                  <a:latin typeface="Times New Roman" pitchFamily="18" charset="0"/>
                </a:rPr>
                <a:t>·</a:t>
              </a:r>
            </a:p>
          </p:txBody>
        </p:sp>
        <p:sp>
          <p:nvSpPr>
            <p:cNvPr id="662539" name="Rectangle 11"/>
            <p:cNvSpPr>
              <a:spLocks noChangeArrowheads="1"/>
            </p:cNvSpPr>
            <p:nvPr/>
          </p:nvSpPr>
          <p:spPr bwMode="auto">
            <a:xfrm>
              <a:off x="1008" y="1248"/>
              <a:ext cx="236" cy="6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6000" dirty="0">
                  <a:solidFill>
                    <a:srgbClr val="FF0000"/>
                  </a:solidFill>
                  <a:latin typeface="Times New Roman" pitchFamily="18" charset="0"/>
                </a:rPr>
                <a:t>·</a:t>
              </a:r>
            </a:p>
          </p:txBody>
        </p:sp>
        <p:sp>
          <p:nvSpPr>
            <p:cNvPr id="662540" name="Line 12"/>
            <p:cNvSpPr>
              <a:spLocks noChangeShapeType="1"/>
            </p:cNvSpPr>
            <p:nvPr/>
          </p:nvSpPr>
          <p:spPr bwMode="auto">
            <a:xfrm>
              <a:off x="624" y="2233"/>
              <a:ext cx="1872" cy="0"/>
            </a:xfrm>
            <a:prstGeom prst="line">
              <a:avLst/>
            </a:prstGeom>
            <a:noFill/>
            <a:ln w="5715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62541" name="Rectangle 13"/>
            <p:cNvSpPr>
              <a:spLocks noChangeArrowheads="1"/>
            </p:cNvSpPr>
            <p:nvPr/>
          </p:nvSpPr>
          <p:spPr bwMode="auto">
            <a:xfrm>
              <a:off x="1008" y="1843"/>
              <a:ext cx="260" cy="7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7200">
                  <a:solidFill>
                    <a:srgbClr val="FF0000"/>
                  </a:solidFill>
                  <a:latin typeface="Times New Roman" pitchFamily="18" charset="0"/>
                </a:rPr>
                <a:t>·</a:t>
              </a:r>
            </a:p>
          </p:txBody>
        </p:sp>
        <p:sp>
          <p:nvSpPr>
            <p:cNvPr id="662542" name="Rectangle 14"/>
            <p:cNvSpPr>
              <a:spLocks noChangeArrowheads="1"/>
            </p:cNvSpPr>
            <p:nvPr/>
          </p:nvSpPr>
          <p:spPr bwMode="auto">
            <a:xfrm>
              <a:off x="1776" y="1843"/>
              <a:ext cx="864" cy="7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7200">
                  <a:solidFill>
                    <a:srgbClr val="FF0000"/>
                  </a:solidFill>
                  <a:latin typeface="Times New Roman" pitchFamily="18" charset="0"/>
                </a:rPr>
                <a:t>·</a:t>
              </a:r>
            </a:p>
          </p:txBody>
        </p:sp>
      </p:grpSp>
      <p:grpSp>
        <p:nvGrpSpPr>
          <p:cNvPr id="662543" name="Group 15"/>
          <p:cNvGrpSpPr>
            <a:grpSpLocks/>
          </p:cNvGrpSpPr>
          <p:nvPr/>
        </p:nvGrpSpPr>
        <p:grpSpPr bwMode="auto">
          <a:xfrm>
            <a:off x="914400" y="4419600"/>
            <a:ext cx="3203575" cy="762000"/>
            <a:chOff x="0" y="2814"/>
            <a:chExt cx="2018" cy="480"/>
          </a:xfrm>
        </p:grpSpPr>
        <p:sp>
          <p:nvSpPr>
            <p:cNvPr id="662544" name="Text Box 16"/>
            <p:cNvSpPr txBox="1">
              <a:spLocks noChangeArrowheads="1"/>
            </p:cNvSpPr>
            <p:nvPr/>
          </p:nvSpPr>
          <p:spPr bwMode="auto">
            <a:xfrm>
              <a:off x="0" y="2814"/>
              <a:ext cx="2018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600" b="1">
                  <a:solidFill>
                    <a:srgbClr val="FF0000"/>
                  </a:solidFill>
                  <a:latin typeface="Times New Roman" pitchFamily="18" charset="0"/>
                </a:rPr>
                <a:t>   </a:t>
              </a:r>
              <a:r>
                <a:rPr kumimoji="1" lang="en-US" altLang="zh-CN" sz="4400" b="1">
                  <a:solidFill>
                    <a:srgbClr val="FF0000"/>
                  </a:solidFill>
                  <a:latin typeface="Times New Roman" pitchFamily="18" charset="0"/>
                </a:rPr>
                <a:t>m ∥ n</a:t>
              </a:r>
            </a:p>
          </p:txBody>
        </p:sp>
        <p:sp>
          <p:nvSpPr>
            <p:cNvPr id="662545" name="AutoShape 17"/>
            <p:cNvSpPr>
              <a:spLocks noChangeArrowheads="1"/>
            </p:cNvSpPr>
            <p:nvPr/>
          </p:nvSpPr>
          <p:spPr bwMode="auto">
            <a:xfrm>
              <a:off x="1383" y="2976"/>
              <a:ext cx="635" cy="272"/>
            </a:xfrm>
            <a:prstGeom prst="rightArrow">
              <a:avLst>
                <a:gd name="adj1" fmla="val 50000"/>
                <a:gd name="adj2" fmla="val 58364"/>
              </a:avLst>
            </a:prstGeom>
            <a:solidFill>
              <a:schemeClr val="accent2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62546" name="Group 18"/>
          <p:cNvGrpSpPr>
            <a:grpSpLocks/>
          </p:cNvGrpSpPr>
          <p:nvPr/>
        </p:nvGrpSpPr>
        <p:grpSpPr bwMode="auto">
          <a:xfrm>
            <a:off x="4495800" y="2590800"/>
            <a:ext cx="4319588" cy="641350"/>
            <a:chOff x="2744" y="1706"/>
            <a:chExt cx="2721" cy="404"/>
          </a:xfrm>
        </p:grpSpPr>
        <p:sp>
          <p:nvSpPr>
            <p:cNvPr id="662547" name="Text Box 19"/>
            <p:cNvSpPr txBox="1">
              <a:spLocks noChangeArrowheads="1"/>
            </p:cNvSpPr>
            <p:nvPr/>
          </p:nvSpPr>
          <p:spPr bwMode="auto">
            <a:xfrm>
              <a:off x="2744" y="1706"/>
              <a:ext cx="2721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600" b="1">
                  <a:solidFill>
                    <a:srgbClr val="FF0000"/>
                  </a:solidFill>
                  <a:latin typeface="Times New Roman" pitchFamily="18" charset="0"/>
                </a:rPr>
                <a:t>            AB ∥ CD</a:t>
              </a:r>
            </a:p>
          </p:txBody>
        </p:sp>
        <p:sp>
          <p:nvSpPr>
            <p:cNvPr id="662548" name="AutoShape 20"/>
            <p:cNvSpPr>
              <a:spLocks noChangeArrowheads="1"/>
            </p:cNvSpPr>
            <p:nvPr/>
          </p:nvSpPr>
          <p:spPr bwMode="auto">
            <a:xfrm>
              <a:off x="2835" y="1747"/>
              <a:ext cx="816" cy="318"/>
            </a:xfrm>
            <a:prstGeom prst="leftArrow">
              <a:avLst>
                <a:gd name="adj1" fmla="val 50000"/>
                <a:gd name="adj2" fmla="val 64151"/>
              </a:avLst>
            </a:prstGeom>
            <a:solidFill>
              <a:schemeClr val="accent2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62549" name="Group 21"/>
          <p:cNvGrpSpPr>
            <a:grpSpLocks/>
          </p:cNvGrpSpPr>
          <p:nvPr/>
        </p:nvGrpSpPr>
        <p:grpSpPr bwMode="auto">
          <a:xfrm>
            <a:off x="4648200" y="4267200"/>
            <a:ext cx="3424238" cy="1524000"/>
            <a:chOff x="2739" y="2352"/>
            <a:chExt cx="2157" cy="960"/>
          </a:xfrm>
        </p:grpSpPr>
        <p:sp>
          <p:nvSpPr>
            <p:cNvPr id="662550" name="Line 22"/>
            <p:cNvSpPr>
              <a:spLocks noChangeShapeType="1"/>
            </p:cNvSpPr>
            <p:nvPr/>
          </p:nvSpPr>
          <p:spPr bwMode="auto">
            <a:xfrm>
              <a:off x="3168" y="2688"/>
              <a:ext cx="1680" cy="0"/>
            </a:xfrm>
            <a:prstGeom prst="line">
              <a:avLst/>
            </a:prstGeom>
            <a:noFill/>
            <a:ln w="5715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62551" name="Line 23"/>
            <p:cNvSpPr>
              <a:spLocks noChangeShapeType="1"/>
            </p:cNvSpPr>
            <p:nvPr/>
          </p:nvSpPr>
          <p:spPr bwMode="auto">
            <a:xfrm>
              <a:off x="3216" y="3074"/>
              <a:ext cx="1680" cy="0"/>
            </a:xfrm>
            <a:prstGeom prst="line">
              <a:avLst/>
            </a:prstGeom>
            <a:noFill/>
            <a:ln w="5715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62552" name="Text Box 24"/>
            <p:cNvSpPr txBox="1">
              <a:spLocks noChangeArrowheads="1"/>
            </p:cNvSpPr>
            <p:nvPr/>
          </p:nvSpPr>
          <p:spPr bwMode="auto">
            <a:xfrm>
              <a:off x="2739" y="2352"/>
              <a:ext cx="452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4800">
                  <a:solidFill>
                    <a:srgbClr val="FF0000"/>
                  </a:solidFill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662553" name="Text Box 25"/>
            <p:cNvSpPr txBox="1">
              <a:spLocks noChangeArrowheads="1"/>
            </p:cNvSpPr>
            <p:nvPr/>
          </p:nvSpPr>
          <p:spPr bwMode="auto">
            <a:xfrm>
              <a:off x="2815" y="2736"/>
              <a:ext cx="332" cy="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5400">
                  <a:solidFill>
                    <a:srgbClr val="FF0000"/>
                  </a:solidFill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662554" name="Text Box 26"/>
          <p:cNvSpPr txBox="1">
            <a:spLocks noChangeArrowheads="1"/>
          </p:cNvSpPr>
          <p:nvPr/>
        </p:nvSpPr>
        <p:spPr bwMode="auto">
          <a:xfrm>
            <a:off x="4572000" y="3581400"/>
            <a:ext cx="4078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3333FF"/>
                </a:solidFill>
              </a:rPr>
              <a:t>读作：　“</a:t>
            </a:r>
            <a:r>
              <a:rPr lang="en-US" altLang="zh-CN" sz="2400" b="1">
                <a:solidFill>
                  <a:srgbClr val="3333FF"/>
                </a:solidFill>
              </a:rPr>
              <a:t>AB </a:t>
            </a:r>
            <a:r>
              <a:rPr lang="zh-CN" altLang="en-US" sz="2400" b="1" i="1">
                <a:solidFill>
                  <a:srgbClr val="3333FF"/>
                </a:solidFill>
              </a:rPr>
              <a:t>平行于 </a:t>
            </a:r>
            <a:r>
              <a:rPr lang="en-US" altLang="zh-CN" sz="2400" b="1">
                <a:solidFill>
                  <a:srgbClr val="3333FF"/>
                </a:solidFill>
              </a:rPr>
              <a:t>CD”</a:t>
            </a:r>
            <a:r>
              <a:rPr lang="zh-CN" altLang="en-US" sz="2400">
                <a:solidFill>
                  <a:srgbClr val="3333FF"/>
                </a:solidFill>
              </a:rPr>
              <a:t>　</a:t>
            </a:r>
          </a:p>
        </p:txBody>
      </p:sp>
      <p:sp>
        <p:nvSpPr>
          <p:cNvPr id="662555" name="Text Box 27"/>
          <p:cNvSpPr txBox="1">
            <a:spLocks noChangeArrowheads="1"/>
          </p:cNvSpPr>
          <p:nvPr/>
        </p:nvSpPr>
        <p:spPr bwMode="auto">
          <a:xfrm>
            <a:off x="4356100" y="5734050"/>
            <a:ext cx="411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3333FF"/>
                </a:solidFill>
              </a:rPr>
              <a:t>读作：　“　</a:t>
            </a:r>
            <a:r>
              <a:rPr lang="en-US" altLang="zh-CN" sz="2400" b="1">
                <a:solidFill>
                  <a:srgbClr val="3333FF"/>
                </a:solidFill>
              </a:rPr>
              <a:t>m</a:t>
            </a:r>
            <a:r>
              <a:rPr lang="zh-CN" altLang="en-US" sz="2400" b="1" i="1">
                <a:solidFill>
                  <a:srgbClr val="3333FF"/>
                </a:solidFill>
              </a:rPr>
              <a:t>平行于</a:t>
            </a:r>
            <a:r>
              <a:rPr lang="en-US" altLang="zh-CN" sz="2400" b="1" i="1">
                <a:solidFill>
                  <a:srgbClr val="3333FF"/>
                </a:solidFill>
              </a:rPr>
              <a:t>n</a:t>
            </a:r>
            <a:r>
              <a:rPr lang="en-US" altLang="zh-CN" sz="2400" b="1">
                <a:solidFill>
                  <a:srgbClr val="3333FF"/>
                </a:solidFill>
              </a:rPr>
              <a:t>   ”</a:t>
            </a:r>
            <a:r>
              <a:rPr lang="en-US" altLang="zh-CN" b="1">
                <a:solidFill>
                  <a:srgbClr val="3333FF"/>
                </a:solidFill>
              </a:rPr>
              <a:t> </a:t>
            </a:r>
            <a:r>
              <a:rPr lang="zh-CN" altLang="en-US" b="1">
                <a:solidFill>
                  <a:srgbClr val="3333FF"/>
                </a:solidFill>
              </a:rPr>
              <a:t>　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6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6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2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662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62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6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6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6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662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2530" grpId="0" autoUpdateAnimBg="0"/>
      <p:bldP spid="662531" grpId="0" autoUpdateAnimBg="0"/>
      <p:bldP spid="662554" grpId="0" autoUpdateAnimBg="0"/>
      <p:bldP spid="66255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579" name="Rectangle 3"/>
          <p:cNvSpPr>
            <a:spLocks noChangeArrowheads="1"/>
          </p:cNvSpPr>
          <p:nvPr/>
        </p:nvSpPr>
        <p:spPr bwMode="auto">
          <a:xfrm>
            <a:off x="827088" y="3213100"/>
            <a:ext cx="626427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en-US" altLang="zh-CN" sz="4000" b="1">
                <a:latin typeface="Times New Roman" pitchFamily="18" charset="0"/>
              </a:rPr>
              <a:t>     </a:t>
            </a:r>
            <a:r>
              <a:rPr kumimoji="1" lang="zh-CN" altLang="en-US" sz="3200" b="1">
                <a:solidFill>
                  <a:srgbClr val="3333FF"/>
                </a:solidFill>
                <a:latin typeface="Times New Roman" pitchFamily="18" charset="0"/>
              </a:rPr>
              <a:t>在同一平面内，两条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itchFamily="18" charset="0"/>
              </a:rPr>
              <a:t>不重合  </a:t>
            </a:r>
            <a:r>
              <a:rPr kumimoji="1" lang="zh-CN" altLang="en-US" sz="3200" b="1">
                <a:solidFill>
                  <a:srgbClr val="3333FF"/>
                </a:solidFill>
                <a:latin typeface="Times New Roman" pitchFamily="18" charset="0"/>
              </a:rPr>
              <a:t>的直线的位置关系只有两种：</a:t>
            </a:r>
          </a:p>
          <a:p>
            <a:pPr algn="just"/>
            <a:r>
              <a:rPr kumimoji="1" lang="zh-CN" altLang="en-US" sz="4800" b="1">
                <a:solidFill>
                  <a:srgbClr val="CA020C"/>
                </a:solidFill>
                <a:latin typeface="Times New Roman" pitchFamily="18" charset="0"/>
              </a:rPr>
              <a:t>      </a:t>
            </a:r>
            <a:r>
              <a:rPr kumimoji="1" lang="zh-CN" altLang="en-US" sz="4800" b="1">
                <a:solidFill>
                  <a:srgbClr val="FF3300"/>
                </a:solidFill>
                <a:latin typeface="Times New Roman" pitchFamily="18" charset="0"/>
              </a:rPr>
              <a:t>相交或平行</a:t>
            </a:r>
          </a:p>
        </p:txBody>
      </p:sp>
      <p:grpSp>
        <p:nvGrpSpPr>
          <p:cNvPr id="664583" name="Group 7"/>
          <p:cNvGrpSpPr>
            <a:grpSpLocks/>
          </p:cNvGrpSpPr>
          <p:nvPr/>
        </p:nvGrpSpPr>
        <p:grpSpPr bwMode="auto">
          <a:xfrm>
            <a:off x="468313" y="1268413"/>
            <a:ext cx="6923087" cy="2087562"/>
            <a:chOff x="83" y="2840"/>
            <a:chExt cx="4361" cy="1354"/>
          </a:xfrm>
        </p:grpSpPr>
        <p:grpSp>
          <p:nvGrpSpPr>
            <p:cNvPr id="664584" name="Group 8"/>
            <p:cNvGrpSpPr>
              <a:grpSpLocks/>
            </p:cNvGrpSpPr>
            <p:nvPr/>
          </p:nvGrpSpPr>
          <p:grpSpPr bwMode="auto">
            <a:xfrm>
              <a:off x="83" y="2840"/>
              <a:ext cx="1028" cy="1075"/>
              <a:chOff x="83" y="2795"/>
              <a:chExt cx="1028" cy="1075"/>
            </a:xfrm>
          </p:grpSpPr>
          <p:pic>
            <p:nvPicPr>
              <p:cNvPr id="664585" name="Picture 9" descr="Q_011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1" y="2795"/>
                <a:ext cx="340" cy="3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64586" name="Picture 10" descr="米老鼠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" y="3022"/>
                <a:ext cx="847" cy="8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64587" name="Text Box 11"/>
            <p:cNvSpPr txBox="1">
              <a:spLocks noChangeArrowheads="1"/>
            </p:cNvSpPr>
            <p:nvPr/>
          </p:nvSpPr>
          <p:spPr bwMode="auto">
            <a:xfrm>
              <a:off x="1416" y="3025"/>
              <a:ext cx="3028" cy="11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>
                  <a:solidFill>
                    <a:srgbClr val="CC0066"/>
                  </a:solidFill>
                  <a:ea typeface="华文行楷" pitchFamily="2" charset="-122"/>
                </a:rPr>
                <a:t>在同一平面内，两条直线有几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800">
                  <a:solidFill>
                    <a:srgbClr val="CC0066"/>
                  </a:solidFill>
                  <a:ea typeface="华文行楷" pitchFamily="2" charset="-122"/>
                </a:rPr>
                <a:t>种位置关系呢？</a:t>
              </a:r>
            </a:p>
            <a:p>
              <a:pPr>
                <a:spcBef>
                  <a:spcPct val="50000"/>
                </a:spcBef>
              </a:pPr>
              <a:endParaRPr lang="en-US" altLang="zh-CN" sz="28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"/>
                                        <p:tgtEl>
                                          <p:spTgt spid="66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457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466" name="Text Box 2"/>
          <p:cNvSpPr txBox="1">
            <a:spLocks noChangeArrowheads="1"/>
          </p:cNvSpPr>
          <p:nvPr/>
        </p:nvSpPr>
        <p:spPr bwMode="auto">
          <a:xfrm>
            <a:off x="1343025" y="609600"/>
            <a:ext cx="6505575" cy="405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chemeClr val="tx2"/>
                </a:solidFill>
              </a:rPr>
              <a:t>  </a:t>
            </a:r>
            <a:r>
              <a:rPr lang="zh-CN" altLang="en-US" sz="3200" b="1" dirty="0">
                <a:solidFill>
                  <a:schemeClr val="tx2"/>
                </a:solidFill>
              </a:rPr>
              <a:t>观察如图所示的长方体后填空：</a:t>
            </a:r>
          </a:p>
          <a:p>
            <a:r>
              <a:rPr lang="zh-CN" altLang="en-US" sz="32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）用符号表示下列两棱的位置关系：</a:t>
            </a:r>
          </a:p>
          <a:p>
            <a:r>
              <a:rPr lang="zh-CN" altLang="en-US" sz="2800" b="1" dirty="0"/>
              <a:t>           </a:t>
            </a:r>
            <a:r>
              <a:rPr lang="en-US" altLang="zh-CN" sz="2800" b="1" dirty="0"/>
              <a:t>A</a:t>
            </a:r>
            <a:r>
              <a:rPr lang="en-US" altLang="zh-CN" sz="2800" b="1" baseline="-25000" dirty="0"/>
              <a:t>1</a:t>
            </a:r>
            <a:r>
              <a:rPr lang="en-US" altLang="zh-CN" sz="2800" b="1" dirty="0"/>
              <a:t>B</a:t>
            </a:r>
            <a:r>
              <a:rPr lang="en-US" altLang="zh-CN" sz="2800" b="1" baseline="-25000" dirty="0"/>
              <a:t>1</a:t>
            </a:r>
            <a:r>
              <a:rPr lang="en-US" altLang="zh-CN" sz="2800" b="1" u="sng" dirty="0"/>
              <a:t>     </a:t>
            </a:r>
            <a:r>
              <a:rPr lang="en-US" altLang="zh-CN" sz="2800" b="1" dirty="0"/>
              <a:t>AB</a:t>
            </a:r>
            <a:r>
              <a:rPr lang="zh-CN" altLang="en-US" sz="2800" b="1" dirty="0"/>
              <a:t>，     </a:t>
            </a:r>
            <a:r>
              <a:rPr lang="en-US" altLang="zh-CN" sz="2800" b="1" dirty="0"/>
              <a:t>AA</a:t>
            </a:r>
            <a:r>
              <a:rPr lang="en-US" altLang="zh-CN" sz="2800" b="1" baseline="-25000" dirty="0"/>
              <a:t>1</a:t>
            </a:r>
            <a:r>
              <a:rPr lang="en-US" altLang="zh-CN" sz="2800" b="1" u="sng" dirty="0"/>
              <a:t>       </a:t>
            </a:r>
            <a:r>
              <a:rPr lang="en-US" altLang="zh-CN" sz="2800" b="1" dirty="0"/>
              <a:t>AB</a:t>
            </a:r>
            <a:r>
              <a:rPr lang="zh-CN" altLang="en-US" sz="2800" b="1" dirty="0"/>
              <a:t>，</a:t>
            </a:r>
          </a:p>
          <a:p>
            <a:r>
              <a:rPr lang="zh-CN" altLang="en-US" sz="2800" b="1" dirty="0"/>
              <a:t>           </a:t>
            </a:r>
            <a:r>
              <a:rPr lang="en-US" altLang="zh-CN" sz="2800" b="1" dirty="0"/>
              <a:t>A</a:t>
            </a:r>
            <a:r>
              <a:rPr lang="en-US" altLang="zh-CN" sz="2800" b="1" baseline="-25000" dirty="0"/>
              <a:t>1</a:t>
            </a:r>
            <a:r>
              <a:rPr lang="en-US" altLang="zh-CN" sz="2800" b="1" dirty="0"/>
              <a:t>D</a:t>
            </a:r>
            <a:r>
              <a:rPr lang="en-US" altLang="zh-CN" sz="2800" b="1" baseline="-25000" dirty="0"/>
              <a:t>1</a:t>
            </a:r>
            <a:r>
              <a:rPr lang="en-US" altLang="zh-CN" sz="2800" b="1" u="sng" dirty="0"/>
              <a:t>      </a:t>
            </a:r>
            <a:r>
              <a:rPr lang="en-US" altLang="zh-CN" sz="2800" b="1" dirty="0"/>
              <a:t>C</a:t>
            </a:r>
            <a:r>
              <a:rPr lang="en-US" altLang="zh-CN" sz="2800" b="1" baseline="-25000" dirty="0"/>
              <a:t>1</a:t>
            </a:r>
            <a:r>
              <a:rPr lang="en-US" altLang="zh-CN" sz="2800" b="1" dirty="0"/>
              <a:t>D</a:t>
            </a:r>
            <a:r>
              <a:rPr lang="en-US" altLang="zh-CN" sz="2800" b="1" baseline="-25000" dirty="0"/>
              <a:t>1</a:t>
            </a:r>
            <a:r>
              <a:rPr lang="zh-CN" altLang="en-US" sz="2800" b="1" dirty="0"/>
              <a:t>，  </a:t>
            </a:r>
            <a:r>
              <a:rPr lang="en-US" altLang="zh-CN" sz="2800" b="1" dirty="0"/>
              <a:t>AD</a:t>
            </a:r>
            <a:r>
              <a:rPr lang="en-US" altLang="zh-CN" sz="2800" b="1" u="sng" dirty="0"/>
              <a:t>       </a:t>
            </a:r>
            <a:r>
              <a:rPr lang="en-US" altLang="zh-CN" sz="2800" b="1" dirty="0"/>
              <a:t>BC</a:t>
            </a:r>
            <a:r>
              <a:rPr lang="zh-CN" altLang="en-US" sz="2800" b="1" dirty="0"/>
              <a:t>。</a:t>
            </a:r>
          </a:p>
          <a:p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 </a:t>
            </a:r>
            <a:r>
              <a:rPr lang="en-US" altLang="zh-CN" sz="2800" b="1" dirty="0"/>
              <a:t>A</a:t>
            </a:r>
            <a:r>
              <a:rPr lang="en-US" altLang="zh-CN" sz="2800" b="1" baseline="-25000" dirty="0"/>
              <a:t>1</a:t>
            </a:r>
            <a:r>
              <a:rPr lang="en-US" altLang="zh-CN" sz="2800" b="1" dirty="0"/>
              <a:t>B</a:t>
            </a:r>
            <a:r>
              <a:rPr lang="en-US" altLang="zh-CN" sz="2800" b="1" baseline="-25000" dirty="0"/>
              <a:t>1</a:t>
            </a:r>
            <a:r>
              <a:rPr lang="zh-CN" altLang="en-US" sz="2800" b="1" dirty="0"/>
              <a:t>与</a:t>
            </a:r>
            <a:r>
              <a:rPr lang="en-US" altLang="zh-CN" sz="2800" b="1" dirty="0"/>
              <a:t>BC</a:t>
            </a:r>
            <a:r>
              <a:rPr lang="zh-CN" altLang="en-US" sz="2800" b="1" dirty="0"/>
              <a:t>所在的直线是两条不</a:t>
            </a:r>
          </a:p>
          <a:p>
            <a:r>
              <a:rPr lang="zh-CN" altLang="en-US" sz="2800" b="1" dirty="0"/>
              <a:t>         相交的直线，他们</a:t>
            </a:r>
            <a:r>
              <a:rPr lang="zh-CN" altLang="en-US" sz="2800" b="1" u="sng" dirty="0"/>
              <a:t>        </a:t>
            </a:r>
            <a:r>
              <a:rPr lang="zh-CN" altLang="en-US" sz="2800" b="1" dirty="0"/>
              <a:t>平行。</a:t>
            </a:r>
          </a:p>
          <a:p>
            <a:r>
              <a:rPr lang="zh-CN" altLang="en-US" sz="2800" b="1" dirty="0"/>
              <a:t>       （填“是”或“不是”），</a:t>
            </a:r>
          </a:p>
          <a:p>
            <a:r>
              <a:rPr lang="zh-CN" altLang="en-US" sz="2800" b="1" dirty="0"/>
              <a:t>         由此可知，在 </a:t>
            </a:r>
            <a:r>
              <a:rPr lang="zh-CN" altLang="en-US" sz="2800" b="1" u="sng" dirty="0"/>
              <a:t>              </a:t>
            </a:r>
            <a:r>
              <a:rPr lang="zh-CN" altLang="en-US" sz="2800" b="1" dirty="0"/>
              <a:t>内，两条</a:t>
            </a:r>
          </a:p>
          <a:p>
            <a:r>
              <a:rPr lang="zh-CN" altLang="en-US" sz="2800" b="1" dirty="0"/>
              <a:t>         不相交的直线才能叫做平行线。</a:t>
            </a:r>
          </a:p>
        </p:txBody>
      </p:sp>
      <p:sp>
        <p:nvSpPr>
          <p:cNvPr id="702467" name="Rectangle 3"/>
          <p:cNvSpPr>
            <a:spLocks noChangeArrowheads="1"/>
          </p:cNvSpPr>
          <p:nvPr/>
        </p:nvSpPr>
        <p:spPr bwMode="auto">
          <a:xfrm>
            <a:off x="5867400" y="2057400"/>
            <a:ext cx="4905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∥</a:t>
            </a:r>
          </a:p>
        </p:txBody>
      </p:sp>
      <p:sp>
        <p:nvSpPr>
          <p:cNvPr id="702468" name="Rectangle 4"/>
          <p:cNvSpPr>
            <a:spLocks noChangeArrowheads="1"/>
          </p:cNvSpPr>
          <p:nvPr/>
        </p:nvSpPr>
        <p:spPr bwMode="auto">
          <a:xfrm>
            <a:off x="3276600" y="1612900"/>
            <a:ext cx="48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∥</a:t>
            </a:r>
          </a:p>
        </p:txBody>
      </p:sp>
      <p:sp>
        <p:nvSpPr>
          <p:cNvPr id="702469" name="Rectangle 5"/>
          <p:cNvSpPr>
            <a:spLocks noChangeArrowheads="1"/>
          </p:cNvSpPr>
          <p:nvPr/>
        </p:nvSpPr>
        <p:spPr bwMode="auto">
          <a:xfrm>
            <a:off x="3352800" y="1981200"/>
            <a:ext cx="4905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⊥</a:t>
            </a:r>
          </a:p>
        </p:txBody>
      </p:sp>
      <p:sp>
        <p:nvSpPr>
          <p:cNvPr id="702470" name="Rectangle 6"/>
          <p:cNvSpPr>
            <a:spLocks noChangeArrowheads="1"/>
          </p:cNvSpPr>
          <p:nvPr/>
        </p:nvSpPr>
        <p:spPr bwMode="auto">
          <a:xfrm>
            <a:off x="5859463" y="1576388"/>
            <a:ext cx="4905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⊥</a:t>
            </a:r>
          </a:p>
        </p:txBody>
      </p:sp>
      <p:sp>
        <p:nvSpPr>
          <p:cNvPr id="702471" name="Rectangle 7"/>
          <p:cNvSpPr>
            <a:spLocks noChangeArrowheads="1"/>
          </p:cNvSpPr>
          <p:nvPr/>
        </p:nvSpPr>
        <p:spPr bwMode="auto">
          <a:xfrm>
            <a:off x="4419600" y="3671888"/>
            <a:ext cx="16129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同一平面</a:t>
            </a:r>
          </a:p>
        </p:txBody>
      </p:sp>
      <p:grpSp>
        <p:nvGrpSpPr>
          <p:cNvPr id="702472" name="Group 8"/>
          <p:cNvGrpSpPr>
            <a:grpSpLocks/>
          </p:cNvGrpSpPr>
          <p:nvPr/>
        </p:nvGrpSpPr>
        <p:grpSpPr bwMode="auto">
          <a:xfrm>
            <a:off x="3505200" y="4584700"/>
            <a:ext cx="3187700" cy="2120900"/>
            <a:chOff x="2554" y="3032"/>
            <a:chExt cx="2008" cy="1336"/>
          </a:xfrm>
        </p:grpSpPr>
        <p:sp>
          <p:nvSpPr>
            <p:cNvPr id="702473" name="Line 9"/>
            <p:cNvSpPr>
              <a:spLocks noChangeShapeType="1"/>
            </p:cNvSpPr>
            <p:nvPr/>
          </p:nvSpPr>
          <p:spPr bwMode="auto">
            <a:xfrm>
              <a:off x="4272" y="3264"/>
              <a:ext cx="0" cy="5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2474" name="Line 10"/>
            <p:cNvSpPr>
              <a:spLocks noChangeShapeType="1"/>
            </p:cNvSpPr>
            <p:nvPr/>
          </p:nvSpPr>
          <p:spPr bwMode="auto">
            <a:xfrm>
              <a:off x="3984" y="3648"/>
              <a:ext cx="0" cy="5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702475" name="Group 11"/>
            <p:cNvGrpSpPr>
              <a:grpSpLocks/>
            </p:cNvGrpSpPr>
            <p:nvPr/>
          </p:nvGrpSpPr>
          <p:grpSpPr bwMode="auto">
            <a:xfrm>
              <a:off x="2554" y="3032"/>
              <a:ext cx="2008" cy="1336"/>
              <a:chOff x="2554" y="3032"/>
              <a:chExt cx="2008" cy="1336"/>
            </a:xfrm>
          </p:grpSpPr>
          <p:sp>
            <p:nvSpPr>
              <p:cNvPr id="702476" name="Line 12"/>
              <p:cNvSpPr>
                <a:spLocks noChangeShapeType="1"/>
              </p:cNvSpPr>
              <p:nvPr/>
            </p:nvSpPr>
            <p:spPr bwMode="auto">
              <a:xfrm>
                <a:off x="3120" y="3264"/>
                <a:ext cx="0" cy="52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702477" name="Group 13"/>
              <p:cNvGrpSpPr>
                <a:grpSpLocks/>
              </p:cNvGrpSpPr>
              <p:nvPr/>
            </p:nvGrpSpPr>
            <p:grpSpPr bwMode="auto">
              <a:xfrm>
                <a:off x="2554" y="3032"/>
                <a:ext cx="2008" cy="1336"/>
                <a:chOff x="2554" y="3024"/>
                <a:chExt cx="2008" cy="1336"/>
              </a:xfrm>
            </p:grpSpPr>
            <p:sp>
              <p:nvSpPr>
                <p:cNvPr id="702478" name="Line 14"/>
                <p:cNvSpPr>
                  <a:spLocks noChangeShapeType="1"/>
                </p:cNvSpPr>
                <p:nvPr/>
              </p:nvSpPr>
              <p:spPr bwMode="auto">
                <a:xfrm>
                  <a:off x="3120" y="3264"/>
                  <a:ext cx="115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02479" name="Line 15"/>
                <p:cNvSpPr>
                  <a:spLocks noChangeShapeType="1"/>
                </p:cNvSpPr>
                <p:nvPr/>
              </p:nvSpPr>
              <p:spPr bwMode="auto">
                <a:xfrm>
                  <a:off x="2832" y="3648"/>
                  <a:ext cx="115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02480" name="Line 16"/>
                <p:cNvSpPr>
                  <a:spLocks noChangeShapeType="1"/>
                </p:cNvSpPr>
                <p:nvPr/>
              </p:nvSpPr>
              <p:spPr bwMode="auto">
                <a:xfrm>
                  <a:off x="3120" y="3792"/>
                  <a:ext cx="115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02481" name="Line 17"/>
                <p:cNvSpPr>
                  <a:spLocks noChangeShapeType="1"/>
                </p:cNvSpPr>
                <p:nvPr/>
              </p:nvSpPr>
              <p:spPr bwMode="auto">
                <a:xfrm>
                  <a:off x="2832" y="4176"/>
                  <a:ext cx="115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02482" name="Line 18"/>
                <p:cNvSpPr>
                  <a:spLocks noChangeShapeType="1"/>
                </p:cNvSpPr>
                <p:nvPr/>
              </p:nvSpPr>
              <p:spPr bwMode="auto">
                <a:xfrm flipH="1">
                  <a:off x="2832" y="3264"/>
                  <a:ext cx="288" cy="384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02483" name="Line 19"/>
                <p:cNvSpPr>
                  <a:spLocks noChangeShapeType="1"/>
                </p:cNvSpPr>
                <p:nvPr/>
              </p:nvSpPr>
              <p:spPr bwMode="auto">
                <a:xfrm flipH="1">
                  <a:off x="3984" y="3264"/>
                  <a:ext cx="288" cy="384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02484" name="Line 20"/>
                <p:cNvSpPr>
                  <a:spLocks noChangeShapeType="1"/>
                </p:cNvSpPr>
                <p:nvPr/>
              </p:nvSpPr>
              <p:spPr bwMode="auto">
                <a:xfrm>
                  <a:off x="2832" y="3648"/>
                  <a:ext cx="0" cy="528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02485" name="Line 21"/>
                <p:cNvSpPr>
                  <a:spLocks noChangeShapeType="1"/>
                </p:cNvSpPr>
                <p:nvPr/>
              </p:nvSpPr>
              <p:spPr bwMode="auto">
                <a:xfrm flipH="1">
                  <a:off x="2832" y="3792"/>
                  <a:ext cx="288" cy="384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02486" name="Line 22"/>
                <p:cNvSpPr>
                  <a:spLocks noChangeShapeType="1"/>
                </p:cNvSpPr>
                <p:nvPr/>
              </p:nvSpPr>
              <p:spPr bwMode="auto">
                <a:xfrm flipH="1">
                  <a:off x="3984" y="3792"/>
                  <a:ext cx="288" cy="384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02487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4257" y="3678"/>
                  <a:ext cx="232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000" b="1"/>
                    <a:t>C</a:t>
                  </a:r>
                </a:p>
              </p:txBody>
            </p:sp>
            <p:sp>
              <p:nvSpPr>
                <p:cNvPr id="702488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3969" y="4110"/>
                  <a:ext cx="232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000" b="1"/>
                    <a:t>B</a:t>
                  </a:r>
                </a:p>
              </p:txBody>
            </p:sp>
            <p:sp>
              <p:nvSpPr>
                <p:cNvPr id="702489" name="Text Box 25"/>
                <p:cNvSpPr txBox="1">
                  <a:spLocks noChangeArrowheads="1"/>
                </p:cNvSpPr>
                <p:nvPr/>
              </p:nvSpPr>
              <p:spPr bwMode="auto">
                <a:xfrm>
                  <a:off x="2928" y="3648"/>
                  <a:ext cx="232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000" b="1"/>
                    <a:t>D</a:t>
                  </a:r>
                </a:p>
              </p:txBody>
            </p:sp>
            <p:sp>
              <p:nvSpPr>
                <p:cNvPr id="702490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3982" y="3552"/>
                  <a:ext cx="290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000" b="1"/>
                    <a:t>B</a:t>
                  </a:r>
                  <a:r>
                    <a:rPr lang="en-US" altLang="zh-CN" sz="2000" b="1" baseline="-25000"/>
                    <a:t>1</a:t>
                  </a:r>
                </a:p>
              </p:txBody>
            </p:sp>
            <p:sp>
              <p:nvSpPr>
                <p:cNvPr id="702491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2554" y="3486"/>
                  <a:ext cx="290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000" b="1"/>
                    <a:t>A</a:t>
                  </a:r>
                  <a:r>
                    <a:rPr lang="en-US" altLang="zh-CN" sz="2000" b="1" baseline="-25000"/>
                    <a:t>1</a:t>
                  </a:r>
                </a:p>
              </p:txBody>
            </p:sp>
            <p:sp>
              <p:nvSpPr>
                <p:cNvPr id="702492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2582" y="3991"/>
                  <a:ext cx="232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000" b="1"/>
                    <a:t>A</a:t>
                  </a:r>
                </a:p>
              </p:txBody>
            </p:sp>
            <p:sp>
              <p:nvSpPr>
                <p:cNvPr id="702493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4272" y="3150"/>
                  <a:ext cx="290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000" b="1"/>
                    <a:t>C</a:t>
                  </a:r>
                  <a:r>
                    <a:rPr lang="en-US" altLang="zh-CN" sz="2000" b="1" baseline="-25000"/>
                    <a:t>1</a:t>
                  </a:r>
                </a:p>
              </p:txBody>
            </p:sp>
            <p:sp>
              <p:nvSpPr>
                <p:cNvPr id="702494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2878" y="3024"/>
                  <a:ext cx="290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000" b="1"/>
                    <a:t>D</a:t>
                  </a:r>
                  <a:r>
                    <a:rPr lang="en-US" altLang="zh-CN" sz="2000" b="1" baseline="-25000"/>
                    <a:t>1</a:t>
                  </a:r>
                </a:p>
              </p:txBody>
            </p:sp>
          </p:grpSp>
        </p:grpSp>
      </p:grpSp>
      <p:sp>
        <p:nvSpPr>
          <p:cNvPr id="702495" name="Rectangle 31"/>
          <p:cNvSpPr>
            <a:spLocks noChangeArrowheads="1"/>
          </p:cNvSpPr>
          <p:nvPr/>
        </p:nvSpPr>
        <p:spPr bwMode="auto">
          <a:xfrm>
            <a:off x="5197475" y="2819400"/>
            <a:ext cx="898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不是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02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02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02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02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2467" grpId="0" autoUpdateAnimBg="0"/>
      <p:bldP spid="702468" grpId="0" autoUpdateAnimBg="0"/>
      <p:bldP spid="702469" grpId="0" autoUpdateAnimBg="0"/>
      <p:bldP spid="702470" grpId="0" autoUpdateAnimBg="0"/>
      <p:bldP spid="702471" grpId="0" autoUpdateAnimBg="0"/>
      <p:bldP spid="702495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5604" name="Group 4"/>
          <p:cNvGrpSpPr>
            <a:grpSpLocks/>
          </p:cNvGrpSpPr>
          <p:nvPr/>
        </p:nvGrpSpPr>
        <p:grpSpPr bwMode="auto">
          <a:xfrm>
            <a:off x="468313" y="1268414"/>
            <a:ext cx="6916737" cy="2506360"/>
            <a:chOff x="83" y="2840"/>
            <a:chExt cx="4357" cy="1625"/>
          </a:xfrm>
        </p:grpSpPr>
        <p:grpSp>
          <p:nvGrpSpPr>
            <p:cNvPr id="665605" name="Group 5"/>
            <p:cNvGrpSpPr>
              <a:grpSpLocks/>
            </p:cNvGrpSpPr>
            <p:nvPr/>
          </p:nvGrpSpPr>
          <p:grpSpPr bwMode="auto">
            <a:xfrm>
              <a:off x="83" y="2840"/>
              <a:ext cx="1028" cy="1075"/>
              <a:chOff x="83" y="2795"/>
              <a:chExt cx="1028" cy="1075"/>
            </a:xfrm>
          </p:grpSpPr>
          <p:pic>
            <p:nvPicPr>
              <p:cNvPr id="665606" name="Picture 6" descr="Q_011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1" y="2795"/>
                <a:ext cx="340" cy="3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65607" name="Picture 7" descr="米老鼠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" y="3022"/>
                <a:ext cx="847" cy="8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65608" name="Text Box 8"/>
            <p:cNvSpPr txBox="1">
              <a:spLocks noChangeArrowheads="1"/>
            </p:cNvSpPr>
            <p:nvPr/>
          </p:nvSpPr>
          <p:spPr bwMode="auto">
            <a:xfrm>
              <a:off x="1416" y="2968"/>
              <a:ext cx="3024" cy="14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600" dirty="0">
                  <a:solidFill>
                    <a:srgbClr val="CC0066"/>
                  </a:solidFill>
                  <a:ea typeface="华文行楷" pitchFamily="2" charset="-122"/>
                </a:rPr>
                <a:t>想一想：日常生活中有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3600" dirty="0">
                  <a:solidFill>
                    <a:srgbClr val="CC0066"/>
                  </a:solidFill>
                  <a:ea typeface="华文行楷" pitchFamily="2" charset="-122"/>
                </a:rPr>
                <a:t>哪些例子给你不相交的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3600" dirty="0">
                  <a:solidFill>
                    <a:srgbClr val="CC0066"/>
                  </a:solidFill>
                  <a:ea typeface="华文行楷" pitchFamily="2" charset="-122"/>
                </a:rPr>
                <a:t>形象</a:t>
              </a:r>
              <a:r>
                <a:rPr kumimoji="1" lang="zh-CN" altLang="en-US" sz="3600" dirty="0" smtClean="0">
                  <a:solidFill>
                    <a:srgbClr val="CC0066"/>
                  </a:solidFill>
                  <a:ea typeface="华文行楷" pitchFamily="2" charset="-122"/>
                </a:rPr>
                <a:t>？</a:t>
              </a:r>
              <a:endParaRPr kumimoji="1" lang="zh-CN" altLang="en-US" sz="3600" dirty="0">
                <a:solidFill>
                  <a:srgbClr val="CC0066"/>
                </a:solidFill>
                <a:ea typeface="华文行楷" pitchFamily="2" charset="-122"/>
              </a:endParaRPr>
            </a:p>
          </p:txBody>
        </p:sp>
      </p:grpSp>
    </p:spTree>
  </p:cSld>
  <p:clrMapOvr>
    <a:masterClrMapping/>
  </p:clrMapOvr>
  <p:transition advTm="2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650" name="Text Box 2"/>
          <p:cNvSpPr txBox="1">
            <a:spLocks noChangeArrowheads="1"/>
          </p:cNvSpPr>
          <p:nvPr/>
        </p:nvSpPr>
        <p:spPr bwMode="auto">
          <a:xfrm>
            <a:off x="107950" y="893763"/>
            <a:ext cx="7467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3333FF"/>
                </a:solidFill>
                <a:latin typeface="Tahoma" pitchFamily="34" charset="0"/>
              </a:rPr>
              <a:t>很多国家的国旗上都有平行线</a:t>
            </a:r>
          </a:p>
        </p:txBody>
      </p:sp>
      <p:grpSp>
        <p:nvGrpSpPr>
          <p:cNvPr id="667651" name="Group 3"/>
          <p:cNvGrpSpPr>
            <a:grpSpLocks/>
          </p:cNvGrpSpPr>
          <p:nvPr/>
        </p:nvGrpSpPr>
        <p:grpSpPr bwMode="auto">
          <a:xfrm>
            <a:off x="3048000" y="1447800"/>
            <a:ext cx="3325813" cy="2362200"/>
            <a:chOff x="0" y="528"/>
            <a:chExt cx="2095" cy="1488"/>
          </a:xfrm>
        </p:grpSpPr>
        <p:pic>
          <p:nvPicPr>
            <p:cNvPr id="667652" name="Picture 4" descr="gub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8"/>
              <a:ext cx="2095" cy="1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7653" name="Text Box 5"/>
            <p:cNvSpPr txBox="1">
              <a:spLocks noChangeArrowheads="1"/>
            </p:cNvSpPr>
            <p:nvPr/>
          </p:nvSpPr>
          <p:spPr bwMode="auto">
            <a:xfrm>
              <a:off x="240" y="1728"/>
              <a:ext cx="16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3333FF"/>
                  </a:solidFill>
                  <a:latin typeface="Tahoma" pitchFamily="34" charset="0"/>
                </a:rPr>
                <a:t>古巴国旗</a:t>
              </a:r>
            </a:p>
          </p:txBody>
        </p:sp>
      </p:grpSp>
      <p:grpSp>
        <p:nvGrpSpPr>
          <p:cNvPr id="667654" name="Group 6"/>
          <p:cNvGrpSpPr>
            <a:grpSpLocks/>
          </p:cNvGrpSpPr>
          <p:nvPr/>
        </p:nvGrpSpPr>
        <p:grpSpPr bwMode="auto">
          <a:xfrm>
            <a:off x="6553200" y="1447800"/>
            <a:ext cx="2590800" cy="2214563"/>
            <a:chOff x="2592" y="576"/>
            <a:chExt cx="1776" cy="1451"/>
          </a:xfrm>
        </p:grpSpPr>
        <p:pic>
          <p:nvPicPr>
            <p:cNvPr id="667655" name="Picture 7" descr="eluosi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2" y="576"/>
              <a:ext cx="1584" cy="1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7656" name="Text Box 8"/>
            <p:cNvSpPr txBox="1">
              <a:spLocks noChangeArrowheads="1"/>
            </p:cNvSpPr>
            <p:nvPr/>
          </p:nvSpPr>
          <p:spPr bwMode="auto">
            <a:xfrm>
              <a:off x="2640" y="1728"/>
              <a:ext cx="1728" cy="2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3333FF"/>
                  </a:solidFill>
                  <a:latin typeface="Tahoma" pitchFamily="34" charset="0"/>
                </a:rPr>
                <a:t>俄罗斯国旗</a:t>
              </a:r>
            </a:p>
          </p:txBody>
        </p:sp>
      </p:grpSp>
      <p:grpSp>
        <p:nvGrpSpPr>
          <p:cNvPr id="667657" name="Group 9"/>
          <p:cNvGrpSpPr>
            <a:grpSpLocks/>
          </p:cNvGrpSpPr>
          <p:nvPr/>
        </p:nvGrpSpPr>
        <p:grpSpPr bwMode="auto">
          <a:xfrm>
            <a:off x="5076825" y="4149725"/>
            <a:ext cx="2422525" cy="2120900"/>
            <a:chOff x="4378" y="552"/>
            <a:chExt cx="1526" cy="1439"/>
          </a:xfrm>
        </p:grpSpPr>
        <p:pic>
          <p:nvPicPr>
            <p:cNvPr id="667658" name="Picture 10" descr="bilishi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8" y="552"/>
              <a:ext cx="1382" cy="1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7659" name="Text Box 11"/>
            <p:cNvSpPr txBox="1">
              <a:spLocks noChangeArrowheads="1"/>
            </p:cNvSpPr>
            <p:nvPr/>
          </p:nvSpPr>
          <p:spPr bwMode="auto">
            <a:xfrm>
              <a:off x="4512" y="1680"/>
              <a:ext cx="1392" cy="3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3333FF"/>
                  </a:solidFill>
                  <a:latin typeface="Tahoma" pitchFamily="34" charset="0"/>
                </a:rPr>
                <a:t>比利时国旗</a:t>
              </a:r>
            </a:p>
          </p:txBody>
        </p:sp>
      </p:grpSp>
      <p:grpSp>
        <p:nvGrpSpPr>
          <p:cNvPr id="667660" name="Group 12"/>
          <p:cNvGrpSpPr>
            <a:grpSpLocks/>
          </p:cNvGrpSpPr>
          <p:nvPr/>
        </p:nvGrpSpPr>
        <p:grpSpPr bwMode="auto">
          <a:xfrm>
            <a:off x="103188" y="1447800"/>
            <a:ext cx="2571750" cy="2286000"/>
            <a:chOff x="4140" y="2256"/>
            <a:chExt cx="1620" cy="1440"/>
          </a:xfrm>
        </p:grpSpPr>
        <p:pic>
          <p:nvPicPr>
            <p:cNvPr id="667661" name="Picture 13" descr="helan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0" y="2256"/>
              <a:ext cx="1620" cy="1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7662" name="Text Box 14"/>
            <p:cNvSpPr txBox="1">
              <a:spLocks noChangeArrowheads="1"/>
            </p:cNvSpPr>
            <p:nvPr/>
          </p:nvSpPr>
          <p:spPr bwMode="auto">
            <a:xfrm>
              <a:off x="4416" y="3408"/>
              <a:ext cx="124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3333FF"/>
                  </a:solidFill>
                  <a:latin typeface="Tahoma" pitchFamily="34" charset="0"/>
                </a:rPr>
                <a:t>荷兰国旗</a:t>
              </a:r>
            </a:p>
          </p:txBody>
        </p:sp>
      </p:grpSp>
      <p:grpSp>
        <p:nvGrpSpPr>
          <p:cNvPr id="667663" name="Group 15"/>
          <p:cNvGrpSpPr>
            <a:grpSpLocks/>
          </p:cNvGrpSpPr>
          <p:nvPr/>
        </p:nvGrpSpPr>
        <p:grpSpPr bwMode="auto">
          <a:xfrm>
            <a:off x="827088" y="4149725"/>
            <a:ext cx="3505200" cy="2127250"/>
            <a:chOff x="1632" y="2736"/>
            <a:chExt cx="2208" cy="1467"/>
          </a:xfrm>
        </p:grpSpPr>
        <p:pic>
          <p:nvPicPr>
            <p:cNvPr id="667664" name="Picture 16" descr="agt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2736"/>
              <a:ext cx="2208" cy="1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7665" name="Text Box 17"/>
            <p:cNvSpPr txBox="1">
              <a:spLocks noChangeArrowheads="1"/>
            </p:cNvSpPr>
            <p:nvPr/>
          </p:nvSpPr>
          <p:spPr bwMode="auto">
            <a:xfrm>
              <a:off x="2016" y="3888"/>
              <a:ext cx="1728" cy="3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3333FF"/>
                  </a:solidFill>
                  <a:latin typeface="Tahoma" pitchFamily="34" charset="0"/>
                </a:rPr>
                <a:t>阿根廷国旗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7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7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6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67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67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6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6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7650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9698" name="Picture 2" descr="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547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9699" name="Text Box 3"/>
          <p:cNvSpPr txBox="1">
            <a:spLocks noChangeArrowheads="1"/>
          </p:cNvSpPr>
          <p:nvPr/>
        </p:nvSpPr>
        <p:spPr bwMode="auto">
          <a:xfrm>
            <a:off x="107950" y="944563"/>
            <a:ext cx="89646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 b="1">
                <a:solidFill>
                  <a:srgbClr val="FFFF66"/>
                </a:solidFill>
                <a:latin typeface="Times New Roman" pitchFamily="18" charset="0"/>
              </a:rPr>
              <a:t>你喜欢滑雪吗？早在</a:t>
            </a:r>
            <a:r>
              <a:rPr kumimoji="1" lang="en-US" altLang="zh-CN" sz="2000" b="1">
                <a:solidFill>
                  <a:srgbClr val="FFFF66"/>
                </a:solidFill>
                <a:latin typeface="Times New Roman" pitchFamily="18" charset="0"/>
              </a:rPr>
              <a:t>5000</a:t>
            </a:r>
            <a:r>
              <a:rPr kumimoji="1" lang="zh-CN" altLang="en-US" sz="2000" b="1">
                <a:solidFill>
                  <a:srgbClr val="FFFF66"/>
                </a:solidFill>
                <a:latin typeface="Times New Roman" pitchFamily="18" charset="0"/>
              </a:rPr>
              <a:t>年前，人们就把滑雪作为雪上旅行的一种方式。</a:t>
            </a:r>
          </a:p>
        </p:txBody>
      </p:sp>
      <p:sp>
        <p:nvSpPr>
          <p:cNvPr id="669700" name="Text Box 4"/>
          <p:cNvSpPr txBox="1">
            <a:spLocks noChangeArrowheads="1"/>
          </p:cNvSpPr>
          <p:nvPr/>
        </p:nvSpPr>
        <p:spPr bwMode="auto">
          <a:xfrm>
            <a:off x="0" y="5029200"/>
            <a:ext cx="91440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0FF00"/>
                </a:solidFill>
                <a:latin typeface="Times New Roman" pitchFamily="18" charset="0"/>
              </a:rPr>
              <a:t>滑雪运动最关键的是要保持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0FF00"/>
                </a:solidFill>
                <a:latin typeface="Times New Roman" pitchFamily="18" charset="0"/>
              </a:rPr>
              <a:t>两只雪橇板的平行！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970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4819" name="Picture 3" descr="U581P6T12D1184772F44DT2004100906162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908050"/>
            <a:ext cx="4608512" cy="532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4820" name="Text Box 4"/>
          <p:cNvSpPr txBox="1">
            <a:spLocks noChangeArrowheads="1"/>
          </p:cNvSpPr>
          <p:nvPr/>
        </p:nvSpPr>
        <p:spPr bwMode="auto">
          <a:xfrm>
            <a:off x="6732588" y="5373688"/>
            <a:ext cx="1409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短池游泳</a:t>
            </a:r>
          </a:p>
        </p:txBody>
      </p:sp>
      <p:sp>
        <p:nvSpPr>
          <p:cNvPr id="674821" name="Text Box 5"/>
          <p:cNvSpPr txBox="1">
            <a:spLocks noChangeArrowheads="1"/>
          </p:cNvSpPr>
          <p:nvPr/>
        </p:nvSpPr>
        <p:spPr bwMode="auto">
          <a:xfrm>
            <a:off x="1979613" y="5445125"/>
            <a:ext cx="796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chemeClr val="bg1"/>
                </a:solidFill>
                <a:latin typeface="Times New Roman" pitchFamily="18" charset="0"/>
              </a:rPr>
              <a:t>双杠</a:t>
            </a:r>
          </a:p>
        </p:txBody>
      </p:sp>
      <p:pic>
        <p:nvPicPr>
          <p:cNvPr id="674822" name="Picture 6" descr="914-0209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95" r="39357"/>
          <a:stretch>
            <a:fillRect/>
          </a:stretch>
        </p:blipFill>
        <p:spPr bwMode="auto">
          <a:xfrm>
            <a:off x="34925" y="908050"/>
            <a:ext cx="4427538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4823" name="Text Box 7"/>
          <p:cNvSpPr txBox="1">
            <a:spLocks noChangeArrowheads="1"/>
          </p:cNvSpPr>
          <p:nvPr/>
        </p:nvSpPr>
        <p:spPr bwMode="auto">
          <a:xfrm>
            <a:off x="1023938" y="5661025"/>
            <a:ext cx="1409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火车轨道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7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7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7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8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42" name="Text Box 2"/>
          <p:cNvSpPr txBox="1">
            <a:spLocks noChangeArrowheads="1"/>
          </p:cNvSpPr>
          <p:nvPr/>
        </p:nvSpPr>
        <p:spPr bwMode="auto">
          <a:xfrm>
            <a:off x="323850" y="950913"/>
            <a:ext cx="30289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>
                <a:solidFill>
                  <a:srgbClr val="0000FF"/>
                </a:solidFill>
                <a:latin typeface="Times New Roman" pitchFamily="18" charset="0"/>
              </a:rPr>
              <a:t>平行线的画法：</a:t>
            </a:r>
          </a:p>
        </p:txBody>
      </p:sp>
      <p:sp>
        <p:nvSpPr>
          <p:cNvPr id="675843" name="Line 3"/>
          <p:cNvSpPr>
            <a:spLocks noChangeShapeType="1"/>
          </p:cNvSpPr>
          <p:nvPr/>
        </p:nvSpPr>
        <p:spPr bwMode="auto">
          <a:xfrm>
            <a:off x="4284663" y="3900488"/>
            <a:ext cx="3429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pic>
        <p:nvPicPr>
          <p:cNvPr id="675844" name="Picture 4" descr="等腰三角板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000">
            <a:off x="5076825" y="3836988"/>
            <a:ext cx="304800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FF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45" name="Line 5"/>
          <p:cNvSpPr>
            <a:spLocks noChangeShapeType="1"/>
          </p:cNvSpPr>
          <p:nvPr/>
        </p:nvSpPr>
        <p:spPr bwMode="auto">
          <a:xfrm>
            <a:off x="4114800" y="2963863"/>
            <a:ext cx="4114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75846" name="Text Box 6"/>
          <p:cNvSpPr txBox="1">
            <a:spLocks noChangeArrowheads="1"/>
          </p:cNvSpPr>
          <p:nvPr/>
        </p:nvSpPr>
        <p:spPr bwMode="auto">
          <a:xfrm>
            <a:off x="684213" y="1844675"/>
            <a:ext cx="895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FF0000"/>
                </a:solidFill>
                <a:latin typeface="Times New Roman" pitchFamily="18" charset="0"/>
              </a:rPr>
              <a:t>一落</a:t>
            </a:r>
          </a:p>
        </p:txBody>
      </p:sp>
      <p:sp>
        <p:nvSpPr>
          <p:cNvPr id="675847" name="Text Box 7"/>
          <p:cNvSpPr txBox="1">
            <a:spLocks noChangeArrowheads="1"/>
          </p:cNvSpPr>
          <p:nvPr/>
        </p:nvSpPr>
        <p:spPr bwMode="auto">
          <a:xfrm>
            <a:off x="652463" y="2873375"/>
            <a:ext cx="895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FF0000"/>
                </a:solidFill>
                <a:latin typeface="Times New Roman" pitchFamily="18" charset="0"/>
              </a:rPr>
              <a:t>二靠</a:t>
            </a:r>
          </a:p>
        </p:txBody>
      </p:sp>
      <p:sp>
        <p:nvSpPr>
          <p:cNvPr id="675848" name="Text Box 8"/>
          <p:cNvSpPr txBox="1">
            <a:spLocks noChangeArrowheads="1"/>
          </p:cNvSpPr>
          <p:nvPr/>
        </p:nvSpPr>
        <p:spPr bwMode="auto">
          <a:xfrm>
            <a:off x="652463" y="3776663"/>
            <a:ext cx="895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FF0000"/>
                </a:solidFill>
                <a:latin typeface="Times New Roman" pitchFamily="18" charset="0"/>
              </a:rPr>
              <a:t>三推</a:t>
            </a:r>
          </a:p>
        </p:txBody>
      </p:sp>
      <p:sp>
        <p:nvSpPr>
          <p:cNvPr id="675849" name="Text Box 9"/>
          <p:cNvSpPr txBox="1">
            <a:spLocks noChangeArrowheads="1"/>
          </p:cNvSpPr>
          <p:nvPr/>
        </p:nvSpPr>
        <p:spPr bwMode="auto">
          <a:xfrm>
            <a:off x="652463" y="4640263"/>
            <a:ext cx="895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FF0000"/>
                </a:solidFill>
                <a:latin typeface="Times New Roman" pitchFamily="18" charset="0"/>
              </a:rPr>
              <a:t>四画</a:t>
            </a:r>
          </a:p>
        </p:txBody>
      </p:sp>
      <p:sp>
        <p:nvSpPr>
          <p:cNvPr id="675850" name="Rectangle 10"/>
          <p:cNvSpPr>
            <a:spLocks noChangeArrowheads="1"/>
          </p:cNvSpPr>
          <p:nvPr/>
        </p:nvSpPr>
        <p:spPr bwMode="auto">
          <a:xfrm rot="8100000">
            <a:off x="4876800" y="2028825"/>
            <a:ext cx="533400" cy="44958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75851" name="Rectangle 11"/>
          <p:cNvSpPr>
            <a:spLocks noChangeArrowheads="1"/>
          </p:cNvSpPr>
          <p:nvPr/>
        </p:nvSpPr>
        <p:spPr bwMode="auto">
          <a:xfrm>
            <a:off x="5508625" y="2262188"/>
            <a:ext cx="4667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8000">
                <a:solidFill>
                  <a:srgbClr val="3333FF"/>
                </a:solidFill>
              </a:rPr>
              <a:t>·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7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7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62428E-6 L -0.09583 -0.13295 " pathEditMode="relative" rAng="0" ptsTypes="AA">
                                      <p:cBhvr>
                                        <p:cTn id="36" dur="3000" fill="hold"/>
                                        <p:tgtEl>
                                          <p:spTgt spid="6758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-66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7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7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1000"/>
                                        <p:tgtEl>
                                          <p:spTgt spid="67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45" grpId="0" animBg="1"/>
      <p:bldP spid="675846" grpId="0"/>
      <p:bldP spid="675847" grpId="0"/>
      <p:bldP spid="675848" grpId="0"/>
      <p:bldP spid="675849" grpId="0"/>
      <p:bldP spid="67585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490" name="WordArt 2"/>
          <p:cNvSpPr>
            <a:spLocks noChangeArrowheads="1" noChangeShapeType="1" noTextEdit="1"/>
          </p:cNvSpPr>
          <p:nvPr/>
        </p:nvSpPr>
        <p:spPr bwMode="auto">
          <a:xfrm>
            <a:off x="1258888" y="115888"/>
            <a:ext cx="1368425" cy="674687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b="1" kern="10" spc="-360">
                <a:ln w="1270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新魏"/>
                <a:ea typeface="华文新魏"/>
              </a:rPr>
              <a:t>方法：</a:t>
            </a:r>
          </a:p>
        </p:txBody>
      </p:sp>
      <p:grpSp>
        <p:nvGrpSpPr>
          <p:cNvPr id="703491" name="Group 3"/>
          <p:cNvGrpSpPr>
            <a:grpSpLocks/>
          </p:cNvGrpSpPr>
          <p:nvPr/>
        </p:nvGrpSpPr>
        <p:grpSpPr bwMode="auto">
          <a:xfrm>
            <a:off x="179388" y="0"/>
            <a:ext cx="936625" cy="1152525"/>
            <a:chOff x="4425" y="216"/>
            <a:chExt cx="789" cy="912"/>
          </a:xfrm>
        </p:grpSpPr>
        <p:sp>
          <p:nvSpPr>
            <p:cNvPr id="703492" name="Freeform 4"/>
            <p:cNvSpPr>
              <a:spLocks/>
            </p:cNvSpPr>
            <p:nvPr/>
          </p:nvSpPr>
          <p:spPr bwMode="auto">
            <a:xfrm rot="158589">
              <a:off x="4513" y="300"/>
              <a:ext cx="525" cy="624"/>
            </a:xfrm>
            <a:custGeom>
              <a:avLst/>
              <a:gdLst>
                <a:gd name="T0" fmla="*/ 48 w 576"/>
                <a:gd name="T1" fmla="*/ 768 h 816"/>
                <a:gd name="T2" fmla="*/ 192 w 576"/>
                <a:gd name="T3" fmla="*/ 816 h 816"/>
                <a:gd name="T4" fmla="*/ 576 w 576"/>
                <a:gd name="T5" fmla="*/ 96 h 816"/>
                <a:gd name="T6" fmla="*/ 384 w 576"/>
                <a:gd name="T7" fmla="*/ 0 h 816"/>
                <a:gd name="T8" fmla="*/ 0 w 576"/>
                <a:gd name="T9" fmla="*/ 720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6" h="816">
                  <a:moveTo>
                    <a:pt x="48" y="768"/>
                  </a:moveTo>
                  <a:lnTo>
                    <a:pt x="192" y="816"/>
                  </a:lnTo>
                  <a:lnTo>
                    <a:pt x="576" y="96"/>
                  </a:lnTo>
                  <a:lnTo>
                    <a:pt x="384" y="0"/>
                  </a:lnTo>
                  <a:lnTo>
                    <a:pt x="0" y="720"/>
                  </a:lnTo>
                </a:path>
              </a:pathLst>
            </a:custGeom>
            <a:gradFill rotWithShape="0">
              <a:gsLst>
                <a:gs pos="0">
                  <a:srgbClr val="FFCC66"/>
                </a:gs>
                <a:gs pos="100000">
                  <a:schemeClr val="accent2"/>
                </a:gs>
              </a:gsLst>
              <a:lin ang="18900000" scaled="1"/>
            </a:gradFill>
            <a:ln w="381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703493" name="Freeform 5"/>
            <p:cNvSpPr>
              <a:spLocks/>
            </p:cNvSpPr>
            <p:nvPr/>
          </p:nvSpPr>
          <p:spPr bwMode="auto">
            <a:xfrm>
              <a:off x="4688" y="342"/>
              <a:ext cx="526" cy="582"/>
            </a:xfrm>
            <a:custGeom>
              <a:avLst/>
              <a:gdLst>
                <a:gd name="T0" fmla="*/ 0 w 432"/>
                <a:gd name="T1" fmla="*/ 624 h 624"/>
                <a:gd name="T2" fmla="*/ 96 w 432"/>
                <a:gd name="T3" fmla="*/ 624 h 624"/>
                <a:gd name="T4" fmla="*/ 432 w 432"/>
                <a:gd name="T5" fmla="*/ 0 h 624"/>
                <a:gd name="T6" fmla="*/ 288 w 432"/>
                <a:gd name="T7" fmla="*/ 48 h 624"/>
                <a:gd name="T8" fmla="*/ 0 w 432"/>
                <a:gd name="T9" fmla="*/ 62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2" h="624">
                  <a:moveTo>
                    <a:pt x="0" y="624"/>
                  </a:moveTo>
                  <a:lnTo>
                    <a:pt x="96" y="624"/>
                  </a:lnTo>
                  <a:lnTo>
                    <a:pt x="432" y="0"/>
                  </a:lnTo>
                  <a:lnTo>
                    <a:pt x="288" y="48"/>
                  </a:lnTo>
                  <a:lnTo>
                    <a:pt x="0" y="62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rgbClr val="CC3300"/>
                </a:gs>
                <a:gs pos="100000">
                  <a:schemeClr val="accent2"/>
                </a:gs>
              </a:gsLst>
              <a:lin ang="2700000" scaled="1"/>
            </a:gradFill>
            <a:ln w="38100" cap="flat" cmpd="sng">
              <a:solidFill>
                <a:srgbClr val="CC33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703494" name="Freeform 6"/>
            <p:cNvSpPr>
              <a:spLocks/>
            </p:cNvSpPr>
            <p:nvPr/>
          </p:nvSpPr>
          <p:spPr bwMode="auto">
            <a:xfrm rot="961415">
              <a:off x="4513" y="216"/>
              <a:ext cx="263" cy="666"/>
            </a:xfrm>
            <a:custGeom>
              <a:avLst/>
              <a:gdLst>
                <a:gd name="T0" fmla="*/ 480 w 480"/>
                <a:gd name="T1" fmla="*/ 96 h 720"/>
                <a:gd name="T2" fmla="*/ 192 w 480"/>
                <a:gd name="T3" fmla="*/ 672 h 720"/>
                <a:gd name="T4" fmla="*/ 144 w 480"/>
                <a:gd name="T5" fmla="*/ 720 h 720"/>
                <a:gd name="T6" fmla="*/ 0 w 480"/>
                <a:gd name="T7" fmla="*/ 624 h 720"/>
                <a:gd name="T8" fmla="*/ 144 w 480"/>
                <a:gd name="T9" fmla="*/ 336 h 720"/>
                <a:gd name="T10" fmla="*/ 336 w 480"/>
                <a:gd name="T11" fmla="*/ 0 h 720"/>
                <a:gd name="T12" fmla="*/ 480 w 480"/>
                <a:gd name="T13" fmla="*/ 96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0" h="720">
                  <a:moveTo>
                    <a:pt x="480" y="96"/>
                  </a:moveTo>
                  <a:lnTo>
                    <a:pt x="192" y="672"/>
                  </a:lnTo>
                  <a:lnTo>
                    <a:pt x="144" y="720"/>
                  </a:lnTo>
                  <a:lnTo>
                    <a:pt x="0" y="624"/>
                  </a:lnTo>
                  <a:lnTo>
                    <a:pt x="144" y="336"/>
                  </a:lnTo>
                  <a:lnTo>
                    <a:pt x="336" y="0"/>
                  </a:lnTo>
                  <a:lnTo>
                    <a:pt x="480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hlink"/>
                </a:gs>
                <a:gs pos="50000">
                  <a:srgbClr val="FFCC66"/>
                </a:gs>
                <a:gs pos="100000">
                  <a:schemeClr val="hlink"/>
                </a:gs>
              </a:gsLst>
              <a:lin ang="2700000" scaled="1"/>
            </a:gradFill>
            <a:ln w="19050" cap="flat" cmpd="sng">
              <a:solidFill>
                <a:srgbClr val="FFCC66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703495" name="Freeform 7"/>
            <p:cNvSpPr>
              <a:spLocks/>
            </p:cNvSpPr>
            <p:nvPr/>
          </p:nvSpPr>
          <p:spPr bwMode="auto">
            <a:xfrm>
              <a:off x="4776" y="217"/>
              <a:ext cx="438" cy="166"/>
            </a:xfrm>
            <a:custGeom>
              <a:avLst/>
              <a:gdLst>
                <a:gd name="T0" fmla="*/ 192 w 336"/>
                <a:gd name="T1" fmla="*/ 240 h 240"/>
                <a:gd name="T2" fmla="*/ 48 w 336"/>
                <a:gd name="T3" fmla="*/ 144 h 240"/>
                <a:gd name="T4" fmla="*/ 0 w 336"/>
                <a:gd name="T5" fmla="*/ 48 h 240"/>
                <a:gd name="T6" fmla="*/ 144 w 336"/>
                <a:gd name="T7" fmla="*/ 0 h 240"/>
                <a:gd name="T8" fmla="*/ 288 w 336"/>
                <a:gd name="T9" fmla="*/ 48 h 240"/>
                <a:gd name="T10" fmla="*/ 336 w 336"/>
                <a:gd name="T11" fmla="*/ 192 h 240"/>
                <a:gd name="T12" fmla="*/ 192 w 336"/>
                <a:gd name="T13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240">
                  <a:moveTo>
                    <a:pt x="192" y="240"/>
                  </a:moveTo>
                  <a:lnTo>
                    <a:pt x="48" y="144"/>
                  </a:lnTo>
                  <a:lnTo>
                    <a:pt x="0" y="48"/>
                  </a:lnTo>
                  <a:lnTo>
                    <a:pt x="144" y="0"/>
                  </a:lnTo>
                  <a:lnTo>
                    <a:pt x="288" y="48"/>
                  </a:lnTo>
                  <a:lnTo>
                    <a:pt x="336" y="192"/>
                  </a:lnTo>
                  <a:lnTo>
                    <a:pt x="192" y="240"/>
                  </a:lnTo>
                  <a:close/>
                </a:path>
              </a:pathLst>
            </a:custGeom>
            <a:gradFill rotWithShape="0">
              <a:gsLst>
                <a:gs pos="0">
                  <a:srgbClr val="FFCC66"/>
                </a:gs>
                <a:gs pos="50000">
                  <a:srgbClr val="FF9933"/>
                </a:gs>
                <a:gs pos="100000">
                  <a:srgbClr val="FFCC66"/>
                </a:gs>
              </a:gsLst>
              <a:lin ang="18900000" scaled="1"/>
            </a:gradFill>
            <a:ln w="1905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703496" name="Freeform 8"/>
            <p:cNvSpPr>
              <a:spLocks/>
            </p:cNvSpPr>
            <p:nvPr/>
          </p:nvSpPr>
          <p:spPr bwMode="auto">
            <a:xfrm>
              <a:off x="4469" y="716"/>
              <a:ext cx="350" cy="375"/>
            </a:xfrm>
            <a:custGeom>
              <a:avLst/>
              <a:gdLst>
                <a:gd name="T0" fmla="*/ 192 w 384"/>
                <a:gd name="T1" fmla="*/ 192 h 384"/>
                <a:gd name="T2" fmla="*/ 96 w 384"/>
                <a:gd name="T3" fmla="*/ 144 h 384"/>
                <a:gd name="T4" fmla="*/ 48 w 384"/>
                <a:gd name="T5" fmla="*/ 96 h 384"/>
                <a:gd name="T6" fmla="*/ 0 w 384"/>
                <a:gd name="T7" fmla="*/ 0 h 384"/>
                <a:gd name="T8" fmla="*/ 0 w 384"/>
                <a:gd name="T9" fmla="*/ 384 h 384"/>
                <a:gd name="T10" fmla="*/ 384 w 384"/>
                <a:gd name="T11" fmla="*/ 192 h 384"/>
                <a:gd name="T12" fmla="*/ 192 w 384"/>
                <a:gd name="T13" fmla="*/ 192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4" h="384">
                  <a:moveTo>
                    <a:pt x="192" y="192"/>
                  </a:moveTo>
                  <a:lnTo>
                    <a:pt x="96" y="144"/>
                  </a:lnTo>
                  <a:lnTo>
                    <a:pt x="48" y="96"/>
                  </a:lnTo>
                  <a:lnTo>
                    <a:pt x="0" y="0"/>
                  </a:lnTo>
                  <a:lnTo>
                    <a:pt x="0" y="384"/>
                  </a:lnTo>
                  <a:lnTo>
                    <a:pt x="384" y="192"/>
                  </a:lnTo>
                  <a:lnTo>
                    <a:pt x="192" y="192"/>
                  </a:lnTo>
                  <a:close/>
                </a:path>
              </a:pathLst>
            </a:custGeom>
            <a:gradFill rotWithShape="0">
              <a:gsLst>
                <a:gs pos="0">
                  <a:schemeClr val="hlink"/>
                </a:gs>
                <a:gs pos="50000">
                  <a:srgbClr val="FF9900"/>
                </a:gs>
                <a:gs pos="100000">
                  <a:schemeClr val="hlink"/>
                </a:gs>
              </a:gsLst>
              <a:lin ang="2700000" scaled="1"/>
            </a:gradFill>
            <a:ln w="1905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703497" name="Freeform 9"/>
            <p:cNvSpPr>
              <a:spLocks/>
            </p:cNvSpPr>
            <p:nvPr/>
          </p:nvSpPr>
          <p:spPr bwMode="auto">
            <a:xfrm rot="1629174">
              <a:off x="4425" y="975"/>
              <a:ext cx="134" cy="153"/>
            </a:xfrm>
            <a:custGeom>
              <a:avLst/>
              <a:gdLst>
                <a:gd name="T0" fmla="*/ 0 w 96"/>
                <a:gd name="T1" fmla="*/ 0 h 96"/>
                <a:gd name="T2" fmla="*/ 96 w 96"/>
                <a:gd name="T3" fmla="*/ 0 h 96"/>
                <a:gd name="T4" fmla="*/ 48 w 96"/>
                <a:gd name="T5" fmla="*/ 96 h 96"/>
                <a:gd name="T6" fmla="*/ 0 w 96"/>
                <a:gd name="T7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" h="96">
                  <a:moveTo>
                    <a:pt x="0" y="0"/>
                  </a:moveTo>
                  <a:lnTo>
                    <a:pt x="96" y="0"/>
                  </a:lnTo>
                  <a:lnTo>
                    <a:pt x="48" y="96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rgbClr val="969696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703498" name="Oval 10"/>
            <p:cNvSpPr>
              <a:spLocks noChangeArrowheads="1"/>
            </p:cNvSpPr>
            <p:nvPr/>
          </p:nvSpPr>
          <p:spPr bwMode="auto">
            <a:xfrm>
              <a:off x="4951" y="258"/>
              <a:ext cx="131" cy="4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703499" name="Text Box 11"/>
          <p:cNvSpPr txBox="1">
            <a:spLocks noChangeArrowheads="1"/>
          </p:cNvSpPr>
          <p:nvPr/>
        </p:nvSpPr>
        <p:spPr bwMode="auto">
          <a:xfrm>
            <a:off x="2195513" y="2420938"/>
            <a:ext cx="5670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dirty="0">
                <a:latin typeface="Arial Black" pitchFamily="34" charset="0"/>
                <a:ea typeface="华文新魏" pitchFamily="2" charset="-122"/>
              </a:rPr>
              <a:t>把三角尺的一边落在直线上</a:t>
            </a:r>
          </a:p>
        </p:txBody>
      </p:sp>
      <p:sp>
        <p:nvSpPr>
          <p:cNvPr id="703500" name="Text Box 12"/>
          <p:cNvSpPr txBox="1">
            <a:spLocks noChangeArrowheads="1"/>
          </p:cNvSpPr>
          <p:nvPr/>
        </p:nvSpPr>
        <p:spPr bwMode="auto">
          <a:xfrm>
            <a:off x="2192338" y="3219450"/>
            <a:ext cx="6127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dirty="0">
                <a:latin typeface="Arial Black" pitchFamily="34" charset="0"/>
                <a:ea typeface="华文新魏" pitchFamily="2" charset="-122"/>
              </a:rPr>
              <a:t>紧靠三角尺的另一边放一直尺</a:t>
            </a:r>
          </a:p>
        </p:txBody>
      </p:sp>
      <p:sp>
        <p:nvSpPr>
          <p:cNvPr id="703501" name="WordArt 13"/>
          <p:cNvSpPr>
            <a:spLocks noChangeArrowheads="1" noChangeShapeType="1" noTextEdit="1"/>
          </p:cNvSpPr>
          <p:nvPr/>
        </p:nvSpPr>
        <p:spPr bwMode="auto">
          <a:xfrm>
            <a:off x="395288" y="1235075"/>
            <a:ext cx="6048375" cy="609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zh-CN" altLang="en-US" sz="36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华文新魏"/>
                <a:ea typeface="华文新魏"/>
              </a:rPr>
              <a:t>用直尺和三角板画平行线</a:t>
            </a:r>
          </a:p>
        </p:txBody>
      </p:sp>
      <p:sp>
        <p:nvSpPr>
          <p:cNvPr id="703502" name="WordArt 14"/>
          <p:cNvSpPr>
            <a:spLocks noChangeArrowheads="1" noChangeShapeType="1" noTextEdit="1"/>
          </p:cNvSpPr>
          <p:nvPr/>
        </p:nvSpPr>
        <p:spPr bwMode="auto">
          <a:xfrm>
            <a:off x="769938" y="3173413"/>
            <a:ext cx="1400175" cy="609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n-US" altLang="zh-CN" sz="36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华文新魏"/>
                <a:ea typeface="华文新魏"/>
              </a:rPr>
              <a:t>2.</a:t>
            </a:r>
            <a:r>
              <a:rPr lang="zh-CN" altLang="en-US" sz="36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华文新魏"/>
                <a:ea typeface="华文新魏"/>
              </a:rPr>
              <a:t>靠：</a:t>
            </a:r>
          </a:p>
        </p:txBody>
      </p:sp>
      <p:sp>
        <p:nvSpPr>
          <p:cNvPr id="703503" name="WordArt 15"/>
          <p:cNvSpPr>
            <a:spLocks noChangeArrowheads="1" noChangeShapeType="1" noTextEdit="1"/>
          </p:cNvSpPr>
          <p:nvPr/>
        </p:nvSpPr>
        <p:spPr bwMode="auto">
          <a:xfrm>
            <a:off x="730250" y="2414588"/>
            <a:ext cx="1400175" cy="609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n-US" altLang="zh-CN" sz="36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华文新魏"/>
                <a:ea typeface="华文新魏"/>
              </a:rPr>
              <a:t>1.</a:t>
            </a:r>
            <a:r>
              <a:rPr lang="zh-CN" altLang="en-US" sz="36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华文新魏"/>
                <a:ea typeface="华文新魏"/>
              </a:rPr>
              <a:t>落：</a:t>
            </a:r>
          </a:p>
        </p:txBody>
      </p:sp>
      <p:sp>
        <p:nvSpPr>
          <p:cNvPr id="703504" name="WordArt 16"/>
          <p:cNvSpPr>
            <a:spLocks noChangeArrowheads="1" noChangeShapeType="1" noTextEdit="1"/>
          </p:cNvSpPr>
          <p:nvPr/>
        </p:nvSpPr>
        <p:spPr bwMode="auto">
          <a:xfrm>
            <a:off x="768350" y="5116513"/>
            <a:ext cx="1400175" cy="609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n-US" altLang="zh-CN" sz="36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华文新魏"/>
                <a:ea typeface="华文新魏"/>
              </a:rPr>
              <a:t>4.</a:t>
            </a:r>
            <a:r>
              <a:rPr lang="zh-CN" altLang="en-US" sz="36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华文新魏"/>
                <a:ea typeface="华文新魏"/>
              </a:rPr>
              <a:t>画：</a:t>
            </a:r>
          </a:p>
        </p:txBody>
      </p:sp>
      <p:sp>
        <p:nvSpPr>
          <p:cNvPr id="703505" name="WordArt 17"/>
          <p:cNvSpPr>
            <a:spLocks noChangeArrowheads="1" noChangeShapeType="1" noTextEdit="1"/>
          </p:cNvSpPr>
          <p:nvPr/>
        </p:nvSpPr>
        <p:spPr bwMode="auto">
          <a:xfrm>
            <a:off x="728663" y="3925888"/>
            <a:ext cx="1400175" cy="609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n-US" altLang="zh-CN" sz="36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华文新魏"/>
                <a:ea typeface="华文新魏"/>
              </a:rPr>
              <a:t>3.</a:t>
            </a:r>
            <a:r>
              <a:rPr lang="zh-CN" altLang="en-US" sz="36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华文新魏"/>
                <a:ea typeface="华文新魏"/>
              </a:rPr>
              <a:t>推：</a:t>
            </a:r>
          </a:p>
        </p:txBody>
      </p:sp>
      <p:sp>
        <p:nvSpPr>
          <p:cNvPr id="703506" name="Line 18"/>
          <p:cNvSpPr>
            <a:spLocks noChangeShapeType="1"/>
          </p:cNvSpPr>
          <p:nvPr/>
        </p:nvSpPr>
        <p:spPr bwMode="auto">
          <a:xfrm>
            <a:off x="6254750" y="684213"/>
            <a:ext cx="1862138" cy="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703507" name="Line 19"/>
          <p:cNvSpPr>
            <a:spLocks noChangeShapeType="1"/>
          </p:cNvSpPr>
          <p:nvPr/>
        </p:nvSpPr>
        <p:spPr bwMode="auto">
          <a:xfrm>
            <a:off x="6734175" y="1635125"/>
            <a:ext cx="1825625" cy="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pic>
        <p:nvPicPr>
          <p:cNvPr id="703508" name="Picture 20" descr="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727075"/>
            <a:ext cx="1546225" cy="757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3509" name="Line 21"/>
          <p:cNvSpPr>
            <a:spLocks noChangeShapeType="1"/>
          </p:cNvSpPr>
          <p:nvPr/>
        </p:nvSpPr>
        <p:spPr bwMode="auto">
          <a:xfrm>
            <a:off x="6880225" y="260350"/>
            <a:ext cx="912813" cy="1798638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703510" name="Text Box 22"/>
          <p:cNvSpPr txBox="1">
            <a:spLocks noChangeArrowheads="1"/>
          </p:cNvSpPr>
          <p:nvPr/>
        </p:nvSpPr>
        <p:spPr bwMode="auto">
          <a:xfrm>
            <a:off x="2162175" y="3933825"/>
            <a:ext cx="73056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dirty="0">
                <a:latin typeface="Arial Black" pitchFamily="34" charset="0"/>
                <a:ea typeface="华文新魏" pitchFamily="2" charset="-122"/>
              </a:rPr>
              <a:t>把三角尺沿直尺的边推到三角尺</a:t>
            </a:r>
          </a:p>
          <a:p>
            <a:r>
              <a:rPr lang="zh-CN" altLang="en-US" sz="3600" dirty="0">
                <a:latin typeface="Arial Black" pitchFamily="34" charset="0"/>
                <a:ea typeface="华文新魏" pitchFamily="2" charset="-122"/>
              </a:rPr>
              <a:t>的第一边恰好经过点</a:t>
            </a:r>
            <a:r>
              <a:rPr lang="en-US" altLang="zh-CN" sz="3600" dirty="0">
                <a:latin typeface="Arial Black" pitchFamily="34" charset="0"/>
                <a:ea typeface="华文新魏" pitchFamily="2" charset="-122"/>
              </a:rPr>
              <a:t>P</a:t>
            </a:r>
            <a:r>
              <a:rPr lang="zh-CN" altLang="en-US" sz="3600" dirty="0">
                <a:latin typeface="Arial Black" pitchFamily="34" charset="0"/>
                <a:ea typeface="华文新魏" pitchFamily="2" charset="-122"/>
              </a:rPr>
              <a:t>的位置</a:t>
            </a:r>
          </a:p>
        </p:txBody>
      </p:sp>
      <p:sp>
        <p:nvSpPr>
          <p:cNvPr id="703511" name="Text Box 23"/>
          <p:cNvSpPr txBox="1">
            <a:spLocks noChangeArrowheads="1"/>
          </p:cNvSpPr>
          <p:nvPr/>
        </p:nvSpPr>
        <p:spPr bwMode="auto">
          <a:xfrm>
            <a:off x="2195513" y="5164138"/>
            <a:ext cx="5213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dirty="0">
                <a:latin typeface="Arial Black" pitchFamily="34" charset="0"/>
                <a:ea typeface="华文新魏" pitchFamily="2" charset="-122"/>
              </a:rPr>
              <a:t>沿三角尺的这一边画直线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866" name="Text Box 2"/>
          <p:cNvSpPr txBox="1">
            <a:spLocks noChangeArrowheads="1"/>
          </p:cNvSpPr>
          <p:nvPr/>
        </p:nvSpPr>
        <p:spPr bwMode="auto">
          <a:xfrm>
            <a:off x="539750" y="1835150"/>
            <a:ext cx="79914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过直线ＡＢ外一点Ｐ作直线ＡＢ的平行线，看看你能作出吗？能作出几条？</a:t>
            </a:r>
          </a:p>
        </p:txBody>
      </p:sp>
      <p:sp>
        <p:nvSpPr>
          <p:cNvPr id="676867" name="Line 3"/>
          <p:cNvSpPr>
            <a:spLocks noChangeShapeType="1"/>
          </p:cNvSpPr>
          <p:nvPr/>
        </p:nvSpPr>
        <p:spPr bwMode="auto">
          <a:xfrm>
            <a:off x="2293938" y="4333875"/>
            <a:ext cx="4654550" cy="3175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pic>
        <p:nvPicPr>
          <p:cNvPr id="676868" name="Picture 4" descr="等腰三角板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000">
            <a:off x="3086100" y="4310063"/>
            <a:ext cx="304800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FF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6869" name="Line 5"/>
          <p:cNvSpPr>
            <a:spLocks noChangeShapeType="1"/>
          </p:cNvSpPr>
          <p:nvPr/>
        </p:nvSpPr>
        <p:spPr bwMode="auto">
          <a:xfrm>
            <a:off x="2124075" y="3397250"/>
            <a:ext cx="482441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76870" name="Rectangle 6"/>
          <p:cNvSpPr>
            <a:spLocks noChangeArrowheads="1"/>
          </p:cNvSpPr>
          <p:nvPr/>
        </p:nvSpPr>
        <p:spPr bwMode="auto">
          <a:xfrm rot="8100000">
            <a:off x="2886075" y="2462213"/>
            <a:ext cx="533400" cy="44958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76871" name="Rectangle 7"/>
          <p:cNvSpPr>
            <a:spLocks noChangeArrowheads="1"/>
          </p:cNvSpPr>
          <p:nvPr/>
        </p:nvSpPr>
        <p:spPr bwMode="auto">
          <a:xfrm>
            <a:off x="3517900" y="2695575"/>
            <a:ext cx="4667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8000">
                <a:solidFill>
                  <a:srgbClr val="3333FF"/>
                </a:solidFill>
              </a:rPr>
              <a:t>·</a:t>
            </a:r>
          </a:p>
        </p:txBody>
      </p:sp>
      <p:sp>
        <p:nvSpPr>
          <p:cNvPr id="676872" name="Text Box 8"/>
          <p:cNvSpPr txBox="1">
            <a:spLocks noChangeArrowheads="1"/>
          </p:cNvSpPr>
          <p:nvPr/>
        </p:nvSpPr>
        <p:spPr bwMode="auto">
          <a:xfrm>
            <a:off x="1835150" y="3789363"/>
            <a:ext cx="431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bg1"/>
                </a:solidFill>
              </a:rPr>
              <a:t>	</a:t>
            </a:r>
            <a:r>
              <a:rPr lang="en-US" altLang="zh-CN" sz="2400" b="1">
                <a:solidFill>
                  <a:srgbClr val="3333FF"/>
                </a:solidFill>
              </a:rPr>
              <a:t>A</a:t>
            </a:r>
          </a:p>
        </p:txBody>
      </p:sp>
      <p:sp>
        <p:nvSpPr>
          <p:cNvPr id="676873" name="Text Box 9"/>
          <p:cNvSpPr txBox="1">
            <a:spLocks noChangeArrowheads="1"/>
          </p:cNvSpPr>
          <p:nvPr/>
        </p:nvSpPr>
        <p:spPr bwMode="auto">
          <a:xfrm>
            <a:off x="7019925" y="3860800"/>
            <a:ext cx="431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bg1"/>
                </a:solidFill>
              </a:rPr>
              <a:t>	</a:t>
            </a:r>
            <a:r>
              <a:rPr lang="en-US" altLang="zh-CN" sz="2400" b="1">
                <a:solidFill>
                  <a:srgbClr val="3333FF"/>
                </a:solidFill>
              </a:rPr>
              <a:t>B</a:t>
            </a:r>
          </a:p>
        </p:txBody>
      </p:sp>
      <p:sp>
        <p:nvSpPr>
          <p:cNvPr id="676874" name="Text Box 10"/>
          <p:cNvSpPr txBox="1">
            <a:spLocks noChangeArrowheads="1"/>
          </p:cNvSpPr>
          <p:nvPr/>
        </p:nvSpPr>
        <p:spPr bwMode="auto">
          <a:xfrm>
            <a:off x="3635375" y="2420938"/>
            <a:ext cx="431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bg1"/>
                </a:solidFill>
              </a:rPr>
              <a:t>	</a:t>
            </a:r>
            <a:r>
              <a:rPr lang="en-US" altLang="zh-CN" sz="2400" b="1">
                <a:solidFill>
                  <a:srgbClr val="3333FF"/>
                </a:solidFill>
              </a:rPr>
              <a:t>P</a:t>
            </a:r>
          </a:p>
        </p:txBody>
      </p:sp>
      <p:sp>
        <p:nvSpPr>
          <p:cNvPr id="676876" name="Text Box 12"/>
          <p:cNvSpPr txBox="1">
            <a:spLocks noChangeArrowheads="1"/>
          </p:cNvSpPr>
          <p:nvPr/>
        </p:nvSpPr>
        <p:spPr bwMode="auto">
          <a:xfrm>
            <a:off x="827088" y="765175"/>
            <a:ext cx="19446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grpSp>
        <p:nvGrpSpPr>
          <p:cNvPr id="676878" name="Group 14"/>
          <p:cNvGrpSpPr>
            <a:grpSpLocks/>
          </p:cNvGrpSpPr>
          <p:nvPr/>
        </p:nvGrpSpPr>
        <p:grpSpPr bwMode="auto">
          <a:xfrm>
            <a:off x="34925" y="836613"/>
            <a:ext cx="2627313" cy="936625"/>
            <a:chOff x="0" y="799"/>
            <a:chExt cx="2042" cy="681"/>
          </a:xfrm>
        </p:grpSpPr>
        <p:sp>
          <p:nvSpPr>
            <p:cNvPr id="676879" name="AutoShape 15"/>
            <p:cNvSpPr>
              <a:spLocks noChangeArrowheads="1"/>
            </p:cNvSpPr>
            <p:nvPr/>
          </p:nvSpPr>
          <p:spPr bwMode="auto">
            <a:xfrm rot="10494764">
              <a:off x="0" y="799"/>
              <a:ext cx="2042" cy="681"/>
            </a:xfrm>
            <a:prstGeom prst="cloudCallout">
              <a:avLst>
                <a:gd name="adj1" fmla="val -56810"/>
                <a:gd name="adj2" fmla="val -109366"/>
              </a:avLst>
            </a:prstGeom>
            <a:gradFill rotWithShape="1">
              <a:gsLst>
                <a:gs pos="0">
                  <a:srgbClr val="CCCCFF"/>
                </a:gs>
                <a:gs pos="50000">
                  <a:schemeClr val="bg1"/>
                </a:gs>
                <a:gs pos="100000">
                  <a:srgbClr val="CCCCFF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lIns="36000" tIns="36000" rIns="36000" bIns="36000"/>
            <a:lstStyle/>
            <a:p>
              <a:pPr algn="ctr"/>
              <a:endParaRPr lang="zh-CN" altLang="zh-CN" sz="2400" b="1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华文新魏" pitchFamily="2" charset="-122"/>
              </a:endParaRPr>
            </a:p>
          </p:txBody>
        </p:sp>
        <p:sp>
          <p:nvSpPr>
            <p:cNvPr id="676880" name="Text Box 16"/>
            <p:cNvSpPr txBox="1">
              <a:spLocks noChangeArrowheads="1"/>
            </p:cNvSpPr>
            <p:nvPr/>
          </p:nvSpPr>
          <p:spPr bwMode="auto">
            <a:xfrm>
              <a:off x="297" y="1003"/>
              <a:ext cx="1156" cy="3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CC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华文新魏" pitchFamily="2" charset="-122"/>
                </a:rPr>
                <a:t> </a:t>
              </a:r>
              <a:r>
                <a:rPr lang="zh-CN" altLang="en-US" sz="2400" b="1">
                  <a:solidFill>
                    <a:srgbClr val="CC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华文新魏" pitchFamily="2" charset="-122"/>
                </a:rPr>
                <a:t>动手实践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6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6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7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62428E-6 L -0.09583 -0.13295 " pathEditMode="relative" rAng="0" ptsTypes="AA">
                                      <p:cBhvr>
                                        <p:cTn id="24" dur="3000" fill="hold"/>
                                        <p:tgtEl>
                                          <p:spTgt spid="6768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-66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1000"/>
                                        <p:tgtEl>
                                          <p:spTgt spid="67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869" grpId="0" animBg="1"/>
      <p:bldP spid="67687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891" name="Text Box 3"/>
          <p:cNvSpPr txBox="1">
            <a:spLocks noChangeArrowheads="1"/>
          </p:cNvSpPr>
          <p:nvPr/>
        </p:nvSpPr>
        <p:spPr bwMode="auto">
          <a:xfrm>
            <a:off x="323850" y="3009900"/>
            <a:ext cx="77771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经过直线外一点，有且只有一条直线与这条直线平行．（平行公理）</a:t>
            </a:r>
          </a:p>
        </p:txBody>
      </p:sp>
      <p:sp>
        <p:nvSpPr>
          <p:cNvPr id="677892" name="Text Box 4"/>
          <p:cNvSpPr txBox="1">
            <a:spLocks noChangeArrowheads="1"/>
          </p:cNvSpPr>
          <p:nvPr/>
        </p:nvSpPr>
        <p:spPr bwMode="auto">
          <a:xfrm>
            <a:off x="250825" y="4251325"/>
            <a:ext cx="8281988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3333FF"/>
                </a:solidFill>
                <a:latin typeface="Times New Roman" pitchFamily="18" charset="0"/>
              </a:rPr>
              <a:t>说明：人们在长期实践中总结出来的结论叫基本事实，也称为公理，它可以作为以后推理的依据．</a:t>
            </a:r>
          </a:p>
        </p:txBody>
      </p:sp>
      <p:grpSp>
        <p:nvGrpSpPr>
          <p:cNvPr id="677893" name="Group 5"/>
          <p:cNvGrpSpPr>
            <a:grpSpLocks/>
          </p:cNvGrpSpPr>
          <p:nvPr/>
        </p:nvGrpSpPr>
        <p:grpSpPr bwMode="auto">
          <a:xfrm>
            <a:off x="468313" y="908050"/>
            <a:ext cx="7583487" cy="1657350"/>
            <a:chOff x="83" y="2840"/>
            <a:chExt cx="4777" cy="1075"/>
          </a:xfrm>
        </p:grpSpPr>
        <p:grpSp>
          <p:nvGrpSpPr>
            <p:cNvPr id="677894" name="Group 6"/>
            <p:cNvGrpSpPr>
              <a:grpSpLocks/>
            </p:cNvGrpSpPr>
            <p:nvPr/>
          </p:nvGrpSpPr>
          <p:grpSpPr bwMode="auto">
            <a:xfrm>
              <a:off x="83" y="2840"/>
              <a:ext cx="1028" cy="1075"/>
              <a:chOff x="83" y="2795"/>
              <a:chExt cx="1028" cy="1075"/>
            </a:xfrm>
          </p:grpSpPr>
          <p:pic>
            <p:nvPicPr>
              <p:cNvPr id="677895" name="Picture 7" descr="Q_011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1" y="2795"/>
                <a:ext cx="340" cy="3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77896" name="Picture 8" descr="米老鼠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" y="3022"/>
                <a:ext cx="847" cy="8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77897" name="Text Box 9"/>
            <p:cNvSpPr txBox="1">
              <a:spLocks noChangeArrowheads="1"/>
            </p:cNvSpPr>
            <p:nvPr/>
          </p:nvSpPr>
          <p:spPr bwMode="auto">
            <a:xfrm>
              <a:off x="1416" y="2997"/>
              <a:ext cx="3444" cy="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dirty="0">
                  <a:solidFill>
                    <a:srgbClr val="CC0066"/>
                  </a:solidFill>
                  <a:ea typeface="华文行楷" pitchFamily="2" charset="-122"/>
                </a:rPr>
                <a:t>由以上的实践你发现了什么？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3200" dirty="0">
                  <a:solidFill>
                    <a:srgbClr val="CC0066"/>
                  </a:solidFill>
                  <a:ea typeface="华文行楷" pitchFamily="2" charset="-122"/>
                </a:rPr>
                <a:t>说说看</a:t>
              </a:r>
              <a:endParaRPr lang="zh-CN" altLang="en-US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778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778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778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6778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6778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6778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7891" grpId="0"/>
      <p:bldP spid="67789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914" name="Line 2"/>
          <p:cNvSpPr>
            <a:spLocks noChangeShapeType="1"/>
          </p:cNvSpPr>
          <p:nvPr/>
        </p:nvSpPr>
        <p:spPr bwMode="auto">
          <a:xfrm>
            <a:off x="4497388" y="2590800"/>
            <a:ext cx="2286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78915" name="Line 3"/>
          <p:cNvSpPr>
            <a:spLocks noChangeShapeType="1"/>
          </p:cNvSpPr>
          <p:nvPr/>
        </p:nvSpPr>
        <p:spPr bwMode="auto">
          <a:xfrm>
            <a:off x="4497388" y="3276600"/>
            <a:ext cx="2209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78916" name="Rectangle 4"/>
          <p:cNvSpPr>
            <a:spLocks noChangeArrowheads="1"/>
          </p:cNvSpPr>
          <p:nvPr/>
        </p:nvSpPr>
        <p:spPr bwMode="auto">
          <a:xfrm>
            <a:off x="468313" y="1052513"/>
            <a:ext cx="7543800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zh-CN" altLang="en-US" sz="2400" b="1">
                <a:solidFill>
                  <a:srgbClr val="3333FF"/>
                </a:solidFill>
                <a:latin typeface="Times New Roman" pitchFamily="18" charset="0"/>
              </a:rPr>
              <a:t>如图：</a:t>
            </a:r>
            <a:r>
              <a:rPr kumimoji="1" lang="zh-CN" altLang="en-US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三条直线</a:t>
            </a:r>
            <a:r>
              <a:rPr kumimoji="1" lang="en-US" altLang="zh-CN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</a:t>
            </a:r>
            <a:r>
              <a:rPr kumimoji="1" lang="zh-CN" altLang="en-US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、</a:t>
            </a:r>
            <a:r>
              <a:rPr kumimoji="1" lang="en-US" altLang="zh-CN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b</a:t>
            </a:r>
            <a:r>
              <a:rPr kumimoji="1" lang="zh-CN" altLang="en-US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、</a:t>
            </a:r>
            <a:r>
              <a:rPr kumimoji="1" lang="en-US" altLang="zh-CN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</a:t>
            </a:r>
            <a:r>
              <a:rPr kumimoji="1" lang="zh-CN" altLang="en-US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。如果</a:t>
            </a:r>
            <a:r>
              <a:rPr kumimoji="1" lang="en-US" altLang="zh-CN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</a:t>
            </a:r>
            <a:r>
              <a:rPr kumimoji="1" lang="en-US" altLang="zh-CN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//</a:t>
            </a:r>
            <a:r>
              <a:rPr kumimoji="1" lang="en-US" altLang="zh-CN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</a:t>
            </a:r>
            <a:r>
              <a:rPr kumimoji="1" lang="zh-CN" altLang="en-US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，</a:t>
            </a:r>
            <a:r>
              <a:rPr kumimoji="1" lang="en-US" altLang="zh-CN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b</a:t>
            </a:r>
            <a:r>
              <a:rPr kumimoji="1" lang="en-US" altLang="zh-CN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//</a:t>
            </a:r>
            <a:r>
              <a:rPr kumimoji="1" lang="en-US" altLang="zh-CN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</a:t>
            </a:r>
            <a:r>
              <a:rPr kumimoji="1" lang="zh-CN" altLang="en-US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，</a:t>
            </a:r>
          </a:p>
          <a:p>
            <a:r>
              <a:rPr kumimoji="1" lang="zh-CN" altLang="en-US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那么直线</a:t>
            </a:r>
            <a:r>
              <a:rPr kumimoji="1" lang="en-US" altLang="zh-CN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</a:t>
            </a:r>
            <a:r>
              <a:rPr kumimoji="1" lang="zh-CN" altLang="en-US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与</a:t>
            </a:r>
            <a:r>
              <a:rPr kumimoji="1" lang="en-US" altLang="zh-CN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b</a:t>
            </a:r>
            <a:r>
              <a:rPr kumimoji="1" lang="zh-CN" altLang="en-US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有什么关系</a:t>
            </a:r>
            <a:r>
              <a:rPr kumimoji="1" lang="zh-CN" altLang="en-US" sz="240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？</a:t>
            </a:r>
          </a:p>
        </p:txBody>
      </p:sp>
      <p:sp>
        <p:nvSpPr>
          <p:cNvPr id="678918" name="Oval 6"/>
          <p:cNvSpPr>
            <a:spLocks noChangeArrowheads="1"/>
          </p:cNvSpPr>
          <p:nvPr/>
        </p:nvSpPr>
        <p:spPr bwMode="auto">
          <a:xfrm>
            <a:off x="6326188" y="3352800"/>
            <a:ext cx="1066800" cy="8382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2400" b="1">
                <a:solidFill>
                  <a:schemeClr val="bg1"/>
                </a:solidFill>
                <a:latin typeface="Times New Roman" pitchFamily="18" charset="0"/>
              </a:rPr>
              <a:t>F</a:t>
            </a:r>
            <a:endParaRPr kumimoji="1" lang="en-US" altLang="zh-CN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78919" name="Oval 7"/>
          <p:cNvSpPr>
            <a:spLocks noChangeArrowheads="1"/>
          </p:cNvSpPr>
          <p:nvPr/>
        </p:nvSpPr>
        <p:spPr bwMode="auto">
          <a:xfrm>
            <a:off x="3735388" y="3352800"/>
            <a:ext cx="1066800" cy="8382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2400" b="1">
                <a:solidFill>
                  <a:schemeClr val="bg1"/>
                </a:solidFill>
                <a:latin typeface="Times New Roman" pitchFamily="18" charset="0"/>
              </a:rPr>
              <a:t>E</a:t>
            </a:r>
            <a:endParaRPr kumimoji="1" lang="en-US" altLang="zh-CN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78921" name="Oval 9"/>
          <p:cNvSpPr>
            <a:spLocks noChangeArrowheads="1"/>
          </p:cNvSpPr>
          <p:nvPr/>
        </p:nvSpPr>
        <p:spPr bwMode="auto">
          <a:xfrm>
            <a:off x="3735388" y="2819400"/>
            <a:ext cx="1066800" cy="8382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3600">
                <a:latin typeface="Times New Roman" pitchFamily="18" charset="0"/>
              </a:rPr>
              <a:t>b</a:t>
            </a:r>
          </a:p>
        </p:txBody>
      </p:sp>
      <p:sp>
        <p:nvSpPr>
          <p:cNvPr id="678923" name="Oval 11"/>
          <p:cNvSpPr>
            <a:spLocks noChangeArrowheads="1"/>
          </p:cNvSpPr>
          <p:nvPr/>
        </p:nvSpPr>
        <p:spPr bwMode="auto">
          <a:xfrm>
            <a:off x="3721100" y="2133600"/>
            <a:ext cx="1066800" cy="8382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3600">
                <a:latin typeface="Times New Roman" pitchFamily="18" charset="0"/>
              </a:rPr>
              <a:t>a</a:t>
            </a:r>
          </a:p>
        </p:txBody>
      </p:sp>
      <p:sp>
        <p:nvSpPr>
          <p:cNvPr id="678924" name="Rectangle 12"/>
          <p:cNvSpPr>
            <a:spLocks noChangeArrowheads="1"/>
          </p:cNvSpPr>
          <p:nvPr/>
        </p:nvSpPr>
        <p:spPr bwMode="auto">
          <a:xfrm>
            <a:off x="395288" y="2349500"/>
            <a:ext cx="3429000" cy="990600"/>
          </a:xfrm>
          <a:prstGeom prst="rect">
            <a:avLst/>
          </a:prstGeom>
          <a:solidFill>
            <a:srgbClr val="0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假设</a:t>
            </a:r>
            <a:r>
              <a:rPr kumimoji="1"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</a:t>
            </a: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与</a:t>
            </a:r>
            <a:r>
              <a:rPr kumimoji="1"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b</a:t>
            </a: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相交，</a:t>
            </a:r>
          </a:p>
          <a:p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设</a:t>
            </a:r>
            <a:r>
              <a:rPr kumimoji="1"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</a:t>
            </a: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与</a:t>
            </a:r>
            <a:r>
              <a:rPr kumimoji="1"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b</a:t>
            </a: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相交于</a:t>
            </a:r>
            <a:r>
              <a:rPr kumimoji="1"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O</a:t>
            </a:r>
          </a:p>
        </p:txBody>
      </p:sp>
      <p:sp>
        <p:nvSpPr>
          <p:cNvPr id="678925" name="Rectangle 13"/>
          <p:cNvSpPr>
            <a:spLocks noChangeArrowheads="1"/>
          </p:cNvSpPr>
          <p:nvPr/>
        </p:nvSpPr>
        <p:spPr bwMode="auto">
          <a:xfrm>
            <a:off x="395288" y="3644900"/>
            <a:ext cx="626427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zh-CN" altLang="en-US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因为</a:t>
            </a:r>
            <a:r>
              <a:rPr kumimoji="1" lang="en-US" altLang="zh-CN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a//c</a:t>
            </a:r>
            <a:r>
              <a:rPr kumimoji="1" lang="zh-CN" altLang="en-US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，</a:t>
            </a:r>
            <a:r>
              <a:rPr kumimoji="1" lang="en-US" altLang="zh-CN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b//c</a:t>
            </a:r>
          </a:p>
          <a:p>
            <a:r>
              <a:rPr kumimoji="1" lang="zh-CN" altLang="en-US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于是过点</a:t>
            </a:r>
            <a:r>
              <a:rPr kumimoji="1" lang="en-US" altLang="zh-CN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</a:t>
            </a:r>
            <a:r>
              <a:rPr kumimoji="1" lang="zh-CN" altLang="en-US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就有两条直线</a:t>
            </a:r>
            <a:r>
              <a:rPr kumimoji="1" lang="en-US" altLang="zh-CN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</a:t>
            </a:r>
          </a:p>
          <a:p>
            <a:r>
              <a:rPr kumimoji="1" lang="en-US" altLang="zh-CN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b</a:t>
            </a:r>
            <a:r>
              <a:rPr kumimoji="1" lang="zh-CN" altLang="en-US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都与</a:t>
            </a:r>
            <a:r>
              <a:rPr kumimoji="1" lang="en-US" altLang="zh-CN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</a:t>
            </a:r>
            <a:r>
              <a:rPr kumimoji="1" lang="zh-CN" altLang="en-US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平行。</a:t>
            </a:r>
          </a:p>
          <a:p>
            <a:r>
              <a:rPr kumimoji="1" lang="zh-CN" altLang="en-US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根据平行公理，这是不可能的</a:t>
            </a:r>
          </a:p>
          <a:p>
            <a:r>
              <a:rPr kumimoji="1" lang="zh-CN" altLang="en-US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也就是说，</a:t>
            </a:r>
            <a:r>
              <a:rPr kumimoji="1" lang="en-US" altLang="zh-CN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</a:t>
            </a:r>
            <a:r>
              <a:rPr kumimoji="1" lang="zh-CN" altLang="en-US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与</a:t>
            </a:r>
            <a:r>
              <a:rPr kumimoji="1" lang="en-US" altLang="zh-CN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b</a:t>
            </a:r>
            <a:r>
              <a:rPr kumimoji="1" lang="zh-CN" altLang="en-US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不能相交，</a:t>
            </a:r>
          </a:p>
          <a:p>
            <a:r>
              <a:rPr kumimoji="1" lang="zh-CN" altLang="en-US" sz="28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只能平行。</a:t>
            </a:r>
            <a:endParaRPr kumimoji="1" lang="zh-CN" altLang="en-US" sz="2400" dirty="0">
              <a:solidFill>
                <a:srgbClr val="3333FF"/>
              </a:solidFill>
              <a:latin typeface="Times New Roman" pitchFamily="18" charset="0"/>
            </a:endParaRPr>
          </a:p>
        </p:txBody>
      </p:sp>
      <p:grpSp>
        <p:nvGrpSpPr>
          <p:cNvPr id="678926" name="Group 14"/>
          <p:cNvGrpSpPr>
            <a:grpSpLocks/>
          </p:cNvGrpSpPr>
          <p:nvPr/>
        </p:nvGrpSpPr>
        <p:grpSpPr bwMode="auto">
          <a:xfrm>
            <a:off x="6783388" y="2514600"/>
            <a:ext cx="2057400" cy="838200"/>
            <a:chOff x="4512" y="1584"/>
            <a:chExt cx="1296" cy="528"/>
          </a:xfrm>
        </p:grpSpPr>
        <p:sp>
          <p:nvSpPr>
            <p:cNvPr id="678927" name="Oval 15"/>
            <p:cNvSpPr>
              <a:spLocks noChangeArrowheads="1"/>
            </p:cNvSpPr>
            <p:nvPr/>
          </p:nvSpPr>
          <p:spPr bwMode="auto">
            <a:xfrm>
              <a:off x="5280" y="1632"/>
              <a:ext cx="528" cy="480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kumimoji="1" lang="en-US" altLang="zh-CN" sz="2400"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678928" name="Freeform 16"/>
            <p:cNvSpPr>
              <a:spLocks/>
            </p:cNvSpPr>
            <p:nvPr/>
          </p:nvSpPr>
          <p:spPr bwMode="auto">
            <a:xfrm>
              <a:off x="4512" y="1824"/>
              <a:ext cx="816" cy="288"/>
            </a:xfrm>
            <a:custGeom>
              <a:avLst/>
              <a:gdLst>
                <a:gd name="T0" fmla="*/ 0 w 720"/>
                <a:gd name="T1" fmla="*/ 240 h 280"/>
                <a:gd name="T2" fmla="*/ 336 w 720"/>
                <a:gd name="T3" fmla="*/ 240 h 280"/>
                <a:gd name="T4" fmla="*/ 720 w 720"/>
                <a:gd name="T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0" h="280">
                  <a:moveTo>
                    <a:pt x="0" y="240"/>
                  </a:moveTo>
                  <a:cubicBezTo>
                    <a:pt x="108" y="260"/>
                    <a:pt x="216" y="280"/>
                    <a:pt x="336" y="240"/>
                  </a:cubicBezTo>
                  <a:cubicBezTo>
                    <a:pt x="456" y="200"/>
                    <a:pt x="588" y="100"/>
                    <a:pt x="720" y="0"/>
                  </a:cubicBezTo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78929" name="Freeform 17"/>
            <p:cNvSpPr>
              <a:spLocks/>
            </p:cNvSpPr>
            <p:nvPr/>
          </p:nvSpPr>
          <p:spPr bwMode="auto">
            <a:xfrm>
              <a:off x="4512" y="1584"/>
              <a:ext cx="816" cy="240"/>
            </a:xfrm>
            <a:custGeom>
              <a:avLst/>
              <a:gdLst>
                <a:gd name="T0" fmla="*/ 0 w 768"/>
                <a:gd name="T1" fmla="*/ 24 h 168"/>
                <a:gd name="T2" fmla="*/ 336 w 768"/>
                <a:gd name="T3" fmla="*/ 24 h 168"/>
                <a:gd name="T4" fmla="*/ 768 w 768"/>
                <a:gd name="T5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8" h="168">
                  <a:moveTo>
                    <a:pt x="0" y="24"/>
                  </a:moveTo>
                  <a:cubicBezTo>
                    <a:pt x="104" y="12"/>
                    <a:pt x="208" y="0"/>
                    <a:pt x="336" y="24"/>
                  </a:cubicBezTo>
                  <a:cubicBezTo>
                    <a:pt x="464" y="48"/>
                    <a:pt x="696" y="144"/>
                    <a:pt x="768" y="168"/>
                  </a:cubicBezTo>
                </a:path>
              </a:pathLst>
            </a:custGeom>
            <a:noFill/>
            <a:ln w="38100" cap="rnd" cmpd="sng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78933" name="Group 21"/>
          <p:cNvGrpSpPr>
            <a:grpSpLocks/>
          </p:cNvGrpSpPr>
          <p:nvPr/>
        </p:nvGrpSpPr>
        <p:grpSpPr bwMode="auto">
          <a:xfrm>
            <a:off x="4067175" y="3429000"/>
            <a:ext cx="2849563" cy="646113"/>
            <a:chOff x="2562" y="2247"/>
            <a:chExt cx="1795" cy="407"/>
          </a:xfrm>
        </p:grpSpPr>
        <p:sp>
          <p:nvSpPr>
            <p:cNvPr id="678917" name="Line 5"/>
            <p:cNvSpPr>
              <a:spLocks noChangeShapeType="1"/>
            </p:cNvSpPr>
            <p:nvPr/>
          </p:nvSpPr>
          <p:spPr bwMode="auto">
            <a:xfrm>
              <a:off x="2833" y="2448"/>
              <a:ext cx="1392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78930" name="Line 18"/>
            <p:cNvSpPr>
              <a:spLocks noChangeShapeType="1"/>
            </p:cNvSpPr>
            <p:nvPr/>
          </p:nvSpPr>
          <p:spPr bwMode="auto">
            <a:xfrm>
              <a:off x="2835" y="2478"/>
              <a:ext cx="140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678931" name="Text Box 19"/>
            <p:cNvSpPr txBox="1">
              <a:spLocks noChangeArrowheads="1"/>
            </p:cNvSpPr>
            <p:nvPr/>
          </p:nvSpPr>
          <p:spPr bwMode="auto">
            <a:xfrm>
              <a:off x="2562" y="2247"/>
              <a:ext cx="260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c</a:t>
              </a:r>
            </a:p>
          </p:txBody>
        </p:sp>
        <p:sp>
          <p:nvSpPr>
            <p:cNvPr id="678932" name="Text Box 20"/>
            <p:cNvSpPr txBox="1">
              <a:spLocks noChangeArrowheads="1"/>
            </p:cNvSpPr>
            <p:nvPr/>
          </p:nvSpPr>
          <p:spPr bwMode="auto">
            <a:xfrm>
              <a:off x="4241" y="2423"/>
              <a:ext cx="1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zh-CN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7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67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78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78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789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789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789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789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89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89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789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789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789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789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8924" grpId="0" animBg="1" autoUpdateAnimBg="0"/>
      <p:bldP spid="678925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938" name="Rectangle 2"/>
          <p:cNvSpPr>
            <a:spLocks noChangeArrowheads="1"/>
          </p:cNvSpPr>
          <p:nvPr/>
        </p:nvSpPr>
        <p:spPr bwMode="auto">
          <a:xfrm>
            <a:off x="395288" y="977900"/>
            <a:ext cx="84978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3333FF"/>
                </a:solidFill>
              </a:rPr>
              <a:t>平行公理的推论：</a:t>
            </a:r>
          </a:p>
        </p:txBody>
      </p:sp>
      <p:sp>
        <p:nvSpPr>
          <p:cNvPr id="679939" name="Rectangle 3"/>
          <p:cNvSpPr>
            <a:spLocks noChangeArrowheads="1"/>
          </p:cNvSpPr>
          <p:nvPr/>
        </p:nvSpPr>
        <p:spPr bwMode="auto">
          <a:xfrm>
            <a:off x="395288" y="1628775"/>
            <a:ext cx="79216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如果两条直线都和第三条直线平行，</a:t>
            </a:r>
          </a:p>
          <a:p>
            <a:r>
              <a:rPr kumimoji="1"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那么这两条直线也互相平行</a:t>
            </a:r>
          </a:p>
        </p:txBody>
      </p:sp>
      <p:sp>
        <p:nvSpPr>
          <p:cNvPr id="679940" name="Text Box 4"/>
          <p:cNvSpPr txBox="1">
            <a:spLocks noChangeArrowheads="1"/>
          </p:cNvSpPr>
          <p:nvPr/>
        </p:nvSpPr>
        <p:spPr bwMode="auto">
          <a:xfrm>
            <a:off x="1295400" y="2736850"/>
            <a:ext cx="30400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>
                <a:solidFill>
                  <a:srgbClr val="3333FF"/>
                </a:solidFill>
                <a:latin typeface="Times New Roman" pitchFamily="18" charset="0"/>
              </a:rPr>
              <a:t>几何语言表达：</a:t>
            </a:r>
          </a:p>
        </p:txBody>
      </p:sp>
      <p:sp>
        <p:nvSpPr>
          <p:cNvPr id="679941" name="Rectangle 5"/>
          <p:cNvSpPr>
            <a:spLocks noChangeArrowheads="1"/>
          </p:cNvSpPr>
          <p:nvPr/>
        </p:nvSpPr>
        <p:spPr bwMode="auto">
          <a:xfrm>
            <a:off x="1295400" y="3498850"/>
            <a:ext cx="4191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US" altLang="zh-CN" sz="2800" b="1" dirty="0">
              <a:solidFill>
                <a:schemeClr val="bg1"/>
              </a:solidFill>
              <a:latin typeface="Times New Roman" pitchFamily="18" charset="0"/>
            </a:endParaRPr>
          </a:p>
          <a:p>
            <a:pPr algn="ctr"/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a//c , c//b(</a:t>
            </a:r>
            <a:r>
              <a:rPr kumimoji="1" lang="zh-CN" altLang="zh-CN" sz="2800" b="1" dirty="0">
                <a:solidFill>
                  <a:srgbClr val="3333FF"/>
                </a:solidFill>
                <a:latin typeface="Times New Roman" pitchFamily="18" charset="0"/>
              </a:rPr>
              <a:t>已知）</a:t>
            </a:r>
          </a:p>
          <a:p>
            <a:pPr algn="ctr"/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  <a:sym typeface="Symbol" pitchFamily="18" charset="2"/>
              </a:rPr>
              <a:t>            </a:t>
            </a:r>
          </a:p>
          <a:p>
            <a:pPr algn="ctr"/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  <a:sym typeface="Symbol" pitchFamily="18" charset="2"/>
              </a:rPr>
              <a:t>               </a:t>
            </a:r>
            <a:r>
              <a:rPr kumimoji="1" lang="zh-CN" altLang="zh-CN" sz="2800" b="1" dirty="0">
                <a:solidFill>
                  <a:srgbClr val="3333FF"/>
                </a:solidFill>
                <a:latin typeface="Times New Roman" pitchFamily="18" charset="0"/>
                <a:sym typeface="Symbol" pitchFamily="18" charset="2"/>
              </a:rPr>
              <a:t>  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  <a:sym typeface="Symbol" pitchFamily="18" charset="2"/>
              </a:rPr>
              <a:t>a//b(</a:t>
            </a:r>
            <a:r>
              <a:rPr kumimoji="1" lang="zh-CN" altLang="en-US" sz="20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如果两条直线都和第三条直线平行，</a:t>
            </a:r>
          </a:p>
          <a:p>
            <a:pPr algn="ctr"/>
            <a:r>
              <a:rPr kumimoji="1" lang="zh-CN" altLang="en-US" sz="20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那么这两条直线也互相平行</a:t>
            </a:r>
            <a:r>
              <a:rPr kumimoji="1" lang="zh-CN" altLang="zh-CN" sz="2000" b="1" dirty="0">
                <a:solidFill>
                  <a:srgbClr val="3333FF"/>
                </a:solidFill>
                <a:latin typeface="Times New Roman" pitchFamily="18" charset="0"/>
                <a:sym typeface="Symbol" pitchFamily="18" charset="2"/>
              </a:rPr>
              <a:t>）</a:t>
            </a:r>
            <a:endParaRPr kumimoji="1" lang="zh-CN" altLang="en-US" sz="2000" b="1" dirty="0">
              <a:solidFill>
                <a:srgbClr val="3333FF"/>
              </a:solidFill>
              <a:latin typeface="Times New Roman" pitchFamily="18" charset="0"/>
              <a:sym typeface="Symbol" pitchFamily="18" charset="2"/>
            </a:endParaRPr>
          </a:p>
        </p:txBody>
      </p:sp>
      <p:sp>
        <p:nvSpPr>
          <p:cNvPr id="679942" name="Rectangle 6"/>
          <p:cNvSpPr>
            <a:spLocks noChangeArrowheads="1"/>
          </p:cNvSpPr>
          <p:nvPr/>
        </p:nvSpPr>
        <p:spPr bwMode="auto">
          <a:xfrm rot="-10800000">
            <a:off x="1441450" y="3476625"/>
            <a:ext cx="60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3200" b="1">
                <a:solidFill>
                  <a:schemeClr val="bg1"/>
                </a:solidFill>
                <a:latin typeface="Times New Roman" pitchFamily="18" charset="0"/>
                <a:sym typeface="Symbol" pitchFamily="18" charset="2"/>
              </a:rPr>
              <a:t></a:t>
            </a:r>
            <a:endParaRPr kumimoji="1" lang="en-US" altLang="zh-CN" sz="2400" b="1">
              <a:solidFill>
                <a:schemeClr val="bg1"/>
              </a:solidFill>
              <a:latin typeface="Times New Roman" pitchFamily="18" charset="0"/>
              <a:sym typeface="Symbol" pitchFamily="18" charset="2"/>
            </a:endParaRPr>
          </a:p>
        </p:txBody>
      </p:sp>
      <p:grpSp>
        <p:nvGrpSpPr>
          <p:cNvPr id="679943" name="Group 7"/>
          <p:cNvGrpSpPr>
            <a:grpSpLocks/>
          </p:cNvGrpSpPr>
          <p:nvPr/>
        </p:nvGrpSpPr>
        <p:grpSpPr bwMode="auto">
          <a:xfrm>
            <a:off x="6627813" y="2813050"/>
            <a:ext cx="1905000" cy="3352800"/>
            <a:chOff x="3888" y="2400"/>
            <a:chExt cx="1200" cy="1200"/>
          </a:xfrm>
        </p:grpSpPr>
        <p:grpSp>
          <p:nvGrpSpPr>
            <p:cNvPr id="679944" name="Group 8"/>
            <p:cNvGrpSpPr>
              <a:grpSpLocks/>
            </p:cNvGrpSpPr>
            <p:nvPr/>
          </p:nvGrpSpPr>
          <p:grpSpPr bwMode="auto">
            <a:xfrm>
              <a:off x="3888" y="2688"/>
              <a:ext cx="864" cy="912"/>
              <a:chOff x="3888" y="2688"/>
              <a:chExt cx="864" cy="912"/>
            </a:xfrm>
          </p:grpSpPr>
          <p:sp>
            <p:nvSpPr>
              <p:cNvPr id="679945" name="Line 9"/>
              <p:cNvSpPr>
                <a:spLocks noChangeShapeType="1"/>
              </p:cNvSpPr>
              <p:nvPr/>
            </p:nvSpPr>
            <p:spPr bwMode="auto">
              <a:xfrm flipH="1">
                <a:off x="3888" y="2688"/>
                <a:ext cx="240" cy="86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79946" name="Line 10"/>
              <p:cNvSpPr>
                <a:spLocks noChangeShapeType="1"/>
              </p:cNvSpPr>
              <p:nvPr/>
            </p:nvSpPr>
            <p:spPr bwMode="auto">
              <a:xfrm flipH="1">
                <a:off x="4512" y="2688"/>
                <a:ext cx="240" cy="86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79947" name="Line 11"/>
              <p:cNvSpPr>
                <a:spLocks noChangeShapeType="1"/>
              </p:cNvSpPr>
              <p:nvPr/>
            </p:nvSpPr>
            <p:spPr bwMode="auto">
              <a:xfrm flipH="1">
                <a:off x="4176" y="2736"/>
                <a:ext cx="240" cy="864"/>
              </a:xfrm>
              <a:prstGeom prst="line">
                <a:avLst/>
              </a:prstGeom>
              <a:noFill/>
              <a:ln w="38100">
                <a:solidFill>
                  <a:srgbClr val="FF66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679948" name="Oval 12"/>
            <p:cNvSpPr>
              <a:spLocks noChangeArrowheads="1"/>
            </p:cNvSpPr>
            <p:nvPr/>
          </p:nvSpPr>
          <p:spPr bwMode="auto">
            <a:xfrm>
              <a:off x="4224" y="2448"/>
              <a:ext cx="528" cy="288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kumimoji="1" lang="en-US" altLang="zh-CN" sz="2400" b="1"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679949" name="Oval 13"/>
            <p:cNvSpPr>
              <a:spLocks noChangeArrowheads="1"/>
            </p:cNvSpPr>
            <p:nvPr/>
          </p:nvSpPr>
          <p:spPr bwMode="auto">
            <a:xfrm>
              <a:off x="4560" y="2400"/>
              <a:ext cx="528" cy="288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kumimoji="1" lang="en-US" altLang="zh-CN" sz="2400" b="1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679950" name="Oval 14"/>
            <p:cNvSpPr>
              <a:spLocks noChangeArrowheads="1"/>
            </p:cNvSpPr>
            <p:nvPr/>
          </p:nvSpPr>
          <p:spPr bwMode="auto">
            <a:xfrm>
              <a:off x="3888" y="2448"/>
              <a:ext cx="528" cy="288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kumimoji="1" lang="en-US" altLang="zh-CN" sz="2400" b="1">
                  <a:latin typeface="Times New Roman" pitchFamily="18" charset="0"/>
                </a:rPr>
                <a:t>a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7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7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7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7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7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9940" grpId="0"/>
      <p:bldP spid="679941" grpId="0"/>
      <p:bldP spid="6799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963" name="Text Box 3"/>
          <p:cNvSpPr txBox="1">
            <a:spLocks noChangeArrowheads="1"/>
          </p:cNvSpPr>
          <p:nvPr/>
        </p:nvSpPr>
        <p:spPr bwMode="auto">
          <a:xfrm>
            <a:off x="323850" y="692150"/>
            <a:ext cx="53609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1</a:t>
            </a:r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、下列说法正确的个数是（    ）</a:t>
            </a:r>
          </a:p>
        </p:txBody>
      </p:sp>
      <p:sp>
        <p:nvSpPr>
          <p:cNvPr id="680964" name="Text Box 4"/>
          <p:cNvSpPr txBox="1">
            <a:spLocks noChangeArrowheads="1"/>
          </p:cNvSpPr>
          <p:nvPr/>
        </p:nvSpPr>
        <p:spPr bwMode="auto">
          <a:xfrm>
            <a:off x="468313" y="1773238"/>
            <a:ext cx="8064500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（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1</a:t>
            </a:r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）两条直线不相交就平行。</a:t>
            </a:r>
          </a:p>
          <a:p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（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2</a:t>
            </a:r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）在同一平面内，两条平行的直线有且只有一个交点</a:t>
            </a:r>
          </a:p>
          <a:p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（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3</a:t>
            </a:r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）过一点有且只有一条直线与已知直线平行</a:t>
            </a:r>
          </a:p>
          <a:p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（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4</a:t>
            </a:r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）平行于同一直线的两条直线互相平行</a:t>
            </a:r>
          </a:p>
          <a:p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（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5</a:t>
            </a:r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）两直线的位置关系只有相交与平行</a:t>
            </a:r>
          </a:p>
        </p:txBody>
      </p:sp>
      <p:sp>
        <p:nvSpPr>
          <p:cNvPr id="680965" name="Text Box 5"/>
          <p:cNvSpPr txBox="1">
            <a:spLocks noChangeArrowheads="1"/>
          </p:cNvSpPr>
          <p:nvPr/>
        </p:nvSpPr>
        <p:spPr bwMode="auto">
          <a:xfrm>
            <a:off x="900113" y="4868863"/>
            <a:ext cx="59102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A</a:t>
            </a:r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、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0         B</a:t>
            </a:r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、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1       C</a:t>
            </a:r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、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2         D</a:t>
            </a:r>
            <a:r>
              <a:rPr kumimoji="1" lang="zh-CN" altLang="en-US" sz="2800" b="1" dirty="0">
                <a:solidFill>
                  <a:srgbClr val="3333FF"/>
                </a:solidFill>
                <a:latin typeface="Times New Roman" pitchFamily="18" charset="0"/>
              </a:rPr>
              <a:t>、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4    </a:t>
            </a:r>
          </a:p>
        </p:txBody>
      </p:sp>
      <p:sp>
        <p:nvSpPr>
          <p:cNvPr id="680966" name="Text Box 6"/>
          <p:cNvSpPr txBox="1">
            <a:spLocks noChangeArrowheads="1"/>
          </p:cNvSpPr>
          <p:nvPr/>
        </p:nvSpPr>
        <p:spPr bwMode="auto">
          <a:xfrm>
            <a:off x="4859338" y="765175"/>
            <a:ext cx="4206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rgbClr val="D60093"/>
                </a:solidFill>
                <a:latin typeface="Times New Roman" pitchFamily="18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8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8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0966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986" name="Text Box 2"/>
          <p:cNvSpPr txBox="1">
            <a:spLocks noChangeArrowheads="1"/>
          </p:cNvSpPr>
          <p:nvPr/>
        </p:nvSpPr>
        <p:spPr bwMode="auto">
          <a:xfrm>
            <a:off x="1403350" y="1052513"/>
            <a:ext cx="58324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681987" name="Text Box 3"/>
          <p:cNvSpPr txBox="1">
            <a:spLocks noChangeArrowheads="1"/>
          </p:cNvSpPr>
          <p:nvPr/>
        </p:nvSpPr>
        <p:spPr bwMode="auto">
          <a:xfrm>
            <a:off x="611188" y="835025"/>
            <a:ext cx="66786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4000" b="1" dirty="0">
                <a:solidFill>
                  <a:srgbClr val="3333FF"/>
                </a:solidFill>
                <a:latin typeface="Times New Roman" pitchFamily="18" charset="0"/>
              </a:rPr>
              <a:t>2</a:t>
            </a:r>
            <a:r>
              <a:rPr kumimoji="1" lang="zh-CN" altLang="en-US" sz="4000" b="1" dirty="0">
                <a:solidFill>
                  <a:srgbClr val="3333FF"/>
                </a:solidFill>
                <a:latin typeface="Times New Roman" pitchFamily="18" charset="0"/>
              </a:rPr>
              <a:t>、下列推理正确的是（     ）</a:t>
            </a:r>
          </a:p>
        </p:txBody>
      </p:sp>
      <p:sp>
        <p:nvSpPr>
          <p:cNvPr id="681988" name="Text Box 4"/>
          <p:cNvSpPr txBox="1">
            <a:spLocks noChangeArrowheads="1"/>
          </p:cNvSpPr>
          <p:nvPr/>
        </p:nvSpPr>
        <p:spPr bwMode="auto">
          <a:xfrm>
            <a:off x="827088" y="2205038"/>
            <a:ext cx="5257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681989" name="Text Box 5"/>
          <p:cNvSpPr txBox="1">
            <a:spLocks noChangeArrowheads="1"/>
          </p:cNvSpPr>
          <p:nvPr/>
        </p:nvSpPr>
        <p:spPr bwMode="auto">
          <a:xfrm>
            <a:off x="611188" y="2420938"/>
            <a:ext cx="6624637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A</a:t>
            </a:r>
            <a:r>
              <a:rPr kumimoji="1" lang="zh-CN" altLang="en-US" sz="3200" b="1" dirty="0">
                <a:solidFill>
                  <a:srgbClr val="3333FF"/>
                </a:solidFill>
                <a:latin typeface="Times New Roman" pitchFamily="18" charset="0"/>
              </a:rPr>
              <a:t>、因为</a:t>
            </a:r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a // </a:t>
            </a:r>
            <a:r>
              <a:rPr kumimoji="1" lang="en-US" altLang="zh-CN" sz="3200" b="1" dirty="0" err="1">
                <a:solidFill>
                  <a:srgbClr val="3333FF"/>
                </a:solidFill>
                <a:latin typeface="Times New Roman" pitchFamily="18" charset="0"/>
              </a:rPr>
              <a:t>d,b</a:t>
            </a:r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 // c</a:t>
            </a:r>
            <a:r>
              <a:rPr kumimoji="1" lang="zh-CN" altLang="en-US" sz="3200" b="1" dirty="0">
                <a:solidFill>
                  <a:srgbClr val="3333FF"/>
                </a:solidFill>
                <a:latin typeface="Times New Roman" pitchFamily="18" charset="0"/>
              </a:rPr>
              <a:t>，所以</a:t>
            </a:r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c // d</a:t>
            </a:r>
            <a:r>
              <a:rPr kumimoji="1" lang="zh-CN" altLang="en-US" sz="3200" b="1" dirty="0">
                <a:solidFill>
                  <a:srgbClr val="3333FF"/>
                </a:solidFill>
                <a:latin typeface="Times New Roman" pitchFamily="18" charset="0"/>
              </a:rPr>
              <a:t>；</a:t>
            </a:r>
          </a:p>
          <a:p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B</a:t>
            </a:r>
            <a:r>
              <a:rPr kumimoji="1" lang="zh-CN" altLang="en-US" sz="3200" b="1" dirty="0">
                <a:solidFill>
                  <a:srgbClr val="3333FF"/>
                </a:solidFill>
                <a:latin typeface="Times New Roman" pitchFamily="18" charset="0"/>
              </a:rPr>
              <a:t>、因为</a:t>
            </a:r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a // </a:t>
            </a:r>
            <a:r>
              <a:rPr kumimoji="1" lang="en-US" altLang="zh-CN" sz="3200" b="1" dirty="0" err="1">
                <a:solidFill>
                  <a:srgbClr val="3333FF"/>
                </a:solidFill>
                <a:latin typeface="Times New Roman" pitchFamily="18" charset="0"/>
              </a:rPr>
              <a:t>c,b</a:t>
            </a:r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 // d</a:t>
            </a:r>
            <a:r>
              <a:rPr kumimoji="1" lang="zh-CN" altLang="en-US" sz="3200" b="1" dirty="0">
                <a:solidFill>
                  <a:srgbClr val="3333FF"/>
                </a:solidFill>
                <a:latin typeface="Times New Roman" pitchFamily="18" charset="0"/>
              </a:rPr>
              <a:t>，所以</a:t>
            </a:r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c // d</a:t>
            </a:r>
            <a:r>
              <a:rPr kumimoji="1" lang="zh-CN" altLang="en-US" sz="3200" b="1" dirty="0">
                <a:solidFill>
                  <a:srgbClr val="3333FF"/>
                </a:solidFill>
                <a:latin typeface="Times New Roman" pitchFamily="18" charset="0"/>
              </a:rPr>
              <a:t>；</a:t>
            </a:r>
          </a:p>
          <a:p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C</a:t>
            </a:r>
            <a:r>
              <a:rPr kumimoji="1" lang="zh-CN" altLang="en-US" sz="3200" b="1" dirty="0">
                <a:solidFill>
                  <a:srgbClr val="3333FF"/>
                </a:solidFill>
                <a:latin typeface="Times New Roman" pitchFamily="18" charset="0"/>
              </a:rPr>
              <a:t>、因为</a:t>
            </a:r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a // </a:t>
            </a:r>
            <a:r>
              <a:rPr kumimoji="1" lang="en-US" altLang="zh-CN" sz="3200" b="1" dirty="0" err="1">
                <a:solidFill>
                  <a:srgbClr val="3333FF"/>
                </a:solidFill>
                <a:latin typeface="Times New Roman" pitchFamily="18" charset="0"/>
              </a:rPr>
              <a:t>b,a</a:t>
            </a:r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 // c</a:t>
            </a:r>
            <a:r>
              <a:rPr kumimoji="1" lang="zh-CN" altLang="en-US" sz="3200" b="1" dirty="0">
                <a:solidFill>
                  <a:srgbClr val="3333FF"/>
                </a:solidFill>
                <a:latin typeface="Times New Roman" pitchFamily="18" charset="0"/>
              </a:rPr>
              <a:t>，所以</a:t>
            </a:r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b // c</a:t>
            </a:r>
            <a:r>
              <a:rPr kumimoji="1" lang="zh-CN" altLang="en-US" sz="3200" b="1" dirty="0">
                <a:solidFill>
                  <a:srgbClr val="3333FF"/>
                </a:solidFill>
                <a:latin typeface="Times New Roman" pitchFamily="18" charset="0"/>
              </a:rPr>
              <a:t>；</a:t>
            </a:r>
          </a:p>
          <a:p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D</a:t>
            </a:r>
            <a:r>
              <a:rPr kumimoji="1" lang="zh-CN" altLang="en-US" sz="3200" b="1" dirty="0">
                <a:solidFill>
                  <a:srgbClr val="3333FF"/>
                </a:solidFill>
                <a:latin typeface="Times New Roman" pitchFamily="18" charset="0"/>
              </a:rPr>
              <a:t>、因为</a:t>
            </a:r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a // </a:t>
            </a:r>
            <a:r>
              <a:rPr kumimoji="1" lang="en-US" altLang="zh-CN" sz="3200" b="1" dirty="0" err="1">
                <a:solidFill>
                  <a:srgbClr val="3333FF"/>
                </a:solidFill>
                <a:latin typeface="Times New Roman" pitchFamily="18" charset="0"/>
              </a:rPr>
              <a:t>b,c</a:t>
            </a:r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 // d</a:t>
            </a:r>
            <a:r>
              <a:rPr kumimoji="1" lang="zh-CN" altLang="en-US" sz="3200" b="1" dirty="0">
                <a:solidFill>
                  <a:srgbClr val="3333FF"/>
                </a:solidFill>
                <a:latin typeface="Times New Roman" pitchFamily="18" charset="0"/>
              </a:rPr>
              <a:t>，所以</a:t>
            </a:r>
            <a:r>
              <a:rPr kumimoji="1" lang="en-US" altLang="zh-CN" sz="3200" b="1" dirty="0">
                <a:solidFill>
                  <a:srgbClr val="3333FF"/>
                </a:solidFill>
                <a:latin typeface="Times New Roman" pitchFamily="18" charset="0"/>
              </a:rPr>
              <a:t>a // c</a:t>
            </a:r>
            <a:r>
              <a:rPr kumimoji="1" lang="zh-CN" altLang="en-US" sz="3200" b="1" dirty="0">
                <a:solidFill>
                  <a:srgbClr val="3333FF"/>
                </a:solidFill>
                <a:latin typeface="Times New Roman" pitchFamily="18" charset="0"/>
              </a:rPr>
              <a:t>。</a:t>
            </a:r>
          </a:p>
        </p:txBody>
      </p:sp>
      <p:sp>
        <p:nvSpPr>
          <p:cNvPr id="681990" name="Text Box 6"/>
          <p:cNvSpPr txBox="1">
            <a:spLocks noChangeArrowheads="1"/>
          </p:cNvSpPr>
          <p:nvPr/>
        </p:nvSpPr>
        <p:spPr bwMode="auto">
          <a:xfrm>
            <a:off x="6156325" y="908050"/>
            <a:ext cx="441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rgbClr val="D60093"/>
                </a:solidFill>
                <a:latin typeface="Times New Roman" pitchFamily="18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8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8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1990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3012" name="Group 4"/>
          <p:cNvGrpSpPr>
            <a:grpSpLocks/>
          </p:cNvGrpSpPr>
          <p:nvPr/>
        </p:nvGrpSpPr>
        <p:grpSpPr bwMode="auto">
          <a:xfrm>
            <a:off x="196850" y="1125534"/>
            <a:ext cx="8839200" cy="1198561"/>
            <a:chOff x="96" y="1968"/>
            <a:chExt cx="5568" cy="528"/>
          </a:xfrm>
        </p:grpSpPr>
        <p:sp>
          <p:nvSpPr>
            <p:cNvPr id="683013" name="Text Box 5"/>
            <p:cNvSpPr txBox="1">
              <a:spLocks noChangeArrowheads="1"/>
            </p:cNvSpPr>
            <p:nvPr/>
          </p:nvSpPr>
          <p:spPr bwMode="auto">
            <a:xfrm>
              <a:off x="96" y="1968"/>
              <a:ext cx="5568" cy="3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3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、已知直线</a:t>
              </a: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L</a:t>
              </a:r>
              <a:r>
                <a:rPr kumimoji="1" lang="en-US" altLang="zh-CN" sz="2400" b="1" baseline="-25000" dirty="0">
                  <a:solidFill>
                    <a:srgbClr val="0000FF"/>
                  </a:solidFill>
                  <a:latin typeface="Times New Roman" pitchFamily="18" charset="0"/>
                </a:rPr>
                <a:t>1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与</a:t>
              </a: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L</a:t>
              </a:r>
              <a:r>
                <a:rPr kumimoji="1" lang="en-US" altLang="zh-CN" sz="2400" b="1" baseline="-25000" dirty="0">
                  <a:solidFill>
                    <a:srgbClr val="0000FF"/>
                  </a:solidFill>
                  <a:latin typeface="Times New Roman" pitchFamily="18" charset="0"/>
                </a:rPr>
                <a:t>2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都经过点</a:t>
              </a: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P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，并且</a:t>
              </a: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L</a:t>
              </a:r>
              <a:r>
                <a:rPr kumimoji="1" lang="en-US" altLang="zh-CN" sz="2400" b="1" baseline="-25000" dirty="0">
                  <a:solidFill>
                    <a:srgbClr val="0000FF"/>
                  </a:solidFill>
                  <a:latin typeface="Times New Roman" pitchFamily="18" charset="0"/>
                </a:rPr>
                <a:t>1</a:t>
              </a: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//L</a:t>
              </a:r>
              <a:r>
                <a:rPr kumimoji="1" lang="en-US" altLang="zh-CN" sz="2400" b="1" baseline="-25000" dirty="0">
                  <a:solidFill>
                    <a:srgbClr val="0000FF"/>
                  </a:solidFill>
                  <a:latin typeface="Times New Roman" pitchFamily="18" charset="0"/>
                </a:rPr>
                <a:t>3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，</a:t>
              </a: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L</a:t>
              </a:r>
              <a:r>
                <a:rPr kumimoji="1" lang="en-US" altLang="zh-CN" sz="2400" b="1" baseline="-25000" dirty="0">
                  <a:solidFill>
                    <a:srgbClr val="0000FF"/>
                  </a:solidFill>
                  <a:latin typeface="Times New Roman" pitchFamily="18" charset="0"/>
                </a:rPr>
                <a:t>2</a:t>
              </a: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//L</a:t>
              </a:r>
              <a:r>
                <a:rPr kumimoji="1" lang="en-US" altLang="zh-CN" sz="2400" b="1" baseline="-25000" dirty="0">
                  <a:solidFill>
                    <a:srgbClr val="0000FF"/>
                  </a:solidFill>
                  <a:latin typeface="Times New Roman" pitchFamily="18" charset="0"/>
                </a:rPr>
                <a:t>3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，那么</a:t>
              </a: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L</a:t>
              </a:r>
              <a:r>
                <a:rPr kumimoji="1" lang="en-US" altLang="zh-CN" sz="2400" b="1" baseline="-25000" dirty="0">
                  <a:solidFill>
                    <a:srgbClr val="0000FF"/>
                  </a:solidFill>
                  <a:latin typeface="Times New Roman" pitchFamily="18" charset="0"/>
                </a:rPr>
                <a:t>1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与</a:t>
              </a: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L</a:t>
              </a:r>
              <a:r>
                <a:rPr kumimoji="1" lang="en-US" altLang="zh-CN" sz="2400" b="1" baseline="-25000" dirty="0">
                  <a:solidFill>
                    <a:srgbClr val="0000FF"/>
                  </a:solidFill>
                  <a:latin typeface="Times New Roman" pitchFamily="18" charset="0"/>
                </a:rPr>
                <a:t>2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必须重合，这是因为 </a:t>
              </a:r>
              <a:r>
                <a:rPr kumimoji="1" lang="zh-CN" altLang="en-US" sz="2400" b="1" u="sng" dirty="0">
                  <a:solidFill>
                    <a:srgbClr val="0000FF"/>
                  </a:solidFill>
                  <a:latin typeface="Times New Roman" pitchFamily="18" charset="0"/>
                </a:rPr>
                <a:t>   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                               </a:t>
              </a:r>
              <a:r>
                <a:rPr kumimoji="1" lang="zh-CN" altLang="en-US" sz="2400" b="1" u="sng" dirty="0">
                  <a:solidFill>
                    <a:srgbClr val="0000FF"/>
                  </a:solidFill>
                  <a:latin typeface="Times New Roman" pitchFamily="18" charset="0"/>
                </a:rPr>
                <a:t> 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                                        </a:t>
              </a:r>
              <a:r>
                <a:rPr kumimoji="1" lang="zh-CN" altLang="en-US" sz="2400" b="1" u="sng" dirty="0">
                  <a:solidFill>
                    <a:srgbClr val="0000FF"/>
                  </a:solidFill>
                  <a:latin typeface="Times New Roman" pitchFamily="18" charset="0"/>
                </a:rPr>
                <a:t> 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   </a:t>
              </a:r>
            </a:p>
          </p:txBody>
        </p:sp>
        <p:sp>
          <p:nvSpPr>
            <p:cNvPr id="683014" name="Line 6"/>
            <p:cNvSpPr>
              <a:spLocks noChangeShapeType="1"/>
            </p:cNvSpPr>
            <p:nvPr/>
          </p:nvSpPr>
          <p:spPr bwMode="auto">
            <a:xfrm>
              <a:off x="1872" y="2496"/>
              <a:ext cx="2976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683015" name="Text Box 7"/>
          <p:cNvSpPr txBox="1">
            <a:spLocks noChangeArrowheads="1"/>
          </p:cNvSpPr>
          <p:nvPr/>
        </p:nvSpPr>
        <p:spPr bwMode="auto">
          <a:xfrm>
            <a:off x="3043238" y="1574800"/>
            <a:ext cx="51292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 b="1" dirty="0">
                <a:solidFill>
                  <a:srgbClr val="FF0000"/>
                </a:solidFill>
                <a:latin typeface="Times New Roman" pitchFamily="18" charset="0"/>
              </a:rPr>
              <a:t>经过直线外一点，有且只有一条直线与已知直线平行。</a:t>
            </a:r>
          </a:p>
        </p:txBody>
      </p:sp>
      <p:sp>
        <p:nvSpPr>
          <p:cNvPr id="683016" name="Text Box 8"/>
          <p:cNvSpPr txBox="1">
            <a:spLocks noChangeArrowheads="1"/>
          </p:cNvSpPr>
          <p:nvPr/>
        </p:nvSpPr>
        <p:spPr bwMode="auto">
          <a:xfrm>
            <a:off x="179388" y="2754313"/>
            <a:ext cx="7705725" cy="3195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 dirty="0">
                <a:solidFill>
                  <a:srgbClr val="0000FF"/>
                </a:solidFill>
                <a:latin typeface="Times New Roman" pitchFamily="18" charset="0"/>
              </a:rPr>
              <a:t>4</a:t>
            </a:r>
            <a:r>
              <a:rPr kumimoji="1" lang="zh-CN" altLang="en-US" sz="2400" b="1" dirty="0">
                <a:solidFill>
                  <a:srgbClr val="0000FF"/>
                </a:solidFill>
                <a:latin typeface="Times New Roman" pitchFamily="18" charset="0"/>
              </a:rPr>
              <a:t>、下列说法正确的是（　　　）</a:t>
            </a:r>
          </a:p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0000FF"/>
                </a:solidFill>
                <a:latin typeface="Times New Roman" pitchFamily="18" charset="0"/>
              </a:rPr>
              <a:t>Ａ、一条直线的平行线有且只有一条</a:t>
            </a:r>
          </a:p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0000FF"/>
                </a:solidFill>
                <a:latin typeface="Times New Roman" pitchFamily="18" charset="0"/>
              </a:rPr>
              <a:t>Ｂ、经过一点有且只有一条直线与已知直线平行</a:t>
            </a:r>
          </a:p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0000FF"/>
                </a:solidFill>
                <a:latin typeface="Times New Roman" pitchFamily="18" charset="0"/>
              </a:rPr>
              <a:t>Ｃ、经过一点有两条直线与某一直线平行</a:t>
            </a:r>
          </a:p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0000FF"/>
                </a:solidFill>
                <a:latin typeface="Times New Roman" pitchFamily="18" charset="0"/>
              </a:rPr>
              <a:t>Ｄ、过直线外一点有且只有一条直线与已知直线平行</a:t>
            </a:r>
          </a:p>
          <a:p>
            <a:pPr>
              <a:spcBef>
                <a:spcPct val="50000"/>
              </a:spcBef>
            </a:pPr>
            <a:endParaRPr kumimoji="1" lang="en-US" altLang="zh-CN" sz="2400" b="1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683018" name="Text Box 10"/>
          <p:cNvSpPr txBox="1">
            <a:spLocks noChangeArrowheads="1"/>
          </p:cNvSpPr>
          <p:nvPr/>
        </p:nvSpPr>
        <p:spPr bwMode="auto">
          <a:xfrm>
            <a:off x="3635375" y="275590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Times New Roman" pitchFamily="18" charset="0"/>
              </a:rPr>
              <a:t>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8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830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830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3015" grpId="0" autoUpdateAnimBg="0"/>
      <p:bldP spid="6830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034" name="Text Box 2"/>
          <p:cNvSpPr txBox="1">
            <a:spLocks noChangeArrowheads="1"/>
          </p:cNvSpPr>
          <p:nvPr/>
        </p:nvSpPr>
        <p:spPr bwMode="auto">
          <a:xfrm>
            <a:off x="611188" y="1027113"/>
            <a:ext cx="8143875" cy="283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5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、完成下列推理，并在括号内注明理由。</a:t>
            </a:r>
          </a:p>
          <a:p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（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1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）如图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1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所示，因为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AB 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//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 DE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，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BC 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//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 DE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（已知）。所以</a:t>
            </a:r>
          </a:p>
          <a:p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A,B,C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三点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___________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（                                                        ）</a:t>
            </a:r>
          </a:p>
          <a:p>
            <a:endParaRPr kumimoji="1" lang="zh-CN" altLang="en-US" sz="2400" b="1" dirty="0">
              <a:solidFill>
                <a:srgbClr val="3333FF"/>
              </a:solidFill>
              <a:latin typeface="Times New Roman" pitchFamily="18" charset="0"/>
            </a:endParaRPr>
          </a:p>
          <a:p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（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2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）如图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2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所示，因为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AB 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//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 CD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，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CD 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//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 EF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</a:rPr>
              <a:t>（已知），所以</a:t>
            </a:r>
          </a:p>
          <a:p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________ </a:t>
            </a:r>
            <a:r>
              <a:rPr kumimoji="1" lang="en-US" altLang="zh-CN" sz="2800" b="1" dirty="0">
                <a:solidFill>
                  <a:srgbClr val="3333FF"/>
                </a:solidFill>
                <a:latin typeface="Times New Roman" pitchFamily="18" charset="0"/>
              </a:rPr>
              <a:t>//</a:t>
            </a:r>
            <a:r>
              <a:rPr kumimoji="1" lang="en-US" altLang="zh-CN" sz="2400" b="1" dirty="0">
                <a:solidFill>
                  <a:srgbClr val="3333FF"/>
                </a:solidFill>
                <a:latin typeface="Times New Roman" pitchFamily="18" charset="0"/>
              </a:rPr>
              <a:t> _________(                                                             )</a:t>
            </a:r>
          </a:p>
          <a:p>
            <a:endParaRPr kumimoji="1" lang="en-US" altLang="zh-CN" sz="2400" b="1" dirty="0">
              <a:solidFill>
                <a:srgbClr val="3333FF"/>
              </a:solidFill>
              <a:latin typeface="Times New Roman" pitchFamily="18" charset="0"/>
            </a:endParaRPr>
          </a:p>
        </p:txBody>
      </p:sp>
      <p:grpSp>
        <p:nvGrpSpPr>
          <p:cNvPr id="684036" name="Group 4"/>
          <p:cNvGrpSpPr>
            <a:grpSpLocks/>
          </p:cNvGrpSpPr>
          <p:nvPr/>
        </p:nvGrpSpPr>
        <p:grpSpPr bwMode="auto">
          <a:xfrm>
            <a:off x="1384300" y="3913188"/>
            <a:ext cx="2209800" cy="2252662"/>
            <a:chOff x="1344" y="1920"/>
            <a:chExt cx="1392" cy="1719"/>
          </a:xfrm>
        </p:grpSpPr>
        <p:grpSp>
          <p:nvGrpSpPr>
            <p:cNvPr id="684037" name="Group 5"/>
            <p:cNvGrpSpPr>
              <a:grpSpLocks/>
            </p:cNvGrpSpPr>
            <p:nvPr/>
          </p:nvGrpSpPr>
          <p:grpSpPr bwMode="auto">
            <a:xfrm>
              <a:off x="1344" y="1920"/>
              <a:ext cx="1392" cy="1213"/>
              <a:chOff x="1344" y="1920"/>
              <a:chExt cx="1392" cy="1213"/>
            </a:xfrm>
          </p:grpSpPr>
          <p:sp>
            <p:nvSpPr>
              <p:cNvPr id="684038" name="Line 6"/>
              <p:cNvSpPr>
                <a:spLocks noChangeShapeType="1"/>
              </p:cNvSpPr>
              <p:nvPr/>
            </p:nvSpPr>
            <p:spPr bwMode="auto">
              <a:xfrm>
                <a:off x="1344" y="2256"/>
                <a:ext cx="1392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684039" name="Line 7"/>
              <p:cNvSpPr>
                <a:spLocks noChangeShapeType="1"/>
              </p:cNvSpPr>
              <p:nvPr/>
            </p:nvSpPr>
            <p:spPr bwMode="auto">
              <a:xfrm>
                <a:off x="1344" y="2832"/>
                <a:ext cx="1392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684040" name="Rectangle 8"/>
              <p:cNvSpPr>
                <a:spLocks noChangeArrowheads="1"/>
              </p:cNvSpPr>
              <p:nvPr/>
            </p:nvSpPr>
            <p:spPr bwMode="auto">
              <a:xfrm>
                <a:off x="1488" y="1920"/>
                <a:ext cx="236" cy="7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6000" b="1">
                    <a:solidFill>
                      <a:schemeClr val="bg1"/>
                    </a:solidFill>
                    <a:latin typeface="Times New Roman" pitchFamily="18" charset="0"/>
                  </a:rPr>
                  <a:t>·</a:t>
                </a:r>
              </a:p>
            </p:txBody>
          </p:sp>
          <p:sp>
            <p:nvSpPr>
              <p:cNvPr id="684041" name="Rectangle 9"/>
              <p:cNvSpPr>
                <a:spLocks noChangeArrowheads="1"/>
              </p:cNvSpPr>
              <p:nvPr/>
            </p:nvSpPr>
            <p:spPr bwMode="auto">
              <a:xfrm>
                <a:off x="2352" y="1920"/>
                <a:ext cx="236" cy="7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6000" b="1">
                    <a:solidFill>
                      <a:schemeClr val="bg1"/>
                    </a:solidFill>
                    <a:latin typeface="Times New Roman" pitchFamily="18" charset="0"/>
                  </a:rPr>
                  <a:t>·</a:t>
                </a:r>
              </a:p>
            </p:txBody>
          </p:sp>
          <p:sp>
            <p:nvSpPr>
              <p:cNvPr id="684042" name="Rectangle 10"/>
              <p:cNvSpPr>
                <a:spLocks noChangeArrowheads="1"/>
              </p:cNvSpPr>
              <p:nvPr/>
            </p:nvSpPr>
            <p:spPr bwMode="auto">
              <a:xfrm>
                <a:off x="1872" y="1920"/>
                <a:ext cx="236" cy="7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6000" b="1">
                    <a:solidFill>
                      <a:schemeClr val="bg1"/>
                    </a:solidFill>
                    <a:latin typeface="Times New Roman" pitchFamily="18" charset="0"/>
                  </a:rPr>
                  <a:t>·</a:t>
                </a:r>
              </a:p>
            </p:txBody>
          </p:sp>
          <p:sp>
            <p:nvSpPr>
              <p:cNvPr id="684043" name="Text Box 11"/>
              <p:cNvSpPr txBox="1">
                <a:spLocks noChangeArrowheads="1"/>
              </p:cNvSpPr>
              <p:nvPr/>
            </p:nvSpPr>
            <p:spPr bwMode="auto">
              <a:xfrm>
                <a:off x="1440" y="1968"/>
                <a:ext cx="255" cy="3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solidFill>
                      <a:srgbClr val="3333FF"/>
                    </a:solidFill>
                    <a:latin typeface="Times New Roman" pitchFamily="18" charset="0"/>
                  </a:rPr>
                  <a:t>A</a:t>
                </a:r>
              </a:p>
            </p:txBody>
          </p:sp>
          <p:sp>
            <p:nvSpPr>
              <p:cNvPr id="684044" name="Text Box 12"/>
              <p:cNvSpPr txBox="1">
                <a:spLocks noChangeArrowheads="1"/>
              </p:cNvSpPr>
              <p:nvPr/>
            </p:nvSpPr>
            <p:spPr bwMode="auto">
              <a:xfrm>
                <a:off x="1488" y="2784"/>
                <a:ext cx="255" cy="3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solidFill>
                      <a:srgbClr val="3333FF"/>
                    </a:solidFill>
                    <a:latin typeface="Times New Roman" pitchFamily="18" charset="0"/>
                  </a:rPr>
                  <a:t>D</a:t>
                </a:r>
              </a:p>
            </p:txBody>
          </p:sp>
          <p:sp>
            <p:nvSpPr>
              <p:cNvPr id="684045" name="Text Box 13"/>
              <p:cNvSpPr txBox="1">
                <a:spLocks noChangeArrowheads="1"/>
              </p:cNvSpPr>
              <p:nvPr/>
            </p:nvSpPr>
            <p:spPr bwMode="auto">
              <a:xfrm>
                <a:off x="2256" y="2784"/>
                <a:ext cx="244" cy="3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solidFill>
                      <a:srgbClr val="3333FF"/>
                    </a:solidFill>
                    <a:latin typeface="Times New Roman" pitchFamily="18" charset="0"/>
                  </a:rPr>
                  <a:t>E</a:t>
                </a:r>
              </a:p>
            </p:txBody>
          </p:sp>
          <p:sp>
            <p:nvSpPr>
              <p:cNvPr id="684046" name="Text Box 14"/>
              <p:cNvSpPr txBox="1">
                <a:spLocks noChangeArrowheads="1"/>
              </p:cNvSpPr>
              <p:nvPr/>
            </p:nvSpPr>
            <p:spPr bwMode="auto">
              <a:xfrm>
                <a:off x="1872" y="1968"/>
                <a:ext cx="244" cy="3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solidFill>
                      <a:srgbClr val="3333FF"/>
                    </a:solidFill>
                    <a:latin typeface="Times New Roman" pitchFamily="18" charset="0"/>
                  </a:rPr>
                  <a:t>B</a:t>
                </a:r>
              </a:p>
            </p:txBody>
          </p:sp>
          <p:sp>
            <p:nvSpPr>
              <p:cNvPr id="684047" name="Text Box 15"/>
              <p:cNvSpPr txBox="1">
                <a:spLocks noChangeArrowheads="1"/>
              </p:cNvSpPr>
              <p:nvPr/>
            </p:nvSpPr>
            <p:spPr bwMode="auto">
              <a:xfrm>
                <a:off x="2352" y="1968"/>
                <a:ext cx="255" cy="3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solidFill>
                      <a:srgbClr val="3333FF"/>
                    </a:solidFill>
                    <a:latin typeface="Times New Roman" pitchFamily="18" charset="0"/>
                  </a:rPr>
                  <a:t>C</a:t>
                </a:r>
              </a:p>
            </p:txBody>
          </p:sp>
        </p:grpSp>
        <p:sp>
          <p:nvSpPr>
            <p:cNvPr id="684048" name="Text Box 16"/>
            <p:cNvSpPr txBox="1">
              <a:spLocks noChangeArrowheads="1"/>
            </p:cNvSpPr>
            <p:nvPr/>
          </p:nvSpPr>
          <p:spPr bwMode="auto">
            <a:xfrm>
              <a:off x="1670" y="3290"/>
              <a:ext cx="501" cy="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zh-CN" altLang="en-US" sz="2400" b="1">
                  <a:solidFill>
                    <a:srgbClr val="3333FF"/>
                  </a:solidFill>
                  <a:latin typeface="Times New Roman" pitchFamily="18" charset="0"/>
                </a:rPr>
                <a:t>图 </a:t>
              </a:r>
              <a:r>
                <a:rPr kumimoji="1" lang="en-US" altLang="zh-CN" sz="2400" b="1">
                  <a:solidFill>
                    <a:srgbClr val="3333FF"/>
                  </a:solidFill>
                  <a:latin typeface="Times New Roman" pitchFamily="18" charset="0"/>
                </a:rPr>
                <a:t>1</a:t>
              </a:r>
              <a:r>
                <a:rPr kumimoji="1" lang="en-US" altLang="zh-CN" sz="2400" b="1">
                  <a:solidFill>
                    <a:schemeClr val="bg1"/>
                  </a:solidFill>
                  <a:latin typeface="Times New Roman" pitchFamily="18" charset="0"/>
                </a:rPr>
                <a:t> </a:t>
              </a:r>
            </a:p>
          </p:txBody>
        </p:sp>
      </p:grpSp>
      <p:grpSp>
        <p:nvGrpSpPr>
          <p:cNvPr id="684049" name="Group 17"/>
          <p:cNvGrpSpPr>
            <a:grpSpLocks/>
          </p:cNvGrpSpPr>
          <p:nvPr/>
        </p:nvGrpSpPr>
        <p:grpSpPr bwMode="auto">
          <a:xfrm>
            <a:off x="4572000" y="3833813"/>
            <a:ext cx="3276600" cy="2403475"/>
            <a:chOff x="3696" y="2064"/>
            <a:chExt cx="2064" cy="1514"/>
          </a:xfrm>
        </p:grpSpPr>
        <p:sp>
          <p:nvSpPr>
            <p:cNvPr id="684050" name="Line 18"/>
            <p:cNvSpPr>
              <a:spLocks noChangeShapeType="1"/>
            </p:cNvSpPr>
            <p:nvPr/>
          </p:nvSpPr>
          <p:spPr bwMode="auto">
            <a:xfrm>
              <a:off x="3984" y="2208"/>
              <a:ext cx="153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84051" name="Line 19"/>
            <p:cNvSpPr>
              <a:spLocks noChangeShapeType="1"/>
            </p:cNvSpPr>
            <p:nvPr/>
          </p:nvSpPr>
          <p:spPr bwMode="auto">
            <a:xfrm>
              <a:off x="3984" y="2592"/>
              <a:ext cx="1488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84052" name="Line 20"/>
            <p:cNvSpPr>
              <a:spLocks noChangeShapeType="1"/>
            </p:cNvSpPr>
            <p:nvPr/>
          </p:nvSpPr>
          <p:spPr bwMode="auto">
            <a:xfrm>
              <a:off x="4032" y="2976"/>
              <a:ext cx="1392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84053" name="Text Box 21"/>
            <p:cNvSpPr txBox="1">
              <a:spLocks noChangeArrowheads="1"/>
            </p:cNvSpPr>
            <p:nvPr/>
          </p:nvSpPr>
          <p:spPr bwMode="auto">
            <a:xfrm>
              <a:off x="3696" y="2064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b="1">
                  <a:solidFill>
                    <a:srgbClr val="3333FF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684054" name="Text Box 22"/>
            <p:cNvSpPr txBox="1">
              <a:spLocks noChangeArrowheads="1"/>
            </p:cNvSpPr>
            <p:nvPr/>
          </p:nvSpPr>
          <p:spPr bwMode="auto">
            <a:xfrm>
              <a:off x="5516" y="2064"/>
              <a:ext cx="24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b="1">
                  <a:solidFill>
                    <a:srgbClr val="3333FF"/>
                  </a:solidFill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684055" name="Text Box 23"/>
            <p:cNvSpPr txBox="1">
              <a:spLocks noChangeArrowheads="1"/>
            </p:cNvSpPr>
            <p:nvPr/>
          </p:nvSpPr>
          <p:spPr bwMode="auto">
            <a:xfrm>
              <a:off x="3696" y="2448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b="1">
                  <a:solidFill>
                    <a:srgbClr val="3333FF"/>
                  </a:solidFill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684056" name="Text Box 24"/>
            <p:cNvSpPr txBox="1">
              <a:spLocks noChangeArrowheads="1"/>
            </p:cNvSpPr>
            <p:nvPr/>
          </p:nvSpPr>
          <p:spPr bwMode="auto">
            <a:xfrm>
              <a:off x="5505" y="2448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b="1">
                  <a:solidFill>
                    <a:srgbClr val="3333FF"/>
                  </a:solidFill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684057" name="Text Box 25"/>
            <p:cNvSpPr txBox="1">
              <a:spLocks noChangeArrowheads="1"/>
            </p:cNvSpPr>
            <p:nvPr/>
          </p:nvSpPr>
          <p:spPr bwMode="auto">
            <a:xfrm>
              <a:off x="3744" y="2832"/>
              <a:ext cx="24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b="1">
                  <a:solidFill>
                    <a:srgbClr val="3333FF"/>
                  </a:solidFill>
                  <a:latin typeface="Times New Roman" pitchFamily="18" charset="0"/>
                </a:rPr>
                <a:t>E</a:t>
              </a:r>
            </a:p>
          </p:txBody>
        </p:sp>
        <p:sp>
          <p:nvSpPr>
            <p:cNvPr id="684058" name="Text Box 26"/>
            <p:cNvSpPr txBox="1">
              <a:spLocks noChangeArrowheads="1"/>
            </p:cNvSpPr>
            <p:nvPr/>
          </p:nvSpPr>
          <p:spPr bwMode="auto">
            <a:xfrm>
              <a:off x="5424" y="2832"/>
              <a:ext cx="23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b="1">
                  <a:solidFill>
                    <a:srgbClr val="3333FF"/>
                  </a:solidFill>
                  <a:latin typeface="Times New Roman" pitchFamily="18" charset="0"/>
                </a:rPr>
                <a:t>F</a:t>
              </a:r>
            </a:p>
          </p:txBody>
        </p:sp>
        <p:sp>
          <p:nvSpPr>
            <p:cNvPr id="684059" name="Text Box 27"/>
            <p:cNvSpPr txBox="1">
              <a:spLocks noChangeArrowheads="1"/>
            </p:cNvSpPr>
            <p:nvPr/>
          </p:nvSpPr>
          <p:spPr bwMode="auto">
            <a:xfrm>
              <a:off x="4454" y="3290"/>
              <a:ext cx="45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zh-CN" altLang="en-US" sz="2400" b="1">
                  <a:solidFill>
                    <a:srgbClr val="3333FF"/>
                  </a:solidFill>
                  <a:latin typeface="Times New Roman" pitchFamily="18" charset="0"/>
                </a:rPr>
                <a:t>图 </a:t>
              </a:r>
              <a:r>
                <a:rPr kumimoji="1" lang="en-US" altLang="zh-CN" sz="2400" b="1">
                  <a:solidFill>
                    <a:srgbClr val="3333FF"/>
                  </a:solidFill>
                  <a:latin typeface="Times New Roman" pitchFamily="18" charset="0"/>
                </a:rPr>
                <a:t>2</a:t>
              </a:r>
            </a:p>
          </p:txBody>
        </p:sp>
      </p:grpSp>
      <p:sp>
        <p:nvSpPr>
          <p:cNvPr id="684060" name="Text Box 28"/>
          <p:cNvSpPr txBox="1">
            <a:spLocks noChangeArrowheads="1"/>
          </p:cNvSpPr>
          <p:nvPr/>
        </p:nvSpPr>
        <p:spPr bwMode="auto">
          <a:xfrm>
            <a:off x="1993900" y="1800225"/>
            <a:ext cx="1717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000" b="1">
                <a:solidFill>
                  <a:srgbClr val="FF0000"/>
                </a:solidFill>
                <a:latin typeface="Times New Roman" pitchFamily="18" charset="0"/>
              </a:rPr>
              <a:t>在同一直线上</a:t>
            </a:r>
          </a:p>
        </p:txBody>
      </p:sp>
      <p:sp>
        <p:nvSpPr>
          <p:cNvPr id="684061" name="Text Box 29"/>
          <p:cNvSpPr txBox="1">
            <a:spLocks noChangeArrowheads="1"/>
          </p:cNvSpPr>
          <p:nvPr/>
        </p:nvSpPr>
        <p:spPr bwMode="auto">
          <a:xfrm>
            <a:off x="4211638" y="1814513"/>
            <a:ext cx="419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000" b="1">
                <a:solidFill>
                  <a:srgbClr val="FF0000"/>
                </a:solidFill>
                <a:latin typeface="Times New Roman" pitchFamily="18" charset="0"/>
              </a:rPr>
              <a:t>经过直线外一点</a:t>
            </a:r>
            <a:r>
              <a:rPr kumimoji="1" lang="en-US" altLang="zh-CN" sz="2000" b="1">
                <a:solidFill>
                  <a:srgbClr val="FF0000"/>
                </a:solidFill>
                <a:latin typeface="Times New Roman" pitchFamily="18" charset="0"/>
              </a:rPr>
              <a:t>,</a:t>
            </a:r>
            <a:r>
              <a:rPr kumimoji="1" lang="zh-CN" altLang="en-US" sz="2000" b="1">
                <a:solidFill>
                  <a:srgbClr val="FF0000"/>
                </a:solidFill>
                <a:latin typeface="Times New Roman" pitchFamily="18" charset="0"/>
              </a:rPr>
              <a:t>有且只有一条直线与这条直线平行</a:t>
            </a:r>
          </a:p>
        </p:txBody>
      </p:sp>
      <p:sp>
        <p:nvSpPr>
          <p:cNvPr id="684062" name="Text Box 30"/>
          <p:cNvSpPr txBox="1">
            <a:spLocks noChangeArrowheads="1"/>
          </p:cNvSpPr>
          <p:nvPr/>
        </p:nvSpPr>
        <p:spPr bwMode="auto">
          <a:xfrm>
            <a:off x="971550" y="2997200"/>
            <a:ext cx="608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itchFamily="18" charset="0"/>
              </a:rPr>
              <a:t>AB</a:t>
            </a:r>
          </a:p>
        </p:txBody>
      </p:sp>
      <p:sp>
        <p:nvSpPr>
          <p:cNvPr id="684063" name="Text Box 31"/>
          <p:cNvSpPr txBox="1">
            <a:spLocks noChangeArrowheads="1"/>
          </p:cNvSpPr>
          <p:nvPr/>
        </p:nvSpPr>
        <p:spPr bwMode="auto">
          <a:xfrm>
            <a:off x="2700338" y="2971800"/>
            <a:ext cx="573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b="1">
                <a:solidFill>
                  <a:srgbClr val="FF0000"/>
                </a:solidFill>
                <a:latin typeface="Times New Roman" pitchFamily="18" charset="0"/>
              </a:rPr>
              <a:t>EF</a:t>
            </a:r>
          </a:p>
        </p:txBody>
      </p:sp>
      <p:sp>
        <p:nvSpPr>
          <p:cNvPr id="684064" name="Text Box 32"/>
          <p:cNvSpPr txBox="1">
            <a:spLocks noChangeArrowheads="1"/>
          </p:cNvSpPr>
          <p:nvPr/>
        </p:nvSpPr>
        <p:spPr bwMode="auto">
          <a:xfrm>
            <a:off x="3746500" y="3068638"/>
            <a:ext cx="50863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如果两条直线都和第三条直线平行，</a:t>
            </a:r>
          </a:p>
          <a:p>
            <a:r>
              <a:rPr kumimoji="1"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那么这两条直线也互相平行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40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4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840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840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840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4060" grpId="0" autoUpdateAnimBg="0"/>
      <p:bldP spid="684061" grpId="0" autoUpdateAnimBg="0"/>
      <p:bldP spid="684062" grpId="0" autoUpdateAnimBg="0"/>
      <p:bldP spid="684063" grpId="0" autoUpdateAnimBg="0"/>
      <p:bldP spid="684064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7132" name="Group 28"/>
          <p:cNvGrpSpPr>
            <a:grpSpLocks/>
          </p:cNvGrpSpPr>
          <p:nvPr/>
        </p:nvGrpSpPr>
        <p:grpSpPr bwMode="auto">
          <a:xfrm>
            <a:off x="684213" y="765175"/>
            <a:ext cx="7561262" cy="3409950"/>
            <a:chOff x="431" y="2069"/>
            <a:chExt cx="4763" cy="2148"/>
          </a:xfrm>
        </p:grpSpPr>
        <p:sp>
          <p:nvSpPr>
            <p:cNvPr id="687133" name="Text Box 29"/>
            <p:cNvSpPr txBox="1">
              <a:spLocks noChangeArrowheads="1"/>
            </p:cNvSpPr>
            <p:nvPr/>
          </p:nvSpPr>
          <p:spPr bwMode="auto">
            <a:xfrm>
              <a:off x="431" y="2069"/>
              <a:ext cx="2677" cy="17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6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、如图所示，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（１）过ＢＣ上任意一点Ｐ画ＡＢ的平行线交ＡＣ于Ｔ；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（２）过Ｃ画ＭＮ</a:t>
              </a: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//AB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；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（</a:t>
              </a: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3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）直线</a:t>
              </a: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PT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，</a:t>
              </a:r>
              <a:r>
                <a:rPr kumimoji="1" lang="en-US" altLang="zh-CN" sz="2400" b="1" dirty="0">
                  <a:solidFill>
                    <a:srgbClr val="0000FF"/>
                  </a:solidFill>
                  <a:latin typeface="Times New Roman" pitchFamily="18" charset="0"/>
                </a:rPr>
                <a:t>MN</a:t>
              </a:r>
              <a:r>
                <a:rPr kumimoji="1" lang="zh-CN" altLang="en-US" sz="2400" b="1" dirty="0">
                  <a:solidFill>
                    <a:srgbClr val="0000FF"/>
                  </a:solidFill>
                  <a:latin typeface="Times New Roman" pitchFamily="18" charset="0"/>
                </a:rPr>
                <a:t>是何种位置关系？试说明理由。</a:t>
              </a:r>
            </a:p>
          </p:txBody>
        </p:sp>
        <p:sp>
          <p:nvSpPr>
            <p:cNvPr id="687134" name="Line 30"/>
            <p:cNvSpPr>
              <a:spLocks noChangeShapeType="1"/>
            </p:cNvSpPr>
            <p:nvPr/>
          </p:nvSpPr>
          <p:spPr bwMode="auto">
            <a:xfrm flipH="1">
              <a:off x="3606" y="3339"/>
              <a:ext cx="680" cy="6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87135" name="Line 31"/>
            <p:cNvSpPr>
              <a:spLocks noChangeShapeType="1"/>
            </p:cNvSpPr>
            <p:nvPr/>
          </p:nvSpPr>
          <p:spPr bwMode="auto">
            <a:xfrm>
              <a:off x="4286" y="3339"/>
              <a:ext cx="318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87136" name="Line 32"/>
            <p:cNvSpPr>
              <a:spLocks noChangeShapeType="1"/>
            </p:cNvSpPr>
            <p:nvPr/>
          </p:nvSpPr>
          <p:spPr bwMode="auto">
            <a:xfrm flipV="1">
              <a:off x="3606" y="3974"/>
              <a:ext cx="998" cy="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87137" name="Oval 33"/>
            <p:cNvSpPr>
              <a:spLocks noChangeArrowheads="1"/>
            </p:cNvSpPr>
            <p:nvPr/>
          </p:nvSpPr>
          <p:spPr bwMode="auto">
            <a:xfrm>
              <a:off x="4014" y="3974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87138" name="Text Box 34"/>
            <p:cNvSpPr txBox="1">
              <a:spLocks noChangeArrowheads="1"/>
            </p:cNvSpPr>
            <p:nvPr/>
          </p:nvSpPr>
          <p:spPr bwMode="auto">
            <a:xfrm>
              <a:off x="4150" y="3067"/>
              <a:ext cx="45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687139" name="Text Box 35"/>
            <p:cNvSpPr txBox="1">
              <a:spLocks noChangeArrowheads="1"/>
            </p:cNvSpPr>
            <p:nvPr/>
          </p:nvSpPr>
          <p:spPr bwMode="auto">
            <a:xfrm>
              <a:off x="3379" y="3884"/>
              <a:ext cx="49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687140" name="Text Box 36"/>
            <p:cNvSpPr txBox="1">
              <a:spLocks noChangeArrowheads="1"/>
            </p:cNvSpPr>
            <p:nvPr/>
          </p:nvSpPr>
          <p:spPr bwMode="auto">
            <a:xfrm>
              <a:off x="4604" y="3838"/>
              <a:ext cx="59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687141" name="Text Box 37"/>
            <p:cNvSpPr txBox="1">
              <a:spLocks noChangeArrowheads="1"/>
            </p:cNvSpPr>
            <p:nvPr/>
          </p:nvSpPr>
          <p:spPr bwMode="auto">
            <a:xfrm>
              <a:off x="4014" y="3929"/>
              <a:ext cx="31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7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7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058" name="Text Box 2"/>
          <p:cNvSpPr txBox="1">
            <a:spLocks noChangeArrowheads="1"/>
          </p:cNvSpPr>
          <p:nvPr/>
        </p:nvSpPr>
        <p:spPr bwMode="auto">
          <a:xfrm>
            <a:off x="323850" y="1885950"/>
            <a:ext cx="619283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FF"/>
                </a:solidFill>
                <a:latin typeface="Times New Roman" pitchFamily="18" charset="0"/>
              </a:rPr>
              <a:t>如图，直线</a:t>
            </a:r>
            <a:r>
              <a:rPr kumimoji="1" lang="en-US" altLang="zh-CN" sz="2400" b="1" i="1">
                <a:solidFill>
                  <a:srgbClr val="0000FF"/>
                </a:solidFill>
                <a:latin typeface="Times New Roman" pitchFamily="18" charset="0"/>
              </a:rPr>
              <a:t>a </a:t>
            </a:r>
            <a:r>
              <a:rPr kumimoji="1" lang="en-US" altLang="zh-CN" sz="2400" b="1">
                <a:solidFill>
                  <a:srgbClr val="0000FF"/>
                </a:solidFill>
                <a:latin typeface="宋体" pitchFamily="2" charset="-122"/>
              </a:rPr>
              <a:t>∥b</a:t>
            </a:r>
            <a:r>
              <a:rPr kumimoji="1" lang="zh-CN" altLang="en-US" sz="2400" b="1">
                <a:solidFill>
                  <a:srgbClr val="0000FF"/>
                </a:solidFill>
                <a:latin typeface="宋体" pitchFamily="2" charset="-122"/>
              </a:rPr>
              <a:t>，</a:t>
            </a:r>
            <a:r>
              <a:rPr kumimoji="1" lang="en-US" altLang="zh-CN" sz="2400" b="1">
                <a:solidFill>
                  <a:srgbClr val="0000FF"/>
                </a:solidFill>
                <a:latin typeface="宋体" pitchFamily="2" charset="-122"/>
              </a:rPr>
              <a:t>b∥c</a:t>
            </a:r>
            <a:r>
              <a:rPr kumimoji="1" lang="zh-CN" altLang="en-US" sz="2400" b="1">
                <a:solidFill>
                  <a:srgbClr val="0000FF"/>
                </a:solidFill>
                <a:latin typeface="宋体" pitchFamily="2" charset="-122"/>
              </a:rPr>
              <a:t>，</a:t>
            </a:r>
            <a:r>
              <a:rPr kumimoji="1" lang="en-US" altLang="zh-CN" sz="2400" b="1">
                <a:solidFill>
                  <a:srgbClr val="0000FF"/>
                </a:solidFill>
                <a:latin typeface="宋体" pitchFamily="2" charset="-122"/>
              </a:rPr>
              <a:t>c∥d</a:t>
            </a:r>
            <a:r>
              <a:rPr kumimoji="1" lang="zh-CN" altLang="en-US" sz="2400" b="1">
                <a:solidFill>
                  <a:srgbClr val="0000FF"/>
                </a:solidFill>
                <a:latin typeface="宋体" pitchFamily="2" charset="-122"/>
              </a:rPr>
              <a:t>，那么</a:t>
            </a:r>
            <a:r>
              <a:rPr kumimoji="1" lang="en-US" altLang="zh-CN" sz="2400" b="1" i="1">
                <a:solidFill>
                  <a:srgbClr val="0000FF"/>
                </a:solidFill>
                <a:latin typeface="Times New Roman" pitchFamily="18" charset="0"/>
              </a:rPr>
              <a:t>a </a:t>
            </a:r>
            <a:r>
              <a:rPr kumimoji="1" lang="en-US" altLang="zh-CN" sz="2400" b="1">
                <a:solidFill>
                  <a:srgbClr val="0000FF"/>
                </a:solidFill>
                <a:latin typeface="宋体" pitchFamily="2" charset="-122"/>
              </a:rPr>
              <a:t>∥d</a:t>
            </a:r>
            <a:r>
              <a:rPr kumimoji="1" lang="zh-CN" altLang="en-US" sz="2400" b="1">
                <a:solidFill>
                  <a:srgbClr val="0000FF"/>
                </a:solidFill>
                <a:latin typeface="宋体" pitchFamily="2" charset="-122"/>
              </a:rPr>
              <a:t>吗？为什么？</a:t>
            </a:r>
          </a:p>
        </p:txBody>
      </p:sp>
      <p:grpSp>
        <p:nvGrpSpPr>
          <p:cNvPr id="685059" name="Group 3"/>
          <p:cNvGrpSpPr>
            <a:grpSpLocks/>
          </p:cNvGrpSpPr>
          <p:nvPr/>
        </p:nvGrpSpPr>
        <p:grpSpPr bwMode="auto">
          <a:xfrm>
            <a:off x="6781800" y="1219200"/>
            <a:ext cx="2133600" cy="1981200"/>
            <a:chOff x="3984" y="1296"/>
            <a:chExt cx="1344" cy="1248"/>
          </a:xfrm>
        </p:grpSpPr>
        <p:sp>
          <p:nvSpPr>
            <p:cNvPr id="685060" name="Line 4"/>
            <p:cNvSpPr>
              <a:spLocks noChangeShapeType="1"/>
            </p:cNvSpPr>
            <p:nvPr/>
          </p:nvSpPr>
          <p:spPr bwMode="auto">
            <a:xfrm flipH="1">
              <a:off x="3984" y="1584"/>
              <a:ext cx="144" cy="9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85061" name="Line 5"/>
            <p:cNvSpPr>
              <a:spLocks noChangeShapeType="1"/>
            </p:cNvSpPr>
            <p:nvPr/>
          </p:nvSpPr>
          <p:spPr bwMode="auto">
            <a:xfrm flipH="1">
              <a:off x="4320" y="1584"/>
              <a:ext cx="144" cy="9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85062" name="Line 6"/>
            <p:cNvSpPr>
              <a:spLocks noChangeShapeType="1"/>
            </p:cNvSpPr>
            <p:nvPr/>
          </p:nvSpPr>
          <p:spPr bwMode="auto">
            <a:xfrm flipH="1">
              <a:off x="4608" y="1584"/>
              <a:ext cx="144" cy="9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85063" name="Line 7"/>
            <p:cNvSpPr>
              <a:spLocks noChangeShapeType="1"/>
            </p:cNvSpPr>
            <p:nvPr/>
          </p:nvSpPr>
          <p:spPr bwMode="auto">
            <a:xfrm flipH="1">
              <a:off x="4944" y="1584"/>
              <a:ext cx="144" cy="9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85064" name="Text Box 8"/>
            <p:cNvSpPr txBox="1">
              <a:spLocks noChangeArrowheads="1"/>
            </p:cNvSpPr>
            <p:nvPr/>
          </p:nvSpPr>
          <p:spPr bwMode="auto">
            <a:xfrm>
              <a:off x="3984" y="1392"/>
              <a:ext cx="2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i="1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685065" name="Text Box 9"/>
            <p:cNvSpPr txBox="1">
              <a:spLocks noChangeArrowheads="1"/>
            </p:cNvSpPr>
            <p:nvPr/>
          </p:nvSpPr>
          <p:spPr bwMode="auto">
            <a:xfrm>
              <a:off x="4320" y="1344"/>
              <a:ext cx="2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685066" name="Text Box 10"/>
            <p:cNvSpPr txBox="1">
              <a:spLocks noChangeArrowheads="1"/>
            </p:cNvSpPr>
            <p:nvPr/>
          </p:nvSpPr>
          <p:spPr bwMode="auto">
            <a:xfrm>
              <a:off x="4608" y="1344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685067" name="Text Box 11"/>
            <p:cNvSpPr txBox="1">
              <a:spLocks noChangeArrowheads="1"/>
            </p:cNvSpPr>
            <p:nvPr/>
          </p:nvSpPr>
          <p:spPr bwMode="auto">
            <a:xfrm>
              <a:off x="4896" y="1296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pitchFamily="18" charset="0"/>
                </a:rPr>
                <a:t>d</a:t>
              </a:r>
            </a:p>
          </p:txBody>
        </p:sp>
      </p:grpSp>
      <p:sp>
        <p:nvSpPr>
          <p:cNvPr id="685068" name="Text Box 12"/>
          <p:cNvSpPr txBox="1">
            <a:spLocks noChangeArrowheads="1"/>
          </p:cNvSpPr>
          <p:nvPr/>
        </p:nvSpPr>
        <p:spPr bwMode="auto">
          <a:xfrm>
            <a:off x="250825" y="2705100"/>
            <a:ext cx="8001000" cy="158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>
                <a:solidFill>
                  <a:srgbClr val="0000FF"/>
                </a:solidFill>
                <a:latin typeface="Times New Roman" pitchFamily="18" charset="0"/>
              </a:rPr>
              <a:t>解： </a:t>
            </a:r>
            <a:r>
              <a:rPr kumimoji="1" lang="zh-CN" altLang="en-US" sz="2800">
                <a:solidFill>
                  <a:srgbClr val="0000FF"/>
                </a:solidFill>
                <a:latin typeface="宋体" pitchFamily="2" charset="-122"/>
              </a:rPr>
              <a:t>因为 </a:t>
            </a:r>
            <a:r>
              <a:rPr kumimoji="1" lang="en-US" altLang="zh-CN" sz="2400" i="1">
                <a:solidFill>
                  <a:srgbClr val="0000FF"/>
                </a:solidFill>
                <a:latin typeface="Times New Roman" pitchFamily="18" charset="0"/>
              </a:rPr>
              <a:t>a </a:t>
            </a:r>
            <a:r>
              <a:rPr kumimoji="1" lang="en-US" altLang="zh-CN" sz="2800">
                <a:solidFill>
                  <a:srgbClr val="0000FF"/>
                </a:solidFill>
                <a:latin typeface="宋体" pitchFamily="2" charset="-122"/>
              </a:rPr>
              <a:t>∥b</a:t>
            </a:r>
            <a:r>
              <a:rPr kumimoji="1" lang="zh-CN" altLang="en-US" sz="2800">
                <a:solidFill>
                  <a:srgbClr val="0000FF"/>
                </a:solidFill>
                <a:latin typeface="宋体" pitchFamily="2" charset="-122"/>
              </a:rPr>
              <a:t>，</a:t>
            </a:r>
            <a:r>
              <a:rPr kumimoji="1" lang="en-US" altLang="zh-CN" sz="2800">
                <a:solidFill>
                  <a:srgbClr val="0000FF"/>
                </a:solidFill>
                <a:latin typeface="宋体" pitchFamily="2" charset="-122"/>
              </a:rPr>
              <a:t>b∥c</a:t>
            </a:r>
            <a:r>
              <a:rPr kumimoji="1" lang="zh-CN" altLang="en-US" sz="2800">
                <a:solidFill>
                  <a:srgbClr val="0000FF"/>
                </a:solidFill>
                <a:latin typeface="宋体" pitchFamily="2" charset="-122"/>
              </a:rPr>
              <a:t>，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0000FF"/>
                </a:solidFill>
                <a:latin typeface="宋体" pitchFamily="2" charset="-122"/>
              </a:rPr>
              <a:t>   所以 </a:t>
            </a:r>
            <a:r>
              <a:rPr kumimoji="1" lang="en-US" altLang="zh-CN" sz="2800">
                <a:solidFill>
                  <a:srgbClr val="0000FF"/>
                </a:solidFill>
                <a:latin typeface="宋体" pitchFamily="2" charset="-122"/>
              </a:rPr>
              <a:t>a ∥c </a:t>
            </a:r>
            <a:r>
              <a:rPr kumimoji="1" lang="zh-CN" altLang="en-US" sz="2800">
                <a:solidFill>
                  <a:srgbClr val="0000FF"/>
                </a:solidFill>
                <a:latin typeface="宋体" pitchFamily="2" charset="-122"/>
              </a:rPr>
              <a:t>（                                    ）</a:t>
            </a:r>
            <a:endParaRPr kumimoji="1" lang="zh-CN" altLang="en-US" sz="2800">
              <a:latin typeface="宋体" pitchFamily="2" charset="-122"/>
            </a:endParaRPr>
          </a:p>
        </p:txBody>
      </p:sp>
      <p:sp>
        <p:nvSpPr>
          <p:cNvPr id="685069" name="Text Box 13"/>
          <p:cNvSpPr txBox="1">
            <a:spLocks noChangeArrowheads="1"/>
          </p:cNvSpPr>
          <p:nvPr/>
        </p:nvSpPr>
        <p:spPr bwMode="auto">
          <a:xfrm>
            <a:off x="1258888" y="5734050"/>
            <a:ext cx="701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如果两条直线都与第三条直线平行，那么这两条直线互相平行</a:t>
            </a:r>
          </a:p>
        </p:txBody>
      </p:sp>
      <p:sp>
        <p:nvSpPr>
          <p:cNvPr id="685070" name="Text Box 14"/>
          <p:cNvSpPr txBox="1">
            <a:spLocks noChangeArrowheads="1"/>
          </p:cNvSpPr>
          <p:nvPr/>
        </p:nvSpPr>
        <p:spPr bwMode="auto">
          <a:xfrm>
            <a:off x="755650" y="3933825"/>
            <a:ext cx="6858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如果两条直线都与第三条直线平行，那么这两条直线互相平行</a:t>
            </a:r>
          </a:p>
        </p:txBody>
      </p:sp>
      <p:sp>
        <p:nvSpPr>
          <p:cNvPr id="685071" name="Text Box 15"/>
          <p:cNvSpPr txBox="1">
            <a:spLocks noChangeArrowheads="1"/>
          </p:cNvSpPr>
          <p:nvPr/>
        </p:nvSpPr>
        <p:spPr bwMode="auto">
          <a:xfrm>
            <a:off x="827088" y="4364038"/>
            <a:ext cx="8610600" cy="180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0000FF"/>
                </a:solidFill>
                <a:latin typeface="宋体" pitchFamily="2" charset="-122"/>
              </a:rPr>
              <a:t>因为 </a:t>
            </a:r>
            <a:r>
              <a:rPr kumimoji="1" lang="en-US" altLang="zh-CN" sz="2800">
                <a:solidFill>
                  <a:srgbClr val="0000FF"/>
                </a:solidFill>
                <a:latin typeface="宋体" pitchFamily="2" charset="-122"/>
              </a:rPr>
              <a:t>c∥d</a:t>
            </a:r>
            <a:r>
              <a:rPr kumimoji="1" lang="zh-CN" altLang="en-US" sz="2800">
                <a:solidFill>
                  <a:srgbClr val="0000FF"/>
                </a:solidFill>
                <a:latin typeface="宋体" pitchFamily="2" charset="-122"/>
              </a:rPr>
              <a:t>，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0000FF"/>
                </a:solidFill>
                <a:latin typeface="宋体" pitchFamily="2" charset="-122"/>
              </a:rPr>
              <a:t>所以  </a:t>
            </a:r>
            <a:r>
              <a:rPr kumimoji="1" lang="en-US" altLang="zh-CN" sz="2800" i="1">
                <a:solidFill>
                  <a:srgbClr val="0000FF"/>
                </a:solidFill>
                <a:latin typeface="Times New Roman" pitchFamily="18" charset="0"/>
              </a:rPr>
              <a:t>a </a:t>
            </a:r>
            <a:r>
              <a:rPr kumimoji="1" lang="en-US" altLang="zh-CN" sz="2800">
                <a:solidFill>
                  <a:srgbClr val="0000FF"/>
                </a:solidFill>
                <a:latin typeface="宋体" pitchFamily="2" charset="-122"/>
              </a:rPr>
              <a:t>∥d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0000FF"/>
                </a:solidFill>
                <a:latin typeface="宋体" pitchFamily="2" charset="-122"/>
              </a:rPr>
              <a:t>（                                    ）</a:t>
            </a:r>
            <a:endParaRPr kumimoji="1" lang="zh-CN" altLang="en-US" sz="240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685072" name="WordArt 16"/>
          <p:cNvSpPr>
            <a:spLocks noChangeArrowheads="1" noChangeShapeType="1" noTextEdit="1"/>
          </p:cNvSpPr>
          <p:nvPr/>
        </p:nvSpPr>
        <p:spPr bwMode="auto">
          <a:xfrm>
            <a:off x="2420938" y="836613"/>
            <a:ext cx="2438400" cy="9334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4800" b="1" kern="10">
                <a:ln w="9525" cap="sq">
                  <a:miter lim="800000"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能力拓展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5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85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85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85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5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85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5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85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5058" grpId="0" autoUpdateAnimBg="0"/>
      <p:bldP spid="685068" grpId="0" autoUpdateAnimBg="0"/>
      <p:bldP spid="685069" grpId="0" autoUpdateAnimBg="0"/>
      <p:bldP spid="685070" grpId="0" autoUpdateAnimBg="0"/>
      <p:bldP spid="685071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3350"/>
            <a:ext cx="2668588" cy="217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0" name="WordArt 2"/>
          <p:cNvSpPr>
            <a:spLocks noChangeArrowheads="1" noChangeShapeType="1" noTextEdit="1"/>
          </p:cNvSpPr>
          <p:nvPr/>
        </p:nvSpPr>
        <p:spPr bwMode="auto">
          <a:xfrm>
            <a:off x="2727325" y="1392238"/>
            <a:ext cx="6337300" cy="19653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D60093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/>
                  </a:outerShdw>
                </a:effectLst>
                <a:latin typeface="隶书"/>
                <a:ea typeface="隶书"/>
              </a:rPr>
              <a:t>这节课，我的收获是</a:t>
            </a:r>
            <a:r>
              <a:rPr lang="en-US" altLang="zh-CN" sz="3600" kern="10">
                <a:ln w="9525">
                  <a:solidFill>
                    <a:srgbClr val="D60093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/>
                  </a:outerShdw>
                </a:effectLst>
                <a:latin typeface="隶书"/>
                <a:ea typeface="隶书"/>
              </a:rPr>
              <a:t>---</a:t>
            </a:r>
            <a:endParaRPr lang="zh-CN" altLang="en-US" sz="3600" kern="10">
              <a:ln w="9525">
                <a:solidFill>
                  <a:srgbClr val="D60093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/>
                </a:outerShdw>
              </a:effectLst>
              <a:latin typeface="隶书"/>
              <a:ea typeface="隶书"/>
            </a:endParaRPr>
          </a:p>
        </p:txBody>
      </p:sp>
      <p:pic>
        <p:nvPicPr>
          <p:cNvPr id="27652" name="Picture 4" descr="米老鼠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4005263"/>
            <a:ext cx="1344612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107950" y="977900"/>
            <a:ext cx="2447925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2400" b="1">
                <a:solidFill>
                  <a:srgbClr val="A50021"/>
                </a:solidFill>
                <a:latin typeface="华文新魏" pitchFamily="2" charset="-122"/>
                <a:ea typeface="华文新魏" pitchFamily="2" charset="-122"/>
              </a:rPr>
              <a:t>四、回顾小结，</a:t>
            </a:r>
          </a:p>
          <a:p>
            <a:pPr algn="just">
              <a:spcBef>
                <a:spcPct val="50000"/>
              </a:spcBef>
            </a:pPr>
            <a:r>
              <a:rPr kumimoji="1" lang="zh-CN" altLang="en-US" sz="2400" b="1">
                <a:solidFill>
                  <a:srgbClr val="A50021"/>
                </a:solidFill>
                <a:latin typeface="华文新魏" pitchFamily="2" charset="-122"/>
                <a:ea typeface="华文新魏" pitchFamily="2" charset="-122"/>
              </a:rPr>
              <a:t>        突出重点</a:t>
            </a:r>
          </a:p>
          <a:p>
            <a:pPr algn="just">
              <a:spcBef>
                <a:spcPct val="50000"/>
              </a:spcBef>
            </a:pPr>
            <a:endParaRPr kumimoji="1" lang="en-US" altLang="zh-CN" sz="2400" b="1">
              <a:solidFill>
                <a:srgbClr val="A50021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147" name="Rectangle 3"/>
          <p:cNvSpPr>
            <a:spLocks noChangeArrowheads="1"/>
          </p:cNvSpPr>
          <p:nvPr/>
        </p:nvSpPr>
        <p:spPr bwMode="auto">
          <a:xfrm>
            <a:off x="611188" y="2503488"/>
            <a:ext cx="7632700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、什么是平行线？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、平行线的表示方法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、平行线的画法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、平行线的公理及推论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</a:t>
            </a: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、在同一平面内两条直线的位置关系</a:t>
            </a:r>
          </a:p>
        </p:txBody>
      </p:sp>
      <p:sp>
        <p:nvSpPr>
          <p:cNvPr id="518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518157" name="Group 13"/>
          <p:cNvGrpSpPr>
            <a:grpSpLocks/>
          </p:cNvGrpSpPr>
          <p:nvPr/>
        </p:nvGrpSpPr>
        <p:grpSpPr bwMode="auto">
          <a:xfrm>
            <a:off x="254000" y="836613"/>
            <a:ext cx="8890000" cy="1481137"/>
            <a:chOff x="68" y="618"/>
            <a:chExt cx="5600" cy="933"/>
          </a:xfrm>
        </p:grpSpPr>
        <p:pic>
          <p:nvPicPr>
            <p:cNvPr id="518158" name="Picture 14" descr="Gif0405_001">
              <a:hlinkClick r:id="rId3" tooltip="图集名称：gif人物二&#10;图片数目：42&#10;所属栏目：gif人物&#10;更新时间：2005-1-12 15:39:52&#10;点击次数：264"/>
            </p:cNvPr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2" y="653"/>
              <a:ext cx="408" cy="3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8159" name="Rectangle 15"/>
            <p:cNvSpPr>
              <a:spLocks noChangeArrowheads="1"/>
            </p:cNvSpPr>
            <p:nvPr/>
          </p:nvSpPr>
          <p:spPr bwMode="auto">
            <a:xfrm>
              <a:off x="68" y="703"/>
              <a:ext cx="294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 dirty="0">
                  <a:solidFill>
                    <a:srgbClr val="FF3399"/>
                  </a:solidFill>
                </a:rPr>
                <a:t>本节课里我的收获是</a:t>
              </a:r>
              <a:r>
                <a:rPr kumimoji="1" lang="en-US" altLang="zh-CN" sz="3200" b="1" dirty="0">
                  <a:solidFill>
                    <a:srgbClr val="FF3399"/>
                  </a:solidFill>
                </a:rPr>
                <a:t>……</a:t>
              </a:r>
            </a:p>
          </p:txBody>
        </p:sp>
        <p:pic>
          <p:nvPicPr>
            <p:cNvPr id="518160" name="Picture 16" descr="B_023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618"/>
              <a:ext cx="1200" cy="9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81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814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52488" y="2852738"/>
            <a:ext cx="8291512" cy="1973262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altLang="zh-CN" sz="7200" b="1" baseline="-25000" dirty="0">
                <a:solidFill>
                  <a:srgbClr val="0000FF"/>
                </a:solidFill>
              </a:rPr>
              <a:t>P</a:t>
            </a:r>
            <a:r>
              <a:rPr lang="en-US" altLang="zh-CN" sz="4800" b="1" baseline="-25000" dirty="0">
                <a:solidFill>
                  <a:srgbClr val="0000FF"/>
                </a:solidFill>
              </a:rPr>
              <a:t>179 </a:t>
            </a:r>
            <a:r>
              <a:rPr lang="zh-CN" altLang="en-US" sz="4800" b="1" baseline="-25000" dirty="0">
                <a:solidFill>
                  <a:srgbClr val="0000FF"/>
                </a:solidFill>
              </a:rPr>
              <a:t>习题</a:t>
            </a:r>
            <a:r>
              <a:rPr lang="en-US" altLang="zh-CN" sz="4800" b="1" baseline="-25000" dirty="0">
                <a:solidFill>
                  <a:srgbClr val="0000FF"/>
                </a:solidFill>
              </a:rPr>
              <a:t>5.2</a:t>
            </a:r>
            <a:r>
              <a:rPr lang="zh-CN" altLang="en-US" sz="4800" b="1" baseline="-25000" dirty="0">
                <a:solidFill>
                  <a:srgbClr val="0000FF"/>
                </a:solidFill>
              </a:rPr>
              <a:t>第</a:t>
            </a:r>
            <a:r>
              <a:rPr lang="en-US" altLang="zh-CN" sz="4800" b="1" baseline="-25000" dirty="0">
                <a:solidFill>
                  <a:srgbClr val="0000FF"/>
                </a:solidFill>
              </a:rPr>
              <a:t>1</a:t>
            </a:r>
            <a:r>
              <a:rPr lang="zh-CN" altLang="en-US" sz="4800" b="1" baseline="-25000" dirty="0">
                <a:solidFill>
                  <a:srgbClr val="0000FF"/>
                </a:solidFill>
              </a:rPr>
              <a:t>、</a:t>
            </a:r>
            <a:r>
              <a:rPr lang="en-US" altLang="zh-CN" sz="4800" b="1" baseline="-25000" dirty="0">
                <a:solidFill>
                  <a:srgbClr val="0000FF"/>
                </a:solidFill>
              </a:rPr>
              <a:t>2</a:t>
            </a:r>
            <a:r>
              <a:rPr lang="zh-CN" altLang="en-US" sz="4800" b="1" baseline="-25000" dirty="0" smtClean="0">
                <a:solidFill>
                  <a:srgbClr val="0000FF"/>
                </a:solidFill>
              </a:rPr>
              <a:t>题 </a:t>
            </a:r>
            <a:endParaRPr lang="zh-CN" altLang="en-US" sz="4800" b="1" baseline="-25000" dirty="0">
              <a:solidFill>
                <a:srgbClr val="0000FF"/>
              </a:solidFill>
            </a:endParaRPr>
          </a:p>
        </p:txBody>
      </p:sp>
      <p:sp>
        <p:nvSpPr>
          <p:cNvPr id="131076" name="WordArt 4"/>
          <p:cNvSpPr>
            <a:spLocks noChangeArrowheads="1" noChangeShapeType="1" noTextEdit="1"/>
          </p:cNvSpPr>
          <p:nvPr/>
        </p:nvSpPr>
        <p:spPr bwMode="auto">
          <a:xfrm>
            <a:off x="1187450" y="476250"/>
            <a:ext cx="1695450" cy="1885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6600" b="1" kern="10">
                <a:ln w="9525">
                  <a:solidFill>
                    <a:srgbClr val="CC99FF"/>
                  </a:solidFill>
                  <a:miter lim="800000"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宋体"/>
                <a:ea typeface="宋体"/>
              </a:rPr>
              <a:t>作业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1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1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1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4324</TotalTime>
  <Words>1378</Words>
  <Application>Microsoft Office PowerPoint</Application>
  <PresentationFormat>全屏显示(4:3)</PresentationFormat>
  <Paragraphs>259</Paragraphs>
  <Slides>30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两条直线相交有几个交点？相交的两条直线有什么特殊的位置关系？</vt:lpstr>
      <vt:lpstr>看一看，它们有什么共同之处？ </vt:lpstr>
      <vt:lpstr>PowerPoint 演示文稿</vt:lpstr>
      <vt:lpstr>不相交的直线就是平行线吗？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</dc:description>
  <cp:lastModifiedBy>Carrie</cp:lastModifiedBy>
  <cp:revision>153</cp:revision>
  <dcterms:created xsi:type="dcterms:W3CDTF">2008-09-05T15:05:36Z</dcterms:created>
  <dcterms:modified xsi:type="dcterms:W3CDTF">2020-03-10T05:40:32Z</dcterms:modified>
  <cp:category>第一PPT模板网-WWW.1PPT.COM</cp:category>
</cp:coreProperties>
</file>