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0" r:id="rId2"/>
  </p:sldMasterIdLst>
  <p:notesMasterIdLst>
    <p:notesMasterId r:id="rId27"/>
  </p:notesMasterIdLst>
  <p:sldIdLst>
    <p:sldId id="258" r:id="rId3"/>
    <p:sldId id="256" r:id="rId4"/>
    <p:sldId id="257" r:id="rId5"/>
    <p:sldId id="259" r:id="rId6"/>
    <p:sldId id="276" r:id="rId7"/>
    <p:sldId id="273" r:id="rId8"/>
    <p:sldId id="262" r:id="rId9"/>
    <p:sldId id="280" r:id="rId10"/>
    <p:sldId id="264" r:id="rId11"/>
    <p:sldId id="285" r:id="rId12"/>
    <p:sldId id="286" r:id="rId13"/>
    <p:sldId id="265" r:id="rId14"/>
    <p:sldId id="268" r:id="rId15"/>
    <p:sldId id="263" r:id="rId16"/>
    <p:sldId id="275" r:id="rId17"/>
    <p:sldId id="278" r:id="rId18"/>
    <p:sldId id="272" r:id="rId19"/>
    <p:sldId id="277" r:id="rId20"/>
    <p:sldId id="267" r:id="rId21"/>
    <p:sldId id="269" r:id="rId22"/>
    <p:sldId id="279" r:id="rId23"/>
    <p:sldId id="271" r:id="rId24"/>
    <p:sldId id="270" r:id="rId25"/>
    <p:sldId id="261" r:id="rId26"/>
  </p:sldIdLst>
  <p:sldSz cx="9144000" cy="6858000" type="screen4x3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F0000"/>
    <a:srgbClr val="996633"/>
    <a:srgbClr val="CC6600"/>
    <a:srgbClr val="FF66FF"/>
    <a:srgbClr val="FFFFFF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874" y="168"/>
      </p:cViewPr>
      <p:guideLst>
        <p:guide orient="horz" pos="217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7" d="100"/>
        <a:sy n="9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zh-CN" altLang="zh-CN"/>
          </a:p>
        </p:txBody>
      </p:sp>
      <p:sp>
        <p:nvSpPr>
          <p:cNvPr id="4100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101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10D45A-8C66-4051-9003-CE2FA39677B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050829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10D45A-8C66-4051-9003-CE2FA39677B4}" type="slidenum">
              <a:rPr lang="zh-CN" altLang="zh-CN" smtClean="0"/>
              <a:pPr/>
              <a:t>5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009212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10D45A-8C66-4051-9003-CE2FA39677B4}" type="slidenum">
              <a:rPr lang="zh-CN" altLang="zh-CN" smtClean="0"/>
              <a:pPr/>
              <a:t>24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55149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3213100"/>
            <a:ext cx="7772400" cy="1223963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noProof="0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550" y="4508500"/>
            <a:ext cx="6975475" cy="9144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noProof="0" smtClean="0"/>
              <a:t>单击此处编辑母版副标题样式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2CA1DD4B-0F3A-4D4E-8A78-2344EA5EF594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81750"/>
            <a:ext cx="2895600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 Unicode MS" pitchFamily="2" charset="-122"/>
                <a:ea typeface="Arial Unicode MS" pitchFamily="2" charset="-122"/>
              </a:defRPr>
            </a:lvl1pPr>
          </a:lstStyle>
          <a:p>
            <a:endParaRPr lang="zh-CN" altLang="zh-CN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381750"/>
            <a:ext cx="2133600" cy="339725"/>
          </a:xfrm>
        </p:spPr>
        <p:txBody>
          <a:bodyPr/>
          <a:lstStyle>
            <a:lvl1pPr>
              <a:defRPr/>
            </a:lvl1pPr>
          </a:lstStyle>
          <a:p>
            <a:fld id="{EB4A3187-887C-4F64-BDE5-E8CB98426D8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768B98-95C8-4F6F-A457-129C35365980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53E4B58-109A-44F8-8DC7-31B9D2EED48B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1318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8D799A-8195-42BA-AE3C-92900C702825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E036EE-DD74-4C08-B676-909996F028D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57071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11188" y="1989138"/>
            <a:ext cx="3924300" cy="4032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7888" y="1989138"/>
            <a:ext cx="3925887" cy="4032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14222-3EFA-40E4-A8FA-DEBAD329E2B5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07467C-8632-401B-9AA7-D6DE10187E4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30239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100094-56E3-473A-8AEB-1D46F0E075D6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10121A-8E87-4CD0-813D-ACB2A9A5EFD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34262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47AC8CE-7FEE-4D7C-8D50-EAF2A32FD205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28D579A-7CC3-4FE4-BA4C-1A91D87C23A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62178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BB2CBE-D9F5-48B6-A114-BAD3C3F20A72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7B1657A-D6EC-49DB-8D79-8E7C2B406EF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5808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00434B-9F55-425D-AC1F-8159CDE4D8AF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7F6F3C-B5C9-4AEB-9AFC-39D0A77CBC3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81683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8AFF89-C054-444C-B017-AE7731579723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679D7C7-85B0-42C2-A784-92A8C4F38B6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24090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FEE9F1-069A-4105-BC7E-985A343ECF13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5CC4746-7B2E-407B-AA7C-C364A8D7A11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28869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69088" y="333375"/>
            <a:ext cx="2017712" cy="56880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11188" y="333375"/>
            <a:ext cx="5905500" cy="56880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897D8C-D92E-47F6-89CD-143402039CAB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3ED4653-0656-42D4-BE28-DE1565F2708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06460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8CD3DC-6075-460E-B525-956F0A6D81FE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E26927-4A5F-4C29-A3ED-7D9E5C1A7B5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08941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337812-84A9-447D-90F9-431C92D47B2E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0428D-A0D5-4EC4-9FD8-ADD7F7FE6FE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70289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E50382-7D9C-4693-9E94-6DD9AE54DADF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82038A-E116-4D9F-A733-0642E5C70F8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53884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54FDF8-AE53-4985-B1ED-ED0E4766D386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20562-2282-4039-9E76-CDC80128D46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818701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F312A4-D271-4942-B5C3-3CA9E48A7C3A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6F6805-0DDE-422A-A444-31F83493AB8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530039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039FD1-663C-4430-A76C-47599C384725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BE087-33A5-45F0-A733-8C583D7EA49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930220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68036-5044-49EE-985E-E404DBCD681A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FDF7E-D37B-4D3F-BDBF-81F800815AB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618746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05F6A5-A949-4736-83EF-BD1EC7D5B1A8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C4E0A-3045-420F-8EAE-E88DD29AFC6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432325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CFB1333-5A2B-4D3C-9CD0-E409BC0A2FAC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7C527C-F148-4DE9-9BD9-8571C39088E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423530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F484F-2049-4DC5-A7A4-271F3ACF3544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AE2906-9FB1-4120-A23A-43B7D4A62E91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794038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9F152C-CD43-4475-8421-F79092632203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0083ED-8FAA-4772-9507-013F32FCB79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17359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71550" y="333375"/>
            <a:ext cx="7715250" cy="1084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989138"/>
            <a:ext cx="8002587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81750"/>
            <a:ext cx="21336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 Unicode MS" pitchFamily="2" charset="-122"/>
                <a:ea typeface="Arial Unicode MS" pitchFamily="2" charset="-122"/>
              </a:defRPr>
            </a:lvl1pPr>
          </a:lstStyle>
          <a:p>
            <a:fld id="{BB24625C-B7ED-4A9B-BBAC-43B9AD9EEDC0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32588" y="6381750"/>
            <a:ext cx="21336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 Unicode MS" pitchFamily="2" charset="-122"/>
                <a:ea typeface="Arial Unicode MS" pitchFamily="2" charset="-122"/>
              </a:defRPr>
            </a:lvl1pPr>
          </a:lstStyle>
          <a:p>
            <a:fld id="{3EF039F9-A85E-4174-A015-1056DE5FAA7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/>
  <p:txStyles>
    <p:titleStyle>
      <a:lvl1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微软雅黑" pitchFamily="34" charset="-122"/>
          <a:ea typeface="微软雅黑" pitchFamily="34" charset="-122"/>
        </a:defRPr>
      </a:lvl2pPr>
      <a:lvl3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微软雅黑" pitchFamily="34" charset="-122"/>
          <a:ea typeface="微软雅黑" pitchFamily="34" charset="-122"/>
        </a:defRPr>
      </a:lvl3pPr>
      <a:lvl4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微软雅黑" pitchFamily="34" charset="-122"/>
          <a:ea typeface="微软雅黑" pitchFamily="34" charset="-122"/>
        </a:defRPr>
      </a:lvl4pPr>
      <a:lvl5pPr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微软雅黑" pitchFamily="34" charset="-122"/>
          <a:ea typeface="微软雅黑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微软雅黑" pitchFamily="34" charset="-122"/>
          <a:ea typeface="微软雅黑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微软雅黑" pitchFamily="34" charset="-122"/>
          <a:ea typeface="微软雅黑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微软雅黑" pitchFamily="34" charset="-122"/>
          <a:ea typeface="微软雅黑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C6D13EC4-28F3-445D-BC50-5E01732A2B89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7ADDDA2-664B-4FC8-A7B3-1BB608582BA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2"/>
          <p:cNvSpPr>
            <a:spLocks noChangeArrowheads="1" noChangeShapeType="1"/>
          </p:cNvSpPr>
          <p:nvPr/>
        </p:nvSpPr>
        <p:spPr bwMode="auto">
          <a:xfrm>
            <a:off x="464518" y="1628800"/>
            <a:ext cx="5617444" cy="100781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12700" cmpd="sng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大黑简" pitchFamily="49" charset="-122"/>
                <a:ea typeface="汉仪大黑简" pitchFamily="49" charset="-122"/>
              </a:rPr>
              <a:t>跨越海峡的生命桥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CABCE-4F9B-4964-87D6-E09CD9289426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AD74A6-34F1-4842-BFBB-A6DC168CD490}" type="slidenum">
              <a:rPr lang="zh-CN" altLang="zh-CN"/>
              <a:pPr/>
              <a:t>2</a:t>
            </a:fld>
            <a:endParaRPr lang="zh-CN" altLang="zh-CN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25438" y="1707821"/>
            <a:ext cx="84963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zh-CN" sz="1600" b="1" dirty="0"/>
              <a:t>            </a:t>
            </a:r>
            <a:r>
              <a:rPr lang="zh-CN" sz="2800" b="1" dirty="0">
                <a:solidFill>
                  <a:srgbClr val="663300"/>
                </a:solidFill>
                <a:latin typeface="宋体" pitchFamily="2" charset="-122"/>
              </a:rPr>
              <a:t>白血病俗称“血癌”，是一种恶性程度极高的血液病。近年来，随着医疗技术的发展，可以用化疗、放疗等方法遏制病变的白细胞，延长病人的生命。但是这种方法的副作用大，复发率高，不但给病人带来极大的痛苦，而且对家庭、社会造成了沉重的负担。</a:t>
            </a:r>
          </a:p>
          <a:p>
            <a:r>
              <a:rPr lang="zh-CN" sz="2800" b="1" dirty="0">
                <a:solidFill>
                  <a:srgbClr val="663300"/>
                </a:solidFill>
                <a:latin typeface="宋体" pitchFamily="2" charset="-122"/>
              </a:rPr>
              <a:t>   骨髓移植是一种相当先进的医学治疗方法。它可用于治疗以往认为不可能治愈的疾病，自从</a:t>
            </a:r>
            <a:r>
              <a:rPr lang="zh-CN" altLang="zh-CN" sz="2800" b="1" dirty="0">
                <a:solidFill>
                  <a:srgbClr val="663300"/>
                </a:solidFill>
                <a:latin typeface="宋体" pitchFamily="2" charset="-122"/>
              </a:rPr>
              <a:t>1968</a:t>
            </a:r>
            <a:r>
              <a:rPr lang="zh-CN" sz="2800" b="1" dirty="0">
                <a:solidFill>
                  <a:srgbClr val="663300"/>
                </a:solidFill>
                <a:latin typeface="宋体" pitchFamily="2" charset="-122"/>
              </a:rPr>
              <a:t>年以来，骨髓移植被用来治疗急慢性白血病、严重型再生不良性贫血、淋巴癌、多发性骨髓瘤以及某些转移性肿瘤</a:t>
            </a:r>
            <a:r>
              <a:rPr lang="zh-CN" sz="2800" b="1" dirty="0" smtClean="0">
                <a:solidFill>
                  <a:srgbClr val="663300"/>
                </a:solidFill>
                <a:latin typeface="宋体" pitchFamily="2" charset="-122"/>
              </a:rPr>
              <a:t>。</a:t>
            </a:r>
            <a:endParaRPr lang="zh-CN" sz="28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CB234-0649-4E76-B9BF-1DB01FEC7550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BEE2-5A00-4B0F-86F8-5BFB4A28126E}" type="slidenum">
              <a:rPr lang="zh-CN" altLang="zh-CN"/>
              <a:pPr/>
              <a:t>3</a:t>
            </a:fld>
            <a:endParaRPr lang="zh-CN" altLang="zh-CN"/>
          </a:p>
        </p:txBody>
      </p:sp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468313" y="981075"/>
            <a:ext cx="7920037" cy="4752975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noFill/>
          <a:ln w="57150" cap="flat" cmpd="sng">
            <a:solidFill>
              <a:srgbClr val="996633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044575" y="1196975"/>
            <a:ext cx="7129463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zh-CN" dirty="0">
                <a:solidFill>
                  <a:srgbClr val="FF0000"/>
                </a:solidFill>
              </a:rPr>
              <a:t>           </a:t>
            </a:r>
            <a:r>
              <a:rPr lang="zh-CN" altLang="zh-CN" dirty="0">
                <a:solidFill>
                  <a:srgbClr val="FF0000"/>
                </a:solidFill>
                <a:latin typeface="宋体" pitchFamily="2" charset="-122"/>
              </a:rPr>
              <a:t> </a:t>
            </a:r>
            <a:r>
              <a:rPr lang="zh-CN" altLang="zh-CN" sz="2800" b="1" dirty="0">
                <a:latin typeface="宋体" pitchFamily="2" charset="-122"/>
              </a:rPr>
              <a:t>2005</a:t>
            </a:r>
            <a:r>
              <a:rPr lang="zh-CN" sz="2800" b="1" dirty="0">
                <a:latin typeface="宋体" pitchFamily="2" charset="-122"/>
              </a:rPr>
              <a:t>年</a:t>
            </a:r>
            <a:r>
              <a:rPr lang="zh-CN" altLang="zh-CN" sz="2800" b="1" dirty="0">
                <a:latin typeface="宋体" pitchFamily="2" charset="-122"/>
              </a:rPr>
              <a:t>9</a:t>
            </a:r>
            <a:r>
              <a:rPr lang="zh-CN" sz="2800" b="1" dirty="0">
                <a:latin typeface="宋体" pitchFamily="2" charset="-122"/>
              </a:rPr>
              <a:t>月</a:t>
            </a:r>
            <a:r>
              <a:rPr lang="zh-CN" altLang="zh-CN" sz="2800" b="1" dirty="0">
                <a:latin typeface="宋体" pitchFamily="2" charset="-122"/>
              </a:rPr>
              <a:t>4</a:t>
            </a:r>
            <a:r>
              <a:rPr lang="zh-CN" sz="2800" b="1" dirty="0">
                <a:latin typeface="宋体" pitchFamily="2" charset="-122"/>
              </a:rPr>
              <a:t>日，在中国人民大学逸夫会议中心，姚明志愿加入中华骨髓库，成为一名骨髓捐献志愿者。图为姚明正在现场采集血样。姚明表示：“成为中华骨髓库的志愿者只需要一点点的勇气。中国现在等待骨髓移植手术的患者已达</a:t>
            </a:r>
            <a:r>
              <a:rPr lang="zh-CN" altLang="zh-CN" sz="2800" b="1" dirty="0">
                <a:latin typeface="宋体" pitchFamily="2" charset="-122"/>
              </a:rPr>
              <a:t>100</a:t>
            </a:r>
            <a:r>
              <a:rPr lang="zh-CN" sz="2800" b="1" dirty="0">
                <a:latin typeface="宋体" pitchFamily="2" charset="-122"/>
              </a:rPr>
              <a:t>余万名，每年新增</a:t>
            </a:r>
            <a:r>
              <a:rPr lang="zh-CN" altLang="zh-CN" sz="2800" b="1" dirty="0">
                <a:latin typeface="宋体" pitchFamily="2" charset="-122"/>
              </a:rPr>
              <a:t>4</a:t>
            </a:r>
            <a:r>
              <a:rPr lang="zh-CN" sz="2800" b="1" dirty="0">
                <a:latin typeface="宋体" pitchFamily="2" charset="-122"/>
              </a:rPr>
              <a:t>万多名白血病患者，其中很大一部分还是正值花季的青少年，他们每天都在生死线上挣扎，所以我们必须从自己做起，尽我们每个人的力量来帮助他们。”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DE1E4-3C51-4EC4-91B9-0F49456BB6AE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7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2B7CCD-A0FC-48BD-BBD4-D380BC42BEB7}" type="slidenum">
              <a:rPr lang="zh-CN" altLang="zh-CN"/>
              <a:pPr/>
              <a:t>4</a:t>
            </a:fld>
            <a:endParaRPr lang="zh-CN" altLang="zh-CN"/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539750" y="908050"/>
            <a:ext cx="8281988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 smtClean="0">
                <a:latin typeface="宋体" pitchFamily="2" charset="-122"/>
              </a:rPr>
              <a:t>凋</a:t>
            </a:r>
            <a:r>
              <a:rPr lang="zh-CN" altLang="en-US" sz="4400" b="1" dirty="0">
                <a:latin typeface="宋体" pitchFamily="2" charset="-122"/>
              </a:rPr>
              <a:t>零  含苞   绽放   袭击</a:t>
            </a:r>
          </a:p>
          <a:p>
            <a:endParaRPr lang="zh-CN" altLang="en-US" sz="4400" b="1" dirty="0">
              <a:latin typeface="宋体" pitchFamily="2" charset="-122"/>
            </a:endParaRPr>
          </a:p>
          <a:p>
            <a:r>
              <a:rPr lang="zh-CN" altLang="en-US" sz="4400" b="1" dirty="0" smtClean="0">
                <a:latin typeface="宋体" pitchFamily="2" charset="-122"/>
              </a:rPr>
              <a:t>辗</a:t>
            </a:r>
            <a:r>
              <a:rPr lang="zh-CN" altLang="en-US" sz="4400" b="1" dirty="0">
                <a:latin typeface="宋体" pitchFamily="2" charset="-122"/>
              </a:rPr>
              <a:t>转  沉着   空旷  </a:t>
            </a:r>
            <a:r>
              <a:rPr lang="zh-CN" altLang="en-US" b="1" dirty="0">
                <a:latin typeface="宋体" pitchFamily="2" charset="-122"/>
              </a:rPr>
              <a:t> </a:t>
            </a:r>
            <a:r>
              <a:rPr lang="zh-CN" altLang="en-US" sz="4400" b="1" dirty="0">
                <a:latin typeface="宋体" pitchFamily="2" charset="-122"/>
              </a:rPr>
              <a:t>白血病</a:t>
            </a:r>
          </a:p>
          <a:p>
            <a:endParaRPr lang="zh-CN" altLang="en-US" sz="4400" b="1" dirty="0">
              <a:latin typeface="宋体" pitchFamily="2" charset="-122"/>
            </a:endParaRPr>
          </a:p>
          <a:p>
            <a:r>
              <a:rPr lang="zh-CN" altLang="en-US" sz="4400" b="1" dirty="0">
                <a:latin typeface="宋体" pitchFamily="2" charset="-122"/>
              </a:rPr>
              <a:t>骨髓移植  谈何容易  海峡彼岸 </a:t>
            </a:r>
          </a:p>
          <a:p>
            <a:endParaRPr lang="zh-CN" altLang="en-US" sz="4400" b="1" dirty="0">
              <a:latin typeface="宋体" pitchFamily="2" charset="-122"/>
            </a:endParaRPr>
          </a:p>
          <a:p>
            <a:r>
              <a:rPr lang="zh-CN" altLang="en-US" sz="4400" b="1" dirty="0">
                <a:latin typeface="宋体" pitchFamily="2" charset="-122"/>
              </a:rPr>
              <a:t>骨肉同胞 血脉亲</a:t>
            </a:r>
            <a:r>
              <a:rPr lang="zh-CN" altLang="en-US" sz="4400" b="1" dirty="0" smtClean="0">
                <a:latin typeface="宋体" pitchFamily="2" charset="-122"/>
              </a:rPr>
              <a:t>情</a:t>
            </a:r>
            <a:endParaRPr lang="zh-CN" altLang="en-US" sz="6000" b="1" dirty="0">
              <a:solidFill>
                <a:srgbClr val="0033CC"/>
              </a:solidFill>
              <a:latin typeface="宋体" pitchFamily="2" charset="-122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518275" y="1701800"/>
            <a:ext cx="1003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000" dirty="0">
                <a:solidFill>
                  <a:srgbClr val="FF3300"/>
                </a:solidFill>
              </a:rPr>
              <a:t>xuè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961779" y="4509120"/>
            <a:ext cx="1003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000" dirty="0">
                <a:solidFill>
                  <a:srgbClr val="FF3300"/>
                </a:solidFill>
              </a:rPr>
              <a:t>xuè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044575" y="3068638"/>
            <a:ext cx="9747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000">
                <a:solidFill>
                  <a:srgbClr val="FF3300"/>
                </a:solidFill>
              </a:rPr>
              <a:t>suǐ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  <p:bldP spid="8196" grpId="0" autoUpdateAnimBg="0"/>
      <p:bldP spid="819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483768" y="2852936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EC4F4-EB5C-4870-B5FB-E70229A3E34F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EF17F2-325D-4737-B0DE-F1BC0F946F45}" type="slidenum">
              <a:rPr lang="zh-CN" altLang="zh-CN"/>
              <a:pPr/>
              <a:t>5</a:t>
            </a:fld>
            <a:endParaRPr lang="zh-CN" altLang="zh-CN"/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23528" y="1700808"/>
            <a:ext cx="8640960" cy="4693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300" dirty="0"/>
              <a:t>      “血”字有文白二读：一读xuè（文），用作书面语读音；一读xiě（白），</a:t>
            </a:r>
          </a:p>
          <a:p>
            <a:r>
              <a:rPr lang="zh-CN" altLang="en-US" sz="2300" dirty="0"/>
              <a:t>用作口头语读音。但是，书面语和口头语有时候不大容易区分，要是按“血”字的用法来区分，就比较容易掌握了。</a:t>
            </a:r>
          </a:p>
          <a:p>
            <a:r>
              <a:rPr lang="zh-CN" altLang="en-US" sz="2300" dirty="0"/>
              <a:t> 　　“血”用在合成词和成语中，属于书面语用法，应读成xuè。如：血液、血管、血汗、血迹、血案、血本、血统、血色、血债、输血、贫血、心血、充血、热血、浴血、血小板、吸血鬼、混血儿、脑溢血、血海深仇、血流如注、头破血流、狗血喷头、有血有肉。 　</a:t>
            </a:r>
          </a:p>
          <a:p>
            <a:r>
              <a:rPr lang="zh-CN" altLang="en-US" sz="2300" dirty="0"/>
              <a:t>　   “血”单独使用或用在短语（词组）中，属于口头语用法，应读成xiě。如：吐了一口血、血的教训、血的代价、像血一样红（以上属单用），血脓、血块、血斑、鸡血、猪血、卖血、献血、验血、抽血。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56179-025F-4F22-95FC-18D27D5AF887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48AAA6E-EED6-4A0F-90EF-D0412284BDB2}" type="slidenum">
              <a:rPr lang="zh-CN" altLang="zh-CN"/>
              <a:pPr/>
              <a:t>6</a:t>
            </a:fld>
            <a:endParaRPr lang="zh-CN" altLang="zh-CN"/>
          </a:p>
        </p:txBody>
      </p:sp>
      <p:sp>
        <p:nvSpPr>
          <p:cNvPr id="10242" name="Rectangle 2"/>
          <p:cNvSpPr>
            <a:spLocks noGrp="1" noChangeArrowheads="1"/>
          </p:cNvSpPr>
          <p:nvPr/>
        </p:nvSpPr>
        <p:spPr bwMode="auto">
          <a:xfrm>
            <a:off x="107950" y="2349500"/>
            <a:ext cx="8929688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spcBef>
                <a:spcPct val="20000"/>
              </a:spcBef>
              <a:buFontTx/>
              <a:buNone/>
            </a:pPr>
            <a:r>
              <a:rPr lang="zh-CN" altLang="en-US" sz="4400" b="1" dirty="0">
                <a:solidFill>
                  <a:srgbClr val="996633"/>
                </a:solidFill>
                <a:latin typeface="微软雅黑" pitchFamily="34" charset="-122"/>
                <a:ea typeface="楷体_GB2312" pitchFamily="1" charset="-122"/>
              </a:rPr>
              <a:t>１.这个故事最让你感动的是什么？</a:t>
            </a:r>
          </a:p>
          <a:p>
            <a:pPr>
              <a:spcBef>
                <a:spcPct val="20000"/>
              </a:spcBef>
              <a:buFontTx/>
              <a:buNone/>
            </a:pPr>
            <a:r>
              <a:rPr lang="zh-CN" altLang="en-US" sz="4400" b="1" dirty="0">
                <a:solidFill>
                  <a:srgbClr val="996633"/>
                </a:solidFill>
                <a:latin typeface="微软雅黑" pitchFamily="34" charset="-122"/>
                <a:ea typeface="楷体_GB2312" pitchFamily="1" charset="-122"/>
              </a:rPr>
              <a:t>２.自由读课文，看看青年和李博士的哪些做法最让你感动，把最让你感动的语句划下来，小组内交流。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99620-7E7E-4F58-A344-667E381CBF9F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181B6B3-BF9B-4B1F-B1A1-055D48D1AEC9}" type="slidenum">
              <a:rPr lang="zh-CN" altLang="zh-CN"/>
              <a:pPr/>
              <a:t>7</a:t>
            </a:fld>
            <a:endParaRPr lang="zh-CN" altLang="zh-CN"/>
          </a:p>
        </p:txBody>
      </p:sp>
      <p:sp>
        <p:nvSpPr>
          <p:cNvPr id="11266" name="Rectangle 16"/>
          <p:cNvSpPr>
            <a:spLocks noChangeArrowheads="1"/>
          </p:cNvSpPr>
          <p:nvPr/>
        </p:nvSpPr>
        <p:spPr bwMode="auto">
          <a:xfrm>
            <a:off x="755650" y="2133600"/>
            <a:ext cx="7777163" cy="387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000000"/>
                </a:solidFill>
              </a:rPr>
              <a:t>　   </a:t>
            </a:r>
            <a:r>
              <a:rPr lang="zh-CN" altLang="en-US" sz="4000" b="1"/>
              <a:t>小钱静静地躺在病床上。这个 刚满18岁的年轻人，患了严重的白血病，生命就像即将凋零的含苞的花朵，唯有骨髓移植,才能使这朵生命之花绽放。</a:t>
            </a:r>
            <a:endParaRPr lang="zh-CN" altLang="en-US" sz="4000" b="1">
              <a:latin typeface="仿宋_GB2312" pitchFamily="1" charset="-122"/>
            </a:endParaRPr>
          </a:p>
          <a:p>
            <a:endParaRPr lang="zh-CN" altLang="en-US" sz="4000" b="1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898775" y="2208213"/>
            <a:ext cx="3054350" cy="70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4000" b="1">
                <a:solidFill>
                  <a:srgbClr val="FF0000"/>
                </a:solidFill>
              </a:rPr>
              <a:t>静静地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779838" y="4078288"/>
            <a:ext cx="1665287" cy="70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4000" b="1">
                <a:solidFill>
                  <a:srgbClr val="FF0000"/>
                </a:solidFill>
              </a:rPr>
              <a:t>唯有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989763" y="4076700"/>
            <a:ext cx="17589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4000" b="1">
                <a:solidFill>
                  <a:srgbClr val="FF0000"/>
                </a:solidFill>
              </a:rPr>
              <a:t>才能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5292725" y="3448050"/>
            <a:ext cx="32385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4000" b="1">
                <a:solidFill>
                  <a:srgbClr val="FF0000"/>
                </a:solidFill>
              </a:rPr>
              <a:t>即将凋零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7061200" y="2852738"/>
            <a:ext cx="21907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4000" b="1">
                <a:solidFill>
                  <a:srgbClr val="FF3300"/>
                </a:solidFill>
              </a:rPr>
              <a:t>严重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  <p:bldP spid="11268" grpId="0" autoUpdateAnimBg="0"/>
      <p:bldP spid="11269" grpId="0" autoUpdateAnimBg="0"/>
      <p:bldP spid="11270" grpId="0" autoUpdateAnimBg="0"/>
      <p:bldP spid="1127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83485-99AA-4161-9379-9BBDD9AC8041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8795390-5417-4A58-8B76-AECEFB42623D}" type="slidenum">
              <a:rPr lang="zh-CN" altLang="zh-CN"/>
              <a:pPr/>
              <a:t>8</a:t>
            </a:fld>
            <a:endParaRPr lang="zh-CN" altLang="zh-CN"/>
          </a:p>
        </p:txBody>
      </p:sp>
      <p:pic>
        <p:nvPicPr>
          <p:cNvPr id="12290" name="Picture 2" descr="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25"/>
            <a:ext cx="9109075" cy="681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D1ABF-329C-4BD2-BDF6-9EC18E8314A9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232DF0-6780-43BC-B026-ABA6DAAB82A6}" type="slidenum">
              <a:rPr lang="zh-CN" altLang="zh-CN"/>
              <a:pPr/>
              <a:t>9</a:t>
            </a:fld>
            <a:endParaRPr lang="zh-CN" altLang="zh-CN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12775" y="1628775"/>
            <a:ext cx="8207375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4800">
                <a:ea typeface="楷体_GB2312" pitchFamily="1" charset="-122"/>
              </a:rPr>
              <a:t>        </a:t>
            </a:r>
            <a:r>
              <a:rPr lang="zh-CN" sz="5400">
                <a:solidFill>
                  <a:srgbClr val="996633"/>
                </a:solidFill>
                <a:ea typeface="楷体_GB2312" pitchFamily="1" charset="-122"/>
              </a:rPr>
              <a:t>然而，要找到适合移植的骨髓，又</a:t>
            </a:r>
            <a:r>
              <a:rPr lang="zh-CN" sz="5400">
                <a:solidFill>
                  <a:srgbClr val="FF0000"/>
                </a:solidFill>
                <a:ea typeface="楷体_GB2312" pitchFamily="1" charset="-122"/>
              </a:rPr>
              <a:t>谈何容易</a:t>
            </a:r>
            <a:r>
              <a:rPr lang="zh-CN" sz="5400">
                <a:solidFill>
                  <a:srgbClr val="996633"/>
                </a:solidFill>
                <a:ea typeface="楷体_GB2312" pitchFamily="1" charset="-122"/>
              </a:rPr>
              <a:t>。如果没有亲缘关系，大约在</a:t>
            </a:r>
            <a:r>
              <a:rPr lang="zh-CN" sz="5400">
                <a:solidFill>
                  <a:srgbClr val="FF0000"/>
                </a:solidFill>
                <a:ea typeface="楷体_GB2312" pitchFamily="1" charset="-122"/>
              </a:rPr>
              <a:t>十万人</a:t>
            </a:r>
            <a:r>
              <a:rPr lang="zh-CN" sz="5400">
                <a:solidFill>
                  <a:srgbClr val="996633"/>
                </a:solidFill>
                <a:ea typeface="楷体_GB2312" pitchFamily="1" charset="-122"/>
              </a:rPr>
              <a:t>里</a:t>
            </a:r>
            <a:r>
              <a:rPr lang="zh-CN" sz="5400">
                <a:solidFill>
                  <a:srgbClr val="FF0000"/>
                </a:solidFill>
                <a:ea typeface="楷体_GB2312" pitchFamily="1" charset="-122"/>
              </a:rPr>
              <a:t>才</a:t>
            </a:r>
            <a:r>
              <a:rPr lang="zh-CN" sz="5400">
                <a:solidFill>
                  <a:srgbClr val="996633"/>
                </a:solidFill>
                <a:ea typeface="楷体_GB2312" pitchFamily="1" charset="-122"/>
              </a:rPr>
              <a:t>有可能找到</a:t>
            </a:r>
            <a:r>
              <a:rPr lang="zh-CN" sz="5400">
                <a:solidFill>
                  <a:srgbClr val="FF0000"/>
                </a:solidFill>
                <a:ea typeface="楷体_GB2312" pitchFamily="1" charset="-122"/>
              </a:rPr>
              <a:t>一个</a:t>
            </a:r>
            <a:r>
              <a:rPr lang="zh-CN" sz="5400">
                <a:solidFill>
                  <a:srgbClr val="996633"/>
                </a:solidFill>
                <a:ea typeface="楷体_GB2312" pitchFamily="1" charset="-122"/>
              </a:rPr>
              <a:t>有适合骨髓的人。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4394-554D-42FB-BB0C-A592E695746B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235F5E-A0FE-4F53-8E36-AED7C4A5597F}" type="slidenum">
              <a:rPr lang="zh-CN" altLang="zh-CN"/>
              <a:pPr/>
              <a:t>10</a:t>
            </a:fld>
            <a:endParaRPr lang="zh-CN" altLang="zh-CN"/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468313" y="2060575"/>
            <a:ext cx="7954962" cy="295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/>
              <a:t>     </a:t>
            </a:r>
            <a:r>
              <a:rPr lang="zh-CN" altLang="en-US" sz="3600" b="1">
                <a:solidFill>
                  <a:srgbClr val="663300"/>
                </a:solidFill>
              </a:rPr>
              <a:t>在这场灾难中，病床上的青年没有</a:t>
            </a:r>
          </a:p>
          <a:p>
            <a:r>
              <a:rPr lang="zh-CN" altLang="en-US" sz="3600" b="1">
                <a:solidFill>
                  <a:srgbClr val="663300"/>
                </a:solidFill>
              </a:rPr>
              <a:t>受伤，他的家人是否平安无事，目前还</a:t>
            </a:r>
          </a:p>
          <a:p>
            <a:r>
              <a:rPr lang="zh-CN" altLang="en-US" sz="3600" b="1">
                <a:solidFill>
                  <a:srgbClr val="663300"/>
                </a:solidFill>
              </a:rPr>
              <a:t>不清楚。但是，他知道，在海峡的另一</a:t>
            </a:r>
          </a:p>
          <a:p>
            <a:r>
              <a:rPr lang="zh-CN" altLang="en-US" sz="3600" b="1">
                <a:solidFill>
                  <a:srgbClr val="663300"/>
                </a:solidFill>
              </a:rPr>
              <a:t>边，有一个位青年正满怀着希望，期待</a:t>
            </a:r>
          </a:p>
          <a:p>
            <a:r>
              <a:rPr lang="zh-CN" altLang="en-US" sz="3600" b="1">
                <a:solidFill>
                  <a:srgbClr val="663300"/>
                </a:solidFill>
              </a:rPr>
              <a:t>着他的骨髓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D6D03-2132-49CF-BFFD-735777D5B8D8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B187610-3023-4787-957B-91E7939F5F29}" type="slidenum">
              <a:rPr lang="zh-CN" altLang="zh-CN"/>
              <a:pPr/>
              <a:t>11</a:t>
            </a:fld>
            <a:endParaRPr lang="zh-CN" altLang="zh-CN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11188" y="1989138"/>
            <a:ext cx="8002587" cy="2376487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>
                <a:latin typeface="BrowalliaUPC" pitchFamily="34" charset="-34"/>
              </a:rPr>
              <a:t>      </a:t>
            </a:r>
            <a:r>
              <a:rPr lang="zh-CN" altLang="en-US" sz="4400">
                <a:solidFill>
                  <a:srgbClr val="663300"/>
                </a:solidFill>
                <a:latin typeface="BrowalliaUPC" pitchFamily="34" charset="-34"/>
              </a:rPr>
              <a:t> ......</a:t>
            </a:r>
            <a:r>
              <a:rPr lang="zh-CN" altLang="en-US">
                <a:solidFill>
                  <a:srgbClr val="FF0000"/>
                </a:solidFill>
              </a:rPr>
              <a:t>突如其来</a:t>
            </a:r>
            <a:r>
              <a:rPr lang="zh-CN" altLang="en-US">
                <a:solidFill>
                  <a:srgbClr val="663300"/>
                </a:solidFill>
              </a:rPr>
              <a:t>的余震</a:t>
            </a:r>
            <a:r>
              <a:rPr lang="zh-CN" altLang="en-US" sz="4000">
                <a:solidFill>
                  <a:srgbClr val="663300"/>
                </a:solidFill>
                <a:latin typeface="BrowalliaUPC" pitchFamily="34" charset="-34"/>
              </a:rPr>
              <a:t>......</a:t>
            </a:r>
            <a:r>
              <a:rPr lang="zh-CN" altLang="en-US" sz="4000">
                <a:solidFill>
                  <a:srgbClr val="663300"/>
                </a:solidFill>
              </a:rPr>
              <a:t> </a:t>
            </a:r>
            <a:r>
              <a:rPr lang="zh-CN" altLang="en-US">
                <a:solidFill>
                  <a:srgbClr val="663300"/>
                </a:solidFill>
              </a:rPr>
              <a:t>此时此刻，跑到</a:t>
            </a:r>
            <a:r>
              <a:rPr lang="zh-CN" altLang="en-US">
                <a:solidFill>
                  <a:srgbClr val="FF0000"/>
                </a:solidFill>
              </a:rPr>
              <a:t>空旷</a:t>
            </a:r>
            <a:r>
              <a:rPr lang="zh-CN" altLang="en-US">
                <a:solidFill>
                  <a:srgbClr val="663300"/>
                </a:solidFill>
              </a:rPr>
              <a:t>的地方才比较</a:t>
            </a:r>
            <a:r>
              <a:rPr lang="zh-CN" altLang="en-US">
                <a:solidFill>
                  <a:srgbClr val="FF0000"/>
                </a:solidFill>
              </a:rPr>
              <a:t>安全</a:t>
            </a:r>
            <a:r>
              <a:rPr lang="zh-CN" altLang="en-US">
                <a:solidFill>
                  <a:srgbClr val="663300"/>
                </a:solidFill>
              </a:rPr>
              <a:t>。但是，李博士仍</a:t>
            </a:r>
            <a:r>
              <a:rPr lang="zh-CN" altLang="en-US">
                <a:solidFill>
                  <a:srgbClr val="FF0000"/>
                </a:solidFill>
              </a:rPr>
              <a:t>沉着地站</a:t>
            </a:r>
            <a:r>
              <a:rPr lang="zh-CN" altLang="en-US">
                <a:solidFill>
                  <a:srgbClr val="663300"/>
                </a:solidFill>
              </a:rPr>
              <a:t>病床旁，那位青年也</a:t>
            </a:r>
            <a:r>
              <a:rPr lang="zh-CN" altLang="en-US">
                <a:solidFill>
                  <a:srgbClr val="FF0000"/>
                </a:solidFill>
              </a:rPr>
              <a:t>静静地躺</a:t>
            </a:r>
            <a:r>
              <a:rPr lang="zh-CN" altLang="en-US">
                <a:solidFill>
                  <a:srgbClr val="663300"/>
                </a:solidFill>
              </a:rPr>
              <a:t>在病床上。</a:t>
            </a:r>
          </a:p>
        </p:txBody>
      </p:sp>
      <p:sp>
        <p:nvSpPr>
          <p:cNvPr id="15363" name="Oval 3"/>
          <p:cNvSpPr>
            <a:spLocks noChangeArrowheads="1"/>
          </p:cNvSpPr>
          <p:nvPr/>
        </p:nvSpPr>
        <p:spPr bwMode="auto">
          <a:xfrm>
            <a:off x="6084888" y="3644900"/>
            <a:ext cx="142875" cy="144463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8101013" y="3141663"/>
            <a:ext cx="142875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8B4898-A43A-440A-9E23-5A2DCE3D480A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9C7311-12AC-4DB1-90C4-962743D58FC0}" type="slidenum">
              <a:rPr lang="zh-CN" altLang="zh-CN"/>
              <a:pPr/>
              <a:t>12</a:t>
            </a:fld>
            <a:endParaRPr lang="zh-CN" altLang="zh-CN"/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755650" y="2071737"/>
            <a:ext cx="784225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 smtClean="0">
                <a:ea typeface="仿宋_GB2312" pitchFamily="1" charset="-122"/>
              </a:rPr>
              <a:t>小</a:t>
            </a:r>
            <a:r>
              <a:rPr lang="zh-CN" altLang="en-US" sz="4400" b="1" dirty="0">
                <a:ea typeface="仿宋_GB2312" pitchFamily="1" charset="-122"/>
              </a:rPr>
              <a:t>钱</a:t>
            </a:r>
            <a:r>
              <a:rPr lang="zh-CN" altLang="en-US" sz="4400" b="1" dirty="0">
                <a:solidFill>
                  <a:srgbClr val="FF0000"/>
                </a:solidFill>
                <a:ea typeface="楷体_GB2312" pitchFamily="1" charset="-122"/>
              </a:rPr>
              <a:t>静静地</a:t>
            </a:r>
            <a:r>
              <a:rPr lang="zh-CN" altLang="en-US" sz="4400" b="1" dirty="0">
                <a:ea typeface="楷体_GB2312" pitchFamily="1" charset="-122"/>
              </a:rPr>
              <a:t>躺在病床上。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55650" y="3357563"/>
            <a:ext cx="7848600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4400" b="1" dirty="0">
                <a:latin typeface="楷体_GB2312" pitchFamily="1" charset="-122"/>
                <a:ea typeface="楷体_GB2312" pitchFamily="1" charset="-122"/>
              </a:rPr>
              <a:t>在       的危险情况下，那位青年也</a:t>
            </a:r>
            <a:r>
              <a:rPr lang="zh-CN" sz="44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静静地</a:t>
            </a:r>
            <a:r>
              <a:rPr lang="zh-CN" sz="4400" b="1" dirty="0">
                <a:latin typeface="楷体_GB2312" pitchFamily="1" charset="-122"/>
                <a:ea typeface="楷体_GB2312" pitchFamily="1" charset="-122"/>
              </a:rPr>
              <a:t>躺在病床上。</a:t>
            </a:r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>
            <a:off x="1547813" y="4076700"/>
            <a:ext cx="1584325" cy="0"/>
          </a:xfrm>
          <a:prstGeom prst="line">
            <a:avLst/>
          </a:prstGeom>
          <a:noFill/>
          <a:ln w="50800" cap="flat" cmpd="sng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87" grpId="0" bldLvl="0" autoUpdateAnimBg="0"/>
      <p:bldP spid="1638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323F0-9D6F-4713-93C8-79ADE94EB477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6EFA4C-890E-4D06-8C60-8A5AE792188E}" type="slidenum">
              <a:rPr lang="zh-CN" altLang="zh-CN"/>
              <a:pPr/>
              <a:t>13</a:t>
            </a:fld>
            <a:endParaRPr lang="zh-CN" altLang="zh-CN"/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07950" y="2349500"/>
            <a:ext cx="8564563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4400" b="1" dirty="0">
                <a:solidFill>
                  <a:srgbClr val="130BA9"/>
                </a:solidFill>
              </a:rPr>
              <a:t>       </a:t>
            </a:r>
            <a:r>
              <a:rPr lang="zh-CN" altLang="en-US" sz="4400" b="1" dirty="0">
                <a:solidFill>
                  <a:srgbClr val="996633"/>
                </a:solidFill>
              </a:rPr>
              <a:t>他知道，在海峡的另一边有一</a:t>
            </a:r>
          </a:p>
          <a:p>
            <a:r>
              <a:rPr lang="zh-CN" altLang="en-US" sz="4400" b="1" dirty="0">
                <a:solidFill>
                  <a:srgbClr val="996633"/>
                </a:solidFill>
              </a:rPr>
              <a:t>位青年正满怀着希望，期待着自</a:t>
            </a:r>
            <a:r>
              <a:rPr lang="zh-CN" altLang="en-US" sz="4400" b="1" dirty="0" smtClean="0">
                <a:solidFill>
                  <a:srgbClr val="996633"/>
                </a:solidFill>
              </a:rPr>
              <a:t>己的</a:t>
            </a:r>
            <a:r>
              <a:rPr lang="zh-CN" altLang="en-US" sz="4400" b="1" dirty="0">
                <a:solidFill>
                  <a:srgbClr val="996633"/>
                </a:solidFill>
              </a:rPr>
              <a:t>骨髓</a:t>
            </a:r>
            <a:r>
              <a:rPr lang="zh-CN" altLang="en-US" sz="4400" b="1" dirty="0" smtClean="0">
                <a:solidFill>
                  <a:srgbClr val="996633"/>
                </a:solidFill>
              </a:rPr>
              <a:t>。</a:t>
            </a:r>
            <a:endParaRPr lang="zh-CN" altLang="en-US" sz="4400" b="1" dirty="0">
              <a:solidFill>
                <a:srgbClr val="996633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26B52-BC30-4601-AB4B-78FC1F0A596B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5BBD224-EDF7-476E-A877-32DE4F6295DB}" type="slidenum">
              <a:rPr lang="zh-CN" altLang="zh-CN"/>
              <a:pPr/>
              <a:t>14</a:t>
            </a:fld>
            <a:endParaRPr lang="zh-CN" altLang="zh-CN"/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323850" y="2420938"/>
            <a:ext cx="8564563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400" b="1"/>
              <a:t>       经过一次又一次努力，利用大</a:t>
            </a:r>
          </a:p>
          <a:p>
            <a:r>
              <a:rPr lang="zh-CN" altLang="en-US" sz="4400" b="1"/>
              <a:t>地震动暂停的间隔，台湾青年的骨</a:t>
            </a:r>
          </a:p>
          <a:p>
            <a:r>
              <a:rPr lang="zh-CN" altLang="en-US" sz="4400" b="1"/>
              <a:t>髓，终于从身躯里涓涓流出</a:t>
            </a:r>
            <a:r>
              <a:rPr lang="zh-CN" altLang="en-US" sz="4400" b="1">
                <a:solidFill>
                  <a:srgbClr val="FF0000"/>
                </a:solidFill>
              </a:rPr>
              <a:t>……</a:t>
            </a:r>
            <a:endParaRPr lang="zh-CN" altLang="en-US" sz="4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D1A03-F2C1-46DA-A21A-73058551F2C8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4B11B3-C026-4138-9136-CFD3CF41B305}" type="slidenum">
              <a:rPr lang="zh-CN" altLang="zh-CN"/>
              <a:pPr/>
              <a:t>15</a:t>
            </a:fld>
            <a:endParaRPr lang="zh-CN" altLang="zh-CN"/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79512" y="2017713"/>
            <a:ext cx="8820150" cy="344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4400" dirty="0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sz="4400" b="1" dirty="0">
                <a:latin typeface="楷体_GB2312" pitchFamily="1" charset="-122"/>
                <a:ea typeface="楷体_GB2312" pitchFamily="1" charset="-122"/>
              </a:rPr>
              <a:t>骨髓的保存期只有</a:t>
            </a:r>
            <a:r>
              <a:rPr lang="zh-CN" altLang="zh-CN" sz="4400" b="1" dirty="0">
                <a:latin typeface="楷体_GB2312" pitchFamily="1" charset="-122"/>
                <a:ea typeface="楷体_GB2312" pitchFamily="1" charset="-122"/>
              </a:rPr>
              <a:t>24</a:t>
            </a:r>
            <a:r>
              <a:rPr lang="zh-CN" sz="4400" b="1" dirty="0">
                <a:latin typeface="楷体_GB2312" pitchFamily="1" charset="-122"/>
                <a:ea typeface="楷体_GB2312" pitchFamily="1" charset="-122"/>
              </a:rPr>
              <a:t>小时。李博士带着刚抽取的骨髓，经过十几个小时的    ，赶到杭州，和当地医护人员一起    为小钱做了骨髓移植手术。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546349" y="3362326"/>
            <a:ext cx="13049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4400" b="1">
                <a:solidFill>
                  <a:srgbClr val="FF2121"/>
                </a:solidFill>
                <a:ea typeface="楷体_GB2312" pitchFamily="1" charset="-122"/>
              </a:rPr>
              <a:t>奔波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635896" y="4022728"/>
            <a:ext cx="13049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4400" b="1" dirty="0">
                <a:solidFill>
                  <a:srgbClr val="FF2121"/>
                </a:solidFill>
                <a:ea typeface="楷体_GB2312" pitchFamily="1" charset="-122"/>
              </a:rPr>
              <a:t>连夜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  <p:bldP spid="19459" grpId="0" autoUpdateAnimBg="0"/>
      <p:bldP spid="1946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A4C9F-763B-49B1-8BFC-7A17D7915FAD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686902-F004-4970-804C-749F026D4130}" type="slidenum">
              <a:rPr lang="zh-CN" altLang="zh-CN"/>
              <a:pPr/>
              <a:t>16</a:t>
            </a:fld>
            <a:endParaRPr lang="zh-CN" altLang="zh-CN"/>
          </a:p>
        </p:txBody>
      </p:sp>
      <p:sp>
        <p:nvSpPr>
          <p:cNvPr id="20482" name="WordArt 2"/>
          <p:cNvSpPr>
            <a:spLocks noChangeArrowheads="1" noChangeShapeType="1"/>
          </p:cNvSpPr>
          <p:nvPr/>
        </p:nvSpPr>
        <p:spPr bwMode="auto">
          <a:xfrm>
            <a:off x="1836738" y="908050"/>
            <a:ext cx="4897437" cy="61753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5999"/>
                    </a:srgbClr>
                  </a:outerShdw>
                </a:effectLst>
                <a:latin typeface="华文新魏"/>
                <a:ea typeface="华文新魏"/>
              </a:rPr>
              <a:t>李博士一日工作时间表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331913" y="1701800"/>
            <a:ext cx="6769100" cy="499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早上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7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30          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赶往手术室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上午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8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</a:t>
            </a:r>
            <a:r>
              <a:rPr lang="en-US" sz="2800" b="1" dirty="0">
                <a:solidFill>
                  <a:srgbClr val="996633"/>
                </a:solidFill>
                <a:latin typeface="Arial"/>
                <a:ea typeface="隶书" pitchFamily="49" charset="-122"/>
              </a:rPr>
              <a:t>—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12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30  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抽取骨髓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中午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1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</a:t>
            </a:r>
            <a:r>
              <a:rPr lang="en-US" sz="2800" b="1" dirty="0">
                <a:solidFill>
                  <a:srgbClr val="996633"/>
                </a:solidFill>
                <a:latin typeface="Arial"/>
                <a:ea typeface="隶书" pitchFamily="49" charset="-122"/>
              </a:rPr>
              <a:t>—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30   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坐飞机到香港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下午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30</a:t>
            </a:r>
            <a:r>
              <a:rPr lang="en-US" sz="2800" b="1" dirty="0">
                <a:solidFill>
                  <a:srgbClr val="996633"/>
                </a:solidFill>
                <a:latin typeface="Arial"/>
                <a:ea typeface="隶书" pitchFamily="49" charset="-122"/>
              </a:rPr>
              <a:t>—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6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   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坐飞机到杭州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下午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7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          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赶到杭州医院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晚上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7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</a:t>
            </a:r>
            <a:r>
              <a:rPr lang="en-US" sz="2800" b="1" dirty="0">
                <a:solidFill>
                  <a:srgbClr val="996633"/>
                </a:solidFill>
                <a:latin typeface="Arial"/>
                <a:ea typeface="隶书" pitchFamily="49" charset="-122"/>
              </a:rPr>
              <a:t>—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8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   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准备骨髓移植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晚上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8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00-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凌晨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进行骨髓移植手术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凌晨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：</a:t>
            </a:r>
            <a:r>
              <a:rPr 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00           </a:t>
            </a:r>
            <a:r>
              <a:rPr lang="zh-CN" altLang="en-US" sz="2800" b="1" dirty="0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用  餐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D00D1-A793-48C5-9FFD-AEAD3D6644B8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72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75E98-841F-4C5C-8CDF-2DCA732E3736}" type="slidenum">
              <a:rPr lang="zh-CN" altLang="zh-CN"/>
              <a:pPr/>
              <a:t>17</a:t>
            </a:fld>
            <a:endParaRPr lang="zh-CN" altLang="zh-CN"/>
          </a:p>
        </p:txBody>
      </p:sp>
      <p:pic>
        <p:nvPicPr>
          <p:cNvPr id="21506" name="Picture 2" descr="100_2082"/>
          <p:cNvPicPr>
            <a:picLocks noChangeAspect="1" noChangeArrowheads="1"/>
          </p:cNvPicPr>
          <p:nvPr/>
        </p:nvPicPr>
        <p:blipFill>
          <a:blip r:embed="rId2">
            <a:lum bright="18000" contrast="-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36063" cy="690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AutoShape 3"/>
          <p:cNvSpPr>
            <a:spLocks noChangeArrowheads="1"/>
          </p:cNvSpPr>
          <p:nvPr/>
        </p:nvSpPr>
        <p:spPr bwMode="auto">
          <a:xfrm rot="609256">
            <a:off x="6740525" y="765175"/>
            <a:ext cx="215900" cy="287338"/>
          </a:xfrm>
          <a:prstGeom prst="downArrow">
            <a:avLst>
              <a:gd name="adj1" fmla="val 59343"/>
              <a:gd name="adj2" fmla="val 38694"/>
            </a:avLst>
          </a:prstGeom>
          <a:solidFill>
            <a:srgbClr val="00FF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6570663" y="1412875"/>
            <a:ext cx="288925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FF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509" name="AutoShape 5"/>
          <p:cNvSpPr>
            <a:spLocks noChangeArrowheads="1"/>
          </p:cNvSpPr>
          <p:nvPr/>
        </p:nvSpPr>
        <p:spPr bwMode="auto">
          <a:xfrm rot="51552" flipV="1">
            <a:off x="6873875" y="4149725"/>
            <a:ext cx="288925" cy="285750"/>
          </a:xfrm>
          <a:prstGeom prst="downArrow">
            <a:avLst>
              <a:gd name="adj1" fmla="val 56620"/>
              <a:gd name="adj2" fmla="val 34616"/>
            </a:avLst>
          </a:prstGeom>
          <a:solidFill>
            <a:srgbClr val="00FF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510" name="AutoShape 6"/>
          <p:cNvSpPr>
            <a:spLocks noChangeArrowheads="1"/>
          </p:cNvSpPr>
          <p:nvPr/>
        </p:nvSpPr>
        <p:spPr bwMode="auto">
          <a:xfrm>
            <a:off x="4891088" y="4941888"/>
            <a:ext cx="976312" cy="4857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 rot="3913449">
            <a:off x="5372893" y="2628107"/>
            <a:ext cx="360363" cy="3257550"/>
          </a:xfrm>
          <a:prstGeom prst="downArrow">
            <a:avLst>
              <a:gd name="adj1" fmla="val 50000"/>
              <a:gd name="adj2" fmla="val 225991"/>
            </a:avLst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21512" name="AutoShape 8"/>
          <p:cNvSpPr>
            <a:spLocks noChangeArrowheads="1"/>
          </p:cNvSpPr>
          <p:nvPr/>
        </p:nvSpPr>
        <p:spPr bwMode="auto">
          <a:xfrm rot="593491" flipV="1">
            <a:off x="7011988" y="3503613"/>
            <a:ext cx="296862" cy="365125"/>
          </a:xfrm>
          <a:prstGeom prst="downArrow">
            <a:avLst>
              <a:gd name="adj1" fmla="val 56620"/>
              <a:gd name="adj2" fmla="val 42576"/>
            </a:avLst>
          </a:prstGeom>
          <a:solidFill>
            <a:srgbClr val="00FF00"/>
          </a:solidFill>
          <a:ln w="9525" cmpd="sng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513" name="AutoShape 9"/>
          <p:cNvSpPr>
            <a:spLocks noChangeArrowheads="1"/>
          </p:cNvSpPr>
          <p:nvPr/>
        </p:nvSpPr>
        <p:spPr bwMode="auto">
          <a:xfrm rot="12885196">
            <a:off x="4932363" y="333375"/>
            <a:ext cx="360362" cy="4921250"/>
          </a:xfrm>
          <a:prstGeom prst="downArrow">
            <a:avLst>
              <a:gd name="adj1" fmla="val 50000"/>
              <a:gd name="adj2" fmla="val 341410"/>
            </a:avLst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82550" y="4581525"/>
            <a:ext cx="184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 sz="4400" b="1">
              <a:latin typeface="Tahoma" pitchFamily="34" charset="0"/>
            </a:endParaRP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5851525" y="4340225"/>
            <a:ext cx="241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chemeClr val="bg1"/>
                </a:solidFill>
                <a:latin typeface="宋体" pitchFamily="2" charset="-122"/>
              </a:rPr>
              <a:t>  </a:t>
            </a:r>
            <a:r>
              <a:rPr lang="zh-CN" sz="2400" b="1">
                <a:solidFill>
                  <a:schemeClr val="bg1"/>
                </a:solidFill>
                <a:latin typeface="宋体" pitchFamily="2" charset="-122"/>
              </a:rPr>
              <a:t>花莲慈济医院</a:t>
            </a: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6588125" y="3068638"/>
            <a:ext cx="1439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0000FF"/>
                </a:solidFill>
                <a:latin typeface="Tahoma" pitchFamily="34" charset="0"/>
              </a:rPr>
              <a:t>台北机场</a:t>
            </a: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6372225" y="3763963"/>
            <a:ext cx="1943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0000FF"/>
                </a:solidFill>
                <a:latin typeface="Tahoma" pitchFamily="34" charset="0"/>
              </a:rPr>
              <a:t>花莲机场</a:t>
            </a:r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2873375" y="4870450"/>
            <a:ext cx="2376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0000FF"/>
                </a:solidFill>
                <a:latin typeface="Tahoma" pitchFamily="34" charset="0"/>
              </a:rPr>
              <a:t>香港机场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6156325" y="333375"/>
            <a:ext cx="1728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b="1">
                <a:solidFill>
                  <a:srgbClr val="0000FF"/>
                </a:solidFill>
                <a:latin typeface="Tahoma" pitchFamily="34" charset="0"/>
              </a:rPr>
              <a:t>上海机场</a:t>
            </a: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6373813" y="981075"/>
            <a:ext cx="935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0000FF"/>
                </a:solidFill>
                <a:latin typeface="Tahoma" pitchFamily="34" charset="0"/>
              </a:rPr>
              <a:t>杭州</a:t>
            </a:r>
          </a:p>
        </p:txBody>
      </p:sp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6138863" y="1557338"/>
            <a:ext cx="1439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0000FF"/>
                </a:solidFill>
                <a:latin typeface="Tahoma" pitchFamily="34" charset="0"/>
              </a:rPr>
              <a:t>杭州医院</a:t>
            </a:r>
            <a:endParaRPr lang="zh-CN" sz="2400">
              <a:solidFill>
                <a:srgbClr val="0000FF"/>
              </a:solidFill>
              <a:latin typeface="Tahoma" pitchFamily="34" charset="0"/>
            </a:endParaRPr>
          </a:p>
        </p:txBody>
      </p:sp>
      <p:sp>
        <p:nvSpPr>
          <p:cNvPr id="21522" name="Text Box 18"/>
          <p:cNvSpPr txBox="1">
            <a:spLocks noChangeArrowheads="1"/>
          </p:cNvSpPr>
          <p:nvPr/>
        </p:nvSpPr>
        <p:spPr bwMode="auto">
          <a:xfrm>
            <a:off x="5851525" y="4340225"/>
            <a:ext cx="241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chemeClr val="bg1"/>
                </a:solidFill>
                <a:latin typeface="宋体" pitchFamily="2" charset="-122"/>
              </a:rPr>
              <a:t>  </a:t>
            </a:r>
            <a:r>
              <a:rPr lang="zh-CN" sz="2400" b="1">
                <a:solidFill>
                  <a:srgbClr val="FF3300"/>
                </a:solidFill>
                <a:latin typeface="宋体" pitchFamily="2" charset="-122"/>
              </a:rPr>
              <a:t>花莲慈济医院</a:t>
            </a:r>
          </a:p>
        </p:txBody>
      </p:sp>
      <p:sp>
        <p:nvSpPr>
          <p:cNvPr id="21523" name="Text Box 19"/>
          <p:cNvSpPr txBox="1">
            <a:spLocks noChangeArrowheads="1"/>
          </p:cNvSpPr>
          <p:nvPr/>
        </p:nvSpPr>
        <p:spPr bwMode="auto">
          <a:xfrm>
            <a:off x="5851525" y="4340225"/>
            <a:ext cx="241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rgbClr val="FFFF00"/>
                </a:solidFill>
                <a:latin typeface="宋体" pitchFamily="2" charset="-122"/>
              </a:rPr>
              <a:t>  </a:t>
            </a:r>
            <a:r>
              <a:rPr lang="zh-CN" sz="2400" b="1">
                <a:solidFill>
                  <a:srgbClr val="FFFF00"/>
                </a:solidFill>
                <a:latin typeface="宋体" pitchFamily="2" charset="-122"/>
              </a:rPr>
              <a:t>花莲慈济医院</a:t>
            </a:r>
          </a:p>
        </p:txBody>
      </p:sp>
      <p:sp>
        <p:nvSpPr>
          <p:cNvPr id="21524" name="Text Box 20"/>
          <p:cNvSpPr txBox="1">
            <a:spLocks noChangeArrowheads="1"/>
          </p:cNvSpPr>
          <p:nvPr/>
        </p:nvSpPr>
        <p:spPr bwMode="auto">
          <a:xfrm>
            <a:off x="5851525" y="4340225"/>
            <a:ext cx="241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chemeClr val="bg1"/>
                </a:solidFill>
                <a:latin typeface="宋体" pitchFamily="2" charset="-122"/>
              </a:rPr>
              <a:t>  </a:t>
            </a:r>
            <a:r>
              <a:rPr lang="zh-CN" sz="2400" b="1">
                <a:solidFill>
                  <a:srgbClr val="FF3300"/>
                </a:solidFill>
                <a:latin typeface="宋体" pitchFamily="2" charset="-122"/>
              </a:rPr>
              <a:t>花莲慈济医院</a:t>
            </a:r>
          </a:p>
        </p:txBody>
      </p:sp>
      <p:sp>
        <p:nvSpPr>
          <p:cNvPr id="21525" name="Text Box 21"/>
          <p:cNvSpPr txBox="1">
            <a:spLocks noChangeArrowheads="1"/>
          </p:cNvSpPr>
          <p:nvPr/>
        </p:nvSpPr>
        <p:spPr bwMode="auto">
          <a:xfrm>
            <a:off x="6372225" y="3763963"/>
            <a:ext cx="1943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Tahoma" pitchFamily="34" charset="0"/>
              </a:rPr>
              <a:t>花莲机场</a:t>
            </a:r>
          </a:p>
        </p:txBody>
      </p:sp>
      <p:sp>
        <p:nvSpPr>
          <p:cNvPr id="21526" name="Text Box 22"/>
          <p:cNvSpPr txBox="1">
            <a:spLocks noChangeArrowheads="1"/>
          </p:cNvSpPr>
          <p:nvPr/>
        </p:nvSpPr>
        <p:spPr bwMode="auto">
          <a:xfrm>
            <a:off x="6372225" y="3763963"/>
            <a:ext cx="1943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FF00"/>
                </a:solidFill>
                <a:latin typeface="Tahoma" pitchFamily="34" charset="0"/>
              </a:rPr>
              <a:t>花莲机场</a:t>
            </a:r>
          </a:p>
        </p:txBody>
      </p:sp>
      <p:sp>
        <p:nvSpPr>
          <p:cNvPr id="21527" name="Text Box 23"/>
          <p:cNvSpPr txBox="1">
            <a:spLocks noChangeArrowheads="1"/>
          </p:cNvSpPr>
          <p:nvPr/>
        </p:nvSpPr>
        <p:spPr bwMode="auto">
          <a:xfrm>
            <a:off x="6372225" y="3763963"/>
            <a:ext cx="1943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Tahoma" pitchFamily="34" charset="0"/>
              </a:rPr>
              <a:t>花莲机场</a:t>
            </a:r>
          </a:p>
        </p:txBody>
      </p:sp>
      <p:sp>
        <p:nvSpPr>
          <p:cNvPr id="21528" name="Text Box 24"/>
          <p:cNvSpPr txBox="1">
            <a:spLocks noChangeArrowheads="1"/>
          </p:cNvSpPr>
          <p:nvPr/>
        </p:nvSpPr>
        <p:spPr bwMode="auto">
          <a:xfrm>
            <a:off x="6588125" y="3068638"/>
            <a:ext cx="1439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Tahoma" pitchFamily="34" charset="0"/>
              </a:rPr>
              <a:t>台北机场</a:t>
            </a:r>
          </a:p>
        </p:txBody>
      </p:sp>
      <p:sp>
        <p:nvSpPr>
          <p:cNvPr id="21529" name="Text Box 25"/>
          <p:cNvSpPr txBox="1">
            <a:spLocks noChangeArrowheads="1"/>
          </p:cNvSpPr>
          <p:nvPr/>
        </p:nvSpPr>
        <p:spPr bwMode="auto">
          <a:xfrm>
            <a:off x="6588125" y="3068638"/>
            <a:ext cx="1439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FF00"/>
                </a:solidFill>
                <a:latin typeface="Tahoma" pitchFamily="34" charset="0"/>
              </a:rPr>
              <a:t>台北机场</a:t>
            </a:r>
          </a:p>
        </p:txBody>
      </p:sp>
      <p:sp>
        <p:nvSpPr>
          <p:cNvPr id="21530" name="Text Box 26"/>
          <p:cNvSpPr txBox="1">
            <a:spLocks noChangeArrowheads="1"/>
          </p:cNvSpPr>
          <p:nvPr/>
        </p:nvSpPr>
        <p:spPr bwMode="auto">
          <a:xfrm>
            <a:off x="6588125" y="3068638"/>
            <a:ext cx="1439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Tahoma" pitchFamily="34" charset="0"/>
              </a:rPr>
              <a:t>台北机场</a:t>
            </a:r>
          </a:p>
        </p:txBody>
      </p:sp>
      <p:sp>
        <p:nvSpPr>
          <p:cNvPr id="21531" name="Text Box 27"/>
          <p:cNvSpPr txBox="1">
            <a:spLocks noChangeArrowheads="1"/>
          </p:cNvSpPr>
          <p:nvPr/>
        </p:nvSpPr>
        <p:spPr bwMode="auto">
          <a:xfrm>
            <a:off x="2873375" y="4870450"/>
            <a:ext cx="2376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3300"/>
                </a:solidFill>
                <a:latin typeface="Tahoma" pitchFamily="34" charset="0"/>
              </a:rPr>
              <a:t>香港机场</a:t>
            </a:r>
          </a:p>
        </p:txBody>
      </p:sp>
      <p:sp>
        <p:nvSpPr>
          <p:cNvPr id="21532" name="Text Box 28"/>
          <p:cNvSpPr txBox="1">
            <a:spLocks noChangeArrowheads="1"/>
          </p:cNvSpPr>
          <p:nvPr/>
        </p:nvSpPr>
        <p:spPr bwMode="auto">
          <a:xfrm>
            <a:off x="2873375" y="4870450"/>
            <a:ext cx="2376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FF00"/>
                </a:solidFill>
                <a:latin typeface="Tahoma" pitchFamily="34" charset="0"/>
              </a:rPr>
              <a:t>香港机场</a:t>
            </a:r>
          </a:p>
        </p:txBody>
      </p:sp>
      <p:sp>
        <p:nvSpPr>
          <p:cNvPr id="21533" name="Text Box 29"/>
          <p:cNvSpPr txBox="1">
            <a:spLocks noChangeArrowheads="1"/>
          </p:cNvSpPr>
          <p:nvPr/>
        </p:nvSpPr>
        <p:spPr bwMode="auto">
          <a:xfrm>
            <a:off x="2873375" y="4870450"/>
            <a:ext cx="2376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600" b="1">
                <a:solidFill>
                  <a:srgbClr val="FF3300"/>
                </a:solidFill>
                <a:latin typeface="Tahoma" pitchFamily="34" charset="0"/>
              </a:rPr>
              <a:t>香港机场</a:t>
            </a:r>
          </a:p>
        </p:txBody>
      </p:sp>
      <p:sp>
        <p:nvSpPr>
          <p:cNvPr id="21534" name="Text Box 30"/>
          <p:cNvSpPr txBox="1">
            <a:spLocks noChangeArrowheads="1"/>
          </p:cNvSpPr>
          <p:nvPr/>
        </p:nvSpPr>
        <p:spPr bwMode="auto">
          <a:xfrm>
            <a:off x="6156325" y="333375"/>
            <a:ext cx="1728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b="1">
                <a:solidFill>
                  <a:srgbClr val="FF3300"/>
                </a:solidFill>
                <a:latin typeface="Tahoma" pitchFamily="34" charset="0"/>
              </a:rPr>
              <a:t>上海机场</a:t>
            </a:r>
          </a:p>
        </p:txBody>
      </p:sp>
      <p:sp>
        <p:nvSpPr>
          <p:cNvPr id="21535" name="Text Box 31"/>
          <p:cNvSpPr txBox="1">
            <a:spLocks noChangeArrowheads="1"/>
          </p:cNvSpPr>
          <p:nvPr/>
        </p:nvSpPr>
        <p:spPr bwMode="auto">
          <a:xfrm>
            <a:off x="6156325" y="333375"/>
            <a:ext cx="1728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b="1">
                <a:solidFill>
                  <a:srgbClr val="FFFF00"/>
                </a:solidFill>
                <a:latin typeface="Tahoma" pitchFamily="34" charset="0"/>
              </a:rPr>
              <a:t>上海机场</a:t>
            </a:r>
          </a:p>
        </p:txBody>
      </p:sp>
      <p:sp>
        <p:nvSpPr>
          <p:cNvPr id="21536" name="Text Box 32"/>
          <p:cNvSpPr txBox="1">
            <a:spLocks noChangeArrowheads="1"/>
          </p:cNvSpPr>
          <p:nvPr/>
        </p:nvSpPr>
        <p:spPr bwMode="auto">
          <a:xfrm>
            <a:off x="6156325" y="333375"/>
            <a:ext cx="17287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800" b="1">
                <a:solidFill>
                  <a:srgbClr val="FF3300"/>
                </a:solidFill>
                <a:latin typeface="Tahoma" pitchFamily="34" charset="0"/>
              </a:rPr>
              <a:t>上海机场</a:t>
            </a:r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6373813" y="981075"/>
            <a:ext cx="935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Tahoma" pitchFamily="34" charset="0"/>
              </a:rPr>
              <a:t>杭州</a:t>
            </a:r>
          </a:p>
        </p:txBody>
      </p:sp>
      <p:sp>
        <p:nvSpPr>
          <p:cNvPr id="21538" name="Text Box 34"/>
          <p:cNvSpPr txBox="1">
            <a:spLocks noChangeArrowheads="1"/>
          </p:cNvSpPr>
          <p:nvPr/>
        </p:nvSpPr>
        <p:spPr bwMode="auto">
          <a:xfrm>
            <a:off x="6373813" y="981075"/>
            <a:ext cx="935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FF00"/>
                </a:solidFill>
                <a:latin typeface="Tahoma" pitchFamily="34" charset="0"/>
              </a:rPr>
              <a:t>杭州</a:t>
            </a:r>
          </a:p>
        </p:txBody>
      </p:sp>
      <p:sp>
        <p:nvSpPr>
          <p:cNvPr id="21539" name="Text Box 35"/>
          <p:cNvSpPr txBox="1">
            <a:spLocks noChangeArrowheads="1"/>
          </p:cNvSpPr>
          <p:nvPr/>
        </p:nvSpPr>
        <p:spPr bwMode="auto">
          <a:xfrm>
            <a:off x="6373813" y="981075"/>
            <a:ext cx="935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sz="2400" b="1">
                <a:solidFill>
                  <a:srgbClr val="FF3300"/>
                </a:solidFill>
                <a:latin typeface="Tahoma" pitchFamily="34" charset="0"/>
              </a:rPr>
              <a:t>杭州</a:t>
            </a:r>
          </a:p>
        </p:txBody>
      </p:sp>
      <p:sp>
        <p:nvSpPr>
          <p:cNvPr id="21540" name="Text Box 36"/>
          <p:cNvSpPr txBox="1">
            <a:spLocks noChangeArrowheads="1"/>
          </p:cNvSpPr>
          <p:nvPr/>
        </p:nvSpPr>
        <p:spPr bwMode="auto">
          <a:xfrm>
            <a:off x="6138863" y="1557338"/>
            <a:ext cx="1439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3300"/>
                </a:solidFill>
                <a:latin typeface="Tahoma" pitchFamily="34" charset="0"/>
              </a:rPr>
              <a:t>杭州医院</a:t>
            </a:r>
            <a:endParaRPr lang="zh-CN" sz="2400">
              <a:solidFill>
                <a:srgbClr val="FF3300"/>
              </a:solidFill>
              <a:latin typeface="Tahoma" pitchFamily="34" charset="0"/>
            </a:endParaRPr>
          </a:p>
        </p:txBody>
      </p:sp>
      <p:sp>
        <p:nvSpPr>
          <p:cNvPr id="21541" name="Text Box 37"/>
          <p:cNvSpPr txBox="1">
            <a:spLocks noChangeArrowheads="1"/>
          </p:cNvSpPr>
          <p:nvPr/>
        </p:nvSpPr>
        <p:spPr bwMode="auto">
          <a:xfrm>
            <a:off x="6138863" y="1557338"/>
            <a:ext cx="1439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FF00"/>
                </a:solidFill>
                <a:latin typeface="Tahoma" pitchFamily="34" charset="0"/>
              </a:rPr>
              <a:t>杭州医院</a:t>
            </a:r>
            <a:endParaRPr lang="zh-CN" sz="2400">
              <a:solidFill>
                <a:srgbClr val="FFFF00"/>
              </a:solidFill>
              <a:latin typeface="Tahoma" pitchFamily="34" charset="0"/>
            </a:endParaRPr>
          </a:p>
        </p:txBody>
      </p:sp>
      <p:sp>
        <p:nvSpPr>
          <p:cNvPr id="21542" name="Text Box 38"/>
          <p:cNvSpPr txBox="1">
            <a:spLocks noChangeArrowheads="1"/>
          </p:cNvSpPr>
          <p:nvPr/>
        </p:nvSpPr>
        <p:spPr bwMode="auto">
          <a:xfrm>
            <a:off x="6138863" y="1557338"/>
            <a:ext cx="1439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3300"/>
                </a:solidFill>
                <a:latin typeface="Tahoma" pitchFamily="34" charset="0"/>
              </a:rPr>
              <a:t>杭州医院</a:t>
            </a:r>
            <a:endParaRPr lang="zh-CN" sz="2400">
              <a:solidFill>
                <a:srgbClr val="FF3300"/>
              </a:solidFill>
              <a:latin typeface="Tahoma" pitchFamily="34" charset="0"/>
            </a:endParaRPr>
          </a:p>
        </p:txBody>
      </p:sp>
      <p:grpSp>
        <p:nvGrpSpPr>
          <p:cNvPr id="21543" name="Group 39"/>
          <p:cNvGrpSpPr>
            <a:grpSpLocks/>
          </p:cNvGrpSpPr>
          <p:nvPr/>
        </p:nvGrpSpPr>
        <p:grpSpPr bwMode="auto">
          <a:xfrm>
            <a:off x="2886075" y="333375"/>
            <a:ext cx="5441950" cy="5178425"/>
            <a:chOff x="0" y="0"/>
            <a:chExt cx="3428" cy="3262"/>
          </a:xfrm>
        </p:grpSpPr>
        <p:sp>
          <p:nvSpPr>
            <p:cNvPr id="21544" name="Text Box 40"/>
            <p:cNvSpPr txBox="1">
              <a:spLocks noChangeArrowheads="1"/>
            </p:cNvSpPr>
            <p:nvPr/>
          </p:nvSpPr>
          <p:spPr bwMode="auto">
            <a:xfrm>
              <a:off x="1876" y="2524"/>
              <a:ext cx="152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zh-CN" sz="2400" b="1">
                  <a:solidFill>
                    <a:schemeClr val="bg1"/>
                  </a:solidFill>
                  <a:latin typeface="宋体" pitchFamily="2" charset="-122"/>
                </a:rPr>
                <a:t>  </a:t>
              </a:r>
              <a:r>
                <a:rPr lang="zh-CN" sz="2400" b="1">
                  <a:solidFill>
                    <a:schemeClr val="bg1"/>
                  </a:solidFill>
                  <a:latin typeface="宋体" pitchFamily="2" charset="-122"/>
                </a:rPr>
                <a:t>花莲慈济医院</a:t>
              </a:r>
            </a:p>
          </p:txBody>
        </p:sp>
        <p:sp>
          <p:nvSpPr>
            <p:cNvPr id="21545" name="Text Box 41"/>
            <p:cNvSpPr txBox="1">
              <a:spLocks noChangeArrowheads="1"/>
            </p:cNvSpPr>
            <p:nvPr/>
          </p:nvSpPr>
          <p:spPr bwMode="auto">
            <a:xfrm>
              <a:off x="2204" y="2161"/>
              <a:ext cx="12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33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chemeClr val="bg1"/>
                  </a:solidFill>
                  <a:latin typeface="Tahoma" pitchFamily="34" charset="0"/>
                </a:rPr>
                <a:t>花莲机场</a:t>
              </a:r>
            </a:p>
          </p:txBody>
        </p:sp>
        <p:sp>
          <p:nvSpPr>
            <p:cNvPr id="21546" name="Text Box 42"/>
            <p:cNvSpPr txBox="1">
              <a:spLocks noChangeArrowheads="1"/>
            </p:cNvSpPr>
            <p:nvPr/>
          </p:nvSpPr>
          <p:spPr bwMode="auto">
            <a:xfrm>
              <a:off x="2340" y="1723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chemeClr val="bg1"/>
                  </a:solidFill>
                  <a:latin typeface="Tahoma" pitchFamily="34" charset="0"/>
                </a:rPr>
                <a:t>台北机场</a:t>
              </a:r>
            </a:p>
          </p:txBody>
        </p:sp>
        <p:sp>
          <p:nvSpPr>
            <p:cNvPr id="21547" name="Text Box 43"/>
            <p:cNvSpPr txBox="1">
              <a:spLocks noChangeArrowheads="1"/>
            </p:cNvSpPr>
            <p:nvPr/>
          </p:nvSpPr>
          <p:spPr bwMode="auto">
            <a:xfrm>
              <a:off x="0" y="2858"/>
              <a:ext cx="1497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3600" b="1">
                  <a:solidFill>
                    <a:schemeClr val="bg1"/>
                  </a:solidFill>
                  <a:latin typeface="Tahoma" pitchFamily="34" charset="0"/>
                </a:rPr>
                <a:t>香港机场</a:t>
              </a:r>
            </a:p>
          </p:txBody>
        </p:sp>
        <p:sp>
          <p:nvSpPr>
            <p:cNvPr id="21548" name="Text Box 44"/>
            <p:cNvSpPr txBox="1">
              <a:spLocks noChangeArrowheads="1"/>
            </p:cNvSpPr>
            <p:nvPr/>
          </p:nvSpPr>
          <p:spPr bwMode="auto">
            <a:xfrm>
              <a:off x="2068" y="0"/>
              <a:ext cx="108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800" b="1">
                  <a:solidFill>
                    <a:schemeClr val="bg1"/>
                  </a:solidFill>
                  <a:latin typeface="Tahoma" pitchFamily="34" charset="0"/>
                </a:rPr>
                <a:t>上海机场</a:t>
              </a:r>
            </a:p>
          </p:txBody>
        </p:sp>
        <p:sp>
          <p:nvSpPr>
            <p:cNvPr id="21549" name="Text Box 45"/>
            <p:cNvSpPr txBox="1">
              <a:spLocks noChangeArrowheads="1"/>
            </p:cNvSpPr>
            <p:nvPr/>
          </p:nvSpPr>
          <p:spPr bwMode="auto">
            <a:xfrm>
              <a:off x="2205" y="408"/>
              <a:ext cx="5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chemeClr val="bg1"/>
                  </a:solidFill>
                  <a:latin typeface="Tahoma" pitchFamily="34" charset="0"/>
                </a:rPr>
                <a:t>杭州</a:t>
              </a:r>
            </a:p>
          </p:txBody>
        </p:sp>
        <p:sp>
          <p:nvSpPr>
            <p:cNvPr id="21550" name="Text Box 46"/>
            <p:cNvSpPr txBox="1">
              <a:spLocks noChangeArrowheads="1"/>
            </p:cNvSpPr>
            <p:nvPr/>
          </p:nvSpPr>
          <p:spPr bwMode="auto">
            <a:xfrm>
              <a:off x="2057" y="771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sz="2400" b="1">
                  <a:solidFill>
                    <a:schemeClr val="bg1"/>
                  </a:solidFill>
                  <a:latin typeface="Tahoma" pitchFamily="34" charset="0"/>
                </a:rPr>
                <a:t>杭州医院</a:t>
              </a:r>
              <a:endParaRPr lang="zh-CN" sz="2400">
                <a:solidFill>
                  <a:schemeClr val="bg1"/>
                </a:solidFill>
                <a:latin typeface="Tahoma" pitchFamily="34" charset="0"/>
              </a:endParaRPr>
            </a:p>
          </p:txBody>
        </p:sp>
      </p:grpSp>
      <p:grpSp>
        <p:nvGrpSpPr>
          <p:cNvPr id="21551" name="Group 47"/>
          <p:cNvGrpSpPr>
            <a:grpSpLocks/>
          </p:cNvGrpSpPr>
          <p:nvPr/>
        </p:nvGrpSpPr>
        <p:grpSpPr bwMode="auto">
          <a:xfrm>
            <a:off x="2871788" y="333375"/>
            <a:ext cx="5441950" cy="5178425"/>
            <a:chOff x="0" y="0"/>
            <a:chExt cx="3428" cy="3262"/>
          </a:xfrm>
        </p:grpSpPr>
        <p:sp>
          <p:nvSpPr>
            <p:cNvPr id="21552" name="Text Box 48"/>
            <p:cNvSpPr txBox="1">
              <a:spLocks noChangeArrowheads="1"/>
            </p:cNvSpPr>
            <p:nvPr/>
          </p:nvSpPr>
          <p:spPr bwMode="auto">
            <a:xfrm>
              <a:off x="1876" y="2524"/>
              <a:ext cx="152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zh-CN" sz="2400" b="1">
                  <a:solidFill>
                    <a:srgbClr val="FFFF00"/>
                  </a:solidFill>
                  <a:latin typeface="宋体" pitchFamily="2" charset="-122"/>
                </a:rPr>
                <a:t>  </a:t>
              </a:r>
              <a:r>
                <a:rPr lang="zh-CN" sz="2400" b="1">
                  <a:solidFill>
                    <a:srgbClr val="FFFF00"/>
                  </a:solidFill>
                  <a:latin typeface="宋体" pitchFamily="2" charset="-122"/>
                </a:rPr>
                <a:t>花莲慈济医院</a:t>
              </a:r>
            </a:p>
          </p:txBody>
        </p:sp>
        <p:sp>
          <p:nvSpPr>
            <p:cNvPr id="21553" name="Text Box 49"/>
            <p:cNvSpPr txBox="1">
              <a:spLocks noChangeArrowheads="1"/>
            </p:cNvSpPr>
            <p:nvPr/>
          </p:nvSpPr>
          <p:spPr bwMode="auto">
            <a:xfrm>
              <a:off x="2204" y="2161"/>
              <a:ext cx="12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33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rgbClr val="FFFF00"/>
                  </a:solidFill>
                  <a:latin typeface="Tahoma" pitchFamily="34" charset="0"/>
                </a:rPr>
                <a:t>花莲机场</a:t>
              </a:r>
            </a:p>
          </p:txBody>
        </p:sp>
        <p:sp>
          <p:nvSpPr>
            <p:cNvPr id="21554" name="Text Box 50"/>
            <p:cNvSpPr txBox="1">
              <a:spLocks noChangeArrowheads="1"/>
            </p:cNvSpPr>
            <p:nvPr/>
          </p:nvSpPr>
          <p:spPr bwMode="auto">
            <a:xfrm>
              <a:off x="2340" y="1723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rgbClr val="FFFF00"/>
                  </a:solidFill>
                  <a:latin typeface="Tahoma" pitchFamily="34" charset="0"/>
                </a:rPr>
                <a:t>台北机场</a:t>
              </a:r>
            </a:p>
          </p:txBody>
        </p:sp>
        <p:sp>
          <p:nvSpPr>
            <p:cNvPr id="21555" name="Text Box 51"/>
            <p:cNvSpPr txBox="1">
              <a:spLocks noChangeArrowheads="1"/>
            </p:cNvSpPr>
            <p:nvPr/>
          </p:nvSpPr>
          <p:spPr bwMode="auto">
            <a:xfrm>
              <a:off x="0" y="2858"/>
              <a:ext cx="1497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3600" b="1">
                  <a:solidFill>
                    <a:srgbClr val="FFFF00"/>
                  </a:solidFill>
                  <a:latin typeface="Tahoma" pitchFamily="34" charset="0"/>
                </a:rPr>
                <a:t>香港机场</a:t>
              </a:r>
            </a:p>
          </p:txBody>
        </p:sp>
        <p:sp>
          <p:nvSpPr>
            <p:cNvPr id="21556" name="Text Box 52"/>
            <p:cNvSpPr txBox="1">
              <a:spLocks noChangeArrowheads="1"/>
            </p:cNvSpPr>
            <p:nvPr/>
          </p:nvSpPr>
          <p:spPr bwMode="auto">
            <a:xfrm>
              <a:off x="2068" y="0"/>
              <a:ext cx="108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800" b="1">
                  <a:solidFill>
                    <a:srgbClr val="FFFF00"/>
                  </a:solidFill>
                  <a:latin typeface="Tahoma" pitchFamily="34" charset="0"/>
                </a:rPr>
                <a:t>上海机场</a:t>
              </a:r>
            </a:p>
          </p:txBody>
        </p:sp>
        <p:sp>
          <p:nvSpPr>
            <p:cNvPr id="21557" name="Text Box 53"/>
            <p:cNvSpPr txBox="1">
              <a:spLocks noChangeArrowheads="1"/>
            </p:cNvSpPr>
            <p:nvPr/>
          </p:nvSpPr>
          <p:spPr bwMode="auto">
            <a:xfrm>
              <a:off x="2205" y="408"/>
              <a:ext cx="5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rgbClr val="FFFF00"/>
                  </a:solidFill>
                  <a:latin typeface="Tahoma" pitchFamily="34" charset="0"/>
                </a:rPr>
                <a:t>杭州</a:t>
              </a:r>
            </a:p>
          </p:txBody>
        </p:sp>
        <p:sp>
          <p:nvSpPr>
            <p:cNvPr id="21558" name="Text Box 54"/>
            <p:cNvSpPr txBox="1">
              <a:spLocks noChangeArrowheads="1"/>
            </p:cNvSpPr>
            <p:nvPr/>
          </p:nvSpPr>
          <p:spPr bwMode="auto">
            <a:xfrm>
              <a:off x="2057" y="771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sz="2400" b="1">
                  <a:solidFill>
                    <a:srgbClr val="FFFF00"/>
                  </a:solidFill>
                  <a:latin typeface="Tahoma" pitchFamily="34" charset="0"/>
                </a:rPr>
                <a:t>杭州医院</a:t>
              </a:r>
              <a:endParaRPr lang="zh-CN" sz="2400">
                <a:solidFill>
                  <a:srgbClr val="FFFF00"/>
                </a:solidFill>
                <a:latin typeface="Tahoma" pitchFamily="34" charset="0"/>
              </a:endParaRPr>
            </a:p>
          </p:txBody>
        </p:sp>
      </p:grpSp>
      <p:grpSp>
        <p:nvGrpSpPr>
          <p:cNvPr id="21559" name="Group 55"/>
          <p:cNvGrpSpPr>
            <a:grpSpLocks/>
          </p:cNvGrpSpPr>
          <p:nvPr/>
        </p:nvGrpSpPr>
        <p:grpSpPr bwMode="auto">
          <a:xfrm>
            <a:off x="2871788" y="346075"/>
            <a:ext cx="5441950" cy="5178425"/>
            <a:chOff x="0" y="0"/>
            <a:chExt cx="3428" cy="3262"/>
          </a:xfrm>
        </p:grpSpPr>
        <p:sp>
          <p:nvSpPr>
            <p:cNvPr id="21560" name="Text Box 56"/>
            <p:cNvSpPr txBox="1">
              <a:spLocks noChangeArrowheads="1"/>
            </p:cNvSpPr>
            <p:nvPr/>
          </p:nvSpPr>
          <p:spPr bwMode="auto">
            <a:xfrm>
              <a:off x="1876" y="2524"/>
              <a:ext cx="152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zh-CN" sz="2400" b="1">
                  <a:solidFill>
                    <a:schemeClr val="bg1"/>
                  </a:solidFill>
                  <a:latin typeface="宋体" pitchFamily="2" charset="-122"/>
                </a:rPr>
                <a:t>  </a:t>
              </a:r>
              <a:r>
                <a:rPr lang="zh-CN" sz="2400" b="1">
                  <a:solidFill>
                    <a:schemeClr val="bg1"/>
                  </a:solidFill>
                  <a:latin typeface="宋体" pitchFamily="2" charset="-122"/>
                </a:rPr>
                <a:t>花莲慈济医院</a:t>
              </a:r>
            </a:p>
          </p:txBody>
        </p:sp>
        <p:sp>
          <p:nvSpPr>
            <p:cNvPr id="21561" name="Text Box 57"/>
            <p:cNvSpPr txBox="1">
              <a:spLocks noChangeArrowheads="1"/>
            </p:cNvSpPr>
            <p:nvPr/>
          </p:nvSpPr>
          <p:spPr bwMode="auto">
            <a:xfrm>
              <a:off x="2204" y="2161"/>
              <a:ext cx="12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33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chemeClr val="bg1"/>
                  </a:solidFill>
                  <a:latin typeface="Tahoma" pitchFamily="34" charset="0"/>
                </a:rPr>
                <a:t>花莲机场</a:t>
              </a:r>
            </a:p>
          </p:txBody>
        </p:sp>
        <p:sp>
          <p:nvSpPr>
            <p:cNvPr id="21562" name="Text Box 58"/>
            <p:cNvSpPr txBox="1">
              <a:spLocks noChangeArrowheads="1"/>
            </p:cNvSpPr>
            <p:nvPr/>
          </p:nvSpPr>
          <p:spPr bwMode="auto">
            <a:xfrm>
              <a:off x="2340" y="1723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chemeClr val="bg1"/>
                  </a:solidFill>
                  <a:latin typeface="Tahoma" pitchFamily="34" charset="0"/>
                </a:rPr>
                <a:t>台北机场</a:t>
              </a:r>
            </a:p>
          </p:txBody>
        </p:sp>
        <p:sp>
          <p:nvSpPr>
            <p:cNvPr id="21563" name="Text Box 59"/>
            <p:cNvSpPr txBox="1">
              <a:spLocks noChangeArrowheads="1"/>
            </p:cNvSpPr>
            <p:nvPr/>
          </p:nvSpPr>
          <p:spPr bwMode="auto">
            <a:xfrm>
              <a:off x="0" y="2858"/>
              <a:ext cx="1497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3600" b="1">
                  <a:solidFill>
                    <a:schemeClr val="bg1"/>
                  </a:solidFill>
                  <a:latin typeface="Tahoma" pitchFamily="34" charset="0"/>
                </a:rPr>
                <a:t>香港机场</a:t>
              </a:r>
            </a:p>
          </p:txBody>
        </p:sp>
        <p:sp>
          <p:nvSpPr>
            <p:cNvPr id="21564" name="Text Box 60"/>
            <p:cNvSpPr txBox="1">
              <a:spLocks noChangeArrowheads="1"/>
            </p:cNvSpPr>
            <p:nvPr/>
          </p:nvSpPr>
          <p:spPr bwMode="auto">
            <a:xfrm>
              <a:off x="2068" y="0"/>
              <a:ext cx="108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800" b="1">
                  <a:solidFill>
                    <a:schemeClr val="bg1"/>
                  </a:solidFill>
                  <a:latin typeface="Tahoma" pitchFamily="34" charset="0"/>
                </a:rPr>
                <a:t>上海机场</a:t>
              </a:r>
            </a:p>
          </p:txBody>
        </p:sp>
        <p:sp>
          <p:nvSpPr>
            <p:cNvPr id="21565" name="Text Box 61"/>
            <p:cNvSpPr txBox="1">
              <a:spLocks noChangeArrowheads="1"/>
            </p:cNvSpPr>
            <p:nvPr/>
          </p:nvSpPr>
          <p:spPr bwMode="auto">
            <a:xfrm>
              <a:off x="2205" y="408"/>
              <a:ext cx="5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chemeClr val="bg1"/>
                  </a:solidFill>
                  <a:latin typeface="Tahoma" pitchFamily="34" charset="0"/>
                </a:rPr>
                <a:t>杭州</a:t>
              </a:r>
            </a:p>
          </p:txBody>
        </p:sp>
        <p:sp>
          <p:nvSpPr>
            <p:cNvPr id="21566" name="Text Box 62"/>
            <p:cNvSpPr txBox="1">
              <a:spLocks noChangeArrowheads="1"/>
            </p:cNvSpPr>
            <p:nvPr/>
          </p:nvSpPr>
          <p:spPr bwMode="auto">
            <a:xfrm>
              <a:off x="2057" y="771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sz="2400" b="1">
                  <a:solidFill>
                    <a:schemeClr val="bg1"/>
                  </a:solidFill>
                  <a:latin typeface="Tahoma" pitchFamily="34" charset="0"/>
                </a:rPr>
                <a:t>杭州医院</a:t>
              </a:r>
              <a:endParaRPr lang="zh-CN" sz="2400">
                <a:solidFill>
                  <a:schemeClr val="bg1"/>
                </a:solidFill>
                <a:latin typeface="Tahoma" pitchFamily="34" charset="0"/>
              </a:endParaRPr>
            </a:p>
          </p:txBody>
        </p:sp>
      </p:grpSp>
      <p:grpSp>
        <p:nvGrpSpPr>
          <p:cNvPr id="21567" name="Group 63"/>
          <p:cNvGrpSpPr>
            <a:grpSpLocks/>
          </p:cNvGrpSpPr>
          <p:nvPr/>
        </p:nvGrpSpPr>
        <p:grpSpPr bwMode="auto">
          <a:xfrm>
            <a:off x="2898775" y="330200"/>
            <a:ext cx="5441950" cy="5178425"/>
            <a:chOff x="0" y="0"/>
            <a:chExt cx="3428" cy="3262"/>
          </a:xfrm>
        </p:grpSpPr>
        <p:sp>
          <p:nvSpPr>
            <p:cNvPr id="21568" name="Text Box 64"/>
            <p:cNvSpPr txBox="1">
              <a:spLocks noChangeArrowheads="1"/>
            </p:cNvSpPr>
            <p:nvPr/>
          </p:nvSpPr>
          <p:spPr bwMode="auto">
            <a:xfrm>
              <a:off x="1876" y="2524"/>
              <a:ext cx="152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altLang="zh-CN" sz="2400" b="1">
                  <a:solidFill>
                    <a:srgbClr val="FFFF00"/>
                  </a:solidFill>
                  <a:latin typeface="宋体" pitchFamily="2" charset="-122"/>
                </a:rPr>
                <a:t>  </a:t>
              </a:r>
              <a:r>
                <a:rPr lang="zh-CN" sz="2400" b="1">
                  <a:solidFill>
                    <a:srgbClr val="FFFF00"/>
                  </a:solidFill>
                  <a:latin typeface="宋体" pitchFamily="2" charset="-122"/>
                </a:rPr>
                <a:t>花莲慈济医院</a:t>
              </a:r>
            </a:p>
          </p:txBody>
        </p:sp>
        <p:sp>
          <p:nvSpPr>
            <p:cNvPr id="21569" name="Text Box 65"/>
            <p:cNvSpPr txBox="1">
              <a:spLocks noChangeArrowheads="1"/>
            </p:cNvSpPr>
            <p:nvPr/>
          </p:nvSpPr>
          <p:spPr bwMode="auto">
            <a:xfrm>
              <a:off x="2204" y="2161"/>
              <a:ext cx="12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33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rgbClr val="FFFF00"/>
                  </a:solidFill>
                  <a:latin typeface="Tahoma" pitchFamily="34" charset="0"/>
                </a:rPr>
                <a:t>花莲机场</a:t>
              </a:r>
            </a:p>
          </p:txBody>
        </p:sp>
        <p:sp>
          <p:nvSpPr>
            <p:cNvPr id="21570" name="Text Box 66"/>
            <p:cNvSpPr txBox="1">
              <a:spLocks noChangeArrowheads="1"/>
            </p:cNvSpPr>
            <p:nvPr/>
          </p:nvSpPr>
          <p:spPr bwMode="auto">
            <a:xfrm>
              <a:off x="2340" y="1723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rgbClr val="FFFF00"/>
                  </a:solidFill>
                  <a:latin typeface="Tahoma" pitchFamily="34" charset="0"/>
                </a:rPr>
                <a:t>台北机场</a:t>
              </a:r>
            </a:p>
          </p:txBody>
        </p:sp>
        <p:sp>
          <p:nvSpPr>
            <p:cNvPr id="21571" name="Text Box 67"/>
            <p:cNvSpPr txBox="1">
              <a:spLocks noChangeArrowheads="1"/>
            </p:cNvSpPr>
            <p:nvPr/>
          </p:nvSpPr>
          <p:spPr bwMode="auto">
            <a:xfrm>
              <a:off x="0" y="2858"/>
              <a:ext cx="1497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3600" b="1">
                  <a:solidFill>
                    <a:srgbClr val="FFFF00"/>
                  </a:solidFill>
                  <a:latin typeface="Tahoma" pitchFamily="34" charset="0"/>
                </a:rPr>
                <a:t>香港机场</a:t>
              </a:r>
            </a:p>
          </p:txBody>
        </p:sp>
        <p:sp>
          <p:nvSpPr>
            <p:cNvPr id="21572" name="Text Box 68"/>
            <p:cNvSpPr txBox="1">
              <a:spLocks noChangeArrowheads="1"/>
            </p:cNvSpPr>
            <p:nvPr/>
          </p:nvSpPr>
          <p:spPr bwMode="auto">
            <a:xfrm>
              <a:off x="2068" y="0"/>
              <a:ext cx="108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800" b="1">
                  <a:solidFill>
                    <a:srgbClr val="FFFF00"/>
                  </a:solidFill>
                  <a:latin typeface="Tahoma" pitchFamily="34" charset="0"/>
                </a:rPr>
                <a:t>上海机场</a:t>
              </a:r>
            </a:p>
          </p:txBody>
        </p:sp>
        <p:sp>
          <p:nvSpPr>
            <p:cNvPr id="21573" name="Text Box 69"/>
            <p:cNvSpPr txBox="1">
              <a:spLocks noChangeArrowheads="1"/>
            </p:cNvSpPr>
            <p:nvPr/>
          </p:nvSpPr>
          <p:spPr bwMode="auto">
            <a:xfrm>
              <a:off x="2205" y="408"/>
              <a:ext cx="5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sz="2400" b="1">
                  <a:solidFill>
                    <a:srgbClr val="FFFF00"/>
                  </a:solidFill>
                  <a:latin typeface="Tahoma" pitchFamily="34" charset="0"/>
                </a:rPr>
                <a:t>杭州</a:t>
              </a:r>
            </a:p>
          </p:txBody>
        </p:sp>
        <p:sp>
          <p:nvSpPr>
            <p:cNvPr id="21574" name="Text Box 70"/>
            <p:cNvSpPr txBox="1">
              <a:spLocks noChangeArrowheads="1"/>
            </p:cNvSpPr>
            <p:nvPr/>
          </p:nvSpPr>
          <p:spPr bwMode="auto">
            <a:xfrm>
              <a:off x="2057" y="771"/>
              <a:ext cx="90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zh-CN" sz="2400" b="1">
                  <a:solidFill>
                    <a:srgbClr val="FFFF00"/>
                  </a:solidFill>
                  <a:latin typeface="Tahoma" pitchFamily="34" charset="0"/>
                </a:rPr>
                <a:t>杭州医院</a:t>
              </a:r>
              <a:endParaRPr lang="zh-CN" sz="2400">
                <a:solidFill>
                  <a:srgbClr val="FFFF00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1"/>
                            </p:stCondLst>
                            <p:childTnLst>
                              <p:par>
                                <p:cTn id="1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1"/>
                            </p:stCondLst>
                            <p:childTnLst>
                              <p:par>
                                <p:cTn id="21" presetID="1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1" presetID="1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4" presetID="1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1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  <p:bldP spid="21508" grpId="0" animBg="1"/>
      <p:bldP spid="21509" grpId="0" animBg="1"/>
      <p:bldP spid="21511" grpId="0" animBg="1"/>
      <p:bldP spid="21512" grpId="0" animBg="1"/>
      <p:bldP spid="21513" grpId="0" animBg="1"/>
      <p:bldP spid="21522" grpId="0" autoUpdateAnimBg="0"/>
      <p:bldP spid="21523" grpId="0" autoUpdateAnimBg="0"/>
      <p:bldP spid="21524" grpId="0" autoUpdateAnimBg="0"/>
      <p:bldP spid="21525" grpId="0" autoUpdateAnimBg="0"/>
      <p:bldP spid="21526" grpId="0" autoUpdateAnimBg="0"/>
      <p:bldP spid="21527" grpId="0" autoUpdateAnimBg="0"/>
      <p:bldP spid="21528" grpId="0" autoUpdateAnimBg="0"/>
      <p:bldP spid="21529" grpId="0" autoUpdateAnimBg="0"/>
      <p:bldP spid="21530" grpId="0" autoUpdateAnimBg="0"/>
      <p:bldP spid="21531" grpId="0" autoUpdateAnimBg="0"/>
      <p:bldP spid="21532" grpId="0" autoUpdateAnimBg="0"/>
      <p:bldP spid="21533" grpId="0" autoUpdateAnimBg="0"/>
      <p:bldP spid="21536" grpId="0" autoUpdateAnimBg="0"/>
      <p:bldP spid="21537" grpId="0" autoUpdateAnimBg="0"/>
      <p:bldP spid="21538" grpId="0" autoUpdateAnimBg="0"/>
      <p:bldP spid="21539" grpId="0" autoUpdateAnimBg="0"/>
      <p:bldP spid="21540" grpId="0" autoUpdateAnimBg="0"/>
      <p:bldP spid="21541" grpId="0" autoUpdateAnimBg="0"/>
      <p:bldP spid="2154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55DD4-8653-43B4-87D8-CFD0999227E1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6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9F2131-D628-474B-8E84-B25B71F48047}" type="slidenum">
              <a:rPr lang="zh-CN" altLang="zh-CN"/>
              <a:pPr/>
              <a:t>18</a:t>
            </a:fld>
            <a:endParaRPr lang="zh-CN" altLang="zh-CN"/>
          </a:p>
        </p:txBody>
      </p:sp>
      <p:pic>
        <p:nvPicPr>
          <p:cNvPr id="22530" name="Picture 2" descr="李政道博士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21306"/>
            <a:ext cx="4117974" cy="5136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4213225" y="1772816"/>
            <a:ext cx="4930775" cy="4901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dirty="0">
                <a:solidFill>
                  <a:srgbClr val="CC9900"/>
                </a:solidFill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2500" b="1" dirty="0">
                <a:solidFill>
                  <a:srgbClr val="CC9900"/>
                </a:solidFill>
                <a:latin typeface="隶书" pitchFamily="49" charset="-122"/>
                <a:ea typeface="隶书" pitchFamily="49" charset="-122"/>
              </a:rPr>
              <a:t>台湾骨髓移植专家，主持创办了台湾慈济骨髓捐献中心，成为全球最大的华人骨髓捐献库，救助了许多白血病患者。他曾</a:t>
            </a:r>
            <a:r>
              <a:rPr lang="en-US" sz="2500" b="1" dirty="0">
                <a:solidFill>
                  <a:srgbClr val="CC9900"/>
                </a:solidFill>
                <a:latin typeface="隶书" pitchFamily="49" charset="-122"/>
                <a:ea typeface="隶书" pitchFamily="49" charset="-122"/>
              </a:rPr>
              <a:t>100</a:t>
            </a:r>
            <a:r>
              <a:rPr lang="zh-CN" altLang="en-US" sz="2500" b="1" dirty="0">
                <a:solidFill>
                  <a:srgbClr val="CC9900"/>
                </a:solidFill>
                <a:latin typeface="隶书" pitchFamily="49" charset="-122"/>
                <a:ea typeface="隶书" pitchFamily="49" charset="-122"/>
              </a:rPr>
              <a:t>多次携台湾同胞的骨髓来到大陆，架起了一座又一座跨越海峡的生命桥</a:t>
            </a:r>
            <a:r>
              <a:rPr lang="zh-CN" altLang="en-US" sz="2500" b="1" dirty="0" smtClean="0">
                <a:solidFill>
                  <a:srgbClr val="CC9900"/>
                </a:solidFill>
                <a:latin typeface="隶书" pitchFamily="49" charset="-122"/>
                <a:ea typeface="隶书" pitchFamily="49" charset="-122"/>
              </a:rPr>
              <a:t>。</a:t>
            </a:r>
            <a:endParaRPr lang="en-US" altLang="zh-CN" sz="2500" b="1" dirty="0" smtClean="0">
              <a:solidFill>
                <a:srgbClr val="CC9900"/>
              </a:solidFill>
              <a:latin typeface="隶书" pitchFamily="49" charset="-122"/>
              <a:ea typeface="隶书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500" b="1" dirty="0" smtClean="0">
                <a:solidFill>
                  <a:srgbClr val="FF0000"/>
                </a:solidFill>
                <a:latin typeface="Arial"/>
                <a:ea typeface="隶书" pitchFamily="49" charset="-122"/>
              </a:rPr>
              <a:t>“</a:t>
            </a:r>
            <a:r>
              <a:rPr lang="zh-CN" altLang="en-US" sz="2500" b="1" dirty="0">
                <a:solidFill>
                  <a:srgbClr val="FF0000"/>
                </a:solidFill>
              </a:rPr>
              <a:t>每次长途跋涉由花莲辗转护髓到 到大陆，我的整颗心无时不紧跟着骨髓箱游走，只有亲眼看着骨髓流入患者体内，我的心才稍稍平静。 </a:t>
            </a:r>
            <a:r>
              <a:rPr lang="zh-CN" altLang="en-US" sz="2500" b="1" dirty="0" smtClean="0">
                <a:solidFill>
                  <a:srgbClr val="FF0000"/>
                </a:solidFill>
              </a:rPr>
              <a:t>”</a:t>
            </a:r>
            <a:endParaRPr lang="zh-CN" altLang="en-US" sz="2500" b="1" dirty="0">
              <a:solidFill>
                <a:srgbClr val="FF0000"/>
              </a:solidFill>
            </a:endParaRPr>
          </a:p>
        </p:txBody>
      </p:sp>
      <p:sp>
        <p:nvSpPr>
          <p:cNvPr id="22532" name="WordArt 4"/>
          <p:cNvSpPr>
            <a:spLocks noChangeArrowheads="1" noChangeShapeType="1"/>
          </p:cNvSpPr>
          <p:nvPr/>
        </p:nvSpPr>
        <p:spPr bwMode="auto">
          <a:xfrm>
            <a:off x="1835150" y="908050"/>
            <a:ext cx="2286000" cy="522288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/>
            <a:r>
              <a:rPr lang="zh-CN" altLang="en-US" sz="3600" dirty="0">
                <a:ln w="9525" cmpd="sng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/>
                <a:ea typeface="宋体"/>
              </a:rPr>
              <a:t>李政道博士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C784E-CA99-4F15-AC18-0B7CB7F28C21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DBA6D5-0713-4B56-A62E-492F4B7AE316}" type="slidenum">
              <a:rPr lang="zh-CN" altLang="zh-CN"/>
              <a:pPr/>
              <a:t>19</a:t>
            </a:fld>
            <a:endParaRPr lang="zh-CN" altLang="zh-CN"/>
          </a:p>
        </p:txBody>
      </p:sp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2049462" y="1772816"/>
            <a:ext cx="6529784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两岸骨肉同胞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用爱心架起了一座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跨越海峡的生命桥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也许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小钱和这位台湾青年永远不会见面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这并不重要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因为两岸同胞的心是连在一起的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那血脉亲情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如同生命的火种</a:t>
            </a:r>
          </a:p>
          <a:p>
            <a:r>
              <a:rPr lang="zh-CN" sz="3200" b="1" dirty="0">
                <a:solidFill>
                  <a:srgbClr val="D60093"/>
                </a:solidFill>
                <a:ea typeface="隶书" pitchFamily="49" charset="-122"/>
              </a:rPr>
              <a:t>必将一代一代传下去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080A9-C1D7-452D-82D9-2B2EC6C32350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5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48E100C-BFDE-43D3-896E-9A8772FD9A78}" type="slidenum">
              <a:rPr lang="zh-CN" altLang="zh-CN"/>
              <a:pPr/>
              <a:t>20</a:t>
            </a:fld>
            <a:endParaRPr lang="zh-CN" altLang="zh-CN"/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612775" y="2492375"/>
            <a:ext cx="813752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4400" b="1">
                <a:solidFill>
                  <a:srgbClr val="996633"/>
                </a:solidFill>
                <a:latin typeface="楷体_GB2312" pitchFamily="1" charset="-122"/>
                <a:ea typeface="楷体_GB2312" pitchFamily="1" charset="-122"/>
              </a:rPr>
              <a:t>     </a:t>
            </a:r>
            <a:r>
              <a:rPr lang="zh-CN" sz="6000" b="1">
                <a:solidFill>
                  <a:srgbClr val="996633"/>
                </a:solidFill>
                <a:latin typeface="隶书" pitchFamily="49" charset="-122"/>
                <a:ea typeface="隶书" pitchFamily="49" charset="-122"/>
              </a:rPr>
              <a:t>这真是一座用    架设的生命桥啊！</a:t>
            </a:r>
          </a:p>
        </p:txBody>
      </p:sp>
      <p:sp>
        <p:nvSpPr>
          <p:cNvPr id="24579" name="Line 3"/>
          <p:cNvSpPr>
            <a:spLocks noChangeShapeType="1"/>
          </p:cNvSpPr>
          <p:nvPr/>
        </p:nvSpPr>
        <p:spPr bwMode="auto">
          <a:xfrm>
            <a:off x="6661150" y="3429000"/>
            <a:ext cx="2085975" cy="0"/>
          </a:xfrm>
          <a:prstGeom prst="line">
            <a:avLst/>
          </a:prstGeom>
          <a:noFill/>
          <a:ln w="50800" cap="flat" cmpd="sng">
            <a:solidFill>
              <a:srgbClr val="996633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1" bldLvl="0" autoUpdateAnimBg="0"/>
      <p:bldP spid="2457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4069D-CD76-433F-B023-258C3C2702EF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62DA13-A2D3-4821-B338-240035BA5F69}" type="slidenum">
              <a:rPr lang="zh-CN" altLang="zh-CN"/>
              <a:pPr/>
              <a:t>21</a:t>
            </a:fld>
            <a:endParaRPr lang="zh-CN" altLang="zh-CN"/>
          </a:p>
        </p:txBody>
      </p:sp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79388" y="1700808"/>
            <a:ext cx="8964612" cy="3998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3200" b="1" dirty="0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sz="3200" b="1" dirty="0">
                <a:latin typeface="楷体_GB2312" pitchFamily="1" charset="-122"/>
                <a:ea typeface="楷体_GB2312" pitchFamily="1" charset="-122"/>
              </a:rPr>
              <a:t>虽然所有的医学研究和临床经验表明</a:t>
            </a:r>
            <a:r>
              <a:rPr lang="zh-CN" altLang="zh-CN" sz="3200" b="1" dirty="0">
                <a:latin typeface="楷体_GB2312" pitchFamily="1" charset="-122"/>
                <a:ea typeface="楷体_GB2312" pitchFamily="1" charset="-122"/>
              </a:rPr>
              <a:t>,</a:t>
            </a:r>
            <a:r>
              <a:rPr lang="zh-CN" sz="3200" b="1" dirty="0">
                <a:latin typeface="楷体_GB2312" pitchFamily="1" charset="-122"/>
                <a:ea typeface="楷体_GB2312" pitchFamily="1" charset="-122"/>
              </a:rPr>
              <a:t>捐献骨髓对人体健康没有影响</a:t>
            </a:r>
            <a:r>
              <a:rPr lang="zh-CN" altLang="zh-CN" sz="3200" b="1" dirty="0">
                <a:latin typeface="楷体_GB2312" pitchFamily="1" charset="-122"/>
                <a:ea typeface="楷体_GB2312" pitchFamily="1" charset="-122"/>
              </a:rPr>
              <a:t>.</a:t>
            </a:r>
            <a:r>
              <a:rPr lang="zh-CN" sz="3200" b="1" dirty="0">
                <a:latin typeface="楷体_GB2312" pitchFamily="1" charset="-122"/>
                <a:ea typeface="楷体_GB2312" pitchFamily="1" charset="-122"/>
              </a:rPr>
              <a:t>但很多人仍怀有恐惧心理，害怕会影响自己的健康，所以到目前为止，我国大陆中华骨髓库中的库存量只有</a:t>
            </a:r>
            <a:r>
              <a:rPr lang="zh-CN" altLang="zh-CN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4</a:t>
            </a:r>
            <a:r>
              <a:rPr lang="zh-CN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万多份</a:t>
            </a:r>
            <a:r>
              <a:rPr lang="zh-CN" sz="3200" b="1" dirty="0">
                <a:latin typeface="楷体_GB2312" pitchFamily="1" charset="-122"/>
                <a:ea typeface="楷体_GB2312" pitchFamily="1" charset="-122"/>
              </a:rPr>
              <a:t>，台湾慈济骨髓捐献中心库存</a:t>
            </a:r>
            <a:r>
              <a:rPr lang="zh-CN" altLang="zh-CN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23</a:t>
            </a:r>
            <a:r>
              <a:rPr lang="zh-CN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万多份</a:t>
            </a:r>
            <a:r>
              <a:rPr lang="zh-CN" sz="3200" b="1" dirty="0">
                <a:latin typeface="楷体_GB2312" pitchFamily="1" charset="-122"/>
                <a:ea typeface="楷体_GB2312" pitchFamily="1" charset="-122"/>
              </a:rPr>
              <a:t>，而我国的白血病患者有</a:t>
            </a:r>
            <a:r>
              <a:rPr lang="zh-CN" altLang="zh-CN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400</a:t>
            </a:r>
            <a:r>
              <a:rPr lang="zh-CN" sz="3200" b="1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多万</a:t>
            </a:r>
            <a:r>
              <a:rPr lang="zh-CN" sz="3200" b="1" dirty="0">
                <a:latin typeface="楷体_GB2312" pitchFamily="1" charset="-122"/>
                <a:ea typeface="楷体_GB2312" pitchFamily="1" charset="-122"/>
              </a:rPr>
              <a:t>。</a:t>
            </a:r>
            <a:r>
              <a:rPr lang="zh-CN" sz="3600" b="1" dirty="0">
                <a:latin typeface="Tahoma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B22DD-C7DB-46C0-8726-E1CB5231A37C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AB6BDA-38F7-4960-B2E2-ABBCFF5D7B5B}" type="slidenum">
              <a:rPr lang="zh-CN" altLang="zh-CN"/>
              <a:pPr/>
              <a:t>22</a:t>
            </a:fld>
            <a:endParaRPr lang="zh-CN" altLang="zh-CN"/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79387" y="1772816"/>
            <a:ext cx="878522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2800" b="1" dirty="0"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①1997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年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4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月，该中心首次进行横跨两岸的骨髓移植，将台湾一名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54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岁妇女的骨髓，移植给大陆一名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17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岁男孩。</a:t>
            </a:r>
          </a:p>
          <a:p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    ②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1999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年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7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月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29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日台湾身患残疾的汤女士带着伤病的身躯，为西安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29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岁的白血病患者做骨髓移植。</a:t>
            </a:r>
          </a:p>
          <a:p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    ③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2003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年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11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月</a:t>
            </a:r>
            <a:r>
              <a:rPr lang="zh-CN" alt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14</a:t>
            </a:r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日上午，该中心几经辗转，将台湾女青年捐献的新鲜骨髓送到汕头，挽救了汕头市工贸中专的学生姚文健的生命。</a:t>
            </a:r>
          </a:p>
          <a:p>
            <a:r>
              <a:rPr lang="zh-CN" sz="2800" b="1" dirty="0">
                <a:solidFill>
                  <a:srgbClr val="FF6600"/>
                </a:solidFill>
                <a:latin typeface="楷体_GB2312" pitchFamily="1" charset="-122"/>
                <a:ea typeface="楷体_GB2312" pitchFamily="1" charset="-122"/>
              </a:rPr>
              <a:t>     </a:t>
            </a:r>
            <a:r>
              <a:rPr lang="zh-CN" altLang="zh-CN" sz="2800" b="1" dirty="0">
                <a:solidFill>
                  <a:srgbClr val="FF6600"/>
                </a:solidFill>
                <a:latin typeface="Arial"/>
                <a:ea typeface="楷体_GB2312" pitchFamily="1" charset="-122"/>
              </a:rPr>
              <a:t>……</a:t>
            </a:r>
            <a:endParaRPr lang="zh-CN" altLang="zh-CN" sz="2800" b="1" dirty="0">
              <a:solidFill>
                <a:srgbClr val="FF6600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085B3-3463-43A6-A468-ED7C932C5321}" type="datetime1">
              <a:rPr lang="zh-CN" altLang="en-US"/>
              <a:pPr/>
              <a:t>2020/3/10</a:t>
            </a:fld>
            <a:endParaRPr lang="zh-CN" altLang="zh-CN"/>
          </a:p>
        </p:txBody>
      </p:sp>
      <p:sp>
        <p:nvSpPr>
          <p:cNvPr id="4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4D30CB-869E-460E-972A-1A6920C0ED83}" type="slidenum">
              <a:rPr lang="zh-CN" altLang="zh-CN"/>
              <a:pPr/>
              <a:t>23</a:t>
            </a:fld>
            <a:endParaRPr lang="zh-CN" altLang="zh-CN"/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539750" y="2348880"/>
            <a:ext cx="770413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zh-CN" sz="3200" b="1" dirty="0" smtClean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1</a:t>
            </a:r>
            <a:r>
              <a:rPr lang="zh-CN" sz="3200" b="1" dirty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、课下请大家发挥想象，设想一下，如果有一天小钱和那位捐骨髓的台湾青年相遇了，他们会说些什么？</a:t>
            </a:r>
          </a:p>
          <a:p>
            <a:r>
              <a:rPr lang="zh-CN" altLang="zh-CN" sz="3200" b="1" dirty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2</a:t>
            </a:r>
            <a:r>
              <a:rPr lang="zh-CN" sz="3200" b="1" dirty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、推荐阅读</a:t>
            </a:r>
            <a:r>
              <a:rPr lang="zh-CN" altLang="zh-CN" sz="3200" b="1" dirty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《</a:t>
            </a:r>
            <a:r>
              <a:rPr lang="zh-CN" sz="3200" b="1" dirty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生命</a:t>
            </a:r>
            <a:r>
              <a:rPr lang="zh-CN" altLang="zh-CN" sz="3200" b="1" dirty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20</a:t>
            </a:r>
            <a:r>
              <a:rPr lang="zh-CN" sz="3200" b="1" dirty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小时</a:t>
            </a:r>
            <a:r>
              <a:rPr lang="zh-CN" altLang="zh-CN" sz="3200" b="1" dirty="0" smtClean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》</a:t>
            </a:r>
            <a:r>
              <a:rPr lang="zh-CN" sz="3200" b="1" dirty="0" smtClean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。</a:t>
            </a:r>
            <a:r>
              <a:rPr lang="en-US" altLang="zh-CN" sz="3200" b="1" dirty="0" smtClean="0">
                <a:solidFill>
                  <a:srgbClr val="663300"/>
                </a:solidFill>
                <a:latin typeface="仿宋_GB2312" pitchFamily="1" charset="-122"/>
                <a:ea typeface="仿宋_GB2312" pitchFamily="1" charset="-122"/>
              </a:rPr>
              <a:t> </a:t>
            </a:r>
            <a:endParaRPr lang="zh-CN" sz="3200" b="1" dirty="0">
              <a:solidFill>
                <a:srgbClr val="663300"/>
              </a:solidFill>
              <a:latin typeface="仿宋_GB2312" pitchFamily="1" charset="-122"/>
              <a:ea typeface="仿宋_GB2312" pitchFamily="1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4078288"/>
            <a:ext cx="9144000" cy="2781300"/>
          </a:xfrm>
          <a:prstGeom prst="rect">
            <a:avLst/>
          </a:prstGeom>
          <a:solidFill>
            <a:srgbClr val="969696">
              <a:alpha val="28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bg2"/>
              </a:solidFill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96875" y="1412875"/>
            <a:ext cx="57626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6000" b="1" i="1">
                <a:solidFill>
                  <a:srgbClr val="5F5F5F"/>
                </a:solidFill>
                <a:ea typeface="微软雅黑" pitchFamily="34" charset="-122"/>
              </a:rPr>
              <a:t>谢谢</a:t>
            </a:r>
            <a:r>
              <a:rPr lang="zh-CN" altLang="en-US" sz="6000" b="1" i="1">
                <a:solidFill>
                  <a:srgbClr val="FFCCCC"/>
                </a:solidFill>
                <a:ea typeface="微软雅黑" pitchFamily="34" charset="-122"/>
              </a:rPr>
              <a:t>观赏</a:t>
            </a: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3938" y="3717925"/>
            <a:ext cx="4713287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www.nordridesign.c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ww.nordridesign.cn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www.nordridesign.c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nordridesign.c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nordridesign.c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nordridesign.c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nordridesign.c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ww.nordridesign.c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nordridesign.c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nordridesign.c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nordridesign.c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nordridesign.c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nordridesign.c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ww.nordridesign.c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第一PPT模板网-WWW.1PPT.COM  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Pages>0</Pages>
  <Words>1445</Words>
  <Characters>0</Characters>
  <Application>Microsoft Office PowerPoint</Application>
  <DocSecurity>0</DocSecurity>
  <PresentationFormat>全屏显示(4:3)</PresentationFormat>
  <Lines>0</Lines>
  <Paragraphs>199</Paragraphs>
  <Slides>24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26" baseType="lpstr">
      <vt:lpstr>第一PPT模板网-WWW.1PPT.COM</vt:lpstr>
      <vt:lpstr>第一PPT模板网-WWW.1PPT.COM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3</cp:revision>
  <cp:lastPrinted>1899-12-30T00:00:00Z</cp:lastPrinted>
  <dcterms:created xsi:type="dcterms:W3CDTF">2011-01-30T15:21:49Z</dcterms:created>
  <dcterms:modified xsi:type="dcterms:W3CDTF">2020-03-10T05:42:13Z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2052-9.1.0.4429</vt:lpwstr>
  </property>
</Properties>
</file>