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1"/>
  </p:sldMasterIdLst>
  <p:notesMasterIdLst>
    <p:notesMasterId r:id="rId31"/>
  </p:notesMasterIdLst>
  <p:sldIdLst>
    <p:sldId id="256" r:id="rId2"/>
    <p:sldId id="299" r:id="rId3"/>
    <p:sldId id="267" r:id="rId4"/>
    <p:sldId id="266" r:id="rId5"/>
    <p:sldId id="289" r:id="rId6"/>
    <p:sldId id="265" r:id="rId7"/>
    <p:sldId id="263" r:id="rId8"/>
    <p:sldId id="273" r:id="rId9"/>
    <p:sldId id="268" r:id="rId10"/>
    <p:sldId id="275" r:id="rId11"/>
    <p:sldId id="269" r:id="rId12"/>
    <p:sldId id="276" r:id="rId13"/>
    <p:sldId id="290" r:id="rId14"/>
    <p:sldId id="270" r:id="rId15"/>
    <p:sldId id="296" r:id="rId16"/>
    <p:sldId id="297" r:id="rId17"/>
    <p:sldId id="278" r:id="rId18"/>
    <p:sldId id="300" r:id="rId19"/>
    <p:sldId id="279" r:id="rId20"/>
    <p:sldId id="280" r:id="rId21"/>
    <p:sldId id="281" r:id="rId22"/>
    <p:sldId id="271" r:id="rId23"/>
    <p:sldId id="293" r:id="rId24"/>
    <p:sldId id="294" r:id="rId25"/>
    <p:sldId id="295" r:id="rId26"/>
    <p:sldId id="282" r:id="rId27"/>
    <p:sldId id="283" r:id="rId28"/>
    <p:sldId id="284" r:id="rId29"/>
    <p:sldId id="288" r:id="rId30"/>
  </p:sldIdLst>
  <p:sldSz cx="9144000" cy="6858000" type="screen4x3"/>
  <p:notesSz cx="6858000" cy="9144000"/>
  <p:custDataLst>
    <p:tags r:id="rId32"/>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CC3300"/>
    <a:srgbClr val="FF00FF"/>
    <a:srgbClr val="FF660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100" d="100"/>
          <a:sy n="100" d="100"/>
        </p:scale>
        <p:origin x="-874" y="168"/>
      </p:cViewPr>
      <p:guideLst>
        <p:guide orient="horz" pos="2160"/>
        <p:guide pos="2880"/>
      </p:guideLst>
    </p:cSldViewPr>
  </p:slideViewPr>
  <p:notesTextViewPr>
    <p:cViewPr>
      <p:scale>
        <a:sx n="100" d="100"/>
        <a:sy n="100" d="100"/>
      </p:scale>
      <p:origin x="0" y="0"/>
    </p:cViewPr>
  </p:notesTextViewPr>
  <p:sorterViewPr>
    <p:cViewPr>
      <p:scale>
        <a:sx n="97" d="100"/>
        <a:sy n="97" d="100"/>
      </p:scale>
      <p:origin x="0" y="0"/>
    </p:cViewPr>
  </p:sorter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F0F640-027F-417F-AE36-7E5F0E68F225}" type="datetimeFigureOut">
              <a:rPr lang="zh-CN" altLang="en-US" smtClean="0"/>
              <a:t>2020/3/10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E966EA-EEC6-48CD-89BB-2992A44988A3}" type="slidenum">
              <a:rPr lang="zh-CN" altLang="en-US" smtClean="0"/>
              <a:t>‹#›</a:t>
            </a:fld>
            <a:endParaRPr lang="zh-CN" altLang="en-US"/>
          </a:p>
        </p:txBody>
      </p:sp>
    </p:spTree>
    <p:extLst>
      <p:ext uri="{BB962C8B-B14F-4D97-AF65-F5344CB8AC3E}">
        <p14:creationId xmlns:p14="http://schemas.microsoft.com/office/powerpoint/2010/main" val="35542066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n/"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4.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fanwen/"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ziliao/"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9"/>
              </a:rPr>
              <a:t>www.1ppt.com/ziliao/</a:t>
            </a:r>
            <a:r>
              <a:rPr lang="en-US" altLang="zh-CN" sz="1200" dirty="0" smtClean="0">
                <a:solidFill>
                  <a:srgbClr val="EEECE1">
                    <a:lumMod val="25000"/>
                  </a:srgbClr>
                </a:solidFill>
              </a:rPr>
              <a:t>                   </a:t>
            </a:r>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0"/>
              </a:rPr>
              <a:t>www.1ppt.com/fanwen/</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3"/>
              </a:rPr>
              <a:t>www.1ppt.cn</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r>
              <a:rPr lang="en-US" altLang="zh-CN" sz="1200" dirty="0" smtClean="0">
                <a:solidFill>
                  <a:srgbClr val="EEECE1">
                    <a:lumMod val="25000"/>
                  </a:srgbClr>
                </a:solidFill>
              </a:rPr>
              <a:t>  </a:t>
            </a:r>
            <a:endParaRPr lang="zh-CN" altLang="en-US" sz="1200" dirty="0" smtClean="0">
              <a:solidFill>
                <a:srgbClr val="EEECE1">
                  <a:lumMod val="25000"/>
                </a:srgbClr>
              </a:solidFill>
            </a:endParaRPr>
          </a:p>
          <a:p>
            <a:endParaRPr lang="zh-CN" altLang="en-US" dirty="0"/>
          </a:p>
        </p:txBody>
      </p:sp>
      <p:sp>
        <p:nvSpPr>
          <p:cNvPr id="4" name="灯片编号占位符 3"/>
          <p:cNvSpPr>
            <a:spLocks noGrp="1"/>
          </p:cNvSpPr>
          <p:nvPr>
            <p:ph type="sldNum" sz="quarter" idx="10"/>
          </p:nvPr>
        </p:nvSpPr>
        <p:spPr/>
        <p:txBody>
          <a:bodyPr/>
          <a:lstStyle/>
          <a:p>
            <a:fld id="{64E966EA-EEC6-48CD-89BB-2992A44988A3}" type="slidenum">
              <a:rPr lang="zh-CN" altLang="en-US" smtClean="0"/>
              <a:t>4</a:t>
            </a:fld>
            <a:endParaRPr lang="zh-CN" altLang="en-US"/>
          </a:p>
        </p:txBody>
      </p:sp>
    </p:spTree>
    <p:extLst>
      <p:ext uri="{BB962C8B-B14F-4D97-AF65-F5344CB8AC3E}">
        <p14:creationId xmlns:p14="http://schemas.microsoft.com/office/powerpoint/2010/main" val="3110299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E966EA-EEC6-48CD-89BB-2992A44988A3}" type="slidenum">
              <a:rPr lang="zh-CN" altLang="en-US" smtClean="0"/>
              <a:t>29</a:t>
            </a:fld>
            <a:endParaRPr lang="zh-CN" altLang="en-US"/>
          </a:p>
        </p:txBody>
      </p:sp>
    </p:spTree>
    <p:extLst>
      <p:ext uri="{BB962C8B-B14F-4D97-AF65-F5344CB8AC3E}">
        <p14:creationId xmlns:p14="http://schemas.microsoft.com/office/powerpoint/2010/main" val="32858237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9698" name="Rectangle 4"/>
          <p:cNvSpPr>
            <a:spLocks noGrp="1" noChangeArrowheads="1"/>
          </p:cNvSpPr>
          <p:nvPr>
            <p:ph type="dt" sz="half" idx="2"/>
          </p:nvPr>
        </p:nvSpPr>
        <p:spPr>
          <a:xfrm>
            <a:off x="457200" y="6245225"/>
            <a:ext cx="2133600" cy="476250"/>
          </a:xfrm>
        </p:spPr>
        <p:txBody>
          <a:bodyPr/>
          <a:lstStyle>
            <a:lvl1pPr>
              <a:defRPr/>
            </a:lvl1pPr>
          </a:lstStyle>
          <a:p>
            <a:endParaRPr lang="zh-CN" altLang="en-US"/>
          </a:p>
        </p:txBody>
      </p:sp>
      <p:sp>
        <p:nvSpPr>
          <p:cNvPr id="29699" name="Rectangle 5"/>
          <p:cNvSpPr>
            <a:spLocks noGrp="1" noChangeArrowheads="1"/>
          </p:cNvSpPr>
          <p:nvPr>
            <p:ph type="ftr" sz="quarter" idx="3"/>
          </p:nvPr>
        </p:nvSpPr>
        <p:spPr>
          <a:xfrm>
            <a:off x="3124200" y="6245225"/>
            <a:ext cx="2895600" cy="476250"/>
          </a:xfrm>
        </p:spPr>
        <p:txBody>
          <a:bodyPr/>
          <a:lstStyle>
            <a:lvl1pPr>
              <a:defRPr/>
            </a:lvl1pPr>
          </a:lstStyle>
          <a:p>
            <a:endParaRPr lang="zh-CN" altLang="en-US"/>
          </a:p>
        </p:txBody>
      </p:sp>
      <p:sp>
        <p:nvSpPr>
          <p:cNvPr id="29700" name="Rectangle 6"/>
          <p:cNvSpPr>
            <a:spLocks noGrp="1" noChangeArrowheads="1"/>
          </p:cNvSpPr>
          <p:nvPr>
            <p:ph type="sldNum" sz="quarter" idx="4"/>
          </p:nvPr>
        </p:nvSpPr>
        <p:spPr>
          <a:xfrm>
            <a:off x="6553200" y="6245225"/>
            <a:ext cx="2133600" cy="476250"/>
          </a:xfrm>
        </p:spPr>
        <p:txBody>
          <a:bodyPr/>
          <a:lstStyle>
            <a:lvl1pPr>
              <a:defRPr/>
            </a:lvl1pPr>
          </a:lstStyle>
          <a:p>
            <a:fld id="{452187EE-4BFC-4846-A3D2-B864D7FAA055}" type="slidenum">
              <a:rPr lang="zh-CN" altLang="en-US"/>
              <a:pPr/>
              <a:t>‹#›</a:t>
            </a:fld>
            <a:endParaRPr lang="en-US" altLang="zh-CN"/>
          </a:p>
        </p:txBody>
      </p:sp>
      <p:sp>
        <p:nvSpPr>
          <p:cNvPr id="29701" name="Rectangle 5"/>
          <p:cNvSpPr>
            <a:spLocks noGrp="1" noChangeArrowheads="1"/>
          </p:cNvSpPr>
          <p:nvPr>
            <p:ph type="ctrTitle" sz="quarter"/>
          </p:nvPr>
        </p:nvSpPr>
        <p:spPr>
          <a:xfrm>
            <a:off x="684213" y="1773238"/>
            <a:ext cx="7772400" cy="1470025"/>
          </a:xfrm>
        </p:spPr>
        <p:txBody>
          <a:bodyPr/>
          <a:lstStyle>
            <a:lvl1pPr algn="ctr">
              <a:defRPr sz="3600" b="1"/>
            </a:lvl1pPr>
          </a:lstStyle>
          <a:p>
            <a:pPr lvl="0"/>
            <a:r>
              <a:rPr lang="zh-CN" altLang="en-US" noProof="0" smtClean="0"/>
              <a:t>单击此处编辑母版标题样式</a:t>
            </a:r>
          </a:p>
        </p:txBody>
      </p:sp>
      <p:sp>
        <p:nvSpPr>
          <p:cNvPr id="29702" name="Rectangle 6"/>
          <p:cNvSpPr>
            <a:spLocks noGrp="1" noChangeArrowheads="1"/>
          </p:cNvSpPr>
          <p:nvPr>
            <p:ph type="subTitle" sz="quarter" idx="1"/>
          </p:nvPr>
        </p:nvSpPr>
        <p:spPr>
          <a:xfrm>
            <a:off x="1331913" y="3429000"/>
            <a:ext cx="6400800" cy="936625"/>
          </a:xfrm>
        </p:spPr>
        <p:txBody>
          <a:bodyPr/>
          <a:lstStyle>
            <a:lvl1pPr marL="0" indent="0" algn="ctr">
              <a:buFont typeface="Arial" pitchFamily="34" charset="0"/>
              <a:buNone/>
              <a:defRPr/>
            </a:lvl1pPr>
          </a:lstStyle>
          <a:p>
            <a:pPr lvl="0"/>
            <a:r>
              <a:rPr lang="zh-CN" altLang="en-US" noProof="0" smtClean="0"/>
              <a:t>单击此处编辑母版副标题样式</a:t>
            </a:r>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6B9E25F-B828-4E57-806F-9D1A55EE1504}" type="slidenum">
              <a:rPr lang="zh-CN" altLang="en-US"/>
              <a:pPr/>
              <a:t>‹#›</a:t>
            </a:fld>
            <a:endParaRPr lang="en-US" altLang="zh-CN"/>
          </a:p>
        </p:txBody>
      </p:sp>
    </p:spTree>
    <p:extLst>
      <p:ext uri="{BB962C8B-B14F-4D97-AF65-F5344CB8AC3E}">
        <p14:creationId xmlns:p14="http://schemas.microsoft.com/office/powerpoint/2010/main" val="1710324368"/>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90563908-4C0B-4425-B6F9-D4E47ECD6E01}" type="slidenum">
              <a:rPr lang="zh-CN" altLang="en-US"/>
              <a:pPr/>
              <a:t>‹#›</a:t>
            </a:fld>
            <a:endParaRPr lang="en-US" altLang="zh-CN"/>
          </a:p>
        </p:txBody>
      </p:sp>
    </p:spTree>
    <p:extLst>
      <p:ext uri="{BB962C8B-B14F-4D97-AF65-F5344CB8AC3E}">
        <p14:creationId xmlns:p14="http://schemas.microsoft.com/office/powerpoint/2010/main" val="2062017395"/>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E1D17B5-3A97-4121-BCDF-D93BFADA48D5}" type="slidenum">
              <a:rPr lang="zh-CN" altLang="en-US"/>
              <a:pPr/>
              <a:t>‹#›</a:t>
            </a:fld>
            <a:endParaRPr lang="en-US" altLang="zh-CN"/>
          </a:p>
        </p:txBody>
      </p:sp>
    </p:spTree>
    <p:extLst>
      <p:ext uri="{BB962C8B-B14F-4D97-AF65-F5344CB8AC3E}">
        <p14:creationId xmlns:p14="http://schemas.microsoft.com/office/powerpoint/2010/main" val="272862958"/>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zh-CN" alt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FF12DDAD-607A-45F7-9D92-862CC02E4ADA}" type="slidenum">
              <a:rPr lang="zh-CN" altLang="en-US"/>
              <a:pPr/>
              <a:t>‹#›</a:t>
            </a:fld>
            <a:endParaRPr lang="en-US" altLang="zh-CN"/>
          </a:p>
        </p:txBody>
      </p:sp>
    </p:spTree>
    <p:extLst>
      <p:ext uri="{BB962C8B-B14F-4D97-AF65-F5344CB8AC3E}">
        <p14:creationId xmlns:p14="http://schemas.microsoft.com/office/powerpoint/2010/main" val="3443113341"/>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zh-CN" alt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537548CC-5FED-4161-8FC6-BDBA44D79DAA}" type="slidenum">
              <a:rPr lang="zh-CN" altLang="en-US"/>
              <a:pPr/>
              <a:t>‹#›</a:t>
            </a:fld>
            <a:endParaRPr lang="en-US" altLang="zh-CN"/>
          </a:p>
        </p:txBody>
      </p:sp>
    </p:spTree>
    <p:extLst>
      <p:ext uri="{BB962C8B-B14F-4D97-AF65-F5344CB8AC3E}">
        <p14:creationId xmlns:p14="http://schemas.microsoft.com/office/powerpoint/2010/main" val="2805155669"/>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zh-CN" alt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D497ABB0-4CD6-4584-B14C-5F6534C16540}" type="slidenum">
              <a:rPr lang="zh-CN" altLang="en-US"/>
              <a:pPr/>
              <a:t>‹#›</a:t>
            </a:fld>
            <a:endParaRPr lang="en-US" altLang="zh-CN"/>
          </a:p>
        </p:txBody>
      </p:sp>
    </p:spTree>
    <p:extLst>
      <p:ext uri="{BB962C8B-B14F-4D97-AF65-F5344CB8AC3E}">
        <p14:creationId xmlns:p14="http://schemas.microsoft.com/office/powerpoint/2010/main" val="1617785764"/>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AC9E78A9-B1DE-4F26-A4A1-9EA8B66C284C}" type="slidenum">
              <a:rPr lang="zh-CN" altLang="en-US"/>
              <a:pPr/>
              <a:t>‹#›</a:t>
            </a:fld>
            <a:endParaRPr lang="en-US" altLang="zh-CN"/>
          </a:p>
        </p:txBody>
      </p:sp>
    </p:spTree>
    <p:extLst>
      <p:ext uri="{BB962C8B-B14F-4D97-AF65-F5344CB8AC3E}">
        <p14:creationId xmlns:p14="http://schemas.microsoft.com/office/powerpoint/2010/main" val="2261086925"/>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530EE65-93D2-40DD-94D6-1AD638B38EE9}" type="slidenum">
              <a:rPr lang="zh-CN" altLang="en-US"/>
              <a:pPr/>
              <a:t>‹#›</a:t>
            </a:fld>
            <a:endParaRPr lang="en-US" altLang="zh-CN"/>
          </a:p>
        </p:txBody>
      </p:sp>
    </p:spTree>
    <p:extLst>
      <p:ext uri="{BB962C8B-B14F-4D97-AF65-F5344CB8AC3E}">
        <p14:creationId xmlns:p14="http://schemas.microsoft.com/office/powerpoint/2010/main" val="552544801"/>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C22B04D1-CCBB-4474-9B33-8F38FA9980A5}" type="slidenum">
              <a:rPr lang="zh-CN" altLang="en-US"/>
              <a:pPr/>
              <a:t>‹#›</a:t>
            </a:fld>
            <a:endParaRPr lang="en-US" altLang="zh-CN"/>
          </a:p>
        </p:txBody>
      </p:sp>
    </p:spTree>
    <p:extLst>
      <p:ext uri="{BB962C8B-B14F-4D97-AF65-F5344CB8AC3E}">
        <p14:creationId xmlns:p14="http://schemas.microsoft.com/office/powerpoint/2010/main" val="167199453"/>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8352187F-9AAF-41A6-A1B8-69342255F051}" type="slidenum">
              <a:rPr lang="zh-CN" altLang="en-US"/>
              <a:pPr/>
              <a:t>‹#›</a:t>
            </a:fld>
            <a:endParaRPr lang="en-US" altLang="zh-CN"/>
          </a:p>
        </p:txBody>
      </p:sp>
    </p:spTree>
    <p:extLst>
      <p:ext uri="{BB962C8B-B14F-4D97-AF65-F5344CB8AC3E}">
        <p14:creationId xmlns:p14="http://schemas.microsoft.com/office/powerpoint/2010/main" val="162559636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8674" name="Rectangle 4"/>
          <p:cNvSpPr>
            <a:spLocks noGrp="1" noChangeArrowheads="1"/>
          </p:cNvSpPr>
          <p:nvPr>
            <p:ph type="dt" sz="half" idx="2"/>
          </p:nvPr>
        </p:nvSpPr>
        <p:spPr bwMode="auto">
          <a:xfrm>
            <a:off x="4038600" y="6477000"/>
            <a:ext cx="21336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400" b="1"/>
            </a:lvl1pPr>
          </a:lstStyle>
          <a:p>
            <a:endParaRPr lang="zh-CN" altLang="en-US"/>
          </a:p>
        </p:txBody>
      </p:sp>
      <p:sp>
        <p:nvSpPr>
          <p:cNvPr id="28675" name="Rectangle 5"/>
          <p:cNvSpPr>
            <a:spLocks noGrp="1" noChangeArrowheads="1"/>
          </p:cNvSpPr>
          <p:nvPr>
            <p:ph type="ftr" sz="quarter" idx="3"/>
          </p:nvPr>
        </p:nvSpPr>
        <p:spPr bwMode="auto">
          <a:xfrm>
            <a:off x="457200" y="6461125"/>
            <a:ext cx="28956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b="1">
                <a:solidFill>
                  <a:srgbClr val="FEFEFE"/>
                </a:solidFill>
              </a:defRPr>
            </a:lvl1pPr>
          </a:lstStyle>
          <a:p>
            <a:endParaRPr lang="zh-CN" altLang="en-US"/>
          </a:p>
        </p:txBody>
      </p:sp>
      <p:sp>
        <p:nvSpPr>
          <p:cNvPr id="28676" name="Rectangle 6"/>
          <p:cNvSpPr>
            <a:spLocks noGrp="1" noChangeArrowheads="1"/>
          </p:cNvSpPr>
          <p:nvPr>
            <p:ph type="sldNum" sz="quarter" idx="4"/>
          </p:nvPr>
        </p:nvSpPr>
        <p:spPr bwMode="auto">
          <a:xfrm>
            <a:off x="6629400" y="6477000"/>
            <a:ext cx="1371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400" b="1"/>
            </a:lvl1pPr>
          </a:lstStyle>
          <a:p>
            <a:fld id="{65C26589-0485-4406-B6B9-A59EE584355D}" type="slidenum">
              <a:rPr lang="zh-CN" altLang="en-US"/>
              <a:pPr/>
              <a:t>‹#›</a:t>
            </a:fld>
            <a:endParaRPr lang="en-US" altLang="zh-CN"/>
          </a:p>
        </p:txBody>
      </p:sp>
      <p:sp>
        <p:nvSpPr>
          <p:cNvPr id="28677" name="Rectangle 5"/>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8678" name="Rectangle 6"/>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Lst>
  <p:transition spd="slow"/>
  <p:txStyles>
    <p:titleStyle>
      <a:lvl1pPr algn="l" rtl="0" eaLnBrk="1" fontAlgn="base" hangingPunct="1">
        <a:spcBef>
          <a:spcPct val="0"/>
        </a:spcBef>
        <a:spcAft>
          <a:spcPct val="0"/>
        </a:spcAft>
        <a:defRPr sz="3200">
          <a:solidFill>
            <a:schemeClr val="bg2"/>
          </a:solidFill>
          <a:latin typeface="+mj-lt"/>
          <a:ea typeface="+mj-ea"/>
          <a:cs typeface="+mj-cs"/>
        </a:defRPr>
      </a:lvl1pPr>
      <a:lvl2pPr algn="l" rtl="0" eaLnBrk="1" fontAlgn="base" hangingPunct="1">
        <a:spcBef>
          <a:spcPct val="0"/>
        </a:spcBef>
        <a:spcAft>
          <a:spcPct val="0"/>
        </a:spcAft>
        <a:defRPr sz="3200">
          <a:solidFill>
            <a:schemeClr val="bg2"/>
          </a:solidFill>
          <a:latin typeface="微软雅黑" pitchFamily="34" charset="-122"/>
          <a:ea typeface="微软雅黑" pitchFamily="34" charset="-122"/>
        </a:defRPr>
      </a:lvl2pPr>
      <a:lvl3pPr algn="l" rtl="0" eaLnBrk="1" fontAlgn="base" hangingPunct="1">
        <a:spcBef>
          <a:spcPct val="0"/>
        </a:spcBef>
        <a:spcAft>
          <a:spcPct val="0"/>
        </a:spcAft>
        <a:defRPr sz="3200">
          <a:solidFill>
            <a:schemeClr val="bg2"/>
          </a:solidFill>
          <a:latin typeface="微软雅黑" pitchFamily="34" charset="-122"/>
          <a:ea typeface="微软雅黑" pitchFamily="34" charset="-122"/>
        </a:defRPr>
      </a:lvl3pPr>
      <a:lvl4pPr algn="l" rtl="0" eaLnBrk="1" fontAlgn="base" hangingPunct="1">
        <a:spcBef>
          <a:spcPct val="0"/>
        </a:spcBef>
        <a:spcAft>
          <a:spcPct val="0"/>
        </a:spcAft>
        <a:defRPr sz="3200">
          <a:solidFill>
            <a:schemeClr val="bg2"/>
          </a:solidFill>
          <a:latin typeface="微软雅黑" pitchFamily="34" charset="-122"/>
          <a:ea typeface="微软雅黑" pitchFamily="34" charset="-122"/>
        </a:defRPr>
      </a:lvl4pPr>
      <a:lvl5pPr algn="l" rtl="0" eaLnBrk="1" fontAlgn="base" hangingPunct="1">
        <a:spcBef>
          <a:spcPct val="0"/>
        </a:spcBef>
        <a:spcAft>
          <a:spcPct val="0"/>
        </a:spcAft>
        <a:defRPr sz="3200">
          <a:solidFill>
            <a:schemeClr val="bg2"/>
          </a:solidFill>
          <a:latin typeface="微软雅黑" pitchFamily="34" charset="-122"/>
          <a:ea typeface="微软雅黑" pitchFamily="34" charset="-122"/>
        </a:defRPr>
      </a:lvl5pPr>
      <a:lvl6pPr marL="457200" algn="l" rtl="0" eaLnBrk="1" fontAlgn="base" hangingPunct="1">
        <a:spcBef>
          <a:spcPct val="0"/>
        </a:spcBef>
        <a:spcAft>
          <a:spcPct val="0"/>
        </a:spcAft>
        <a:defRPr sz="3200">
          <a:solidFill>
            <a:schemeClr val="bg2"/>
          </a:solidFill>
          <a:latin typeface="微软雅黑" pitchFamily="34" charset="-122"/>
          <a:ea typeface="微软雅黑" pitchFamily="34" charset="-122"/>
        </a:defRPr>
      </a:lvl6pPr>
      <a:lvl7pPr marL="914400" algn="l" rtl="0" eaLnBrk="1" fontAlgn="base" hangingPunct="1">
        <a:spcBef>
          <a:spcPct val="0"/>
        </a:spcBef>
        <a:spcAft>
          <a:spcPct val="0"/>
        </a:spcAft>
        <a:defRPr sz="3200">
          <a:solidFill>
            <a:schemeClr val="bg2"/>
          </a:solidFill>
          <a:latin typeface="微软雅黑" pitchFamily="34" charset="-122"/>
          <a:ea typeface="微软雅黑" pitchFamily="34" charset="-122"/>
        </a:defRPr>
      </a:lvl7pPr>
      <a:lvl8pPr marL="1371600" algn="l" rtl="0" eaLnBrk="1" fontAlgn="base" hangingPunct="1">
        <a:spcBef>
          <a:spcPct val="0"/>
        </a:spcBef>
        <a:spcAft>
          <a:spcPct val="0"/>
        </a:spcAft>
        <a:defRPr sz="3200">
          <a:solidFill>
            <a:schemeClr val="bg2"/>
          </a:solidFill>
          <a:latin typeface="微软雅黑" pitchFamily="34" charset="-122"/>
          <a:ea typeface="微软雅黑" pitchFamily="34" charset="-122"/>
        </a:defRPr>
      </a:lvl8pPr>
      <a:lvl9pPr marL="1828800" algn="l" rtl="0" eaLnBrk="1" fontAlgn="base" hangingPunct="1">
        <a:spcBef>
          <a:spcPct val="0"/>
        </a:spcBef>
        <a:spcAft>
          <a:spcPct val="0"/>
        </a:spcAft>
        <a:defRPr sz="3200">
          <a:solidFill>
            <a:schemeClr val="bg2"/>
          </a:solidFill>
          <a:latin typeface="微软雅黑" pitchFamily="34" charset="-122"/>
          <a:ea typeface="微软雅黑" pitchFamily="34" charset="-122"/>
        </a:defRPr>
      </a:lvl9pPr>
    </p:titleStyle>
    <p:bodyStyle>
      <a:lvl1pPr marL="342900" indent="-342900" algn="l" rtl="0" eaLnBrk="1" fontAlgn="base" hangingPunct="1">
        <a:spcBef>
          <a:spcPct val="20000"/>
        </a:spcBef>
        <a:spcAft>
          <a:spcPct val="0"/>
        </a:spcAft>
        <a:buClr>
          <a:schemeClr val="accent1"/>
        </a:buClr>
        <a:buFont typeface="Arial" pitchFamily="34" charset="0"/>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2"/>
        </a:buClr>
        <a:buFont typeface="Arial" pitchFamily="34" charset="0"/>
        <a:buChar char="●"/>
        <a:defRPr sz="2400">
          <a:solidFill>
            <a:schemeClr val="tx1"/>
          </a:solidFill>
          <a:latin typeface="+mn-lt"/>
          <a:ea typeface="+mn-ea"/>
        </a:defRPr>
      </a:lvl2pPr>
      <a:lvl3pPr marL="1143000" indent="-228600" algn="l" rtl="0" eaLnBrk="1" fontAlgn="base" hangingPunct="1">
        <a:spcBef>
          <a:spcPct val="20000"/>
        </a:spcBef>
        <a:spcAft>
          <a:spcPct val="0"/>
        </a:spcAft>
        <a:buClr>
          <a:schemeClr val="hlink"/>
        </a:buClr>
        <a:buFont typeface="Arial" pitchFamily="34" charset="0"/>
        <a:buChar char="●"/>
        <a:defRPr sz="2000">
          <a:solidFill>
            <a:schemeClr val="tx1"/>
          </a:solidFill>
          <a:latin typeface="+mn-lt"/>
          <a:ea typeface="+mn-ea"/>
        </a:defRPr>
      </a:lvl3pPr>
      <a:lvl4pPr marL="1600200" indent="-228600" algn="l" rtl="0" eaLnBrk="1" fontAlgn="base" hangingPunct="1">
        <a:spcBef>
          <a:spcPct val="20000"/>
        </a:spcBef>
        <a:spcAft>
          <a:spcPct val="0"/>
        </a:spcAft>
        <a:buClr>
          <a:schemeClr val="folHlink"/>
        </a:buClr>
        <a:buFont typeface="Arial" pitchFamily="34" charset="0"/>
        <a:buChar char="●"/>
        <a:defRPr>
          <a:solidFill>
            <a:schemeClr val="tx1"/>
          </a:solidFill>
          <a:latin typeface="+mn-lt"/>
          <a:ea typeface="+mn-ea"/>
        </a:defRPr>
      </a:lvl4pPr>
      <a:lvl5pPr marL="2057400" indent="-228600" algn="l" rtl="0" eaLnBrk="1" fontAlgn="base" hangingPunct="1">
        <a:spcBef>
          <a:spcPct val="20000"/>
        </a:spcBef>
        <a:spcAft>
          <a:spcPct val="0"/>
        </a:spcAft>
        <a:buFont typeface="Arial" pitchFamily="34" charset="0"/>
        <a:buChar char="●"/>
        <a:defRPr sz="1600">
          <a:solidFill>
            <a:schemeClr val="tx1"/>
          </a:solidFill>
          <a:latin typeface="+mn-lt"/>
          <a:ea typeface="+mn-ea"/>
        </a:defRPr>
      </a:lvl5pPr>
      <a:lvl6pPr marL="2514600" indent="-228600" algn="l" rtl="0" eaLnBrk="1" fontAlgn="base" hangingPunct="1">
        <a:spcBef>
          <a:spcPct val="20000"/>
        </a:spcBef>
        <a:spcAft>
          <a:spcPct val="0"/>
        </a:spcAft>
        <a:buFont typeface="Arial" pitchFamily="34" charset="0"/>
        <a:buChar char="●"/>
        <a:defRPr sz="1600">
          <a:solidFill>
            <a:schemeClr val="tx1"/>
          </a:solidFill>
          <a:latin typeface="+mn-lt"/>
          <a:ea typeface="+mn-ea"/>
        </a:defRPr>
      </a:lvl6pPr>
      <a:lvl7pPr marL="2971800" indent="-228600" algn="l" rtl="0" eaLnBrk="1" fontAlgn="base" hangingPunct="1">
        <a:spcBef>
          <a:spcPct val="20000"/>
        </a:spcBef>
        <a:spcAft>
          <a:spcPct val="0"/>
        </a:spcAft>
        <a:buFont typeface="Arial" pitchFamily="34" charset="0"/>
        <a:buChar char="●"/>
        <a:defRPr sz="1600">
          <a:solidFill>
            <a:schemeClr val="tx1"/>
          </a:solidFill>
          <a:latin typeface="+mn-lt"/>
          <a:ea typeface="+mn-ea"/>
        </a:defRPr>
      </a:lvl7pPr>
      <a:lvl8pPr marL="3429000" indent="-228600" algn="l" rtl="0" eaLnBrk="1" fontAlgn="base" hangingPunct="1">
        <a:spcBef>
          <a:spcPct val="20000"/>
        </a:spcBef>
        <a:spcAft>
          <a:spcPct val="0"/>
        </a:spcAft>
        <a:buFont typeface="Arial" pitchFamily="34" charset="0"/>
        <a:buChar char="●"/>
        <a:defRPr sz="1600">
          <a:solidFill>
            <a:schemeClr val="tx1"/>
          </a:solidFill>
          <a:latin typeface="+mn-lt"/>
          <a:ea typeface="+mn-ea"/>
        </a:defRPr>
      </a:lvl8pPr>
      <a:lvl9pPr marL="3886200" indent="-228600" algn="l" rtl="0" eaLnBrk="1" fontAlgn="base" hangingPunct="1">
        <a:spcBef>
          <a:spcPct val="20000"/>
        </a:spcBef>
        <a:spcAft>
          <a:spcPct val="0"/>
        </a:spcAft>
        <a:buFont typeface="Arial" pitchFamily="34" charset="0"/>
        <a:buChar char="●"/>
        <a:defRPr sz="16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WordArt 5"/>
          <p:cNvSpPr>
            <a:spLocks noChangeArrowheads="1" noChangeShapeType="1" noTextEdit="1"/>
          </p:cNvSpPr>
          <p:nvPr/>
        </p:nvSpPr>
        <p:spPr bwMode="auto">
          <a:xfrm>
            <a:off x="838298" y="1828842"/>
            <a:ext cx="7619800" cy="1223975"/>
          </a:xfrm>
          <a:prstGeom prst="rect">
            <a:avLst/>
          </a:prstGeom>
        </p:spPr>
        <p:txBody>
          <a:bodyPr wrap="none" fromWordArt="1">
            <a:prstTxWarp prst="textSlantUp">
              <a:avLst>
                <a:gd name="adj" fmla="val 0"/>
              </a:avLst>
            </a:prstTxWarp>
          </a:bodyPr>
          <a:lstStyle/>
          <a:p>
            <a:pPr algn="ctr"/>
            <a:r>
              <a:rPr lang="zh-CN" altLang="en-US" sz="3600" b="1" dirty="0">
                <a:ln w="9525">
                  <a:solidFill>
                    <a:srgbClr val="CC99FF"/>
                  </a:solidFill>
                  <a:round/>
                  <a:headEnd/>
                  <a:tailEnd/>
                </a:ln>
                <a:gradFill rotWithShape="1">
                  <a:gsLst>
                    <a:gs pos="0">
                      <a:srgbClr val="6600CC"/>
                    </a:gs>
                    <a:gs pos="100000">
                      <a:srgbClr val="CC00CC"/>
                    </a:gs>
                  </a:gsLst>
                  <a:lin ang="5100000" scaled="1"/>
                </a:gradFill>
                <a:effectLst>
                  <a:outerShdw dist="53882" dir="2700000" algn="ctr" rotWithShape="0">
                    <a:srgbClr val="9999FF">
                      <a:alpha val="78999"/>
                    </a:srgbClr>
                  </a:outerShdw>
                </a:effectLst>
                <a:latin typeface="华康海报体W12(P)" pitchFamily="82" charset="-122"/>
                <a:ea typeface="华康海报体W12(P)" pitchFamily="82" charset="-122"/>
              </a:rPr>
              <a:t>跨越海峡两岸的生命桥</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标题 1"/>
          <p:cNvSpPr>
            <a:spLocks noGrp="1"/>
          </p:cNvSpPr>
          <p:nvPr>
            <p:ph type="title" idx="4294967295"/>
          </p:nvPr>
        </p:nvSpPr>
        <p:spPr>
          <a:xfrm>
            <a:off x="304912" y="381080"/>
            <a:ext cx="8229600" cy="1143000"/>
          </a:xfrm>
        </p:spPr>
        <p:txBody>
          <a:bodyPr/>
          <a:lstStyle/>
          <a:p>
            <a:r>
              <a:rPr lang="zh-CN" altLang="en-US" dirty="0"/>
              <a:t>学习目标</a:t>
            </a:r>
          </a:p>
        </p:txBody>
      </p:sp>
      <p:sp>
        <p:nvSpPr>
          <p:cNvPr id="5123" name="内容占位符 2"/>
          <p:cNvSpPr>
            <a:spLocks noGrp="1"/>
          </p:cNvSpPr>
          <p:nvPr>
            <p:ph idx="4294967295"/>
          </p:nvPr>
        </p:nvSpPr>
        <p:spPr>
          <a:xfrm>
            <a:off x="228714" y="1676446"/>
            <a:ext cx="8229600" cy="2895578"/>
          </a:xfrm>
        </p:spPr>
        <p:txBody>
          <a:bodyPr/>
          <a:lstStyle/>
          <a:p>
            <a:pPr>
              <a:buFontTx/>
              <a:buNone/>
            </a:pPr>
            <a:r>
              <a:rPr lang="en-US" dirty="0"/>
              <a:t>1.</a:t>
            </a:r>
            <a:r>
              <a:rPr lang="zh-CN" altLang="en-US" dirty="0"/>
              <a:t>用已学过的识字方法掌握本课生字词语。</a:t>
            </a:r>
            <a:endParaRPr lang="en-US" dirty="0"/>
          </a:p>
          <a:p>
            <a:pPr>
              <a:buFontTx/>
              <a:buNone/>
            </a:pPr>
            <a:r>
              <a:rPr lang="en-US" dirty="0"/>
              <a:t>2.</a:t>
            </a:r>
            <a:r>
              <a:rPr lang="zh-CN" altLang="en-US" dirty="0"/>
              <a:t>了解课文内容，理解题目“跨越海峡两岸的生命桥”的含义。</a:t>
            </a:r>
            <a:endParaRPr lang="en-US" dirty="0"/>
          </a:p>
          <a:p>
            <a:pPr>
              <a:buFontTx/>
              <a:buNone/>
            </a:pPr>
            <a:r>
              <a:rPr lang="en-US" dirty="0"/>
              <a:t>3.</a:t>
            </a:r>
            <a:r>
              <a:rPr lang="zh-CN" altLang="en-US" dirty="0"/>
              <a:t>正确、流利、有感情德朗读课文，在朗读中体会台湾青年和李博士以及医护人员一心为他人的高尚品质，感受海峡两岸人民浓浓的血脉亲情。</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464998" y="2438426"/>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范文下载：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www.1ppt.com/fanwen/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论坛：</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www.1ppt.com/kejian/shuxue/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www.1ppt.com/kejian/meishu/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www.1ppt.com/kejian/wuli/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www.1ppt.com/kejian/shengwu/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www.1ppt.com/kejian/lishi/        </a:t>
            </a:r>
          </a:p>
        </p:txBody>
      </p:sp>
      <p:sp>
        <p:nvSpPr>
          <p:cNvPr id="6147" name="Rectangle 3"/>
          <p:cNvSpPr>
            <a:spLocks noGrp="1" noChangeArrowheads="1"/>
          </p:cNvSpPr>
          <p:nvPr>
            <p:ph type="body" idx="4294967295"/>
          </p:nvPr>
        </p:nvSpPr>
        <p:spPr>
          <a:xfrm>
            <a:off x="0" y="304800"/>
            <a:ext cx="8229600" cy="4525963"/>
          </a:xfrm>
        </p:spPr>
        <p:txBody>
          <a:bodyPr/>
          <a:lstStyle/>
          <a:p>
            <a:pPr eaLnBrk="1" hangingPunct="1">
              <a:buFontTx/>
              <a:buNone/>
            </a:pPr>
            <a:r>
              <a:rPr lang="en-US" sz="9600">
                <a:solidFill>
                  <a:srgbClr val="CC0000"/>
                </a:solidFill>
                <a:ea typeface="华文行楷" pitchFamily="2" charset="-122"/>
              </a:rPr>
              <a:t>      </a:t>
            </a:r>
          </a:p>
        </p:txBody>
      </p:sp>
      <p:pic>
        <p:nvPicPr>
          <p:cNvPr id="6148" name="Picture 8" descr="0330020505"/>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581426" y="381000"/>
            <a:ext cx="450215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 Box 9"/>
          <p:cNvSpPr txBox="1">
            <a:spLocks noChangeArrowheads="1"/>
          </p:cNvSpPr>
          <p:nvPr/>
        </p:nvSpPr>
        <p:spPr bwMode="auto">
          <a:xfrm>
            <a:off x="1371600" y="762000"/>
            <a:ext cx="1647825"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9600">
                <a:ea typeface="华文行楷" pitchFamily="2" charset="-122"/>
              </a:rPr>
              <a:t>生命桥</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fade">
                                      <p:cBhvr>
                                        <p:cTn id="7" dur="2000"/>
                                        <p:tgtEl>
                                          <p:spTgt spid="61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mph" presetSubtype="0" fill="hold" grpId="0" nodeType="clickEffect">
                                  <p:stCondLst>
                                    <p:cond delay="0"/>
                                  </p:stCondLst>
                                  <p:childTnLst>
                                    <p:animScale>
                                      <p:cBhvr>
                                        <p:cTn id="11" dur="2000" fill="hold"/>
                                        <p:tgtEl>
                                          <p:spTgt spid="614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4294967295"/>
          </p:nvPr>
        </p:nvSpPr>
        <p:spPr>
          <a:xfrm>
            <a:off x="0" y="1371600"/>
            <a:ext cx="8229600" cy="1066800"/>
          </a:xfrm>
        </p:spPr>
        <p:txBody>
          <a:bodyPr/>
          <a:lstStyle/>
          <a:p>
            <a:pPr algn="ctr" eaLnBrk="1" hangingPunct="1">
              <a:buFontTx/>
              <a:buNone/>
            </a:pPr>
            <a:r>
              <a:rPr lang="zh-CN" altLang="en-US" sz="6000" dirty="0" smtClean="0">
                <a:solidFill>
                  <a:schemeClr val="hlink"/>
                </a:solidFill>
                <a:ea typeface="华文行楷" pitchFamily="2" charset="-122"/>
              </a:rPr>
              <a:t>初</a:t>
            </a:r>
            <a:r>
              <a:rPr lang="zh-CN" altLang="en-US" sz="6000" dirty="0">
                <a:solidFill>
                  <a:schemeClr val="hlink"/>
                </a:solidFill>
                <a:ea typeface="华文行楷" pitchFamily="2" charset="-122"/>
              </a:rPr>
              <a:t>读课文，学习字词</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0" y="457200"/>
            <a:ext cx="3429000" cy="1143000"/>
          </a:xfrm>
        </p:spPr>
        <p:txBody>
          <a:bodyPr/>
          <a:lstStyle/>
          <a:p>
            <a:pPr eaLnBrk="1" hangingPunct="1"/>
            <a:r>
              <a:rPr lang="zh-CN" altLang="en-US" sz="6000" dirty="0">
                <a:solidFill>
                  <a:schemeClr val="tx1"/>
                </a:solidFill>
                <a:ea typeface="楷体_GB2312" pitchFamily="1" charset="-122"/>
              </a:rPr>
              <a:t>检测生字</a:t>
            </a:r>
          </a:p>
        </p:txBody>
      </p:sp>
      <p:grpSp>
        <p:nvGrpSpPr>
          <p:cNvPr id="8196" name="Group 4"/>
          <p:cNvGrpSpPr>
            <a:grpSpLocks/>
          </p:cNvGrpSpPr>
          <p:nvPr/>
        </p:nvGrpSpPr>
        <p:grpSpPr bwMode="auto">
          <a:xfrm>
            <a:off x="1495360" y="2057400"/>
            <a:ext cx="1223963" cy="1223963"/>
            <a:chOff x="0" y="0"/>
            <a:chExt cx="1815" cy="1814"/>
          </a:xfrm>
        </p:grpSpPr>
        <p:sp>
          <p:nvSpPr>
            <p:cNvPr id="8197" name="Rectangle 6"/>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8198" name="Line 7"/>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199" name="Line 8"/>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200" name="Group 8"/>
          <p:cNvGrpSpPr>
            <a:grpSpLocks/>
          </p:cNvGrpSpPr>
          <p:nvPr/>
        </p:nvGrpSpPr>
        <p:grpSpPr bwMode="auto">
          <a:xfrm>
            <a:off x="2714560" y="2057400"/>
            <a:ext cx="1223963" cy="1223963"/>
            <a:chOff x="0" y="0"/>
            <a:chExt cx="1815" cy="1814"/>
          </a:xfrm>
        </p:grpSpPr>
        <p:sp>
          <p:nvSpPr>
            <p:cNvPr id="8201" name="Rectangle 10"/>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8202" name="Line 11"/>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03" name="Line 12"/>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204" name="Group 12"/>
          <p:cNvGrpSpPr>
            <a:grpSpLocks/>
          </p:cNvGrpSpPr>
          <p:nvPr/>
        </p:nvGrpSpPr>
        <p:grpSpPr bwMode="auto">
          <a:xfrm>
            <a:off x="5152960" y="2057400"/>
            <a:ext cx="1223963" cy="1223963"/>
            <a:chOff x="0" y="0"/>
            <a:chExt cx="1815" cy="1814"/>
          </a:xfrm>
        </p:grpSpPr>
        <p:sp>
          <p:nvSpPr>
            <p:cNvPr id="8205" name="Rectangle 14"/>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8206" name="Line 15"/>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07" name="Line 16"/>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208" name="Group 16"/>
          <p:cNvGrpSpPr>
            <a:grpSpLocks/>
          </p:cNvGrpSpPr>
          <p:nvPr/>
        </p:nvGrpSpPr>
        <p:grpSpPr bwMode="auto">
          <a:xfrm>
            <a:off x="3933760" y="2057400"/>
            <a:ext cx="1223963" cy="1223963"/>
            <a:chOff x="0" y="0"/>
            <a:chExt cx="1815" cy="1814"/>
          </a:xfrm>
        </p:grpSpPr>
        <p:sp>
          <p:nvSpPr>
            <p:cNvPr id="8209" name="Rectangle 18"/>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8210" name="Line 19"/>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1" name="Line 20"/>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212" name="Group 20"/>
          <p:cNvGrpSpPr>
            <a:grpSpLocks/>
          </p:cNvGrpSpPr>
          <p:nvPr/>
        </p:nvGrpSpPr>
        <p:grpSpPr bwMode="auto">
          <a:xfrm>
            <a:off x="5157759" y="3760775"/>
            <a:ext cx="1223963" cy="1223963"/>
            <a:chOff x="0" y="0"/>
            <a:chExt cx="1815" cy="1814"/>
          </a:xfrm>
        </p:grpSpPr>
        <p:sp>
          <p:nvSpPr>
            <p:cNvPr id="8213" name="Rectangle 22"/>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8214" name="Line 23"/>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5" name="Line 24"/>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216" name="Group 24"/>
          <p:cNvGrpSpPr>
            <a:grpSpLocks/>
          </p:cNvGrpSpPr>
          <p:nvPr/>
        </p:nvGrpSpPr>
        <p:grpSpPr bwMode="auto">
          <a:xfrm>
            <a:off x="3938559" y="3760775"/>
            <a:ext cx="1223963" cy="1223963"/>
            <a:chOff x="0" y="0"/>
            <a:chExt cx="1815" cy="1814"/>
          </a:xfrm>
        </p:grpSpPr>
        <p:sp>
          <p:nvSpPr>
            <p:cNvPr id="8217" name="Rectangle 26"/>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8218" name="Line 27"/>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19" name="Line 28"/>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220" name="Group 28"/>
          <p:cNvGrpSpPr>
            <a:grpSpLocks/>
          </p:cNvGrpSpPr>
          <p:nvPr/>
        </p:nvGrpSpPr>
        <p:grpSpPr bwMode="auto">
          <a:xfrm>
            <a:off x="2719359" y="3760775"/>
            <a:ext cx="1223963" cy="1223963"/>
            <a:chOff x="0" y="0"/>
            <a:chExt cx="1815" cy="1814"/>
          </a:xfrm>
        </p:grpSpPr>
        <p:sp>
          <p:nvSpPr>
            <p:cNvPr id="8221" name="Rectangle 30"/>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8222" name="Line 31"/>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23" name="Line 32"/>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224" name="Group 32"/>
          <p:cNvGrpSpPr>
            <a:grpSpLocks/>
          </p:cNvGrpSpPr>
          <p:nvPr/>
        </p:nvGrpSpPr>
        <p:grpSpPr bwMode="auto">
          <a:xfrm>
            <a:off x="1500159" y="3760775"/>
            <a:ext cx="1223963" cy="1223963"/>
            <a:chOff x="0" y="0"/>
            <a:chExt cx="1815" cy="1814"/>
          </a:xfrm>
        </p:grpSpPr>
        <p:sp>
          <p:nvSpPr>
            <p:cNvPr id="8225" name="Rectangle 34"/>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8226" name="Line 35"/>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227" name="Line 36"/>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8228" name="Text Box 38"/>
          <p:cNvSpPr txBox="1">
            <a:spLocks noChangeArrowheads="1"/>
          </p:cNvSpPr>
          <p:nvPr/>
        </p:nvSpPr>
        <p:spPr bwMode="auto">
          <a:xfrm>
            <a:off x="1571560" y="2057400"/>
            <a:ext cx="1143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dirty="0"/>
              <a:t>跨</a:t>
            </a:r>
          </a:p>
        </p:txBody>
      </p:sp>
      <p:sp>
        <p:nvSpPr>
          <p:cNvPr id="8229" name="Text Box 39"/>
          <p:cNvSpPr txBox="1">
            <a:spLocks noChangeArrowheads="1"/>
          </p:cNvSpPr>
          <p:nvPr/>
        </p:nvSpPr>
        <p:spPr bwMode="auto">
          <a:xfrm>
            <a:off x="2790760" y="2057400"/>
            <a:ext cx="1143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dirty="0"/>
              <a:t>绽</a:t>
            </a:r>
          </a:p>
        </p:txBody>
      </p:sp>
      <p:sp>
        <p:nvSpPr>
          <p:cNvPr id="8230" name="Text Box 40"/>
          <p:cNvSpPr txBox="1">
            <a:spLocks noChangeArrowheads="1"/>
          </p:cNvSpPr>
          <p:nvPr/>
        </p:nvSpPr>
        <p:spPr bwMode="auto">
          <a:xfrm>
            <a:off x="4009960" y="2057400"/>
            <a:ext cx="1143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dirty="0"/>
              <a:t>捐</a:t>
            </a:r>
          </a:p>
        </p:txBody>
      </p:sp>
      <p:sp>
        <p:nvSpPr>
          <p:cNvPr id="8231" name="Text Box 41"/>
          <p:cNvSpPr txBox="1">
            <a:spLocks noChangeArrowheads="1"/>
          </p:cNvSpPr>
          <p:nvPr/>
        </p:nvSpPr>
        <p:spPr bwMode="auto">
          <a:xfrm>
            <a:off x="5229160" y="2057400"/>
            <a:ext cx="9144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dirty="0"/>
              <a:t>济</a:t>
            </a:r>
          </a:p>
        </p:txBody>
      </p:sp>
      <p:sp>
        <p:nvSpPr>
          <p:cNvPr id="8232" name="Text Box 46"/>
          <p:cNvSpPr txBox="1">
            <a:spLocks noChangeArrowheads="1"/>
          </p:cNvSpPr>
          <p:nvPr/>
        </p:nvSpPr>
        <p:spPr bwMode="auto">
          <a:xfrm>
            <a:off x="1576359" y="3760775"/>
            <a:ext cx="10668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dirty="0"/>
              <a:t>氏</a:t>
            </a:r>
          </a:p>
        </p:txBody>
      </p:sp>
      <p:sp>
        <p:nvSpPr>
          <p:cNvPr id="8233" name="Text Box 47"/>
          <p:cNvSpPr txBox="1">
            <a:spLocks noChangeArrowheads="1"/>
          </p:cNvSpPr>
          <p:nvPr/>
        </p:nvSpPr>
        <p:spPr bwMode="auto">
          <a:xfrm>
            <a:off x="2871759" y="3760775"/>
            <a:ext cx="9144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dirty="0"/>
              <a:t>涓</a:t>
            </a:r>
          </a:p>
        </p:txBody>
      </p:sp>
      <p:sp>
        <p:nvSpPr>
          <p:cNvPr id="8234" name="Text Box 48"/>
          <p:cNvSpPr txBox="1">
            <a:spLocks noChangeArrowheads="1"/>
          </p:cNvSpPr>
          <p:nvPr/>
        </p:nvSpPr>
        <p:spPr bwMode="auto">
          <a:xfrm>
            <a:off x="4014759" y="3760775"/>
            <a:ext cx="9906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dirty="0"/>
              <a:t>胞</a:t>
            </a:r>
          </a:p>
        </p:txBody>
      </p:sp>
      <p:sp>
        <p:nvSpPr>
          <p:cNvPr id="8235" name="Text Box 49"/>
          <p:cNvSpPr txBox="1">
            <a:spLocks noChangeArrowheads="1"/>
          </p:cNvSpPr>
          <p:nvPr/>
        </p:nvSpPr>
        <p:spPr bwMode="auto">
          <a:xfrm>
            <a:off x="5233959" y="3760775"/>
            <a:ext cx="1143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dirty="0"/>
              <a:t>脉</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0" y="0"/>
            <a:ext cx="3429000" cy="1143000"/>
          </a:xfrm>
        </p:spPr>
        <p:txBody>
          <a:bodyPr/>
          <a:lstStyle/>
          <a:p>
            <a:pPr eaLnBrk="1" hangingPunct="1"/>
            <a:r>
              <a:rPr lang="zh-CN" altLang="en-US" sz="6000">
                <a:solidFill>
                  <a:schemeClr val="tx1"/>
                </a:solidFill>
                <a:ea typeface="楷体_GB2312" pitchFamily="1" charset="-122"/>
              </a:rPr>
              <a:t>检测生字</a:t>
            </a:r>
          </a:p>
        </p:txBody>
      </p:sp>
      <p:grpSp>
        <p:nvGrpSpPr>
          <p:cNvPr id="9220" name="Group 4"/>
          <p:cNvGrpSpPr>
            <a:grpSpLocks/>
          </p:cNvGrpSpPr>
          <p:nvPr/>
        </p:nvGrpSpPr>
        <p:grpSpPr bwMode="auto">
          <a:xfrm>
            <a:off x="1524000" y="2057400"/>
            <a:ext cx="1223963" cy="1223963"/>
            <a:chOff x="0" y="0"/>
            <a:chExt cx="1815" cy="1814"/>
          </a:xfrm>
        </p:grpSpPr>
        <p:sp>
          <p:nvSpPr>
            <p:cNvPr id="9221" name="Rectangle 6"/>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9222" name="Line 7"/>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23" name="Line 8"/>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9224" name="Group 8"/>
          <p:cNvGrpSpPr>
            <a:grpSpLocks/>
          </p:cNvGrpSpPr>
          <p:nvPr/>
        </p:nvGrpSpPr>
        <p:grpSpPr bwMode="auto">
          <a:xfrm>
            <a:off x="2743200" y="2057400"/>
            <a:ext cx="1223963" cy="1223963"/>
            <a:chOff x="0" y="0"/>
            <a:chExt cx="1815" cy="1814"/>
          </a:xfrm>
        </p:grpSpPr>
        <p:sp>
          <p:nvSpPr>
            <p:cNvPr id="9225" name="Rectangle 10"/>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9226" name="Line 11"/>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27" name="Line 12"/>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9228" name="Group 12"/>
          <p:cNvGrpSpPr>
            <a:grpSpLocks/>
          </p:cNvGrpSpPr>
          <p:nvPr/>
        </p:nvGrpSpPr>
        <p:grpSpPr bwMode="auto">
          <a:xfrm>
            <a:off x="5181600" y="2057400"/>
            <a:ext cx="1223963" cy="1223963"/>
            <a:chOff x="0" y="0"/>
            <a:chExt cx="1815" cy="1814"/>
          </a:xfrm>
        </p:grpSpPr>
        <p:sp>
          <p:nvSpPr>
            <p:cNvPr id="9229" name="Rectangle 14"/>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9230" name="Line 15"/>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31" name="Line 16"/>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9232" name="Group 16"/>
          <p:cNvGrpSpPr>
            <a:grpSpLocks/>
          </p:cNvGrpSpPr>
          <p:nvPr/>
        </p:nvGrpSpPr>
        <p:grpSpPr bwMode="auto">
          <a:xfrm>
            <a:off x="3962400" y="2057400"/>
            <a:ext cx="1223963" cy="1223963"/>
            <a:chOff x="0" y="0"/>
            <a:chExt cx="1815" cy="1814"/>
          </a:xfrm>
        </p:grpSpPr>
        <p:sp>
          <p:nvSpPr>
            <p:cNvPr id="9233" name="Rectangle 18"/>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9234" name="Line 19"/>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35" name="Line 20"/>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9236" name="Group 20"/>
          <p:cNvGrpSpPr>
            <a:grpSpLocks/>
          </p:cNvGrpSpPr>
          <p:nvPr/>
        </p:nvGrpSpPr>
        <p:grpSpPr bwMode="auto">
          <a:xfrm>
            <a:off x="5181600" y="4876800"/>
            <a:ext cx="1223963" cy="1223963"/>
            <a:chOff x="0" y="0"/>
            <a:chExt cx="1815" cy="1814"/>
          </a:xfrm>
        </p:grpSpPr>
        <p:sp>
          <p:nvSpPr>
            <p:cNvPr id="9237" name="Rectangle 22"/>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9238" name="Line 23"/>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39" name="Line 24"/>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9240" name="Group 24"/>
          <p:cNvGrpSpPr>
            <a:grpSpLocks/>
          </p:cNvGrpSpPr>
          <p:nvPr/>
        </p:nvGrpSpPr>
        <p:grpSpPr bwMode="auto">
          <a:xfrm>
            <a:off x="3962400" y="4876800"/>
            <a:ext cx="1223963" cy="1223963"/>
            <a:chOff x="0" y="0"/>
            <a:chExt cx="1815" cy="1814"/>
          </a:xfrm>
        </p:grpSpPr>
        <p:sp>
          <p:nvSpPr>
            <p:cNvPr id="9241" name="Rectangle 26"/>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9242" name="Line 27"/>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43" name="Line 28"/>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9244" name="Group 28"/>
          <p:cNvGrpSpPr>
            <a:grpSpLocks/>
          </p:cNvGrpSpPr>
          <p:nvPr/>
        </p:nvGrpSpPr>
        <p:grpSpPr bwMode="auto">
          <a:xfrm>
            <a:off x="2743200" y="4876800"/>
            <a:ext cx="1223963" cy="1223963"/>
            <a:chOff x="0" y="0"/>
            <a:chExt cx="1815" cy="1814"/>
          </a:xfrm>
        </p:grpSpPr>
        <p:sp>
          <p:nvSpPr>
            <p:cNvPr id="9245" name="Rectangle 30"/>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9246" name="Line 31"/>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47" name="Line 32"/>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9248" name="Group 32"/>
          <p:cNvGrpSpPr>
            <a:grpSpLocks/>
          </p:cNvGrpSpPr>
          <p:nvPr/>
        </p:nvGrpSpPr>
        <p:grpSpPr bwMode="auto">
          <a:xfrm>
            <a:off x="1524000" y="4876800"/>
            <a:ext cx="1223963" cy="1223963"/>
            <a:chOff x="0" y="0"/>
            <a:chExt cx="1815" cy="1814"/>
          </a:xfrm>
        </p:grpSpPr>
        <p:sp>
          <p:nvSpPr>
            <p:cNvPr id="9249" name="Rectangle 34"/>
            <p:cNvSpPr>
              <a:spLocks noChangeArrowheads="1"/>
            </p:cNvSpPr>
            <p:nvPr/>
          </p:nvSpPr>
          <p:spPr bwMode="auto">
            <a:xfrm>
              <a:off x="0" y="0"/>
              <a:ext cx="1815" cy="1814"/>
            </a:xfrm>
            <a:prstGeom prst="rect">
              <a:avLst/>
            </a:prstGeom>
            <a:solidFill>
              <a:schemeClr val="bg1"/>
            </a:solidFill>
            <a:ln w="28575">
              <a:solidFill>
                <a:srgbClr val="008000"/>
              </a:solidFill>
              <a:miter lim="800000"/>
              <a:headEnd/>
              <a:tailEnd/>
            </a:ln>
          </p:spPr>
          <p:txBody>
            <a:bodyPr wrap="none" anchor="ctr"/>
            <a:lstStyle/>
            <a:p>
              <a:endParaRPr lang="zh-CN" altLang="en-US"/>
            </a:p>
          </p:txBody>
        </p:sp>
        <p:sp>
          <p:nvSpPr>
            <p:cNvPr id="9250" name="Line 35"/>
            <p:cNvSpPr>
              <a:spLocks noChangeShapeType="1"/>
            </p:cNvSpPr>
            <p:nvPr/>
          </p:nvSpPr>
          <p:spPr bwMode="auto">
            <a:xfrm flipH="1">
              <a:off x="0" y="907"/>
              <a:ext cx="1815" cy="0"/>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251" name="Line 36"/>
            <p:cNvSpPr>
              <a:spLocks noChangeShapeType="1"/>
            </p:cNvSpPr>
            <p:nvPr/>
          </p:nvSpPr>
          <p:spPr bwMode="auto">
            <a:xfrm>
              <a:off x="908" y="45"/>
              <a:ext cx="0" cy="1769"/>
            </a:xfrm>
            <a:prstGeom prst="line">
              <a:avLst/>
            </a:prstGeom>
            <a:noFill/>
            <a:ln w="28575">
              <a:solidFill>
                <a:srgbClr val="008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9252" name="Text Box 38"/>
          <p:cNvSpPr txBox="1">
            <a:spLocks noChangeArrowheads="1"/>
          </p:cNvSpPr>
          <p:nvPr/>
        </p:nvSpPr>
        <p:spPr bwMode="auto">
          <a:xfrm>
            <a:off x="1600200" y="2057400"/>
            <a:ext cx="1143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a:t>跨</a:t>
            </a:r>
          </a:p>
        </p:txBody>
      </p:sp>
      <p:sp>
        <p:nvSpPr>
          <p:cNvPr id="9253" name="Text Box 39"/>
          <p:cNvSpPr txBox="1">
            <a:spLocks noChangeArrowheads="1"/>
          </p:cNvSpPr>
          <p:nvPr/>
        </p:nvSpPr>
        <p:spPr bwMode="auto">
          <a:xfrm>
            <a:off x="2819400" y="2057400"/>
            <a:ext cx="1143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a:t>绽</a:t>
            </a:r>
          </a:p>
        </p:txBody>
      </p:sp>
      <p:sp>
        <p:nvSpPr>
          <p:cNvPr id="9254" name="Text Box 40"/>
          <p:cNvSpPr txBox="1">
            <a:spLocks noChangeArrowheads="1"/>
          </p:cNvSpPr>
          <p:nvPr/>
        </p:nvSpPr>
        <p:spPr bwMode="auto">
          <a:xfrm>
            <a:off x="4038600" y="2057400"/>
            <a:ext cx="1143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a:t>捐</a:t>
            </a:r>
          </a:p>
        </p:txBody>
      </p:sp>
      <p:sp>
        <p:nvSpPr>
          <p:cNvPr id="9255" name="Text Box 41"/>
          <p:cNvSpPr txBox="1">
            <a:spLocks noChangeArrowheads="1"/>
          </p:cNvSpPr>
          <p:nvPr/>
        </p:nvSpPr>
        <p:spPr bwMode="auto">
          <a:xfrm>
            <a:off x="5257800" y="2057400"/>
            <a:ext cx="9144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a:t>济</a:t>
            </a:r>
          </a:p>
        </p:txBody>
      </p:sp>
      <p:sp>
        <p:nvSpPr>
          <p:cNvPr id="9256" name="Text Box 42"/>
          <p:cNvSpPr txBox="1">
            <a:spLocks noChangeArrowheads="1"/>
          </p:cNvSpPr>
          <p:nvPr/>
        </p:nvSpPr>
        <p:spPr bwMode="auto">
          <a:xfrm>
            <a:off x="1447800" y="1219200"/>
            <a:ext cx="1295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en-US" sz="4400"/>
              <a:t>kuà</a:t>
            </a:r>
          </a:p>
        </p:txBody>
      </p:sp>
      <p:sp>
        <p:nvSpPr>
          <p:cNvPr id="9257" name="Text Box 43"/>
          <p:cNvSpPr txBox="1">
            <a:spLocks noChangeArrowheads="1"/>
          </p:cNvSpPr>
          <p:nvPr/>
        </p:nvSpPr>
        <p:spPr bwMode="auto">
          <a:xfrm>
            <a:off x="2514600" y="1219200"/>
            <a:ext cx="1828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en-US" sz="4400"/>
              <a:t>zhàn</a:t>
            </a:r>
          </a:p>
        </p:txBody>
      </p:sp>
      <p:sp>
        <p:nvSpPr>
          <p:cNvPr id="9258" name="Text Box 44"/>
          <p:cNvSpPr txBox="1">
            <a:spLocks noChangeArrowheads="1"/>
          </p:cNvSpPr>
          <p:nvPr/>
        </p:nvSpPr>
        <p:spPr bwMode="auto">
          <a:xfrm>
            <a:off x="3962400" y="1219200"/>
            <a:ext cx="21336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en-US" sz="4400"/>
              <a:t>ju</a:t>
            </a:r>
            <a:r>
              <a:rPr lang="en-US" sz="4400" b="1"/>
              <a:t>ā</a:t>
            </a:r>
            <a:r>
              <a:rPr lang="en-US" sz="4400"/>
              <a:t>n</a:t>
            </a:r>
          </a:p>
        </p:txBody>
      </p:sp>
      <p:sp>
        <p:nvSpPr>
          <p:cNvPr id="9259" name="Text Box 45"/>
          <p:cNvSpPr txBox="1">
            <a:spLocks noChangeArrowheads="1"/>
          </p:cNvSpPr>
          <p:nvPr/>
        </p:nvSpPr>
        <p:spPr bwMode="auto">
          <a:xfrm>
            <a:off x="5486400" y="1219200"/>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en-US" sz="4400"/>
              <a:t>jì</a:t>
            </a:r>
          </a:p>
        </p:txBody>
      </p:sp>
      <p:sp>
        <p:nvSpPr>
          <p:cNvPr id="9260" name="Text Box 46"/>
          <p:cNvSpPr txBox="1">
            <a:spLocks noChangeArrowheads="1"/>
          </p:cNvSpPr>
          <p:nvPr/>
        </p:nvSpPr>
        <p:spPr bwMode="auto">
          <a:xfrm>
            <a:off x="1600200" y="4876800"/>
            <a:ext cx="10668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a:t>氏</a:t>
            </a:r>
          </a:p>
        </p:txBody>
      </p:sp>
      <p:sp>
        <p:nvSpPr>
          <p:cNvPr id="9261" name="Text Box 47"/>
          <p:cNvSpPr txBox="1">
            <a:spLocks noChangeArrowheads="1"/>
          </p:cNvSpPr>
          <p:nvPr/>
        </p:nvSpPr>
        <p:spPr bwMode="auto">
          <a:xfrm>
            <a:off x="2895600" y="4876800"/>
            <a:ext cx="9144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a:t>涓</a:t>
            </a:r>
          </a:p>
        </p:txBody>
      </p:sp>
      <p:sp>
        <p:nvSpPr>
          <p:cNvPr id="9262" name="Text Box 48"/>
          <p:cNvSpPr txBox="1">
            <a:spLocks noChangeArrowheads="1"/>
          </p:cNvSpPr>
          <p:nvPr/>
        </p:nvSpPr>
        <p:spPr bwMode="auto">
          <a:xfrm>
            <a:off x="4038600" y="4876800"/>
            <a:ext cx="9906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a:t>胞</a:t>
            </a:r>
          </a:p>
        </p:txBody>
      </p:sp>
      <p:sp>
        <p:nvSpPr>
          <p:cNvPr id="9263" name="Text Box 49"/>
          <p:cNvSpPr txBox="1">
            <a:spLocks noChangeArrowheads="1"/>
          </p:cNvSpPr>
          <p:nvPr/>
        </p:nvSpPr>
        <p:spPr bwMode="auto">
          <a:xfrm>
            <a:off x="5257800" y="4876800"/>
            <a:ext cx="11430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600"/>
              <a:t>脉</a:t>
            </a:r>
          </a:p>
        </p:txBody>
      </p:sp>
      <p:sp>
        <p:nvSpPr>
          <p:cNvPr id="9264" name="Text Box 50"/>
          <p:cNvSpPr txBox="1">
            <a:spLocks noChangeArrowheads="1"/>
          </p:cNvSpPr>
          <p:nvPr/>
        </p:nvSpPr>
        <p:spPr bwMode="auto">
          <a:xfrm>
            <a:off x="1600200" y="4114800"/>
            <a:ext cx="9906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en-US" sz="4400"/>
              <a:t>shì</a:t>
            </a:r>
          </a:p>
        </p:txBody>
      </p:sp>
      <p:sp>
        <p:nvSpPr>
          <p:cNvPr id="9265" name="Text Box 51"/>
          <p:cNvSpPr txBox="1">
            <a:spLocks noChangeArrowheads="1"/>
          </p:cNvSpPr>
          <p:nvPr/>
        </p:nvSpPr>
        <p:spPr bwMode="auto">
          <a:xfrm>
            <a:off x="2667000" y="4114800"/>
            <a:ext cx="1828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en-US" sz="4400"/>
              <a:t>ju</a:t>
            </a:r>
            <a:r>
              <a:rPr lang="en-US" sz="4400" b="1"/>
              <a:t>ā</a:t>
            </a:r>
            <a:r>
              <a:rPr lang="en-US" sz="4400"/>
              <a:t>n</a:t>
            </a:r>
          </a:p>
        </p:txBody>
      </p:sp>
      <p:sp>
        <p:nvSpPr>
          <p:cNvPr id="9266" name="Text Box 52"/>
          <p:cNvSpPr txBox="1">
            <a:spLocks noChangeArrowheads="1"/>
          </p:cNvSpPr>
          <p:nvPr/>
        </p:nvSpPr>
        <p:spPr bwMode="auto">
          <a:xfrm>
            <a:off x="4038600" y="4114800"/>
            <a:ext cx="2362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en-US" sz="4400"/>
              <a:t>b</a:t>
            </a:r>
            <a:r>
              <a:rPr lang="en-US" sz="4400" b="1"/>
              <a:t>ā</a:t>
            </a:r>
            <a:r>
              <a:rPr lang="en-US" sz="4400"/>
              <a:t>o</a:t>
            </a:r>
          </a:p>
        </p:txBody>
      </p:sp>
      <p:sp>
        <p:nvSpPr>
          <p:cNvPr id="9267" name="Text Box 53"/>
          <p:cNvSpPr txBox="1">
            <a:spLocks noChangeArrowheads="1"/>
          </p:cNvSpPr>
          <p:nvPr/>
        </p:nvSpPr>
        <p:spPr bwMode="auto">
          <a:xfrm>
            <a:off x="5334000" y="4114800"/>
            <a:ext cx="108426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4400"/>
              <a:t>mài</a:t>
            </a: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4294967295"/>
          </p:nvPr>
        </p:nvSpPr>
        <p:spPr>
          <a:xfrm>
            <a:off x="1066892" y="1828842"/>
            <a:ext cx="6553200" cy="2819400"/>
          </a:xfrm>
        </p:spPr>
        <p:txBody>
          <a:bodyPr/>
          <a:lstStyle/>
          <a:p>
            <a:pPr eaLnBrk="1" hangingPunct="1">
              <a:lnSpc>
                <a:spcPct val="80000"/>
              </a:lnSpc>
              <a:buFontTx/>
              <a:buNone/>
            </a:pPr>
            <a:r>
              <a:rPr lang="en-US" sz="2800" dirty="0">
                <a:latin typeface="新宋体" pitchFamily="49" charset="-122"/>
                <a:ea typeface="新宋体" pitchFamily="49" charset="-122"/>
              </a:rPr>
              <a:t> </a:t>
            </a:r>
            <a:r>
              <a:rPr lang="zh-CN" altLang="en-US" sz="3600" b="1" dirty="0">
                <a:solidFill>
                  <a:srgbClr val="FF00FF"/>
                </a:solidFill>
                <a:latin typeface="新宋体" pitchFamily="49" charset="-122"/>
                <a:ea typeface="新宋体" pitchFamily="49" charset="-122"/>
              </a:rPr>
              <a:t>枯萎  花苞  绽放  周折</a:t>
            </a:r>
          </a:p>
          <a:p>
            <a:pPr eaLnBrk="1" hangingPunct="1">
              <a:lnSpc>
                <a:spcPct val="80000"/>
              </a:lnSpc>
              <a:buFontTx/>
              <a:buNone/>
            </a:pPr>
            <a:endParaRPr lang="zh-CN" altLang="en-US" sz="3600" b="1" dirty="0">
              <a:solidFill>
                <a:srgbClr val="FF00FF"/>
              </a:solidFill>
              <a:latin typeface="新宋体" pitchFamily="49" charset="-122"/>
              <a:ea typeface="新宋体" pitchFamily="49" charset="-122"/>
            </a:endParaRPr>
          </a:p>
          <a:p>
            <a:pPr eaLnBrk="1" hangingPunct="1">
              <a:lnSpc>
                <a:spcPct val="80000"/>
              </a:lnSpc>
              <a:buFontTx/>
              <a:buNone/>
            </a:pPr>
            <a:r>
              <a:rPr lang="zh-CN" altLang="en-US" sz="3600" b="1" dirty="0">
                <a:solidFill>
                  <a:srgbClr val="FF00FF"/>
                </a:solidFill>
                <a:latin typeface="新宋体" pitchFamily="49" charset="-122"/>
                <a:ea typeface="新宋体" pitchFamily="49" charset="-122"/>
              </a:rPr>
              <a:t> 步履匆匆   袭击   突如其来</a:t>
            </a:r>
          </a:p>
          <a:p>
            <a:pPr eaLnBrk="1" hangingPunct="1">
              <a:lnSpc>
                <a:spcPct val="80000"/>
              </a:lnSpc>
              <a:buFontTx/>
              <a:buNone/>
            </a:pPr>
            <a:endParaRPr lang="zh-CN" altLang="en-US" sz="3600" b="1" dirty="0">
              <a:solidFill>
                <a:srgbClr val="FF00FF"/>
              </a:solidFill>
              <a:latin typeface="新宋体" pitchFamily="49" charset="-122"/>
              <a:ea typeface="新宋体" pitchFamily="49" charset="-122"/>
            </a:endParaRPr>
          </a:p>
          <a:p>
            <a:pPr eaLnBrk="1" hangingPunct="1">
              <a:lnSpc>
                <a:spcPct val="80000"/>
              </a:lnSpc>
              <a:buFontTx/>
              <a:buNone/>
            </a:pPr>
            <a:r>
              <a:rPr lang="zh-CN" altLang="en-US" sz="3600" b="1" dirty="0">
                <a:solidFill>
                  <a:srgbClr val="FF00FF"/>
                </a:solidFill>
                <a:latin typeface="新宋体" pitchFamily="49" charset="-122"/>
                <a:ea typeface="新宋体" pitchFamily="49" charset="-122"/>
              </a:rPr>
              <a:t> 空旷  沉着  暂停  涓涓流</a:t>
            </a:r>
            <a:r>
              <a:rPr lang="zh-CN" altLang="en-US" sz="3600" b="1" dirty="0" smtClean="0">
                <a:solidFill>
                  <a:srgbClr val="FF00FF"/>
                </a:solidFill>
                <a:latin typeface="新宋体" pitchFamily="49" charset="-122"/>
                <a:ea typeface="新宋体" pitchFamily="49" charset="-122"/>
              </a:rPr>
              <a:t>出</a:t>
            </a:r>
            <a:endParaRPr lang="zh-CN" altLang="en-US" sz="3600" b="1" dirty="0">
              <a:solidFill>
                <a:srgbClr val="FF00FF"/>
              </a:solidFill>
              <a:latin typeface="新宋体" pitchFamily="49" charset="-122"/>
              <a:ea typeface="新宋体" pitchFamily="49" charset="-122"/>
            </a:endParaRPr>
          </a:p>
        </p:txBody>
      </p:sp>
      <p:sp>
        <p:nvSpPr>
          <p:cNvPr id="10244" name="Text Box 4"/>
          <p:cNvSpPr txBox="1">
            <a:spLocks noChangeArrowheads="1"/>
          </p:cNvSpPr>
          <p:nvPr/>
        </p:nvSpPr>
        <p:spPr bwMode="auto">
          <a:xfrm>
            <a:off x="1130879" y="533476"/>
            <a:ext cx="1752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000" dirty="0">
                <a:ea typeface="楷体_GB2312" pitchFamily="1" charset="-122"/>
              </a:rPr>
              <a:t>词语</a:t>
            </a: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4294967295"/>
          </p:nvPr>
        </p:nvSpPr>
        <p:spPr>
          <a:xfrm>
            <a:off x="0" y="1600200"/>
            <a:ext cx="8686800" cy="4525963"/>
          </a:xfrm>
        </p:spPr>
        <p:txBody>
          <a:bodyPr/>
          <a:lstStyle/>
          <a:p>
            <a:pPr eaLnBrk="1" hangingPunct="1">
              <a:buFontTx/>
              <a:buNone/>
            </a:pPr>
            <a:r>
              <a:rPr lang="en-US"/>
              <a:t>          </a:t>
            </a:r>
            <a:r>
              <a:rPr lang="zh-CN" altLang="en-US" sz="4400"/>
              <a:t>这个刚满</a:t>
            </a:r>
            <a:r>
              <a:rPr lang="en-US" sz="4400"/>
              <a:t>18</a:t>
            </a:r>
            <a:r>
              <a:rPr lang="zh-CN" altLang="en-US" sz="4400"/>
              <a:t>岁的年轻人，患了严重的白血病，生命就像即将</a:t>
            </a:r>
            <a:r>
              <a:rPr lang="zh-CN" altLang="en-US" sz="4400">
                <a:solidFill>
                  <a:srgbClr val="FF6600"/>
                </a:solidFill>
              </a:rPr>
              <a:t>枯萎</a:t>
            </a:r>
            <a:r>
              <a:rPr lang="zh-CN" altLang="en-US" sz="4400"/>
              <a:t>的</a:t>
            </a:r>
            <a:r>
              <a:rPr lang="zh-CN" altLang="en-US" sz="4400">
                <a:solidFill>
                  <a:srgbClr val="FF6600"/>
                </a:solidFill>
              </a:rPr>
              <a:t>花苞</a:t>
            </a:r>
            <a:r>
              <a:rPr lang="zh-CN" altLang="en-US" sz="4400"/>
              <a:t>，唯有骨髓移植，才能使这花朵</a:t>
            </a:r>
            <a:r>
              <a:rPr lang="zh-CN" altLang="en-US" sz="4400">
                <a:solidFill>
                  <a:srgbClr val="FF6600"/>
                </a:solidFill>
              </a:rPr>
              <a:t>绽放</a:t>
            </a:r>
            <a:r>
              <a:rPr lang="zh-CN" altLang="en-US" sz="4400"/>
              <a:t>。</a:t>
            </a: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4294967295"/>
          </p:nvPr>
        </p:nvSpPr>
        <p:spPr>
          <a:xfrm>
            <a:off x="457308" y="685872"/>
            <a:ext cx="8153400" cy="4525963"/>
          </a:xfrm>
        </p:spPr>
        <p:txBody>
          <a:bodyPr/>
          <a:lstStyle/>
          <a:p>
            <a:pPr eaLnBrk="1" hangingPunct="1">
              <a:lnSpc>
                <a:spcPct val="90000"/>
              </a:lnSpc>
              <a:buFontTx/>
              <a:buNone/>
            </a:pPr>
            <a:r>
              <a:rPr lang="en-US" dirty="0"/>
              <a:t>        </a:t>
            </a:r>
            <a:r>
              <a:rPr lang="zh-CN" altLang="en-US" sz="3600" dirty="0"/>
              <a:t>然而，要找到适合的骨髓，又谈何容易。</a:t>
            </a:r>
          </a:p>
          <a:p>
            <a:pPr eaLnBrk="1" hangingPunct="1">
              <a:lnSpc>
                <a:spcPct val="90000"/>
              </a:lnSpc>
              <a:buFontTx/>
              <a:buNone/>
            </a:pPr>
            <a:r>
              <a:rPr lang="zh-CN" altLang="en-US" sz="3600" dirty="0"/>
              <a:t>        如果没有血缘关系，常常要在成千上万甚至几十万人中才能找到一个合适的骨髓捐献者。</a:t>
            </a:r>
          </a:p>
          <a:p>
            <a:pPr eaLnBrk="1" hangingPunct="1">
              <a:lnSpc>
                <a:spcPct val="90000"/>
              </a:lnSpc>
              <a:buFontTx/>
              <a:buNone/>
            </a:pPr>
            <a:endParaRPr lang="zh-CN" altLang="en-US" sz="3600" dirty="0"/>
          </a:p>
          <a:p>
            <a:pPr eaLnBrk="1" hangingPunct="1">
              <a:lnSpc>
                <a:spcPct val="90000"/>
              </a:lnSpc>
              <a:buFontTx/>
              <a:buNone/>
            </a:pPr>
            <a:r>
              <a:rPr lang="zh-CN" altLang="en-US" sz="3600" dirty="0"/>
              <a:t>        小钱是幸运的，几经</a:t>
            </a:r>
            <a:r>
              <a:rPr lang="zh-CN" altLang="en-US" sz="3600" dirty="0">
                <a:solidFill>
                  <a:srgbClr val="FF6600"/>
                </a:solidFill>
              </a:rPr>
              <a:t>周折</a:t>
            </a:r>
            <a:r>
              <a:rPr lang="zh-CN" altLang="en-US" sz="3600" dirty="0"/>
              <a:t>，终于在台湾找到了这样的人。</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4294967295"/>
          </p:nvPr>
        </p:nvSpPr>
        <p:spPr>
          <a:xfrm>
            <a:off x="0" y="457200"/>
            <a:ext cx="8229600" cy="4525963"/>
          </a:xfrm>
        </p:spPr>
        <p:txBody>
          <a:bodyPr/>
          <a:lstStyle/>
          <a:p>
            <a:pPr eaLnBrk="1" hangingPunct="1">
              <a:buFontTx/>
              <a:buNone/>
            </a:pPr>
            <a:r>
              <a:rPr lang="en-US" sz="4400" dirty="0"/>
              <a:t>        </a:t>
            </a:r>
            <a:r>
              <a:rPr lang="zh-CN" altLang="en-US" sz="4400" dirty="0"/>
              <a:t>但是，李博士仍</a:t>
            </a:r>
            <a:r>
              <a:rPr lang="zh-CN" altLang="en-US" sz="4400" dirty="0">
                <a:solidFill>
                  <a:srgbClr val="FF6600"/>
                </a:solidFill>
              </a:rPr>
              <a:t>沉着</a:t>
            </a:r>
            <a:r>
              <a:rPr lang="zh-CN" altLang="en-US" sz="4400" dirty="0"/>
              <a:t>地站在病床前，那位青年也静静地躺在病床上。</a:t>
            </a:r>
          </a:p>
          <a:p>
            <a:pPr eaLnBrk="1" hangingPunct="1">
              <a:buFontTx/>
              <a:buNone/>
            </a:pPr>
            <a:r>
              <a:rPr lang="zh-CN" altLang="en-US" sz="4400" dirty="0"/>
              <a:t>         经过一次又一次的努力，利用大地震动</a:t>
            </a:r>
            <a:r>
              <a:rPr lang="zh-CN" altLang="en-US" sz="4400" dirty="0">
                <a:solidFill>
                  <a:srgbClr val="FF6600"/>
                </a:solidFill>
              </a:rPr>
              <a:t>暂停</a:t>
            </a:r>
            <a:r>
              <a:rPr lang="zh-CN" altLang="en-US" sz="4400" dirty="0"/>
              <a:t>的</a:t>
            </a:r>
            <a:r>
              <a:rPr lang="zh-CN" altLang="en-US" sz="4400" dirty="0">
                <a:solidFill>
                  <a:srgbClr val="FF6600"/>
                </a:solidFill>
              </a:rPr>
              <a:t>间隔</a:t>
            </a:r>
            <a:r>
              <a:rPr lang="zh-CN" altLang="en-US" sz="4400" dirty="0"/>
              <a:t>，台湾青年的骨髓，终于从身躯里</a:t>
            </a:r>
            <a:r>
              <a:rPr lang="zh-CN" altLang="en-US" sz="4400" dirty="0">
                <a:solidFill>
                  <a:srgbClr val="FF6600"/>
                </a:solidFill>
              </a:rPr>
              <a:t>涓涓流出</a:t>
            </a:r>
            <a:r>
              <a:rPr lang="zh-CN" altLang="en-US" sz="4400" dirty="0"/>
              <a:t>。</a:t>
            </a: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914400" y="2362200"/>
            <a:ext cx="8229600" cy="1143000"/>
          </a:xfrm>
        </p:spPr>
        <p:txBody>
          <a:bodyPr/>
          <a:lstStyle/>
          <a:p>
            <a:pPr eaLnBrk="1" hangingPunct="1"/>
            <a:r>
              <a:rPr lang="zh-CN" altLang="en-US" sz="6000" dirty="0">
                <a:solidFill>
                  <a:schemeClr val="hlink"/>
                </a:solidFill>
                <a:ea typeface="华文行楷" pitchFamily="2" charset="-122"/>
              </a:rPr>
              <a:t>再读课文，归纳内容</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a:xfrm>
            <a:off x="990694" y="1219258"/>
            <a:ext cx="6248400" cy="1143000"/>
          </a:xfrm>
        </p:spPr>
        <p:txBody>
          <a:bodyPr/>
          <a:lstStyle/>
          <a:p>
            <a:pPr eaLnBrk="1" hangingPunct="1"/>
            <a:r>
              <a:rPr lang="zh-CN" altLang="en-US" dirty="0">
                <a:solidFill>
                  <a:srgbClr val="FF00FF"/>
                </a:solidFill>
              </a:rPr>
              <a:t>课文讲了件什么事？</a:t>
            </a: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381110" y="457278"/>
            <a:ext cx="6248400" cy="1143000"/>
          </a:xfrm>
        </p:spPr>
        <p:txBody>
          <a:bodyPr/>
          <a:lstStyle/>
          <a:p>
            <a:pPr eaLnBrk="1" hangingPunct="1"/>
            <a:r>
              <a:rPr lang="zh-CN" altLang="en-US" dirty="0">
                <a:solidFill>
                  <a:srgbClr val="FF00FF"/>
                </a:solidFill>
              </a:rPr>
              <a:t>课文讲了件什么事？</a:t>
            </a:r>
          </a:p>
        </p:txBody>
      </p:sp>
      <p:sp>
        <p:nvSpPr>
          <p:cNvPr id="18435" name="Rectangle 3"/>
          <p:cNvSpPr>
            <a:spLocks noGrp="1" noChangeArrowheads="1"/>
          </p:cNvSpPr>
          <p:nvPr>
            <p:ph type="body" idx="4294967295"/>
          </p:nvPr>
        </p:nvSpPr>
        <p:spPr>
          <a:xfrm>
            <a:off x="304912" y="1828842"/>
            <a:ext cx="8229600" cy="4525962"/>
          </a:xfrm>
        </p:spPr>
        <p:txBody>
          <a:bodyPr/>
          <a:lstStyle/>
          <a:p>
            <a:pPr eaLnBrk="1" hangingPunct="1">
              <a:buFontTx/>
              <a:buNone/>
            </a:pPr>
            <a:r>
              <a:rPr lang="zh-CN" altLang="en-US" sz="4400" b="1" dirty="0">
                <a:solidFill>
                  <a:srgbClr val="000000"/>
                </a:solidFill>
              </a:rPr>
              <a:t>杭州                              台湾      </a:t>
            </a:r>
          </a:p>
          <a:p>
            <a:pPr eaLnBrk="1" hangingPunct="1">
              <a:buFontTx/>
              <a:buNone/>
            </a:pPr>
            <a:r>
              <a:rPr lang="zh-CN" altLang="en-US" sz="4400" b="1" dirty="0">
                <a:solidFill>
                  <a:srgbClr val="000000"/>
                </a:solidFill>
              </a:rPr>
              <a:t>小钱         捐献骨髓       同胞</a:t>
            </a:r>
          </a:p>
          <a:p>
            <a:pPr eaLnBrk="1" hangingPunct="1">
              <a:buFontTx/>
              <a:buNone/>
            </a:pPr>
            <a:r>
              <a:rPr lang="zh-CN" altLang="en-US" sz="4400" b="1" dirty="0">
                <a:solidFill>
                  <a:srgbClr val="000000"/>
                </a:solidFill>
              </a:rPr>
              <a:t>白血病                          余震</a:t>
            </a:r>
            <a:r>
              <a:rPr lang="zh-CN" altLang="en-US" sz="4400" b="1" dirty="0" smtClean="0">
                <a:solidFill>
                  <a:srgbClr val="000000"/>
                </a:solidFill>
              </a:rPr>
              <a:t>中</a:t>
            </a:r>
            <a:endParaRPr lang="zh-CN" altLang="en-US" sz="4400" b="1" dirty="0">
              <a:solidFill>
                <a:srgbClr val="000000"/>
              </a:solidFill>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609704" y="1752644"/>
            <a:ext cx="8229600" cy="1143000"/>
          </a:xfrm>
        </p:spPr>
        <p:txBody>
          <a:bodyPr/>
          <a:lstStyle/>
          <a:p>
            <a:pPr eaLnBrk="1" hangingPunct="1"/>
            <a:r>
              <a:rPr lang="zh-CN" altLang="en-US" sz="6000" dirty="0">
                <a:solidFill>
                  <a:schemeClr val="hlink"/>
                </a:solidFill>
                <a:ea typeface="华文行楷" pitchFamily="2" charset="-122"/>
              </a:rPr>
              <a:t>品读畅谈，感情朗读</a:t>
            </a: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0" y="914400"/>
            <a:ext cx="8229600" cy="1143000"/>
          </a:xfrm>
        </p:spPr>
        <p:txBody>
          <a:bodyPr/>
          <a:lstStyle/>
          <a:p>
            <a:pPr eaLnBrk="1" hangingPunct="1"/>
            <a:r>
              <a:rPr lang="zh-CN" altLang="en-US" dirty="0">
                <a:solidFill>
                  <a:srgbClr val="FF00FF"/>
                </a:solidFill>
              </a:rPr>
              <a:t>你最感动的地方是什么？</a:t>
            </a: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838298" y="304882"/>
            <a:ext cx="8229600" cy="1143000"/>
          </a:xfrm>
        </p:spPr>
        <p:txBody>
          <a:bodyPr/>
          <a:lstStyle/>
          <a:p>
            <a:pPr eaLnBrk="1" hangingPunct="1"/>
            <a:r>
              <a:rPr lang="zh-CN" altLang="en-US" dirty="0">
                <a:solidFill>
                  <a:srgbClr val="FF00FF"/>
                </a:solidFill>
              </a:rPr>
              <a:t>你最感动的地方是什么？</a:t>
            </a:r>
          </a:p>
        </p:txBody>
      </p:sp>
      <p:sp>
        <p:nvSpPr>
          <p:cNvPr id="22531" name="Rectangle 3"/>
          <p:cNvSpPr>
            <a:spLocks noGrp="1" noChangeArrowheads="1"/>
          </p:cNvSpPr>
          <p:nvPr>
            <p:ph type="body" idx="4294967295"/>
          </p:nvPr>
        </p:nvSpPr>
        <p:spPr>
          <a:xfrm>
            <a:off x="533506" y="1524050"/>
            <a:ext cx="8153400" cy="4525963"/>
          </a:xfrm>
        </p:spPr>
        <p:txBody>
          <a:bodyPr/>
          <a:lstStyle/>
          <a:p>
            <a:pPr eaLnBrk="1" hangingPunct="1">
              <a:buFontTx/>
              <a:buNone/>
            </a:pPr>
            <a:r>
              <a:rPr lang="en-US" sz="2800" dirty="0"/>
              <a:t>          </a:t>
            </a:r>
            <a:r>
              <a:rPr lang="zh-CN" altLang="en-US" dirty="0" smtClean="0"/>
              <a:t>小</a:t>
            </a:r>
            <a:r>
              <a:rPr lang="zh-CN" altLang="en-US" dirty="0"/>
              <a:t>钱静静地躺在病床上。灿烂的阳光没有使他苍白的脸红润起来。这个刚满</a:t>
            </a:r>
            <a:r>
              <a:rPr lang="en-US" dirty="0"/>
              <a:t>18</a:t>
            </a:r>
            <a:r>
              <a:rPr lang="zh-CN" altLang="en-US" dirty="0"/>
              <a:t>岁的年轻人，患了严重的白血病，生命就像即将枯萎的花苞，唯有骨髓移植，才能使这花朵绽放。然而，要找到适合的骨髓，又谈何容易。如果没有血缘关系，常常要在成千上万甚至几十万人中才能找到一个合适的骨髓捐献者。小钱是幸运的，几经周折，终于在台湾找到了这样的人</a:t>
            </a:r>
            <a:r>
              <a:rPr lang="zh-CN" altLang="en-US" dirty="0" smtClean="0"/>
              <a:t>。</a:t>
            </a:r>
            <a:endParaRPr lang="zh-CN" altLang="en-US" dirty="0"/>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457308" y="762070"/>
            <a:ext cx="8229600" cy="1143000"/>
          </a:xfrm>
        </p:spPr>
        <p:txBody>
          <a:bodyPr/>
          <a:lstStyle/>
          <a:p>
            <a:pPr eaLnBrk="1" hangingPunct="1"/>
            <a:r>
              <a:rPr lang="zh-CN" altLang="en-US" sz="4000" dirty="0"/>
              <a:t>在台湾找到的为小钱捐献骨髓的同胞是什么样的人呢？</a:t>
            </a:r>
          </a:p>
        </p:txBody>
      </p:sp>
      <p:sp>
        <p:nvSpPr>
          <p:cNvPr id="23555" name="Rectangle 3"/>
          <p:cNvSpPr>
            <a:spLocks noGrp="1" noChangeArrowheads="1"/>
          </p:cNvSpPr>
          <p:nvPr>
            <p:ph type="body" idx="4294967295"/>
          </p:nvPr>
        </p:nvSpPr>
        <p:spPr>
          <a:xfrm>
            <a:off x="0" y="2438426"/>
            <a:ext cx="8229600" cy="3048000"/>
          </a:xfrm>
        </p:spPr>
        <p:txBody>
          <a:bodyPr/>
          <a:lstStyle/>
          <a:p>
            <a:pPr eaLnBrk="1" hangingPunct="1">
              <a:buFontTx/>
              <a:buNone/>
            </a:pPr>
            <a:r>
              <a:rPr lang="en-US" dirty="0"/>
              <a:t>          </a:t>
            </a:r>
            <a:r>
              <a:rPr lang="zh-CN" altLang="en-US" sz="4800" dirty="0">
                <a:solidFill>
                  <a:srgbClr val="CC3300"/>
                </a:solidFill>
              </a:rPr>
              <a:t>但是，他知道，在海峡的另一边，有一位青年正满怀希望，期待着他的骨髓。</a:t>
            </a: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85800" y="914400"/>
            <a:ext cx="7315200" cy="1905000"/>
          </a:xfrm>
        </p:spPr>
        <p:txBody>
          <a:bodyPr/>
          <a:lstStyle/>
          <a:p>
            <a:r>
              <a:rPr lang="zh-CN" altLang="en-US" sz="3600"/>
              <a:t>        </a:t>
            </a:r>
            <a:endParaRPr lang="zh-CN" altLang="en-US" sz="6000"/>
          </a:p>
        </p:txBody>
      </p:sp>
      <p:sp>
        <p:nvSpPr>
          <p:cNvPr id="24579" name="Rectangle 3"/>
          <p:cNvSpPr>
            <a:spLocks noGrp="1" noChangeArrowheads="1"/>
          </p:cNvSpPr>
          <p:nvPr>
            <p:ph idx="1"/>
          </p:nvPr>
        </p:nvSpPr>
        <p:spPr>
          <a:xfrm>
            <a:off x="381000" y="1981200"/>
            <a:ext cx="8229600" cy="4525963"/>
          </a:xfrm>
        </p:spPr>
        <p:txBody>
          <a:bodyPr/>
          <a:lstStyle/>
          <a:p>
            <a:pPr eaLnBrk="1" hangingPunct="1">
              <a:spcBef>
                <a:spcPct val="50000"/>
              </a:spcBef>
              <a:buFontTx/>
              <a:buNone/>
            </a:pPr>
            <a:r>
              <a:rPr lang="zh-CN" altLang="en-US" sz="4800">
                <a:solidFill>
                  <a:srgbClr val="7030A0"/>
                </a:solidFill>
              </a:rPr>
              <a:t>        台湾青年心里想 ：自己的骨髓会让小钱</a:t>
            </a:r>
            <a:r>
              <a:rPr lang="en-US" sz="4800">
                <a:solidFill>
                  <a:srgbClr val="7030A0"/>
                </a:solidFill>
              </a:rPr>
              <a:t>——</a:t>
            </a:r>
          </a:p>
          <a:p>
            <a:endParaRPr lang="zh-CN" altLang="en-US" sz="4800"/>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4294967295"/>
          </p:nvPr>
        </p:nvSpPr>
        <p:spPr>
          <a:xfrm>
            <a:off x="0" y="1600200"/>
            <a:ext cx="8229600" cy="4525963"/>
          </a:xfrm>
        </p:spPr>
        <p:txBody>
          <a:bodyPr/>
          <a:lstStyle/>
          <a:p>
            <a:pPr eaLnBrk="1" hangingPunct="1">
              <a:buFontTx/>
              <a:buNone/>
            </a:pPr>
            <a:r>
              <a:rPr lang="en-US" sz="4400"/>
              <a:t>         </a:t>
            </a:r>
            <a:r>
              <a:rPr lang="zh-CN" altLang="en-US" sz="4400"/>
              <a:t>经过一次又一次的努力，利用大地震动暂停的间隔，台湾青年的骨髓，终于从身躯里</a:t>
            </a:r>
            <a:r>
              <a:rPr lang="zh-CN" altLang="en-US" sz="4400">
                <a:solidFill>
                  <a:srgbClr val="FF6600"/>
                </a:solidFill>
              </a:rPr>
              <a:t>涓涓流出。</a:t>
            </a:r>
          </a:p>
          <a:p>
            <a:pPr eaLnBrk="1" hangingPunct="1">
              <a:buFontTx/>
              <a:buNone/>
            </a:pPr>
            <a:r>
              <a:rPr lang="zh-CN" altLang="en-US">
                <a:solidFill>
                  <a:srgbClr val="FF6600"/>
                </a:solidFill>
              </a:rPr>
              <a:t> </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3175"/>
            <a:ext cx="9144000" cy="708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 Box 5"/>
          <p:cNvSpPr txBox="1">
            <a:spLocks noChangeArrowheads="1"/>
          </p:cNvSpPr>
          <p:nvPr/>
        </p:nvSpPr>
        <p:spPr bwMode="auto">
          <a:xfrm>
            <a:off x="838200" y="5562600"/>
            <a:ext cx="6781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4000" dirty="0"/>
              <a:t>这是怎样的十二个小时？</a:t>
            </a: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4294967295"/>
          </p:nvPr>
        </p:nvSpPr>
        <p:spPr>
          <a:xfrm>
            <a:off x="0" y="1600200"/>
            <a:ext cx="8229600" cy="4525963"/>
          </a:xfrm>
        </p:spPr>
        <p:txBody>
          <a:bodyPr/>
          <a:lstStyle/>
          <a:p>
            <a:pPr eaLnBrk="1" hangingPunct="1">
              <a:buFontTx/>
              <a:buNone/>
            </a:pPr>
            <a:r>
              <a:rPr lang="en-US"/>
              <a:t>          </a:t>
            </a:r>
            <a:r>
              <a:rPr lang="zh-CN" altLang="en-US" sz="4000"/>
              <a:t>李博士带着刚抽取的骨髓，经过十几个小时的</a:t>
            </a:r>
            <a:r>
              <a:rPr lang="zh-CN" altLang="en-US" sz="4000">
                <a:solidFill>
                  <a:srgbClr val="FF6600"/>
                </a:solidFill>
              </a:rPr>
              <a:t>奔波</a:t>
            </a:r>
            <a:r>
              <a:rPr lang="zh-CN" altLang="en-US" sz="4000"/>
              <a:t>，赶到杭州，和当地的医护人员一起连夜为小钱做了骨髓移植手术。</a:t>
            </a: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914400" y="2819400"/>
            <a:ext cx="8229600" cy="1143000"/>
          </a:xfrm>
        </p:spPr>
        <p:txBody>
          <a:bodyPr/>
          <a:lstStyle/>
          <a:p>
            <a:pPr eaLnBrk="1" hangingPunct="1"/>
            <a:r>
              <a:rPr lang="zh-CN" altLang="en-US" sz="6000">
                <a:solidFill>
                  <a:schemeClr val="hlink"/>
                </a:solidFill>
                <a:ea typeface="华文行楷" pitchFamily="2" charset="-122"/>
              </a:rPr>
              <a:t>总结朗读，拓展延伸</a:t>
            </a: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0" y="274638"/>
            <a:ext cx="8229600" cy="1143000"/>
          </a:xfrm>
        </p:spPr>
        <p:txBody>
          <a:bodyPr/>
          <a:lstStyle/>
          <a:p>
            <a:pPr eaLnBrk="1" hangingPunct="1"/>
            <a:r>
              <a:rPr lang="zh-CN" altLang="en-US" sz="6000"/>
              <a:t>小结</a:t>
            </a:r>
          </a:p>
        </p:txBody>
      </p:sp>
      <p:sp>
        <p:nvSpPr>
          <p:cNvPr id="29699" name="Rectangle 3"/>
          <p:cNvSpPr>
            <a:spLocks noGrp="1" noChangeArrowheads="1"/>
          </p:cNvSpPr>
          <p:nvPr>
            <p:ph type="body" idx="4294967295"/>
          </p:nvPr>
        </p:nvSpPr>
        <p:spPr>
          <a:xfrm>
            <a:off x="0" y="1600200"/>
            <a:ext cx="8229600" cy="4525963"/>
          </a:xfrm>
        </p:spPr>
        <p:txBody>
          <a:bodyPr/>
          <a:lstStyle/>
          <a:p>
            <a:pPr eaLnBrk="1" hangingPunct="1">
              <a:buFontTx/>
              <a:buNone/>
            </a:pPr>
            <a:r>
              <a:rPr lang="en-US"/>
              <a:t>1.</a:t>
            </a:r>
            <a:r>
              <a:rPr lang="zh-CN" altLang="en-US"/>
              <a:t>题目的疑问你解决了吗？</a:t>
            </a:r>
          </a:p>
          <a:p>
            <a:pPr eaLnBrk="1" hangingPunct="1">
              <a:buFontTx/>
              <a:buNone/>
            </a:pPr>
            <a:r>
              <a:rPr lang="zh-CN" altLang="en-US"/>
              <a:t>       </a:t>
            </a:r>
          </a:p>
          <a:p>
            <a:pPr eaLnBrk="1" hangingPunct="1">
              <a:buFontTx/>
              <a:buNone/>
            </a:pPr>
            <a:endParaRPr lang="zh-CN" altLang="en-US"/>
          </a:p>
          <a:p>
            <a:pPr eaLnBrk="1" hangingPunct="1">
              <a:buFontTx/>
              <a:buNone/>
            </a:pPr>
            <a:r>
              <a:rPr lang="zh-CN" altLang="en-US"/>
              <a:t>       </a:t>
            </a: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0" y="274638"/>
            <a:ext cx="8229600" cy="1143000"/>
          </a:xfrm>
        </p:spPr>
        <p:txBody>
          <a:bodyPr/>
          <a:lstStyle/>
          <a:p>
            <a:pPr eaLnBrk="1" hangingPunct="1"/>
            <a:r>
              <a:rPr lang="zh-CN" altLang="en-US" sz="6000"/>
              <a:t>小结</a:t>
            </a:r>
          </a:p>
        </p:txBody>
      </p:sp>
      <p:sp>
        <p:nvSpPr>
          <p:cNvPr id="30723" name="Rectangle 3"/>
          <p:cNvSpPr>
            <a:spLocks noGrp="1" noChangeArrowheads="1"/>
          </p:cNvSpPr>
          <p:nvPr>
            <p:ph type="body" idx="4294967295"/>
          </p:nvPr>
        </p:nvSpPr>
        <p:spPr>
          <a:xfrm>
            <a:off x="0" y="1600200"/>
            <a:ext cx="8229600" cy="4525963"/>
          </a:xfrm>
        </p:spPr>
        <p:txBody>
          <a:bodyPr/>
          <a:lstStyle/>
          <a:p>
            <a:pPr eaLnBrk="1" hangingPunct="1">
              <a:buFontTx/>
              <a:buNone/>
            </a:pPr>
            <a:r>
              <a:rPr lang="en-US"/>
              <a:t>1.</a:t>
            </a:r>
            <a:r>
              <a:rPr lang="zh-CN" altLang="en-US"/>
              <a:t>题目的疑问你解决了吗？</a:t>
            </a:r>
          </a:p>
          <a:p>
            <a:pPr eaLnBrk="1" hangingPunct="1">
              <a:buFontTx/>
              <a:buNone/>
            </a:pPr>
            <a:r>
              <a:rPr lang="zh-CN" altLang="en-US"/>
              <a:t>       生命桥</a:t>
            </a:r>
            <a:r>
              <a:rPr lang="en-US"/>
              <a:t>——</a:t>
            </a:r>
            <a:r>
              <a:rPr lang="zh-CN" altLang="en-US"/>
              <a:t>骨髓（善良、爱心）</a:t>
            </a:r>
          </a:p>
          <a:p>
            <a:pPr eaLnBrk="1" hangingPunct="1">
              <a:buFontTx/>
              <a:buNone/>
            </a:pPr>
            <a:endParaRPr lang="zh-CN" altLang="en-US"/>
          </a:p>
          <a:p>
            <a:pPr eaLnBrk="1" hangingPunct="1">
              <a:buFontTx/>
              <a:buNone/>
            </a:pPr>
            <a:r>
              <a:rPr lang="zh-CN" altLang="en-US"/>
              <a:t>       </a:t>
            </a: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0" y="274638"/>
            <a:ext cx="8229600" cy="1143000"/>
          </a:xfrm>
        </p:spPr>
        <p:txBody>
          <a:bodyPr/>
          <a:lstStyle/>
          <a:p>
            <a:pPr eaLnBrk="1" hangingPunct="1"/>
            <a:r>
              <a:rPr lang="zh-CN" altLang="en-US" sz="6000"/>
              <a:t>小结</a:t>
            </a:r>
          </a:p>
        </p:txBody>
      </p:sp>
      <p:sp>
        <p:nvSpPr>
          <p:cNvPr id="31747" name="Rectangle 3"/>
          <p:cNvSpPr>
            <a:spLocks noGrp="1" noChangeArrowheads="1"/>
          </p:cNvSpPr>
          <p:nvPr>
            <p:ph type="body" idx="4294967295"/>
          </p:nvPr>
        </p:nvSpPr>
        <p:spPr>
          <a:xfrm>
            <a:off x="0" y="1600200"/>
            <a:ext cx="8229600" cy="4525963"/>
          </a:xfrm>
        </p:spPr>
        <p:txBody>
          <a:bodyPr/>
          <a:lstStyle/>
          <a:p>
            <a:pPr eaLnBrk="1" hangingPunct="1">
              <a:buFontTx/>
              <a:buNone/>
            </a:pPr>
            <a:r>
              <a:rPr lang="en-US"/>
              <a:t>1.</a:t>
            </a:r>
            <a:r>
              <a:rPr lang="zh-CN" altLang="en-US"/>
              <a:t>题目的疑问你解决了吗？</a:t>
            </a:r>
          </a:p>
          <a:p>
            <a:pPr eaLnBrk="1" hangingPunct="1">
              <a:buFontTx/>
              <a:buNone/>
            </a:pPr>
            <a:r>
              <a:rPr lang="zh-CN" altLang="en-US"/>
              <a:t>       生命桥</a:t>
            </a:r>
            <a:r>
              <a:rPr lang="en-US"/>
              <a:t>——</a:t>
            </a:r>
            <a:r>
              <a:rPr lang="zh-CN" altLang="en-US"/>
              <a:t>骨髓（善良、爱心）</a:t>
            </a:r>
          </a:p>
          <a:p>
            <a:pPr eaLnBrk="1" hangingPunct="1">
              <a:buFontTx/>
              <a:buNone/>
            </a:pPr>
            <a:r>
              <a:rPr lang="en-US"/>
              <a:t>2.</a:t>
            </a:r>
            <a:r>
              <a:rPr lang="zh-CN" altLang="en-US"/>
              <a:t>什么让生命桥跨越海峡？</a:t>
            </a:r>
          </a:p>
          <a:p>
            <a:pPr eaLnBrk="1" hangingPunct="1">
              <a:buFontTx/>
              <a:buNone/>
            </a:pPr>
            <a:r>
              <a:rPr lang="zh-CN" altLang="en-US"/>
              <a:t>       </a:t>
            </a: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0" y="274638"/>
            <a:ext cx="8229600" cy="1143000"/>
          </a:xfrm>
        </p:spPr>
        <p:txBody>
          <a:bodyPr/>
          <a:lstStyle/>
          <a:p>
            <a:pPr eaLnBrk="1" hangingPunct="1"/>
            <a:r>
              <a:rPr lang="zh-CN" altLang="en-US" sz="6000" dirty="0"/>
              <a:t>小结</a:t>
            </a:r>
          </a:p>
        </p:txBody>
      </p:sp>
      <p:sp>
        <p:nvSpPr>
          <p:cNvPr id="32771" name="Rectangle 3"/>
          <p:cNvSpPr>
            <a:spLocks noGrp="1" noChangeArrowheads="1"/>
          </p:cNvSpPr>
          <p:nvPr>
            <p:ph type="body" idx="4294967295"/>
          </p:nvPr>
        </p:nvSpPr>
        <p:spPr>
          <a:xfrm>
            <a:off x="0" y="1600200"/>
            <a:ext cx="8229600" cy="4525963"/>
          </a:xfrm>
        </p:spPr>
        <p:txBody>
          <a:bodyPr/>
          <a:lstStyle/>
          <a:p>
            <a:pPr eaLnBrk="1" hangingPunct="1">
              <a:buFontTx/>
              <a:buNone/>
            </a:pPr>
            <a:r>
              <a:rPr lang="en-US" dirty="0"/>
              <a:t>1.</a:t>
            </a:r>
            <a:r>
              <a:rPr lang="zh-CN" altLang="en-US" dirty="0"/>
              <a:t>题目的疑问你解决了吗？</a:t>
            </a:r>
          </a:p>
          <a:p>
            <a:pPr eaLnBrk="1" hangingPunct="1">
              <a:buFontTx/>
              <a:buNone/>
            </a:pPr>
            <a:r>
              <a:rPr lang="zh-CN" altLang="en-US" dirty="0"/>
              <a:t>       生命桥</a:t>
            </a:r>
            <a:r>
              <a:rPr lang="en-US" dirty="0"/>
              <a:t>——</a:t>
            </a:r>
            <a:r>
              <a:rPr lang="zh-CN" altLang="en-US" dirty="0"/>
              <a:t>骨髓（善良、爱心）</a:t>
            </a:r>
          </a:p>
          <a:p>
            <a:pPr eaLnBrk="1" hangingPunct="1">
              <a:buFontTx/>
              <a:buNone/>
            </a:pPr>
            <a:r>
              <a:rPr lang="en-US" dirty="0"/>
              <a:t>2.</a:t>
            </a:r>
            <a:r>
              <a:rPr lang="zh-CN" altLang="en-US" dirty="0"/>
              <a:t>什么让生命桥跨越海峡？</a:t>
            </a:r>
          </a:p>
          <a:p>
            <a:pPr eaLnBrk="1" hangingPunct="1">
              <a:buFontTx/>
              <a:buNone/>
            </a:pPr>
            <a:r>
              <a:rPr lang="zh-CN" altLang="en-US" dirty="0"/>
              <a:t>       爱</a:t>
            </a: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4294967295"/>
          </p:nvPr>
        </p:nvSpPr>
        <p:spPr>
          <a:xfrm>
            <a:off x="0" y="1600201"/>
            <a:ext cx="8229600" cy="2971770"/>
          </a:xfrm>
        </p:spPr>
        <p:txBody>
          <a:bodyPr/>
          <a:lstStyle/>
          <a:p>
            <a:pPr eaLnBrk="1" hangingPunct="1">
              <a:buFontTx/>
              <a:buNone/>
            </a:pPr>
            <a:r>
              <a:rPr lang="en-US" dirty="0"/>
              <a:t>          </a:t>
            </a:r>
            <a:r>
              <a:rPr lang="zh-CN" altLang="en-US" dirty="0"/>
              <a:t>小钱得救了。两岸同胞用爱心架起了一座跨越海峡的生命桥。也许，小钱和这位台湾青年永远不会见面，这并不重要，因为两岸同胞的心是连在一起的。那血脉亲情，如同生命的火种，必将一代一代传下去。</a:t>
            </a:r>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457308" y="914466"/>
            <a:ext cx="8229600" cy="1143000"/>
          </a:xfrm>
        </p:spPr>
        <p:txBody>
          <a:bodyPr/>
          <a:lstStyle/>
          <a:p>
            <a:pPr eaLnBrk="1" hangingPunct="1"/>
            <a:r>
              <a:rPr lang="zh-CN" altLang="en-US" dirty="0"/>
              <a:t>作业布置</a:t>
            </a:r>
          </a:p>
        </p:txBody>
      </p:sp>
      <p:sp>
        <p:nvSpPr>
          <p:cNvPr id="34819" name="Rectangle 3"/>
          <p:cNvSpPr>
            <a:spLocks noGrp="1" noChangeArrowheads="1"/>
          </p:cNvSpPr>
          <p:nvPr>
            <p:ph type="body" idx="4294967295"/>
          </p:nvPr>
        </p:nvSpPr>
        <p:spPr>
          <a:xfrm>
            <a:off x="76318" y="1981238"/>
            <a:ext cx="8229600" cy="2239962"/>
          </a:xfrm>
        </p:spPr>
        <p:txBody>
          <a:bodyPr/>
          <a:lstStyle/>
          <a:p>
            <a:pPr eaLnBrk="1" hangingPunct="1">
              <a:lnSpc>
                <a:spcPct val="150000"/>
              </a:lnSpc>
              <a:buFontTx/>
              <a:buNone/>
            </a:pPr>
            <a:r>
              <a:rPr lang="en-US" dirty="0"/>
              <a:t>          </a:t>
            </a:r>
            <a:r>
              <a:rPr lang="zh-CN" altLang="en-US" dirty="0"/>
              <a:t>同学们，茫茫的海峡隔不断骨肉亲情，隔不断血脉亲情，如果有一天，小钱和这位台湾同胞见面了，小钱会怎样感谢台湾同胞呢？台湾同胞会对小钱说些什么呢</a:t>
            </a:r>
            <a:r>
              <a:rPr lang="zh-CN" altLang="en-US" dirty="0" smtClean="0"/>
              <a:t>？ </a:t>
            </a:r>
            <a:endParaRPr lang="zh-CN" altLang="en-US" dirty="0"/>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内容占位符 2"/>
          <p:cNvSpPr>
            <a:spLocks noGrp="1"/>
          </p:cNvSpPr>
          <p:nvPr>
            <p:ph idx="4294967295"/>
          </p:nvPr>
        </p:nvSpPr>
        <p:spPr>
          <a:xfrm>
            <a:off x="914400" y="2133600"/>
            <a:ext cx="8229600" cy="4525963"/>
          </a:xfrm>
        </p:spPr>
        <p:txBody>
          <a:bodyPr/>
          <a:lstStyle/>
          <a:p>
            <a:pPr eaLnBrk="1" hangingPunct="1">
              <a:buFontTx/>
              <a:buNone/>
            </a:pPr>
            <a:r>
              <a:rPr lang="zh-CN" altLang="en-US" sz="9600">
                <a:solidFill>
                  <a:srgbClr val="FF0000"/>
                </a:solidFill>
                <a:latin typeface="黑体" pitchFamily="49" charset="-122"/>
                <a:ea typeface="黑体" pitchFamily="49" charset="-122"/>
              </a:rPr>
              <a:t>再见！</a:t>
            </a:r>
          </a:p>
        </p:txBody>
      </p:sp>
    </p:spTree>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第一PPT模板网-WWW.1PPT.COM"/>
</p:tagLst>
</file>

<file path=ppt/theme/theme1.xml><?xml version="1.0" encoding="utf-8"?>
<a:theme xmlns:a="http://schemas.openxmlformats.org/drawingml/2006/main" name="第一PPT模板网-WWW.1PPT.COM">
  <a:themeElements>
    <a:clrScheme name="飞上蓝天 3">
      <a:dk1>
        <a:srgbClr val="000000"/>
      </a:dk1>
      <a:lt1>
        <a:srgbClr val="0BA6F3"/>
      </a:lt1>
      <a:dk2>
        <a:srgbClr val="CCFFFF"/>
      </a:dk2>
      <a:lt2>
        <a:srgbClr val="1C1C1C"/>
      </a:lt2>
      <a:accent1>
        <a:srgbClr val="F29000"/>
      </a:accent1>
      <a:accent2>
        <a:srgbClr val="98C630"/>
      </a:accent2>
      <a:accent3>
        <a:srgbClr val="AAD0F8"/>
      </a:accent3>
      <a:accent4>
        <a:srgbClr val="000000"/>
      </a:accent4>
      <a:accent5>
        <a:srgbClr val="F7C6AA"/>
      </a:accent5>
      <a:accent6>
        <a:srgbClr val="89B32A"/>
      </a:accent6>
      <a:hlink>
        <a:srgbClr val="EEC100"/>
      </a:hlink>
      <a:folHlink>
        <a:srgbClr val="53AADB"/>
      </a:folHlink>
    </a:clrScheme>
    <a:fontScheme name="飞上蓝天">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飞上蓝天 1">
        <a:dk1>
          <a:srgbClr val="000000"/>
        </a:dk1>
        <a:lt1>
          <a:srgbClr val="4FD2D9"/>
        </a:lt1>
        <a:dk2>
          <a:srgbClr val="FFFFFF"/>
        </a:dk2>
        <a:lt2>
          <a:srgbClr val="1C1C1C"/>
        </a:lt2>
        <a:accent1>
          <a:srgbClr val="E6CD10"/>
        </a:accent1>
        <a:accent2>
          <a:srgbClr val="36A1D6"/>
        </a:accent2>
        <a:accent3>
          <a:srgbClr val="B2E5E9"/>
        </a:accent3>
        <a:accent4>
          <a:srgbClr val="000000"/>
        </a:accent4>
        <a:accent5>
          <a:srgbClr val="F0E3AA"/>
        </a:accent5>
        <a:accent6>
          <a:srgbClr val="3091C2"/>
        </a:accent6>
        <a:hlink>
          <a:srgbClr val="DA6CE2"/>
        </a:hlink>
        <a:folHlink>
          <a:srgbClr val="F46C79"/>
        </a:folHlink>
      </a:clrScheme>
      <a:clrMap bg1="lt1" tx1="dk1" bg2="lt2" tx2="dk2" accent1="accent1" accent2="accent2" accent3="accent3" accent4="accent4" accent5="accent5" accent6="accent6" hlink="hlink" folHlink="folHlink"/>
    </a:extraClrScheme>
    <a:extraClrScheme>
      <a:clrScheme name="飞上蓝天 2">
        <a:dk1>
          <a:srgbClr val="000000"/>
        </a:dk1>
        <a:lt1>
          <a:srgbClr val="FBCD4B"/>
        </a:lt1>
        <a:dk2>
          <a:srgbClr val="FFFFFF"/>
        </a:dk2>
        <a:lt2>
          <a:srgbClr val="1C1C1C"/>
        </a:lt2>
        <a:accent1>
          <a:srgbClr val="7AB31D"/>
        </a:accent1>
        <a:accent2>
          <a:srgbClr val="22CC97"/>
        </a:accent2>
        <a:accent3>
          <a:srgbClr val="FDE3B1"/>
        </a:accent3>
        <a:accent4>
          <a:srgbClr val="000000"/>
        </a:accent4>
        <a:accent5>
          <a:srgbClr val="BED6AB"/>
        </a:accent5>
        <a:accent6>
          <a:srgbClr val="1EB988"/>
        </a:accent6>
        <a:hlink>
          <a:srgbClr val="27B3E5"/>
        </a:hlink>
        <a:folHlink>
          <a:srgbClr val="8F63E7"/>
        </a:folHlink>
      </a:clrScheme>
      <a:clrMap bg1="lt1" tx1="dk1" bg2="lt2" tx2="dk2" accent1="accent1" accent2="accent2" accent3="accent3" accent4="accent4" accent5="accent5" accent6="accent6" hlink="hlink" folHlink="folHlink"/>
    </a:extraClrScheme>
    <a:extraClrScheme>
      <a:clrScheme name="飞上蓝天 3">
        <a:dk1>
          <a:srgbClr val="000000"/>
        </a:dk1>
        <a:lt1>
          <a:srgbClr val="0BA6F3"/>
        </a:lt1>
        <a:dk2>
          <a:srgbClr val="CCFFFF"/>
        </a:dk2>
        <a:lt2>
          <a:srgbClr val="1C1C1C"/>
        </a:lt2>
        <a:accent1>
          <a:srgbClr val="F29000"/>
        </a:accent1>
        <a:accent2>
          <a:srgbClr val="98C630"/>
        </a:accent2>
        <a:accent3>
          <a:srgbClr val="AAD0F8"/>
        </a:accent3>
        <a:accent4>
          <a:srgbClr val="000000"/>
        </a:accent4>
        <a:accent5>
          <a:srgbClr val="F7C6AA"/>
        </a:accent5>
        <a:accent6>
          <a:srgbClr val="89B32A"/>
        </a:accent6>
        <a:hlink>
          <a:srgbClr val="EEC100"/>
        </a:hlink>
        <a:folHlink>
          <a:srgbClr val="53AADB"/>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主题4</Template>
  <TotalTime>18</TotalTime>
  <Pages>0</Pages>
  <Words>984</Words>
  <Characters>0</Characters>
  <Application>Microsoft Office PowerPoint</Application>
  <DocSecurity>0</DocSecurity>
  <PresentationFormat>全屏显示(4:3)</PresentationFormat>
  <Lines>0</Lines>
  <Paragraphs>115</Paragraphs>
  <Slides>29</Slides>
  <Notes>2</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第一PPT模板网-WWW.1PPT.COM</vt:lpstr>
      <vt:lpstr>PowerPoint 演示文稿</vt:lpstr>
      <vt:lpstr>学习目标</vt:lpstr>
      <vt:lpstr>PowerPoint 演示文稿</vt:lpstr>
      <vt:lpstr>PowerPoint 演示文稿</vt:lpstr>
      <vt:lpstr>检测生字</vt:lpstr>
      <vt:lpstr>检测生字</vt:lpstr>
      <vt:lpstr>PowerPoint 演示文稿</vt:lpstr>
      <vt:lpstr>PowerPoint 演示文稿</vt:lpstr>
      <vt:lpstr>PowerPoint 演示文稿</vt:lpstr>
      <vt:lpstr>PowerPoint 演示文稿</vt:lpstr>
      <vt:lpstr>再读课文，归纳内容</vt:lpstr>
      <vt:lpstr>课文讲了件什么事？</vt:lpstr>
      <vt:lpstr>课文讲了件什么事？</vt:lpstr>
      <vt:lpstr>品读畅谈，感情朗读</vt:lpstr>
      <vt:lpstr>你最感动的地方是什么？</vt:lpstr>
      <vt:lpstr>你最感动的地方是什么？</vt:lpstr>
      <vt:lpstr>在台湾找到的为小钱捐献骨髓的同胞是什么样的人呢？</vt:lpstr>
      <vt:lpstr>        </vt:lpstr>
      <vt:lpstr>PowerPoint 演示文稿</vt:lpstr>
      <vt:lpstr>PowerPoint 演示文稿</vt:lpstr>
      <vt:lpstr>PowerPoint 演示文稿</vt:lpstr>
      <vt:lpstr>总结朗读，拓展延伸</vt:lpstr>
      <vt:lpstr>小结</vt:lpstr>
      <vt:lpstr>小结</vt:lpstr>
      <vt:lpstr>小结</vt:lpstr>
      <vt:lpstr>小结</vt:lpstr>
      <vt:lpstr>PowerPoint 演示文稿</vt:lpstr>
      <vt:lpstr>作业布置</vt:lpstr>
      <vt:lpstr>PowerPoint 演示文稿</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cp:lastModifiedBy>Carrie</cp:lastModifiedBy>
  <cp:revision>3</cp:revision>
  <dcterms:created xsi:type="dcterms:W3CDTF">2014-05-22T06:36:09Z</dcterms:created>
  <dcterms:modified xsi:type="dcterms:W3CDTF">2020-03-10T05:46:46Z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2052-9.1.0.4517</vt:lpwstr>
  </property>
</Properties>
</file>