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9" r:id="rId1"/>
    <p:sldMasterId id="2147483848" r:id="rId2"/>
  </p:sldMasterIdLst>
  <p:notesMasterIdLst>
    <p:notesMasterId r:id="rId34"/>
  </p:notesMasterIdLst>
  <p:sldIdLst>
    <p:sldId id="256" r:id="rId3"/>
    <p:sldId id="313" r:id="rId4"/>
    <p:sldId id="311" r:id="rId5"/>
    <p:sldId id="309" r:id="rId6"/>
    <p:sldId id="314" r:id="rId7"/>
    <p:sldId id="308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7" r:id="rId20"/>
    <p:sldId id="328" r:id="rId21"/>
    <p:sldId id="329" r:id="rId22"/>
    <p:sldId id="330" r:id="rId23"/>
    <p:sldId id="326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</p:sldIdLst>
  <p:sldSz cx="9144000" cy="6858000" type="screen4x3"/>
  <p:notesSz cx="6858000" cy="9144000"/>
  <p:custDataLst>
    <p:tags r:id="rId3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  <a:srgbClr val="CCFFFF"/>
    <a:srgbClr val="CCFF99"/>
    <a:srgbClr val="99FF99"/>
    <a:srgbClr val="99FFCC"/>
    <a:srgbClr val="CC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86" autoAdjust="0"/>
    <p:restoredTop sz="94660" autoAdjust="0"/>
  </p:normalViewPr>
  <p:slideViewPr>
    <p:cSldViewPr snapToGrid="0">
      <p:cViewPr>
        <p:scale>
          <a:sx n="92" d="100"/>
          <a:sy n="92" d="100"/>
        </p:scale>
        <p:origin x="-960" y="-14"/>
      </p:cViewPr>
      <p:guideLst>
        <p:guide orient="horz" pos="2164"/>
        <p:guide pos="295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Tx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Tx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Tx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1410F3C-779A-47B1-9D04-C4344E8375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393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410F3C-779A-47B1-9D04-C4344E837567}" type="slidenum">
              <a:rPr lang="zh-CN" altLang="en-US" smtClean="0"/>
              <a:pPr>
                <a:defRPr/>
              </a:pPr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07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191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6183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CB1639-71E2-4D19-98AE-F344CDC96A53}" type="datetimeFigureOut">
              <a:rPr lang="en-US"/>
              <a:pPr>
                <a:defRPr/>
              </a:pPr>
              <a:t>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6183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618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51B545A2-195D-40AF-B418-79243B1C1A5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07732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846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5116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7" r:id="rId2"/>
    <p:sldLayoutId id="2147483875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5" descr="yy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9" y="0"/>
            <a:ext cx="9140825" cy="565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副标题 2"/>
          <p:cNvSpPr txBox="1">
            <a:spLocks noChangeArrowheads="1"/>
          </p:cNvSpPr>
          <p:nvPr/>
        </p:nvSpPr>
        <p:spPr bwMode="auto">
          <a:xfrm>
            <a:off x="2776539" y="3746500"/>
            <a:ext cx="5381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0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部编本人教版</a:t>
            </a:r>
            <a:r>
              <a:rPr lang="en-US" altLang="zh-CN" sz="20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0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七年级下册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776539" y="3735917"/>
            <a:ext cx="5183187" cy="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标题 1"/>
          <p:cNvSpPr txBox="1">
            <a:spLocks/>
          </p:cNvSpPr>
          <p:nvPr/>
        </p:nvSpPr>
        <p:spPr bwMode="auto">
          <a:xfrm>
            <a:off x="2362200" y="1504951"/>
            <a:ext cx="5678488" cy="2131483"/>
          </a:xfrm>
          <a:prstGeom prst="rect">
            <a:avLst/>
          </a:prstGeom>
          <a:extLst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defRPr/>
            </a:pPr>
            <a:r>
              <a:rPr lang="zh-CN" altLang="en-US" sz="4000" dirty="0">
                <a:latin typeface="+mj-ea"/>
              </a:rPr>
              <a:t>名著导读</a:t>
            </a:r>
            <a:endParaRPr lang="en-US" altLang="zh-CN" sz="3600" dirty="0">
              <a:latin typeface="+mj-ea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3200" dirty="0" smtClean="0">
                <a:latin typeface="+mj-ea"/>
              </a:rPr>
              <a:t>《</a:t>
            </a:r>
            <a:r>
              <a:rPr lang="zh-CN" altLang="en-US" sz="3200" dirty="0">
                <a:latin typeface="+mj-ea"/>
              </a:rPr>
              <a:t>骆驼祥子</a:t>
            </a:r>
            <a:r>
              <a:rPr lang="en-US" altLang="zh-CN" sz="3200" dirty="0" smtClean="0">
                <a:latin typeface="+mj-ea"/>
              </a:rPr>
              <a:t>》</a:t>
            </a:r>
            <a:r>
              <a:rPr lang="zh-CN" altLang="en-US" sz="3200" dirty="0" smtClean="0">
                <a:latin typeface="+mj-ea"/>
              </a:rPr>
              <a:t>：圈点与批注</a:t>
            </a:r>
            <a:endParaRPr lang="zh-CN" altLang="en-US" sz="3200" dirty="0">
              <a:latin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4102" name="图片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3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新课导入</a:t>
              </a: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1351" y="1780118"/>
            <a:ext cx="2486025" cy="3871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189" y="1052218"/>
            <a:ext cx="4462577" cy="3349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179763" y="4684184"/>
            <a:ext cx="5867400" cy="772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3400" b="1" dirty="0">
                <a:latin typeface="楷体_GB2312" pitchFamily="49" charset="-122"/>
                <a:ea typeface="楷体_GB2312" pitchFamily="49" charset="-122"/>
              </a:rPr>
              <a:t>你了解老北京的人力车夫吗？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5125" name="图片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6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走近作者</a:t>
              </a: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28613" y="1521884"/>
            <a:ext cx="6875462" cy="3622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2000"/>
              </a:lnSpc>
              <a:spcBef>
                <a:spcPts val="12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老舍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1899—1966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），原名舒庆春，字舍予，北京满族正红旗人。中国现代小说家、著名作家，杰出的语言大师、人民艺术家，新中国第一位获得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“人民艺术家”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称号的作家。代表作有小说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骆驼祥子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》《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四世同堂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，剧本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茶馆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等。老舍的一生，总是忘我地工作，他是文艺界当之无愧的“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劳动模范”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3882" y="1921697"/>
            <a:ext cx="1785120" cy="35192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6148" name="图片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9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创作背景</a:t>
              </a: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30188" y="1511301"/>
            <a:ext cx="8661400" cy="3453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20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世纪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20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年代，旧北京，北洋军阀统治。在黑暗、畸形、失衡的旧社会，人民过着贫苦的生活，祥子也不例外。他们虽然有了一定的自由，但不得不为生计而奔波，贫穷又剥夺了他们手头仅有的可怜的自由。有一位车夫买了“洋车”不久又卖掉，三起三落，最后还是受穷。另外一个车夫被军队抓去了，哪知转祸为福，乘着军队转移之际牵回三匹骆驼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81000" y="1521885"/>
            <a:ext cx="8661400" cy="2693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这便是故事的原型，也为老舍创作小说提供了材料来源。老舍出身贫苦市民家庭，从小与下层民众接触，对劳苦大众的生活状况和心理有着较深入的了解。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老舍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决定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把骆驼与车夫结合到一起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，用骆驼引出主人公祥子的出场，故事地点放到了自己熟悉的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北平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8196" name="图片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97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主题思想</a:t>
              </a: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539751" y="1697567"/>
            <a:ext cx="8380413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   小说通过描写正直好强的青年车夫祥子由希望、受挫、挣扎到绝望，最终堕落成城市垃圾的悲惨遭遇，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揭露了黑暗的旧社会对劳动人民的压迫和剥削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表达了对劳动者的深切同情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批判了自私狭隘的个人主义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9220" name="图片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1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主要内容</a:t>
              </a: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27038" y="1689100"/>
            <a:ext cx="8382000" cy="321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骆驼祥子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讲述的是中国北平城里的一个年轻好强、充满生命活力的人力车夫祥子三起三落的人生经历。祥子来自农村，是个破产的青年农民，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勤劳、纯朴、善良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，保留着农村哺育他、教养他的一切，却再也不愿意回农村去了。从农村来到城市的祥子，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渴望以自己的诚实劳动买一辆属于自己的车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87350" y="590551"/>
            <a:ext cx="8382000" cy="44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2000"/>
              </a:lnSpc>
              <a:spcBef>
                <a:spcPts val="1200"/>
              </a:spcBef>
            </a:pP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做个独立的劳动者是祥子的志愿、希望、甚至是宗教，凭着勤劳和坚忍，他用三年的时间省吃俭用，终于实现了理想，成为自食其力的上等车夫。但刚拉半年，车就在兵荒马乱中被逃兵掳走，祥子失去了洋车，只牵回三匹骆驼。祥子没有灰心，他依然倔强地从头开始，更加克己地拉车攒钱。可是，还没有等他再买上车，所有的积蓄又被侦探敲诈、洗劫一空，买车的梦想再次成泡影。当祥子又一次拉上自己的车，是以与虎妞成就畸形的婚姻为代价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34975" y="829733"/>
            <a:ext cx="8382000" cy="4125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6000"/>
              </a:lnSpc>
              <a:spcBef>
                <a:spcPts val="1200"/>
              </a:spcBef>
            </a:pP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好景不长，因虎妞死于难产，他不得不卖掉人力车去料理丧事。至此，他的人生理想彻底破灭了。再加上他心爱的女人小福子的自杀，吹熄了心中最后一朵希望的火花。连遭生活的打击，祥子开始丧失了对于生活的任何企求和信心，再也无法鼓起生活的勇气，不再像从前一样以拉车为自豪，他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厌恶拉车，厌恶劳作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。被生活捉弄的祥子开始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游戏生活，吃喝嫖赌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。为了喝酒，祥子到处骗钱，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堕落为“城市垃圾”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11163" y="1964267"/>
            <a:ext cx="8382000" cy="2172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最后，靠给人干红白喜事做杂工维持生计。祥子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由一个“体面的、要强的、发梦的、利己的、个人的、健壮的、伟大的”底层劳动者沦为一个“ 堕落的、自私的、不幸的、社会病胎里的产儿，个人主义的末路鬼”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742951" y="1576918"/>
            <a:ext cx="7637463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1200"/>
              </a:spcBef>
            </a:pPr>
            <a:r>
              <a:rPr lang="zh-CN" altLang="en-US" sz="36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Arial" pitchFamily="34" charset="0"/>
              </a:rPr>
              <a:t>祥子的三起三落</a:t>
            </a:r>
          </a:p>
          <a:p>
            <a:pPr eaLnBrk="1" hangingPunct="1">
              <a:lnSpc>
                <a:spcPct val="120000"/>
              </a:lnSpc>
              <a:spcBef>
                <a:spcPts val="12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一起：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来到北平当人力车夫，苦干三年，凑足一百块钱，买了辆新车。</a:t>
            </a:r>
          </a:p>
          <a:p>
            <a:pPr eaLnBrk="1" hangingPunct="1">
              <a:lnSpc>
                <a:spcPct val="120000"/>
              </a:lnSpc>
              <a:spcBef>
                <a:spcPts val="1200"/>
              </a:spcBef>
            </a:pP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sz="2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一落：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有一次连人带车被宪兵抓去当壮丁。理想第一次破灭。</a:t>
            </a:r>
            <a:endParaRPr lang="zh-CN" altLang="en-US" sz="2600" b="1" dirty="0">
              <a:latin typeface="楷体_GB2312" pitchFamily="49" charset="-122"/>
              <a:ea typeface="楷体_GB2312" pitchFamily="49" charset="-122"/>
              <a:sym typeface="Arial" pitchFamily="34" charset="0"/>
            </a:endParaRPr>
          </a:p>
        </p:txBody>
      </p:sp>
      <p:grpSp>
        <p:nvGrpSpPr>
          <p:cNvPr id="13315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13316" name="图片 1"/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7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故事情节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23850" y="817034"/>
            <a:ext cx="8534400" cy="309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500" b="1" dirty="0">
                <a:latin typeface="楷体_GB2312" pitchFamily="49" charset="-122"/>
                <a:ea typeface="楷体_GB2312" pitchFamily="49" charset="-122"/>
              </a:rPr>
              <a:t>　</a:t>
            </a:r>
            <a:r>
              <a:rPr lang="zh-CN" altLang="en-US" sz="2500" b="1" dirty="0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　二起：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</a:rPr>
              <a:t>卖骆驼，拼命拉车，省吃俭用攒钱准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  <a:sym typeface="Arial" pitchFamily="34" charset="0"/>
              </a:rPr>
              <a:t>备买新车。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500" b="1" dirty="0">
                <a:latin typeface="楷体_GB2312" pitchFamily="49" charset="-122"/>
                <a:ea typeface="楷体_GB2312" pitchFamily="49" charset="-122"/>
                <a:sym typeface="Arial" pitchFamily="34" charset="0"/>
              </a:rPr>
              <a:t>    </a:t>
            </a:r>
            <a:r>
              <a:rPr lang="zh-CN" altLang="en-US" sz="2500" b="1" dirty="0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  <a:sym typeface="Arial" pitchFamily="34" charset="0"/>
              </a:rPr>
              <a:t>二落：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  <a:sym typeface="Arial" pitchFamily="34" charset="0"/>
              </a:rPr>
              <a:t>干包月时，祥子辛苦攒的钱也被孙侦探骗去，第二次希望破灭。</a:t>
            </a:r>
            <a:endParaRPr lang="en-US" altLang="zh-CN" sz="2500" b="1" dirty="0">
              <a:latin typeface="楷体_GB2312" pitchFamily="49" charset="-122"/>
              <a:ea typeface="楷体_GB2312" pitchFamily="49" charset="-122"/>
              <a:sym typeface="Arial" pitchFamily="34" charset="0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5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三起：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</a:rPr>
              <a:t>虎妞以低价给祥子买了邻居二强子的车，祥子又有车了。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5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　　三落：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</a:rPr>
              <a:t>为了置办虎妞的丧事，祥子又卖掉了车。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935038" y="4669367"/>
            <a:ext cx="7526337" cy="138499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祥子的命运三部曲是“精神向上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不甘失败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自甘堕落”。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2"/>
          <p:cNvGrpSpPr>
            <a:grpSpLocks/>
          </p:cNvGrpSpPr>
          <p:nvPr/>
        </p:nvGrpSpPr>
        <p:grpSpPr bwMode="auto">
          <a:xfrm>
            <a:off x="161925" y="186267"/>
            <a:ext cx="2446338" cy="1231900"/>
            <a:chOff x="0" y="0"/>
            <a:chExt cx="3038475" cy="1011238"/>
          </a:xfrm>
        </p:grpSpPr>
        <p:pic>
          <p:nvPicPr>
            <p:cNvPr id="16389" name="图片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0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人物形象</a:t>
              </a:r>
            </a:p>
          </p:txBody>
        </p:sp>
      </p:grpSp>
      <p:pic>
        <p:nvPicPr>
          <p:cNvPr id="16387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3438" y="1892300"/>
            <a:ext cx="3549650" cy="375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图片 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4950" y="1892300"/>
            <a:ext cx="2698750" cy="4030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512764" y="1094318"/>
            <a:ext cx="8440737" cy="372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8000"/>
              </a:lnSpc>
            </a:pP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    祥子是一个经不住生活的考验而失去生活的人。俗话说：“路漫漫其修远兮，吾将上下而求索。”他为何不再寻求新的路，而成为社会的</a:t>
            </a:r>
            <a:r>
              <a:rPr lang="zh-CN" altLang="en-US" sz="25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人渣，败类</a:t>
            </a: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？他为何不做生活的主宰者，去</a:t>
            </a:r>
            <a:r>
              <a:rPr lang="zh-CN" altLang="en-US" sz="25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自谋生活</a:t>
            </a: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呢？我想，他也是害怕了，因为他是农民出身，他受不了生活一次次对他的</a:t>
            </a:r>
            <a:endParaRPr lang="en-US" altLang="zh-CN" sz="2500" b="1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18000"/>
              </a:lnSpc>
            </a:pP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打击，他放弃了。所以酿成了书中的人物</a:t>
            </a:r>
            <a:endParaRPr lang="en-US" altLang="zh-CN" sz="2500" b="1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18000"/>
              </a:lnSpc>
            </a:pP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一直走下坡路的原因后果啊！祥子的悲剧，</a:t>
            </a:r>
            <a:endParaRPr lang="en-US" altLang="zh-CN" sz="2500" b="1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18000"/>
              </a:lnSpc>
            </a:pP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是他所置身的社会生活环境的产物。</a:t>
            </a:r>
          </a:p>
        </p:txBody>
      </p:sp>
      <p:pic>
        <p:nvPicPr>
          <p:cNvPr id="37891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2888" y="3492500"/>
            <a:ext cx="2360612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66714" y="361951"/>
            <a:ext cx="1271587" cy="5847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祥 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2058988" y="793751"/>
            <a:ext cx="6694487" cy="432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    虎妞在小说中兼有</a:t>
            </a:r>
            <a:r>
              <a:rPr lang="zh-CN" altLang="en-US" sz="25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双重</a:t>
            </a: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身份：车厂主刘四的女儿，人力车夫祥子的妻子。这似乎是矛盾的两面兼于一身，使虎妞的性格呈现出二重性：一方面，她沾染了</a:t>
            </a:r>
            <a:r>
              <a:rPr lang="zh-CN" altLang="en-US" sz="25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剥削阶级</a:t>
            </a: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家庭传给她的好逸恶劳，善玩心计和市侩习气，她缺乏教养，粗俗刁泼；另一方面，她被父亲出于私心而延宕了青春，心中颇有结怨。她对爱情与幸福的追求长期被压抑，身受封建剥削家庭的损害，心理也因之变态，虎妞是刘四爷的另一种</a:t>
            </a:r>
            <a:r>
              <a:rPr lang="zh-CN" altLang="en-US" sz="25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压迫对象和牺牲品</a:t>
            </a:r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pic>
        <p:nvPicPr>
          <p:cNvPr id="38915" name="图片 3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86984"/>
            <a:ext cx="2311400" cy="382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66714" y="361951"/>
            <a:ext cx="1271587" cy="5847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虎 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468314" y="1181101"/>
            <a:ext cx="8239125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ts val="1800"/>
              </a:spcBef>
            </a:pPr>
            <a:r>
              <a:rPr lang="zh-CN" altLang="en-US" sz="2600" b="1">
                <a:solidFill>
                  <a:srgbClr val="FF0000"/>
                </a:solidFill>
                <a:ea typeface="楷体_GB2312" pitchFamily="49" charset="-122"/>
              </a:rPr>
              <a:t>        祥子</a:t>
            </a:r>
            <a:r>
              <a:rPr lang="zh-CN" altLang="en-US" sz="2600" b="1">
                <a:ea typeface="楷体_GB2312" pitchFamily="49" charset="-122"/>
              </a:rPr>
              <a:t>：</a:t>
            </a:r>
            <a:r>
              <a:rPr lang="zh-CN" altLang="en-US" sz="2600" b="1">
                <a:solidFill>
                  <a:srgbClr val="0000FF"/>
                </a:solidFill>
                <a:ea typeface="楷体_GB2312" pitchFamily="49" charset="-122"/>
              </a:rPr>
              <a:t>（起初）</a:t>
            </a:r>
            <a:r>
              <a:rPr lang="zh-CN" altLang="en-US" sz="2600" b="1">
                <a:ea typeface="楷体_GB2312" pitchFamily="49" charset="-122"/>
              </a:rPr>
              <a:t>老实、坚忍、自尊好强、吃苦耐劳；</a:t>
            </a:r>
            <a:r>
              <a:rPr lang="zh-CN" altLang="en-US" sz="2600" b="1">
                <a:solidFill>
                  <a:srgbClr val="0000FF"/>
                </a:solidFill>
                <a:ea typeface="楷体_GB2312" pitchFamily="49" charset="-122"/>
              </a:rPr>
              <a:t>（最后）</a:t>
            </a:r>
            <a:r>
              <a:rPr lang="zh-CN" altLang="en-US" sz="2600" b="1">
                <a:ea typeface="楷体_GB2312" pitchFamily="49" charset="-122"/>
              </a:rPr>
              <a:t>麻木、潦倒、狡猾、好占便宜、自甘堕落。</a:t>
            </a:r>
          </a:p>
          <a:p>
            <a:pPr eaLnBrk="1" hangingPunct="1">
              <a:lnSpc>
                <a:spcPct val="125000"/>
              </a:lnSpc>
              <a:spcBef>
                <a:spcPts val="1800"/>
              </a:spcBef>
            </a:pPr>
            <a:r>
              <a:rPr lang="zh-CN" altLang="en-US" sz="2600" b="1">
                <a:ea typeface="楷体_GB2312" pitchFamily="49" charset="-122"/>
              </a:rPr>
              <a:t>　　</a:t>
            </a:r>
            <a:r>
              <a:rPr lang="zh-CN" altLang="en-US" sz="2600" b="1">
                <a:solidFill>
                  <a:srgbClr val="FF0000"/>
                </a:solidFill>
                <a:ea typeface="楷体_GB2312" pitchFamily="49" charset="-122"/>
              </a:rPr>
              <a:t>虎妞：</a:t>
            </a:r>
            <a:r>
              <a:rPr lang="zh-CN" altLang="en-US" sz="2600" b="1">
                <a:solidFill>
                  <a:srgbClr val="0000FF"/>
                </a:solidFill>
                <a:ea typeface="楷体_GB2312" pitchFamily="49" charset="-122"/>
              </a:rPr>
              <a:t>心计重</a:t>
            </a:r>
            <a:r>
              <a:rPr lang="zh-CN" altLang="en-US" sz="2600" b="1">
                <a:ea typeface="楷体_GB2312" pitchFamily="49" charset="-122"/>
              </a:rPr>
              <a:t>，具有双重性，一方面有着自己追求幸福的愿望，对祥子有</a:t>
            </a:r>
            <a:r>
              <a:rPr lang="zh-CN" altLang="en-US" sz="2600" b="1">
                <a:solidFill>
                  <a:srgbClr val="0000FF"/>
                </a:solidFill>
                <a:ea typeface="楷体_GB2312" pitchFamily="49" charset="-122"/>
              </a:rPr>
              <a:t>真诚</a:t>
            </a:r>
            <a:r>
              <a:rPr lang="zh-CN" altLang="en-US" sz="2600" b="1">
                <a:ea typeface="楷体_GB2312" pitchFamily="49" charset="-122"/>
              </a:rPr>
              <a:t>的一面，另一方面剥削者的意识已经渗透到她的灵魂之中，她想控制祥子，是家庭的</a:t>
            </a:r>
            <a:r>
              <a:rPr lang="zh-CN" altLang="en-US" sz="2600" b="1">
                <a:solidFill>
                  <a:srgbClr val="0000FF"/>
                </a:solidFill>
                <a:ea typeface="楷体_GB2312" pitchFamily="49" charset="-122"/>
              </a:rPr>
              <a:t>占有者、支配者</a:t>
            </a:r>
            <a:r>
              <a:rPr lang="zh-CN" altLang="en-US" sz="2600" b="1"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20484" name="图片 1"/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85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方法指导</a:t>
              </a: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60363" y="1384300"/>
            <a:ext cx="8629650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    圈点批注法是一种常用的读书方法。</a:t>
            </a:r>
            <a:endParaRPr lang="en-US" altLang="zh-CN" sz="25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25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5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圈点</a:t>
            </a: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就是读书时，用一套自己规定的符号，在书页上划出文章中的重要词句，标出文章的层次段落，点出疑难之处等。圈点的过程是</a:t>
            </a:r>
            <a:r>
              <a:rPr lang="zh-CN" altLang="en-US" sz="2500" b="1" u="sng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读、思、记的组合过程</a:t>
            </a: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，可促进理解，增强记忆，便于复习、检查和摘录。</a:t>
            </a:r>
            <a:endParaRPr lang="en-US" altLang="zh-CN" sz="25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5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批注</a:t>
            </a: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，即批语注释，是指阅读的时候把读书感想、疑难问题，随手批写在书中的空白地方，心有所感，笔墨追录，三言两语，生动传神。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76225" y="833967"/>
            <a:ext cx="8542338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2000"/>
              </a:lnSpc>
              <a:spcBef>
                <a:spcPts val="600"/>
              </a:spcBef>
            </a:pP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批注是对文章的品评、鉴赏，是</a:t>
            </a:r>
            <a:r>
              <a:rPr lang="zh-CN" altLang="en-US" sz="2500" b="1" u="sng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多角度、高层次的阅读过程</a:t>
            </a: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，也是</a:t>
            </a:r>
            <a:r>
              <a:rPr lang="zh-CN" altLang="en-US" sz="2500" b="1" u="sng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读者消化、吸收、转化和运用的过程</a:t>
            </a: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5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2000"/>
              </a:lnSpc>
              <a:spcBef>
                <a:spcPts val="600"/>
              </a:spcBef>
            </a:pPr>
            <a:r>
              <a:rPr lang="zh-CN" altLang="en-US" sz="2500" b="1" dirty="0">
                <a:latin typeface="黑体" pitchFamily="49" charset="-122"/>
                <a:ea typeface="黑体" pitchFamily="49" charset="-122"/>
              </a:rPr>
              <a:t>    运用圈点批注法，要注意如下几点：</a:t>
            </a:r>
            <a:endParaRPr lang="en-US" altLang="zh-CN" sz="25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2000"/>
              </a:lnSpc>
              <a:spcBef>
                <a:spcPts val="600"/>
              </a:spcBef>
            </a:pPr>
            <a:r>
              <a:rPr lang="en-US" altLang="zh-CN" sz="25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圈点批注，要注意在理解文章的基础上进行。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</a:rPr>
              <a:t>读过某一个章节，先要经过思考，找出重点难点，决定哪些地方应该圈点，哪些地方应该勾划，哪些地方要加注，哪些地方要加批，然后再动笔墨。如果在似懂非懂的情况下，就乱划一气，胡批一通，反而会影响对文章的深入理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60350" y="770467"/>
            <a:ext cx="8542338" cy="392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2000"/>
              </a:lnSpc>
              <a:spcBef>
                <a:spcPts val="600"/>
              </a:spcBef>
            </a:pPr>
            <a:r>
              <a:rPr lang="en-US" altLang="zh-CN" sz="25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圈点使用的符号应该是固定的，不要随意改换，符号的种类也不宜过多。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</a:rPr>
              <a:t>圈点和勾画的地方不可过多，通篇都加了五花八门的记号，反而看不出哪里是重点了。</a:t>
            </a:r>
            <a:endParaRPr lang="en-US" altLang="zh-CN" sz="25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2000"/>
              </a:lnSpc>
              <a:spcBef>
                <a:spcPts val="600"/>
              </a:spcBef>
            </a:pPr>
            <a:r>
              <a:rPr lang="en-US" altLang="zh-CN" sz="25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批注应该做到既言之有物又简明扼要。</a:t>
            </a:r>
            <a:r>
              <a:rPr lang="zh-CN" altLang="en-US" sz="2500" b="1" dirty="0">
                <a:latin typeface="楷体_GB2312" pitchFamily="49" charset="-122"/>
                <a:ea typeface="楷体_GB2312" pitchFamily="49" charset="-122"/>
              </a:rPr>
              <a:t>批语要有分析，不管是褒是贬，都应该说出点根据来。随便加上一些“好”、“绝妙”或“废话”“胡说”之类的话是没有用处的。批注时应用语简洁、精练，语言通顺，不能太繁琐，用自己的话准确概括，做到言简意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65101" y="508001"/>
            <a:ext cx="8804275" cy="4508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4000"/>
              </a:lnSpc>
              <a:spcBef>
                <a:spcPts val="200"/>
              </a:spcBef>
            </a:pPr>
            <a:r>
              <a:rPr lang="en-US" altLang="zh-CN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《</a:t>
            </a:r>
            <a:r>
              <a:rPr lang="zh-CN" altLang="en-US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紫藤萝瀑布</a:t>
            </a:r>
            <a:r>
              <a:rPr lang="en-US" altLang="zh-CN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片段批注示例：</a:t>
            </a:r>
            <a:endParaRPr lang="en-US" altLang="zh-CN" sz="25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4000"/>
              </a:lnSpc>
              <a:spcBef>
                <a:spcPts val="200"/>
              </a:spcBef>
            </a:pPr>
            <a:r>
              <a:rPr lang="zh-CN" altLang="en-US" sz="2500" b="1">
                <a:latin typeface="黑体" pitchFamily="49" charset="-122"/>
                <a:ea typeface="黑体" pitchFamily="49" charset="-122"/>
              </a:rPr>
              <a:t>    “挑逗”一词准确、形象，而且传神。给静态的事物，赋予了生命的活力，让人感到这花是有生命的是有情感的，是在和人进行着对话交流。</a:t>
            </a:r>
            <a:endParaRPr lang="en-US" altLang="zh-CN" sz="25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2000"/>
              </a:lnSpc>
              <a:spcBef>
                <a:spcPts val="200"/>
              </a:spcBef>
            </a:pPr>
            <a:r>
              <a:rPr lang="zh-CN" altLang="en-US" sz="25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5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我不由得停住了脚步。</a:t>
            </a:r>
            <a:endParaRPr lang="en-US" altLang="zh-CN" sz="25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2000"/>
              </a:lnSpc>
              <a:spcBef>
                <a:spcPts val="200"/>
              </a:spcBef>
            </a:pPr>
            <a:r>
              <a:rPr lang="zh-CN" altLang="en-US" sz="25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从未见过开得这样盛的藤萝，只见一片辉煌的淡紫色，像一条瀑布，从空中垂下，不见其发端，也不见其终极。只是深深浅浅的紫，仿佛在流动，在欢笑，在不停地生长。紫色的大条幅上，泛着点点银光，就像迸溅的水花。仔细看时，才知道那是每一朵紫花中最浅淡的部分，在和阳光互相</a:t>
            </a:r>
            <a:r>
              <a:rPr lang="zh-CN" altLang="en-US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挑逗</a:t>
            </a:r>
            <a:r>
              <a:rPr lang="zh-CN" altLang="en-US" sz="25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76225" y="1132418"/>
            <a:ext cx="8542338" cy="3113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2000"/>
              </a:lnSpc>
              <a:spcBef>
                <a:spcPts val="800"/>
              </a:spcBef>
            </a:pPr>
            <a:r>
              <a:rPr lang="zh-CN" altLang="en-US" sz="25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开花的紫藤萝在整体上给作者的美感</a:t>
            </a:r>
            <a:r>
              <a:rPr lang="en-US" altLang="zh-CN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壮美</a:t>
            </a:r>
            <a:endParaRPr lang="en-US" altLang="zh-CN" sz="25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2000"/>
              </a:lnSpc>
              <a:spcBef>
                <a:spcPts val="800"/>
              </a:spcBef>
            </a:pPr>
            <a:r>
              <a:rPr lang="zh-CN" altLang="en-US" sz="25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5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这里春红已谢，没有赏花的人群，也没有蜂围蝶阵。有的就是这一树闪光的、盛开的藤萝。</a:t>
            </a:r>
            <a:r>
              <a:rPr lang="zh-CN" altLang="en-US" sz="2500" b="1" u="sng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</a:rPr>
              <a:t>花朵儿一串挨着一串，一朵接着一朵，彼此推着挤着，好不活泼热闹！</a:t>
            </a:r>
            <a:endParaRPr lang="en-US" altLang="zh-CN" sz="2500" b="1" u="sng">
              <a:solidFill>
                <a:srgbClr val="FF00FF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2000"/>
              </a:lnSpc>
              <a:spcBef>
                <a:spcPts val="800"/>
              </a:spcBef>
            </a:pPr>
            <a:r>
              <a:rPr lang="en-US" altLang="zh-CN" sz="25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5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紫藤萝花那么富有情感，那么朝气蓬勃，那么富有青春的活力和快乐。</a:t>
            </a:r>
            <a:endParaRPr lang="zh-CN" altLang="en-US" sz="25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25605" name="图片 1"/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6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中考真题</a:t>
              </a:r>
            </a:p>
          </p:txBody>
        </p:sp>
      </p:grpSp>
      <p:sp>
        <p:nvSpPr>
          <p:cNvPr id="25603" name="矩形 1"/>
          <p:cNvSpPr>
            <a:spLocks noChangeArrowheads="1"/>
          </p:cNvSpPr>
          <p:nvPr/>
        </p:nvSpPr>
        <p:spPr bwMode="auto">
          <a:xfrm>
            <a:off x="323851" y="1744133"/>
            <a:ext cx="8361363" cy="2468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一、选择题。</a:t>
            </a: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1.“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骆驼祥子”的外号是在什么时候起的？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 )</a:t>
            </a: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A.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祥子卖了骆驼之后    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偷骆驼之前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C.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进城拉洋车之后      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买了第一辆车之后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102475" y="2357967"/>
            <a:ext cx="1500188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j-lt"/>
                <a:ea typeface="楷体_GB2312" pitchFamily="49" charset="-122"/>
              </a:rPr>
              <a:t>A</a:t>
            </a:r>
            <a:endParaRPr lang="zh-CN" altLang="en-US" sz="3600" b="1" dirty="0">
              <a:solidFill>
                <a:srgbClr val="FF0000"/>
              </a:solidFill>
              <a:latin typeface="+mj-lt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1"/>
          <p:cNvSpPr>
            <a:spLocks noChangeArrowheads="1"/>
          </p:cNvSpPr>
          <p:nvPr/>
        </p:nvSpPr>
        <p:spPr bwMode="auto">
          <a:xfrm>
            <a:off x="679450" y="1149351"/>
            <a:ext cx="8020050" cy="360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祥子不拉刘四爷的车却能住在人和厂的原因是什么？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 )</a:t>
            </a: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A.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想招祥子为女婿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B.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祥子很勤劳，常帮刘四爷干活 </a:t>
            </a: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C.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虎妞爱上了祥子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D.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祥子死皮赖脸硬要住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727200" y="1689101"/>
            <a:ext cx="1500188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j-lt"/>
                <a:ea typeface="楷体_GB2312" pitchFamily="49" charset="-122"/>
              </a:rPr>
              <a:t>B</a:t>
            </a:r>
            <a:endParaRPr lang="zh-CN" altLang="en-US" sz="3600" b="1" dirty="0">
              <a:solidFill>
                <a:srgbClr val="FF0000"/>
              </a:solidFill>
              <a:latin typeface="+mj-lt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798513" y="1998133"/>
            <a:ext cx="8020050" cy="184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祥子最后的结局怎样？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 )</a:t>
            </a: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A.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摆地摊     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给曹先生拉洋车 </a:t>
            </a:r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C.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要饭       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给死人送殡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748214" y="1786467"/>
            <a:ext cx="1500187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j-lt"/>
                <a:ea typeface="楷体_GB2312" pitchFamily="49" charset="-122"/>
              </a:rPr>
              <a:t>D</a:t>
            </a:r>
            <a:endParaRPr lang="zh-CN" altLang="en-US" sz="3600" b="1" dirty="0">
              <a:solidFill>
                <a:srgbClr val="FF0000"/>
              </a:solidFill>
              <a:latin typeface="+mj-lt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1"/>
          <p:cNvSpPr>
            <a:spLocks noChangeArrowheads="1"/>
          </p:cNvSpPr>
          <p:nvPr/>
        </p:nvSpPr>
        <p:spPr bwMode="auto">
          <a:xfrm>
            <a:off x="727075" y="1149351"/>
            <a:ext cx="8020050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二、判断题。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祥子在兵荒马乱中被抢走车子，却冒险地牵回了五匹骆驼。                        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)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祥子的第一辆车被抢走以后，千辛万苦积攒的准备第二次买车的钱被张侦探给洗劫了。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)</a:t>
            </a:r>
            <a:endParaRPr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102475" y="2540001"/>
            <a:ext cx="1500188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n-ea"/>
                <a:ea typeface="+mn-ea"/>
              </a:rPr>
              <a:t>×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029450" y="4125384"/>
            <a:ext cx="1500188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n-ea"/>
                <a:ea typeface="+mn-ea"/>
              </a:rPr>
              <a:t>×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1"/>
          <p:cNvSpPr>
            <a:spLocks noChangeArrowheads="1"/>
          </p:cNvSpPr>
          <p:nvPr/>
        </p:nvSpPr>
        <p:spPr bwMode="auto">
          <a:xfrm>
            <a:off x="727075" y="1286933"/>
            <a:ext cx="8020050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旧北平军阀混战是造成祥子悲剧的原因。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)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4.“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痛苦的活着，委屈的死去”是祥子命运的写照。                                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)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5.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祥子身上除了具有劳动者的勤劳外，还有小生产者的自私各狭隘。                  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(    )</a:t>
            </a:r>
            <a:endParaRPr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315200" y="1136651"/>
            <a:ext cx="1500188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n-ea"/>
                <a:ea typeface="+mn-ea"/>
              </a:rPr>
              <a:t>√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062789" y="2719918"/>
            <a:ext cx="1500187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n-ea"/>
                <a:ea typeface="+mn-ea"/>
              </a:rPr>
              <a:t>√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070725" y="4252384"/>
            <a:ext cx="1500188" cy="8125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n-ea"/>
                <a:ea typeface="+mn-ea"/>
              </a:rPr>
              <a:t>√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58788" y="895351"/>
            <a:ext cx="8539162" cy="120648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/>
            </a:pPr>
            <a:r>
              <a:rPr lang="zh-CN" altLang="en-US" sz="2600" b="1" dirty="0">
                <a:latin typeface="+mj-ea"/>
                <a:ea typeface="+mj-ea"/>
              </a:rPr>
              <a:t>三、简答题。</a:t>
            </a:r>
          </a:p>
          <a:p>
            <a:pPr>
              <a:lnSpc>
                <a:spcPct val="120000"/>
              </a:lnSpc>
              <a:spcBef>
                <a:spcPts val="1200"/>
              </a:spcBef>
              <a:defRPr/>
            </a:pPr>
            <a:r>
              <a:rPr lang="en-US" altLang="zh-CN" sz="2600" b="1" dirty="0">
                <a:latin typeface="+mj-ea"/>
                <a:ea typeface="+mj-ea"/>
              </a:rPr>
              <a:t>1.</a:t>
            </a:r>
            <a:r>
              <a:rPr lang="zh-CN" altLang="en-US" sz="2600" b="1" dirty="0">
                <a:latin typeface="+mj-ea"/>
                <a:ea typeface="+mj-ea"/>
              </a:rPr>
              <a:t>请问小说的题目“骆驼祥子”主要包含哪些含义？</a:t>
            </a:r>
            <a:endParaRPr lang="en-US" altLang="zh-CN" sz="2600" b="1" dirty="0">
              <a:latin typeface="+mj-ea"/>
              <a:ea typeface="+mj-ea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58788" y="2516718"/>
            <a:ext cx="8223250" cy="217290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有三层含义：（</a:t>
            </a:r>
            <a:r>
              <a:rPr lang="en-US" altLang="zh-CN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）点明小说的主人公</a:t>
            </a:r>
            <a:r>
              <a:rPr lang="en-US" altLang="zh-CN" sz="2600" b="1" dirty="0">
                <a:solidFill>
                  <a:srgbClr val="0000FF"/>
                </a:solidFill>
                <a:latin typeface="+mn-ea"/>
                <a:ea typeface="+mn-ea"/>
              </a:rPr>
              <a:t>——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祥子；（</a:t>
            </a:r>
            <a:r>
              <a:rPr lang="en-US" altLang="zh-CN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）概括小说的一个主要情节</a:t>
            </a:r>
            <a:r>
              <a:rPr lang="en-US" altLang="zh-CN" sz="2600" b="1" dirty="0">
                <a:solidFill>
                  <a:srgbClr val="0000FF"/>
                </a:solidFill>
                <a:latin typeface="+mn-ea"/>
                <a:ea typeface="+mn-ea"/>
              </a:rPr>
              <a:t>——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骆驼祥子称号的得来；（</a:t>
            </a:r>
            <a:r>
              <a:rPr lang="en-US" altLang="zh-CN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）揭示主人公的性格</a:t>
            </a:r>
            <a:r>
              <a:rPr lang="en-US" altLang="zh-CN" sz="2600" b="1" dirty="0">
                <a:solidFill>
                  <a:srgbClr val="0000FF"/>
                </a:solidFill>
                <a:latin typeface="+mn-ea"/>
                <a:ea typeface="+mn-ea"/>
              </a:rPr>
              <a:t>——</a:t>
            </a: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像骆驼一样吃苦耐劳、沉默憨厚。</a:t>
            </a:r>
            <a:endParaRPr lang="zh-CN" altLang="en-US" sz="26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44500" y="814918"/>
            <a:ext cx="8255000" cy="1052596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/>
            </a:pPr>
            <a:r>
              <a:rPr lang="en-US" altLang="zh-CN" sz="2600" b="1" dirty="0">
                <a:latin typeface="+mj-ea"/>
                <a:ea typeface="+mj-ea"/>
              </a:rPr>
              <a:t>2.</a:t>
            </a:r>
            <a:r>
              <a:rPr lang="zh-CN" altLang="en-US" sz="2600" b="1" dirty="0">
                <a:latin typeface="+mj-ea"/>
                <a:ea typeface="+mj-ea"/>
              </a:rPr>
              <a:t>请从</a:t>
            </a:r>
            <a:r>
              <a:rPr lang="zh-CN" altLang="en-US" sz="2600" b="1" dirty="0">
                <a:solidFill>
                  <a:srgbClr val="FF00FF"/>
                </a:solidFill>
                <a:latin typeface="+mj-ea"/>
                <a:ea typeface="+mj-ea"/>
              </a:rPr>
              <a:t>怒辞杨宅</a:t>
            </a:r>
            <a:r>
              <a:rPr lang="zh-CN" altLang="en-US" sz="2600" b="1" dirty="0">
                <a:latin typeface="+mj-ea"/>
                <a:ea typeface="+mj-ea"/>
              </a:rPr>
              <a:t>和</a:t>
            </a:r>
            <a:r>
              <a:rPr lang="zh-CN" altLang="en-US" sz="2600" b="1" dirty="0">
                <a:solidFill>
                  <a:srgbClr val="FF00FF"/>
                </a:solidFill>
                <a:latin typeface="+mj-ea"/>
                <a:ea typeface="+mj-ea"/>
              </a:rPr>
              <a:t>孙侦探的敲诈</a:t>
            </a:r>
            <a:r>
              <a:rPr lang="zh-CN" altLang="en-US" sz="2600" b="1" dirty="0">
                <a:latin typeface="+mj-ea"/>
                <a:ea typeface="+mj-ea"/>
              </a:rPr>
              <a:t>这两个情节中选择其一进行概括。</a:t>
            </a:r>
            <a:endParaRPr lang="en-US" altLang="zh-CN" sz="2600" b="1" dirty="0">
              <a:latin typeface="+mj-ea"/>
              <a:ea typeface="+mj-ea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76250" y="2197100"/>
            <a:ext cx="8223250" cy="2973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怒辞杨宅：祥子在杨先生家拉包月。杨先生有两位太太，还有一大群孩子。祥子每天接送完这个，又要去伺候那个，同时还要干杂活。更可恨的是，主人不把仆人当人看，食宿很差。祥子有一天在送走一位女客人后，因为女主人的无理，忍无可忍，一怒之下，辞去了这份工作。</a:t>
            </a:r>
            <a:endParaRPr lang="zh-CN" altLang="en-US" sz="26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96875" y="1566334"/>
            <a:ext cx="8382000" cy="2652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8000"/>
              </a:lnSpc>
            </a:pP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孙侦探的敲诈：祥子和雇主曹先生被孙侦探跟踪。曹先生叫祥子拉到左宅，并派祥子回家报信。在曹先生家门口，孙侦探拉住祥子，说曹先生是乱党，同时对祥子威胁恐吓。祥子六神无主，稀里糊涂把自己积攒准备买车的血汗钱交给了孙侦探，他的希望破灭了。</a:t>
            </a:r>
            <a:endParaRPr lang="zh-CN" altLang="en-US" sz="26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76250" y="751418"/>
            <a:ext cx="8255000" cy="208980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defRPr/>
            </a:pPr>
            <a:r>
              <a:rPr lang="en-US" altLang="zh-CN" sz="2600" b="1" dirty="0">
                <a:latin typeface="+mj-ea"/>
                <a:ea typeface="+mj-ea"/>
              </a:rPr>
              <a:t>3.</a:t>
            </a:r>
            <a:r>
              <a:rPr lang="zh-CN" altLang="en-US" sz="2600" b="1" dirty="0">
                <a:latin typeface="+mj-ea"/>
                <a:ea typeface="+mj-ea"/>
              </a:rPr>
              <a:t>请用简洁的语言把省略部分的情节补写完整。（</a:t>
            </a:r>
            <a:r>
              <a:rPr lang="en-US" altLang="zh-CN" sz="2600" b="1" dirty="0">
                <a:latin typeface="+mj-ea"/>
                <a:ea typeface="+mj-ea"/>
              </a:rPr>
              <a:t>60</a:t>
            </a:r>
            <a:r>
              <a:rPr lang="zh-CN" altLang="en-US" sz="2600" b="1" dirty="0">
                <a:latin typeface="+mj-ea"/>
                <a:ea typeface="+mj-ea"/>
              </a:rPr>
              <a:t>字左右）</a:t>
            </a:r>
            <a:endParaRPr lang="en-US" altLang="zh-CN" sz="2600" b="1" dirty="0">
              <a:latin typeface="+mj-ea"/>
              <a:ea typeface="+mj-ea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defRPr/>
            </a:pPr>
            <a:r>
              <a:rPr lang="zh-CN" altLang="en-US" sz="2600" b="1" dirty="0">
                <a:latin typeface="+mj-ea"/>
                <a:ea typeface="+mj-ea"/>
              </a:rPr>
              <a:t>    祥子辛辛苦苦攒钱买到第一辆车</a:t>
            </a:r>
            <a:r>
              <a:rPr lang="en-US" altLang="zh-CN" sz="2600" b="1" dirty="0">
                <a:latin typeface="+mn-ea"/>
                <a:ea typeface="+mn-ea"/>
              </a:rPr>
              <a:t>……</a:t>
            </a:r>
            <a:r>
              <a:rPr lang="zh-CN" altLang="en-US" sz="2600" b="1" dirty="0">
                <a:latin typeface="+mj-ea"/>
                <a:ea typeface="+mj-ea"/>
              </a:rPr>
              <a:t>最后一次买到的车还是卖掉，给虎妞办丧事。</a:t>
            </a:r>
            <a:endParaRPr lang="en-US" altLang="zh-CN" sz="2600" b="1" dirty="0">
              <a:latin typeface="+mj-ea"/>
              <a:ea typeface="+mj-ea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12751" y="3541184"/>
            <a:ext cx="8221663" cy="2108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6000"/>
              </a:lnSpc>
            </a:pPr>
            <a:r>
              <a:rPr lang="zh-CN" altLang="en-US" sz="2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有一次连人带车被宪兵抓去当壮丁。后来，他卖骆驼，拼命拉车，省吃俭用攒钱准备买新车，结果碰上孙侦探一锅给端掉了。祥子跟虎妞结了婚，虎妞以低价给祥子买了邻居二强子的车。</a:t>
            </a:r>
            <a:endParaRPr lang="zh-CN" altLang="en-US" sz="26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509588" y="1543052"/>
            <a:ext cx="8101012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6000"/>
              </a:lnSpc>
              <a:spcBef>
                <a:spcPts val="1200"/>
              </a:spcBef>
            </a:pP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1.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阅读课本上的精彩选篇或自选一则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骆驼祥子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中的文段，写一篇专题探究。</a:t>
            </a:r>
            <a:endParaRPr lang="en-US" altLang="zh-CN" sz="25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6000"/>
              </a:lnSpc>
              <a:spcBef>
                <a:spcPts val="1200"/>
              </a:spcBef>
            </a:pP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2.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进行课外阅读积累，自主阅读推荐：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四世同堂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》《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茶馆</a:t>
            </a:r>
            <a:r>
              <a:rPr lang="en-US" altLang="zh-CN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500" b="1" dirty="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4819" name="组合 2"/>
          <p:cNvGrpSpPr>
            <a:grpSpLocks/>
          </p:cNvGrpSpPr>
          <p:nvPr/>
        </p:nvGrpSpPr>
        <p:grpSpPr bwMode="auto">
          <a:xfrm>
            <a:off x="161925" y="152401"/>
            <a:ext cx="2446338" cy="1231900"/>
            <a:chOff x="0" y="0"/>
            <a:chExt cx="3038475" cy="1011238"/>
          </a:xfrm>
        </p:grpSpPr>
        <p:pic>
          <p:nvPicPr>
            <p:cNvPr id="34822" name="图片 1"/>
            <p:cNvPicPr>
              <a:picLocks noChangeAspect="1"/>
            </p:cNvPicPr>
            <p:nvPr/>
          </p:nvPicPr>
          <p:blipFill>
            <a:blip r:embed="rId3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38475" cy="1011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23" name="圆角矩形 2"/>
            <p:cNvSpPr>
              <a:spLocks noChangeArrowheads="1"/>
            </p:cNvSpPr>
            <p:nvPr/>
          </p:nvSpPr>
          <p:spPr bwMode="auto"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prstDash val="dashDot"/>
                  <a:round/>
                  <a:headEnd/>
                  <a:tailEnd/>
                </a14:hiddenLine>
              </a:ext>
            </a:extLst>
          </p:spPr>
          <p:txBody>
            <a:bodyPr lIns="91438" tIns="45719" rIns="91438" bIns="45719" anchor="ctr"/>
            <a:lstStyle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itchFamily="34" charset="0"/>
                  <a:ea typeface="黑体" pitchFamily="49" charset="-122"/>
                </a:rPr>
                <a:t>课外作业</a:t>
              </a: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3176" y="3761317"/>
            <a:ext cx="1266825" cy="2573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64975">
            <a:off x="2897188" y="3826934"/>
            <a:ext cx="1268412" cy="24426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模板网-WWW.1PPT.COM 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3604</TotalTime>
  <Pages>0</Pages>
  <Words>2363</Words>
  <Characters>0</Characters>
  <Application>Microsoft Office PowerPoint</Application>
  <DocSecurity>0</DocSecurity>
  <PresentationFormat>全屏显示(4:3)</PresentationFormat>
  <Lines>0</Lines>
  <Paragraphs>92</Paragraphs>
  <Slides>31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33" baseType="lpstr">
      <vt:lpstr>第一PPT模板网-WWW.1PPT.COM​</vt:lpstr>
      <vt:lpstr>第一PPT模板网-WWW.1PPT.COM 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3</cp:revision>
  <dcterms:created xsi:type="dcterms:W3CDTF">2016-01-14T07:05:12Z</dcterms:created>
  <dcterms:modified xsi:type="dcterms:W3CDTF">2020-03-10T06:03:15Z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2052-10.1.0.5740</vt:lpwstr>
  </property>
</Properties>
</file>