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notesSlides/notesSlide2.xml" ContentType="application/vnd.openxmlformats-officedocument.presentationml.notesSlide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notesSlides/notesSlide3.xml" ContentType="application/vnd.openxmlformats-officedocument.presentationml.notesSlide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</p:sldIdLst>
  <p:sldSz cx="9144000" cy="6858000" type="screen4x3"/>
  <p:notesSz cx="6858000" cy="9144000"/>
  <p:custDataLst>
    <p:tags r:id="rId24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buFont typeface="Arial" pitchFamily="34" charset="0"/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20" autoAdjust="0"/>
    <p:restoredTop sz="94660" autoAdjust="0"/>
  </p:normalViewPr>
  <p:slideViewPr>
    <p:cSldViewPr>
      <p:cViewPr>
        <p:scale>
          <a:sx n="100" d="100"/>
          <a:sy n="100" d="100"/>
        </p:scale>
        <p:origin x="-874" y="6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24" d="100"/>
        <a:sy n="124" d="100"/>
      </p:scale>
      <p:origin x="0" y="0"/>
    </p:cViewPr>
  </p:sorterViewPr>
  <p:gridSpacing cx="76198" cy="7619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298" name="页眉占位符 311297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200" noProof="1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11299" name="日期占位符 311298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200" noProof="1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24580" name="幻灯片图像占位符 311299"/>
          <p:cNvSpPr>
            <a:spLocks noGrp="1" noRot="1" noChangeAspect="1" noChangeArrowheads="1" noTextEdit="1"/>
          </p:cNvSpPr>
          <p:nvPr>
            <p:ph type="sldImg" idx="4294967295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53" name="文本占位符 311300"/>
          <p:cNvSpPr>
            <a:spLocks noGrp="1" noChangeArrowheads="1"/>
          </p:cNvSpPr>
          <p:nvPr>
            <p:ph type="body" sz="quarter" idx="4294967295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311302" name="页脚占位符 311301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>
            <a:lvl1pPr>
              <a:defRPr sz="1200" noProof="1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11303" name="灯片编号占位符 311302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965E3A89-A6CC-4F0F-96FF-DF90C6E2500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78085208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buFont typeface="Arial" pitchFamily="34" charset="0"/>
      <a:defRPr sz="1200" kern="1200">
        <a:solidFill>
          <a:schemeClr val="tx1"/>
        </a:solidFill>
        <a:latin typeface="Arial" panose="020B0604020202020204" pitchFamily="34" charset="0"/>
      </a:defRPr>
    </a:lvl1pPr>
    <a:lvl2pPr marL="457200" lvl="1" algn="l" rtl="0" eaLnBrk="0" fontAlgn="base" hangingPunct="0">
      <a:spcBef>
        <a:spcPct val="30000"/>
      </a:spcBef>
      <a:spcAft>
        <a:spcPct val="0"/>
      </a:spcAft>
      <a:buFont typeface="Arial" pitchFamily="34" charset="0"/>
      <a:defRPr sz="1200" kern="1200">
        <a:solidFill>
          <a:schemeClr val="tx1"/>
        </a:solidFill>
        <a:latin typeface="Arial" panose="020B0604020202020204" pitchFamily="34" charset="0"/>
      </a:defRPr>
    </a:lvl2pPr>
    <a:lvl3pPr marL="914400" lvl="2" algn="l" rtl="0" eaLnBrk="0" fontAlgn="base" hangingPunct="0">
      <a:spcBef>
        <a:spcPct val="30000"/>
      </a:spcBef>
      <a:spcAft>
        <a:spcPct val="0"/>
      </a:spcAft>
      <a:buFont typeface="Arial" pitchFamily="34" charset="0"/>
      <a:defRPr sz="1200" kern="1200">
        <a:solidFill>
          <a:schemeClr val="tx1"/>
        </a:solidFill>
        <a:latin typeface="Arial" panose="020B0604020202020204" pitchFamily="34" charset="0"/>
      </a:defRPr>
    </a:lvl3pPr>
    <a:lvl4pPr marL="1371600" lvl="3" algn="l" rtl="0" eaLnBrk="0" fontAlgn="base" hangingPunct="0">
      <a:spcBef>
        <a:spcPct val="30000"/>
      </a:spcBef>
      <a:spcAft>
        <a:spcPct val="0"/>
      </a:spcAft>
      <a:buFont typeface="Arial" pitchFamily="34" charset="0"/>
      <a:defRPr sz="1200" kern="1200">
        <a:solidFill>
          <a:schemeClr val="tx1"/>
        </a:solidFill>
        <a:latin typeface="Arial" panose="020B0604020202020204" pitchFamily="34" charset="0"/>
      </a:defRPr>
    </a:lvl4pPr>
    <a:lvl5pPr marL="1828800" lvl="4" algn="l" rtl="0" eaLnBrk="0" fontAlgn="base" hangingPunct="0">
      <a:spcBef>
        <a:spcPct val="30000"/>
      </a:spcBef>
      <a:spcAft>
        <a:spcPct val="0"/>
      </a:spcAft>
      <a:buFont typeface="Arial" pitchFamily="34" charset="0"/>
      <a:defRPr sz="1200" kern="1200">
        <a:solidFill>
          <a:schemeClr val="tx1"/>
        </a:solidFill>
        <a:latin typeface="Arial" panose="020B0604020202020204" pitchFamily="34" charset="0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1ppt.com/powerpoint/" TargetMode="External"/><Relationship Id="rId13" Type="http://schemas.openxmlformats.org/officeDocument/2006/relationships/hyperlink" Target="http://www.1ppt.cn/" TargetMode="External"/><Relationship Id="rId18" Type="http://schemas.openxmlformats.org/officeDocument/2006/relationships/hyperlink" Target="http://www.1ppt.com/kejian/meishu/" TargetMode="External"/><Relationship Id="rId3" Type="http://schemas.openxmlformats.org/officeDocument/2006/relationships/hyperlink" Target="http://www.1ppt.com/moban/" TargetMode="External"/><Relationship Id="rId21" Type="http://schemas.openxmlformats.org/officeDocument/2006/relationships/hyperlink" Target="http://www.1ppt.com/kejian/huaxue/" TargetMode="External"/><Relationship Id="rId7" Type="http://schemas.openxmlformats.org/officeDocument/2006/relationships/hyperlink" Target="http://www.1ppt.com/xiazai/" TargetMode="External"/><Relationship Id="rId12" Type="http://schemas.openxmlformats.org/officeDocument/2006/relationships/hyperlink" Target="http://www.1ppt.com/jiaoan/" TargetMode="External"/><Relationship Id="rId17" Type="http://schemas.openxmlformats.org/officeDocument/2006/relationships/hyperlink" Target="http://www.1ppt.com/kejian/yingyu/" TargetMode="External"/><Relationship Id="rId2" Type="http://schemas.openxmlformats.org/officeDocument/2006/relationships/slide" Target="../slides/slide3.xml"/><Relationship Id="rId16" Type="http://schemas.openxmlformats.org/officeDocument/2006/relationships/hyperlink" Target="http://www.1ppt.com/kejian/shuxue/" TargetMode="External"/><Relationship Id="rId20" Type="http://schemas.openxmlformats.org/officeDocument/2006/relationships/hyperlink" Target="http://www.1ppt.com/kejian/wuli/" TargetMode="External"/><Relationship Id="rId1" Type="http://schemas.openxmlformats.org/officeDocument/2006/relationships/notesMaster" Target="../notesMasters/notesMaster1.xml"/><Relationship Id="rId6" Type="http://schemas.openxmlformats.org/officeDocument/2006/relationships/hyperlink" Target="http://www.1ppt.com/tubiao/" TargetMode="External"/><Relationship Id="rId11" Type="http://schemas.openxmlformats.org/officeDocument/2006/relationships/hyperlink" Target="http://www.1ppt.com/shiti/" TargetMode="External"/><Relationship Id="rId24" Type="http://schemas.openxmlformats.org/officeDocument/2006/relationships/hyperlink" Target="http://www.1ppt.com/kejian/lishi/" TargetMode="External"/><Relationship Id="rId5" Type="http://schemas.openxmlformats.org/officeDocument/2006/relationships/hyperlink" Target="http://www.1ppt.com/beijing/" TargetMode="External"/><Relationship Id="rId15" Type="http://schemas.openxmlformats.org/officeDocument/2006/relationships/hyperlink" Target="http://www.1ppt.com/kejian/yuwen/" TargetMode="External"/><Relationship Id="rId23" Type="http://schemas.openxmlformats.org/officeDocument/2006/relationships/hyperlink" Target="http://www.1ppt.com/kejian/dili/" TargetMode="External"/><Relationship Id="rId10" Type="http://schemas.openxmlformats.org/officeDocument/2006/relationships/hyperlink" Target="http://www.1ppt.com/fanwen/" TargetMode="External"/><Relationship Id="rId19" Type="http://schemas.openxmlformats.org/officeDocument/2006/relationships/hyperlink" Target="http://www.1ppt.com/kejian/kexue/" TargetMode="External"/><Relationship Id="rId4" Type="http://schemas.openxmlformats.org/officeDocument/2006/relationships/hyperlink" Target="http://www.1ppt.com/sucai/" TargetMode="External"/><Relationship Id="rId9" Type="http://schemas.openxmlformats.org/officeDocument/2006/relationships/hyperlink" Target="http://www.1ppt.com/ziliao/" TargetMode="External"/><Relationship Id="rId14" Type="http://schemas.openxmlformats.org/officeDocument/2006/relationships/hyperlink" Target="http://www.1ppt.com/kejian/" TargetMode="External"/><Relationship Id="rId22" Type="http://schemas.openxmlformats.org/officeDocument/2006/relationships/hyperlink" Target="http://www.1ppt.com/kejian/shengwu/" TargetMode="Externa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1371600" y="1143000"/>
            <a:ext cx="4114800" cy="3086100"/>
          </a:xfrm>
          <a:solidFill>
            <a:srgbClr val="FFFFFF"/>
          </a:solidFill>
          <a:ln/>
        </p:spPr>
      </p:sp>
      <p:sp>
        <p:nvSpPr>
          <p:cNvPr id="25603" name="备注占位符 2"/>
          <p:cNvSpPr>
            <a:spLocks noGrp="1" noChangeArrowheads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zh-CN" altLang="zh-CN" smtClean="0">
              <a:ea typeface="宋体" pitchFamily="2" charset="-122"/>
              <a:cs typeface="Arial" pitchFamily="34" charset="0"/>
            </a:endParaRPr>
          </a:p>
        </p:txBody>
      </p:sp>
      <p:sp>
        <p:nvSpPr>
          <p:cNvPr id="25604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r" eaLnBrk="1" hangingPunct="1">
              <a:buFont typeface="Arial" pitchFamily="34" charset="0"/>
              <a:buChar char="•"/>
            </a:pPr>
            <a:fld id="{86920AA0-A319-4585-9876-6F61B046113E}" type="slidenum">
              <a:rPr altLang="en-US" sz="1200" noProof="1">
                <a:latin typeface="Calibri" pitchFamily="34" charset="0"/>
                <a:ea typeface="幼圆" pitchFamily="49" charset="-122"/>
              </a:rPr>
              <a:pPr algn="r" eaLnBrk="1" hangingPunct="1">
                <a:buFont typeface="Arial" pitchFamily="34" charset="0"/>
                <a:buChar char="•"/>
              </a:pPr>
              <a:t>1</a:t>
            </a:fld>
            <a:endParaRPr lang="zh-CN" altLang="en-US" sz="1200" noProof="1">
              <a:latin typeface="Calibri" pitchFamily="34" charset="0"/>
              <a:ea typeface="幼圆" pitchFamily="49" charset="-122"/>
            </a:endParaRPr>
          </a:p>
        </p:txBody>
      </p:sp>
      <p:sp>
        <p:nvSpPr>
          <p:cNvPr id="25605" name="灯片编号占位符 1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fld id="{97106AD0-0F25-4133-99FD-145DF84E3BC9}" type="slidenum">
              <a:rPr lang="zh-CN" altLang="en-US"/>
              <a:pPr eaLnBrk="1" hangingPunct="1"/>
              <a:t>1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1371600" y="1143000"/>
            <a:ext cx="4114800" cy="3086100"/>
          </a:xfrm>
          <a:solidFill>
            <a:srgbClr val="FFFFFF"/>
          </a:solidFill>
          <a:ln/>
        </p:spPr>
      </p:sp>
      <p:sp>
        <p:nvSpPr>
          <p:cNvPr id="26627" name="备注占位符 2"/>
          <p:cNvSpPr>
            <a:spLocks noGrp="1" noChangeArrowheads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zh-CN" altLang="zh-CN" smtClean="0">
              <a:ea typeface="宋体" pitchFamily="2" charset="-122"/>
              <a:cs typeface="Arial" pitchFamily="34" charset="0"/>
            </a:endParaRPr>
          </a:p>
        </p:txBody>
      </p:sp>
      <p:sp>
        <p:nvSpPr>
          <p:cNvPr id="26628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r" eaLnBrk="1" hangingPunct="1">
              <a:buFont typeface="Arial" pitchFamily="34" charset="0"/>
              <a:buChar char="•"/>
            </a:pPr>
            <a:fld id="{0A9DDD55-1247-4DB2-8519-FF5BA9C94B89}" type="slidenum">
              <a:rPr altLang="en-US" sz="1200" noProof="1">
                <a:latin typeface="Calibri" pitchFamily="34" charset="0"/>
                <a:ea typeface="幼圆" pitchFamily="49" charset="-122"/>
              </a:rPr>
              <a:pPr algn="r" eaLnBrk="1" hangingPunct="1">
                <a:buFont typeface="Arial" pitchFamily="34" charset="0"/>
                <a:buChar char="•"/>
              </a:pPr>
              <a:t>2</a:t>
            </a:fld>
            <a:endParaRPr lang="zh-CN" altLang="en-US" sz="1200" noProof="1">
              <a:latin typeface="Calibri" pitchFamily="34" charset="0"/>
              <a:ea typeface="幼圆" pitchFamily="49" charset="-122"/>
            </a:endParaRPr>
          </a:p>
        </p:txBody>
      </p:sp>
      <p:sp>
        <p:nvSpPr>
          <p:cNvPr id="26629" name="灯片编号占位符 1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fld id="{A54E9D6C-3B04-4AAF-9B38-988B3BCD0F01}" type="slidenum">
              <a:rPr lang="zh-CN" altLang="en-US"/>
              <a:pPr eaLnBrk="1" hangingPunct="1"/>
              <a:t>2</a:t>
            </a:fld>
            <a:endParaRPr lang="zh-CN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模板：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3"/>
              </a:rPr>
              <a:t>www.1ppt.com/moban/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素材：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4"/>
              </a:rPr>
              <a:t>www.1ppt.com/sucai/</a:t>
            </a:r>
            <a:endParaRPr lang="en-US" altLang="zh-CN" sz="1200" dirty="0" smtClean="0">
              <a:solidFill>
                <a:srgbClr val="EEECE1">
                  <a:lumMod val="25000"/>
                </a:srgbClr>
              </a:solidFill>
            </a:endParaRPr>
          </a:p>
          <a:p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背景：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5"/>
              </a:rPr>
              <a:t>www.1ppt.com/beijing/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图表：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6"/>
              </a:rPr>
              <a:t>www.1ppt.com/tubiao/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</a:t>
            </a:r>
          </a:p>
          <a:p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下载：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7"/>
              </a:rPr>
              <a:t>www.1ppt.com/xiazai/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教程： 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8"/>
              </a:rPr>
              <a:t>www.1ppt.com/powerpoint/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资料下载：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9"/>
              </a:rPr>
              <a:t>www.1ppt.com/ziliao/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  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范文下载：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0"/>
              </a:rPr>
              <a:t>www.1ppt.com/fanwen/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试卷下载：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1"/>
              </a:rPr>
              <a:t>www.1ppt.com/shiti/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    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教案下载：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2"/>
              </a:rPr>
              <a:t>www.1ppt.com/jiaoan/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  </a:t>
            </a:r>
          </a:p>
          <a:p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论坛：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3"/>
              </a:rPr>
              <a:t>www.1ppt.cn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                            PPT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4"/>
              </a:rPr>
              <a:t>www.1ppt.com/kejian/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语文课件：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5"/>
              </a:rPr>
              <a:t>www.1ppt.com/kejian/yuwen/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数学课件：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6"/>
              </a:rPr>
              <a:t>www.1ppt.com/kejian/shuxue/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英语课件：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7"/>
              </a:rPr>
              <a:t>www.1ppt.com/kejian/yingyu/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美术课件：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8"/>
              </a:rPr>
              <a:t>www.1ppt.com/kejian/meishu/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科学课件：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19"/>
              </a:rPr>
              <a:t>www.1ppt.com/kejian/kexue/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物理课件：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20"/>
              </a:rPr>
              <a:t>www.1ppt.com/kejian/wuli/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化学课件：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21"/>
              </a:rPr>
              <a:t>www.1ppt.com/kejian/huaxue/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生物课件：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22"/>
              </a:rPr>
              <a:t>www.1ppt.com/kejian/shengwu/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</a:t>
            </a:r>
          </a:p>
          <a:p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地理课件：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23"/>
              </a:rPr>
              <a:t>www.1ppt.com/kejian/dili/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        </a:t>
            </a:r>
            <a:r>
              <a:rPr lang="zh-CN" altLang="en-US" sz="1200" dirty="0" smtClean="0">
                <a:solidFill>
                  <a:srgbClr val="EEECE1">
                    <a:lumMod val="25000"/>
                  </a:srgbClr>
                </a:solidFill>
              </a:rPr>
              <a:t>历史课件：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  <a:hlinkClick r:id="rId24"/>
              </a:rPr>
              <a:t>www.1ppt.com/kejian/lishi/</a:t>
            </a:r>
            <a:r>
              <a:rPr lang="en-US" altLang="zh-CN" sz="1200" dirty="0" smtClean="0">
                <a:solidFill>
                  <a:srgbClr val="EEECE1">
                    <a:lumMod val="25000"/>
                  </a:srgbClr>
                </a:solidFill>
              </a:rPr>
              <a:t>  </a:t>
            </a:r>
          </a:p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65E3A89-A6CC-4F0F-96FF-DF90C6E25004}" type="slidenum">
              <a:rPr lang="zh-CN" altLang="en-US" smtClean="0"/>
              <a:pPr>
                <a:defRPr/>
              </a:pPr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6623624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幻灯片图像占位符 1"/>
          <p:cNvSpPr>
            <a:spLocks noGrp="1" noRot="1" noChangeAspect="1" noChangeArrowheads="1" noTextEdit="1"/>
          </p:cNvSpPr>
          <p:nvPr>
            <p:ph type="sldImg" idx="4294967295"/>
          </p:nvPr>
        </p:nvSpPr>
        <p:spPr>
          <a:xfrm>
            <a:off x="1371600" y="1143000"/>
            <a:ext cx="4114800" cy="3086100"/>
          </a:xfrm>
          <a:solidFill>
            <a:srgbClr val="FFFFFF"/>
          </a:solidFill>
          <a:ln/>
        </p:spPr>
      </p:sp>
      <p:sp>
        <p:nvSpPr>
          <p:cNvPr id="27651" name="备注占位符 2"/>
          <p:cNvSpPr>
            <a:spLocks noGrp="1" noChangeArrowheads="1"/>
          </p:cNvSpPr>
          <p:nvPr>
            <p:ph type="body" idx="4294967295"/>
          </p:nvPr>
        </p:nvSpPr>
        <p:spPr>
          <a:xfrm>
            <a:off x="685800" y="4400550"/>
            <a:ext cx="5486400" cy="3600450"/>
          </a:xfrm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zh-CN" altLang="zh-CN" smtClean="0">
              <a:ea typeface="宋体" pitchFamily="2" charset="-122"/>
              <a:cs typeface="Arial" pitchFamily="34" charset="0"/>
            </a:endParaRPr>
          </a:p>
        </p:txBody>
      </p:sp>
      <p:sp>
        <p:nvSpPr>
          <p:cNvPr id="27652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r" eaLnBrk="1" hangingPunct="1">
              <a:buFont typeface="Arial" pitchFamily="34" charset="0"/>
              <a:buChar char="•"/>
            </a:pPr>
            <a:fld id="{DDF55F09-BB4E-4B5F-AD47-AA9A4A38F33A}" type="slidenum">
              <a:rPr altLang="en-US" sz="1200" noProof="1">
                <a:latin typeface="Calibri" pitchFamily="34" charset="0"/>
                <a:ea typeface="幼圆" pitchFamily="49" charset="-122"/>
              </a:rPr>
              <a:pPr algn="r" eaLnBrk="1" hangingPunct="1">
                <a:buFont typeface="Arial" pitchFamily="34" charset="0"/>
                <a:buChar char="•"/>
              </a:pPr>
              <a:t>21</a:t>
            </a:fld>
            <a:endParaRPr lang="zh-CN" altLang="en-US" sz="1200" noProof="1">
              <a:latin typeface="Calibri" pitchFamily="34" charset="0"/>
              <a:ea typeface="幼圆" pitchFamily="49" charset="-122"/>
            </a:endParaRPr>
          </a:p>
        </p:txBody>
      </p:sp>
      <p:sp>
        <p:nvSpPr>
          <p:cNvPr id="27653" name="灯片编号占位符 1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fld id="{02EAAB76-4295-4F82-B0E5-09DDB4AACB3A}" type="slidenum">
              <a:rPr lang="zh-CN" altLang="en-US"/>
              <a:pPr eaLnBrk="1" hangingPunct="1"/>
              <a:t>21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 noProof="1" smtClean="0"/>
              <a:t>单击此处编辑母版副标题样式</a:t>
            </a:r>
            <a:endParaRPr lang="zh-CN" altLang="en-US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00660C9-C79C-4225-8843-A6C0BE6610B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50499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6CF58F-C092-412C-AC69-5D13C94071A7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7005533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39972A-5614-48A1-8135-3A85CA4A600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03227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2504" cy="4525963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4296" y="1600200"/>
            <a:ext cx="4032504" cy="4525963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D1155C6-CAA9-4E8E-B9C3-639C9C169E3B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06234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7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8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0CD888-D84A-4664-86E8-D6D2E504CFA4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672646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4B7031-FFED-47DD-8768-A10D4ED910C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647767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FAF0CC1-799E-4F9A-813C-D649822DC8C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98348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A856B9-EE9F-4E2E-BDA7-019583DEDBC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313078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lvl="0"/>
            <a:endParaRPr lang="zh-CN" altLang="en-US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noProof="1" smtClean="0"/>
              <a:t>单击此处编辑母版文本样式</a:t>
            </a:r>
          </a:p>
        </p:txBody>
      </p:sp>
      <p:sp>
        <p:nvSpPr>
          <p:cNvPr id="5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ADC6F1-BE1F-4686-BD9B-0D630ED6998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004712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385777-582A-46A8-A628-EC062BB8DDE1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44976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noProof="1" smtClean="0"/>
              <a:t>单击此处编辑母版标题样式</a:t>
            </a:r>
            <a:endParaRPr lang="zh-CN" altLang="en-US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52930" cy="5851525"/>
          </a:xfrm>
        </p:spPr>
        <p:txBody>
          <a:bodyPr vert="eaVert"/>
          <a:lstStyle/>
          <a:p>
            <a:pPr lvl="0"/>
            <a:r>
              <a:rPr lang="zh-CN" altLang="en-US" noProof="1" smtClean="0"/>
              <a:t>单击此处编辑母版文本样式</a:t>
            </a:r>
          </a:p>
          <a:p>
            <a:pPr lvl="1"/>
            <a:r>
              <a:rPr lang="zh-CN" altLang="en-US" noProof="1" smtClean="0"/>
              <a:t>第二级</a:t>
            </a:r>
          </a:p>
          <a:p>
            <a:pPr lvl="2"/>
            <a:r>
              <a:rPr lang="zh-CN" altLang="en-US" noProof="1" smtClean="0"/>
              <a:t>第三级</a:t>
            </a:r>
          </a:p>
          <a:p>
            <a:pPr lvl="3"/>
            <a:r>
              <a:rPr lang="zh-CN" altLang="en-US" noProof="1" smtClean="0"/>
              <a:t>第四级</a:t>
            </a:r>
          </a:p>
          <a:p>
            <a:pPr lvl="4"/>
            <a:r>
              <a:rPr lang="zh-CN" altLang="en-US" noProof="1" smtClean="0"/>
              <a:t>第五级</a:t>
            </a:r>
            <a:endParaRPr lang="zh-CN" altLang="en-US" noProof="1"/>
          </a:p>
        </p:txBody>
      </p:sp>
      <p:sp>
        <p:nvSpPr>
          <p:cNvPr id="4" name="日期占位符 1027"/>
          <p:cNvSpPr>
            <a:spLocks noGrp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页脚占位符 1028"/>
          <p:cNvSpPr>
            <a:spLocks noGrp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1029"/>
          <p:cNvSpPr>
            <a:spLocks noGrp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292885-8A02-4CB0-9CC0-7B4BDC156DC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58743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1">
          <a:blip r:embed="rId13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 1025"/>
          <p:cNvSpPr>
            <a:spLocks noGrp="1" noChangeArrowheads="1"/>
          </p:cNvSpPr>
          <p:nvPr>
            <p:ph type="title" idx="4294967295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title style</a:t>
            </a:r>
          </a:p>
        </p:txBody>
      </p:sp>
      <p:sp>
        <p:nvSpPr>
          <p:cNvPr id="1027" name="文本占位符 1026"/>
          <p:cNvSpPr>
            <a:spLocks noGrp="1" noChangeArrowheads="1"/>
          </p:cNvSpPr>
          <p:nvPr>
            <p:ph type="body" idx="4294967295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</a:p>
        </p:txBody>
      </p:sp>
      <p:sp>
        <p:nvSpPr>
          <p:cNvPr id="1028" name="日期占位符 1027"/>
          <p:cNvSpPr>
            <a:spLocks noGrp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 noProof="1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029" name="页脚占位符 102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 noProof="1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030" name="灯片编号占位符 102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smtClean="0"/>
            </a:lvl1pPr>
          </a:lstStyle>
          <a:p>
            <a:pPr>
              <a:defRPr/>
            </a:pPr>
            <a:fld id="{FAF5A7D4-EAAA-4F0B-9D88-C1DE0D30DE36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buFont typeface="Arial" pitchFamily="34" charset="0"/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buFont typeface="Arial" pitchFamily="34" charset="0"/>
        <a:defRPr sz="4400">
          <a:solidFill>
            <a:schemeClr val="tx2"/>
          </a:solidFill>
          <a:latin typeface="Arial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buFont typeface="Arial" pitchFamily="34" charset="0"/>
        <a:defRPr sz="4400">
          <a:solidFill>
            <a:schemeClr val="tx2"/>
          </a:solidFill>
          <a:latin typeface="Arial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buFont typeface="Arial" pitchFamily="34" charset="0"/>
        <a:defRPr sz="4400">
          <a:solidFill>
            <a:schemeClr val="tx2"/>
          </a:solidFill>
          <a:latin typeface="Arial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buFont typeface="Arial" pitchFamily="34" charset="0"/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buFont typeface="Arial" pitchFamily="34" charset="0"/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buFont typeface="Arial" pitchFamily="34" charset="0"/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buFont typeface="Arial" pitchFamily="34" charset="0"/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buFont typeface="Arial" pitchFamily="34" charset="0"/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3.xml"/><Relationship Id="rId1" Type="http://schemas.openxmlformats.org/officeDocument/2006/relationships/tags" Target="../tags/tag2.xml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7.xml"/><Relationship Id="rId1" Type="http://schemas.openxmlformats.org/officeDocument/2006/relationships/tags" Target="../tags/tag6.xml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9.xml"/><Relationship Id="rId1" Type="http://schemas.openxmlformats.org/officeDocument/2006/relationships/tags" Target="../tags/tag8.xml"/><Relationship Id="rId4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11.xml"/><Relationship Id="rId1" Type="http://schemas.openxmlformats.org/officeDocument/2006/relationships/tags" Target="../tags/tag10.xml"/><Relationship Id="rId4" Type="http://schemas.openxmlformats.org/officeDocument/2006/relationships/image" Target="../media/image3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13.xml"/><Relationship Id="rId1" Type="http://schemas.openxmlformats.org/officeDocument/2006/relationships/tags" Target="../tags/tag12.xml"/><Relationship Id="rId6" Type="http://schemas.openxmlformats.org/officeDocument/2006/relationships/image" Target="../media/image5.gif"/><Relationship Id="rId5" Type="http://schemas.openxmlformats.org/officeDocument/2006/relationships/slide" Target="slide7.xml"/><Relationship Id="rId4" Type="http://schemas.openxmlformats.org/officeDocument/2006/relationships/image" Target="../media/image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15.xml"/><Relationship Id="rId1" Type="http://schemas.openxmlformats.org/officeDocument/2006/relationships/tags" Target="../tags/tag1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17.xml"/><Relationship Id="rId1" Type="http://schemas.openxmlformats.org/officeDocument/2006/relationships/tags" Target="../tags/tag1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19.xml"/><Relationship Id="rId1" Type="http://schemas.openxmlformats.org/officeDocument/2006/relationships/tags" Target="../tags/tag18.xml"/><Relationship Id="rId4" Type="http://schemas.openxmlformats.org/officeDocument/2006/relationships/image" Target="../media/image6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21.xml"/><Relationship Id="rId1" Type="http://schemas.openxmlformats.org/officeDocument/2006/relationships/tags" Target="../tags/tag2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23.xml"/><Relationship Id="rId1" Type="http://schemas.openxmlformats.org/officeDocument/2006/relationships/tags" Target="../tags/tag22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baidu.com/ir?u=http://www.hongen.com/art/twdg/htwxj/img/th1019a.jpg&amp;f=http://www.hongen.com/art/twdg/htwxj/th1019.htm&amp;c=baidu" TargetMode="External"/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8.jpeg"/><Relationship Id="rId2" Type="http://schemas.openxmlformats.org/officeDocument/2006/relationships/tags" Target="../tags/tag25.xml"/><Relationship Id="rId1" Type="http://schemas.openxmlformats.org/officeDocument/2006/relationships/tags" Target="../tags/tag24.xml"/><Relationship Id="rId6" Type="http://schemas.openxmlformats.org/officeDocument/2006/relationships/hyperlink" Target="http://www.baidu.com/ir?u=http://suanming.myrice.com/images/Shakespeare.gif&amp;f=http://suanming.myrice.com/English/e_shaname.html&amp;c=baidu" TargetMode="External"/><Relationship Id="rId5" Type="http://schemas.openxmlformats.org/officeDocument/2006/relationships/image" Target="../media/image7.jpeg"/><Relationship Id="rId4" Type="http://schemas.openxmlformats.org/officeDocument/2006/relationships/hyperlink" Target="http://www.baidu.com/ir?u=http://www.hongen.com/art/gdyy/bmrhc/img/gb201.gif&amp;f=http://www.hongen.com/art/gdyy/bmrhc/gb201.htm&amp;c=baidu" TargetMode="External"/><Relationship Id="rId9" Type="http://schemas.openxmlformats.org/officeDocument/2006/relationships/image" Target="../media/image9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27.xml"/><Relationship Id="rId1" Type="http://schemas.openxmlformats.org/officeDocument/2006/relationships/tags" Target="../tags/tag26.xml"/><Relationship Id="rId4" Type="http://schemas.openxmlformats.org/officeDocument/2006/relationships/image" Target="../media/image1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29.xml"/><Relationship Id="rId1" Type="http://schemas.openxmlformats.org/officeDocument/2006/relationships/tags" Target="../tags/tag28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31.xml"/><Relationship Id="rId1" Type="http://schemas.openxmlformats.org/officeDocument/2006/relationships/tags" Target="../tags/tag30.xml"/><Relationship Id="rId4" Type="http://schemas.openxmlformats.org/officeDocument/2006/relationships/image" Target="../media/image1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33.xml"/><Relationship Id="rId1" Type="http://schemas.openxmlformats.org/officeDocument/2006/relationships/tags" Target="../tags/tag32.xml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35.xml"/><Relationship Id="rId1" Type="http://schemas.openxmlformats.org/officeDocument/2006/relationships/tags" Target="../tags/tag3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37.xml"/><Relationship Id="rId1" Type="http://schemas.openxmlformats.org/officeDocument/2006/relationships/tags" Target="../tags/tag36.xml"/><Relationship Id="rId4" Type="http://schemas.openxmlformats.org/officeDocument/2006/relationships/image" Target="../media/image14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39.xml"/><Relationship Id="rId1" Type="http://schemas.openxmlformats.org/officeDocument/2006/relationships/tags" Target="../tags/tag38.xml"/><Relationship Id="rId4" Type="http://schemas.openxmlformats.org/officeDocument/2006/relationships/image" Target="../media/image1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tags" Target="../tags/tag41.xml"/><Relationship Id="rId1" Type="http://schemas.openxmlformats.org/officeDocument/2006/relationships/tags" Target="../tags/tag40.xml"/><Relationship Id="rId4" Type="http://schemas.openxmlformats.org/officeDocument/2006/relationships/image" Target="../media/image1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tags" Target="../tags/tag44.xml"/><Relationship Id="rId2" Type="http://schemas.openxmlformats.org/officeDocument/2006/relationships/tags" Target="../tags/tag43.xml"/><Relationship Id="rId1" Type="http://schemas.openxmlformats.org/officeDocument/2006/relationships/tags" Target="../tags/tag42.xml"/><Relationship Id="rId6" Type="http://schemas.openxmlformats.org/officeDocument/2006/relationships/image" Target="../media/image17.png"/><Relationship Id="rId5" Type="http://schemas.openxmlformats.org/officeDocument/2006/relationships/notesSlide" Target="../notesSlides/notesSlide4.xml"/><Relationship Id="rId4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标题 12"/>
          <p:cNvSpPr>
            <a:spLocks noGrp="1"/>
          </p:cNvSpPr>
          <p:nvPr>
            <p:ph type="title" idx="4294967295"/>
            <p:custDataLst>
              <p:tags r:id="rId2"/>
            </p:custDataLst>
          </p:nvPr>
        </p:nvSpPr>
        <p:spPr>
          <a:xfrm>
            <a:off x="990694" y="1828842"/>
            <a:ext cx="8153306" cy="1635125"/>
          </a:xfrm>
        </p:spPr>
        <p:txBody>
          <a:bodyPr/>
          <a:lstStyle/>
          <a:p>
            <a:pPr eaLnBrk="1" hangingPunct="1">
              <a:lnSpc>
                <a:spcPct val="150000"/>
              </a:lnSpc>
              <a:defRPr/>
            </a:pPr>
            <a:r>
              <a:rPr lang="en-US" altLang="zh-CN" sz="54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  <a:sym typeface="黑体" pitchFamily="49" charset="-122"/>
              </a:rPr>
              <a:t>19 </a:t>
            </a:r>
            <a:r>
              <a:rPr lang="zh-CN" altLang="en-US" sz="54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  <a:sym typeface="黑体" pitchFamily="49" charset="-122"/>
              </a:rPr>
              <a:t>谈创造性思维</a:t>
            </a:r>
            <a:r>
              <a:rPr lang="zh-CN" altLang="en-US" sz="60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  <a:sym typeface="黑体" pitchFamily="49" charset="-122"/>
              </a:rPr>
              <a:t/>
            </a:r>
            <a:br>
              <a:rPr lang="zh-CN" altLang="en-US" sz="60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  <a:sym typeface="黑体" pitchFamily="49" charset="-122"/>
              </a:rPr>
            </a:br>
            <a:r>
              <a:rPr lang="zh-CN" altLang="en-US" sz="32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  <a:sym typeface="黑体" pitchFamily="49" charset="-122"/>
              </a:rPr>
              <a:t>罗迦</a:t>
            </a:r>
            <a:r>
              <a:rPr lang="en-US" altLang="zh-CN" sz="32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  <a:sym typeface="黑体" pitchFamily="49" charset="-122"/>
              </a:rPr>
              <a:t>·</a:t>
            </a:r>
            <a:r>
              <a:rPr lang="zh-CN" altLang="en-US" sz="32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  <a:sym typeface="黑体" pitchFamily="49" charset="-122"/>
              </a:rPr>
              <a:t>费</a:t>
            </a:r>
            <a:r>
              <a:rPr lang="en-US" altLang="zh-CN" sz="32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  <a:sym typeface="黑体" pitchFamily="49" charset="-122"/>
              </a:rPr>
              <a:t>·</a:t>
            </a:r>
            <a:r>
              <a:rPr lang="zh-CN" altLang="en-US" sz="3200" b="1" dirty="0" smtClean="0"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  <a:sym typeface="黑体" pitchFamily="49" charset="-122"/>
              </a:rPr>
              <a:t>因格</a:t>
            </a:r>
            <a:endParaRPr lang="zh-CN" altLang="en-US" sz="6000" b="1" dirty="0" smtClean="0">
              <a:effectLst>
                <a:outerShdw blurRad="38100" dist="38100" dir="2700000" algn="tl">
                  <a:srgbClr val="C0C0C0"/>
                </a:outerShdw>
              </a:effectLst>
              <a:latin typeface="黑体" pitchFamily="49" charset="-122"/>
              <a:ea typeface="黑体" pitchFamily="49" charset="-122"/>
              <a:sym typeface="黑体" pitchFamily="49" charset="-122"/>
            </a:endParaRPr>
          </a:p>
        </p:txBody>
      </p:sp>
      <p:sp>
        <p:nvSpPr>
          <p:cNvPr id="2051" name="文本框 1"/>
          <p:cNvSpPr txBox="1">
            <a:spLocks noChangeArrowheads="1"/>
          </p:cNvSpPr>
          <p:nvPr/>
        </p:nvSpPr>
        <p:spPr bwMode="auto">
          <a:xfrm>
            <a:off x="1295486" y="867631"/>
            <a:ext cx="3502025" cy="398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000" dirty="0">
                <a:latin typeface="黑体" pitchFamily="49" charset="-122"/>
                <a:ea typeface="黑体" pitchFamily="49" charset="-122"/>
              </a:rPr>
              <a:t>九年级语文人教版</a:t>
            </a:r>
            <a:r>
              <a:rPr lang="en-US" altLang="zh-CN" sz="2000" dirty="0">
                <a:latin typeface="黑体" pitchFamily="49" charset="-122"/>
                <a:ea typeface="黑体" pitchFamily="49" charset="-122"/>
              </a:rPr>
              <a:t>·</a:t>
            </a:r>
            <a:r>
              <a:rPr lang="zh-CN" altLang="en-US" sz="2000" dirty="0">
                <a:latin typeface="黑体" pitchFamily="49" charset="-122"/>
                <a:ea typeface="黑体" pitchFamily="49" charset="-122"/>
              </a:rPr>
              <a:t>上册</a:t>
            </a:r>
          </a:p>
        </p:txBody>
      </p:sp>
    </p:spTree>
    <p:custDataLst>
      <p:tags r:id="rId1"/>
    </p:custData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单圆角矩形 5"/>
          <p:cNvSpPr/>
          <p:nvPr/>
        </p:nvSpPr>
        <p:spPr>
          <a:xfrm>
            <a:off x="-23813" y="153988"/>
            <a:ext cx="3724276" cy="769937"/>
          </a:xfrm>
          <a:custGeom>
            <a:avLst/>
            <a:gdLst>
              <a:gd name="txL" fmla="*/ 0 w 3816424"/>
              <a:gd name="txT" fmla="*/ 0 h 1263290"/>
              <a:gd name="txR" fmla="*/ 3816424 w 3816424"/>
              <a:gd name="txB" fmla="*/ 1263290 h 1263290"/>
            </a:gdLst>
            <a:ahLst/>
            <a:cxnLst>
              <a:cxn ang="0">
                <a:pos x="0" y="0"/>
              </a:cxn>
              <a:cxn ang="0">
                <a:pos x="3402671" y="0"/>
              </a:cxn>
              <a:cxn ang="0">
                <a:pos x="3816424" y="413753"/>
              </a:cxn>
              <a:cxn ang="0">
                <a:pos x="3816424" y="1263290"/>
              </a:cxn>
              <a:cxn ang="0">
                <a:pos x="0" y="1263290"/>
              </a:cxn>
              <a:cxn ang="0">
                <a:pos x="0" y="0"/>
              </a:cxn>
            </a:cxnLst>
            <a:rect l="txL" t="txT" r="txR" b="txB"/>
            <a:pathLst>
              <a:path w="3816424" h="1263290">
                <a:moveTo>
                  <a:pt x="0" y="0"/>
                </a:moveTo>
                <a:lnTo>
                  <a:pt x="3402671" y="0"/>
                </a:lnTo>
                <a:cubicBezTo>
                  <a:pt x="3631180" y="0"/>
                  <a:pt x="3816424" y="185244"/>
                  <a:pt x="3816424" y="413753"/>
                </a:cubicBezTo>
                <a:lnTo>
                  <a:pt x="3816424" y="1263290"/>
                </a:lnTo>
                <a:lnTo>
                  <a:pt x="0" y="126329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>
              <a:lumMod val="50000"/>
            </a:schemeClr>
          </a:solidFill>
          <a:ln w="9525">
            <a:noFill/>
          </a:ln>
        </p:spPr>
        <p:txBody>
          <a:bodyPr anchor="ctr"/>
          <a:lstStyle/>
          <a:p>
            <a:pPr algn="ctr">
              <a:defRPr/>
            </a:pPr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75" name="矩形 6"/>
          <p:cNvSpPr>
            <a:spLocks noChangeArrowheads="1"/>
          </p:cNvSpPr>
          <p:nvPr/>
        </p:nvSpPr>
        <p:spPr bwMode="auto">
          <a:xfrm>
            <a:off x="219075" y="476250"/>
            <a:ext cx="100013" cy="44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Calibri" pitchFamily="34" charset="0"/>
              <a:ea typeface="幼圆" pitchFamily="49" charset="-122"/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4294967295"/>
            <p:custDataLst>
              <p:tags r:id="rId2"/>
            </p:custDataLst>
          </p:nvPr>
        </p:nvSpPr>
        <p:spPr>
          <a:xfrm>
            <a:off x="131127" y="266700"/>
            <a:ext cx="3971926" cy="657225"/>
          </a:xfrm>
        </p:spPr>
        <p:txBody>
          <a:bodyPr/>
          <a:lstStyle/>
          <a:p>
            <a:pPr marL="0" indent="0" eaLnBrk="1" hangingPunct="1">
              <a:buFont typeface="Arial" pitchFamily="34" charset="0"/>
              <a:buNone/>
              <a:defRPr/>
            </a:pPr>
            <a:r>
              <a:rPr lang="zh-CN" altLang="en-US" sz="36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  <a:sym typeface="黑体" pitchFamily="49" charset="-122"/>
              </a:rPr>
              <a:t>一、新课引入</a:t>
            </a:r>
          </a:p>
        </p:txBody>
      </p:sp>
      <p:sp>
        <p:nvSpPr>
          <p:cNvPr id="9" name="Text Box 19"/>
          <p:cNvSpPr txBox="1">
            <a:spLocks noChangeArrowheads="1"/>
          </p:cNvSpPr>
          <p:nvPr/>
        </p:nvSpPr>
        <p:spPr bwMode="auto">
          <a:xfrm>
            <a:off x="1074722" y="1141413"/>
            <a:ext cx="6469000" cy="461962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1pPr>
            <a:lvl2pPr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2pPr>
            <a:lvl3pPr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3pPr>
            <a:lvl4pPr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4pPr>
            <a:lvl5pPr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9pPr>
          </a:lstStyle>
          <a:p>
            <a:pPr eaLnBrk="0" hangingPunct="0">
              <a:spcBef>
                <a:spcPct val="50000"/>
              </a:spcBef>
              <a:defRPr/>
            </a:pPr>
            <a:r>
              <a:rPr lang="zh-CN" altLang="en-US" sz="24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一</a:t>
            </a:r>
            <a:r>
              <a:rPr lang="zh-CN" altLang="en-US" sz="2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个桌面四个角，锯掉一个角，还有几个角？</a:t>
            </a:r>
          </a:p>
        </p:txBody>
      </p:sp>
      <p:grpSp>
        <p:nvGrpSpPr>
          <p:cNvPr id="2" name="组合 66563"/>
          <p:cNvGrpSpPr>
            <a:grpSpLocks/>
          </p:cNvGrpSpPr>
          <p:nvPr/>
        </p:nvGrpSpPr>
        <p:grpSpPr bwMode="auto">
          <a:xfrm flipV="1">
            <a:off x="1111242" y="1839913"/>
            <a:ext cx="3713163" cy="895350"/>
            <a:chOff x="0" y="0"/>
            <a:chExt cx="2700" cy="627"/>
          </a:xfrm>
        </p:grpSpPr>
        <p:sp>
          <p:nvSpPr>
            <p:cNvPr id="3095" name="Rectangle 5"/>
            <p:cNvSpPr>
              <a:spLocks noChangeArrowheads="1"/>
            </p:cNvSpPr>
            <p:nvPr/>
          </p:nvSpPr>
          <p:spPr bwMode="auto">
            <a:xfrm>
              <a:off x="0" y="0"/>
              <a:ext cx="720" cy="624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eaLnBrk="0" hangingPunct="0"/>
              <a:endParaRPr lang="zh-CN" altLang="zh-CN" sz="2400">
                <a:latin typeface="Times New Roman" pitchFamily="18" charset="0"/>
              </a:endParaRPr>
            </a:p>
          </p:txBody>
        </p:sp>
        <p:sp>
          <p:nvSpPr>
            <p:cNvPr id="3096" name="AutoShape 6"/>
            <p:cNvSpPr>
              <a:spLocks noChangeArrowheads="1"/>
            </p:cNvSpPr>
            <p:nvPr/>
          </p:nvSpPr>
          <p:spPr bwMode="auto">
            <a:xfrm>
              <a:off x="1080" y="176"/>
              <a:ext cx="720" cy="156"/>
            </a:xfrm>
            <a:prstGeom prst="rightArrow">
              <a:avLst>
                <a:gd name="adj1" fmla="val 50000"/>
                <a:gd name="adj2" fmla="val 115321"/>
              </a:avLst>
            </a:prstGeom>
            <a:solidFill>
              <a:srgbClr val="FF00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eaLnBrk="0" hangingPunct="0"/>
              <a:endParaRPr lang="zh-CN" altLang="zh-CN" sz="2400">
                <a:solidFill>
                  <a:schemeClr val="accent2"/>
                </a:solidFill>
                <a:latin typeface="Times New Roman" pitchFamily="18" charset="0"/>
              </a:endParaRPr>
            </a:p>
          </p:txBody>
        </p:sp>
        <p:sp>
          <p:nvSpPr>
            <p:cNvPr id="3097" name="Rectangle 7"/>
            <p:cNvSpPr>
              <a:spLocks noChangeArrowheads="1"/>
            </p:cNvSpPr>
            <p:nvPr/>
          </p:nvSpPr>
          <p:spPr bwMode="auto">
            <a:xfrm>
              <a:off x="1980" y="0"/>
              <a:ext cx="720" cy="624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eaLnBrk="0" hangingPunct="0"/>
              <a:endParaRPr lang="zh-CN" altLang="zh-CN" sz="2400">
                <a:latin typeface="Times New Roman" pitchFamily="18" charset="0"/>
              </a:endParaRPr>
            </a:p>
          </p:txBody>
        </p:sp>
        <p:sp>
          <p:nvSpPr>
            <p:cNvPr id="3098" name="Line 8"/>
            <p:cNvSpPr>
              <a:spLocks noChangeShapeType="1"/>
            </p:cNvSpPr>
            <p:nvPr/>
          </p:nvSpPr>
          <p:spPr bwMode="auto">
            <a:xfrm>
              <a:off x="1980" y="0"/>
              <a:ext cx="720" cy="627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6" name="Text Box 20"/>
          <p:cNvSpPr txBox="1">
            <a:spLocks noChangeArrowheads="1"/>
          </p:cNvSpPr>
          <p:nvPr/>
        </p:nvSpPr>
        <p:spPr bwMode="auto">
          <a:xfrm>
            <a:off x="2295517" y="1716088"/>
            <a:ext cx="192087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400" b="1">
                <a:solidFill>
                  <a:srgbClr val="000099"/>
                </a:solidFill>
                <a:latin typeface="微软雅黑" pitchFamily="34" charset="-122"/>
                <a:ea typeface="微软雅黑" pitchFamily="34" charset="-122"/>
              </a:rPr>
              <a:t>4</a:t>
            </a:r>
            <a:r>
              <a:rPr lang="zh-CN" altLang="en-US" sz="2400" b="1">
                <a:solidFill>
                  <a:srgbClr val="000099"/>
                </a:solidFill>
                <a:latin typeface="微软雅黑" pitchFamily="34" charset="-122"/>
                <a:ea typeface="微软雅黑" pitchFamily="34" charset="-122"/>
              </a:rPr>
              <a:t>－</a:t>
            </a:r>
            <a:r>
              <a:rPr lang="en-US" altLang="zh-CN" sz="2400" b="1">
                <a:solidFill>
                  <a:srgbClr val="000099"/>
                </a:solidFill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CN" altLang="en-US" sz="2400" b="1">
                <a:solidFill>
                  <a:srgbClr val="000099"/>
                </a:solidFill>
                <a:latin typeface="微软雅黑" pitchFamily="34" charset="-122"/>
                <a:ea typeface="微软雅黑" pitchFamily="34" charset="-122"/>
              </a:rPr>
              <a:t>＝</a:t>
            </a:r>
            <a:r>
              <a:rPr lang="en-US" altLang="zh-CN" sz="2400" b="1">
                <a:solidFill>
                  <a:srgbClr val="000099"/>
                </a:solidFill>
                <a:latin typeface="微软雅黑" pitchFamily="34" charset="-122"/>
                <a:ea typeface="微软雅黑" pitchFamily="34" charset="-122"/>
              </a:rPr>
              <a:t>3</a:t>
            </a:r>
          </a:p>
        </p:txBody>
      </p:sp>
      <p:grpSp>
        <p:nvGrpSpPr>
          <p:cNvPr id="4" name="组合 66569"/>
          <p:cNvGrpSpPr>
            <a:grpSpLocks/>
          </p:cNvGrpSpPr>
          <p:nvPr/>
        </p:nvGrpSpPr>
        <p:grpSpPr bwMode="auto">
          <a:xfrm flipV="1">
            <a:off x="1111242" y="3049588"/>
            <a:ext cx="3743325" cy="895350"/>
            <a:chOff x="0" y="0"/>
            <a:chExt cx="2700" cy="624"/>
          </a:xfrm>
        </p:grpSpPr>
        <p:sp>
          <p:nvSpPr>
            <p:cNvPr id="3091" name="Rectangle 10"/>
            <p:cNvSpPr>
              <a:spLocks noChangeArrowheads="1"/>
            </p:cNvSpPr>
            <p:nvPr/>
          </p:nvSpPr>
          <p:spPr bwMode="auto">
            <a:xfrm>
              <a:off x="0" y="0"/>
              <a:ext cx="720" cy="624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eaLnBrk="0" hangingPunct="0"/>
              <a:endParaRPr lang="zh-CN" altLang="zh-CN" sz="2400">
                <a:latin typeface="Times New Roman" pitchFamily="18" charset="0"/>
              </a:endParaRPr>
            </a:p>
          </p:txBody>
        </p:sp>
        <p:sp>
          <p:nvSpPr>
            <p:cNvPr id="3092" name="AutoShape 11"/>
            <p:cNvSpPr>
              <a:spLocks noChangeArrowheads="1"/>
            </p:cNvSpPr>
            <p:nvPr/>
          </p:nvSpPr>
          <p:spPr bwMode="auto">
            <a:xfrm>
              <a:off x="1080" y="176"/>
              <a:ext cx="720" cy="156"/>
            </a:xfrm>
            <a:prstGeom prst="rightArrow">
              <a:avLst>
                <a:gd name="adj1" fmla="val 50000"/>
                <a:gd name="adj2" fmla="val 115321"/>
              </a:avLst>
            </a:prstGeom>
            <a:solidFill>
              <a:srgbClr val="FF00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eaLnBrk="0" hangingPunct="0"/>
              <a:endParaRPr lang="zh-CN" altLang="zh-CN" sz="2400">
                <a:latin typeface="Times New Roman" pitchFamily="18" charset="0"/>
              </a:endParaRPr>
            </a:p>
          </p:txBody>
        </p:sp>
        <p:sp>
          <p:nvSpPr>
            <p:cNvPr id="3093" name="Rectangle 12"/>
            <p:cNvSpPr>
              <a:spLocks noChangeArrowheads="1"/>
            </p:cNvSpPr>
            <p:nvPr/>
          </p:nvSpPr>
          <p:spPr bwMode="auto">
            <a:xfrm>
              <a:off x="1980" y="0"/>
              <a:ext cx="720" cy="624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eaLnBrk="0" hangingPunct="0"/>
              <a:endParaRPr lang="zh-CN" altLang="zh-CN" sz="2400">
                <a:latin typeface="Times New Roman" pitchFamily="18" charset="0"/>
              </a:endParaRPr>
            </a:p>
          </p:txBody>
        </p:sp>
        <p:sp>
          <p:nvSpPr>
            <p:cNvPr id="3094" name="Line 13"/>
            <p:cNvSpPr>
              <a:spLocks noChangeShapeType="1"/>
            </p:cNvSpPr>
            <p:nvPr/>
          </p:nvSpPr>
          <p:spPr bwMode="auto">
            <a:xfrm>
              <a:off x="2340" y="0"/>
              <a:ext cx="360" cy="624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2" name="Text Box 22"/>
          <p:cNvSpPr txBox="1">
            <a:spLocks noChangeArrowheads="1"/>
          </p:cNvSpPr>
          <p:nvPr/>
        </p:nvSpPr>
        <p:spPr bwMode="auto">
          <a:xfrm>
            <a:off x="2359017" y="2940050"/>
            <a:ext cx="1919288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400" b="1">
                <a:solidFill>
                  <a:srgbClr val="000099"/>
                </a:solidFill>
                <a:latin typeface="微软雅黑" pitchFamily="34" charset="-122"/>
                <a:ea typeface="微软雅黑" pitchFamily="34" charset="-122"/>
              </a:rPr>
              <a:t>4</a:t>
            </a:r>
            <a:r>
              <a:rPr lang="zh-CN" altLang="en-US" sz="2400" b="1">
                <a:solidFill>
                  <a:srgbClr val="000099"/>
                </a:solidFill>
                <a:latin typeface="微软雅黑" pitchFamily="34" charset="-122"/>
                <a:ea typeface="微软雅黑" pitchFamily="34" charset="-122"/>
              </a:rPr>
              <a:t>－</a:t>
            </a:r>
            <a:r>
              <a:rPr lang="en-US" altLang="zh-CN" sz="2400" b="1">
                <a:solidFill>
                  <a:srgbClr val="000099"/>
                </a:solidFill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CN" altLang="en-US" sz="2400" b="1">
                <a:solidFill>
                  <a:srgbClr val="000099"/>
                </a:solidFill>
                <a:latin typeface="微软雅黑" pitchFamily="34" charset="-122"/>
                <a:ea typeface="微软雅黑" pitchFamily="34" charset="-122"/>
              </a:rPr>
              <a:t>＝</a:t>
            </a:r>
            <a:r>
              <a:rPr lang="en-US" altLang="zh-CN" sz="2400" b="1">
                <a:solidFill>
                  <a:srgbClr val="000099"/>
                </a:solidFill>
                <a:latin typeface="微软雅黑" pitchFamily="34" charset="-122"/>
                <a:ea typeface="微软雅黑" pitchFamily="34" charset="-122"/>
              </a:rPr>
              <a:t>4</a:t>
            </a:r>
          </a:p>
        </p:txBody>
      </p:sp>
      <p:grpSp>
        <p:nvGrpSpPr>
          <p:cNvPr id="5" name="组合 66575"/>
          <p:cNvGrpSpPr>
            <a:grpSpLocks/>
          </p:cNvGrpSpPr>
          <p:nvPr/>
        </p:nvGrpSpPr>
        <p:grpSpPr bwMode="auto">
          <a:xfrm flipV="1">
            <a:off x="1112830" y="4316413"/>
            <a:ext cx="3763962" cy="895350"/>
            <a:chOff x="0" y="0"/>
            <a:chExt cx="2700" cy="624"/>
          </a:xfrm>
        </p:grpSpPr>
        <p:sp>
          <p:nvSpPr>
            <p:cNvPr id="3087" name="Rectangle 15"/>
            <p:cNvSpPr>
              <a:spLocks noChangeArrowheads="1"/>
            </p:cNvSpPr>
            <p:nvPr/>
          </p:nvSpPr>
          <p:spPr bwMode="auto">
            <a:xfrm>
              <a:off x="0" y="0"/>
              <a:ext cx="720" cy="624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eaLnBrk="0" hangingPunct="0"/>
              <a:endParaRPr lang="zh-CN" altLang="zh-CN" sz="2400">
                <a:latin typeface="Times New Roman" pitchFamily="18" charset="0"/>
              </a:endParaRPr>
            </a:p>
          </p:txBody>
        </p:sp>
        <p:sp>
          <p:nvSpPr>
            <p:cNvPr id="3088" name="AutoShape 16"/>
            <p:cNvSpPr>
              <a:spLocks noChangeArrowheads="1"/>
            </p:cNvSpPr>
            <p:nvPr/>
          </p:nvSpPr>
          <p:spPr bwMode="auto">
            <a:xfrm>
              <a:off x="1080" y="176"/>
              <a:ext cx="720" cy="156"/>
            </a:xfrm>
            <a:prstGeom prst="rightArrow">
              <a:avLst>
                <a:gd name="adj1" fmla="val 50000"/>
                <a:gd name="adj2" fmla="val 115321"/>
              </a:avLst>
            </a:prstGeom>
            <a:solidFill>
              <a:srgbClr val="FF0000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eaLnBrk="0" hangingPunct="0"/>
              <a:endParaRPr lang="zh-CN" altLang="zh-CN" sz="2400">
                <a:latin typeface="Times New Roman" pitchFamily="18" charset="0"/>
              </a:endParaRPr>
            </a:p>
          </p:txBody>
        </p:sp>
        <p:sp>
          <p:nvSpPr>
            <p:cNvPr id="3089" name="Rectangle 17"/>
            <p:cNvSpPr>
              <a:spLocks noChangeArrowheads="1"/>
            </p:cNvSpPr>
            <p:nvPr/>
          </p:nvSpPr>
          <p:spPr bwMode="auto">
            <a:xfrm>
              <a:off x="1980" y="0"/>
              <a:ext cx="720" cy="624"/>
            </a:xfrm>
            <a:prstGeom prst="rect">
              <a:avLst/>
            </a:prstGeom>
            <a:solidFill>
              <a:schemeClr val="bg1"/>
            </a:solidFill>
            <a:ln w="9525">
              <a:solidFill>
                <a:srgbClr val="000000"/>
              </a:solidFill>
              <a:miter lim="800000"/>
              <a:headEnd/>
              <a:tailEnd/>
            </a:ln>
          </p:spPr>
          <p:txBody>
            <a:bodyPr/>
            <a:lstStyle/>
            <a:p>
              <a:pPr eaLnBrk="0" hangingPunct="0"/>
              <a:endParaRPr lang="zh-CN" altLang="zh-CN" sz="2400">
                <a:latin typeface="Times New Roman" pitchFamily="18" charset="0"/>
              </a:endParaRPr>
            </a:p>
          </p:txBody>
        </p:sp>
        <p:sp>
          <p:nvSpPr>
            <p:cNvPr id="3090" name="Line 18"/>
            <p:cNvSpPr>
              <a:spLocks noChangeShapeType="1"/>
            </p:cNvSpPr>
            <p:nvPr/>
          </p:nvSpPr>
          <p:spPr bwMode="auto">
            <a:xfrm flipH="1">
              <a:off x="2340" y="156"/>
              <a:ext cx="360" cy="468"/>
            </a:xfrm>
            <a:prstGeom prst="line">
              <a:avLst/>
            </a:prstGeom>
            <a:noFill/>
            <a:ln w="9525">
              <a:solidFill>
                <a:srgbClr val="000000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8" name="Text Box 23"/>
          <p:cNvSpPr txBox="1">
            <a:spLocks noChangeArrowheads="1"/>
          </p:cNvSpPr>
          <p:nvPr/>
        </p:nvSpPr>
        <p:spPr bwMode="auto">
          <a:xfrm>
            <a:off x="2378067" y="4213225"/>
            <a:ext cx="190023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2400" b="1">
                <a:solidFill>
                  <a:srgbClr val="000099"/>
                </a:solidFill>
                <a:latin typeface="微软雅黑" pitchFamily="34" charset="-122"/>
                <a:ea typeface="微软雅黑" pitchFamily="34" charset="-122"/>
              </a:rPr>
              <a:t>4</a:t>
            </a:r>
            <a:r>
              <a:rPr lang="zh-CN" altLang="en-US" sz="2400" b="1">
                <a:solidFill>
                  <a:srgbClr val="000099"/>
                </a:solidFill>
                <a:latin typeface="微软雅黑" pitchFamily="34" charset="-122"/>
                <a:ea typeface="微软雅黑" pitchFamily="34" charset="-122"/>
              </a:rPr>
              <a:t>－</a:t>
            </a:r>
            <a:r>
              <a:rPr lang="en-US" altLang="zh-CN" sz="2400" b="1">
                <a:solidFill>
                  <a:srgbClr val="000099"/>
                </a:solidFill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CN" altLang="en-US" sz="2400" b="1">
                <a:solidFill>
                  <a:srgbClr val="000099"/>
                </a:solidFill>
                <a:latin typeface="微软雅黑" pitchFamily="34" charset="-122"/>
                <a:ea typeface="微软雅黑" pitchFamily="34" charset="-122"/>
              </a:rPr>
              <a:t>＝</a:t>
            </a:r>
            <a:r>
              <a:rPr lang="en-US" altLang="zh-CN" sz="2400" b="1">
                <a:solidFill>
                  <a:srgbClr val="000099"/>
                </a:solidFill>
                <a:latin typeface="微软雅黑" pitchFamily="34" charset="-122"/>
                <a:ea typeface="微软雅黑" pitchFamily="34" charset="-122"/>
              </a:rPr>
              <a:t>5</a:t>
            </a:r>
          </a:p>
        </p:txBody>
      </p:sp>
      <p:sp>
        <p:nvSpPr>
          <p:cNvPr id="3085" name="文本框 66581"/>
          <p:cNvSpPr txBox="1">
            <a:spLocks noChangeArrowheads="1"/>
          </p:cNvSpPr>
          <p:nvPr/>
        </p:nvSpPr>
        <p:spPr bwMode="auto">
          <a:xfrm>
            <a:off x="231775" y="6040438"/>
            <a:ext cx="18415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endParaRPr lang="zh-CN" altLang="zh-CN" sz="2800"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30" name="文本框 66582"/>
          <p:cNvSpPr txBox="1">
            <a:spLocks noChangeArrowheads="1"/>
          </p:cNvSpPr>
          <p:nvPr/>
        </p:nvSpPr>
        <p:spPr bwMode="auto">
          <a:xfrm>
            <a:off x="4937005" y="1716088"/>
            <a:ext cx="4206875" cy="3786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 sz="2000" dirty="0">
                <a:latin typeface="微软雅黑" pitchFamily="34" charset="-122"/>
                <a:ea typeface="微软雅黑" pitchFamily="34" charset="-122"/>
              </a:rPr>
              <a:t>       </a:t>
            </a:r>
            <a:r>
              <a:rPr lang="zh-CN" altLang="en-US" sz="2000" dirty="0">
                <a:latin typeface="微软雅黑" pitchFamily="34" charset="-122"/>
                <a:ea typeface="微软雅黑" pitchFamily="34" charset="-122"/>
              </a:rPr>
              <a:t>如果你认为正确答案只有一个的话，当你找到某个答案以后，就会止步不前。因此，不满足于一个答案，不放弃探求，这一点非常重要。</a:t>
            </a:r>
          </a:p>
          <a:p>
            <a:pPr eaLnBrk="1" hangingPunct="1">
              <a:lnSpc>
                <a:spcPct val="150000"/>
              </a:lnSpc>
            </a:pPr>
            <a:r>
              <a:rPr lang="zh-CN" altLang="en-US" sz="2000" dirty="0">
                <a:latin typeface="微软雅黑" pitchFamily="34" charset="-122"/>
                <a:ea typeface="微软雅黑" pitchFamily="34" charset="-122"/>
              </a:rPr>
              <a:t>      寻求第二种答案，或是解决问题的其他路径和新的方法，有赖于</a:t>
            </a:r>
            <a:r>
              <a:rPr lang="zh-CN" altLang="en-US" sz="20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创造性思维</a:t>
            </a:r>
            <a:r>
              <a:rPr lang="zh-CN" altLang="en-US" sz="2000" dirty="0">
                <a:latin typeface="微软雅黑" pitchFamily="34" charset="-122"/>
                <a:ea typeface="微软雅黑" pitchFamily="34" charset="-122"/>
              </a:rPr>
              <a:t>。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3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6" grpId="0"/>
      <p:bldP spid="22" grpId="0"/>
      <p:bldP spid="28" grpId="0"/>
      <p:bldP spid="3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矩形 7179"/>
          <p:cNvSpPr>
            <a:spLocks noChangeArrowheads="1"/>
          </p:cNvSpPr>
          <p:nvPr/>
        </p:nvSpPr>
        <p:spPr bwMode="auto">
          <a:xfrm>
            <a:off x="1089125" y="3995738"/>
            <a:ext cx="835183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2400" dirty="0">
                <a:latin typeface="微软雅黑" pitchFamily="34" charset="-122"/>
                <a:ea typeface="微软雅黑" pitchFamily="34" charset="-122"/>
              </a:rPr>
              <a:t>论据有：                    </a:t>
            </a:r>
          </a:p>
        </p:txBody>
      </p:sp>
      <p:sp>
        <p:nvSpPr>
          <p:cNvPr id="7172" name="单圆角矩形 5"/>
          <p:cNvSpPr/>
          <p:nvPr/>
        </p:nvSpPr>
        <p:spPr>
          <a:xfrm>
            <a:off x="-23813" y="153988"/>
            <a:ext cx="3724276" cy="769937"/>
          </a:xfrm>
          <a:custGeom>
            <a:avLst/>
            <a:gdLst>
              <a:gd name="txL" fmla="*/ 0 w 3816424"/>
              <a:gd name="txT" fmla="*/ 0 h 1263290"/>
              <a:gd name="txR" fmla="*/ 3816424 w 3816424"/>
              <a:gd name="txB" fmla="*/ 1263290 h 1263290"/>
            </a:gdLst>
            <a:ahLst/>
            <a:cxnLst>
              <a:cxn ang="0">
                <a:pos x="0" y="0"/>
              </a:cxn>
              <a:cxn ang="0">
                <a:pos x="3402671" y="0"/>
              </a:cxn>
              <a:cxn ang="0">
                <a:pos x="3816424" y="413753"/>
              </a:cxn>
              <a:cxn ang="0">
                <a:pos x="3816424" y="1263290"/>
              </a:cxn>
              <a:cxn ang="0">
                <a:pos x="0" y="1263290"/>
              </a:cxn>
              <a:cxn ang="0">
                <a:pos x="0" y="0"/>
              </a:cxn>
            </a:cxnLst>
            <a:rect l="txL" t="txT" r="txR" b="txB"/>
            <a:pathLst>
              <a:path w="3816424" h="1263290">
                <a:moveTo>
                  <a:pt x="0" y="0"/>
                </a:moveTo>
                <a:lnTo>
                  <a:pt x="3402671" y="0"/>
                </a:lnTo>
                <a:cubicBezTo>
                  <a:pt x="3631180" y="0"/>
                  <a:pt x="3816424" y="185244"/>
                  <a:pt x="3816424" y="413753"/>
                </a:cubicBezTo>
                <a:lnTo>
                  <a:pt x="3816424" y="1263290"/>
                </a:lnTo>
                <a:lnTo>
                  <a:pt x="0" y="126329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>
              <a:lumMod val="50000"/>
            </a:schemeClr>
          </a:solidFill>
          <a:ln w="9525">
            <a:noFill/>
          </a:ln>
        </p:spPr>
        <p:txBody>
          <a:bodyPr anchor="ctr"/>
          <a:lstStyle/>
          <a:p>
            <a:pPr algn="ctr">
              <a:defRPr/>
            </a:pPr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00" name="矩形 6"/>
          <p:cNvSpPr>
            <a:spLocks noChangeArrowheads="1"/>
          </p:cNvSpPr>
          <p:nvPr/>
        </p:nvSpPr>
        <p:spPr bwMode="auto">
          <a:xfrm>
            <a:off x="219075" y="476250"/>
            <a:ext cx="100013" cy="44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Calibri" pitchFamily="34" charset="0"/>
              <a:ea typeface="幼圆" pitchFamily="49" charset="-122"/>
            </a:endParaRPr>
          </a:p>
        </p:txBody>
      </p:sp>
      <p:sp>
        <p:nvSpPr>
          <p:cNvPr id="3" name="副标题 2"/>
          <p:cNvSpPr>
            <a:spLocks noGrp="1"/>
          </p:cNvSpPr>
          <p:nvPr>
            <p:custDataLst>
              <p:tags r:id="rId2"/>
            </p:custDataLst>
          </p:nvPr>
        </p:nvSpPr>
        <p:spPr>
          <a:xfrm>
            <a:off x="403225" y="371475"/>
            <a:ext cx="3408363" cy="657225"/>
          </a:xfr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 panose="05000000000000000000" pitchFamily="2" charset="2"/>
              <a:buNone/>
              <a:defRPr/>
            </a:pPr>
            <a:r>
              <a:rPr lang="zh-CN" altLang="en-US" sz="3600" dirty="0"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sym typeface="+mn-ea"/>
              </a:rPr>
              <a:t>二、新课讲</a:t>
            </a:r>
            <a:r>
              <a:rPr lang="zh-CN" altLang="en-US" sz="3600" dirty="0" smtClean="0"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sym typeface="+mn-ea"/>
              </a:rPr>
              <a:t>解</a:t>
            </a:r>
            <a:endParaRPr lang="zh-CN" altLang="en-US" sz="3600" dirty="0"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黑体" panose="02010609060101010101" pitchFamily="49" charset="-122"/>
              <a:sym typeface="+mn-ea"/>
            </a:endParaRPr>
          </a:p>
          <a:p>
            <a:pPr marL="0" indent="0">
              <a:buFont typeface="Wingdings" panose="05000000000000000000" pitchFamily="2" charset="2"/>
              <a:buNone/>
              <a:defRPr/>
            </a:pPr>
            <a:endParaRPr lang="zh-CN" altLang="en-US" sz="3600" b="1" dirty="0">
              <a:latin typeface="黑体" panose="02010609060101010101" pitchFamily="49" charset="-122"/>
              <a:sym typeface="+mn-ea"/>
            </a:endParaRPr>
          </a:p>
          <a:p>
            <a:pPr>
              <a:defRPr/>
            </a:pPr>
            <a:endParaRPr lang="zh-CN" altLang="en-US" dirty="0">
              <a:sym typeface="+mn-ea"/>
            </a:endParaRPr>
          </a:p>
        </p:txBody>
      </p:sp>
      <p:sp>
        <p:nvSpPr>
          <p:cNvPr id="30" name="矩形 2"/>
          <p:cNvSpPr>
            <a:spLocks noChangeArrowheads="1"/>
          </p:cNvSpPr>
          <p:nvPr/>
        </p:nvSpPr>
        <p:spPr bwMode="auto">
          <a:xfrm>
            <a:off x="3714850" y="1862138"/>
            <a:ext cx="47434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2400" u="sng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论点、论证和论据</a:t>
            </a:r>
            <a:r>
              <a:rPr lang="zh-CN" altLang="en-US" sz="24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。</a:t>
            </a:r>
          </a:p>
        </p:txBody>
      </p:sp>
      <p:sp>
        <p:nvSpPr>
          <p:cNvPr id="4104" name="矩形 3"/>
          <p:cNvSpPr>
            <a:spLocks noChangeArrowheads="1"/>
          </p:cNvSpPr>
          <p:nvPr/>
        </p:nvSpPr>
        <p:spPr bwMode="auto">
          <a:xfrm>
            <a:off x="2024162" y="2616200"/>
            <a:ext cx="772001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2400" u="sng" dirty="0">
                <a:latin typeface="微软雅黑" pitchFamily="34" charset="-122"/>
                <a:ea typeface="微软雅黑" pitchFamily="34" charset="-122"/>
              </a:rPr>
              <a:t>作者在文章中所表达的观点和主张。</a:t>
            </a:r>
          </a:p>
        </p:txBody>
      </p:sp>
      <p:sp>
        <p:nvSpPr>
          <p:cNvPr id="4105" name="矩形 4"/>
          <p:cNvSpPr>
            <a:spLocks noChangeArrowheads="1"/>
          </p:cNvSpPr>
          <p:nvPr/>
        </p:nvSpPr>
        <p:spPr bwMode="auto">
          <a:xfrm>
            <a:off x="2241650" y="3327400"/>
            <a:ext cx="37528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2400" u="sng" dirty="0">
                <a:latin typeface="微软雅黑" pitchFamily="34" charset="-122"/>
                <a:ea typeface="微软雅黑" pitchFamily="34" charset="-122"/>
              </a:rPr>
              <a:t>证明论点的材料、依据。</a:t>
            </a:r>
          </a:p>
        </p:txBody>
      </p:sp>
      <p:sp>
        <p:nvSpPr>
          <p:cNvPr id="33" name="矩形 5"/>
          <p:cNvSpPr>
            <a:spLocks noChangeArrowheads="1"/>
          </p:cNvSpPr>
          <p:nvPr/>
        </p:nvSpPr>
        <p:spPr bwMode="auto">
          <a:xfrm>
            <a:off x="2286100" y="3967163"/>
            <a:ext cx="345598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zh-CN" altLang="en-US" sz="2400" u="sng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事实论据和道理论据</a:t>
            </a:r>
            <a:r>
              <a:rPr lang="zh-CN" altLang="en-US" sz="24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。</a:t>
            </a:r>
          </a:p>
        </p:txBody>
      </p:sp>
      <p:sp>
        <p:nvSpPr>
          <p:cNvPr id="4107" name="矩形 7176"/>
          <p:cNvSpPr>
            <a:spLocks noChangeArrowheads="1"/>
          </p:cNvSpPr>
          <p:nvPr/>
        </p:nvSpPr>
        <p:spPr bwMode="auto">
          <a:xfrm>
            <a:off x="1090712" y="1890713"/>
            <a:ext cx="482441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2400" dirty="0">
                <a:latin typeface="微软雅黑" pitchFamily="34" charset="-122"/>
                <a:ea typeface="微软雅黑" pitchFamily="34" charset="-122"/>
              </a:rPr>
              <a:t>议论文的三要素是：</a:t>
            </a:r>
          </a:p>
        </p:txBody>
      </p:sp>
      <p:sp>
        <p:nvSpPr>
          <p:cNvPr id="4108" name="矩形 7177"/>
          <p:cNvSpPr>
            <a:spLocks noChangeArrowheads="1"/>
          </p:cNvSpPr>
          <p:nvPr/>
        </p:nvSpPr>
        <p:spPr bwMode="auto">
          <a:xfrm>
            <a:off x="1090712" y="2603500"/>
            <a:ext cx="331152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2400" dirty="0">
                <a:latin typeface="微软雅黑" pitchFamily="34" charset="-122"/>
                <a:ea typeface="微软雅黑" pitchFamily="34" charset="-122"/>
              </a:rPr>
              <a:t>论点：</a:t>
            </a:r>
          </a:p>
        </p:txBody>
      </p:sp>
      <p:sp>
        <p:nvSpPr>
          <p:cNvPr id="4109" name="矩形 7178"/>
          <p:cNvSpPr>
            <a:spLocks noChangeArrowheads="1"/>
          </p:cNvSpPr>
          <p:nvPr/>
        </p:nvSpPr>
        <p:spPr bwMode="auto">
          <a:xfrm>
            <a:off x="1090712" y="3327400"/>
            <a:ext cx="216058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2400" dirty="0">
                <a:latin typeface="微软雅黑" pitchFamily="34" charset="-122"/>
                <a:ea typeface="微软雅黑" pitchFamily="34" charset="-122"/>
              </a:rPr>
              <a:t>论据：</a:t>
            </a:r>
          </a:p>
        </p:txBody>
      </p:sp>
      <p:sp>
        <p:nvSpPr>
          <p:cNvPr id="4110" name="矩形 7181"/>
          <p:cNvSpPr>
            <a:spLocks noChangeArrowheads="1"/>
          </p:cNvSpPr>
          <p:nvPr/>
        </p:nvSpPr>
        <p:spPr bwMode="auto">
          <a:xfrm>
            <a:off x="990700" y="1149350"/>
            <a:ext cx="212883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240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议论文知识点</a:t>
            </a:r>
          </a:p>
        </p:txBody>
      </p:sp>
      <p:sp>
        <p:nvSpPr>
          <p:cNvPr id="4111" name="矩形 2"/>
          <p:cNvSpPr>
            <a:spLocks noChangeArrowheads="1"/>
          </p:cNvSpPr>
          <p:nvPr/>
        </p:nvSpPr>
        <p:spPr bwMode="auto">
          <a:xfrm>
            <a:off x="762100" y="4659313"/>
            <a:ext cx="6335712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zh-CN" altLang="en-US" sz="2400" u="sng" dirty="0">
                <a:latin typeface="微软雅黑" pitchFamily="34" charset="-122"/>
                <a:ea typeface="微软雅黑" pitchFamily="34" charset="-122"/>
              </a:rPr>
              <a:t>用论据来证明论点的过程</a:t>
            </a:r>
            <a:r>
              <a:rPr lang="zh-CN" altLang="en-US" sz="2400" dirty="0">
                <a:latin typeface="微软雅黑" pitchFamily="34" charset="-122"/>
                <a:ea typeface="微软雅黑" pitchFamily="34" charset="-122"/>
              </a:rPr>
              <a:t>。</a:t>
            </a:r>
          </a:p>
        </p:txBody>
      </p:sp>
      <p:sp>
        <p:nvSpPr>
          <p:cNvPr id="43" name="矩形 3"/>
          <p:cNvSpPr>
            <a:spLocks noChangeArrowheads="1"/>
          </p:cNvSpPr>
          <p:nvPr/>
        </p:nvSpPr>
        <p:spPr bwMode="auto">
          <a:xfrm>
            <a:off x="1174738" y="5402263"/>
            <a:ext cx="9745663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zh-CN" altLang="en-US" sz="2400" u="sng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举例论证、道理论证、对比论证、比喻论证</a:t>
            </a:r>
            <a:r>
              <a:rPr lang="zh-CN" altLang="en-US" sz="24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。</a:t>
            </a:r>
          </a:p>
        </p:txBody>
      </p:sp>
      <p:sp>
        <p:nvSpPr>
          <p:cNvPr id="4113" name="矩形 7185"/>
          <p:cNvSpPr>
            <a:spLocks noChangeArrowheads="1"/>
          </p:cNvSpPr>
          <p:nvPr/>
        </p:nvSpPr>
        <p:spPr bwMode="auto">
          <a:xfrm>
            <a:off x="1089125" y="5414963"/>
            <a:ext cx="456247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2400" dirty="0">
                <a:latin typeface="微软雅黑" pitchFamily="34" charset="-122"/>
                <a:ea typeface="微软雅黑" pitchFamily="34" charset="-122"/>
              </a:rPr>
              <a:t>论证方法有：</a:t>
            </a:r>
          </a:p>
        </p:txBody>
      </p:sp>
      <p:sp>
        <p:nvSpPr>
          <p:cNvPr id="4114" name="矩形 7186"/>
          <p:cNvSpPr>
            <a:spLocks noChangeArrowheads="1"/>
          </p:cNvSpPr>
          <p:nvPr/>
        </p:nvSpPr>
        <p:spPr bwMode="auto">
          <a:xfrm>
            <a:off x="1089125" y="4695825"/>
            <a:ext cx="22764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2400" dirty="0">
                <a:latin typeface="微软雅黑" pitchFamily="34" charset="-122"/>
                <a:ea typeface="微软雅黑" pitchFamily="34" charset="-122"/>
              </a:rPr>
              <a:t>论证：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3" grpId="0"/>
      <p:bldP spid="4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2037653" y="2590822"/>
            <a:ext cx="735006" cy="241289"/>
          </a:xfrm>
          <a:prstGeom prst="rect">
            <a:avLst/>
          </a:prstGeom>
          <a:noFill/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模板：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www.1ppt.com/moban/  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素材：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www.1ppt.com/sucai/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背景：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www.1ppt.com/beijing/   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图表：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www.1ppt.com/tubiao/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www.1ppt.com/xiazai/     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教程： 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www.1ppt.com/powerpoint/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资料下载：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www.1ppt.com/ziliao/         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范文下载：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www.1ppt.com/fanwen/     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试卷下载：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www.1ppt.com/shiti/           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教案下载：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www.1ppt.com/jiaoan/              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论坛：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www.1ppt.cn                                     PPT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语文课件：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www.1ppt.com/kejian/yuwen/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数学课件：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www.1ppt.com/kejian/shuxue/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英语课件：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www.1ppt.com/kejian/yingyu/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美术课件：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www.1ppt.com/kejian/meishu/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科学课件：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www.1ppt.com/kejian/kexue/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物理课件：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www.1ppt.com/kejian/wuli/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化学课件：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www.1ppt.com/kejian/huaxue/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生物课件：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www.1ppt.com/kejian/shengwu/ </a:t>
            </a: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地理课件：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www.1ppt.com/kejian/dili/          </a:t>
            </a:r>
            <a:r>
              <a:rPr kumimoji="0" lang="zh-CN" altLang="en-US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历史课件：</a:t>
            </a:r>
            <a:r>
              <a:rPr kumimoji="0" lang="en-US" altLang="zh-CN" sz="100" b="0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Calibri"/>
                <a:ea typeface="宋体"/>
                <a:cs typeface="+mn-cs"/>
              </a:rPr>
              <a:t>www.1ppt.com/kejian/lishi/        </a:t>
            </a:r>
          </a:p>
        </p:txBody>
      </p:sp>
      <p:sp>
        <p:nvSpPr>
          <p:cNvPr id="7172" name="单圆角矩形 5"/>
          <p:cNvSpPr/>
          <p:nvPr/>
        </p:nvSpPr>
        <p:spPr>
          <a:xfrm>
            <a:off x="-23813" y="153988"/>
            <a:ext cx="3724276" cy="769937"/>
          </a:xfrm>
          <a:custGeom>
            <a:avLst/>
            <a:gdLst>
              <a:gd name="txL" fmla="*/ 0 w 3816424"/>
              <a:gd name="txT" fmla="*/ 0 h 1263290"/>
              <a:gd name="txR" fmla="*/ 3816424 w 3816424"/>
              <a:gd name="txB" fmla="*/ 1263290 h 1263290"/>
            </a:gdLst>
            <a:ahLst/>
            <a:cxnLst>
              <a:cxn ang="0">
                <a:pos x="0" y="0"/>
              </a:cxn>
              <a:cxn ang="0">
                <a:pos x="3402671" y="0"/>
              </a:cxn>
              <a:cxn ang="0">
                <a:pos x="3816424" y="413753"/>
              </a:cxn>
              <a:cxn ang="0">
                <a:pos x="3816424" y="1263290"/>
              </a:cxn>
              <a:cxn ang="0">
                <a:pos x="0" y="1263290"/>
              </a:cxn>
              <a:cxn ang="0">
                <a:pos x="0" y="0"/>
              </a:cxn>
            </a:cxnLst>
            <a:rect l="txL" t="txT" r="txR" b="txB"/>
            <a:pathLst>
              <a:path w="3816424" h="1263290">
                <a:moveTo>
                  <a:pt x="0" y="0"/>
                </a:moveTo>
                <a:lnTo>
                  <a:pt x="3402671" y="0"/>
                </a:lnTo>
                <a:cubicBezTo>
                  <a:pt x="3631180" y="0"/>
                  <a:pt x="3816424" y="185244"/>
                  <a:pt x="3816424" y="413753"/>
                </a:cubicBezTo>
                <a:lnTo>
                  <a:pt x="3816424" y="1263290"/>
                </a:lnTo>
                <a:lnTo>
                  <a:pt x="0" y="126329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>
              <a:lumMod val="50000"/>
            </a:schemeClr>
          </a:solidFill>
          <a:ln w="9525">
            <a:noFill/>
          </a:ln>
        </p:spPr>
        <p:txBody>
          <a:bodyPr anchor="ctr"/>
          <a:lstStyle/>
          <a:p>
            <a:pPr algn="ctr">
              <a:defRPr/>
            </a:pPr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123" name="矩形 6"/>
          <p:cNvSpPr>
            <a:spLocks noChangeArrowheads="1"/>
          </p:cNvSpPr>
          <p:nvPr/>
        </p:nvSpPr>
        <p:spPr bwMode="auto">
          <a:xfrm>
            <a:off x="219075" y="476250"/>
            <a:ext cx="100013" cy="44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Calibri" pitchFamily="34" charset="0"/>
              <a:ea typeface="幼圆" pitchFamily="49" charset="-122"/>
            </a:endParaRPr>
          </a:p>
        </p:txBody>
      </p:sp>
      <p:sp>
        <p:nvSpPr>
          <p:cNvPr id="3" name="副标题 2"/>
          <p:cNvSpPr>
            <a:spLocks noGrp="1"/>
          </p:cNvSpPr>
          <p:nvPr>
            <p:custDataLst>
              <p:tags r:id="rId2"/>
            </p:custDataLst>
          </p:nvPr>
        </p:nvSpPr>
        <p:spPr>
          <a:xfrm>
            <a:off x="403225" y="371475"/>
            <a:ext cx="3408363" cy="657225"/>
          </a:xfr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 panose="05000000000000000000" pitchFamily="2" charset="2"/>
              <a:buNone/>
              <a:defRPr/>
            </a:pPr>
            <a:r>
              <a:rPr lang="zh-CN" altLang="en-US" sz="3600" dirty="0"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sym typeface="+mn-ea"/>
              </a:rPr>
              <a:t>二、新课讲解</a:t>
            </a:r>
          </a:p>
          <a:p>
            <a:pPr marL="0" indent="0">
              <a:buFont typeface="Wingdings" panose="05000000000000000000" pitchFamily="2" charset="2"/>
              <a:buNone/>
              <a:defRPr/>
            </a:pPr>
            <a:endParaRPr lang="zh-CN" altLang="en-US" sz="3600" dirty="0"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黑体" panose="02010609060101010101" pitchFamily="49" charset="-122"/>
              <a:sym typeface="+mn-ea"/>
            </a:endParaRPr>
          </a:p>
          <a:p>
            <a:pPr marL="0" indent="0">
              <a:buFont typeface="Wingdings" panose="05000000000000000000" pitchFamily="2" charset="2"/>
              <a:buNone/>
              <a:defRPr/>
            </a:pPr>
            <a:endParaRPr lang="zh-CN" altLang="en-US" sz="3600" b="1" dirty="0">
              <a:latin typeface="黑体" panose="02010609060101010101" pitchFamily="49" charset="-122"/>
              <a:sym typeface="+mn-ea"/>
            </a:endParaRPr>
          </a:p>
          <a:p>
            <a:pPr>
              <a:defRPr/>
            </a:pPr>
            <a:endParaRPr lang="zh-CN" altLang="en-US" dirty="0">
              <a:sym typeface="+mn-ea"/>
            </a:endParaRPr>
          </a:p>
        </p:txBody>
      </p:sp>
      <p:sp>
        <p:nvSpPr>
          <p:cNvPr id="5126" name="TextBox 8"/>
          <p:cNvSpPr txBox="1">
            <a:spLocks noChangeArrowheads="1"/>
          </p:cNvSpPr>
          <p:nvPr/>
        </p:nvSpPr>
        <p:spPr bwMode="auto">
          <a:xfrm>
            <a:off x="1174750" y="1196975"/>
            <a:ext cx="2208213" cy="73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 sz="280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作者简介</a:t>
            </a:r>
          </a:p>
        </p:txBody>
      </p:sp>
      <p:sp>
        <p:nvSpPr>
          <p:cNvPr id="331783" name="TextBox 8"/>
          <p:cNvSpPr txBox="1">
            <a:spLocks noChangeArrowheads="1"/>
          </p:cNvSpPr>
          <p:nvPr/>
        </p:nvSpPr>
        <p:spPr bwMode="auto">
          <a:xfrm>
            <a:off x="3917832" y="2286030"/>
            <a:ext cx="5149850" cy="286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 sz="24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罗迦</a:t>
            </a:r>
            <a:r>
              <a:rPr lang="en-US" altLang="zh-CN" sz="24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·</a:t>
            </a:r>
            <a:r>
              <a:rPr lang="zh-CN" altLang="en-US" sz="24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费</a:t>
            </a:r>
            <a:r>
              <a:rPr lang="en-US" altLang="zh-CN" sz="24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·</a:t>
            </a:r>
            <a:r>
              <a:rPr lang="zh-CN" altLang="en-US" sz="24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因格   </a:t>
            </a:r>
            <a:r>
              <a:rPr lang="en-US" altLang="zh-CN" sz="2400" dirty="0">
                <a:solidFill>
                  <a:srgbClr val="474747"/>
                </a:solidFill>
                <a:latin typeface="微软雅黑" pitchFamily="34" charset="-122"/>
                <a:ea typeface="微软雅黑" pitchFamily="34" charset="-122"/>
              </a:rPr>
              <a:t>1948</a:t>
            </a:r>
            <a:r>
              <a:rPr lang="zh-CN" altLang="en-US" sz="2400" dirty="0">
                <a:solidFill>
                  <a:srgbClr val="474747"/>
                </a:solidFill>
                <a:latin typeface="微软雅黑" pitchFamily="34" charset="-122"/>
                <a:ea typeface="微软雅黑" pitchFamily="34" charset="-122"/>
              </a:rPr>
              <a:t>年生，当代美国实业家、学者、创造学家，著作有</a:t>
            </a:r>
            <a:r>
              <a:rPr lang="en-US" altLang="zh-CN" sz="2400" dirty="0">
                <a:solidFill>
                  <a:srgbClr val="474747"/>
                </a:solidFill>
                <a:latin typeface="微软雅黑" pitchFamily="34" charset="-122"/>
                <a:ea typeface="微软雅黑" pitchFamily="34" charset="-122"/>
              </a:rPr>
              <a:t>《</a:t>
            </a:r>
            <a:r>
              <a:rPr lang="zh-CN" altLang="en-US" sz="2400" dirty="0">
                <a:solidFill>
                  <a:srgbClr val="474747"/>
                </a:solidFill>
                <a:latin typeface="微软雅黑" pitchFamily="34" charset="-122"/>
                <a:ea typeface="微软雅黑" pitchFamily="34" charset="-122"/>
              </a:rPr>
              <a:t>当头棒喝</a:t>
            </a:r>
            <a:r>
              <a:rPr lang="en-US" altLang="zh-CN" sz="2400" dirty="0">
                <a:solidFill>
                  <a:srgbClr val="474747"/>
                </a:solidFill>
                <a:latin typeface="微软雅黑" pitchFamily="34" charset="-122"/>
                <a:ea typeface="微软雅黑" pitchFamily="34" charset="-122"/>
              </a:rPr>
              <a:t>》《</a:t>
            </a:r>
            <a:r>
              <a:rPr lang="zh-CN" altLang="en-US" sz="2400" dirty="0">
                <a:solidFill>
                  <a:srgbClr val="474747"/>
                </a:solidFill>
                <a:latin typeface="微软雅黑" pitchFamily="34" charset="-122"/>
                <a:ea typeface="微软雅黑" pitchFamily="34" charset="-122"/>
              </a:rPr>
              <a:t>创造性纸牌</a:t>
            </a:r>
            <a:r>
              <a:rPr lang="en-US" altLang="zh-CN" sz="2400" dirty="0">
                <a:solidFill>
                  <a:srgbClr val="474747"/>
                </a:solidFill>
                <a:latin typeface="微软雅黑" pitchFamily="34" charset="-122"/>
                <a:ea typeface="微软雅黑" pitchFamily="34" charset="-122"/>
              </a:rPr>
              <a:t>》</a:t>
            </a:r>
            <a:r>
              <a:rPr lang="zh-CN" altLang="en-US" sz="2400" dirty="0">
                <a:solidFill>
                  <a:srgbClr val="474747"/>
                </a:solidFill>
                <a:latin typeface="微软雅黑" pitchFamily="34" charset="-122"/>
                <a:ea typeface="微软雅黑" pitchFamily="34" charset="-122"/>
              </a:rPr>
              <a:t>等。</a:t>
            </a:r>
            <a:r>
              <a:rPr lang="zh-CN" altLang="en-US" sz="2400" dirty="0">
                <a:solidFill>
                  <a:srgbClr val="474747"/>
                </a:solidFill>
                <a:latin typeface="黑体" pitchFamily="49" charset="-122"/>
                <a:ea typeface="黑体" pitchFamily="49" charset="-122"/>
              </a:rPr>
              <a:t>“</a:t>
            </a:r>
            <a:r>
              <a:rPr lang="zh-CN" altLang="en-US" sz="24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唯一真正快乐的人们是儿童和富有创造性的那一部分人</a:t>
            </a:r>
            <a:r>
              <a:rPr lang="zh-CN" altLang="en-US" sz="2400" dirty="0">
                <a:solidFill>
                  <a:srgbClr val="474747"/>
                </a:solidFill>
                <a:latin typeface="黑体" pitchFamily="49" charset="-122"/>
                <a:ea typeface="黑体" pitchFamily="49" charset="-122"/>
              </a:rPr>
              <a:t>”</a:t>
            </a:r>
            <a:r>
              <a:rPr lang="zh-CN" altLang="en-US" sz="2400" dirty="0">
                <a:solidFill>
                  <a:srgbClr val="474747"/>
                </a:solidFill>
                <a:latin typeface="微软雅黑" pitchFamily="34" charset="-122"/>
                <a:ea typeface="微软雅黑" pitchFamily="34" charset="-122"/>
              </a:rPr>
              <a:t>是他的名言。</a:t>
            </a:r>
          </a:p>
        </p:txBody>
      </p:sp>
      <p:pic>
        <p:nvPicPr>
          <p:cNvPr id="5128" name="图片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90694" y="2060575"/>
            <a:ext cx="2828925" cy="3771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1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3178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317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317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178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单圆角矩形 5"/>
          <p:cNvSpPr/>
          <p:nvPr/>
        </p:nvSpPr>
        <p:spPr>
          <a:xfrm>
            <a:off x="-23813" y="153988"/>
            <a:ext cx="3724276" cy="769937"/>
          </a:xfrm>
          <a:custGeom>
            <a:avLst/>
            <a:gdLst>
              <a:gd name="txL" fmla="*/ 0 w 3816424"/>
              <a:gd name="txT" fmla="*/ 0 h 1263290"/>
              <a:gd name="txR" fmla="*/ 3816424 w 3816424"/>
              <a:gd name="txB" fmla="*/ 1263290 h 1263290"/>
            </a:gdLst>
            <a:ahLst/>
            <a:cxnLst>
              <a:cxn ang="0">
                <a:pos x="0" y="0"/>
              </a:cxn>
              <a:cxn ang="0">
                <a:pos x="3402671" y="0"/>
              </a:cxn>
              <a:cxn ang="0">
                <a:pos x="3816424" y="413753"/>
              </a:cxn>
              <a:cxn ang="0">
                <a:pos x="3816424" y="1263290"/>
              </a:cxn>
              <a:cxn ang="0">
                <a:pos x="0" y="1263290"/>
              </a:cxn>
              <a:cxn ang="0">
                <a:pos x="0" y="0"/>
              </a:cxn>
            </a:cxnLst>
            <a:rect l="txL" t="txT" r="txR" b="txB"/>
            <a:pathLst>
              <a:path w="3816424" h="1263290">
                <a:moveTo>
                  <a:pt x="0" y="0"/>
                </a:moveTo>
                <a:lnTo>
                  <a:pt x="3402671" y="0"/>
                </a:lnTo>
                <a:cubicBezTo>
                  <a:pt x="3631180" y="0"/>
                  <a:pt x="3816424" y="185244"/>
                  <a:pt x="3816424" y="413753"/>
                </a:cubicBezTo>
                <a:lnTo>
                  <a:pt x="3816424" y="1263290"/>
                </a:lnTo>
                <a:lnTo>
                  <a:pt x="0" y="126329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>
              <a:lumMod val="50000"/>
            </a:schemeClr>
          </a:solidFill>
          <a:ln w="9525">
            <a:noFill/>
          </a:ln>
        </p:spPr>
        <p:txBody>
          <a:bodyPr anchor="ctr"/>
          <a:lstStyle/>
          <a:p>
            <a:pPr algn="ctr">
              <a:defRPr/>
            </a:pPr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147" name="矩形 6"/>
          <p:cNvSpPr>
            <a:spLocks noChangeArrowheads="1"/>
          </p:cNvSpPr>
          <p:nvPr/>
        </p:nvSpPr>
        <p:spPr bwMode="auto">
          <a:xfrm>
            <a:off x="219075" y="476250"/>
            <a:ext cx="100013" cy="44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Calibri" pitchFamily="34" charset="0"/>
              <a:ea typeface="幼圆" pitchFamily="49" charset="-122"/>
            </a:endParaRPr>
          </a:p>
        </p:txBody>
      </p:sp>
      <p:sp>
        <p:nvSpPr>
          <p:cNvPr id="3" name="副标题 2"/>
          <p:cNvSpPr>
            <a:spLocks noGrp="1"/>
          </p:cNvSpPr>
          <p:nvPr>
            <p:custDataLst>
              <p:tags r:id="rId2"/>
            </p:custDataLst>
          </p:nvPr>
        </p:nvSpPr>
        <p:spPr>
          <a:xfrm>
            <a:off x="403225" y="371475"/>
            <a:ext cx="3408363" cy="657225"/>
          </a:xfr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 panose="05000000000000000000" pitchFamily="2" charset="2"/>
              <a:buNone/>
              <a:defRPr/>
            </a:pPr>
            <a:r>
              <a:rPr lang="zh-CN" altLang="en-US" sz="3600" dirty="0"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sym typeface="+mn-ea"/>
              </a:rPr>
              <a:t>二、新课讲解</a:t>
            </a:r>
          </a:p>
          <a:p>
            <a:pPr marL="0" indent="0">
              <a:buFont typeface="Wingdings" panose="05000000000000000000" pitchFamily="2" charset="2"/>
              <a:buNone/>
              <a:defRPr/>
            </a:pPr>
            <a:endParaRPr lang="zh-CN" altLang="en-US" sz="3600" dirty="0"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黑体" panose="02010609060101010101" pitchFamily="49" charset="-122"/>
              <a:sym typeface="+mn-ea"/>
            </a:endParaRPr>
          </a:p>
          <a:p>
            <a:pPr marL="0" indent="0">
              <a:buFont typeface="Wingdings" panose="05000000000000000000" pitchFamily="2" charset="2"/>
              <a:buNone/>
              <a:defRPr/>
            </a:pPr>
            <a:endParaRPr lang="zh-CN" altLang="en-US" sz="3600" b="1" dirty="0">
              <a:latin typeface="黑体" panose="02010609060101010101" pitchFamily="49" charset="-122"/>
              <a:sym typeface="+mn-ea"/>
            </a:endParaRPr>
          </a:p>
          <a:p>
            <a:pPr>
              <a:defRPr/>
            </a:pPr>
            <a:endParaRPr lang="zh-CN" altLang="en-US" dirty="0">
              <a:sym typeface="+mn-ea"/>
            </a:endParaRPr>
          </a:p>
        </p:txBody>
      </p:sp>
      <p:sp>
        <p:nvSpPr>
          <p:cNvPr id="6150" name="TextBox 8"/>
          <p:cNvSpPr txBox="1">
            <a:spLocks noChangeArrowheads="1"/>
          </p:cNvSpPr>
          <p:nvPr/>
        </p:nvSpPr>
        <p:spPr bwMode="auto">
          <a:xfrm>
            <a:off x="1277929" y="1219258"/>
            <a:ext cx="3598863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 sz="240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给红色字体的字注音</a:t>
            </a:r>
          </a:p>
        </p:txBody>
      </p:sp>
      <p:sp>
        <p:nvSpPr>
          <p:cNvPr id="6151" name="矩形 10244"/>
          <p:cNvSpPr>
            <a:spLocks noChangeArrowheads="1"/>
          </p:cNvSpPr>
          <p:nvPr/>
        </p:nvSpPr>
        <p:spPr bwMode="auto">
          <a:xfrm>
            <a:off x="1258888" y="1916113"/>
            <a:ext cx="4424362" cy="4141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>
              <a:lnSpc>
                <a:spcPct val="150000"/>
              </a:lnSpc>
              <a:spcBef>
                <a:spcPct val="20000"/>
              </a:spcBef>
            </a:pPr>
            <a:r>
              <a:rPr lang="zh-CN" altLang="en-US" sz="2800">
                <a:latin typeface="微软雅黑" pitchFamily="34" charset="-122"/>
                <a:ea typeface="微软雅黑" pitchFamily="34" charset="-122"/>
              </a:rPr>
              <a:t>根深</a:t>
            </a:r>
            <a:r>
              <a:rPr lang="zh-CN" altLang="en-US" sz="280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蒂</a:t>
            </a:r>
            <a:r>
              <a:rPr lang="zh-CN" altLang="en-US" sz="2800">
                <a:latin typeface="微软雅黑" pitchFamily="34" charset="-122"/>
                <a:ea typeface="微软雅黑" pitchFamily="34" charset="-122"/>
              </a:rPr>
              <a:t>固</a:t>
            </a:r>
            <a:r>
              <a:rPr lang="en-US" altLang="zh-CN" sz="2800">
                <a:latin typeface="微软雅黑" pitchFamily="34" charset="-122"/>
                <a:ea typeface="微软雅黑" pitchFamily="34" charset="-122"/>
              </a:rPr>
              <a:t>(</a:t>
            </a:r>
            <a:r>
              <a:rPr lang="zh-CN" altLang="en-US" sz="2800">
                <a:latin typeface="微软雅黑" pitchFamily="34" charset="-122"/>
                <a:ea typeface="微软雅黑" pitchFamily="34" charset="-122"/>
              </a:rPr>
              <a:t>　　　</a:t>
            </a:r>
            <a:r>
              <a:rPr lang="en-US" altLang="zh-CN" sz="2800">
                <a:latin typeface="微软雅黑" pitchFamily="34" charset="-122"/>
                <a:ea typeface="微软雅黑" pitchFamily="34" charset="-122"/>
              </a:rPr>
              <a:t>)</a:t>
            </a:r>
            <a:r>
              <a:rPr lang="zh-CN" altLang="en-US" sz="2800">
                <a:latin typeface="微软雅黑" pitchFamily="34" charset="-122"/>
                <a:ea typeface="微软雅黑" pitchFamily="34" charset="-122"/>
              </a:rPr>
              <a:t>　　</a:t>
            </a:r>
          </a:p>
          <a:p>
            <a:pPr>
              <a:lnSpc>
                <a:spcPct val="150000"/>
              </a:lnSpc>
              <a:spcBef>
                <a:spcPct val="20000"/>
              </a:spcBef>
            </a:pPr>
            <a:r>
              <a:rPr lang="zh-CN" altLang="en-US" sz="280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孜孜</a:t>
            </a:r>
            <a:r>
              <a:rPr lang="zh-CN" altLang="en-US" sz="2800">
                <a:latin typeface="微软雅黑" pitchFamily="34" charset="-122"/>
                <a:ea typeface="微软雅黑" pitchFamily="34" charset="-122"/>
              </a:rPr>
              <a:t>不倦</a:t>
            </a:r>
            <a:r>
              <a:rPr lang="en-US" altLang="zh-CN" sz="2800">
                <a:latin typeface="微软雅黑" pitchFamily="34" charset="-122"/>
                <a:ea typeface="微软雅黑" pitchFamily="34" charset="-122"/>
              </a:rPr>
              <a:t>(</a:t>
            </a:r>
            <a:r>
              <a:rPr lang="zh-CN" altLang="en-US" sz="2800">
                <a:latin typeface="微软雅黑" pitchFamily="34" charset="-122"/>
                <a:ea typeface="微软雅黑" pitchFamily="34" charset="-122"/>
              </a:rPr>
              <a:t>　　　</a:t>
            </a:r>
            <a:r>
              <a:rPr lang="en-US" altLang="zh-CN" sz="2800">
                <a:latin typeface="微软雅黑" pitchFamily="34" charset="-122"/>
                <a:ea typeface="微软雅黑" pitchFamily="34" charset="-122"/>
              </a:rPr>
              <a:t>)</a:t>
            </a:r>
            <a:r>
              <a:rPr lang="zh-CN" altLang="en-US" sz="2800">
                <a:latin typeface="微软雅黑" pitchFamily="34" charset="-122"/>
                <a:ea typeface="微软雅黑" pitchFamily="34" charset="-122"/>
              </a:rPr>
              <a:t>　　　</a:t>
            </a:r>
          </a:p>
          <a:p>
            <a:pPr>
              <a:lnSpc>
                <a:spcPct val="150000"/>
              </a:lnSpc>
              <a:spcBef>
                <a:spcPct val="20000"/>
              </a:spcBef>
            </a:pPr>
            <a:r>
              <a:rPr lang="zh-CN" altLang="en-US" sz="280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汲</a:t>
            </a:r>
            <a:r>
              <a:rPr lang="zh-CN" altLang="en-US" sz="2800">
                <a:solidFill>
                  <a:srgbClr val="FF3300"/>
                </a:solidFill>
                <a:latin typeface="微软雅黑" pitchFamily="34" charset="-122"/>
                <a:ea typeface="微软雅黑" pitchFamily="34" charset="-122"/>
              </a:rPr>
              <a:t> </a:t>
            </a:r>
            <a:r>
              <a:rPr lang="zh-CN" altLang="en-US" sz="2800">
                <a:latin typeface="微软雅黑" pitchFamily="34" charset="-122"/>
                <a:ea typeface="微软雅黑" pitchFamily="34" charset="-122"/>
              </a:rPr>
              <a:t>取   </a:t>
            </a:r>
            <a:r>
              <a:rPr lang="en-US" altLang="zh-CN" sz="2800">
                <a:latin typeface="微软雅黑" pitchFamily="34" charset="-122"/>
                <a:ea typeface="微软雅黑" pitchFamily="34" charset="-122"/>
              </a:rPr>
              <a:t>(         )    </a:t>
            </a:r>
          </a:p>
          <a:p>
            <a:pPr>
              <a:lnSpc>
                <a:spcPct val="150000"/>
              </a:lnSpc>
              <a:spcBef>
                <a:spcPct val="20000"/>
              </a:spcBef>
            </a:pPr>
            <a:r>
              <a:rPr lang="zh-CN" altLang="en-US" sz="280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锲</a:t>
            </a:r>
            <a:r>
              <a:rPr lang="zh-CN" altLang="en-US" sz="2800">
                <a:latin typeface="微软雅黑" pitchFamily="34" charset="-122"/>
                <a:ea typeface="微软雅黑" pitchFamily="34" charset="-122"/>
              </a:rPr>
              <a:t>而不舍  </a:t>
            </a:r>
            <a:r>
              <a:rPr lang="en-US" altLang="zh-CN" sz="2800">
                <a:latin typeface="微软雅黑" pitchFamily="34" charset="-122"/>
                <a:ea typeface="微软雅黑" pitchFamily="34" charset="-122"/>
              </a:rPr>
              <a:t>(</a:t>
            </a:r>
            <a:r>
              <a:rPr lang="zh-CN" altLang="en-US" sz="2800">
                <a:latin typeface="微软雅黑" pitchFamily="34" charset="-122"/>
                <a:ea typeface="微软雅黑" pitchFamily="34" charset="-122"/>
              </a:rPr>
              <a:t>　　　</a:t>
            </a:r>
            <a:r>
              <a:rPr lang="en-US" altLang="zh-CN" sz="2800">
                <a:latin typeface="微软雅黑" pitchFamily="34" charset="-122"/>
                <a:ea typeface="微软雅黑" pitchFamily="34" charset="-122"/>
              </a:rPr>
              <a:t>)</a:t>
            </a:r>
          </a:p>
          <a:p>
            <a:pPr>
              <a:lnSpc>
                <a:spcPct val="150000"/>
              </a:lnSpc>
              <a:spcBef>
                <a:spcPct val="20000"/>
              </a:spcBef>
            </a:pPr>
            <a:r>
              <a:rPr lang="zh-CN" altLang="en-US" sz="2800" noProof="1">
                <a:latin typeface="微软雅黑" pitchFamily="34" charset="-122"/>
                <a:ea typeface="微软雅黑" pitchFamily="34" charset="-122"/>
              </a:rPr>
              <a:t>持之以</a:t>
            </a:r>
            <a:r>
              <a:rPr lang="zh-CN" altLang="en-US" sz="2800" noProof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恒  </a:t>
            </a:r>
            <a:r>
              <a:rPr lang="en-US" altLang="zh-CN" sz="2800">
                <a:latin typeface="微软雅黑" pitchFamily="34" charset="-122"/>
                <a:ea typeface="微软雅黑" pitchFamily="34" charset="-122"/>
              </a:rPr>
              <a:t>(               ) </a:t>
            </a:r>
            <a:endParaRPr lang="en-US" altLang="zh-CN" sz="280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" name="文本框 16"/>
          <p:cNvSpPr txBox="1">
            <a:spLocks noChangeArrowheads="1"/>
          </p:cNvSpPr>
          <p:nvPr/>
        </p:nvSpPr>
        <p:spPr bwMode="auto">
          <a:xfrm>
            <a:off x="3051175" y="2001838"/>
            <a:ext cx="2039938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dì </a:t>
            </a:r>
          </a:p>
        </p:txBody>
      </p:sp>
      <p:sp>
        <p:nvSpPr>
          <p:cNvPr id="18" name="文本框 17"/>
          <p:cNvSpPr txBox="1">
            <a:spLocks noChangeArrowheads="1"/>
          </p:cNvSpPr>
          <p:nvPr/>
        </p:nvSpPr>
        <p:spPr bwMode="auto">
          <a:xfrm>
            <a:off x="2960688" y="2776538"/>
            <a:ext cx="4249737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zī zī</a:t>
            </a:r>
          </a:p>
        </p:txBody>
      </p:sp>
      <p:sp>
        <p:nvSpPr>
          <p:cNvPr id="19" name="文本框 18"/>
          <p:cNvSpPr txBox="1">
            <a:spLocks noChangeArrowheads="1"/>
          </p:cNvSpPr>
          <p:nvPr/>
        </p:nvSpPr>
        <p:spPr bwMode="auto">
          <a:xfrm>
            <a:off x="2876550" y="3506788"/>
            <a:ext cx="1870075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jí </a:t>
            </a:r>
          </a:p>
        </p:txBody>
      </p:sp>
      <p:sp>
        <p:nvSpPr>
          <p:cNvPr id="20" name="文本框 19"/>
          <p:cNvSpPr txBox="1">
            <a:spLocks noChangeArrowheads="1"/>
          </p:cNvSpPr>
          <p:nvPr/>
        </p:nvSpPr>
        <p:spPr bwMode="auto">
          <a:xfrm>
            <a:off x="3302000" y="4214813"/>
            <a:ext cx="2889250" cy="522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qiè </a:t>
            </a:r>
          </a:p>
        </p:txBody>
      </p:sp>
      <p:pic>
        <p:nvPicPr>
          <p:cNvPr id="6156" name="图片 4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46763" y="1622425"/>
            <a:ext cx="2728912" cy="4308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文本框 13"/>
          <p:cNvSpPr txBox="1">
            <a:spLocks noChangeArrowheads="1"/>
          </p:cNvSpPr>
          <p:nvPr/>
        </p:nvSpPr>
        <p:spPr bwMode="auto">
          <a:xfrm>
            <a:off x="3302000" y="4945063"/>
            <a:ext cx="1123950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8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héng 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/>
      <p:bldP spid="18" grpId="0"/>
      <p:bldP spid="19" grpId="0"/>
      <p:bldP spid="20" grpId="0"/>
      <p:bldP spid="14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84" name="文本框 14"/>
          <p:cNvSpPr txBox="1">
            <a:spLocks noChangeArrowheads="1"/>
          </p:cNvSpPr>
          <p:nvPr/>
        </p:nvSpPr>
        <p:spPr bwMode="auto">
          <a:xfrm>
            <a:off x="990694" y="1776413"/>
            <a:ext cx="7993062" cy="397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 sz="2400" b="1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根深蒂固：</a:t>
            </a:r>
          </a:p>
          <a:p>
            <a:pPr eaLnBrk="1" hangingPunct="1">
              <a:lnSpc>
                <a:spcPct val="150000"/>
              </a:lnSpc>
            </a:pPr>
            <a:r>
              <a:rPr lang="zh-CN" altLang="en-US" sz="2400" b="1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孜孜不倦：</a:t>
            </a:r>
          </a:p>
          <a:p>
            <a:pPr eaLnBrk="1" hangingPunct="1">
              <a:lnSpc>
                <a:spcPct val="150000"/>
              </a:lnSpc>
            </a:pPr>
            <a:r>
              <a:rPr lang="zh-CN" altLang="en-US" sz="2400" b="1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不言而喻：</a:t>
            </a:r>
          </a:p>
          <a:p>
            <a:pPr eaLnBrk="1" hangingPunct="1">
              <a:lnSpc>
                <a:spcPct val="150000"/>
              </a:lnSpc>
            </a:pPr>
            <a:r>
              <a:rPr lang="zh-CN" altLang="en-US" sz="2400" b="1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持之以恒：</a:t>
            </a:r>
          </a:p>
          <a:p>
            <a:pPr eaLnBrk="1" hangingPunct="1">
              <a:lnSpc>
                <a:spcPct val="150000"/>
              </a:lnSpc>
            </a:pPr>
            <a:r>
              <a:rPr lang="zh-CN" altLang="en-US" sz="2400" b="1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锲而不舍：　</a:t>
            </a:r>
          </a:p>
          <a:p>
            <a:pPr eaLnBrk="1" hangingPunct="1">
              <a:lnSpc>
                <a:spcPct val="150000"/>
              </a:lnSpc>
            </a:pPr>
            <a:r>
              <a:rPr lang="zh-CN" altLang="en-US" sz="2400" b="1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轻而易举：</a:t>
            </a:r>
          </a:p>
          <a:p>
            <a:pPr eaLnBrk="1" hangingPunct="1">
              <a:lnSpc>
                <a:spcPct val="150000"/>
              </a:lnSpc>
            </a:pPr>
            <a:r>
              <a:rPr lang="zh-CN" altLang="en-US" sz="2400" b="1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一事无成：</a:t>
            </a:r>
          </a:p>
        </p:txBody>
      </p:sp>
      <p:sp>
        <p:nvSpPr>
          <p:cNvPr id="7172" name="单圆角矩形 5"/>
          <p:cNvSpPr/>
          <p:nvPr/>
        </p:nvSpPr>
        <p:spPr>
          <a:xfrm>
            <a:off x="-23813" y="153988"/>
            <a:ext cx="3724276" cy="769937"/>
          </a:xfrm>
          <a:custGeom>
            <a:avLst/>
            <a:gdLst>
              <a:gd name="txL" fmla="*/ 0 w 3816424"/>
              <a:gd name="txT" fmla="*/ 0 h 1263290"/>
              <a:gd name="txR" fmla="*/ 3816424 w 3816424"/>
              <a:gd name="txB" fmla="*/ 1263290 h 1263290"/>
            </a:gdLst>
            <a:ahLst/>
            <a:cxnLst>
              <a:cxn ang="0">
                <a:pos x="0" y="0"/>
              </a:cxn>
              <a:cxn ang="0">
                <a:pos x="3402671" y="0"/>
              </a:cxn>
              <a:cxn ang="0">
                <a:pos x="3816424" y="413753"/>
              </a:cxn>
              <a:cxn ang="0">
                <a:pos x="3816424" y="1263290"/>
              </a:cxn>
              <a:cxn ang="0">
                <a:pos x="0" y="1263290"/>
              </a:cxn>
              <a:cxn ang="0">
                <a:pos x="0" y="0"/>
              </a:cxn>
            </a:cxnLst>
            <a:rect l="txL" t="txT" r="txR" b="txB"/>
            <a:pathLst>
              <a:path w="3816424" h="1263290">
                <a:moveTo>
                  <a:pt x="0" y="0"/>
                </a:moveTo>
                <a:lnTo>
                  <a:pt x="3402671" y="0"/>
                </a:lnTo>
                <a:cubicBezTo>
                  <a:pt x="3631180" y="0"/>
                  <a:pt x="3816424" y="185244"/>
                  <a:pt x="3816424" y="413753"/>
                </a:cubicBezTo>
                <a:lnTo>
                  <a:pt x="3816424" y="1263290"/>
                </a:lnTo>
                <a:lnTo>
                  <a:pt x="0" y="126329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>
              <a:lumMod val="50000"/>
            </a:schemeClr>
          </a:solidFill>
          <a:ln w="9525">
            <a:noFill/>
          </a:ln>
        </p:spPr>
        <p:txBody>
          <a:bodyPr anchor="ctr"/>
          <a:lstStyle/>
          <a:p>
            <a:pPr algn="ctr">
              <a:defRPr/>
            </a:pPr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171" name="矩形 6"/>
          <p:cNvSpPr>
            <a:spLocks noChangeArrowheads="1"/>
          </p:cNvSpPr>
          <p:nvPr/>
        </p:nvSpPr>
        <p:spPr bwMode="auto">
          <a:xfrm>
            <a:off x="219075" y="476250"/>
            <a:ext cx="100013" cy="44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Calibri" pitchFamily="34" charset="0"/>
              <a:ea typeface="幼圆" pitchFamily="49" charset="-122"/>
            </a:endParaRPr>
          </a:p>
        </p:txBody>
      </p:sp>
      <p:sp>
        <p:nvSpPr>
          <p:cNvPr id="3" name="副标题 2"/>
          <p:cNvSpPr>
            <a:spLocks noGrp="1"/>
          </p:cNvSpPr>
          <p:nvPr>
            <p:custDataLst>
              <p:tags r:id="rId2"/>
            </p:custDataLst>
          </p:nvPr>
        </p:nvSpPr>
        <p:spPr>
          <a:xfrm>
            <a:off x="403225" y="371475"/>
            <a:ext cx="3408363" cy="657225"/>
          </a:xfr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 panose="05000000000000000000" pitchFamily="2" charset="2"/>
              <a:buNone/>
              <a:defRPr/>
            </a:pPr>
            <a:r>
              <a:rPr lang="zh-CN" altLang="en-US" sz="3600" dirty="0"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sym typeface="+mn-ea"/>
              </a:rPr>
              <a:t>二、新课讲解</a:t>
            </a:r>
          </a:p>
          <a:p>
            <a:pPr marL="0" indent="0">
              <a:buFont typeface="Wingdings" panose="05000000000000000000" pitchFamily="2" charset="2"/>
              <a:buNone/>
              <a:defRPr/>
            </a:pPr>
            <a:endParaRPr lang="zh-CN" altLang="en-US" sz="3600" dirty="0"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黑体" panose="02010609060101010101" pitchFamily="49" charset="-122"/>
              <a:sym typeface="+mn-ea"/>
            </a:endParaRPr>
          </a:p>
          <a:p>
            <a:pPr marL="0" indent="0">
              <a:buFont typeface="Wingdings" panose="05000000000000000000" pitchFamily="2" charset="2"/>
              <a:buNone/>
              <a:defRPr/>
            </a:pPr>
            <a:endParaRPr lang="zh-CN" altLang="en-US" sz="3600" b="1" dirty="0">
              <a:latin typeface="黑体" panose="02010609060101010101" pitchFamily="49" charset="-122"/>
              <a:sym typeface="+mn-ea"/>
            </a:endParaRPr>
          </a:p>
          <a:p>
            <a:pPr>
              <a:defRPr/>
            </a:pPr>
            <a:endParaRPr lang="zh-CN" altLang="en-US" dirty="0">
              <a:sym typeface="+mn-ea"/>
            </a:endParaRPr>
          </a:p>
        </p:txBody>
      </p:sp>
      <p:sp>
        <p:nvSpPr>
          <p:cNvPr id="7174" name="TextBox 8"/>
          <p:cNvSpPr txBox="1">
            <a:spLocks noChangeArrowheads="1"/>
          </p:cNvSpPr>
          <p:nvPr/>
        </p:nvSpPr>
        <p:spPr bwMode="auto">
          <a:xfrm>
            <a:off x="996812" y="1087438"/>
            <a:ext cx="3597275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 sz="240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解释下列词语的意思</a:t>
            </a:r>
          </a:p>
        </p:txBody>
      </p:sp>
      <p:pic>
        <p:nvPicPr>
          <p:cNvPr id="7175" name="图片 4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15128" y="974725"/>
            <a:ext cx="1831975" cy="2890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" name="矩形 21"/>
          <p:cNvSpPr/>
          <p:nvPr/>
        </p:nvSpPr>
        <p:spPr>
          <a:xfrm>
            <a:off x="2795449" y="3616325"/>
            <a:ext cx="5111750" cy="4000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2000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有恒心地坚持下去。</a:t>
            </a:r>
          </a:p>
        </p:txBody>
      </p:sp>
      <p:sp>
        <p:nvSpPr>
          <p:cNvPr id="23" name="矩形 22"/>
          <p:cNvSpPr/>
          <p:nvPr/>
        </p:nvSpPr>
        <p:spPr>
          <a:xfrm>
            <a:off x="2773224" y="4105275"/>
            <a:ext cx="7056438" cy="4000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2000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雕刻一件东西，一直刻下去不放手，比喻有恒心，有毅力。 </a:t>
            </a:r>
          </a:p>
        </p:txBody>
      </p:sp>
      <p:sp>
        <p:nvSpPr>
          <p:cNvPr id="24" name="矩形 23"/>
          <p:cNvSpPr/>
          <p:nvPr/>
        </p:nvSpPr>
        <p:spPr>
          <a:xfrm>
            <a:off x="2795449" y="4662488"/>
            <a:ext cx="4562475" cy="4000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2000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形容事情容易做。 　</a:t>
            </a:r>
          </a:p>
        </p:txBody>
      </p:sp>
      <p:sp>
        <p:nvSpPr>
          <p:cNvPr id="25" name="矩形 24"/>
          <p:cNvSpPr/>
          <p:nvPr/>
        </p:nvSpPr>
        <p:spPr>
          <a:xfrm>
            <a:off x="2817674" y="5232400"/>
            <a:ext cx="6480175" cy="4000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2000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连一样事情也没做成；什么事情都做不成。 </a:t>
            </a:r>
          </a:p>
        </p:txBody>
      </p:sp>
      <p:sp>
        <p:nvSpPr>
          <p:cNvPr id="26" name="矩形 25"/>
          <p:cNvSpPr/>
          <p:nvPr/>
        </p:nvSpPr>
        <p:spPr>
          <a:xfrm>
            <a:off x="2773225" y="1927225"/>
            <a:ext cx="7056437" cy="4000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2000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比喻根基深厚牢固，不可动摇。　</a:t>
            </a:r>
          </a:p>
        </p:txBody>
      </p:sp>
      <p:sp>
        <p:nvSpPr>
          <p:cNvPr id="27" name="矩形 26"/>
          <p:cNvSpPr/>
          <p:nvPr/>
        </p:nvSpPr>
        <p:spPr>
          <a:xfrm>
            <a:off x="2743248" y="2473325"/>
            <a:ext cx="7848600" cy="4000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2000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勤奋努力，不知疲倦。孜孜，勤勉。</a:t>
            </a:r>
          </a:p>
        </p:txBody>
      </p:sp>
      <p:sp>
        <p:nvSpPr>
          <p:cNvPr id="28" name="矩形 27"/>
          <p:cNvSpPr/>
          <p:nvPr/>
        </p:nvSpPr>
        <p:spPr>
          <a:xfrm>
            <a:off x="2724012" y="3060700"/>
            <a:ext cx="6875462" cy="4000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zh-CN" altLang="en-US" sz="2000" noProof="1">
                <a:solidFill>
                  <a:srgbClr val="FF0000"/>
                </a:solidFill>
                <a:effectLst>
                  <a:outerShdw blurRad="38100" dist="38100" dir="2700000">
                    <a:srgbClr val="C0C0C0"/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不用说就可以明白。喻，明白。　</a:t>
            </a:r>
          </a:p>
        </p:txBody>
      </p:sp>
      <p:pic>
        <p:nvPicPr>
          <p:cNvPr id="7183" name="图片 12300" descr="ccbear13[1]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045450" y="5908675"/>
            <a:ext cx="827088" cy="77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单圆角矩形 5"/>
          <p:cNvSpPr/>
          <p:nvPr/>
        </p:nvSpPr>
        <p:spPr>
          <a:xfrm>
            <a:off x="-23813" y="153988"/>
            <a:ext cx="3724276" cy="769937"/>
          </a:xfrm>
          <a:custGeom>
            <a:avLst/>
            <a:gdLst>
              <a:gd name="txL" fmla="*/ 0 w 3816424"/>
              <a:gd name="txT" fmla="*/ 0 h 1263290"/>
              <a:gd name="txR" fmla="*/ 3816424 w 3816424"/>
              <a:gd name="txB" fmla="*/ 1263290 h 1263290"/>
            </a:gdLst>
            <a:ahLst/>
            <a:cxnLst>
              <a:cxn ang="0">
                <a:pos x="0" y="0"/>
              </a:cxn>
              <a:cxn ang="0">
                <a:pos x="3402671" y="0"/>
              </a:cxn>
              <a:cxn ang="0">
                <a:pos x="3816424" y="413753"/>
              </a:cxn>
              <a:cxn ang="0">
                <a:pos x="3816424" y="1263290"/>
              </a:cxn>
              <a:cxn ang="0">
                <a:pos x="0" y="1263290"/>
              </a:cxn>
              <a:cxn ang="0">
                <a:pos x="0" y="0"/>
              </a:cxn>
            </a:cxnLst>
            <a:rect l="txL" t="txT" r="txR" b="txB"/>
            <a:pathLst>
              <a:path w="3816424" h="1263290">
                <a:moveTo>
                  <a:pt x="0" y="0"/>
                </a:moveTo>
                <a:lnTo>
                  <a:pt x="3402671" y="0"/>
                </a:lnTo>
                <a:cubicBezTo>
                  <a:pt x="3631180" y="0"/>
                  <a:pt x="3816424" y="185244"/>
                  <a:pt x="3816424" y="413753"/>
                </a:cubicBezTo>
                <a:lnTo>
                  <a:pt x="3816424" y="1263290"/>
                </a:lnTo>
                <a:lnTo>
                  <a:pt x="0" y="126329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>
              <a:lumMod val="50000"/>
            </a:schemeClr>
          </a:solidFill>
          <a:ln w="9525">
            <a:noFill/>
          </a:ln>
        </p:spPr>
        <p:txBody>
          <a:bodyPr anchor="ctr"/>
          <a:lstStyle/>
          <a:p>
            <a:pPr algn="ctr">
              <a:defRPr/>
            </a:pPr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195" name="矩形 6"/>
          <p:cNvSpPr>
            <a:spLocks noChangeArrowheads="1"/>
          </p:cNvSpPr>
          <p:nvPr/>
        </p:nvSpPr>
        <p:spPr bwMode="auto">
          <a:xfrm>
            <a:off x="219075" y="476250"/>
            <a:ext cx="100013" cy="44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Calibri" pitchFamily="34" charset="0"/>
              <a:ea typeface="幼圆" pitchFamily="49" charset="-122"/>
            </a:endParaRPr>
          </a:p>
        </p:txBody>
      </p:sp>
      <p:sp>
        <p:nvSpPr>
          <p:cNvPr id="3" name="副标题 2"/>
          <p:cNvSpPr>
            <a:spLocks noGrp="1"/>
          </p:cNvSpPr>
          <p:nvPr>
            <p:custDataLst>
              <p:tags r:id="rId2"/>
            </p:custDataLst>
          </p:nvPr>
        </p:nvSpPr>
        <p:spPr>
          <a:xfrm>
            <a:off x="403225" y="371475"/>
            <a:ext cx="3408363" cy="657225"/>
          </a:xfr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 panose="05000000000000000000" pitchFamily="2" charset="2"/>
              <a:buNone/>
              <a:defRPr/>
            </a:pPr>
            <a:r>
              <a:rPr lang="zh-CN" altLang="en-US" sz="3600" dirty="0"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sym typeface="+mn-ea"/>
              </a:rPr>
              <a:t>二、新课讲解</a:t>
            </a:r>
          </a:p>
          <a:p>
            <a:pPr marL="0" indent="0">
              <a:buFont typeface="Wingdings" panose="05000000000000000000" pitchFamily="2" charset="2"/>
              <a:buNone/>
              <a:defRPr/>
            </a:pPr>
            <a:endParaRPr lang="zh-CN" altLang="en-US" sz="3600" dirty="0"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黑体" panose="02010609060101010101" pitchFamily="49" charset="-122"/>
              <a:sym typeface="+mn-ea"/>
            </a:endParaRPr>
          </a:p>
          <a:p>
            <a:pPr marL="0" indent="0">
              <a:buFont typeface="Wingdings" panose="05000000000000000000" pitchFamily="2" charset="2"/>
              <a:buNone/>
              <a:defRPr/>
            </a:pPr>
            <a:endParaRPr lang="zh-CN" altLang="en-US" sz="3600" b="1" dirty="0">
              <a:latin typeface="黑体" panose="02010609060101010101" pitchFamily="49" charset="-122"/>
              <a:sym typeface="+mn-ea"/>
            </a:endParaRPr>
          </a:p>
          <a:p>
            <a:pPr>
              <a:defRPr/>
            </a:pPr>
            <a:endParaRPr lang="zh-CN" altLang="en-US" dirty="0">
              <a:sym typeface="+mn-ea"/>
            </a:endParaRPr>
          </a:p>
        </p:txBody>
      </p:sp>
      <p:sp>
        <p:nvSpPr>
          <p:cNvPr id="8198" name="TextBox 8"/>
          <p:cNvSpPr txBox="1">
            <a:spLocks noChangeArrowheads="1"/>
          </p:cNvSpPr>
          <p:nvPr/>
        </p:nvSpPr>
        <p:spPr bwMode="auto">
          <a:xfrm>
            <a:off x="1066892" y="1330325"/>
            <a:ext cx="3597275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 sz="240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朗读课文 整体感知</a:t>
            </a:r>
          </a:p>
        </p:txBody>
      </p:sp>
      <p:sp>
        <p:nvSpPr>
          <p:cNvPr id="15" name="Text Box 5"/>
          <p:cNvSpPr txBox="1">
            <a:spLocks noChangeArrowheads="1"/>
          </p:cNvSpPr>
          <p:nvPr/>
        </p:nvSpPr>
        <p:spPr bwMode="auto">
          <a:xfrm>
            <a:off x="1066892" y="2343149"/>
            <a:ext cx="7400925" cy="1814513"/>
          </a:xfrm>
          <a:prstGeom prst="rect">
            <a:avLst/>
          </a:prstGeom>
          <a:noFill/>
          <a:ln w="57150" cmpd="sng">
            <a:noFill/>
            <a:miter lim="800000"/>
          </a:ln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 sz="2400">
                <a:solidFill>
                  <a:schemeClr val="tx1"/>
                </a:solidFill>
                <a:latin typeface="Times New Roman" panose="02020603050405020304" pitchFamily="18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50000"/>
              </a:lnSpc>
              <a:spcBef>
                <a:spcPct val="20000"/>
              </a:spcBef>
              <a:spcAft>
                <a:spcPct val="20000"/>
              </a:spcAft>
              <a:defRPr/>
            </a:pPr>
            <a:r>
              <a:rPr lang="en-US" altLang="zh-CN" sz="20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1</a:t>
            </a:r>
            <a:r>
              <a:rPr lang="zh-CN" altLang="en-US" sz="20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、事物的正确答案为什么不止一个？</a:t>
            </a:r>
          </a:p>
          <a:p>
            <a:pPr eaLnBrk="1" hangingPunct="1">
              <a:lnSpc>
                <a:spcPct val="110000"/>
              </a:lnSpc>
              <a:spcBef>
                <a:spcPct val="20000"/>
              </a:spcBef>
              <a:spcAft>
                <a:spcPct val="20000"/>
              </a:spcAft>
              <a:defRPr/>
            </a:pPr>
            <a:r>
              <a:rPr lang="en-US" altLang="zh-CN" sz="20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2</a:t>
            </a:r>
            <a:r>
              <a:rPr lang="zh-CN" altLang="en-US" sz="20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、本文主要论述的是什么问题？作者为什么要从“事物的正确答案不止一个”谈起？</a:t>
            </a:r>
          </a:p>
          <a:p>
            <a:pPr eaLnBrk="1" hangingPunct="1">
              <a:lnSpc>
                <a:spcPct val="110000"/>
              </a:lnSpc>
              <a:spcBef>
                <a:spcPct val="20000"/>
              </a:spcBef>
              <a:spcAft>
                <a:spcPct val="20000"/>
              </a:spcAft>
              <a:defRPr/>
            </a:pPr>
            <a:r>
              <a:rPr lang="en-US" altLang="zh-CN" sz="20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3</a:t>
            </a:r>
            <a:r>
              <a:rPr lang="zh-CN" altLang="en-US" sz="2000" b="1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、根据议论文的结构特点，理清文章</a:t>
            </a:r>
            <a:r>
              <a:rPr lang="zh-CN" altLang="en-US" sz="2000" b="1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层次。</a:t>
            </a:r>
            <a:endParaRPr lang="zh-CN" altLang="en-US" sz="2000" b="1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+mn-ea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bldLvl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单圆角矩形 5"/>
          <p:cNvSpPr/>
          <p:nvPr/>
        </p:nvSpPr>
        <p:spPr>
          <a:xfrm>
            <a:off x="-23813" y="153988"/>
            <a:ext cx="3724276" cy="769937"/>
          </a:xfrm>
          <a:custGeom>
            <a:avLst/>
            <a:gdLst>
              <a:gd name="txL" fmla="*/ 0 w 3816424"/>
              <a:gd name="txT" fmla="*/ 0 h 1263290"/>
              <a:gd name="txR" fmla="*/ 3816424 w 3816424"/>
              <a:gd name="txB" fmla="*/ 1263290 h 1263290"/>
            </a:gdLst>
            <a:ahLst/>
            <a:cxnLst>
              <a:cxn ang="0">
                <a:pos x="0" y="0"/>
              </a:cxn>
              <a:cxn ang="0">
                <a:pos x="3402671" y="0"/>
              </a:cxn>
              <a:cxn ang="0">
                <a:pos x="3816424" y="413753"/>
              </a:cxn>
              <a:cxn ang="0">
                <a:pos x="3816424" y="1263290"/>
              </a:cxn>
              <a:cxn ang="0">
                <a:pos x="0" y="1263290"/>
              </a:cxn>
              <a:cxn ang="0">
                <a:pos x="0" y="0"/>
              </a:cxn>
            </a:cxnLst>
            <a:rect l="txL" t="txT" r="txR" b="txB"/>
            <a:pathLst>
              <a:path w="3816424" h="1263290">
                <a:moveTo>
                  <a:pt x="0" y="0"/>
                </a:moveTo>
                <a:lnTo>
                  <a:pt x="3402671" y="0"/>
                </a:lnTo>
                <a:cubicBezTo>
                  <a:pt x="3631180" y="0"/>
                  <a:pt x="3816424" y="185244"/>
                  <a:pt x="3816424" y="413753"/>
                </a:cubicBezTo>
                <a:lnTo>
                  <a:pt x="3816424" y="1263290"/>
                </a:lnTo>
                <a:lnTo>
                  <a:pt x="0" y="126329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>
              <a:lumMod val="50000"/>
            </a:schemeClr>
          </a:solidFill>
          <a:ln w="9525">
            <a:noFill/>
          </a:ln>
        </p:spPr>
        <p:txBody>
          <a:bodyPr anchor="ctr"/>
          <a:lstStyle/>
          <a:p>
            <a:pPr algn="ctr">
              <a:defRPr/>
            </a:pPr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19" name="矩形 6"/>
          <p:cNvSpPr>
            <a:spLocks noChangeArrowheads="1"/>
          </p:cNvSpPr>
          <p:nvPr/>
        </p:nvSpPr>
        <p:spPr bwMode="auto">
          <a:xfrm>
            <a:off x="219075" y="476250"/>
            <a:ext cx="100013" cy="44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Calibri" pitchFamily="34" charset="0"/>
              <a:ea typeface="幼圆" pitchFamily="49" charset="-122"/>
            </a:endParaRPr>
          </a:p>
        </p:txBody>
      </p:sp>
      <p:sp>
        <p:nvSpPr>
          <p:cNvPr id="3" name="副标题 2"/>
          <p:cNvSpPr>
            <a:spLocks noGrp="1"/>
          </p:cNvSpPr>
          <p:nvPr>
            <p:custDataLst>
              <p:tags r:id="rId2"/>
            </p:custDataLst>
          </p:nvPr>
        </p:nvSpPr>
        <p:spPr>
          <a:xfrm>
            <a:off x="403225" y="371475"/>
            <a:ext cx="3408363" cy="657225"/>
          </a:xfr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 panose="05000000000000000000" pitchFamily="2" charset="2"/>
              <a:buNone/>
              <a:defRPr/>
            </a:pPr>
            <a:r>
              <a:rPr lang="zh-CN" altLang="en-US" sz="3600" dirty="0"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sym typeface="+mn-ea"/>
              </a:rPr>
              <a:t>二、新课讲</a:t>
            </a:r>
            <a:r>
              <a:rPr lang="zh-CN" altLang="en-US" sz="3600" dirty="0" smtClean="0"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sym typeface="+mn-ea"/>
              </a:rPr>
              <a:t>解</a:t>
            </a:r>
            <a:endParaRPr lang="zh-CN" altLang="en-US" sz="3600" b="1" dirty="0">
              <a:latin typeface="黑体" panose="02010609060101010101" pitchFamily="49" charset="-122"/>
              <a:sym typeface="+mn-ea"/>
            </a:endParaRPr>
          </a:p>
          <a:p>
            <a:pPr>
              <a:defRPr/>
            </a:pPr>
            <a:endParaRPr lang="zh-CN" altLang="en-US" dirty="0">
              <a:sym typeface="+mn-ea"/>
            </a:endParaRPr>
          </a:p>
        </p:txBody>
      </p:sp>
      <p:sp>
        <p:nvSpPr>
          <p:cNvPr id="9222" name="TextBox 8"/>
          <p:cNvSpPr txBox="1">
            <a:spLocks noChangeArrowheads="1"/>
          </p:cNvSpPr>
          <p:nvPr/>
        </p:nvSpPr>
        <p:spPr bwMode="auto">
          <a:xfrm>
            <a:off x="942975" y="1068388"/>
            <a:ext cx="3597275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 sz="240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理清文脉</a:t>
            </a:r>
          </a:p>
        </p:txBody>
      </p:sp>
      <p:sp>
        <p:nvSpPr>
          <p:cNvPr id="8" name="Rectangle 2"/>
          <p:cNvSpPr txBox="1">
            <a:spLocks noRot="1" noChangeArrowheads="1"/>
          </p:cNvSpPr>
          <p:nvPr/>
        </p:nvSpPr>
        <p:spPr bwMode="auto">
          <a:xfrm>
            <a:off x="1196887" y="2097088"/>
            <a:ext cx="2044700" cy="512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2286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8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" pitchFamily="2" charset="2"/>
              <a:buNone/>
            </a:pPr>
            <a:r>
              <a:rPr lang="zh-CN" altLang="zh-CN" sz="2400" b="1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提出论点    </a:t>
            </a:r>
          </a:p>
          <a:p>
            <a:pPr eaLnBrk="1" hangingPunct="1">
              <a:lnSpc>
                <a:spcPct val="8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" pitchFamily="2" charset="2"/>
              <a:buNone/>
            </a:pPr>
            <a:endParaRPr lang="zh-CN" altLang="zh-CN" sz="2400" b="1">
              <a:solidFill>
                <a:schemeClr val="tx2"/>
              </a:solidFill>
              <a:latin typeface="微软雅黑" pitchFamily="34" charset="-122"/>
              <a:ea typeface="微软雅黑" pitchFamily="34" charset="-122"/>
            </a:endParaRPr>
          </a:p>
          <a:p>
            <a:pPr eaLnBrk="1" hangingPunct="1">
              <a:lnSpc>
                <a:spcPct val="8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" pitchFamily="2" charset="2"/>
              <a:buNone/>
            </a:pPr>
            <a:r>
              <a:rPr lang="zh-CN" altLang="zh-CN" sz="2400">
                <a:latin typeface="微软雅黑" pitchFamily="34" charset="-122"/>
                <a:ea typeface="微软雅黑" pitchFamily="34" charset="-122"/>
              </a:rPr>
              <a:t>                                </a:t>
            </a:r>
          </a:p>
          <a:p>
            <a:pPr eaLnBrk="1" hangingPunct="1">
              <a:lnSpc>
                <a:spcPct val="8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" pitchFamily="2" charset="2"/>
              <a:buNone/>
            </a:pPr>
            <a:endParaRPr lang="zh-CN" altLang="zh-CN" sz="2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35880" name="AutoShape 3"/>
          <p:cNvSpPr>
            <a:spLocks/>
          </p:cNvSpPr>
          <p:nvPr/>
        </p:nvSpPr>
        <p:spPr bwMode="auto">
          <a:xfrm>
            <a:off x="3882937" y="2963863"/>
            <a:ext cx="512763" cy="1779587"/>
          </a:xfrm>
          <a:prstGeom prst="leftBrace">
            <a:avLst>
              <a:gd name="adj1" fmla="val 28889"/>
              <a:gd name="adj2" fmla="val 50000"/>
            </a:avLst>
          </a:prstGeom>
          <a:noFill/>
          <a:ln w="952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zh-CN" altLang="zh-CN" sz="2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2" name="Text Box 5"/>
          <p:cNvSpPr txBox="1">
            <a:spLocks noChangeArrowheads="1"/>
          </p:cNvSpPr>
          <p:nvPr/>
        </p:nvSpPr>
        <p:spPr bwMode="auto">
          <a:xfrm>
            <a:off x="4395700" y="2963863"/>
            <a:ext cx="3529012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en-US" sz="2400" b="1">
                <a:solidFill>
                  <a:srgbClr val="FF66FF"/>
                </a:solidFill>
                <a:latin typeface="微软雅黑" pitchFamily="34" charset="-122"/>
                <a:ea typeface="微软雅黑" pitchFamily="34" charset="-122"/>
              </a:rPr>
              <a:t>创造性思维的要素</a:t>
            </a:r>
          </a:p>
        </p:txBody>
      </p:sp>
      <p:sp>
        <p:nvSpPr>
          <p:cNvPr id="13" name="Text Box 6"/>
          <p:cNvSpPr txBox="1">
            <a:spLocks noChangeArrowheads="1"/>
          </p:cNvSpPr>
          <p:nvPr/>
        </p:nvSpPr>
        <p:spPr bwMode="auto">
          <a:xfrm>
            <a:off x="4594137" y="4243388"/>
            <a:ext cx="318928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en-US" sz="2400" b="1">
                <a:solidFill>
                  <a:srgbClr val="0033CC"/>
                </a:solidFill>
                <a:latin typeface="微软雅黑" pitchFamily="34" charset="-122"/>
                <a:ea typeface="微软雅黑" pitchFamily="34" charset="-122"/>
              </a:rPr>
              <a:t>区分有无创造力</a:t>
            </a:r>
          </a:p>
        </p:txBody>
      </p:sp>
      <p:sp>
        <p:nvSpPr>
          <p:cNvPr id="16" name="Text Box 7"/>
          <p:cNvSpPr txBox="1">
            <a:spLocks noChangeArrowheads="1"/>
          </p:cNvSpPr>
          <p:nvPr/>
        </p:nvSpPr>
        <p:spPr bwMode="auto">
          <a:xfrm>
            <a:off x="1152437" y="5349875"/>
            <a:ext cx="2303463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en-US" sz="2400" b="1">
                <a:solidFill>
                  <a:srgbClr val="9900CC"/>
                </a:solidFill>
                <a:latin typeface="微软雅黑" pitchFamily="34" charset="-122"/>
                <a:ea typeface="微软雅黑" pitchFamily="34" charset="-122"/>
              </a:rPr>
              <a:t>得出结论 </a:t>
            </a:r>
            <a:r>
              <a:rPr lang="zh-CN" altLang="en-US" sz="2400">
                <a:solidFill>
                  <a:srgbClr val="9900CC"/>
                </a:solidFill>
                <a:latin typeface="微软雅黑" pitchFamily="34" charset="-122"/>
                <a:ea typeface="微软雅黑" pitchFamily="34" charset="-122"/>
              </a:rPr>
              <a:t>         </a:t>
            </a:r>
          </a:p>
        </p:txBody>
      </p:sp>
      <p:sp>
        <p:nvSpPr>
          <p:cNvPr id="17" name="Text Box 8"/>
          <p:cNvSpPr txBox="1">
            <a:spLocks noChangeArrowheads="1"/>
          </p:cNvSpPr>
          <p:nvPr/>
        </p:nvSpPr>
        <p:spPr bwMode="auto">
          <a:xfrm>
            <a:off x="873037" y="3641725"/>
            <a:ext cx="2016125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400" b="1">
                <a:solidFill>
                  <a:srgbClr val="6600FF"/>
                </a:solidFill>
                <a:latin typeface="微软雅黑" pitchFamily="34" charset="-122"/>
                <a:ea typeface="微软雅黑" pitchFamily="34" charset="-122"/>
              </a:rPr>
              <a:t>深入论证</a:t>
            </a:r>
          </a:p>
        </p:txBody>
      </p:sp>
      <p:sp>
        <p:nvSpPr>
          <p:cNvPr id="18" name="Text Box 9"/>
          <p:cNvSpPr txBox="1">
            <a:spLocks noChangeArrowheads="1"/>
          </p:cNvSpPr>
          <p:nvPr/>
        </p:nvSpPr>
        <p:spPr bwMode="auto">
          <a:xfrm>
            <a:off x="3882937" y="5303838"/>
            <a:ext cx="320675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400" b="1">
                <a:solidFill>
                  <a:srgbClr val="DE0644"/>
                </a:solidFill>
                <a:latin typeface="微软雅黑" pitchFamily="34" charset="-122"/>
                <a:ea typeface="微软雅黑" pitchFamily="34" charset="-122"/>
              </a:rPr>
              <a:t>人人都有创造力</a:t>
            </a:r>
          </a:p>
        </p:txBody>
      </p:sp>
      <p:sp>
        <p:nvSpPr>
          <p:cNvPr id="335886" name="AutoShape 10"/>
          <p:cNvSpPr>
            <a:spLocks noChangeArrowheads="1"/>
          </p:cNvSpPr>
          <p:nvPr/>
        </p:nvSpPr>
        <p:spPr bwMode="auto">
          <a:xfrm>
            <a:off x="2660562" y="1976438"/>
            <a:ext cx="976313" cy="485775"/>
          </a:xfrm>
          <a:prstGeom prst="homePlate">
            <a:avLst>
              <a:gd name="adj" fmla="val 50227"/>
            </a:avLst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zh-CN" altLang="zh-CN" sz="2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35887" name="AutoShape 11"/>
          <p:cNvSpPr>
            <a:spLocks noChangeArrowheads="1"/>
          </p:cNvSpPr>
          <p:nvPr/>
        </p:nvSpPr>
        <p:spPr bwMode="auto">
          <a:xfrm>
            <a:off x="2714537" y="3625850"/>
            <a:ext cx="976313" cy="485775"/>
          </a:xfrm>
          <a:prstGeom prst="homePlate">
            <a:avLst>
              <a:gd name="adj" fmla="val 50227"/>
            </a:avLst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zh-CN" altLang="zh-CN" sz="2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35888" name="AutoShape 12"/>
          <p:cNvSpPr>
            <a:spLocks noChangeArrowheads="1"/>
          </p:cNvSpPr>
          <p:nvPr/>
        </p:nvSpPr>
        <p:spPr bwMode="auto">
          <a:xfrm>
            <a:off x="2866937" y="5280025"/>
            <a:ext cx="976313" cy="485775"/>
          </a:xfrm>
          <a:prstGeom prst="homePlate">
            <a:avLst>
              <a:gd name="adj" fmla="val 50227"/>
            </a:avLst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zh-CN" altLang="zh-CN" sz="2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35889" name="AutoShape 13"/>
          <p:cNvSpPr>
            <a:spLocks noChangeArrowheads="1"/>
          </p:cNvSpPr>
          <p:nvPr/>
        </p:nvSpPr>
        <p:spPr bwMode="auto">
          <a:xfrm>
            <a:off x="1585825" y="2597150"/>
            <a:ext cx="485775" cy="976313"/>
          </a:xfrm>
          <a:prstGeom prst="downArrow">
            <a:avLst>
              <a:gd name="adj1" fmla="val 50000"/>
              <a:gd name="adj2" fmla="val 50227"/>
            </a:avLst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zh-CN" altLang="zh-CN" sz="2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35890" name="AutoShape 14"/>
          <p:cNvSpPr>
            <a:spLocks noChangeArrowheads="1"/>
          </p:cNvSpPr>
          <p:nvPr/>
        </p:nvSpPr>
        <p:spPr bwMode="auto">
          <a:xfrm>
            <a:off x="1604875" y="4216400"/>
            <a:ext cx="485775" cy="976313"/>
          </a:xfrm>
          <a:prstGeom prst="downArrow">
            <a:avLst>
              <a:gd name="adj1" fmla="val 50000"/>
              <a:gd name="adj2" fmla="val 50227"/>
            </a:avLst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zh-CN" altLang="zh-CN" sz="24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4" name="Text Box 15"/>
          <p:cNvSpPr txBox="1">
            <a:spLocks noChangeArrowheads="1"/>
          </p:cNvSpPr>
          <p:nvPr/>
        </p:nvSpPr>
        <p:spPr bwMode="auto">
          <a:xfrm>
            <a:off x="3465425" y="1952625"/>
            <a:ext cx="424815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2400" b="1">
                <a:solidFill>
                  <a:srgbClr val="9900CC"/>
                </a:solidFill>
                <a:latin typeface="微软雅黑" pitchFamily="34" charset="-122"/>
                <a:ea typeface="微软雅黑" pitchFamily="34" charset="-122"/>
              </a:rPr>
              <a:t>事物的正确答案不止一个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endCondLst>
                                    <p:cond delay="0"/>
                                  </p:end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58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9" dur="500"/>
                                        <p:tgtEl>
                                          <p:spTgt spid="3358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24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12" presetClass="entr" presetSubtype="1" fill="hold" grpId="0" nodeType="clickEffect">
                                  <p:stCondLst>
                                    <p:cond delay="0"/>
                                  </p:stCondLst>
                                  <p:endCondLst>
                                    <p:cond delay="0"/>
                                  </p:end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58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9" dur="2000"/>
                                        <p:tgtEl>
                                          <p:spTgt spid="3358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endCondLst>
                                    <p:cond delay="0"/>
                                  </p:end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58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3358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1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4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49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endCondLst>
                                    <p:cond delay="0"/>
                                  </p:end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58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3358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2000" fill="hold"/>
                                        <p:tgtEl>
                                          <p:spTgt spid="3358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 nodeType="clickPar">
                      <p:stCondLst>
                        <p:cond delay="indefinite"/>
                      </p:stCondLst>
                      <p:childTnLst>
                        <p:par>
                          <p:cTn id="5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8" presetID="21" presetClass="entr" presetSubtype="4" fill="hold" grpId="0" nodeType="clickEffect">
                                  <p:stCondLst>
                                    <p:cond delay="0"/>
                                  </p:stCondLst>
                                  <p:endCondLst>
                                    <p:cond delay="0"/>
                                  </p:end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5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60" dur="2000"/>
                                        <p:tgtEl>
                                          <p:spTgt spid="335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 nodeType="clickPar">
                      <p:stCondLst>
                        <p:cond delay="indefinite"/>
                      </p:stCondLst>
                      <p:childTnLst>
                        <p:par>
                          <p:cTn id="6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endCondLst>
                                    <p:cond delay="0"/>
                                  </p:end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58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1" dur="500"/>
                                        <p:tgtEl>
                                          <p:spTgt spid="3358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 nodeType="clickPar">
                      <p:stCondLst>
                        <p:cond delay="indefinite"/>
                      </p:stCondLst>
                      <p:childTnLst>
                        <p:par>
                          <p:cTn id="7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4" presetID="3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  <p:bldP spid="335880" grpId="0" animBg="1"/>
      <p:bldP spid="12" grpId="0"/>
      <p:bldP spid="13" grpId="0"/>
      <p:bldP spid="16" grpId="0"/>
      <p:bldP spid="17" grpId="0"/>
      <p:bldP spid="18" grpId="0"/>
      <p:bldP spid="335886" grpId="0" animBg="1"/>
      <p:bldP spid="335887" grpId="0" animBg="1"/>
      <p:bldP spid="335888" grpId="0" animBg="1"/>
      <p:bldP spid="335889" grpId="0" animBg="1"/>
      <p:bldP spid="335890" grpId="0" animBg="1"/>
      <p:bldP spid="2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单圆角矩形 5"/>
          <p:cNvSpPr/>
          <p:nvPr/>
        </p:nvSpPr>
        <p:spPr>
          <a:xfrm>
            <a:off x="-23813" y="153988"/>
            <a:ext cx="3724276" cy="769937"/>
          </a:xfrm>
          <a:custGeom>
            <a:avLst/>
            <a:gdLst>
              <a:gd name="txL" fmla="*/ 0 w 3816424"/>
              <a:gd name="txT" fmla="*/ 0 h 1263290"/>
              <a:gd name="txR" fmla="*/ 3816424 w 3816424"/>
              <a:gd name="txB" fmla="*/ 1263290 h 1263290"/>
            </a:gdLst>
            <a:ahLst/>
            <a:cxnLst>
              <a:cxn ang="0">
                <a:pos x="0" y="0"/>
              </a:cxn>
              <a:cxn ang="0">
                <a:pos x="3402671" y="0"/>
              </a:cxn>
              <a:cxn ang="0">
                <a:pos x="3816424" y="413753"/>
              </a:cxn>
              <a:cxn ang="0">
                <a:pos x="3816424" y="1263290"/>
              </a:cxn>
              <a:cxn ang="0">
                <a:pos x="0" y="1263290"/>
              </a:cxn>
              <a:cxn ang="0">
                <a:pos x="0" y="0"/>
              </a:cxn>
            </a:cxnLst>
            <a:rect l="txL" t="txT" r="txR" b="txB"/>
            <a:pathLst>
              <a:path w="3816424" h="1263290">
                <a:moveTo>
                  <a:pt x="0" y="0"/>
                </a:moveTo>
                <a:lnTo>
                  <a:pt x="3402671" y="0"/>
                </a:lnTo>
                <a:cubicBezTo>
                  <a:pt x="3631180" y="0"/>
                  <a:pt x="3816424" y="185244"/>
                  <a:pt x="3816424" y="413753"/>
                </a:cubicBezTo>
                <a:lnTo>
                  <a:pt x="3816424" y="1263290"/>
                </a:lnTo>
                <a:lnTo>
                  <a:pt x="0" y="126329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>
              <a:lumMod val="50000"/>
            </a:schemeClr>
          </a:solidFill>
          <a:ln w="9525">
            <a:noFill/>
          </a:ln>
        </p:spPr>
        <p:txBody>
          <a:bodyPr anchor="ctr"/>
          <a:lstStyle/>
          <a:p>
            <a:pPr algn="ctr">
              <a:defRPr/>
            </a:pPr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243" name="矩形 6"/>
          <p:cNvSpPr>
            <a:spLocks noChangeArrowheads="1"/>
          </p:cNvSpPr>
          <p:nvPr/>
        </p:nvSpPr>
        <p:spPr bwMode="auto">
          <a:xfrm>
            <a:off x="219075" y="476250"/>
            <a:ext cx="100013" cy="44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Calibri" pitchFamily="34" charset="0"/>
              <a:ea typeface="幼圆" pitchFamily="49" charset="-122"/>
            </a:endParaRPr>
          </a:p>
        </p:txBody>
      </p:sp>
      <p:sp>
        <p:nvSpPr>
          <p:cNvPr id="3" name="副标题 2"/>
          <p:cNvSpPr>
            <a:spLocks noGrp="1"/>
          </p:cNvSpPr>
          <p:nvPr>
            <p:custDataLst>
              <p:tags r:id="rId2"/>
            </p:custDataLst>
          </p:nvPr>
        </p:nvSpPr>
        <p:spPr>
          <a:xfrm>
            <a:off x="403225" y="371475"/>
            <a:ext cx="3408363" cy="657225"/>
          </a:xfr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 panose="05000000000000000000" pitchFamily="2" charset="2"/>
              <a:buNone/>
              <a:defRPr/>
            </a:pPr>
            <a:r>
              <a:rPr lang="zh-CN" altLang="en-US" sz="3600" dirty="0"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sym typeface="+mn-ea"/>
              </a:rPr>
              <a:t>二、新课讲解</a:t>
            </a:r>
          </a:p>
          <a:p>
            <a:pPr marL="0" indent="0">
              <a:buFont typeface="Wingdings" panose="05000000000000000000" pitchFamily="2" charset="2"/>
              <a:buNone/>
              <a:defRPr/>
            </a:pPr>
            <a:endParaRPr lang="zh-CN" altLang="en-US" sz="3600" dirty="0"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黑体" panose="02010609060101010101" pitchFamily="49" charset="-122"/>
              <a:sym typeface="+mn-ea"/>
            </a:endParaRPr>
          </a:p>
          <a:p>
            <a:pPr marL="0" indent="0">
              <a:buFont typeface="Wingdings" panose="05000000000000000000" pitchFamily="2" charset="2"/>
              <a:buNone/>
              <a:defRPr/>
            </a:pPr>
            <a:endParaRPr lang="zh-CN" altLang="en-US" sz="3600" b="1" dirty="0">
              <a:latin typeface="黑体" panose="02010609060101010101" pitchFamily="49" charset="-122"/>
              <a:sym typeface="+mn-ea"/>
            </a:endParaRPr>
          </a:p>
          <a:p>
            <a:pPr>
              <a:defRPr/>
            </a:pPr>
            <a:endParaRPr lang="zh-CN" altLang="en-US" dirty="0">
              <a:sym typeface="+mn-ea"/>
            </a:endParaRPr>
          </a:p>
        </p:txBody>
      </p:sp>
      <p:sp>
        <p:nvSpPr>
          <p:cNvPr id="10246" name="TextBox 8"/>
          <p:cNvSpPr txBox="1">
            <a:spLocks noChangeArrowheads="1"/>
          </p:cNvSpPr>
          <p:nvPr/>
        </p:nvSpPr>
        <p:spPr bwMode="auto">
          <a:xfrm>
            <a:off x="1066892" y="1149350"/>
            <a:ext cx="35972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 sz="280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结构层次</a:t>
            </a:r>
          </a:p>
        </p:txBody>
      </p:sp>
      <p:sp>
        <p:nvSpPr>
          <p:cNvPr id="2" name="矩形 1"/>
          <p:cNvSpPr>
            <a:spLocks noChangeArrowheads="1"/>
          </p:cNvSpPr>
          <p:nvPr/>
        </p:nvSpPr>
        <p:spPr bwMode="auto">
          <a:xfrm>
            <a:off x="1066892" y="2173288"/>
            <a:ext cx="5953125" cy="2862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609600" indent="-609600">
              <a:lnSpc>
                <a:spcPct val="150000"/>
              </a:lnSpc>
              <a:buFont typeface="Arial" pitchFamily="34" charset="0"/>
              <a:buAutoNum type="arabicPeriod"/>
            </a:pPr>
            <a:r>
              <a:rPr lang="zh-CN" altLang="en-US" sz="2400" b="1" dirty="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事物的正确答案不止一个 </a:t>
            </a:r>
            <a:r>
              <a:rPr lang="en-US" altLang="zh-CN" sz="2400" b="1" dirty="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(1-3)</a:t>
            </a:r>
          </a:p>
          <a:p>
            <a:pPr marL="609600" indent="-609600">
              <a:lnSpc>
                <a:spcPct val="150000"/>
              </a:lnSpc>
              <a:buFont typeface="Arial" pitchFamily="34" charset="0"/>
              <a:buAutoNum type="arabicPeriod"/>
            </a:pPr>
            <a:r>
              <a:rPr lang="zh-CN" altLang="en-US" sz="2400" b="1" dirty="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创造性思维必需的要素</a:t>
            </a:r>
            <a:r>
              <a:rPr lang="en-US" altLang="zh-CN" sz="2400" b="1" dirty="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(4-8)</a:t>
            </a:r>
          </a:p>
          <a:p>
            <a:pPr marL="609600" indent="-609600">
              <a:lnSpc>
                <a:spcPct val="150000"/>
              </a:lnSpc>
              <a:buFont typeface="Arial" pitchFamily="34" charset="0"/>
              <a:buAutoNum type="arabicPeriod"/>
            </a:pPr>
            <a:r>
              <a:rPr lang="zh-CN" altLang="en-US" sz="2400" b="1" dirty="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坚信人人都有创造力</a:t>
            </a:r>
            <a:r>
              <a:rPr lang="en-US" altLang="zh-CN" sz="2400" b="1" dirty="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( 9-12)</a:t>
            </a:r>
          </a:p>
          <a:p>
            <a:pPr marL="609600" indent="-609600">
              <a:lnSpc>
                <a:spcPct val="150000"/>
              </a:lnSpc>
              <a:buFont typeface="Arial" pitchFamily="34" charset="0"/>
              <a:buAutoNum type="arabicPeriod"/>
            </a:pPr>
            <a:r>
              <a:rPr lang="zh-CN" altLang="en-US" sz="2400" b="1" dirty="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怎样成为有创造性的人</a:t>
            </a:r>
            <a:r>
              <a:rPr lang="en-US" altLang="zh-CN" sz="2400" b="1" dirty="0">
                <a:solidFill>
                  <a:srgbClr val="7F7F7F"/>
                </a:solidFill>
                <a:latin typeface="微软雅黑" pitchFamily="34" charset="-122"/>
                <a:ea typeface="微软雅黑" pitchFamily="34" charset="-122"/>
              </a:rPr>
              <a:t>(13)</a:t>
            </a:r>
          </a:p>
          <a:p>
            <a:pPr marL="609600" indent="-609600">
              <a:lnSpc>
                <a:spcPct val="150000"/>
              </a:lnSpc>
            </a:pPr>
            <a:endParaRPr lang="en-US" altLang="zh-CN" sz="2400" b="1" dirty="0">
              <a:solidFill>
                <a:srgbClr val="7F7F7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4" name="组合 3"/>
          <p:cNvGrpSpPr>
            <a:grpSpLocks/>
          </p:cNvGrpSpPr>
          <p:nvPr/>
        </p:nvGrpSpPr>
        <p:grpSpPr bwMode="auto">
          <a:xfrm>
            <a:off x="5576403" y="2743218"/>
            <a:ext cx="3265488" cy="3778250"/>
            <a:chOff x="5606619" y="2511858"/>
            <a:chExt cx="3265601" cy="3777268"/>
          </a:xfrm>
        </p:grpSpPr>
        <p:pic>
          <p:nvPicPr>
            <p:cNvPr id="25" name="图片 16385"/>
            <p:cNvPicPr>
              <a:picLocks noChangeAspect="1" noChangeArrowheads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606619" y="3062222"/>
              <a:ext cx="3265601" cy="3226904"/>
            </a:xfrm>
            <a:prstGeom prst="roundRect">
              <a:avLst>
                <a:gd name="adj" fmla="val 33733"/>
              </a:avLst>
            </a:prstGeom>
            <a:noFill/>
            <a:ln>
              <a:noFill/>
            </a:ln>
          </p:spPr>
        </p:pic>
        <p:sp>
          <p:nvSpPr>
            <p:cNvPr id="10250" name="文本框 16386"/>
            <p:cNvSpPr txBox="1">
              <a:spLocks noChangeArrowheads="1"/>
            </p:cNvSpPr>
            <p:nvPr/>
          </p:nvSpPr>
          <p:spPr bwMode="auto">
            <a:xfrm>
              <a:off x="6352352" y="2511858"/>
              <a:ext cx="1415772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/>
              <a:r>
                <a:rPr lang="zh-CN" altLang="en-US" sz="3200" b="1">
                  <a:solidFill>
                    <a:srgbClr val="FF0000"/>
                  </a:solidFill>
                  <a:latin typeface="微软雅黑" pitchFamily="34" charset="-122"/>
                  <a:ea typeface="微软雅黑" pitchFamily="34" charset="-122"/>
                </a:rPr>
                <a:t>层进式</a:t>
              </a:r>
            </a:p>
          </p:txBody>
        </p:sp>
      </p:grp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1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单圆角矩形 5"/>
          <p:cNvSpPr/>
          <p:nvPr/>
        </p:nvSpPr>
        <p:spPr>
          <a:xfrm>
            <a:off x="-23813" y="153988"/>
            <a:ext cx="3724276" cy="769937"/>
          </a:xfrm>
          <a:custGeom>
            <a:avLst/>
            <a:gdLst>
              <a:gd name="txL" fmla="*/ 0 w 3816424"/>
              <a:gd name="txT" fmla="*/ 0 h 1263290"/>
              <a:gd name="txR" fmla="*/ 3816424 w 3816424"/>
              <a:gd name="txB" fmla="*/ 1263290 h 1263290"/>
            </a:gdLst>
            <a:ahLst/>
            <a:cxnLst>
              <a:cxn ang="0">
                <a:pos x="0" y="0"/>
              </a:cxn>
              <a:cxn ang="0">
                <a:pos x="3402671" y="0"/>
              </a:cxn>
              <a:cxn ang="0">
                <a:pos x="3816424" y="413753"/>
              </a:cxn>
              <a:cxn ang="0">
                <a:pos x="3816424" y="1263290"/>
              </a:cxn>
              <a:cxn ang="0">
                <a:pos x="0" y="1263290"/>
              </a:cxn>
              <a:cxn ang="0">
                <a:pos x="0" y="0"/>
              </a:cxn>
            </a:cxnLst>
            <a:rect l="txL" t="txT" r="txR" b="txB"/>
            <a:pathLst>
              <a:path w="3816424" h="1263290">
                <a:moveTo>
                  <a:pt x="0" y="0"/>
                </a:moveTo>
                <a:lnTo>
                  <a:pt x="3402671" y="0"/>
                </a:lnTo>
                <a:cubicBezTo>
                  <a:pt x="3631180" y="0"/>
                  <a:pt x="3816424" y="185244"/>
                  <a:pt x="3816424" y="413753"/>
                </a:cubicBezTo>
                <a:lnTo>
                  <a:pt x="3816424" y="1263290"/>
                </a:lnTo>
                <a:lnTo>
                  <a:pt x="0" y="126329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>
              <a:lumMod val="50000"/>
            </a:schemeClr>
          </a:solidFill>
          <a:ln w="9525">
            <a:noFill/>
          </a:ln>
        </p:spPr>
        <p:txBody>
          <a:bodyPr anchor="ctr"/>
          <a:lstStyle/>
          <a:p>
            <a:pPr algn="ctr">
              <a:defRPr/>
            </a:pPr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267" name="矩形 6"/>
          <p:cNvSpPr>
            <a:spLocks noChangeArrowheads="1"/>
          </p:cNvSpPr>
          <p:nvPr/>
        </p:nvSpPr>
        <p:spPr bwMode="auto">
          <a:xfrm>
            <a:off x="219075" y="476250"/>
            <a:ext cx="100013" cy="44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Calibri" pitchFamily="34" charset="0"/>
              <a:ea typeface="幼圆" pitchFamily="49" charset="-122"/>
            </a:endParaRPr>
          </a:p>
        </p:txBody>
      </p:sp>
      <p:sp>
        <p:nvSpPr>
          <p:cNvPr id="3" name="副标题 2"/>
          <p:cNvSpPr>
            <a:spLocks noGrp="1"/>
          </p:cNvSpPr>
          <p:nvPr>
            <p:custDataLst>
              <p:tags r:id="rId2"/>
            </p:custDataLst>
          </p:nvPr>
        </p:nvSpPr>
        <p:spPr>
          <a:xfrm>
            <a:off x="403225" y="371475"/>
            <a:ext cx="3408363" cy="657225"/>
          </a:xfr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 panose="05000000000000000000" pitchFamily="2" charset="2"/>
              <a:buNone/>
              <a:defRPr/>
            </a:pPr>
            <a:r>
              <a:rPr lang="zh-CN" altLang="en-US" sz="3600" dirty="0"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sym typeface="+mn-ea"/>
              </a:rPr>
              <a:t>二、新课讲解</a:t>
            </a:r>
          </a:p>
          <a:p>
            <a:pPr marL="0" indent="0">
              <a:buFont typeface="Wingdings" panose="05000000000000000000" pitchFamily="2" charset="2"/>
              <a:buNone/>
              <a:defRPr/>
            </a:pPr>
            <a:endParaRPr lang="zh-CN" altLang="en-US" sz="3600" dirty="0"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黑体" panose="02010609060101010101" pitchFamily="49" charset="-122"/>
              <a:sym typeface="+mn-ea"/>
            </a:endParaRPr>
          </a:p>
          <a:p>
            <a:pPr marL="0" indent="0">
              <a:buFont typeface="Wingdings" panose="05000000000000000000" pitchFamily="2" charset="2"/>
              <a:buNone/>
              <a:defRPr/>
            </a:pPr>
            <a:endParaRPr lang="zh-CN" altLang="en-US" sz="3600" b="1" dirty="0">
              <a:latin typeface="黑体" panose="02010609060101010101" pitchFamily="49" charset="-122"/>
              <a:sym typeface="+mn-ea"/>
            </a:endParaRPr>
          </a:p>
          <a:p>
            <a:pPr>
              <a:defRPr/>
            </a:pPr>
            <a:endParaRPr lang="zh-CN" altLang="en-US" dirty="0">
              <a:sym typeface="+mn-ea"/>
            </a:endParaRPr>
          </a:p>
        </p:txBody>
      </p:sp>
      <p:sp>
        <p:nvSpPr>
          <p:cNvPr id="11270" name="文本框 14"/>
          <p:cNvSpPr txBox="1">
            <a:spLocks noChangeArrowheads="1"/>
          </p:cNvSpPr>
          <p:nvPr/>
        </p:nvSpPr>
        <p:spPr bwMode="auto">
          <a:xfrm>
            <a:off x="990694" y="2030413"/>
            <a:ext cx="7340506" cy="1463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just" eaLnBrk="1">
              <a:lnSpc>
                <a:spcPct val="150000"/>
              </a:lnSpc>
            </a:pPr>
            <a:r>
              <a:rPr lang="zh-CN" altLang="en-US" sz="2000" b="1" noProof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  </a:t>
            </a:r>
            <a:r>
              <a:rPr lang="en-US" altLang="zh-CN" sz="20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  </a:t>
            </a:r>
            <a:r>
              <a:rPr lang="zh-CN" altLang="en-US" sz="2000" b="1" noProof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由对四个图形分类的不同答案引出，这样显得更加生动形象，而且激发读者的阅读兴趣。同时，从材料中提出一个问题，也是议论文常用的开头写法。</a:t>
            </a:r>
          </a:p>
        </p:txBody>
      </p:sp>
      <p:sp>
        <p:nvSpPr>
          <p:cNvPr id="11271" name="矩形 18437"/>
          <p:cNvSpPr>
            <a:spLocks noChangeArrowheads="1"/>
          </p:cNvSpPr>
          <p:nvPr/>
        </p:nvSpPr>
        <p:spPr bwMode="auto">
          <a:xfrm>
            <a:off x="1018880" y="1154793"/>
            <a:ext cx="62865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zh-CN" altLang="en-US" sz="2400" b="1" dirty="0">
                <a:latin typeface="微软雅黑" pitchFamily="34" charset="-122"/>
                <a:ea typeface="微软雅黑" pitchFamily="34" charset="-122"/>
              </a:rPr>
              <a:t>作者是如何提出观点的</a:t>
            </a:r>
            <a:r>
              <a:rPr lang="en-US" altLang="zh-CN" sz="2400" b="1" dirty="0">
                <a:latin typeface="微软雅黑" pitchFamily="34" charset="-122"/>
                <a:ea typeface="微软雅黑" pitchFamily="34" charset="-122"/>
              </a:rPr>
              <a:t>?</a:t>
            </a:r>
            <a:r>
              <a:rPr lang="zh-CN" altLang="en-US" sz="2400" b="1" dirty="0">
                <a:latin typeface="微软雅黑" pitchFamily="34" charset="-122"/>
                <a:ea typeface="微软雅黑" pitchFamily="34" charset="-122"/>
              </a:rPr>
              <a:t>这样写有什么好处？</a:t>
            </a:r>
          </a:p>
        </p:txBody>
      </p:sp>
      <p:sp>
        <p:nvSpPr>
          <p:cNvPr id="19" name="矩形 18"/>
          <p:cNvSpPr>
            <a:spLocks noChangeArrowheads="1"/>
          </p:cNvSpPr>
          <p:nvPr/>
        </p:nvSpPr>
        <p:spPr bwMode="auto">
          <a:xfrm>
            <a:off x="986265" y="3585385"/>
            <a:ext cx="8748712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000" b="1" dirty="0">
                <a:latin typeface="微软雅黑" pitchFamily="34" charset="-122"/>
                <a:ea typeface="微软雅黑" pitchFamily="34" charset="-122"/>
              </a:rPr>
              <a:t>为什么“不满足于一个答案，不放弃探求，这一点非常重要”？</a:t>
            </a:r>
          </a:p>
        </p:txBody>
      </p:sp>
      <p:sp>
        <p:nvSpPr>
          <p:cNvPr id="20" name="文本框 19"/>
          <p:cNvSpPr txBox="1">
            <a:spLocks noChangeArrowheads="1"/>
          </p:cNvSpPr>
          <p:nvPr/>
        </p:nvSpPr>
        <p:spPr bwMode="auto">
          <a:xfrm>
            <a:off x="1018880" y="4571970"/>
            <a:ext cx="8370887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just"/>
            <a:r>
              <a:rPr lang="zh-CN" altLang="en-US" sz="2000" b="1" noProof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因为只有不满足于一个答案，才不会放弃探求，才会有所发明创造。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1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xit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19" grpId="1"/>
      <p:bldP spid="20" grpId="0"/>
      <p:bldP spid="20" grpId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单圆角矩形 5"/>
          <p:cNvSpPr/>
          <p:nvPr/>
        </p:nvSpPr>
        <p:spPr>
          <a:xfrm>
            <a:off x="-23813" y="153988"/>
            <a:ext cx="3724276" cy="769937"/>
          </a:xfrm>
          <a:custGeom>
            <a:avLst/>
            <a:gdLst>
              <a:gd name="txL" fmla="*/ 0 w 3816424"/>
              <a:gd name="txT" fmla="*/ 0 h 1263290"/>
              <a:gd name="txR" fmla="*/ 3816424 w 3816424"/>
              <a:gd name="txB" fmla="*/ 1263290 h 1263290"/>
            </a:gdLst>
            <a:ahLst/>
            <a:cxnLst>
              <a:cxn ang="0">
                <a:pos x="0" y="0"/>
              </a:cxn>
              <a:cxn ang="0">
                <a:pos x="3402671" y="0"/>
              </a:cxn>
              <a:cxn ang="0">
                <a:pos x="3816424" y="413753"/>
              </a:cxn>
              <a:cxn ang="0">
                <a:pos x="3816424" y="1263290"/>
              </a:cxn>
              <a:cxn ang="0">
                <a:pos x="0" y="1263290"/>
              </a:cxn>
              <a:cxn ang="0">
                <a:pos x="0" y="0"/>
              </a:cxn>
            </a:cxnLst>
            <a:rect l="txL" t="txT" r="txR" b="txB"/>
            <a:pathLst>
              <a:path w="3816424" h="1263290">
                <a:moveTo>
                  <a:pt x="0" y="0"/>
                </a:moveTo>
                <a:lnTo>
                  <a:pt x="3402671" y="0"/>
                </a:lnTo>
                <a:cubicBezTo>
                  <a:pt x="3631180" y="0"/>
                  <a:pt x="3816424" y="185244"/>
                  <a:pt x="3816424" y="413753"/>
                </a:cubicBezTo>
                <a:lnTo>
                  <a:pt x="3816424" y="1263290"/>
                </a:lnTo>
                <a:lnTo>
                  <a:pt x="0" y="126329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>
              <a:lumMod val="50000"/>
            </a:schemeClr>
          </a:solidFill>
          <a:ln w="9525">
            <a:noFill/>
          </a:ln>
        </p:spPr>
        <p:txBody>
          <a:bodyPr anchor="ctr"/>
          <a:lstStyle/>
          <a:p>
            <a:pPr algn="ctr">
              <a:defRPr/>
            </a:pPr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291" name="矩形 6"/>
          <p:cNvSpPr>
            <a:spLocks noChangeArrowheads="1"/>
          </p:cNvSpPr>
          <p:nvPr/>
        </p:nvSpPr>
        <p:spPr bwMode="auto">
          <a:xfrm>
            <a:off x="219075" y="476250"/>
            <a:ext cx="100013" cy="44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Calibri" pitchFamily="34" charset="0"/>
              <a:ea typeface="幼圆" pitchFamily="49" charset="-122"/>
            </a:endParaRPr>
          </a:p>
        </p:txBody>
      </p:sp>
      <p:sp>
        <p:nvSpPr>
          <p:cNvPr id="3" name="副标题 2"/>
          <p:cNvSpPr>
            <a:spLocks noGrp="1"/>
          </p:cNvSpPr>
          <p:nvPr>
            <p:custDataLst>
              <p:tags r:id="rId2"/>
            </p:custDataLst>
          </p:nvPr>
        </p:nvSpPr>
        <p:spPr>
          <a:xfrm>
            <a:off x="403225" y="371475"/>
            <a:ext cx="3408363" cy="657225"/>
          </a:xfr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 panose="05000000000000000000" pitchFamily="2" charset="2"/>
              <a:buNone/>
              <a:defRPr/>
            </a:pPr>
            <a:r>
              <a:rPr lang="zh-CN" altLang="en-US" sz="3600" dirty="0"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sym typeface="+mn-ea"/>
              </a:rPr>
              <a:t>二、新课讲解</a:t>
            </a:r>
          </a:p>
          <a:p>
            <a:pPr marL="0" indent="0">
              <a:buFont typeface="Wingdings" panose="05000000000000000000" pitchFamily="2" charset="2"/>
              <a:buNone/>
              <a:defRPr/>
            </a:pPr>
            <a:endParaRPr lang="zh-CN" altLang="en-US" sz="3600" dirty="0"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黑体" panose="02010609060101010101" pitchFamily="49" charset="-122"/>
              <a:sym typeface="+mn-ea"/>
            </a:endParaRPr>
          </a:p>
          <a:p>
            <a:pPr marL="0" indent="0">
              <a:buFont typeface="Wingdings" panose="05000000000000000000" pitchFamily="2" charset="2"/>
              <a:buNone/>
              <a:defRPr/>
            </a:pPr>
            <a:endParaRPr lang="zh-CN" altLang="en-US" sz="3600" b="1" dirty="0">
              <a:latin typeface="黑体" panose="02010609060101010101" pitchFamily="49" charset="-122"/>
              <a:sym typeface="+mn-ea"/>
            </a:endParaRPr>
          </a:p>
          <a:p>
            <a:pPr>
              <a:defRPr/>
            </a:pPr>
            <a:endParaRPr lang="zh-CN" altLang="en-US" dirty="0">
              <a:sym typeface="+mn-ea"/>
            </a:endParaRPr>
          </a:p>
        </p:txBody>
      </p:sp>
      <p:sp>
        <p:nvSpPr>
          <p:cNvPr id="338950" name="文本框 35"/>
          <p:cNvSpPr txBox="1">
            <a:spLocks noChangeArrowheads="1"/>
          </p:cNvSpPr>
          <p:nvPr/>
        </p:nvSpPr>
        <p:spPr bwMode="auto">
          <a:xfrm>
            <a:off x="0" y="7027863"/>
            <a:ext cx="91440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endParaRPr lang="zh-CN" altLang="zh-CN" sz="2400" b="1">
              <a:solidFill>
                <a:srgbClr val="CC66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338951" name="文本框 36"/>
          <p:cNvSpPr txBox="1">
            <a:spLocks noChangeArrowheads="1"/>
          </p:cNvSpPr>
          <p:nvPr/>
        </p:nvSpPr>
        <p:spPr bwMode="auto">
          <a:xfrm>
            <a:off x="954088" y="2259013"/>
            <a:ext cx="6900862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just"/>
            <a:r>
              <a:rPr lang="zh-CN" altLang="en-US" sz="2400" b="1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一、创造性的思维需要哪些必需的因素。</a:t>
            </a:r>
          </a:p>
        </p:txBody>
      </p:sp>
      <p:sp>
        <p:nvSpPr>
          <p:cNvPr id="12296" name="文本框 62488"/>
          <p:cNvSpPr txBox="1">
            <a:spLocks noChangeArrowheads="1"/>
          </p:cNvSpPr>
          <p:nvPr/>
        </p:nvSpPr>
        <p:spPr bwMode="auto">
          <a:xfrm>
            <a:off x="1030288" y="1289148"/>
            <a:ext cx="7842250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42900" indent="-3429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20000"/>
              </a:spcBef>
            </a:pPr>
            <a:r>
              <a:rPr lang="zh-CN" altLang="en-US" sz="2400" b="1" dirty="0" smtClean="0">
                <a:latin typeface="微软雅黑" pitchFamily="34" charset="-122"/>
                <a:ea typeface="微软雅黑" pitchFamily="34" charset="-122"/>
              </a:rPr>
              <a:t>围</a:t>
            </a:r>
            <a:r>
              <a:rPr lang="zh-CN" altLang="en-US" sz="2400" b="1" dirty="0">
                <a:latin typeface="微软雅黑" pitchFamily="34" charset="-122"/>
                <a:ea typeface="微软雅黑" pitchFamily="34" charset="-122"/>
              </a:rPr>
              <a:t>绕“事物的正确答案不止一个”这一观点，作者阐述了哪几个问题？</a:t>
            </a:r>
          </a:p>
        </p:txBody>
      </p:sp>
      <p:sp>
        <p:nvSpPr>
          <p:cNvPr id="338953" name="文本框 41"/>
          <p:cNvSpPr txBox="1">
            <a:spLocks noChangeArrowheads="1"/>
          </p:cNvSpPr>
          <p:nvPr/>
        </p:nvSpPr>
        <p:spPr bwMode="auto">
          <a:xfrm>
            <a:off x="954088" y="4643438"/>
            <a:ext cx="57150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just"/>
            <a:r>
              <a:rPr lang="zh-CN" altLang="en-US" sz="2400" b="1">
                <a:solidFill>
                  <a:srgbClr val="0000FF"/>
                </a:solidFill>
                <a:latin typeface="微软雅黑" pitchFamily="34" charset="-122"/>
                <a:ea typeface="微软雅黑" pitchFamily="34" charset="-122"/>
              </a:rPr>
              <a:t>二、创造性思维是否任何人都具备？</a:t>
            </a:r>
          </a:p>
        </p:txBody>
      </p:sp>
      <p:sp>
        <p:nvSpPr>
          <p:cNvPr id="338954" name="文本框 16"/>
          <p:cNvSpPr txBox="1">
            <a:spLocks noChangeArrowheads="1"/>
          </p:cNvSpPr>
          <p:nvPr/>
        </p:nvSpPr>
        <p:spPr bwMode="auto">
          <a:xfrm>
            <a:off x="954088" y="2784475"/>
            <a:ext cx="3424237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just"/>
            <a:r>
              <a:rPr lang="en-US" altLang="zh-CN" sz="20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A</a:t>
            </a:r>
            <a:r>
              <a:rPr lang="zh-CN" altLang="en-US" sz="20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、知识是形成新创意的素材</a:t>
            </a:r>
          </a:p>
        </p:txBody>
      </p:sp>
      <p:sp>
        <p:nvSpPr>
          <p:cNvPr id="338955" name="文本框 17"/>
          <p:cNvSpPr txBox="1">
            <a:spLocks noChangeArrowheads="1"/>
          </p:cNvSpPr>
          <p:nvPr/>
        </p:nvSpPr>
        <p:spPr bwMode="auto">
          <a:xfrm>
            <a:off x="954088" y="3282950"/>
            <a:ext cx="69850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just"/>
            <a:r>
              <a:rPr lang="en-US" altLang="zh-CN" sz="20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b</a:t>
            </a:r>
            <a:r>
              <a:rPr lang="zh-CN" altLang="en-US" sz="20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、必须有探求新事物，并为此而活用知识的态度和意识</a:t>
            </a:r>
          </a:p>
        </p:txBody>
      </p:sp>
      <p:sp>
        <p:nvSpPr>
          <p:cNvPr id="338956" name="文本框 18"/>
          <p:cNvSpPr txBox="1">
            <a:spLocks noChangeArrowheads="1"/>
          </p:cNvSpPr>
          <p:nvPr/>
        </p:nvSpPr>
        <p:spPr bwMode="auto">
          <a:xfrm>
            <a:off x="1030288" y="3844925"/>
            <a:ext cx="690880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just"/>
            <a:r>
              <a:rPr lang="en-US" altLang="zh-CN" sz="20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C</a:t>
            </a:r>
            <a:r>
              <a:rPr lang="zh-CN" altLang="en-US" sz="20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、持之以恒地进行各种尝试。</a:t>
            </a:r>
          </a:p>
        </p:txBody>
      </p:sp>
      <p:sp>
        <p:nvSpPr>
          <p:cNvPr id="338957" name="文本框 19"/>
          <p:cNvSpPr txBox="1">
            <a:spLocks noChangeArrowheads="1"/>
          </p:cNvSpPr>
          <p:nvPr/>
        </p:nvSpPr>
        <p:spPr bwMode="auto">
          <a:xfrm>
            <a:off x="1055688" y="5245100"/>
            <a:ext cx="28416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just"/>
            <a:r>
              <a:rPr lang="zh-CN" altLang="en-US" sz="2000" b="1">
                <a:latin typeface="微软雅黑" pitchFamily="34" charset="-122"/>
                <a:ea typeface="微软雅黑" pitchFamily="34" charset="-122"/>
              </a:rPr>
              <a:t>任何人都拥有创造力。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mph" presetSubtype="0" repeatCount="indefinite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delay="0"/>
                                  </p:endCondLst>
                                  <p:childTnLst>
                                    <p:animClr clrSpc="rgb" dir="cw">
                                      <p:cBhvr override="childStyle">
                                        <p:cTn id="6" dur="2850" fill="hold">
                                          <p:stCondLst>
                                            <p:cond delay="150"/>
                                          </p:stCondLst>
                                        </p:cTn>
                                        <p:tgtEl>
                                          <p:spTgt spid="33895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999FF"/>
                                      </p:to>
                                    </p:animClr>
                                    <p:animClr clrSpc="rgb" dir="cw">
                                      <p:cBhvr>
                                        <p:cTn id="7" dur="2850" fill="hold">
                                          <p:stCondLst>
                                            <p:cond delay="150"/>
                                          </p:stCondLst>
                                        </p:cTn>
                                        <p:tgtEl>
                                          <p:spTgt spid="3389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999FF"/>
                                      </p:to>
                                    </p:animClr>
                                    <p:set>
                                      <p:cBhvr>
                                        <p:cTn id="8" dur="2850" fill="hold">
                                          <p:stCondLst>
                                            <p:cond delay="150"/>
                                          </p:stCondLst>
                                        </p:cTn>
                                        <p:tgtEl>
                                          <p:spTgt spid="3389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850" fill="hold">
                                          <p:stCondLst>
                                            <p:cond delay="150"/>
                                          </p:stCondLst>
                                        </p:cTn>
                                        <p:tgtEl>
                                          <p:spTgt spid="33895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10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950"/>
                                        </p:tgtEl>
                                      </p:cBhvr>
                                      <p:from x="100000" y="100000"/>
                                      <p:to x="100000" y="5000"/>
                                    </p:animScale>
                                    <p:animScale>
                                      <p:cBhvr>
                                        <p:cTn id="11" dur="3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338950"/>
                                        </p:tgtEl>
                                      </p:cBhvr>
                                      <p:from x="100000" y="5000"/>
                                      <p:to x="120000" y="150000"/>
                                    </p:animScale>
                                    <p:animScale>
                                      <p:cBhvr>
                                        <p:cTn id="12" dur="900" fill="hold">
                                          <p:stCondLst>
                                            <p:cond delay="2100"/>
                                          </p:stCondLst>
                                        </p:cTn>
                                        <p:tgtEl>
                                          <p:spTgt spid="338950"/>
                                        </p:tgtEl>
                                      </p:cBhvr>
                                      <p:to x="12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9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3389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3389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389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389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9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3389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9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3389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9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389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389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9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33895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3389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3389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9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8" dur="500"/>
                                        <p:tgtEl>
                                          <p:spTgt spid="3389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8950" grpId="0"/>
      <p:bldP spid="338951" grpId="0"/>
      <p:bldP spid="338953" grpId="0"/>
      <p:bldP spid="338954" grpId="0"/>
      <p:bldP spid="338955" grpId="0"/>
      <p:bldP spid="338956" grpId="0"/>
      <p:bldP spid="33895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单圆角矩形 5"/>
          <p:cNvSpPr/>
          <p:nvPr/>
        </p:nvSpPr>
        <p:spPr>
          <a:xfrm>
            <a:off x="-23813" y="153988"/>
            <a:ext cx="3724276" cy="769937"/>
          </a:xfrm>
          <a:custGeom>
            <a:avLst/>
            <a:gdLst>
              <a:gd name="txL" fmla="*/ 0 w 3816424"/>
              <a:gd name="txT" fmla="*/ 0 h 1263290"/>
              <a:gd name="txR" fmla="*/ 3816424 w 3816424"/>
              <a:gd name="txB" fmla="*/ 1263290 h 1263290"/>
            </a:gdLst>
            <a:ahLst/>
            <a:cxnLst>
              <a:cxn ang="0">
                <a:pos x="0" y="0"/>
              </a:cxn>
              <a:cxn ang="0">
                <a:pos x="3402671" y="0"/>
              </a:cxn>
              <a:cxn ang="0">
                <a:pos x="3816424" y="413753"/>
              </a:cxn>
              <a:cxn ang="0">
                <a:pos x="3816424" y="1263290"/>
              </a:cxn>
              <a:cxn ang="0">
                <a:pos x="0" y="1263290"/>
              </a:cxn>
              <a:cxn ang="0">
                <a:pos x="0" y="0"/>
              </a:cxn>
            </a:cxnLst>
            <a:rect l="txL" t="txT" r="txR" b="txB"/>
            <a:pathLst>
              <a:path w="3816424" h="1263290">
                <a:moveTo>
                  <a:pt x="0" y="0"/>
                </a:moveTo>
                <a:lnTo>
                  <a:pt x="3402671" y="0"/>
                </a:lnTo>
                <a:cubicBezTo>
                  <a:pt x="3631180" y="0"/>
                  <a:pt x="3816424" y="185244"/>
                  <a:pt x="3816424" y="413753"/>
                </a:cubicBezTo>
                <a:lnTo>
                  <a:pt x="3816424" y="1263290"/>
                </a:lnTo>
                <a:lnTo>
                  <a:pt x="0" y="126329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>
              <a:lumMod val="50000"/>
            </a:schemeClr>
          </a:solidFill>
          <a:ln w="9525">
            <a:noFill/>
          </a:ln>
        </p:spPr>
        <p:txBody>
          <a:bodyPr anchor="ctr"/>
          <a:lstStyle/>
          <a:p>
            <a:pPr algn="ctr">
              <a:defRPr/>
            </a:pPr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315" name="矩形 6"/>
          <p:cNvSpPr>
            <a:spLocks noChangeArrowheads="1"/>
          </p:cNvSpPr>
          <p:nvPr/>
        </p:nvSpPr>
        <p:spPr bwMode="auto">
          <a:xfrm>
            <a:off x="219075" y="476250"/>
            <a:ext cx="100013" cy="44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Calibri" pitchFamily="34" charset="0"/>
              <a:ea typeface="幼圆" pitchFamily="49" charset="-122"/>
            </a:endParaRPr>
          </a:p>
        </p:txBody>
      </p:sp>
      <p:sp>
        <p:nvSpPr>
          <p:cNvPr id="3" name="副标题 2"/>
          <p:cNvSpPr>
            <a:spLocks noGrp="1"/>
          </p:cNvSpPr>
          <p:nvPr>
            <p:custDataLst>
              <p:tags r:id="rId2"/>
            </p:custDataLst>
          </p:nvPr>
        </p:nvSpPr>
        <p:spPr>
          <a:xfrm>
            <a:off x="403225" y="371475"/>
            <a:ext cx="3408363" cy="657225"/>
          </a:xfr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 panose="05000000000000000000" pitchFamily="2" charset="2"/>
              <a:buNone/>
              <a:defRPr/>
            </a:pPr>
            <a:r>
              <a:rPr lang="zh-CN" altLang="en-US" sz="3600" dirty="0"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sym typeface="+mn-ea"/>
              </a:rPr>
              <a:t>二、新课讲解</a:t>
            </a:r>
          </a:p>
          <a:p>
            <a:pPr marL="0" indent="0">
              <a:buFont typeface="Wingdings" panose="05000000000000000000" pitchFamily="2" charset="2"/>
              <a:buNone/>
              <a:defRPr/>
            </a:pPr>
            <a:endParaRPr lang="zh-CN" altLang="en-US" sz="3600" dirty="0"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黑体" panose="02010609060101010101" pitchFamily="49" charset="-122"/>
              <a:sym typeface="+mn-ea"/>
            </a:endParaRPr>
          </a:p>
          <a:p>
            <a:pPr marL="0" indent="0">
              <a:buFont typeface="Wingdings" panose="05000000000000000000" pitchFamily="2" charset="2"/>
              <a:buNone/>
              <a:defRPr/>
            </a:pPr>
            <a:endParaRPr lang="zh-CN" altLang="en-US" sz="3600" b="1" dirty="0">
              <a:latin typeface="黑体" panose="02010609060101010101" pitchFamily="49" charset="-122"/>
              <a:sym typeface="+mn-ea"/>
            </a:endParaRPr>
          </a:p>
          <a:p>
            <a:pPr>
              <a:defRPr/>
            </a:pPr>
            <a:endParaRPr lang="zh-CN" altLang="en-US" dirty="0">
              <a:sym typeface="+mn-ea"/>
            </a:endParaRPr>
          </a:p>
        </p:txBody>
      </p:sp>
      <p:sp>
        <p:nvSpPr>
          <p:cNvPr id="339974" name="文本框 35"/>
          <p:cNvSpPr txBox="1">
            <a:spLocks noChangeArrowheads="1"/>
          </p:cNvSpPr>
          <p:nvPr/>
        </p:nvSpPr>
        <p:spPr bwMode="auto">
          <a:xfrm>
            <a:off x="0" y="7027863"/>
            <a:ext cx="91440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endParaRPr lang="zh-CN" altLang="zh-CN" sz="2400" b="1">
              <a:solidFill>
                <a:srgbClr val="CC66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2" name="组合 1"/>
          <p:cNvGrpSpPr>
            <a:grpSpLocks/>
          </p:cNvGrpSpPr>
          <p:nvPr/>
        </p:nvGrpSpPr>
        <p:grpSpPr bwMode="auto">
          <a:xfrm>
            <a:off x="1066892" y="1314450"/>
            <a:ext cx="2532063" cy="2884488"/>
            <a:chOff x="819147" y="1314598"/>
            <a:chExt cx="2532351" cy="2883619"/>
          </a:xfrm>
        </p:grpSpPr>
        <p:pic>
          <p:nvPicPr>
            <p:cNvPr id="13327" name="图片 65538" descr="gb201">
              <a:hlinkClick r:id="rId4"/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819147" y="1314598"/>
              <a:ext cx="1938338" cy="22764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328" name="文本框 65546"/>
            <p:cNvSpPr txBox="1">
              <a:spLocks noChangeArrowheads="1"/>
            </p:cNvSpPr>
            <p:nvPr/>
          </p:nvSpPr>
          <p:spPr bwMode="auto">
            <a:xfrm>
              <a:off x="1119473" y="3736552"/>
              <a:ext cx="2232025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zh-CN" altLang="en-US" sz="2400" b="1">
                  <a:latin typeface="微软雅黑" pitchFamily="34" charset="-122"/>
                  <a:ea typeface="微软雅黑" pitchFamily="34" charset="-122"/>
                </a:rPr>
                <a:t>贝多芬</a:t>
              </a:r>
            </a:p>
          </p:txBody>
        </p:sp>
      </p:grpSp>
      <p:grpSp>
        <p:nvGrpSpPr>
          <p:cNvPr id="4" name="组合 4"/>
          <p:cNvGrpSpPr>
            <a:grpSpLocks/>
          </p:cNvGrpSpPr>
          <p:nvPr/>
        </p:nvGrpSpPr>
        <p:grpSpPr bwMode="auto">
          <a:xfrm>
            <a:off x="5964330" y="1387475"/>
            <a:ext cx="3095625" cy="2844800"/>
            <a:chOff x="5716585" y="1387623"/>
            <a:chExt cx="3095625" cy="2845080"/>
          </a:xfrm>
        </p:grpSpPr>
        <p:pic>
          <p:nvPicPr>
            <p:cNvPr id="13325" name="图片 65540" descr="Shakespeare">
              <a:hlinkClick r:id="rId6"/>
            </p:cNvPr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16585" y="1387623"/>
              <a:ext cx="1922462" cy="22320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326" name="文本框 65547"/>
            <p:cNvSpPr txBox="1">
              <a:spLocks noChangeArrowheads="1"/>
            </p:cNvSpPr>
            <p:nvPr/>
          </p:nvSpPr>
          <p:spPr bwMode="auto">
            <a:xfrm>
              <a:off x="6148385" y="3771038"/>
              <a:ext cx="2663825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zh-CN" altLang="en-US" sz="2400" b="1">
                  <a:latin typeface="微软雅黑" pitchFamily="34" charset="-122"/>
                  <a:ea typeface="微软雅黑" pitchFamily="34" charset="-122"/>
                </a:rPr>
                <a:t>莎士比亚</a:t>
              </a:r>
            </a:p>
          </p:txBody>
        </p:sp>
      </p:grpSp>
      <p:grpSp>
        <p:nvGrpSpPr>
          <p:cNvPr id="5" name="组合 3"/>
          <p:cNvGrpSpPr>
            <a:grpSpLocks/>
          </p:cNvGrpSpPr>
          <p:nvPr/>
        </p:nvGrpSpPr>
        <p:grpSpPr bwMode="auto">
          <a:xfrm>
            <a:off x="3443380" y="1335088"/>
            <a:ext cx="2952750" cy="2817812"/>
            <a:chOff x="3195635" y="1335380"/>
            <a:chExt cx="2952750" cy="2817370"/>
          </a:xfrm>
        </p:grpSpPr>
        <p:pic>
          <p:nvPicPr>
            <p:cNvPr id="13323" name="图片 65539" descr="th1019a">
              <a:hlinkClick r:id="rId8"/>
            </p:cNvPr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67072" y="1335380"/>
              <a:ext cx="1727200" cy="22764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324" name="文本框 65548"/>
            <p:cNvSpPr txBox="1">
              <a:spLocks noChangeArrowheads="1"/>
            </p:cNvSpPr>
            <p:nvPr/>
          </p:nvSpPr>
          <p:spPr bwMode="auto">
            <a:xfrm>
              <a:off x="3195635" y="3691085"/>
              <a:ext cx="2952750" cy="4616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zh-CN" altLang="en-US" sz="2400" b="1">
                  <a:latin typeface="微软雅黑" pitchFamily="34" charset="-122"/>
                  <a:ea typeface="微软雅黑" pitchFamily="34" charset="-122"/>
                </a:rPr>
                <a:t>爱因斯坦</a:t>
              </a:r>
            </a:p>
          </p:txBody>
        </p:sp>
      </p:grpSp>
      <p:sp>
        <p:nvSpPr>
          <p:cNvPr id="24" name="文本框 23"/>
          <p:cNvSpPr txBox="1">
            <a:spLocks noChangeArrowheads="1"/>
          </p:cNvSpPr>
          <p:nvPr/>
        </p:nvSpPr>
        <p:spPr bwMode="auto">
          <a:xfrm>
            <a:off x="1006475" y="4548186"/>
            <a:ext cx="8137525" cy="16890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zh-CN" sz="2400" noProof="1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       有人认为创造力</a:t>
            </a:r>
            <a:r>
              <a:rPr lang="zh-CN" altLang="en-US" sz="2400" noProof="1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只是</a:t>
            </a:r>
            <a:r>
              <a:rPr lang="zh-CN" altLang="zh-CN" sz="2400" noProof="1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属于贝多芬、爱因斯坦、莎士比亚</a:t>
            </a:r>
            <a:r>
              <a:rPr lang="zh-CN" altLang="en-US" sz="2400" noProof="1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等少数人</a:t>
            </a:r>
            <a:r>
              <a:rPr lang="zh-CN" altLang="zh-CN" sz="2400" noProof="1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的，你同意</a:t>
            </a:r>
            <a:r>
              <a:rPr lang="zh-CN" altLang="en-US" sz="2400" noProof="1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这种观点</a:t>
            </a:r>
            <a:r>
              <a:rPr lang="zh-CN" altLang="zh-CN" sz="2400" noProof="1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吗？为什么？学了本文后，你觉得如何才能做一个富有创造性的人</a:t>
            </a:r>
            <a:r>
              <a:rPr lang="zh-CN" altLang="zh-CN" sz="2400" noProof="1" smtClean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？</a:t>
            </a:r>
            <a:endParaRPr lang="zh-CN" altLang="zh-CN" sz="2400" noProof="1">
              <a:solidFill>
                <a:srgbClr val="0070C0"/>
              </a:solidFill>
              <a:latin typeface="微软雅黑" pitchFamily="34" charset="-122"/>
              <a:ea typeface="微软雅黑" pitchFamily="34" charset="-122"/>
            </a:endParaRP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mph" presetSubtype="0" repeatCount="indefinite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delay="0"/>
                                  </p:endCondLst>
                                  <p:childTnLst>
                                    <p:animClr clrSpc="rgb" dir="cw">
                                      <p:cBhvr override="childStyle">
                                        <p:cTn id="6" dur="2850" fill="hold">
                                          <p:stCondLst>
                                            <p:cond delay="150"/>
                                          </p:stCondLst>
                                        </p:cTn>
                                        <p:tgtEl>
                                          <p:spTgt spid="33997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999FF"/>
                                      </p:to>
                                    </p:animClr>
                                    <p:animClr clrSpc="rgb" dir="cw">
                                      <p:cBhvr>
                                        <p:cTn id="7" dur="2850" fill="hold">
                                          <p:stCondLst>
                                            <p:cond delay="150"/>
                                          </p:stCondLst>
                                        </p:cTn>
                                        <p:tgtEl>
                                          <p:spTgt spid="33997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999FF"/>
                                      </p:to>
                                    </p:animClr>
                                    <p:set>
                                      <p:cBhvr>
                                        <p:cTn id="8" dur="2850" fill="hold">
                                          <p:stCondLst>
                                            <p:cond delay="150"/>
                                          </p:stCondLst>
                                        </p:cTn>
                                        <p:tgtEl>
                                          <p:spTgt spid="33997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850" fill="hold">
                                          <p:stCondLst>
                                            <p:cond delay="150"/>
                                          </p:stCondLst>
                                        </p:cTn>
                                        <p:tgtEl>
                                          <p:spTgt spid="339974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10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9974"/>
                                        </p:tgtEl>
                                      </p:cBhvr>
                                      <p:from x="100000" y="100000"/>
                                      <p:to x="100000" y="5000"/>
                                    </p:animScale>
                                    <p:animScale>
                                      <p:cBhvr>
                                        <p:cTn id="11" dur="3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339974"/>
                                        </p:tgtEl>
                                      </p:cBhvr>
                                      <p:from x="100000" y="5000"/>
                                      <p:to x="120000" y="150000"/>
                                    </p:animScale>
                                    <p:animScale>
                                      <p:cBhvr>
                                        <p:cTn id="12" dur="900" fill="hold">
                                          <p:stCondLst>
                                            <p:cond delay="2100"/>
                                          </p:stCondLst>
                                        </p:cTn>
                                        <p:tgtEl>
                                          <p:spTgt spid="339974"/>
                                        </p:tgtEl>
                                      </p:cBhvr>
                                      <p:to x="12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1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1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2" dur="17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9974" grpId="0"/>
      <p:bldP spid="24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单圆角矩形 5"/>
          <p:cNvSpPr/>
          <p:nvPr/>
        </p:nvSpPr>
        <p:spPr>
          <a:xfrm>
            <a:off x="-23813" y="153988"/>
            <a:ext cx="3724276" cy="769937"/>
          </a:xfrm>
          <a:custGeom>
            <a:avLst/>
            <a:gdLst>
              <a:gd name="txL" fmla="*/ 0 w 3816424"/>
              <a:gd name="txT" fmla="*/ 0 h 1263290"/>
              <a:gd name="txR" fmla="*/ 3816424 w 3816424"/>
              <a:gd name="txB" fmla="*/ 1263290 h 1263290"/>
            </a:gdLst>
            <a:ahLst/>
            <a:cxnLst>
              <a:cxn ang="0">
                <a:pos x="0" y="0"/>
              </a:cxn>
              <a:cxn ang="0">
                <a:pos x="3402671" y="0"/>
              </a:cxn>
              <a:cxn ang="0">
                <a:pos x="3816424" y="413753"/>
              </a:cxn>
              <a:cxn ang="0">
                <a:pos x="3816424" y="1263290"/>
              </a:cxn>
              <a:cxn ang="0">
                <a:pos x="0" y="1263290"/>
              </a:cxn>
              <a:cxn ang="0">
                <a:pos x="0" y="0"/>
              </a:cxn>
            </a:cxnLst>
            <a:rect l="txL" t="txT" r="txR" b="txB"/>
            <a:pathLst>
              <a:path w="3816424" h="1263290">
                <a:moveTo>
                  <a:pt x="0" y="0"/>
                </a:moveTo>
                <a:lnTo>
                  <a:pt x="3402671" y="0"/>
                </a:lnTo>
                <a:cubicBezTo>
                  <a:pt x="3631180" y="0"/>
                  <a:pt x="3816424" y="185244"/>
                  <a:pt x="3816424" y="413753"/>
                </a:cubicBezTo>
                <a:lnTo>
                  <a:pt x="3816424" y="1263290"/>
                </a:lnTo>
                <a:lnTo>
                  <a:pt x="0" y="126329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>
              <a:lumMod val="50000"/>
            </a:schemeClr>
          </a:solidFill>
          <a:ln w="9525">
            <a:noFill/>
          </a:ln>
        </p:spPr>
        <p:txBody>
          <a:bodyPr anchor="ctr"/>
          <a:lstStyle/>
          <a:p>
            <a:pPr algn="ctr">
              <a:defRPr/>
            </a:pPr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339" name="矩形 6"/>
          <p:cNvSpPr>
            <a:spLocks noChangeArrowheads="1"/>
          </p:cNvSpPr>
          <p:nvPr/>
        </p:nvSpPr>
        <p:spPr bwMode="auto">
          <a:xfrm>
            <a:off x="219075" y="476250"/>
            <a:ext cx="100013" cy="44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Calibri" pitchFamily="34" charset="0"/>
              <a:ea typeface="幼圆" pitchFamily="49" charset="-122"/>
            </a:endParaRPr>
          </a:p>
        </p:txBody>
      </p:sp>
      <p:sp>
        <p:nvSpPr>
          <p:cNvPr id="3" name="副标题 2"/>
          <p:cNvSpPr>
            <a:spLocks noGrp="1"/>
          </p:cNvSpPr>
          <p:nvPr>
            <p:custDataLst>
              <p:tags r:id="rId2"/>
            </p:custDataLst>
          </p:nvPr>
        </p:nvSpPr>
        <p:spPr>
          <a:xfrm>
            <a:off x="403225" y="371475"/>
            <a:ext cx="3408363" cy="657225"/>
          </a:xfr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 panose="05000000000000000000" pitchFamily="2" charset="2"/>
              <a:buNone/>
              <a:defRPr/>
            </a:pPr>
            <a:r>
              <a:rPr lang="zh-CN" altLang="en-US" sz="3600" dirty="0"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sym typeface="+mn-ea"/>
              </a:rPr>
              <a:t>二、新课讲解</a:t>
            </a:r>
          </a:p>
          <a:p>
            <a:pPr marL="0" indent="0">
              <a:buFont typeface="Wingdings" panose="05000000000000000000" pitchFamily="2" charset="2"/>
              <a:buNone/>
              <a:defRPr/>
            </a:pPr>
            <a:endParaRPr lang="zh-CN" altLang="en-US" sz="3600" dirty="0"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黑体" panose="02010609060101010101" pitchFamily="49" charset="-122"/>
              <a:sym typeface="+mn-ea"/>
            </a:endParaRPr>
          </a:p>
          <a:p>
            <a:pPr marL="0" indent="0">
              <a:buFont typeface="Wingdings" panose="05000000000000000000" pitchFamily="2" charset="2"/>
              <a:buNone/>
              <a:defRPr/>
            </a:pPr>
            <a:endParaRPr lang="zh-CN" altLang="en-US" sz="3600" b="1" dirty="0">
              <a:latin typeface="黑体" panose="02010609060101010101" pitchFamily="49" charset="-122"/>
              <a:sym typeface="+mn-ea"/>
            </a:endParaRPr>
          </a:p>
          <a:p>
            <a:pPr>
              <a:defRPr/>
            </a:pPr>
            <a:endParaRPr lang="zh-CN" altLang="en-US" dirty="0">
              <a:sym typeface="+mn-ea"/>
            </a:endParaRPr>
          </a:p>
        </p:txBody>
      </p:sp>
      <p:sp>
        <p:nvSpPr>
          <p:cNvPr id="340998" name="文本框 35"/>
          <p:cNvSpPr txBox="1">
            <a:spLocks noChangeArrowheads="1"/>
          </p:cNvSpPr>
          <p:nvPr/>
        </p:nvSpPr>
        <p:spPr bwMode="auto">
          <a:xfrm>
            <a:off x="0" y="7027863"/>
            <a:ext cx="91440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endParaRPr lang="zh-CN" altLang="zh-CN" sz="2400" b="1">
              <a:solidFill>
                <a:srgbClr val="CC66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343" name="文本框 55300"/>
          <p:cNvSpPr txBox="1">
            <a:spLocks noChangeArrowheads="1"/>
          </p:cNvSpPr>
          <p:nvPr/>
        </p:nvSpPr>
        <p:spPr bwMode="auto">
          <a:xfrm>
            <a:off x="1139825" y="1562100"/>
            <a:ext cx="75596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4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做一个富于创造性的人，关键是</a:t>
            </a:r>
          </a:p>
        </p:txBody>
      </p:sp>
      <p:sp>
        <p:nvSpPr>
          <p:cNvPr id="14344" name="文本框 55301"/>
          <p:cNvSpPr txBox="1">
            <a:spLocks noChangeArrowheads="1"/>
          </p:cNvSpPr>
          <p:nvPr/>
        </p:nvSpPr>
        <p:spPr bwMode="auto">
          <a:xfrm>
            <a:off x="1053306" y="2376844"/>
            <a:ext cx="7416800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 sz="2400" b="1" dirty="0">
                <a:latin typeface="微软雅黑" pitchFamily="34" charset="-122"/>
                <a:ea typeface="微软雅黑" pitchFamily="34" charset="-122"/>
              </a:rPr>
              <a:t>      </a:t>
            </a:r>
            <a:r>
              <a:rPr lang="zh-CN" altLang="en-US" sz="2400" b="1" dirty="0">
                <a:latin typeface="微软雅黑" pitchFamily="34" charset="-122"/>
                <a:ea typeface="微软雅黑" pitchFamily="34" charset="-122"/>
              </a:rPr>
              <a:t>要经常保持好奇心，不断积累知识；不满足于一个答案，而去探求新思路，去运用所得的知识，一旦产生小的灵感，相信它的的价值，并锲而不舍地把它发展下去。</a:t>
            </a:r>
            <a:r>
              <a:rPr lang="zh-CN" altLang="en-US" sz="2400" dirty="0">
                <a:latin typeface="微软雅黑" pitchFamily="34" charset="-122"/>
                <a:ea typeface="微软雅黑" pitchFamily="34" charset="-122"/>
              </a:rPr>
              <a:t> </a:t>
            </a:r>
          </a:p>
        </p:txBody>
      </p:sp>
      <p:pic>
        <p:nvPicPr>
          <p:cNvPr id="14345" name="图片 6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63600" y="3778250"/>
            <a:ext cx="7796213" cy="2928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mph" presetSubtype="0" repeatCount="indefinite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delay="0"/>
                                  </p:endCondLst>
                                  <p:childTnLst>
                                    <p:animClr clrSpc="rgb" dir="cw">
                                      <p:cBhvr override="childStyle">
                                        <p:cTn id="6" dur="2850" fill="hold">
                                          <p:stCondLst>
                                            <p:cond delay="150"/>
                                          </p:stCondLst>
                                        </p:cTn>
                                        <p:tgtEl>
                                          <p:spTgt spid="34099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rgbClr val="9999FF"/>
                                      </p:to>
                                    </p:animClr>
                                    <p:animClr clrSpc="rgb" dir="cw">
                                      <p:cBhvr>
                                        <p:cTn id="7" dur="2850" fill="hold">
                                          <p:stCondLst>
                                            <p:cond delay="150"/>
                                          </p:stCondLst>
                                        </p:cTn>
                                        <p:tgtEl>
                                          <p:spTgt spid="34099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rgbClr val="9999FF"/>
                                      </p:to>
                                    </p:animClr>
                                    <p:set>
                                      <p:cBhvr>
                                        <p:cTn id="8" dur="2850" fill="hold">
                                          <p:stCondLst>
                                            <p:cond delay="150"/>
                                          </p:stCondLst>
                                        </p:cTn>
                                        <p:tgtEl>
                                          <p:spTgt spid="34099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850" fill="hold">
                                          <p:stCondLst>
                                            <p:cond delay="150"/>
                                          </p:stCondLst>
                                        </p:cTn>
                                        <p:tgtEl>
                                          <p:spTgt spid="340998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  <p:animScale>
                                      <p:cBhvr>
                                        <p:cTn id="10" dur="3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0998"/>
                                        </p:tgtEl>
                                      </p:cBhvr>
                                      <p:from x="100000" y="100000"/>
                                      <p:to x="100000" y="5000"/>
                                    </p:animScale>
                                    <p:animScale>
                                      <p:cBhvr>
                                        <p:cTn id="11" dur="300" fill="hold">
                                          <p:stCondLst>
                                            <p:cond delay="300"/>
                                          </p:stCondLst>
                                        </p:cTn>
                                        <p:tgtEl>
                                          <p:spTgt spid="340998"/>
                                        </p:tgtEl>
                                      </p:cBhvr>
                                      <p:from x="100000" y="5000"/>
                                      <p:to x="120000" y="150000"/>
                                    </p:animScale>
                                    <p:animScale>
                                      <p:cBhvr>
                                        <p:cTn id="12" dur="900" fill="hold">
                                          <p:stCondLst>
                                            <p:cond delay="2100"/>
                                          </p:stCondLst>
                                        </p:cTn>
                                        <p:tgtEl>
                                          <p:spTgt spid="340998"/>
                                        </p:tgtEl>
                                      </p:cBhvr>
                                      <p:to x="12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099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单圆角矩形 5"/>
          <p:cNvSpPr/>
          <p:nvPr/>
        </p:nvSpPr>
        <p:spPr>
          <a:xfrm>
            <a:off x="-23813" y="153988"/>
            <a:ext cx="3724276" cy="769937"/>
          </a:xfrm>
          <a:custGeom>
            <a:avLst/>
            <a:gdLst>
              <a:gd name="txL" fmla="*/ 0 w 3816424"/>
              <a:gd name="txT" fmla="*/ 0 h 1263290"/>
              <a:gd name="txR" fmla="*/ 3816424 w 3816424"/>
              <a:gd name="txB" fmla="*/ 1263290 h 1263290"/>
            </a:gdLst>
            <a:ahLst/>
            <a:cxnLst>
              <a:cxn ang="0">
                <a:pos x="0" y="0"/>
              </a:cxn>
              <a:cxn ang="0">
                <a:pos x="3402671" y="0"/>
              </a:cxn>
              <a:cxn ang="0">
                <a:pos x="3816424" y="413753"/>
              </a:cxn>
              <a:cxn ang="0">
                <a:pos x="3816424" y="1263290"/>
              </a:cxn>
              <a:cxn ang="0">
                <a:pos x="0" y="1263290"/>
              </a:cxn>
              <a:cxn ang="0">
                <a:pos x="0" y="0"/>
              </a:cxn>
            </a:cxnLst>
            <a:rect l="txL" t="txT" r="txR" b="txB"/>
            <a:pathLst>
              <a:path w="3816424" h="1263290">
                <a:moveTo>
                  <a:pt x="0" y="0"/>
                </a:moveTo>
                <a:lnTo>
                  <a:pt x="3402671" y="0"/>
                </a:lnTo>
                <a:cubicBezTo>
                  <a:pt x="3631180" y="0"/>
                  <a:pt x="3816424" y="185244"/>
                  <a:pt x="3816424" y="413753"/>
                </a:cubicBezTo>
                <a:lnTo>
                  <a:pt x="3816424" y="1263290"/>
                </a:lnTo>
                <a:lnTo>
                  <a:pt x="0" y="126329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>
              <a:lumMod val="50000"/>
            </a:schemeClr>
          </a:solidFill>
          <a:ln w="9525">
            <a:noFill/>
          </a:ln>
        </p:spPr>
        <p:txBody>
          <a:bodyPr anchor="ctr"/>
          <a:lstStyle/>
          <a:p>
            <a:pPr algn="ctr">
              <a:defRPr/>
            </a:pPr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363" name="矩形 6"/>
          <p:cNvSpPr>
            <a:spLocks noChangeArrowheads="1"/>
          </p:cNvSpPr>
          <p:nvPr/>
        </p:nvSpPr>
        <p:spPr bwMode="auto">
          <a:xfrm>
            <a:off x="219075" y="476250"/>
            <a:ext cx="100013" cy="44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Calibri" pitchFamily="34" charset="0"/>
              <a:ea typeface="幼圆" pitchFamily="49" charset="-122"/>
            </a:endParaRPr>
          </a:p>
        </p:txBody>
      </p:sp>
      <p:sp>
        <p:nvSpPr>
          <p:cNvPr id="3" name="副标题 2"/>
          <p:cNvSpPr>
            <a:spLocks noGrp="1"/>
          </p:cNvSpPr>
          <p:nvPr>
            <p:custDataLst>
              <p:tags r:id="rId2"/>
            </p:custDataLst>
          </p:nvPr>
        </p:nvSpPr>
        <p:spPr>
          <a:xfrm>
            <a:off x="403225" y="371475"/>
            <a:ext cx="3408363" cy="657225"/>
          </a:xfr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 panose="05000000000000000000" pitchFamily="2" charset="2"/>
              <a:buNone/>
              <a:defRPr/>
            </a:pPr>
            <a:r>
              <a:rPr lang="zh-CN" altLang="en-US" sz="3600" dirty="0"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sym typeface="+mn-ea"/>
              </a:rPr>
              <a:t>二、新课讲解</a:t>
            </a:r>
          </a:p>
          <a:p>
            <a:pPr marL="0" indent="0">
              <a:buFont typeface="Wingdings" panose="05000000000000000000" pitchFamily="2" charset="2"/>
              <a:buNone/>
              <a:defRPr/>
            </a:pPr>
            <a:endParaRPr lang="zh-CN" altLang="en-US" sz="3600" dirty="0"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黑体" panose="02010609060101010101" pitchFamily="49" charset="-122"/>
              <a:sym typeface="+mn-ea"/>
            </a:endParaRPr>
          </a:p>
          <a:p>
            <a:pPr marL="0" indent="0">
              <a:buFont typeface="Wingdings" panose="05000000000000000000" pitchFamily="2" charset="2"/>
              <a:buNone/>
              <a:defRPr/>
            </a:pPr>
            <a:endParaRPr lang="zh-CN" altLang="en-US" sz="3600" b="1" dirty="0">
              <a:latin typeface="黑体" panose="02010609060101010101" pitchFamily="49" charset="-122"/>
              <a:sym typeface="+mn-ea"/>
            </a:endParaRPr>
          </a:p>
          <a:p>
            <a:pPr>
              <a:defRPr/>
            </a:pPr>
            <a:endParaRPr lang="zh-CN" altLang="en-US" dirty="0">
              <a:sym typeface="+mn-ea"/>
            </a:endParaRPr>
          </a:p>
        </p:txBody>
      </p:sp>
      <p:sp>
        <p:nvSpPr>
          <p:cNvPr id="15366" name="TextBox 8"/>
          <p:cNvSpPr txBox="1">
            <a:spLocks noChangeArrowheads="1"/>
          </p:cNvSpPr>
          <p:nvPr/>
        </p:nvSpPr>
        <p:spPr bwMode="auto">
          <a:xfrm>
            <a:off x="1101724" y="1047750"/>
            <a:ext cx="2011363" cy="738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 sz="280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论证方法</a:t>
            </a:r>
          </a:p>
        </p:txBody>
      </p:sp>
      <p:sp>
        <p:nvSpPr>
          <p:cNvPr id="342023" name="文本框 21507"/>
          <p:cNvSpPr txBox="1">
            <a:spLocks noChangeArrowheads="1"/>
          </p:cNvSpPr>
          <p:nvPr/>
        </p:nvSpPr>
        <p:spPr bwMode="auto">
          <a:xfrm>
            <a:off x="995363" y="1898650"/>
            <a:ext cx="1952625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2800" b="1" dirty="0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对比论证</a:t>
            </a:r>
            <a:endParaRPr lang="zh-CN" altLang="en-US" sz="2800" b="1" dirty="0"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13" name="文本框 21507"/>
          <p:cNvSpPr txBox="1">
            <a:spLocks noChangeArrowheads="1"/>
          </p:cNvSpPr>
          <p:nvPr/>
        </p:nvSpPr>
        <p:spPr bwMode="auto">
          <a:xfrm>
            <a:off x="1335088" y="2576513"/>
            <a:ext cx="6945312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2400" b="1" dirty="0">
                <a:latin typeface="微软雅黑" pitchFamily="34" charset="-122"/>
                <a:ea typeface="微软雅黑" pitchFamily="34" charset="-122"/>
              </a:rPr>
              <a:t>         </a:t>
            </a:r>
            <a:r>
              <a:rPr lang="zh-CN" altLang="en-US" sz="2400" b="1" dirty="0">
                <a:latin typeface="微软雅黑" pitchFamily="34" charset="-122"/>
                <a:ea typeface="微软雅黑" pitchFamily="34" charset="-122"/>
              </a:rPr>
              <a:t>先从</a:t>
            </a:r>
            <a:r>
              <a:rPr lang="zh-CN" altLang="en-US" sz="24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反面</a:t>
            </a:r>
            <a:r>
              <a:rPr lang="zh-CN" altLang="en-US" sz="2400" b="1" dirty="0">
                <a:latin typeface="微软雅黑" pitchFamily="34" charset="-122"/>
                <a:ea typeface="微软雅黑" pitchFamily="34" charset="-122"/>
              </a:rPr>
              <a:t>说，“如果你认为正确答案只有一个的话，当你找到某个答案以后，就会止步不前”；</a:t>
            </a:r>
          </a:p>
          <a:p>
            <a:pPr eaLnBrk="1" hangingPunct="1"/>
            <a:r>
              <a:rPr lang="zh-CN" altLang="en-US" sz="2400" b="1" dirty="0">
                <a:latin typeface="微软雅黑" pitchFamily="34" charset="-122"/>
                <a:ea typeface="微软雅黑" pitchFamily="34" charset="-122"/>
              </a:rPr>
              <a:t>        </a:t>
            </a:r>
            <a:endParaRPr lang="zh-CN" altLang="en-US" sz="2400" b="1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4" name="文本框 21507"/>
          <p:cNvSpPr txBox="1">
            <a:spLocks noChangeArrowheads="1"/>
          </p:cNvSpPr>
          <p:nvPr/>
        </p:nvSpPr>
        <p:spPr bwMode="auto">
          <a:xfrm>
            <a:off x="1177925" y="3886200"/>
            <a:ext cx="7398544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2400" b="1" dirty="0">
                <a:latin typeface="微软雅黑" pitchFamily="34" charset="-122"/>
                <a:ea typeface="微软雅黑" pitchFamily="34" charset="-122"/>
              </a:rPr>
              <a:t>         </a:t>
            </a:r>
            <a:r>
              <a:rPr lang="zh-CN" altLang="en-US" sz="2400" b="1" dirty="0">
                <a:latin typeface="微软雅黑" pitchFamily="34" charset="-122"/>
                <a:ea typeface="微软雅黑" pitchFamily="34" charset="-122"/>
              </a:rPr>
              <a:t>再从</a:t>
            </a:r>
            <a:r>
              <a:rPr lang="zh-CN" altLang="en-US" sz="24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正面</a:t>
            </a:r>
            <a:r>
              <a:rPr lang="zh-CN" altLang="en-US" sz="2400" b="1" dirty="0">
                <a:latin typeface="微软雅黑" pitchFamily="34" charset="-122"/>
                <a:ea typeface="微软雅黑" pitchFamily="34" charset="-122"/>
              </a:rPr>
              <a:t>说，“不满足于一个答案，不放弃探求这一点非常重要”。</a:t>
            </a:r>
            <a:endParaRPr lang="zh-CN" altLang="en-US" sz="2400" b="1" dirty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7" name="文本框 21507"/>
          <p:cNvSpPr txBox="1">
            <a:spLocks noChangeArrowheads="1"/>
          </p:cNvSpPr>
          <p:nvPr/>
        </p:nvSpPr>
        <p:spPr bwMode="auto">
          <a:xfrm>
            <a:off x="1500188" y="4924425"/>
            <a:ext cx="6353175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en-US" altLang="zh-CN" sz="24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        </a:t>
            </a:r>
            <a:r>
              <a:rPr lang="zh-CN" altLang="en-US" sz="24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正反对比，使说理全面，而且透彻，增强了说服力。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20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420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420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420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420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7" presetID="6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2023" grpId="0"/>
      <p:bldP spid="13" grpId="0"/>
      <p:bldP spid="14" grpId="0"/>
      <p:bldP spid="1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单圆角矩形 5"/>
          <p:cNvSpPr/>
          <p:nvPr/>
        </p:nvSpPr>
        <p:spPr>
          <a:xfrm>
            <a:off x="-23813" y="153988"/>
            <a:ext cx="3724276" cy="769937"/>
          </a:xfrm>
          <a:custGeom>
            <a:avLst/>
            <a:gdLst>
              <a:gd name="txL" fmla="*/ 0 w 3816424"/>
              <a:gd name="txT" fmla="*/ 0 h 1263290"/>
              <a:gd name="txR" fmla="*/ 3816424 w 3816424"/>
              <a:gd name="txB" fmla="*/ 1263290 h 1263290"/>
            </a:gdLst>
            <a:ahLst/>
            <a:cxnLst>
              <a:cxn ang="0">
                <a:pos x="0" y="0"/>
              </a:cxn>
              <a:cxn ang="0">
                <a:pos x="3402671" y="0"/>
              </a:cxn>
              <a:cxn ang="0">
                <a:pos x="3816424" y="413753"/>
              </a:cxn>
              <a:cxn ang="0">
                <a:pos x="3816424" y="1263290"/>
              </a:cxn>
              <a:cxn ang="0">
                <a:pos x="0" y="1263290"/>
              </a:cxn>
              <a:cxn ang="0">
                <a:pos x="0" y="0"/>
              </a:cxn>
            </a:cxnLst>
            <a:rect l="txL" t="txT" r="txR" b="txB"/>
            <a:pathLst>
              <a:path w="3816424" h="1263290">
                <a:moveTo>
                  <a:pt x="0" y="0"/>
                </a:moveTo>
                <a:lnTo>
                  <a:pt x="3402671" y="0"/>
                </a:lnTo>
                <a:cubicBezTo>
                  <a:pt x="3631180" y="0"/>
                  <a:pt x="3816424" y="185244"/>
                  <a:pt x="3816424" y="413753"/>
                </a:cubicBezTo>
                <a:lnTo>
                  <a:pt x="3816424" y="1263290"/>
                </a:lnTo>
                <a:lnTo>
                  <a:pt x="0" y="126329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>
              <a:lumMod val="50000"/>
            </a:schemeClr>
          </a:solidFill>
          <a:ln w="9525">
            <a:noFill/>
          </a:ln>
        </p:spPr>
        <p:txBody>
          <a:bodyPr anchor="ctr"/>
          <a:lstStyle/>
          <a:p>
            <a:pPr algn="ctr">
              <a:defRPr/>
            </a:pPr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387" name="矩形 6"/>
          <p:cNvSpPr>
            <a:spLocks noChangeArrowheads="1"/>
          </p:cNvSpPr>
          <p:nvPr/>
        </p:nvSpPr>
        <p:spPr bwMode="auto">
          <a:xfrm>
            <a:off x="219075" y="476250"/>
            <a:ext cx="100013" cy="44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Calibri" pitchFamily="34" charset="0"/>
              <a:ea typeface="幼圆" pitchFamily="49" charset="-122"/>
            </a:endParaRPr>
          </a:p>
        </p:txBody>
      </p:sp>
      <p:sp>
        <p:nvSpPr>
          <p:cNvPr id="3" name="副标题 2"/>
          <p:cNvSpPr>
            <a:spLocks noGrp="1"/>
          </p:cNvSpPr>
          <p:nvPr>
            <p:custDataLst>
              <p:tags r:id="rId2"/>
            </p:custDataLst>
          </p:nvPr>
        </p:nvSpPr>
        <p:spPr>
          <a:xfrm>
            <a:off x="403225" y="371475"/>
            <a:ext cx="3408363" cy="657225"/>
          </a:xfr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 panose="05000000000000000000" pitchFamily="2" charset="2"/>
              <a:buNone/>
              <a:defRPr/>
            </a:pPr>
            <a:r>
              <a:rPr lang="zh-CN" altLang="en-US" sz="3600" dirty="0"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sym typeface="+mn-ea"/>
              </a:rPr>
              <a:t>二、新课讲解</a:t>
            </a:r>
          </a:p>
          <a:p>
            <a:pPr marL="0" indent="0">
              <a:buFont typeface="Wingdings" panose="05000000000000000000" pitchFamily="2" charset="2"/>
              <a:buNone/>
              <a:defRPr/>
            </a:pPr>
            <a:endParaRPr lang="zh-CN" altLang="en-US" sz="3600" dirty="0"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黑体" panose="02010609060101010101" pitchFamily="49" charset="-122"/>
              <a:sym typeface="+mn-ea"/>
            </a:endParaRPr>
          </a:p>
          <a:p>
            <a:pPr marL="0" indent="0">
              <a:buFont typeface="Wingdings" panose="05000000000000000000" pitchFamily="2" charset="2"/>
              <a:buNone/>
              <a:defRPr/>
            </a:pPr>
            <a:endParaRPr lang="zh-CN" altLang="en-US" sz="3600" b="1" dirty="0">
              <a:latin typeface="黑体" panose="02010609060101010101" pitchFamily="49" charset="-122"/>
              <a:sym typeface="+mn-ea"/>
            </a:endParaRPr>
          </a:p>
          <a:p>
            <a:pPr>
              <a:defRPr/>
            </a:pPr>
            <a:endParaRPr lang="zh-CN" altLang="en-US" dirty="0">
              <a:sym typeface="+mn-ea"/>
            </a:endParaRPr>
          </a:p>
        </p:txBody>
      </p:sp>
      <p:sp>
        <p:nvSpPr>
          <p:cNvPr id="11" name="矩形 10"/>
          <p:cNvSpPr>
            <a:spLocks noChangeArrowheads="1"/>
          </p:cNvSpPr>
          <p:nvPr/>
        </p:nvSpPr>
        <p:spPr bwMode="auto">
          <a:xfrm>
            <a:off x="1582834" y="5276850"/>
            <a:ext cx="10188575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dirty="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　　</a:t>
            </a:r>
            <a:r>
              <a:rPr lang="zh-CN" altLang="en-US" sz="2400" b="1" dirty="0">
                <a:solidFill>
                  <a:schemeClr val="tx2"/>
                </a:solidFill>
                <a:latin typeface="微软雅黑" pitchFamily="34" charset="-122"/>
                <a:ea typeface="微软雅黑" pitchFamily="34" charset="-122"/>
              </a:rPr>
              <a:t>拥有创造力的人留意自己细小的想法　　</a:t>
            </a:r>
          </a:p>
        </p:txBody>
      </p:sp>
      <p:sp>
        <p:nvSpPr>
          <p:cNvPr id="20487" name="矩形 15"/>
          <p:cNvSpPr>
            <a:spLocks noChangeArrowheads="1" noChangeShapeType="1" noTextEdit="1"/>
          </p:cNvSpPr>
          <p:nvPr/>
        </p:nvSpPr>
        <p:spPr bwMode="auto">
          <a:xfrm>
            <a:off x="2073371" y="4413250"/>
            <a:ext cx="6559550" cy="458788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2400" b="1" kern="10">
                <a:solidFill>
                  <a:srgbClr val="660066"/>
                </a:solidFill>
                <a:effectLst>
                  <a:outerShdw dist="45791" dir="2021404" algn="ctr" rotWithShape="0">
                    <a:srgbClr val="B2B2B2">
                      <a:alpha val="78998"/>
                    </a:srgbClr>
                  </a:outerShdw>
                </a:effectLst>
                <a:latin typeface="微软雅黑"/>
                <a:ea typeface="微软雅黑"/>
              </a:rPr>
              <a:t>区分一个人是否拥有创造力的主要根据之一</a:t>
            </a:r>
          </a:p>
        </p:txBody>
      </p:sp>
      <p:sp>
        <p:nvSpPr>
          <p:cNvPr id="18" name="矩形 17"/>
          <p:cNvSpPr>
            <a:spLocks noChangeArrowheads="1"/>
          </p:cNvSpPr>
          <p:nvPr/>
        </p:nvSpPr>
        <p:spPr bwMode="auto">
          <a:xfrm>
            <a:off x="1162146" y="1209675"/>
            <a:ext cx="448468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2400" b="1">
                <a:latin typeface="微软雅黑" pitchFamily="34" charset="-122"/>
                <a:ea typeface="微软雅黑" pitchFamily="34" charset="-122"/>
              </a:rPr>
              <a:t>富于创造力的人</a:t>
            </a:r>
          </a:p>
        </p:txBody>
      </p:sp>
      <p:sp>
        <p:nvSpPr>
          <p:cNvPr id="19" name="矩形 18"/>
          <p:cNvSpPr>
            <a:spLocks noChangeArrowheads="1"/>
          </p:cNvSpPr>
          <p:nvPr/>
        </p:nvSpPr>
        <p:spPr bwMode="auto">
          <a:xfrm>
            <a:off x="5481734" y="1141413"/>
            <a:ext cx="607377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2400" b="1">
                <a:latin typeface="微软雅黑" pitchFamily="34" charset="-122"/>
                <a:ea typeface="微软雅黑" pitchFamily="34" charset="-122"/>
              </a:rPr>
              <a:t>没有拥有创造力的人</a:t>
            </a:r>
          </a:p>
        </p:txBody>
      </p:sp>
      <p:sp>
        <p:nvSpPr>
          <p:cNvPr id="20" name="矩形 19"/>
          <p:cNvSpPr>
            <a:spLocks noChangeArrowheads="1"/>
          </p:cNvSpPr>
          <p:nvPr/>
        </p:nvSpPr>
        <p:spPr bwMode="auto">
          <a:xfrm>
            <a:off x="1046259" y="1931988"/>
            <a:ext cx="6729412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000099"/>
                </a:solidFill>
                <a:latin typeface="微软雅黑" pitchFamily="34" charset="-122"/>
                <a:ea typeface="微软雅黑" pitchFamily="34" charset="-122"/>
              </a:rPr>
              <a:t>认为自己具有创造力</a:t>
            </a:r>
          </a:p>
        </p:txBody>
      </p:sp>
      <p:sp>
        <p:nvSpPr>
          <p:cNvPr id="21" name="矩形 20"/>
          <p:cNvSpPr>
            <a:spLocks noChangeArrowheads="1"/>
          </p:cNvSpPr>
          <p:nvPr/>
        </p:nvSpPr>
        <p:spPr bwMode="auto">
          <a:xfrm>
            <a:off x="5486376" y="1906588"/>
            <a:ext cx="651668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0099"/>
                </a:solidFill>
                <a:latin typeface="微软雅黑" pitchFamily="34" charset="-122"/>
                <a:ea typeface="微软雅黑" pitchFamily="34" charset="-122"/>
              </a:rPr>
              <a:t>不认为自己具有创造力</a:t>
            </a:r>
          </a:p>
        </p:txBody>
      </p:sp>
      <p:sp>
        <p:nvSpPr>
          <p:cNvPr id="22" name="矩形 21"/>
          <p:cNvSpPr>
            <a:spLocks noChangeArrowheads="1"/>
          </p:cNvSpPr>
          <p:nvPr/>
        </p:nvSpPr>
        <p:spPr bwMode="auto">
          <a:xfrm>
            <a:off x="6180234" y="2967037"/>
            <a:ext cx="4392612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2400" b="1" dirty="0">
                <a:latin typeface="微软雅黑" pitchFamily="34" charset="-122"/>
                <a:ea typeface="微软雅黑" pitchFamily="34" charset="-122"/>
              </a:rPr>
              <a:t>进行自我压制</a:t>
            </a:r>
          </a:p>
        </p:txBody>
      </p:sp>
      <p:sp>
        <p:nvSpPr>
          <p:cNvPr id="23" name="矩形 22"/>
          <p:cNvSpPr>
            <a:spLocks noChangeArrowheads="1"/>
          </p:cNvSpPr>
          <p:nvPr/>
        </p:nvSpPr>
        <p:spPr bwMode="auto">
          <a:xfrm>
            <a:off x="996938" y="2665413"/>
            <a:ext cx="4032250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2400" b="1" dirty="0">
                <a:latin typeface="微软雅黑" pitchFamily="34" charset="-122"/>
                <a:ea typeface="微软雅黑" pitchFamily="34" charset="-122"/>
              </a:rPr>
              <a:t>关注极其普通、甚至一闪念的想法，并对它反复推敲，逐渐充实。</a:t>
            </a:r>
          </a:p>
        </p:txBody>
      </p:sp>
      <p:sp>
        <p:nvSpPr>
          <p:cNvPr id="24" name="矩形 23"/>
          <p:cNvSpPr>
            <a:spLocks noChangeArrowheads="1"/>
          </p:cNvSpPr>
          <p:nvPr/>
        </p:nvSpPr>
        <p:spPr bwMode="auto">
          <a:xfrm>
            <a:off x="2621059" y="6008688"/>
            <a:ext cx="88773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2604F0"/>
                </a:solidFill>
                <a:latin typeface="微软雅黑" pitchFamily="34" charset="-122"/>
                <a:ea typeface="微软雅黑" pitchFamily="34" charset="-122"/>
              </a:rPr>
              <a:t>　结论：</a:t>
            </a:r>
            <a:r>
              <a:rPr lang="zh-CN" altLang="en-US" sz="24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人人都具有创造力</a:t>
            </a:r>
          </a:p>
        </p:txBody>
      </p:sp>
      <p:sp>
        <p:nvSpPr>
          <p:cNvPr id="25" name="直接连接符 24"/>
          <p:cNvSpPr>
            <a:spLocks noChangeShapeType="1"/>
          </p:cNvSpPr>
          <p:nvPr/>
        </p:nvSpPr>
        <p:spPr bwMode="auto">
          <a:xfrm>
            <a:off x="2602009" y="1646238"/>
            <a:ext cx="0" cy="328612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" name="直接连接符 25"/>
          <p:cNvSpPr>
            <a:spLocks noChangeShapeType="1"/>
          </p:cNvSpPr>
          <p:nvPr/>
        </p:nvSpPr>
        <p:spPr bwMode="auto">
          <a:xfrm>
            <a:off x="7353396" y="1646238"/>
            <a:ext cx="0" cy="354012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7" name="直接连接符 26"/>
          <p:cNvSpPr>
            <a:spLocks noChangeShapeType="1"/>
          </p:cNvSpPr>
          <p:nvPr/>
        </p:nvSpPr>
        <p:spPr bwMode="auto">
          <a:xfrm>
            <a:off x="2602009" y="2373313"/>
            <a:ext cx="0" cy="29845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8" name="直接连接符 27"/>
          <p:cNvSpPr>
            <a:spLocks noChangeShapeType="1"/>
          </p:cNvSpPr>
          <p:nvPr/>
        </p:nvSpPr>
        <p:spPr bwMode="auto">
          <a:xfrm>
            <a:off x="7353396" y="2490788"/>
            <a:ext cx="0" cy="34925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9" name="直接连接符 28"/>
          <p:cNvSpPr>
            <a:spLocks noChangeShapeType="1"/>
          </p:cNvSpPr>
          <p:nvPr/>
        </p:nvSpPr>
        <p:spPr bwMode="auto">
          <a:xfrm>
            <a:off x="3070321" y="3762375"/>
            <a:ext cx="1962150" cy="360363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0" name="直接连接符 29"/>
          <p:cNvSpPr>
            <a:spLocks noChangeShapeType="1"/>
          </p:cNvSpPr>
          <p:nvPr/>
        </p:nvSpPr>
        <p:spPr bwMode="auto">
          <a:xfrm flipH="1">
            <a:off x="5481734" y="3659188"/>
            <a:ext cx="1868487" cy="43180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1" name="直接连接符 30"/>
          <p:cNvSpPr>
            <a:spLocks noChangeShapeType="1"/>
          </p:cNvSpPr>
          <p:nvPr/>
        </p:nvSpPr>
        <p:spPr bwMode="auto">
          <a:xfrm>
            <a:off x="5032471" y="4872038"/>
            <a:ext cx="0" cy="503237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2" name="直接连接符 31"/>
          <p:cNvSpPr>
            <a:spLocks noChangeShapeType="1"/>
          </p:cNvSpPr>
          <p:nvPr/>
        </p:nvSpPr>
        <p:spPr bwMode="auto">
          <a:xfrm>
            <a:off x="5037234" y="5688013"/>
            <a:ext cx="0" cy="287337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0503" name="矩形 32"/>
          <p:cNvSpPr>
            <a:spLocks noChangeArrowheads="1" noChangeShapeType="1" noTextEdit="1"/>
          </p:cNvSpPr>
          <p:nvPr/>
        </p:nvSpPr>
        <p:spPr bwMode="auto">
          <a:xfrm rot="5400000">
            <a:off x="3748184" y="2073275"/>
            <a:ext cx="2736850" cy="647700"/>
          </a:xfrm>
          <a:prstGeom prst="rect">
            <a:avLst/>
          </a:prstGeom>
        </p:spPr>
        <p:txBody>
          <a:bodyPr vert="eaVert" wrap="none" fromWordArt="1">
            <a:prstTxWarp prst="textPlain">
              <a:avLst>
                <a:gd name="adj" fmla="val 50000"/>
              </a:avLst>
            </a:prstTxWarp>
            <a:scene3d>
              <a:camera prst="legacyPerspectiveFront">
                <a:rot lat="20639998" lon="20699998" rev="0"/>
              </a:camera>
              <a:lightRig rig="legacyNormal3" dir="l"/>
            </a:scene3d>
            <a:sp3d extrusionH="201600" prstMaterial="legacyPlastic">
              <a:extrusionClr>
                <a:srgbClr val="FF9966"/>
              </a:extrusionClr>
            </a:sp3d>
          </a:bodyPr>
          <a:lstStyle/>
          <a:p>
            <a:pPr algn="ctr" fontAlgn="auto"/>
            <a:r>
              <a:rPr lang="zh-CN" altLang="en-US" sz="2400" b="1" kern="10">
                <a:ln w="9525">
                  <a:round/>
                  <a:headEnd/>
                  <a:tailEnd/>
                </a:ln>
                <a:blipFill dpi="0" rotWithShape="1">
                  <a:blip r:embed="rId4"/>
                  <a:srcRect/>
                  <a:tile tx="0" ty="0" sx="100000" sy="100000" flip="none" algn="tl"/>
                </a:blipFill>
                <a:latin typeface="微软雅黑"/>
                <a:ea typeface="微软雅黑"/>
              </a:rPr>
              <a:t>对比论证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8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57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2" dur="2000"/>
                                        <p:tgtEl>
                                          <p:spTgt spid="204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1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 nodeType="clickPar">
                      <p:stCondLst>
                        <p:cond delay="indefinite"/>
                      </p:stCondLst>
                      <p:childTnLst>
                        <p:par>
                          <p:cTn id="6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2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73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 nodeType="clickPar">
                      <p:stCondLst>
                        <p:cond delay="indefinite"/>
                      </p:stCondLst>
                      <p:childTnLst>
                        <p:par>
                          <p:cTn id="7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9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81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385" decel="100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4" dur="385" decel="100000"/>
                                        <p:tgtEl>
                                          <p:spTgt spid="2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85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86" dur="385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87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88" dur="385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89" dur="615" accel="100000" fill="hold">
                                          <p:stCondLst>
                                            <p:cond delay="385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 nodeType="clickPar">
                      <p:stCondLst>
                        <p:cond delay="indefinite"/>
                      </p:stCondLst>
                      <p:childTnLst>
                        <p:par>
                          <p:cTn id="9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2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4" dur="500"/>
                                        <p:tgtEl>
                                          <p:spTgt spid="205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20487" grpId="0" animBg="1"/>
      <p:bldP spid="18" grpId="0"/>
      <p:bldP spid="19" grpId="0"/>
      <p:bldP spid="20" grpId="0"/>
      <p:bldP spid="21" grpId="0"/>
      <p:bldP spid="22" grpId="0"/>
      <p:bldP spid="23" grpId="0"/>
      <p:bldP spid="24" grpId="0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2050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单圆角矩形 5"/>
          <p:cNvSpPr/>
          <p:nvPr/>
        </p:nvSpPr>
        <p:spPr>
          <a:xfrm>
            <a:off x="-23813" y="153988"/>
            <a:ext cx="3724276" cy="769937"/>
          </a:xfrm>
          <a:custGeom>
            <a:avLst/>
            <a:gdLst>
              <a:gd name="txL" fmla="*/ 0 w 3816424"/>
              <a:gd name="txT" fmla="*/ 0 h 1263290"/>
              <a:gd name="txR" fmla="*/ 3816424 w 3816424"/>
              <a:gd name="txB" fmla="*/ 1263290 h 1263290"/>
            </a:gdLst>
            <a:ahLst/>
            <a:cxnLst>
              <a:cxn ang="0">
                <a:pos x="0" y="0"/>
              </a:cxn>
              <a:cxn ang="0">
                <a:pos x="3402671" y="0"/>
              </a:cxn>
              <a:cxn ang="0">
                <a:pos x="3816424" y="413753"/>
              </a:cxn>
              <a:cxn ang="0">
                <a:pos x="3816424" y="1263290"/>
              </a:cxn>
              <a:cxn ang="0">
                <a:pos x="0" y="1263290"/>
              </a:cxn>
              <a:cxn ang="0">
                <a:pos x="0" y="0"/>
              </a:cxn>
            </a:cxnLst>
            <a:rect l="txL" t="txT" r="txR" b="txB"/>
            <a:pathLst>
              <a:path w="3816424" h="1263290">
                <a:moveTo>
                  <a:pt x="0" y="0"/>
                </a:moveTo>
                <a:lnTo>
                  <a:pt x="3402671" y="0"/>
                </a:lnTo>
                <a:cubicBezTo>
                  <a:pt x="3631180" y="0"/>
                  <a:pt x="3816424" y="185244"/>
                  <a:pt x="3816424" y="413753"/>
                </a:cubicBezTo>
                <a:lnTo>
                  <a:pt x="3816424" y="1263290"/>
                </a:lnTo>
                <a:lnTo>
                  <a:pt x="0" y="126329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>
              <a:lumMod val="50000"/>
            </a:schemeClr>
          </a:solidFill>
          <a:ln w="9525">
            <a:noFill/>
          </a:ln>
        </p:spPr>
        <p:txBody>
          <a:bodyPr anchor="ctr"/>
          <a:lstStyle/>
          <a:p>
            <a:pPr algn="ctr">
              <a:defRPr/>
            </a:pPr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411" name="矩形 6"/>
          <p:cNvSpPr>
            <a:spLocks noChangeArrowheads="1"/>
          </p:cNvSpPr>
          <p:nvPr/>
        </p:nvSpPr>
        <p:spPr bwMode="auto">
          <a:xfrm>
            <a:off x="219075" y="476250"/>
            <a:ext cx="100013" cy="44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Calibri" pitchFamily="34" charset="0"/>
              <a:ea typeface="幼圆" pitchFamily="49" charset="-122"/>
            </a:endParaRPr>
          </a:p>
        </p:txBody>
      </p:sp>
      <p:sp>
        <p:nvSpPr>
          <p:cNvPr id="3" name="副标题 2"/>
          <p:cNvSpPr>
            <a:spLocks noGrp="1"/>
          </p:cNvSpPr>
          <p:nvPr>
            <p:custDataLst>
              <p:tags r:id="rId2"/>
            </p:custDataLst>
          </p:nvPr>
        </p:nvSpPr>
        <p:spPr>
          <a:xfrm>
            <a:off x="403225" y="371475"/>
            <a:ext cx="3408363" cy="657225"/>
          </a:xfr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 panose="05000000000000000000" pitchFamily="2" charset="2"/>
              <a:buNone/>
              <a:defRPr/>
            </a:pPr>
            <a:r>
              <a:rPr lang="zh-CN" altLang="en-US" sz="3600" dirty="0"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sym typeface="+mn-ea"/>
              </a:rPr>
              <a:t>二、新课讲解</a:t>
            </a:r>
          </a:p>
          <a:p>
            <a:pPr marL="0" indent="0">
              <a:buFont typeface="Wingdings" panose="05000000000000000000" pitchFamily="2" charset="2"/>
              <a:buNone/>
              <a:defRPr/>
            </a:pPr>
            <a:endParaRPr lang="zh-CN" altLang="en-US" sz="3600" dirty="0"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黑体" panose="02010609060101010101" pitchFamily="49" charset="-122"/>
              <a:sym typeface="+mn-ea"/>
            </a:endParaRPr>
          </a:p>
          <a:p>
            <a:pPr marL="0" indent="0">
              <a:buFont typeface="Wingdings" panose="05000000000000000000" pitchFamily="2" charset="2"/>
              <a:buNone/>
              <a:defRPr/>
            </a:pPr>
            <a:endParaRPr lang="zh-CN" altLang="en-US" sz="3600" b="1" dirty="0">
              <a:latin typeface="黑体" panose="02010609060101010101" pitchFamily="49" charset="-122"/>
              <a:sym typeface="+mn-ea"/>
            </a:endParaRPr>
          </a:p>
          <a:p>
            <a:pPr>
              <a:defRPr/>
            </a:pPr>
            <a:endParaRPr lang="zh-CN" altLang="en-US" dirty="0">
              <a:sym typeface="+mn-ea"/>
            </a:endParaRPr>
          </a:p>
        </p:txBody>
      </p:sp>
      <p:sp>
        <p:nvSpPr>
          <p:cNvPr id="17414" name="TextBox 8"/>
          <p:cNvSpPr txBox="1">
            <a:spLocks noChangeArrowheads="1"/>
          </p:cNvSpPr>
          <p:nvPr/>
        </p:nvSpPr>
        <p:spPr bwMode="auto">
          <a:xfrm>
            <a:off x="1138271" y="1047750"/>
            <a:ext cx="2138363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 sz="280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论证方法</a:t>
            </a:r>
          </a:p>
        </p:txBody>
      </p:sp>
      <p:sp>
        <p:nvSpPr>
          <p:cNvPr id="344071" name="文本框 21507"/>
          <p:cNvSpPr txBox="1">
            <a:spLocks noChangeArrowheads="1"/>
          </p:cNvSpPr>
          <p:nvPr/>
        </p:nvSpPr>
        <p:spPr bwMode="auto">
          <a:xfrm>
            <a:off x="995363" y="1898650"/>
            <a:ext cx="1952625" cy="522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/>
            <a:r>
              <a:rPr lang="zh-CN" altLang="en-US" sz="2800" b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举例论证</a:t>
            </a:r>
            <a:endParaRPr lang="zh-CN" altLang="en-US" sz="2800" b="1">
              <a:latin typeface="Times New Roman" pitchFamily="18" charset="0"/>
              <a:ea typeface="黑体" pitchFamily="49" charset="-122"/>
            </a:endParaRPr>
          </a:p>
        </p:txBody>
      </p:sp>
      <p:grpSp>
        <p:nvGrpSpPr>
          <p:cNvPr id="2" name="组合 4"/>
          <p:cNvGrpSpPr>
            <a:grpSpLocks/>
          </p:cNvGrpSpPr>
          <p:nvPr/>
        </p:nvGrpSpPr>
        <p:grpSpPr bwMode="auto">
          <a:xfrm>
            <a:off x="1141413" y="2482850"/>
            <a:ext cx="7434262" cy="2076450"/>
            <a:chOff x="1140938" y="2482143"/>
            <a:chExt cx="7435054" cy="2076671"/>
          </a:xfrm>
        </p:grpSpPr>
        <p:pic>
          <p:nvPicPr>
            <p:cNvPr id="17421" name="图片 10" descr="铅活字版的发明者——谷登堡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915178" y="2482143"/>
              <a:ext cx="1660814" cy="207667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8" name="矩形 17"/>
            <p:cNvSpPr>
              <a:spLocks noChangeArrowheads="1"/>
            </p:cNvSpPr>
            <p:nvPr/>
          </p:nvSpPr>
          <p:spPr bwMode="auto">
            <a:xfrm>
              <a:off x="1140938" y="2573192"/>
              <a:ext cx="5520325" cy="1689280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  <a:ea typeface="黑体" panose="02010609060101010101" pitchFamily="49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  <a:ea typeface="黑体" panose="02010609060101010101" pitchFamily="49" charset="-122"/>
                </a:defRPr>
              </a:lvl2pPr>
              <a:lvl3pPr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  <a:ea typeface="黑体" panose="02010609060101010101" pitchFamily="49" charset="-122"/>
                </a:defRPr>
              </a:lvl3pPr>
              <a:lvl4pPr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  <a:ea typeface="黑体" panose="02010609060101010101" pitchFamily="49" charset="-122"/>
                </a:defRPr>
              </a:lvl4pPr>
              <a:lvl5pPr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  <a:ea typeface="黑体" panose="02010609060101010101" pitchFamily="49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  <a:ea typeface="黑体" panose="02010609060101010101" pitchFamily="49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  <a:ea typeface="黑体" panose="02010609060101010101" pitchFamily="49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  <a:ea typeface="黑体" panose="02010609060101010101" pitchFamily="49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  <a:ea typeface="黑体" panose="02010609060101010101" pitchFamily="49" charset="-122"/>
                </a:defRPr>
              </a:lvl9pPr>
            </a:lstStyle>
            <a:p>
              <a:pPr>
                <a:lnSpc>
                  <a:spcPct val="150000"/>
                </a:lnSpc>
                <a:defRPr/>
              </a:pPr>
              <a:r>
                <a:rPr lang="zh-CN" altLang="en-US" sz="2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*约翰</a:t>
              </a:r>
              <a:r>
                <a:rPr lang="en-US" altLang="zh-CN" sz="2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•</a:t>
              </a:r>
              <a:r>
                <a:rPr lang="zh-CN" altLang="en-US" sz="2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古登贝尔克将毫不相关的两种机械</a:t>
              </a:r>
              <a:r>
                <a:rPr lang="en-US" altLang="zh-CN" sz="2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——</a:t>
              </a:r>
              <a:r>
                <a:rPr lang="zh-CN" altLang="en-US" sz="2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葡萄压榨机和硬币打制器组合起来，创造了印刷机和排版术。</a:t>
              </a:r>
            </a:p>
          </p:txBody>
        </p:sp>
      </p:grpSp>
      <p:grpSp>
        <p:nvGrpSpPr>
          <p:cNvPr id="4" name="组合 5"/>
          <p:cNvGrpSpPr>
            <a:grpSpLocks/>
          </p:cNvGrpSpPr>
          <p:nvPr/>
        </p:nvGrpSpPr>
        <p:grpSpPr bwMode="auto">
          <a:xfrm>
            <a:off x="1143794" y="4332287"/>
            <a:ext cx="7728744" cy="1828800"/>
            <a:chOff x="1051230" y="4369541"/>
            <a:chExt cx="7729086" cy="1827831"/>
          </a:xfrm>
        </p:grpSpPr>
        <p:pic>
          <p:nvPicPr>
            <p:cNvPr id="17419" name="图片 15" descr="pingpong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88353" y="4603718"/>
              <a:ext cx="2391963" cy="159365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9" name="矩形 18"/>
            <p:cNvSpPr>
              <a:spLocks noChangeArrowheads="1"/>
            </p:cNvSpPr>
            <p:nvPr/>
          </p:nvSpPr>
          <p:spPr bwMode="auto">
            <a:xfrm>
              <a:off x="1051230" y="4369541"/>
              <a:ext cx="5519981" cy="1754845"/>
            </a:xfrm>
            <a:prstGeom prst="rect">
              <a:avLst/>
            </a:prstGeom>
            <a:noFill/>
            <a:ln>
              <a:noFill/>
            </a:ln>
          </p:spPr>
          <p:txBody>
            <a:bodyPr>
              <a:spAutoFit/>
            </a:bodyPr>
            <a:lstStyle>
              <a:lvl1pPr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  <a:ea typeface="黑体" panose="02010609060101010101" pitchFamily="49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  <a:ea typeface="黑体" panose="02010609060101010101" pitchFamily="49" charset="-122"/>
                </a:defRPr>
              </a:lvl2pPr>
              <a:lvl3pPr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  <a:ea typeface="黑体" panose="02010609060101010101" pitchFamily="49" charset="-122"/>
                </a:defRPr>
              </a:lvl3pPr>
              <a:lvl4pPr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  <a:ea typeface="黑体" panose="02010609060101010101" pitchFamily="49" charset="-122"/>
                </a:defRPr>
              </a:lvl4pPr>
              <a:lvl5pPr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  <a:ea typeface="黑体" panose="02010609060101010101" pitchFamily="49" charset="-122"/>
                </a:defRPr>
              </a:lvl5pPr>
              <a:lvl6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  <a:ea typeface="黑体" panose="02010609060101010101" pitchFamily="49" charset="-122"/>
                </a:defRPr>
              </a:lvl6pPr>
              <a:lvl7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  <a:ea typeface="黑体" panose="02010609060101010101" pitchFamily="49" charset="-122"/>
                </a:defRPr>
              </a:lvl7pPr>
              <a:lvl8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  <a:ea typeface="黑体" panose="02010609060101010101" pitchFamily="49" charset="-122"/>
                </a:defRPr>
              </a:lvl8pPr>
              <a:lvl9pPr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 sz="2800">
                  <a:solidFill>
                    <a:schemeClr val="tx1"/>
                  </a:solidFill>
                  <a:latin typeface="Times New Roman" panose="02020603050405020304" pitchFamily="18" charset="0"/>
                  <a:ea typeface="黑体" panose="02010609060101010101" pitchFamily="49" charset="-122"/>
                </a:defRPr>
              </a:lvl9pPr>
            </a:lstStyle>
            <a:p>
              <a:pPr>
                <a:lnSpc>
                  <a:spcPct val="150000"/>
                </a:lnSpc>
                <a:defRPr/>
              </a:pPr>
              <a:r>
                <a:rPr lang="zh-CN" altLang="en-US" sz="2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*罗兰</a:t>
              </a:r>
              <a:r>
                <a:rPr lang="en-US" altLang="zh-CN" sz="2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•</a:t>
              </a:r>
              <a:r>
                <a:rPr lang="zh-CN" altLang="en-US" sz="24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+mn-ea"/>
                </a:rPr>
                <a:t>布歇内尔把电视接受器作为试验对象，发明了乒乓球游戏，从此开始了游戏机的革命。</a:t>
              </a:r>
            </a:p>
          </p:txBody>
        </p:sp>
      </p:grpSp>
      <p:sp>
        <p:nvSpPr>
          <p:cNvPr id="344078" name="下箭头标注 3"/>
          <p:cNvSpPr>
            <a:spLocks noChangeArrowheads="1"/>
          </p:cNvSpPr>
          <p:nvPr/>
        </p:nvSpPr>
        <p:spPr bwMode="auto">
          <a:xfrm>
            <a:off x="4024313" y="1493838"/>
            <a:ext cx="3873500" cy="1547812"/>
          </a:xfrm>
          <a:prstGeom prst="downArrowCallout">
            <a:avLst>
              <a:gd name="adj1" fmla="val 25002"/>
              <a:gd name="adj2" fmla="val 25002"/>
              <a:gd name="adj3" fmla="val 25000"/>
              <a:gd name="adj4" fmla="val 64972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zh-CN" altLang="en-US" sz="24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有力地证明了发挥创造力的关键在于如何运用知识。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4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4407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4407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4407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440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0" dur="1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4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1000"/>
                                        <p:tgtEl>
                                          <p:spTgt spid="344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4071" grpId="0"/>
      <p:bldP spid="34407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单圆角矩形 5"/>
          <p:cNvSpPr/>
          <p:nvPr/>
        </p:nvSpPr>
        <p:spPr>
          <a:xfrm>
            <a:off x="-23813" y="153988"/>
            <a:ext cx="3724276" cy="769937"/>
          </a:xfrm>
          <a:custGeom>
            <a:avLst/>
            <a:gdLst>
              <a:gd name="txL" fmla="*/ 0 w 3816424"/>
              <a:gd name="txT" fmla="*/ 0 h 1263290"/>
              <a:gd name="txR" fmla="*/ 3816424 w 3816424"/>
              <a:gd name="txB" fmla="*/ 1263290 h 1263290"/>
            </a:gdLst>
            <a:ahLst/>
            <a:cxnLst>
              <a:cxn ang="0">
                <a:pos x="0" y="0"/>
              </a:cxn>
              <a:cxn ang="0">
                <a:pos x="3402671" y="0"/>
              </a:cxn>
              <a:cxn ang="0">
                <a:pos x="3816424" y="413753"/>
              </a:cxn>
              <a:cxn ang="0">
                <a:pos x="3816424" y="1263290"/>
              </a:cxn>
              <a:cxn ang="0">
                <a:pos x="0" y="1263290"/>
              </a:cxn>
              <a:cxn ang="0">
                <a:pos x="0" y="0"/>
              </a:cxn>
            </a:cxnLst>
            <a:rect l="txL" t="txT" r="txR" b="txB"/>
            <a:pathLst>
              <a:path w="3816424" h="1263290">
                <a:moveTo>
                  <a:pt x="0" y="0"/>
                </a:moveTo>
                <a:lnTo>
                  <a:pt x="3402671" y="0"/>
                </a:lnTo>
                <a:cubicBezTo>
                  <a:pt x="3631180" y="0"/>
                  <a:pt x="3816424" y="185244"/>
                  <a:pt x="3816424" y="413753"/>
                </a:cubicBezTo>
                <a:lnTo>
                  <a:pt x="3816424" y="1263290"/>
                </a:lnTo>
                <a:lnTo>
                  <a:pt x="0" y="126329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>
              <a:lumMod val="50000"/>
            </a:schemeClr>
          </a:solidFill>
          <a:ln w="9525">
            <a:noFill/>
          </a:ln>
        </p:spPr>
        <p:txBody>
          <a:bodyPr anchor="ctr"/>
          <a:lstStyle/>
          <a:p>
            <a:pPr algn="ctr">
              <a:defRPr/>
            </a:pPr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435" name="矩形 6"/>
          <p:cNvSpPr>
            <a:spLocks noChangeArrowheads="1"/>
          </p:cNvSpPr>
          <p:nvPr/>
        </p:nvSpPr>
        <p:spPr bwMode="auto">
          <a:xfrm>
            <a:off x="219075" y="476250"/>
            <a:ext cx="100013" cy="44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Calibri" pitchFamily="34" charset="0"/>
              <a:ea typeface="幼圆" pitchFamily="49" charset="-122"/>
            </a:endParaRPr>
          </a:p>
        </p:txBody>
      </p:sp>
      <p:sp>
        <p:nvSpPr>
          <p:cNvPr id="3" name="副标题 2"/>
          <p:cNvSpPr>
            <a:spLocks noGrp="1"/>
          </p:cNvSpPr>
          <p:nvPr>
            <p:custDataLst>
              <p:tags r:id="rId2"/>
            </p:custDataLst>
          </p:nvPr>
        </p:nvSpPr>
        <p:spPr>
          <a:xfrm>
            <a:off x="403225" y="371475"/>
            <a:ext cx="3408363" cy="657225"/>
          </a:xfr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 panose="05000000000000000000" pitchFamily="2" charset="2"/>
              <a:buNone/>
              <a:defRPr/>
            </a:pPr>
            <a:r>
              <a:rPr lang="zh-CN" altLang="en-US" sz="3600" dirty="0"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sym typeface="+mn-ea"/>
              </a:rPr>
              <a:t>二、新课讲</a:t>
            </a:r>
            <a:r>
              <a:rPr lang="zh-CN" altLang="en-US" sz="3600" dirty="0" smtClean="0"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sym typeface="+mn-ea"/>
              </a:rPr>
              <a:t>解</a:t>
            </a:r>
            <a:endParaRPr lang="zh-CN" altLang="en-US" sz="3600" b="1" dirty="0">
              <a:latin typeface="黑体" panose="02010609060101010101" pitchFamily="49" charset="-122"/>
              <a:sym typeface="+mn-ea"/>
            </a:endParaRPr>
          </a:p>
        </p:txBody>
      </p:sp>
      <p:sp>
        <p:nvSpPr>
          <p:cNvPr id="18438" name="TextBox 8"/>
          <p:cNvSpPr txBox="1">
            <a:spLocks noChangeArrowheads="1"/>
          </p:cNvSpPr>
          <p:nvPr/>
        </p:nvSpPr>
        <p:spPr bwMode="auto">
          <a:xfrm>
            <a:off x="1370684" y="923925"/>
            <a:ext cx="1543050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zh-CN" altLang="en-US" sz="240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论证结构</a:t>
            </a:r>
          </a:p>
        </p:txBody>
      </p:sp>
      <p:sp>
        <p:nvSpPr>
          <p:cNvPr id="18439" name="Rectangle 3"/>
          <p:cNvSpPr>
            <a:spLocks noChangeArrowheads="1"/>
          </p:cNvSpPr>
          <p:nvPr/>
        </p:nvSpPr>
        <p:spPr bwMode="auto">
          <a:xfrm>
            <a:off x="1866325" y="1417443"/>
            <a:ext cx="4522733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eaLnBrk="0" hangingPunct="0"/>
            <a:r>
              <a:rPr lang="zh-CN" altLang="en-US" sz="1600" b="1" dirty="0">
                <a:solidFill>
                  <a:srgbClr val="000099"/>
                </a:solidFill>
                <a:latin typeface="微软雅黑" pitchFamily="34" charset="-122"/>
                <a:ea typeface="微软雅黑" pitchFamily="34" charset="-122"/>
              </a:rPr>
              <a:t>数学问题</a:t>
            </a:r>
            <a:r>
              <a:rPr lang="en-US" altLang="zh-CN" sz="1600" b="1" dirty="0">
                <a:solidFill>
                  <a:srgbClr val="000099"/>
                </a:solidFill>
                <a:latin typeface="微软雅黑" pitchFamily="34" charset="-122"/>
                <a:ea typeface="微软雅黑" pitchFamily="34" charset="-122"/>
              </a:rPr>
              <a:t>→</a:t>
            </a:r>
            <a:r>
              <a:rPr lang="zh-CN" altLang="en-US" sz="1600" b="1" dirty="0">
                <a:solidFill>
                  <a:srgbClr val="000099"/>
                </a:solidFill>
                <a:latin typeface="微软雅黑" pitchFamily="34" charset="-122"/>
                <a:ea typeface="微软雅黑" pitchFamily="34" charset="-122"/>
              </a:rPr>
              <a:t>生活问题：事物的正确答案不止一个</a:t>
            </a:r>
          </a:p>
        </p:txBody>
      </p:sp>
      <p:sp>
        <p:nvSpPr>
          <p:cNvPr id="18440" name="Text Box 5"/>
          <p:cNvSpPr txBox="1">
            <a:spLocks noChangeArrowheads="1"/>
          </p:cNvSpPr>
          <p:nvPr/>
        </p:nvSpPr>
        <p:spPr bwMode="auto">
          <a:xfrm>
            <a:off x="806328" y="3732213"/>
            <a:ext cx="3563937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en-US" sz="1600" b="1">
                <a:solidFill>
                  <a:srgbClr val="000099"/>
                </a:solidFill>
                <a:latin typeface="微软雅黑" pitchFamily="34" charset="-122"/>
                <a:ea typeface="微软雅黑" pitchFamily="34" charset="-122"/>
              </a:rPr>
              <a:t>探求第二种答案有</a:t>
            </a:r>
          </a:p>
          <a:p>
            <a:r>
              <a:rPr lang="zh-CN" altLang="en-US" sz="1600" b="1">
                <a:solidFill>
                  <a:srgbClr val="000099"/>
                </a:solidFill>
                <a:latin typeface="微软雅黑" pitchFamily="34" charset="-122"/>
                <a:ea typeface="微软雅黑" pitchFamily="34" charset="-122"/>
              </a:rPr>
              <a:t>赖于创造性思维</a:t>
            </a:r>
          </a:p>
        </p:txBody>
      </p:sp>
      <p:sp>
        <p:nvSpPr>
          <p:cNvPr id="18441" name="Text Box 6"/>
          <p:cNvSpPr txBox="1">
            <a:spLocks noChangeArrowheads="1"/>
          </p:cNvSpPr>
          <p:nvPr/>
        </p:nvSpPr>
        <p:spPr bwMode="auto">
          <a:xfrm>
            <a:off x="2080798" y="5298071"/>
            <a:ext cx="4379119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altLang="en-US" sz="1600" b="1" dirty="0">
                <a:solidFill>
                  <a:srgbClr val="006600"/>
                </a:solidFill>
                <a:latin typeface="微软雅黑" pitchFamily="34" charset="-122"/>
                <a:ea typeface="微软雅黑" pitchFamily="34" charset="-122"/>
              </a:rPr>
              <a:t>任何人都拥有创造力，关键要具备三个要素。</a:t>
            </a:r>
          </a:p>
        </p:txBody>
      </p:sp>
      <p:sp>
        <p:nvSpPr>
          <p:cNvPr id="18442" name="AutoShape 7"/>
          <p:cNvSpPr>
            <a:spLocks noChangeArrowheads="1"/>
          </p:cNvSpPr>
          <p:nvPr/>
        </p:nvSpPr>
        <p:spPr bwMode="auto">
          <a:xfrm>
            <a:off x="1566740" y="2270125"/>
            <a:ext cx="71438" cy="719138"/>
          </a:xfrm>
          <a:prstGeom prst="downArrow">
            <a:avLst>
              <a:gd name="adj1" fmla="val 50000"/>
              <a:gd name="adj2" fmla="val 219368"/>
            </a:avLst>
          </a:prstGeom>
          <a:noFill/>
          <a:ln w="38100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eaVert" wrap="none" anchor="ctr"/>
          <a:lstStyle/>
          <a:p>
            <a:pPr algn="ctr" eaLnBrk="0" hangingPunct="0"/>
            <a:endParaRPr lang="zh-CN" altLang="zh-CN" sz="16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443" name="AutoShape 8"/>
          <p:cNvSpPr>
            <a:spLocks/>
          </p:cNvSpPr>
          <p:nvPr/>
        </p:nvSpPr>
        <p:spPr bwMode="auto">
          <a:xfrm>
            <a:off x="3395580" y="2667020"/>
            <a:ext cx="71437" cy="1628775"/>
          </a:xfrm>
          <a:prstGeom prst="leftBrace">
            <a:avLst>
              <a:gd name="adj1" fmla="val 137857"/>
              <a:gd name="adj2" fmla="val 50000"/>
            </a:avLst>
          </a:prstGeom>
          <a:noFill/>
          <a:ln w="2857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algn="ctr" eaLnBrk="0" hangingPunct="0"/>
            <a:endParaRPr lang="zh-CN" altLang="zh-CN" sz="16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444" name="Text Box 9"/>
          <p:cNvSpPr txBox="1">
            <a:spLocks noChangeArrowheads="1"/>
          </p:cNvSpPr>
          <p:nvPr/>
        </p:nvSpPr>
        <p:spPr bwMode="auto">
          <a:xfrm>
            <a:off x="3624174" y="2633258"/>
            <a:ext cx="1008063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16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必需要素</a:t>
            </a:r>
          </a:p>
        </p:txBody>
      </p:sp>
      <p:sp>
        <p:nvSpPr>
          <p:cNvPr id="18445" name="Text Box 10"/>
          <p:cNvSpPr txBox="1">
            <a:spLocks noChangeArrowheads="1"/>
          </p:cNvSpPr>
          <p:nvPr/>
        </p:nvSpPr>
        <p:spPr bwMode="auto">
          <a:xfrm>
            <a:off x="3606685" y="3928624"/>
            <a:ext cx="1008063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sz="16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区分根据</a:t>
            </a:r>
          </a:p>
        </p:txBody>
      </p:sp>
      <p:sp>
        <p:nvSpPr>
          <p:cNvPr id="18446" name="AutoShape 11"/>
          <p:cNvSpPr>
            <a:spLocks/>
          </p:cNvSpPr>
          <p:nvPr/>
        </p:nvSpPr>
        <p:spPr bwMode="auto">
          <a:xfrm>
            <a:off x="4659192" y="2279650"/>
            <a:ext cx="204788" cy="1058863"/>
          </a:xfrm>
          <a:prstGeom prst="leftBrace">
            <a:avLst>
              <a:gd name="adj1" fmla="val 44596"/>
              <a:gd name="adj2" fmla="val 50000"/>
            </a:avLst>
          </a:prstGeom>
          <a:noFill/>
          <a:ln w="2857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algn="ctr" eaLnBrk="0" hangingPunct="0"/>
            <a:endParaRPr lang="zh-CN" altLang="zh-CN" sz="16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447" name="AutoShape 15"/>
          <p:cNvSpPr>
            <a:spLocks/>
          </p:cNvSpPr>
          <p:nvPr/>
        </p:nvSpPr>
        <p:spPr bwMode="auto">
          <a:xfrm>
            <a:off x="4652842" y="3675063"/>
            <a:ext cx="144463" cy="865187"/>
          </a:xfrm>
          <a:prstGeom prst="leftBrace">
            <a:avLst>
              <a:gd name="adj1" fmla="val 28281"/>
              <a:gd name="adj2" fmla="val 50000"/>
            </a:avLst>
          </a:prstGeom>
          <a:noFill/>
          <a:ln w="28575">
            <a:solidFill>
              <a:srgbClr val="00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algn="ctr" eaLnBrk="0" hangingPunct="0"/>
            <a:endParaRPr lang="zh-CN" altLang="zh-CN" sz="16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448" name="AutoShape 18"/>
          <p:cNvSpPr>
            <a:spLocks noChangeArrowheads="1"/>
          </p:cNvSpPr>
          <p:nvPr/>
        </p:nvSpPr>
        <p:spPr bwMode="auto">
          <a:xfrm flipH="1">
            <a:off x="1581028" y="4521200"/>
            <a:ext cx="142875" cy="719138"/>
          </a:xfrm>
          <a:prstGeom prst="downArrow">
            <a:avLst>
              <a:gd name="adj1" fmla="val 50000"/>
              <a:gd name="adj2" fmla="val 125764"/>
            </a:avLst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vert="eaVert" wrap="none" anchor="ctr"/>
          <a:lstStyle/>
          <a:p>
            <a:pPr algn="ctr" eaLnBrk="0" hangingPunct="0"/>
            <a:endParaRPr lang="zh-CN" altLang="zh-CN" sz="160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449" name="矩形 28701"/>
          <p:cNvSpPr>
            <a:spLocks noChangeArrowheads="1"/>
          </p:cNvSpPr>
          <p:nvPr/>
        </p:nvSpPr>
        <p:spPr bwMode="auto">
          <a:xfrm>
            <a:off x="4833817" y="2062163"/>
            <a:ext cx="1770015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eaLnBrk="0" hangingPunct="0"/>
            <a:r>
              <a:rPr lang="en-US" altLang="zh-CN" sz="1600" b="1" dirty="0">
                <a:solidFill>
                  <a:srgbClr val="006600"/>
                </a:solidFill>
                <a:latin typeface="微软雅黑" pitchFamily="34" charset="-122"/>
                <a:ea typeface="微软雅黑" pitchFamily="34" charset="-122"/>
              </a:rPr>
              <a:t>a.</a:t>
            </a:r>
            <a:r>
              <a:rPr lang="zh-CN" altLang="en-US" sz="1600" b="1" dirty="0">
                <a:solidFill>
                  <a:srgbClr val="006600"/>
                </a:solidFill>
                <a:latin typeface="微软雅黑" pitchFamily="34" charset="-122"/>
                <a:ea typeface="微软雅黑" pitchFamily="34" charset="-122"/>
              </a:rPr>
              <a:t>渊博的知识</a:t>
            </a:r>
          </a:p>
        </p:txBody>
      </p:sp>
      <p:sp>
        <p:nvSpPr>
          <p:cNvPr id="18450" name="矩形 28702"/>
          <p:cNvSpPr>
            <a:spLocks noChangeArrowheads="1"/>
          </p:cNvSpPr>
          <p:nvPr/>
        </p:nvSpPr>
        <p:spPr bwMode="auto">
          <a:xfrm>
            <a:off x="4783017" y="2528888"/>
            <a:ext cx="3641631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altLang="zh-CN" sz="2400" b="1" dirty="0">
                <a:solidFill>
                  <a:srgbClr val="006600"/>
                </a:solidFill>
                <a:latin typeface="微软雅黑" pitchFamily="34" charset="-122"/>
                <a:ea typeface="微软雅黑" pitchFamily="34" charset="-122"/>
              </a:rPr>
              <a:t>b.</a:t>
            </a:r>
            <a:r>
              <a:rPr lang="zh-CN" altLang="en-US" sz="2400" b="1" dirty="0">
                <a:solidFill>
                  <a:srgbClr val="006600"/>
                </a:solidFill>
                <a:latin typeface="微软雅黑" pitchFamily="34" charset="-122"/>
                <a:ea typeface="微软雅黑" pitchFamily="34" charset="-122"/>
              </a:rPr>
              <a:t>活用知识的态度和意识</a:t>
            </a:r>
          </a:p>
        </p:txBody>
      </p:sp>
      <p:sp>
        <p:nvSpPr>
          <p:cNvPr id="18451" name="矩形 28703"/>
          <p:cNvSpPr>
            <a:spLocks noChangeArrowheads="1"/>
          </p:cNvSpPr>
          <p:nvPr/>
        </p:nvSpPr>
        <p:spPr bwMode="auto">
          <a:xfrm>
            <a:off x="4833818" y="3063875"/>
            <a:ext cx="2221706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eaLnBrk="0" hangingPunct="0"/>
            <a:r>
              <a:rPr lang="en-US" altLang="zh-CN" sz="1600" b="1">
                <a:solidFill>
                  <a:srgbClr val="006600"/>
                </a:solidFill>
                <a:latin typeface="微软雅黑" pitchFamily="34" charset="-122"/>
                <a:ea typeface="微软雅黑" pitchFamily="34" charset="-122"/>
              </a:rPr>
              <a:t>c.</a:t>
            </a:r>
            <a:r>
              <a:rPr lang="zh-CN" altLang="en-US" sz="1600" b="1">
                <a:solidFill>
                  <a:srgbClr val="006600"/>
                </a:solidFill>
                <a:latin typeface="微软雅黑" pitchFamily="34" charset="-122"/>
                <a:ea typeface="微软雅黑" pitchFamily="34" charset="-122"/>
              </a:rPr>
              <a:t>持之以恒的毅力</a:t>
            </a:r>
          </a:p>
        </p:txBody>
      </p:sp>
      <p:sp>
        <p:nvSpPr>
          <p:cNvPr id="18452" name="矩形 28704"/>
          <p:cNvSpPr>
            <a:spLocks noChangeArrowheads="1"/>
          </p:cNvSpPr>
          <p:nvPr/>
        </p:nvSpPr>
        <p:spPr bwMode="auto">
          <a:xfrm>
            <a:off x="4773492" y="3565525"/>
            <a:ext cx="2378869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altLang="zh-CN" sz="1600" b="1">
                <a:solidFill>
                  <a:srgbClr val="006600"/>
                </a:solidFill>
                <a:latin typeface="微软雅黑" pitchFamily="34" charset="-122"/>
                <a:ea typeface="微软雅黑" pitchFamily="34" charset="-122"/>
              </a:rPr>
              <a:t>a.</a:t>
            </a:r>
            <a:r>
              <a:rPr lang="zh-CN" altLang="en-US" sz="1600" b="1">
                <a:solidFill>
                  <a:srgbClr val="006600"/>
                </a:solidFill>
                <a:latin typeface="微软雅黑" pitchFamily="34" charset="-122"/>
                <a:ea typeface="微软雅黑" pitchFamily="34" charset="-122"/>
              </a:rPr>
              <a:t>缺乏的人：自我压制</a:t>
            </a:r>
          </a:p>
        </p:txBody>
      </p:sp>
      <p:sp>
        <p:nvSpPr>
          <p:cNvPr id="18453" name="矩形 28705"/>
          <p:cNvSpPr>
            <a:spLocks noChangeArrowheads="1"/>
          </p:cNvSpPr>
          <p:nvPr/>
        </p:nvSpPr>
        <p:spPr bwMode="auto">
          <a:xfrm>
            <a:off x="4833817" y="4186238"/>
            <a:ext cx="4310063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eaLnBrk="0" hangingPunct="0"/>
            <a:r>
              <a:rPr lang="en-US" altLang="zh-CN" sz="1600" b="1" dirty="0">
                <a:solidFill>
                  <a:srgbClr val="006600"/>
                </a:solidFill>
                <a:latin typeface="微软雅黑" pitchFamily="34" charset="-122"/>
                <a:ea typeface="微软雅黑" pitchFamily="34" charset="-122"/>
              </a:rPr>
              <a:t>b.</a:t>
            </a:r>
            <a:r>
              <a:rPr lang="zh-CN" altLang="en-US" sz="1600" b="1" dirty="0">
                <a:solidFill>
                  <a:srgbClr val="006600"/>
                </a:solidFill>
                <a:latin typeface="微软雅黑" pitchFamily="34" charset="-122"/>
                <a:ea typeface="微软雅黑" pitchFamily="34" charset="-122"/>
              </a:rPr>
              <a:t>拥有的人：留意细小的想法，使之变为现实</a:t>
            </a:r>
          </a:p>
        </p:txBody>
      </p:sp>
      <p:sp>
        <p:nvSpPr>
          <p:cNvPr id="18454" name="矩形 28707"/>
          <p:cNvSpPr>
            <a:spLocks noChangeArrowheads="1"/>
          </p:cNvSpPr>
          <p:nvPr/>
        </p:nvSpPr>
        <p:spPr bwMode="auto">
          <a:xfrm>
            <a:off x="380878" y="1439863"/>
            <a:ext cx="18542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altLang="zh-CN" sz="1600" b="1" dirty="0"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CN" altLang="en-US" sz="1600" b="1" dirty="0">
                <a:latin typeface="微软雅黑" pitchFamily="34" charset="-122"/>
                <a:ea typeface="微软雅黑" pitchFamily="34" charset="-122"/>
              </a:rPr>
              <a:t>、</a:t>
            </a:r>
            <a:r>
              <a:rPr lang="zh-CN" altLang="en-US" sz="16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提出问题： </a:t>
            </a:r>
            <a:r>
              <a:rPr lang="zh-CN" altLang="en-US" sz="1600" b="1" dirty="0">
                <a:latin typeface="微软雅黑" pitchFamily="34" charset="-122"/>
                <a:ea typeface="微软雅黑" pitchFamily="34" charset="-122"/>
              </a:rPr>
              <a:t>   </a:t>
            </a:r>
          </a:p>
        </p:txBody>
      </p:sp>
      <p:sp>
        <p:nvSpPr>
          <p:cNvPr id="18455" name="矩形 28708"/>
          <p:cNvSpPr>
            <a:spLocks noChangeArrowheads="1"/>
          </p:cNvSpPr>
          <p:nvPr/>
        </p:nvSpPr>
        <p:spPr bwMode="auto">
          <a:xfrm>
            <a:off x="423740" y="3122613"/>
            <a:ext cx="296654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altLang="zh-CN" sz="1600" b="1" dirty="0">
                <a:latin typeface="微软雅黑" pitchFamily="34" charset="-122"/>
                <a:ea typeface="微软雅黑" pitchFamily="34" charset="-122"/>
              </a:rPr>
              <a:t>2</a:t>
            </a:r>
            <a:r>
              <a:rPr lang="zh-CN" altLang="en-US" sz="1600" b="1" dirty="0">
                <a:latin typeface="微软雅黑" pitchFamily="34" charset="-122"/>
                <a:ea typeface="微软雅黑" pitchFamily="34" charset="-122"/>
              </a:rPr>
              <a:t>、</a:t>
            </a:r>
            <a:r>
              <a:rPr lang="zh-CN" altLang="en-US" sz="16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分析问题：</a:t>
            </a:r>
            <a:endParaRPr lang="zh-CN" altLang="en-US" sz="1600" b="1" dirty="0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18456" name="矩形 28709"/>
          <p:cNvSpPr>
            <a:spLocks noChangeArrowheads="1"/>
          </p:cNvSpPr>
          <p:nvPr/>
        </p:nvSpPr>
        <p:spPr bwMode="auto">
          <a:xfrm>
            <a:off x="480890" y="5319713"/>
            <a:ext cx="1619324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altLang="zh-CN" sz="1600" b="1" dirty="0">
                <a:latin typeface="微软雅黑" pitchFamily="34" charset="-122"/>
                <a:ea typeface="微软雅黑" pitchFamily="34" charset="-122"/>
              </a:rPr>
              <a:t>3</a:t>
            </a:r>
            <a:r>
              <a:rPr lang="zh-CN" altLang="en-US" sz="1600" b="1" dirty="0">
                <a:latin typeface="微软雅黑" pitchFamily="34" charset="-122"/>
                <a:ea typeface="微软雅黑" pitchFamily="34" charset="-122"/>
              </a:rPr>
              <a:t>、</a:t>
            </a:r>
            <a:r>
              <a:rPr lang="zh-CN" altLang="en-US" sz="16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解决问题：</a:t>
            </a:r>
          </a:p>
        </p:txBody>
      </p:sp>
      <p:sp>
        <p:nvSpPr>
          <p:cNvPr id="18457" name="矩形 28710"/>
          <p:cNvSpPr>
            <a:spLocks noChangeArrowheads="1"/>
          </p:cNvSpPr>
          <p:nvPr/>
        </p:nvSpPr>
        <p:spPr bwMode="auto">
          <a:xfrm>
            <a:off x="893640" y="1819275"/>
            <a:ext cx="938077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1600" b="1">
                <a:latin typeface="微软雅黑" pitchFamily="34" charset="-122"/>
                <a:ea typeface="微软雅黑" pitchFamily="34" charset="-122"/>
              </a:rPr>
              <a:t>（</a:t>
            </a:r>
            <a:r>
              <a:rPr lang="en-US" altLang="zh-CN" sz="1600" b="1">
                <a:latin typeface="微软雅黑" pitchFamily="34" charset="-122"/>
                <a:ea typeface="微软雅黑" pitchFamily="34" charset="-122"/>
              </a:rPr>
              <a:t>1-3</a:t>
            </a:r>
            <a:r>
              <a:rPr lang="zh-CN" altLang="en-US" sz="1600" b="1">
                <a:latin typeface="微软雅黑" pitchFamily="34" charset="-122"/>
                <a:ea typeface="微软雅黑" pitchFamily="34" charset="-122"/>
              </a:rPr>
              <a:t>）</a:t>
            </a:r>
          </a:p>
        </p:txBody>
      </p:sp>
      <p:sp>
        <p:nvSpPr>
          <p:cNvPr id="18458" name="矩形 28711"/>
          <p:cNvSpPr>
            <a:spLocks noChangeArrowheads="1"/>
          </p:cNvSpPr>
          <p:nvPr/>
        </p:nvSpPr>
        <p:spPr bwMode="auto">
          <a:xfrm>
            <a:off x="2325565" y="3132138"/>
            <a:ext cx="1064715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1600" b="1">
                <a:latin typeface="微软雅黑" pitchFamily="34" charset="-122"/>
                <a:ea typeface="微软雅黑" pitchFamily="34" charset="-122"/>
              </a:rPr>
              <a:t>（</a:t>
            </a:r>
            <a:r>
              <a:rPr lang="en-US" altLang="zh-CN" sz="1600" b="1">
                <a:latin typeface="微软雅黑" pitchFamily="34" charset="-122"/>
                <a:ea typeface="微软雅黑" pitchFamily="34" charset="-122"/>
              </a:rPr>
              <a:t>4-12</a:t>
            </a:r>
            <a:r>
              <a:rPr lang="zh-CN" altLang="en-US" sz="1600" b="1">
                <a:latin typeface="微软雅黑" pitchFamily="34" charset="-122"/>
                <a:ea typeface="微软雅黑" pitchFamily="34" charset="-122"/>
              </a:rPr>
              <a:t>）</a:t>
            </a:r>
          </a:p>
        </p:txBody>
      </p:sp>
      <p:sp>
        <p:nvSpPr>
          <p:cNvPr id="18459" name="矩形 28712"/>
          <p:cNvSpPr>
            <a:spLocks noChangeArrowheads="1"/>
          </p:cNvSpPr>
          <p:nvPr/>
        </p:nvSpPr>
        <p:spPr bwMode="auto">
          <a:xfrm>
            <a:off x="1063503" y="5699125"/>
            <a:ext cx="848309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1600" b="1">
                <a:latin typeface="微软雅黑" pitchFamily="34" charset="-122"/>
                <a:ea typeface="微软雅黑" pitchFamily="34" charset="-122"/>
              </a:rPr>
              <a:t>（</a:t>
            </a:r>
            <a:r>
              <a:rPr lang="en-US" altLang="zh-CN" sz="1600" b="1">
                <a:latin typeface="微软雅黑" pitchFamily="34" charset="-122"/>
                <a:ea typeface="微软雅黑" pitchFamily="34" charset="-122"/>
              </a:rPr>
              <a:t>13</a:t>
            </a:r>
            <a:r>
              <a:rPr lang="zh-CN" altLang="en-US" sz="1600" b="1">
                <a:latin typeface="微软雅黑" pitchFamily="34" charset="-122"/>
                <a:ea typeface="微软雅黑" pitchFamily="34" charset="-122"/>
              </a:rPr>
              <a:t>）</a:t>
            </a:r>
          </a:p>
        </p:txBody>
      </p:sp>
    </p:spTree>
    <p:custDataLst>
      <p:tags r:id="rId1"/>
    </p:custData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单圆角矩形 5"/>
          <p:cNvSpPr/>
          <p:nvPr/>
        </p:nvSpPr>
        <p:spPr>
          <a:xfrm>
            <a:off x="-23813" y="153988"/>
            <a:ext cx="3724276" cy="769937"/>
          </a:xfrm>
          <a:custGeom>
            <a:avLst/>
            <a:gdLst>
              <a:gd name="txL" fmla="*/ 0 w 3816424"/>
              <a:gd name="txT" fmla="*/ 0 h 1263290"/>
              <a:gd name="txR" fmla="*/ 3816424 w 3816424"/>
              <a:gd name="txB" fmla="*/ 1263290 h 1263290"/>
            </a:gdLst>
            <a:ahLst/>
            <a:cxnLst>
              <a:cxn ang="0">
                <a:pos x="0" y="0"/>
              </a:cxn>
              <a:cxn ang="0">
                <a:pos x="3402671" y="0"/>
              </a:cxn>
              <a:cxn ang="0">
                <a:pos x="3816424" y="413753"/>
              </a:cxn>
              <a:cxn ang="0">
                <a:pos x="3816424" y="1263290"/>
              </a:cxn>
              <a:cxn ang="0">
                <a:pos x="0" y="1263290"/>
              </a:cxn>
              <a:cxn ang="0">
                <a:pos x="0" y="0"/>
              </a:cxn>
            </a:cxnLst>
            <a:rect l="txL" t="txT" r="txR" b="txB"/>
            <a:pathLst>
              <a:path w="3816424" h="1263290">
                <a:moveTo>
                  <a:pt x="0" y="0"/>
                </a:moveTo>
                <a:lnTo>
                  <a:pt x="3402671" y="0"/>
                </a:lnTo>
                <a:cubicBezTo>
                  <a:pt x="3631180" y="0"/>
                  <a:pt x="3816424" y="185244"/>
                  <a:pt x="3816424" y="413753"/>
                </a:cubicBezTo>
                <a:lnTo>
                  <a:pt x="3816424" y="1263290"/>
                </a:lnTo>
                <a:lnTo>
                  <a:pt x="0" y="126329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>
              <a:lumMod val="50000"/>
            </a:schemeClr>
          </a:solidFill>
          <a:ln w="9525">
            <a:noFill/>
          </a:ln>
        </p:spPr>
        <p:txBody>
          <a:bodyPr anchor="ctr"/>
          <a:lstStyle/>
          <a:p>
            <a:pPr algn="ctr">
              <a:defRPr/>
            </a:pPr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459" name="矩形 6"/>
          <p:cNvSpPr>
            <a:spLocks noChangeArrowheads="1"/>
          </p:cNvSpPr>
          <p:nvPr/>
        </p:nvSpPr>
        <p:spPr bwMode="auto">
          <a:xfrm>
            <a:off x="219075" y="476250"/>
            <a:ext cx="100013" cy="44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Calibri" pitchFamily="34" charset="0"/>
              <a:ea typeface="幼圆" pitchFamily="49" charset="-122"/>
            </a:endParaRPr>
          </a:p>
        </p:txBody>
      </p:sp>
      <p:sp>
        <p:nvSpPr>
          <p:cNvPr id="3" name="副标题 2"/>
          <p:cNvSpPr>
            <a:spLocks noGrp="1"/>
          </p:cNvSpPr>
          <p:nvPr>
            <p:custDataLst>
              <p:tags r:id="rId2"/>
            </p:custDataLst>
          </p:nvPr>
        </p:nvSpPr>
        <p:spPr>
          <a:xfrm>
            <a:off x="403225" y="371475"/>
            <a:ext cx="3408363" cy="657225"/>
          </a:xfr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 panose="05000000000000000000" pitchFamily="2" charset="2"/>
              <a:buNone/>
              <a:defRPr/>
            </a:pPr>
            <a:r>
              <a:rPr lang="zh-CN" altLang="en-US" sz="3600" dirty="0"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sym typeface="+mn-ea"/>
              </a:rPr>
              <a:t>三、归纳小</a:t>
            </a:r>
            <a:r>
              <a:rPr lang="zh-CN" altLang="en-US" sz="3600" dirty="0" smtClean="0"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sym typeface="+mn-ea"/>
              </a:rPr>
              <a:t>结</a:t>
            </a:r>
            <a:endParaRPr lang="zh-CN" altLang="en-US" sz="3600" b="1" dirty="0">
              <a:latin typeface="黑体" panose="02010609060101010101" pitchFamily="49" charset="-122"/>
              <a:sym typeface="+mn-ea"/>
            </a:endParaRPr>
          </a:p>
        </p:txBody>
      </p:sp>
      <p:sp>
        <p:nvSpPr>
          <p:cNvPr id="346118" name="TextBox 8"/>
          <p:cNvSpPr txBox="1">
            <a:spLocks noChangeArrowheads="1"/>
          </p:cNvSpPr>
          <p:nvPr/>
        </p:nvSpPr>
        <p:spPr bwMode="auto">
          <a:xfrm>
            <a:off x="1031759" y="1447852"/>
            <a:ext cx="7959725" cy="2063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indent="-720725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 sz="2200" dirty="0">
                <a:solidFill>
                  <a:srgbClr val="474747"/>
                </a:solidFill>
                <a:latin typeface="微软雅黑" pitchFamily="34" charset="-122"/>
                <a:ea typeface="微软雅黑" pitchFamily="34" charset="-122"/>
              </a:rPr>
              <a:t>      </a:t>
            </a:r>
            <a:r>
              <a:rPr lang="en-US" altLang="zh-CN" sz="22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《</a:t>
            </a:r>
            <a:r>
              <a:rPr lang="zh-CN" altLang="en-US" sz="22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谈创造性思维</a:t>
            </a:r>
            <a:r>
              <a:rPr lang="en-US" altLang="zh-CN" sz="22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》</a:t>
            </a:r>
            <a:r>
              <a:rPr lang="zh-CN" altLang="en-US" sz="2200" dirty="0">
                <a:solidFill>
                  <a:srgbClr val="474747"/>
                </a:solidFill>
                <a:latin typeface="微软雅黑" pitchFamily="34" charset="-122"/>
                <a:ea typeface="微软雅黑" pitchFamily="34" charset="-122"/>
              </a:rPr>
              <a:t>是一篇议论文。文章从“正确答案不止一个”说起，论述了创造性思维的重要性，点明了创造性思维所必需的关键要素，最后指出如何成为一个富有创造力的人。</a:t>
            </a:r>
          </a:p>
          <a:p>
            <a:pPr eaLnBrk="1" hangingPunct="1">
              <a:lnSpc>
                <a:spcPct val="150000"/>
              </a:lnSpc>
            </a:pPr>
            <a:r>
              <a:rPr lang="zh-CN" altLang="en-US" sz="2200" dirty="0">
                <a:solidFill>
                  <a:srgbClr val="474747"/>
                </a:solidFill>
                <a:latin typeface="微软雅黑" pitchFamily="34" charset="-122"/>
                <a:ea typeface="微软雅黑" pitchFamily="34" charset="-122"/>
              </a:rPr>
              <a:t>       文章观点鲜明，材料丰富，具有很强的说服力。</a:t>
            </a:r>
          </a:p>
        </p:txBody>
      </p:sp>
      <p:pic>
        <p:nvPicPr>
          <p:cNvPr id="19463" name="图片 7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975475" y="3740150"/>
            <a:ext cx="2079625" cy="2860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6120" name="TextBox 8"/>
          <p:cNvSpPr txBox="1">
            <a:spLocks noChangeArrowheads="1"/>
          </p:cNvSpPr>
          <p:nvPr/>
        </p:nvSpPr>
        <p:spPr bwMode="auto">
          <a:xfrm>
            <a:off x="1027969" y="3886188"/>
            <a:ext cx="6369050" cy="2124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indent="-720725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en-US" altLang="zh-CN" sz="2200" dirty="0">
                <a:solidFill>
                  <a:srgbClr val="474747"/>
                </a:solidFill>
                <a:latin typeface="微软雅黑" pitchFamily="34" charset="-122"/>
                <a:ea typeface="微软雅黑" pitchFamily="34" charset="-122"/>
              </a:rPr>
              <a:t>      </a:t>
            </a:r>
            <a:r>
              <a:rPr lang="zh-CN" altLang="en-US" sz="2200" dirty="0">
                <a:solidFill>
                  <a:srgbClr val="474747"/>
                </a:solidFill>
                <a:latin typeface="微软雅黑" pitchFamily="34" charset="-122"/>
                <a:ea typeface="微软雅黑" pitchFamily="34" charset="-122"/>
              </a:rPr>
              <a:t>学习完这篇文章之后，我想同学们一定会信心大增。只要热爱生活，善于发现生活中的问题，多想想为什么，坚持下去，同学们的</a:t>
            </a:r>
            <a:r>
              <a:rPr lang="zh-CN" altLang="en-US" sz="2200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发现能力和创造能力</a:t>
            </a:r>
            <a:r>
              <a:rPr lang="zh-CN" altLang="en-US" sz="2200" dirty="0">
                <a:solidFill>
                  <a:srgbClr val="474747"/>
                </a:solidFill>
                <a:latin typeface="微软雅黑" pitchFamily="34" charset="-122"/>
                <a:ea typeface="微软雅黑" pitchFamily="34" charset="-122"/>
              </a:rPr>
              <a:t>一定会不断提高。</a:t>
            </a:r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6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461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461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461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61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461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461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461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6118" grpId="0"/>
      <p:bldP spid="346120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单圆角矩形 5"/>
          <p:cNvSpPr/>
          <p:nvPr/>
        </p:nvSpPr>
        <p:spPr>
          <a:xfrm>
            <a:off x="-23813" y="153988"/>
            <a:ext cx="3724276" cy="769937"/>
          </a:xfrm>
          <a:custGeom>
            <a:avLst/>
            <a:gdLst>
              <a:gd name="txL" fmla="*/ 0 w 3816424"/>
              <a:gd name="txT" fmla="*/ 0 h 1263290"/>
              <a:gd name="txR" fmla="*/ 3816424 w 3816424"/>
              <a:gd name="txB" fmla="*/ 1263290 h 1263290"/>
            </a:gdLst>
            <a:ahLst/>
            <a:cxnLst>
              <a:cxn ang="0">
                <a:pos x="0" y="0"/>
              </a:cxn>
              <a:cxn ang="0">
                <a:pos x="3402671" y="0"/>
              </a:cxn>
              <a:cxn ang="0">
                <a:pos x="3816424" y="413753"/>
              </a:cxn>
              <a:cxn ang="0">
                <a:pos x="3816424" y="1263290"/>
              </a:cxn>
              <a:cxn ang="0">
                <a:pos x="0" y="1263290"/>
              </a:cxn>
              <a:cxn ang="0">
                <a:pos x="0" y="0"/>
              </a:cxn>
            </a:cxnLst>
            <a:rect l="txL" t="txT" r="txR" b="txB"/>
            <a:pathLst>
              <a:path w="3816424" h="1263290">
                <a:moveTo>
                  <a:pt x="0" y="0"/>
                </a:moveTo>
                <a:lnTo>
                  <a:pt x="3402671" y="0"/>
                </a:lnTo>
                <a:cubicBezTo>
                  <a:pt x="3631180" y="0"/>
                  <a:pt x="3816424" y="185244"/>
                  <a:pt x="3816424" y="413753"/>
                </a:cubicBezTo>
                <a:lnTo>
                  <a:pt x="3816424" y="1263290"/>
                </a:lnTo>
                <a:lnTo>
                  <a:pt x="0" y="126329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>
              <a:lumMod val="50000"/>
            </a:schemeClr>
          </a:solidFill>
          <a:ln w="9525">
            <a:noFill/>
          </a:ln>
        </p:spPr>
        <p:txBody>
          <a:bodyPr anchor="ctr"/>
          <a:lstStyle/>
          <a:p>
            <a:pPr algn="ctr">
              <a:defRPr/>
            </a:pPr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483" name="矩形 6"/>
          <p:cNvSpPr>
            <a:spLocks noChangeArrowheads="1"/>
          </p:cNvSpPr>
          <p:nvPr/>
        </p:nvSpPr>
        <p:spPr bwMode="auto">
          <a:xfrm>
            <a:off x="219075" y="476250"/>
            <a:ext cx="100013" cy="44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Calibri" pitchFamily="34" charset="0"/>
              <a:ea typeface="幼圆" pitchFamily="49" charset="-122"/>
            </a:endParaRPr>
          </a:p>
        </p:txBody>
      </p:sp>
      <p:sp>
        <p:nvSpPr>
          <p:cNvPr id="3" name="副标题 2"/>
          <p:cNvSpPr>
            <a:spLocks noGrp="1"/>
          </p:cNvSpPr>
          <p:nvPr>
            <p:custDataLst>
              <p:tags r:id="rId2"/>
            </p:custDataLst>
          </p:nvPr>
        </p:nvSpPr>
        <p:spPr>
          <a:xfrm>
            <a:off x="403225" y="371475"/>
            <a:ext cx="3408363" cy="657225"/>
          </a:xfr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 panose="05000000000000000000" pitchFamily="2" charset="2"/>
              <a:buNone/>
              <a:defRPr/>
            </a:pPr>
            <a:r>
              <a:rPr lang="zh-CN" altLang="en-US" sz="3600" dirty="0"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sym typeface="+mn-ea"/>
              </a:rPr>
              <a:t>四、强化训</a:t>
            </a:r>
            <a:r>
              <a:rPr lang="zh-CN" altLang="en-US" sz="3600" dirty="0" smtClean="0"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sym typeface="+mn-ea"/>
              </a:rPr>
              <a:t>练</a:t>
            </a:r>
            <a:endParaRPr lang="zh-CN" altLang="en-US" sz="3600" dirty="0">
              <a:solidFill>
                <a:schemeClr val="bg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黑体" panose="02010609060101010101" pitchFamily="49" charset="-122"/>
              <a:sym typeface="+mn-ea"/>
            </a:endParaRPr>
          </a:p>
        </p:txBody>
      </p:sp>
      <p:sp>
        <p:nvSpPr>
          <p:cNvPr id="20486" name="矩形 34819"/>
          <p:cNvSpPr>
            <a:spLocks noChangeArrowheads="1"/>
          </p:cNvSpPr>
          <p:nvPr/>
        </p:nvSpPr>
        <p:spPr bwMode="auto">
          <a:xfrm>
            <a:off x="1028760" y="1111251"/>
            <a:ext cx="8229600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0070C0"/>
                </a:solidFill>
                <a:latin typeface="微软雅黑" pitchFamily="34" charset="-122"/>
                <a:ea typeface="微软雅黑" pitchFamily="34" charset="-122"/>
              </a:rPr>
              <a:t>多角度语言思维训练</a:t>
            </a:r>
          </a:p>
        </p:txBody>
      </p:sp>
      <p:sp>
        <p:nvSpPr>
          <p:cNvPr id="20487" name="矩形 34820"/>
          <p:cNvSpPr>
            <a:spLocks noChangeArrowheads="1"/>
          </p:cNvSpPr>
          <p:nvPr/>
        </p:nvSpPr>
        <p:spPr bwMode="auto">
          <a:xfrm>
            <a:off x="1028760" y="1650821"/>
            <a:ext cx="6454715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eaLnBrk="0" hangingPunct="0">
              <a:lnSpc>
                <a:spcPct val="150000"/>
              </a:lnSpc>
            </a:pPr>
            <a:r>
              <a:rPr lang="zh-CN" altLang="en-US" sz="24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例：</a:t>
            </a:r>
            <a:r>
              <a:rPr lang="zh-CN" altLang="en-US" sz="2400" b="1" dirty="0">
                <a:latin typeface="微软雅黑" pitchFamily="34" charset="-122"/>
                <a:ea typeface="微软雅黑" pitchFamily="34" charset="-122"/>
              </a:rPr>
              <a:t>生活是一首歌，唱尽了人生的酸甜苦辣。</a:t>
            </a:r>
          </a:p>
          <a:p>
            <a:pPr eaLnBrk="0" hangingPunct="0">
              <a:lnSpc>
                <a:spcPct val="150000"/>
              </a:lnSpc>
            </a:pPr>
            <a:r>
              <a:rPr lang="zh-CN" altLang="en-US" sz="2400" b="1" dirty="0">
                <a:latin typeface="微软雅黑" pitchFamily="34" charset="-122"/>
                <a:ea typeface="微软雅黑" pitchFamily="34" charset="-122"/>
              </a:rPr>
              <a:t>    生活是一朵浪花，撞击着人类梦想的礁石。</a:t>
            </a:r>
          </a:p>
        </p:txBody>
      </p:sp>
      <p:sp>
        <p:nvSpPr>
          <p:cNvPr id="20488" name="矩形 34821"/>
          <p:cNvSpPr>
            <a:spLocks noChangeArrowheads="1"/>
          </p:cNvSpPr>
          <p:nvPr/>
        </p:nvSpPr>
        <p:spPr bwMode="auto">
          <a:xfrm>
            <a:off x="1054034" y="2873375"/>
            <a:ext cx="59436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0" hangingPunct="0"/>
            <a:r>
              <a:rPr lang="zh-CN" altLang="en-US" sz="24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生活是</a:t>
            </a:r>
            <a:r>
              <a:rPr lang="zh-CN" altLang="en-US" sz="2400" b="1" u="sng" dirty="0">
                <a:solidFill>
                  <a:srgbClr val="000099"/>
                </a:solidFill>
                <a:latin typeface="微软雅黑" pitchFamily="34" charset="-122"/>
                <a:ea typeface="微软雅黑" pitchFamily="34" charset="-122"/>
              </a:rPr>
              <a:t>                                                 </a:t>
            </a:r>
            <a:r>
              <a:rPr lang="zh-CN" altLang="en-US" sz="2400" b="1" dirty="0">
                <a:solidFill>
                  <a:srgbClr val="000099"/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r>
              <a:rPr lang="zh-CN" altLang="en-US" sz="2400" b="1" u="sng" dirty="0">
                <a:solidFill>
                  <a:srgbClr val="000099"/>
                </a:solidFill>
                <a:latin typeface="微软雅黑" pitchFamily="34" charset="-122"/>
                <a:ea typeface="微软雅黑" pitchFamily="34" charset="-122"/>
              </a:rPr>
              <a:t>                                                      </a:t>
            </a:r>
            <a:endParaRPr lang="zh-CN" altLang="en-US" sz="2400" b="1" dirty="0">
              <a:solidFill>
                <a:srgbClr val="000099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20489" name="矩形 34822"/>
          <p:cNvSpPr>
            <a:spLocks noChangeArrowheads="1"/>
          </p:cNvSpPr>
          <p:nvPr/>
        </p:nvSpPr>
        <p:spPr bwMode="auto">
          <a:xfrm>
            <a:off x="3886002" y="1111251"/>
            <a:ext cx="8229600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400" b="1" dirty="0">
                <a:latin typeface="微软雅黑" pitchFamily="34" charset="-122"/>
                <a:ea typeface="微软雅黑" pitchFamily="34" charset="-122"/>
              </a:rPr>
              <a:t>      </a:t>
            </a:r>
            <a:r>
              <a:rPr lang="zh-CN" altLang="en-US" sz="24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请仿照例句，再写出至少</a:t>
            </a:r>
            <a:r>
              <a:rPr lang="en-US" altLang="zh-CN" sz="24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3</a:t>
            </a:r>
            <a:r>
              <a:rPr lang="zh-CN" altLang="en-US" sz="24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句。</a:t>
            </a:r>
          </a:p>
        </p:txBody>
      </p:sp>
      <p:sp>
        <p:nvSpPr>
          <p:cNvPr id="19" name="矩形 35842"/>
          <p:cNvSpPr>
            <a:spLocks noChangeArrowheads="1"/>
          </p:cNvSpPr>
          <p:nvPr/>
        </p:nvSpPr>
        <p:spPr bwMode="auto">
          <a:xfrm>
            <a:off x="1054034" y="3335338"/>
            <a:ext cx="6032500" cy="2819400"/>
          </a:xfrm>
          <a:prstGeom prst="rect">
            <a:avLst/>
          </a:prstGeom>
          <a:noFill/>
          <a:ln>
            <a:noFill/>
          </a:ln>
        </p:spPr>
        <p:txBody>
          <a:bodyPr wrap="none" anchor="ctr">
            <a:spAutoFit/>
          </a:bodyPr>
          <a:lstStyle>
            <a:lvl1pPr>
              <a:tabLst>
                <a:tab pos="3200400" algn="l"/>
              </a:tabLst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1pPr>
            <a:lvl2pPr>
              <a:tabLst>
                <a:tab pos="3200400" algn="l"/>
              </a:tabLst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2pPr>
            <a:lvl3pPr>
              <a:tabLst>
                <a:tab pos="3200400" algn="l"/>
              </a:tabLst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3pPr>
            <a:lvl4pPr>
              <a:tabLst>
                <a:tab pos="3200400" algn="l"/>
              </a:tabLst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4pPr>
            <a:lvl5pPr>
              <a:tabLst>
                <a:tab pos="3200400" algn="l"/>
              </a:tabLst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tabLst>
                <a:tab pos="3200400" algn="l"/>
              </a:tabLst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tabLst>
                <a:tab pos="3200400" algn="l"/>
              </a:tabLst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tabLst>
                <a:tab pos="3200400" algn="l"/>
              </a:tabLst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tabLst>
                <a:tab pos="3200400" algn="l"/>
              </a:tabLst>
              <a:defRPr sz="2800">
                <a:solidFill>
                  <a:schemeClr val="tx1"/>
                </a:solidFill>
                <a:latin typeface="Times New Roman" panose="02020603050405020304" pitchFamily="18" charset="0"/>
                <a:ea typeface="黑体" panose="02010609060101010101" pitchFamily="49" charset="-122"/>
              </a:defRPr>
            </a:lvl9pPr>
          </a:lstStyle>
          <a:p>
            <a:pPr eaLnBrk="0" hangingPunct="0">
              <a:lnSpc>
                <a:spcPct val="125000"/>
              </a:lnSpc>
              <a:defRPr/>
            </a:pPr>
            <a:r>
              <a:rPr lang="zh-CN" altLang="en-US" sz="24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生活</a:t>
            </a:r>
            <a:r>
              <a:rPr lang="zh-CN" altLang="en-US" sz="2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是一份试卷，写满了人生的功过是非。</a:t>
            </a:r>
          </a:p>
          <a:p>
            <a:pPr eaLnBrk="0" hangingPunct="0">
              <a:lnSpc>
                <a:spcPct val="125000"/>
              </a:lnSpc>
              <a:defRPr/>
            </a:pPr>
            <a:r>
              <a:rPr lang="zh-CN" altLang="en-US" sz="2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生活是一把伞，承受着人生的风风雨雨。</a:t>
            </a:r>
          </a:p>
          <a:p>
            <a:pPr eaLnBrk="0" hangingPunct="0">
              <a:lnSpc>
                <a:spcPct val="125000"/>
              </a:lnSpc>
              <a:defRPr/>
            </a:pPr>
            <a:r>
              <a:rPr lang="zh-CN" altLang="en-US" sz="2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生活是一支笔，描摹着人生的悲欢离合。</a:t>
            </a:r>
          </a:p>
          <a:p>
            <a:pPr eaLnBrk="0" hangingPunct="0">
              <a:lnSpc>
                <a:spcPct val="125000"/>
              </a:lnSpc>
              <a:defRPr/>
            </a:pPr>
            <a:r>
              <a:rPr lang="zh-CN" altLang="en-US" sz="2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生活是一团线，编织着人生的纵横交错。 </a:t>
            </a:r>
          </a:p>
          <a:p>
            <a:pPr eaLnBrk="0" hangingPunct="0">
              <a:lnSpc>
                <a:spcPct val="125000"/>
              </a:lnSpc>
              <a:defRPr/>
            </a:pPr>
            <a:r>
              <a:rPr lang="zh-CN" altLang="en-US" sz="2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生活是一条路，布满了人生的荆棘坎坷。</a:t>
            </a:r>
          </a:p>
          <a:p>
            <a:pPr eaLnBrk="0" hangingPunct="0">
              <a:lnSpc>
                <a:spcPct val="125000"/>
              </a:lnSpc>
              <a:defRPr/>
            </a:pPr>
            <a:r>
              <a:rPr lang="zh-CN" altLang="en-US" sz="2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+mn-ea"/>
              </a:rPr>
              <a:t>生活是一场戏，上演着人生的喜怒哀惧。</a:t>
            </a:r>
          </a:p>
        </p:txBody>
      </p:sp>
      <p:pic>
        <p:nvPicPr>
          <p:cNvPr id="20491" name="图片 1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845175" y="4217988"/>
            <a:ext cx="3298825" cy="26400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2" name="单圆角矩形 5"/>
          <p:cNvSpPr/>
          <p:nvPr/>
        </p:nvSpPr>
        <p:spPr>
          <a:xfrm>
            <a:off x="-23813" y="153988"/>
            <a:ext cx="3724276" cy="769937"/>
          </a:xfrm>
          <a:custGeom>
            <a:avLst/>
            <a:gdLst>
              <a:gd name="txL" fmla="*/ 0 w 3816424"/>
              <a:gd name="txT" fmla="*/ 0 h 1263290"/>
              <a:gd name="txR" fmla="*/ 3816424 w 3816424"/>
              <a:gd name="txB" fmla="*/ 1263290 h 1263290"/>
            </a:gdLst>
            <a:ahLst/>
            <a:cxnLst>
              <a:cxn ang="0">
                <a:pos x="0" y="0"/>
              </a:cxn>
              <a:cxn ang="0">
                <a:pos x="3402671" y="0"/>
              </a:cxn>
              <a:cxn ang="0">
                <a:pos x="3816424" y="413753"/>
              </a:cxn>
              <a:cxn ang="0">
                <a:pos x="3816424" y="1263290"/>
              </a:cxn>
              <a:cxn ang="0">
                <a:pos x="0" y="1263290"/>
              </a:cxn>
              <a:cxn ang="0">
                <a:pos x="0" y="0"/>
              </a:cxn>
            </a:cxnLst>
            <a:rect l="txL" t="txT" r="txR" b="txB"/>
            <a:pathLst>
              <a:path w="3816424" h="1263290">
                <a:moveTo>
                  <a:pt x="0" y="0"/>
                </a:moveTo>
                <a:lnTo>
                  <a:pt x="3402671" y="0"/>
                </a:lnTo>
                <a:cubicBezTo>
                  <a:pt x="3631180" y="0"/>
                  <a:pt x="3816424" y="185244"/>
                  <a:pt x="3816424" y="413753"/>
                </a:cubicBezTo>
                <a:lnTo>
                  <a:pt x="3816424" y="1263290"/>
                </a:lnTo>
                <a:lnTo>
                  <a:pt x="0" y="126329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6">
              <a:lumMod val="50000"/>
            </a:schemeClr>
          </a:solidFill>
          <a:ln w="9525">
            <a:noFill/>
          </a:ln>
        </p:spPr>
        <p:txBody>
          <a:bodyPr anchor="ctr"/>
          <a:lstStyle/>
          <a:p>
            <a:pPr algn="ctr">
              <a:defRPr/>
            </a:pPr>
            <a:endParaRPr lang="zh-CN" altLang="en-US" dirty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507" name="矩形 6"/>
          <p:cNvSpPr>
            <a:spLocks noChangeArrowheads="1"/>
          </p:cNvSpPr>
          <p:nvPr/>
        </p:nvSpPr>
        <p:spPr bwMode="auto">
          <a:xfrm>
            <a:off x="219075" y="476250"/>
            <a:ext cx="100013" cy="447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endParaRPr lang="zh-CN" altLang="zh-CN">
              <a:solidFill>
                <a:srgbClr val="FFFFFF"/>
              </a:solidFill>
              <a:latin typeface="Calibri" pitchFamily="34" charset="0"/>
              <a:ea typeface="幼圆" pitchFamily="49" charset="-122"/>
            </a:endParaRPr>
          </a:p>
        </p:txBody>
      </p:sp>
      <p:sp>
        <p:nvSpPr>
          <p:cNvPr id="2" name="副标题 2"/>
          <p:cNvSpPr>
            <a:spLocks noGrp="1"/>
          </p:cNvSpPr>
          <p:nvPr>
            <p:custDataLst>
              <p:tags r:id="rId2"/>
            </p:custDataLst>
          </p:nvPr>
        </p:nvSpPr>
        <p:spPr>
          <a:xfrm>
            <a:off x="403225" y="371475"/>
            <a:ext cx="3408363" cy="657225"/>
          </a:xfr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Clr>
                <a:schemeClr val="accent1"/>
              </a:buClr>
              <a:buSzPct val="80000"/>
              <a:buFont typeface="Wingdings" panose="05000000000000000000" pitchFamily="2" charset="2"/>
              <a:buChar char="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Wingdings" panose="05000000000000000000" pitchFamily="2" charset="2"/>
              <a:buNone/>
              <a:defRPr/>
            </a:pPr>
            <a:r>
              <a:rPr lang="zh-CN" altLang="en-US" sz="3600" dirty="0"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sym typeface="+mn-ea"/>
              </a:rPr>
              <a:t>五、布置作</a:t>
            </a:r>
            <a:r>
              <a:rPr lang="zh-CN" altLang="en-US" sz="3600" dirty="0" smtClean="0"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黑体" panose="02010609060101010101" pitchFamily="49" charset="-122"/>
                <a:sym typeface="+mn-ea"/>
              </a:rPr>
              <a:t>业</a:t>
            </a:r>
            <a:endParaRPr lang="zh-CN" altLang="en-US" sz="3600" b="1" dirty="0">
              <a:latin typeface="黑体" panose="02010609060101010101" pitchFamily="49" charset="-122"/>
              <a:sym typeface="+mn-ea"/>
            </a:endParaRPr>
          </a:p>
          <a:p>
            <a:pPr>
              <a:defRPr/>
            </a:pPr>
            <a:endParaRPr lang="zh-CN" altLang="en-US" dirty="0">
              <a:sym typeface="+mn-ea"/>
            </a:endParaRPr>
          </a:p>
        </p:txBody>
      </p:sp>
      <p:sp>
        <p:nvSpPr>
          <p:cNvPr id="4" name="矩形 3"/>
          <p:cNvSpPr>
            <a:spLocks noChangeArrowheads="1"/>
          </p:cNvSpPr>
          <p:nvPr/>
        </p:nvSpPr>
        <p:spPr bwMode="auto">
          <a:xfrm>
            <a:off x="1228725" y="1865313"/>
            <a:ext cx="619918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altLang="zh-CN" sz="2400" dirty="0"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CN" altLang="en-US" sz="2400" dirty="0">
                <a:latin typeface="微软雅黑" pitchFamily="34" charset="-122"/>
                <a:ea typeface="微软雅黑" pitchFamily="34" charset="-122"/>
              </a:rPr>
              <a:t>、就学习本文的收获写一篇读后感。</a:t>
            </a:r>
          </a:p>
        </p:txBody>
      </p:sp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1228725" y="2706688"/>
            <a:ext cx="7177088" cy="1939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25000"/>
              </a:lnSpc>
            </a:pPr>
            <a:r>
              <a:rPr lang="en-US" altLang="zh-CN" sz="2400" dirty="0">
                <a:solidFill>
                  <a:srgbClr val="5F5F5F"/>
                </a:solidFill>
                <a:latin typeface="微软雅黑" pitchFamily="34" charset="-122"/>
                <a:ea typeface="微软雅黑" pitchFamily="34" charset="-122"/>
              </a:rPr>
              <a:t>2</a:t>
            </a:r>
            <a:r>
              <a:rPr lang="zh-CN" altLang="en-US" sz="2400" dirty="0">
                <a:solidFill>
                  <a:srgbClr val="5F5F5F"/>
                </a:solidFill>
                <a:latin typeface="微软雅黑" pitchFamily="34" charset="-122"/>
                <a:ea typeface="微软雅黑" pitchFamily="34" charset="-122"/>
              </a:rPr>
              <a:t>、同一个问题，从不同的角度分析，可以得出不同的结论，正如罗迦</a:t>
            </a:r>
            <a:r>
              <a:rPr lang="en-US" altLang="zh-CN" sz="2400" dirty="0">
                <a:solidFill>
                  <a:srgbClr val="5F5F5F"/>
                </a:solidFill>
                <a:latin typeface="微软雅黑" pitchFamily="34" charset="-122"/>
                <a:ea typeface="微软雅黑" pitchFamily="34" charset="-122"/>
              </a:rPr>
              <a:t>•</a:t>
            </a:r>
            <a:r>
              <a:rPr lang="zh-CN" altLang="en-US" sz="2400" dirty="0">
                <a:solidFill>
                  <a:srgbClr val="5F5F5F"/>
                </a:solidFill>
                <a:latin typeface="微软雅黑" pitchFamily="34" charset="-122"/>
                <a:ea typeface="微软雅黑" pitchFamily="34" charset="-122"/>
              </a:rPr>
              <a:t>费</a:t>
            </a:r>
            <a:r>
              <a:rPr lang="en-US" altLang="zh-CN" sz="2400" dirty="0">
                <a:solidFill>
                  <a:srgbClr val="5F5F5F"/>
                </a:solidFill>
                <a:latin typeface="微软雅黑" pitchFamily="34" charset="-122"/>
                <a:ea typeface="微软雅黑" pitchFamily="34" charset="-122"/>
              </a:rPr>
              <a:t>•</a:t>
            </a:r>
            <a:r>
              <a:rPr lang="zh-CN" altLang="en-US" sz="2400" dirty="0">
                <a:solidFill>
                  <a:srgbClr val="5F5F5F"/>
                </a:solidFill>
                <a:latin typeface="微软雅黑" pitchFamily="34" charset="-122"/>
                <a:ea typeface="微软雅黑" pitchFamily="34" charset="-122"/>
              </a:rPr>
              <a:t>因格所说的“事物的正确答案不止一个”。请你以不同角度从</a:t>
            </a:r>
            <a:r>
              <a:rPr lang="en-US" altLang="zh-CN" sz="2400" dirty="0">
                <a:solidFill>
                  <a:srgbClr val="5F5F5F"/>
                </a:solidFill>
                <a:latin typeface="微软雅黑" pitchFamily="34" charset="-122"/>
                <a:ea typeface="微软雅黑" pitchFamily="34" charset="-122"/>
              </a:rPr>
              <a:t>《</a:t>
            </a:r>
            <a:r>
              <a:rPr lang="zh-CN" altLang="en-US" sz="2400" dirty="0">
                <a:solidFill>
                  <a:srgbClr val="5F5F5F"/>
                </a:solidFill>
                <a:latin typeface="微软雅黑" pitchFamily="34" charset="-122"/>
                <a:ea typeface="微软雅黑" pitchFamily="34" charset="-122"/>
              </a:rPr>
              <a:t>龟兔赛跑</a:t>
            </a:r>
            <a:r>
              <a:rPr lang="en-US" altLang="zh-CN" sz="2400" dirty="0">
                <a:solidFill>
                  <a:srgbClr val="5F5F5F"/>
                </a:solidFill>
                <a:latin typeface="微软雅黑" pitchFamily="34" charset="-122"/>
                <a:ea typeface="微软雅黑" pitchFamily="34" charset="-122"/>
              </a:rPr>
              <a:t>》</a:t>
            </a:r>
            <a:r>
              <a:rPr lang="zh-CN" altLang="en-US" sz="2400" dirty="0">
                <a:solidFill>
                  <a:srgbClr val="5F5F5F"/>
                </a:solidFill>
                <a:latin typeface="微软雅黑" pitchFamily="34" charset="-122"/>
                <a:ea typeface="微软雅黑" pitchFamily="34" charset="-122"/>
              </a:rPr>
              <a:t>的故事中提炼观点。（至少两个）</a:t>
            </a:r>
          </a:p>
        </p:txBody>
      </p:sp>
      <p:pic>
        <p:nvPicPr>
          <p:cNvPr id="7" name="图片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438456" y="4216400"/>
            <a:ext cx="5705475" cy="2535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文本框 2"/>
          <p:cNvSpPr txBox="1">
            <a:spLocks noChangeArrowheads="1"/>
          </p:cNvSpPr>
          <p:nvPr>
            <p:custDataLst>
              <p:tags r:id="rId2"/>
            </p:custDataLst>
          </p:nvPr>
        </p:nvSpPr>
        <p:spPr bwMode="auto">
          <a:xfrm>
            <a:off x="2781300" y="2019300"/>
            <a:ext cx="3973513" cy="1016000"/>
          </a:xfrm>
          <a:prstGeom prst="rect">
            <a:avLst/>
          </a:prstGeom>
          <a:noFill/>
          <a:ln>
            <a:noFill/>
          </a:ln>
        </p:spPr>
        <p:txBody>
          <a:bodyPr lIns="0" rIns="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微软雅黑" panose="020B0503020204020204" pitchFamily="34" charset="-122"/>
              </a:defRPr>
            </a:lvl9pPr>
          </a:lstStyle>
          <a:p>
            <a:pPr>
              <a:defRPr/>
            </a:pPr>
            <a:r>
              <a:rPr lang="zh-CN" altLang="en-US" sz="6600" dirty="0">
                <a:latin typeface="+mn-lt"/>
                <a:ea typeface="+mn-ea"/>
                <a:sym typeface="+mn-ea"/>
              </a:rPr>
              <a:t>本课结束</a:t>
            </a:r>
          </a:p>
        </p:txBody>
      </p:sp>
      <p:pic>
        <p:nvPicPr>
          <p:cNvPr id="22531" name="图片 6"/>
          <p:cNvPicPr>
            <a:picLocks noChangeAspect="1" noChangeArrowheads="1"/>
          </p:cNvPicPr>
          <p:nvPr>
            <p:custDataLst>
              <p:tags r:id="rId3"/>
            </p:custDataLst>
          </p:nvPr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54738" y="88900"/>
            <a:ext cx="3014662" cy="2147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custDataLst>
      <p:tags r:id="rId1"/>
    </p:custData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第一PPT模板网-WWW.1PPT.COM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15"/>
  <p:tag name="KSO_WM_TAG_VERSION" val="1.0"/>
  <p:tag name="KSO_WM_SLIDE_ID" val="custom596_12"/>
  <p:tag name="KSO_WM_SLIDE_INDEX" val="12"/>
  <p:tag name="KSO_WM_SLIDE_ITEM_CNT" val="2"/>
  <p:tag name="KSO_WM_SLIDE_LAYOUT" val="a_b_e"/>
  <p:tag name="KSO_WM_SLIDE_LAYOUT_CNT" val="1_1_1"/>
  <p:tag name="KSO_WM_SLIDE_TYPE" val="sectionTitle"/>
  <p:tag name="KSO_WM_BEAUTIFY_FLAG" val="#wm#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596"/>
  <p:tag name="KSO_WM_UNIT_TYPE" val="a"/>
  <p:tag name="KSO_WM_UNIT_INDEX" val="1"/>
  <p:tag name="KSO_WM_UNIT_ID" val="custom596_12*a*1"/>
  <p:tag name="KSO_WM_UNIT_CLEAR" val="1"/>
  <p:tag name="KSO_WM_UNIT_LAYERLEVEL" val="1"/>
  <p:tag name="KSO_WM_UNIT_VALUE" val="13"/>
  <p:tag name="KSO_WM_UNIT_ISCONTENTSTITLE" val="0"/>
  <p:tag name="KSO_WM_UNIT_HIGHLIGHT" val="0"/>
  <p:tag name="KSO_WM_UNIT_COMPATIBLE" val="0"/>
  <p:tag name="KSO_WM_UNIT_PRESET_TEXT_INDEX" val="3"/>
  <p:tag name="KSO_WM_UNIT_PRESET_TEXT_LEN" val="1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THUMBS_INDEX" val="1、4、5、9、12、18、23、25、26、27、29"/>
  <p:tag name="KSO_WM_TEMPLATE_CATEGORY" val="custom"/>
  <p:tag name="KSO_WM_TEMPLATE_INDEX" val="215"/>
  <p:tag name="KSO_WM_TAG_VERSION" val="1.0"/>
  <p:tag name="KSO_WM_SLIDE_ID" val="custom596_1"/>
  <p:tag name="KSO_WM_SLIDE_INDEX" val="1"/>
  <p:tag name="KSO_WM_SLIDE_ITEM_CNT" val="2"/>
  <p:tag name="KSO_WM_SLIDE_LAYOUT" val="a_b"/>
  <p:tag name="KSO_WM_SLIDE_LAYOUT_CNT" val="1_1"/>
  <p:tag name="KSO_WM_SLIDE_TYPE" val="title"/>
  <p:tag name="KSO_WM_BEAUTIFY_FLAG" val="#wm#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596"/>
  <p:tag name="KSO_WM_UNIT_TYPE" val="b"/>
  <p:tag name="KSO_WM_UNIT_INDEX" val="1"/>
  <p:tag name="KSO_WM_UNIT_ID" val="custom596_1*b*1"/>
  <p:tag name="KSO_WM_UNIT_CLEAR" val="1"/>
  <p:tag name="KSO_WM_UNIT_LAYERLEVEL" val="1"/>
  <p:tag name="KSO_WM_UNIT_VALUE" val="66"/>
  <p:tag name="KSO_WM_UNIT_ISCONTENTSTITLE" val="0"/>
  <p:tag name="KSO_WM_UNIT_HIGHLIGHT" val="0"/>
  <p:tag name="KSO_WM_UNIT_COMPATIBLE" val="0"/>
  <p:tag name="KSO_WM_UNIT_PRESET_TEXT_INDEX" val="3"/>
  <p:tag name="KSO_WM_UNIT_PRESET_TEXT_LEN" val="1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15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596"/>
  <p:tag name="KSO_WM_UNIT_TYPE" val="b"/>
  <p:tag name="KSO_WM_UNIT_INDEX" val="1"/>
  <p:tag name="KSO_WM_UNIT_ID" val="custom596_1*b*1"/>
  <p:tag name="KSO_WM_UNIT_CLEAR" val="1"/>
  <p:tag name="KSO_WM_UNIT_LAYERLEVEL" val="1"/>
  <p:tag name="KSO_WM_UNIT_VALUE" val="66"/>
  <p:tag name="KSO_WM_UNIT_ISCONTENTSTITLE" val="0"/>
  <p:tag name="KSO_WM_UNIT_HIGHLIGHT" val="0"/>
  <p:tag name="KSO_WM_UNIT_COMPATIBLE" val="0"/>
  <p:tag name="KSO_WM_UNIT_PRESET_TEXT_INDEX" val="3"/>
  <p:tag name="KSO_WM_UNIT_PRESET_TEXT_LEN" val="17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1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596"/>
  <p:tag name="KSO_WM_UNIT_TYPE" val="b"/>
  <p:tag name="KSO_WM_UNIT_INDEX" val="1"/>
  <p:tag name="KSO_WM_UNIT_ID" val="custom596_1*b*1"/>
  <p:tag name="KSO_WM_UNIT_CLEAR" val="1"/>
  <p:tag name="KSO_WM_UNIT_LAYERLEVEL" val="1"/>
  <p:tag name="KSO_WM_UNIT_VALUE" val="66"/>
  <p:tag name="KSO_WM_UNIT_ISCONTENTSTITLE" val="0"/>
  <p:tag name="KSO_WM_UNIT_HIGHLIGHT" val="0"/>
  <p:tag name="KSO_WM_UNIT_COMPATIBLE" val="0"/>
  <p:tag name="KSO_WM_UNIT_PRESET_TEXT_INDEX" val="3"/>
  <p:tag name="KSO_WM_UNIT_PRESET_TEXT_LEN" val="17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15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596"/>
  <p:tag name="KSO_WM_UNIT_TYPE" val="b"/>
  <p:tag name="KSO_WM_UNIT_INDEX" val="1"/>
  <p:tag name="KSO_WM_UNIT_ID" val="custom596_1*b*1"/>
  <p:tag name="KSO_WM_UNIT_CLEAR" val="1"/>
  <p:tag name="KSO_WM_UNIT_LAYERLEVEL" val="1"/>
  <p:tag name="KSO_WM_UNIT_VALUE" val="66"/>
  <p:tag name="KSO_WM_UNIT_ISCONTENTSTITLE" val="0"/>
  <p:tag name="KSO_WM_UNIT_HIGHLIGHT" val="0"/>
  <p:tag name="KSO_WM_UNIT_COMPATIBLE" val="0"/>
  <p:tag name="KSO_WM_UNIT_PRESET_TEXT_INDEX" val="3"/>
  <p:tag name="KSO_WM_UNIT_PRESET_TEXT_LEN" val="17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15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596"/>
  <p:tag name="KSO_WM_UNIT_TYPE" val="b"/>
  <p:tag name="KSO_WM_UNIT_INDEX" val="1"/>
  <p:tag name="KSO_WM_UNIT_ID" val="custom596_1*b*1"/>
  <p:tag name="KSO_WM_UNIT_CLEAR" val="1"/>
  <p:tag name="KSO_WM_UNIT_LAYERLEVEL" val="1"/>
  <p:tag name="KSO_WM_UNIT_VALUE" val="66"/>
  <p:tag name="KSO_WM_UNIT_ISCONTENTSTITLE" val="0"/>
  <p:tag name="KSO_WM_UNIT_HIGHLIGHT" val="0"/>
  <p:tag name="KSO_WM_UNIT_COMPATIBLE" val="0"/>
  <p:tag name="KSO_WM_UNIT_PRESET_TEXT_INDEX" val="3"/>
  <p:tag name="KSO_WM_UNIT_PRESET_TEXT_LEN" val="17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15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596"/>
  <p:tag name="KSO_WM_UNIT_TYPE" val="b"/>
  <p:tag name="KSO_WM_UNIT_INDEX" val="1"/>
  <p:tag name="KSO_WM_UNIT_ID" val="custom596_1*b*1"/>
  <p:tag name="KSO_WM_UNIT_CLEAR" val="1"/>
  <p:tag name="KSO_WM_UNIT_LAYERLEVEL" val="1"/>
  <p:tag name="KSO_WM_UNIT_VALUE" val="66"/>
  <p:tag name="KSO_WM_UNIT_ISCONTENTSTITLE" val="0"/>
  <p:tag name="KSO_WM_UNIT_HIGHLIGHT" val="0"/>
  <p:tag name="KSO_WM_UNIT_COMPATIBLE" val="0"/>
  <p:tag name="KSO_WM_UNIT_PRESET_TEXT_INDEX" val="3"/>
  <p:tag name="KSO_WM_UNIT_PRESET_TEXT_LEN" val="17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15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596"/>
  <p:tag name="KSO_WM_UNIT_TYPE" val="b"/>
  <p:tag name="KSO_WM_UNIT_INDEX" val="1"/>
  <p:tag name="KSO_WM_UNIT_ID" val="custom596_1*b*1"/>
  <p:tag name="KSO_WM_UNIT_CLEAR" val="1"/>
  <p:tag name="KSO_WM_UNIT_LAYERLEVEL" val="1"/>
  <p:tag name="KSO_WM_UNIT_VALUE" val="66"/>
  <p:tag name="KSO_WM_UNIT_ISCONTENTSTITLE" val="0"/>
  <p:tag name="KSO_WM_UNIT_HIGHLIGHT" val="0"/>
  <p:tag name="KSO_WM_UNIT_COMPATIBLE" val="0"/>
  <p:tag name="KSO_WM_UNIT_PRESET_TEXT_INDEX" val="3"/>
  <p:tag name="KSO_WM_UNIT_PRESET_TEXT_LEN" val="17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15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596"/>
  <p:tag name="KSO_WM_UNIT_TYPE" val="b"/>
  <p:tag name="KSO_WM_UNIT_INDEX" val="1"/>
  <p:tag name="KSO_WM_UNIT_ID" val="custom596_1*b*1"/>
  <p:tag name="KSO_WM_UNIT_CLEAR" val="1"/>
  <p:tag name="KSO_WM_UNIT_LAYERLEVEL" val="1"/>
  <p:tag name="KSO_WM_UNIT_VALUE" val="66"/>
  <p:tag name="KSO_WM_UNIT_ISCONTENTSTITLE" val="0"/>
  <p:tag name="KSO_WM_UNIT_HIGHLIGHT" val="0"/>
  <p:tag name="KSO_WM_UNIT_COMPATIBLE" val="0"/>
  <p:tag name="KSO_WM_UNIT_PRESET_TEXT_INDEX" val="3"/>
  <p:tag name="KSO_WM_UNIT_PRESET_TEXT_LEN" val="17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15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596"/>
  <p:tag name="KSO_WM_UNIT_TYPE" val="b"/>
  <p:tag name="KSO_WM_UNIT_INDEX" val="1"/>
  <p:tag name="KSO_WM_UNIT_ID" val="custom596_1*b*1"/>
  <p:tag name="KSO_WM_UNIT_CLEAR" val="1"/>
  <p:tag name="KSO_WM_UNIT_LAYERLEVEL" val="1"/>
  <p:tag name="KSO_WM_UNIT_VALUE" val="66"/>
  <p:tag name="KSO_WM_UNIT_ISCONTENTSTITLE" val="0"/>
  <p:tag name="KSO_WM_UNIT_HIGHLIGHT" val="0"/>
  <p:tag name="KSO_WM_UNIT_COMPATIBLE" val="0"/>
  <p:tag name="KSO_WM_UNIT_PRESET_TEXT_INDEX" val="3"/>
  <p:tag name="KSO_WM_UNIT_PRESET_TEXT_LEN" val="17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15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596"/>
  <p:tag name="KSO_WM_UNIT_TYPE" val="b"/>
  <p:tag name="KSO_WM_UNIT_INDEX" val="1"/>
  <p:tag name="KSO_WM_UNIT_ID" val="custom596_1*b*1"/>
  <p:tag name="KSO_WM_UNIT_CLEAR" val="1"/>
  <p:tag name="KSO_WM_UNIT_LAYERLEVEL" val="1"/>
  <p:tag name="KSO_WM_UNIT_VALUE" val="66"/>
  <p:tag name="KSO_WM_UNIT_ISCONTENTSTITLE" val="0"/>
  <p:tag name="KSO_WM_UNIT_HIGHLIGHT" val="0"/>
  <p:tag name="KSO_WM_UNIT_COMPATIBLE" val="0"/>
  <p:tag name="KSO_WM_UNIT_PRESET_TEXT_INDEX" val="3"/>
  <p:tag name="KSO_WM_UNIT_PRESET_TEXT_LEN" val="17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15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596"/>
  <p:tag name="KSO_WM_UNIT_TYPE" val="b"/>
  <p:tag name="KSO_WM_UNIT_INDEX" val="1"/>
  <p:tag name="KSO_WM_UNIT_ID" val="custom596_1*b*1"/>
  <p:tag name="KSO_WM_UNIT_CLEAR" val="1"/>
  <p:tag name="KSO_WM_UNIT_LAYERLEVEL" val="1"/>
  <p:tag name="KSO_WM_UNIT_VALUE" val="66"/>
  <p:tag name="KSO_WM_UNIT_ISCONTENTSTITLE" val="0"/>
  <p:tag name="KSO_WM_UNIT_HIGHLIGHT" val="0"/>
  <p:tag name="KSO_WM_UNIT_COMPATIBLE" val="0"/>
  <p:tag name="KSO_WM_UNIT_PRESET_TEXT_INDEX" val="3"/>
  <p:tag name="KSO_WM_UNIT_PRESET_TEXT_LEN" val="17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15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596"/>
  <p:tag name="KSO_WM_UNIT_TYPE" val="b"/>
  <p:tag name="KSO_WM_UNIT_INDEX" val="1"/>
  <p:tag name="KSO_WM_UNIT_ID" val="custom596_1*b*1"/>
  <p:tag name="KSO_WM_UNIT_CLEAR" val="1"/>
  <p:tag name="KSO_WM_UNIT_LAYERLEVEL" val="1"/>
  <p:tag name="KSO_WM_UNIT_VALUE" val="66"/>
  <p:tag name="KSO_WM_UNIT_ISCONTENTSTITLE" val="0"/>
  <p:tag name="KSO_WM_UNIT_HIGHLIGHT" val="0"/>
  <p:tag name="KSO_WM_UNIT_COMPATIBLE" val="0"/>
  <p:tag name="KSO_WM_UNIT_PRESET_TEXT_INDEX" val="3"/>
  <p:tag name="KSO_WM_UNIT_PRESET_TEXT_LEN" val="17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15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596"/>
  <p:tag name="KSO_WM_UNIT_TYPE" val="b"/>
  <p:tag name="KSO_WM_UNIT_INDEX" val="1"/>
  <p:tag name="KSO_WM_UNIT_ID" val="custom596_1*b*1"/>
  <p:tag name="KSO_WM_UNIT_CLEAR" val="1"/>
  <p:tag name="KSO_WM_UNIT_LAYERLEVEL" val="1"/>
  <p:tag name="KSO_WM_UNIT_VALUE" val="66"/>
  <p:tag name="KSO_WM_UNIT_ISCONTENTSTITLE" val="0"/>
  <p:tag name="KSO_WM_UNIT_HIGHLIGHT" val="0"/>
  <p:tag name="KSO_WM_UNIT_COMPATIBLE" val="0"/>
  <p:tag name="KSO_WM_UNIT_PRESET_TEXT_INDEX" val="3"/>
  <p:tag name="KSO_WM_UNIT_PRESET_TEXT_LEN" val="17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15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596"/>
  <p:tag name="KSO_WM_UNIT_TYPE" val="b"/>
  <p:tag name="KSO_WM_UNIT_INDEX" val="1"/>
  <p:tag name="KSO_WM_UNIT_ID" val="custom596_1*b*1"/>
  <p:tag name="KSO_WM_UNIT_CLEAR" val="1"/>
  <p:tag name="KSO_WM_UNIT_LAYERLEVEL" val="1"/>
  <p:tag name="KSO_WM_UNIT_VALUE" val="66"/>
  <p:tag name="KSO_WM_UNIT_ISCONTENTSTITLE" val="0"/>
  <p:tag name="KSO_WM_UNIT_HIGHLIGHT" val="0"/>
  <p:tag name="KSO_WM_UNIT_COMPATIBLE" val="0"/>
  <p:tag name="KSO_WM_UNIT_PRESET_TEXT_INDEX" val="3"/>
  <p:tag name="KSO_WM_UNIT_PRESET_TEXT_LEN" val="17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15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596"/>
  <p:tag name="KSO_WM_UNIT_TYPE" val="b"/>
  <p:tag name="KSO_WM_UNIT_INDEX" val="1"/>
  <p:tag name="KSO_WM_UNIT_ID" val="custom596_1*b*1"/>
  <p:tag name="KSO_WM_UNIT_CLEAR" val="1"/>
  <p:tag name="KSO_WM_UNIT_LAYERLEVEL" val="1"/>
  <p:tag name="KSO_WM_UNIT_VALUE" val="66"/>
  <p:tag name="KSO_WM_UNIT_ISCONTENTSTITLE" val="0"/>
  <p:tag name="KSO_WM_UNIT_HIGHLIGHT" val="0"/>
  <p:tag name="KSO_WM_UNIT_COMPATIBLE" val="0"/>
  <p:tag name="KSO_WM_UNIT_PRESET_TEXT_INDEX" val="3"/>
  <p:tag name="KSO_WM_UNIT_PRESET_TEXT_LEN" val="17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15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596"/>
  <p:tag name="KSO_WM_UNIT_TYPE" val="b"/>
  <p:tag name="KSO_WM_UNIT_INDEX" val="1"/>
  <p:tag name="KSO_WM_UNIT_ID" val="custom596_1*b*1"/>
  <p:tag name="KSO_WM_UNIT_CLEAR" val="1"/>
  <p:tag name="KSO_WM_UNIT_LAYERLEVEL" val="1"/>
  <p:tag name="KSO_WM_UNIT_VALUE" val="66"/>
  <p:tag name="KSO_WM_UNIT_ISCONTENTSTITLE" val="0"/>
  <p:tag name="KSO_WM_UNIT_HIGHLIGHT" val="0"/>
  <p:tag name="KSO_WM_UNIT_COMPATIBLE" val="0"/>
  <p:tag name="KSO_WM_UNIT_PRESET_TEXT_INDEX" val="3"/>
  <p:tag name="KSO_WM_UNIT_PRESET_TEXT_LEN" val="17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15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596"/>
  <p:tag name="KSO_WM_UNIT_TYPE" val="b"/>
  <p:tag name="KSO_WM_UNIT_INDEX" val="1"/>
  <p:tag name="KSO_WM_UNIT_ID" val="custom596_1*b*1"/>
  <p:tag name="KSO_WM_UNIT_CLEAR" val="1"/>
  <p:tag name="KSO_WM_UNIT_LAYERLEVEL" val="1"/>
  <p:tag name="KSO_WM_UNIT_VALUE" val="66"/>
  <p:tag name="KSO_WM_UNIT_ISCONTENTSTITLE" val="0"/>
  <p:tag name="KSO_WM_UNIT_HIGHLIGHT" val="0"/>
  <p:tag name="KSO_WM_UNIT_COMPATIBLE" val="0"/>
  <p:tag name="KSO_WM_UNIT_PRESET_TEXT_INDEX" val="3"/>
  <p:tag name="KSO_WM_UNIT_PRESET_TEXT_LEN" val="17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15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596"/>
  <p:tag name="KSO_WM_UNIT_TYPE" val="b"/>
  <p:tag name="KSO_WM_UNIT_INDEX" val="1"/>
  <p:tag name="KSO_WM_UNIT_ID" val="custom596_1*b*1"/>
  <p:tag name="KSO_WM_UNIT_CLEAR" val="1"/>
  <p:tag name="KSO_WM_UNIT_LAYERLEVEL" val="1"/>
  <p:tag name="KSO_WM_UNIT_VALUE" val="66"/>
  <p:tag name="KSO_WM_UNIT_ISCONTENTSTITLE" val="0"/>
  <p:tag name="KSO_WM_UNIT_HIGHLIGHT" val="0"/>
  <p:tag name="KSO_WM_UNIT_COMPATIBLE" val="0"/>
  <p:tag name="KSO_WM_UNIT_PRESET_TEXT_INDEX" val="3"/>
  <p:tag name="KSO_WM_UNIT_PRESET_TEXT_LEN" val="17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#wm#"/>
  <p:tag name="KSO_WM_TEMPLATE_CATEGORY" val="custom"/>
  <p:tag name="KSO_WM_TEMPLATE_INDEX" val="215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596"/>
  <p:tag name="KSO_WM_UNIT_TYPE" val="b"/>
  <p:tag name="KSO_WM_UNIT_INDEX" val="1"/>
  <p:tag name="KSO_WM_UNIT_ID" val="custom596_1*b*1"/>
  <p:tag name="KSO_WM_UNIT_CLEAR" val="1"/>
  <p:tag name="KSO_WM_UNIT_LAYERLEVEL" val="1"/>
  <p:tag name="KSO_WM_UNIT_VALUE" val="66"/>
  <p:tag name="KSO_WM_UNIT_ISCONTENTSTITLE" val="0"/>
  <p:tag name="KSO_WM_UNIT_HIGHLIGHT" val="0"/>
  <p:tag name="KSO_WM_UNIT_COMPATIBLE" val="0"/>
  <p:tag name="KSO_WM_UNIT_PRESET_TEXT_INDEX" val="3"/>
  <p:tag name="KSO_WM_UNIT_PRESET_TEXT_LEN" val="17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15"/>
  <p:tag name="KSO_WM_TAG_VERSION" val="1.0"/>
  <p:tag name="KSO_WM_SLIDE_ID" val="custom596_6"/>
  <p:tag name="KSO_WM_SLIDE_INDEX" val="6"/>
  <p:tag name="KSO_WM_SLIDE_ITEM_CNT" val="1"/>
  <p:tag name="KSO_WM_SLIDE_LAYOUT" val="a_l"/>
  <p:tag name="KSO_WM_SLIDE_LAYOUT_CNT" val="1_1"/>
  <p:tag name="KSO_WM_SLIDE_TYPE" val="contents"/>
  <p:tag name="KSO_WM_BEAUTIFY_FLAG" val="#wm#"/>
  <p:tag name="KSO_WM_DIAGRAM_GROUP_CODE" val="l1-1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AG_VERSION" val="1.0"/>
  <p:tag name="KSO_WM_BEAUTIFY_FLAG" val="#wm#"/>
  <p:tag name="KSO_WM_TEMPLATE_CATEGORY" val="custom"/>
  <p:tag name="KSO_WM_TEMPLATE_INDEX" val="596"/>
  <p:tag name="KSO_WM_UNIT_TYPE" val="l_h_f"/>
  <p:tag name="KSO_WM_UNIT_INDEX" val="1_1_1"/>
  <p:tag name="KSO_WM_UNIT_ID" val="custom596_6*l_h_f*1_1_1"/>
  <p:tag name="KSO_WM_UNIT_CLEAR" val="1"/>
  <p:tag name="KSO_WM_UNIT_LAYERLEVEL" val="1_1_1"/>
  <p:tag name="KSO_WM_UNIT_VALUE" val="36"/>
  <p:tag name="KSO_WM_UNIT_HIGHLIGHT" val="0"/>
  <p:tag name="KSO_WM_UNIT_COMPATIBLE" val="0"/>
  <p:tag name="KSO_WM_UNIT_PRESET_TEXT_INDEX" val="3"/>
  <p:tag name="KSO_WM_UNIT_PRESET_TEXT_LEN" val="17"/>
  <p:tag name="KSO_WM_DIAGRAM_GROUP_CODE" val="l1-1"/>
  <p:tag name="KSO_WM_UNIT_TEXT_FILL_FORE_SCHEMECOLOR_INDEX" val="13"/>
  <p:tag name="KSO_WM_UNIT_TEXT_FILL_TYPE" val="1"/>
  <p:tag name="KSO_WM_UNIT_USESOURCEFORMAT_APPLY" val="1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MH" val="20150925142203"/>
  <p:tag name="MH_LIBRARY" val="GRAPHIC"/>
  <p:tag name="MH_ORDER" val="图片 6"/>
  <p:tag name="KSO_WM_TAG_VERSION" val="1.0"/>
  <p:tag name="KSO_WM_BEAUTIFY_FLAG" val="#wm#"/>
  <p:tag name="KSO_WM_UNIT_TYPE" val="i"/>
  <p:tag name="KSO_WM_UNIT_ID" val="258*i*0"/>
  <p:tag name="KSO_WM_TEMPLATE_CATEGORY" val="custom"/>
  <p:tag name="KSO_WM_TEMPLATE_INDEX" val="160115"/>
</p:tagLst>
</file>

<file path=ppt/theme/theme1.xml><?xml version="1.0" encoding="utf-8"?>
<a:theme xmlns:a="http://schemas.openxmlformats.org/drawingml/2006/main" name="第一PPT模板网-WWW.1PPT.COM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Cambria-Calibri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</TotalTime>
  <Words>1642</Words>
  <Application>Microsoft Office PowerPoint</Application>
  <PresentationFormat>全屏显示(4:3)</PresentationFormat>
  <Paragraphs>202</Paragraphs>
  <Slides>21</Slides>
  <Notes>4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21</vt:i4>
      </vt:variant>
    </vt:vector>
  </HeadingPairs>
  <TitlesOfParts>
    <vt:vector size="22" baseType="lpstr">
      <vt:lpstr>第一PPT模板网-WWW.1PPT.COM</vt:lpstr>
      <vt:lpstr>19 谈创造性思维 罗迦·费·因格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第一PPT模板网-WWW.1PPT.COM</dc:title>
  <dc:subject>第一PPT模板网-WWW.1PPT.COM</dc:subject>
  <dc:creator>第一PPT模板网-WWW.1PPT.COM</dc:creator>
  <cp:keywords>第一PPT模板网-WWW.1PPT.COM</cp:keywords>
  <cp:lastModifiedBy>Carrie</cp:lastModifiedBy>
  <cp:revision>3</cp:revision>
  <dcterms:created xsi:type="dcterms:W3CDTF">2016-08-15T07:12:23Z</dcterms:created>
  <dcterms:modified xsi:type="dcterms:W3CDTF">2020-03-10T02:29:10Z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r8>1</vt:r8>
  </property>
  <property fmtid="{D5CDD505-2E9C-101B-9397-08002B2CF9AE}" pid="3" name="KSOProductBuildVer">
    <vt:lpwstr>2052-11.1.0.7764</vt:lpwstr>
  </property>
</Properties>
</file>