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354" r:id="rId2"/>
    <p:sldId id="356" r:id="rId3"/>
    <p:sldId id="357" r:id="rId4"/>
    <p:sldId id="358" r:id="rId5"/>
    <p:sldId id="359" r:id="rId6"/>
    <p:sldId id="360" r:id="rId7"/>
    <p:sldId id="361" r:id="rId8"/>
    <p:sldId id="362" r:id="rId9"/>
    <p:sldId id="363" r:id="rId10"/>
    <p:sldId id="364" r:id="rId11"/>
    <p:sldId id="365" r:id="rId12"/>
    <p:sldId id="366" r:id="rId13"/>
    <p:sldId id="367" r:id="rId14"/>
    <p:sldId id="368" r:id="rId15"/>
    <p:sldId id="369" r:id="rId16"/>
    <p:sldId id="370" r:id="rId17"/>
    <p:sldId id="371" r:id="rId18"/>
    <p:sldId id="372" r:id="rId19"/>
    <p:sldId id="373" r:id="rId20"/>
    <p:sldId id="374" r:id="rId21"/>
    <p:sldId id="375" r:id="rId22"/>
    <p:sldId id="376" r:id="rId23"/>
  </p:sldIdLst>
  <p:sldSz cx="9144000" cy="6858000" type="screen4x3"/>
  <p:notesSz cx="6858000" cy="9144000"/>
  <p:custDataLst>
    <p:tags r:id="rId25"/>
  </p:custDataLst>
  <p:defaultTex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100" d="100"/>
          <a:sy n="100" d="100"/>
        </p:scale>
        <p:origin x="-874" y="168"/>
      </p:cViewPr>
      <p:guideLst>
        <p:guide orient="horz" pos="2160"/>
        <p:guide pos="2880"/>
      </p:guideLst>
    </p:cSldViewPr>
  </p:slideViewPr>
  <p:notesTextViewPr>
    <p:cViewPr>
      <p:scale>
        <a:sx n="100" d="100"/>
        <a:sy n="100" d="100"/>
      </p:scale>
      <p:origin x="0" y="0"/>
    </p:cViewPr>
  </p:notesTextViewPr>
  <p:sorterViewPr>
    <p:cViewPr>
      <p:scale>
        <a:sx n="124" d="100"/>
        <a:sy n="124"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ltLang="zh-CN"/>
          </a:p>
        </p:txBody>
      </p:sp>
      <p:sp>
        <p:nvSpPr>
          <p:cNvPr id="542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ltLang="zh-CN"/>
          </a:p>
        </p:txBody>
      </p:sp>
      <p:sp>
        <p:nvSpPr>
          <p:cNvPr id="266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542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ltLang="zh-CN"/>
          </a:p>
        </p:txBody>
      </p:sp>
      <p:sp>
        <p:nvSpPr>
          <p:cNvPr id="542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010D9A2-8439-4FEA-BFD2-48952C1B3731}" type="slidenum">
              <a:rPr lang="en-US" altLang="zh-CN"/>
              <a:pPr>
                <a:defRPr/>
              </a:pPr>
              <a:t>‹#›</a:t>
            </a:fld>
            <a:endParaRPr lang="en-US" altLang="zh-CN"/>
          </a:p>
        </p:txBody>
      </p:sp>
    </p:spTree>
    <p:extLst>
      <p:ext uri="{BB962C8B-B14F-4D97-AF65-F5344CB8AC3E}">
        <p14:creationId xmlns:p14="http://schemas.microsoft.com/office/powerpoint/2010/main" val="26298803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010D9A2-8439-4FEA-BFD2-48952C1B3731}" type="slidenum">
              <a:rPr lang="en-US" altLang="zh-CN" smtClean="0"/>
              <a:pPr>
                <a:defRPr/>
              </a:pPr>
              <a:t>2</a:t>
            </a:fld>
            <a:endParaRPr lang="en-US" altLang="zh-CN"/>
          </a:p>
        </p:txBody>
      </p:sp>
    </p:spTree>
    <p:extLst>
      <p:ext uri="{BB962C8B-B14F-4D97-AF65-F5344CB8AC3E}">
        <p14:creationId xmlns:p14="http://schemas.microsoft.com/office/powerpoint/2010/main" val="2492272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010D9A2-8439-4FEA-BFD2-48952C1B3731}" type="slidenum">
              <a:rPr lang="en-US" altLang="zh-CN" smtClean="0"/>
              <a:pPr>
                <a:defRPr/>
              </a:pPr>
              <a:t>21</a:t>
            </a:fld>
            <a:endParaRPr lang="en-US" altLang="zh-CN"/>
          </a:p>
        </p:txBody>
      </p:sp>
    </p:spTree>
    <p:extLst>
      <p:ext uri="{BB962C8B-B14F-4D97-AF65-F5344CB8AC3E}">
        <p14:creationId xmlns:p14="http://schemas.microsoft.com/office/powerpoint/2010/main" val="3286507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E2603AAA-A5DD-4BAF-921D-DD585583D41B}" type="slidenum">
              <a:rPr lang="en-US" altLang="zh-CN"/>
              <a:pPr>
                <a:defRPr/>
              </a:pPr>
              <a:t>‹#›</a:t>
            </a:fld>
            <a:endParaRPr lang="en-US" altLang="zh-CN"/>
          </a:p>
        </p:txBody>
      </p:sp>
    </p:spTree>
    <p:extLst>
      <p:ext uri="{BB962C8B-B14F-4D97-AF65-F5344CB8AC3E}">
        <p14:creationId xmlns:p14="http://schemas.microsoft.com/office/powerpoint/2010/main" val="528845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6663F7A-B6B4-4575-B580-125363BA5084}" type="slidenum">
              <a:rPr lang="en-US" altLang="zh-CN"/>
              <a:pPr>
                <a:defRPr/>
              </a:pPr>
              <a:t>‹#›</a:t>
            </a:fld>
            <a:endParaRPr lang="en-US" altLang="zh-CN"/>
          </a:p>
        </p:txBody>
      </p:sp>
    </p:spTree>
    <p:extLst>
      <p:ext uri="{BB962C8B-B14F-4D97-AF65-F5344CB8AC3E}">
        <p14:creationId xmlns:p14="http://schemas.microsoft.com/office/powerpoint/2010/main" val="2004961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40056C5-298D-4A76-BEC6-606103A94394}" type="slidenum">
              <a:rPr lang="en-US" altLang="zh-CN"/>
              <a:pPr>
                <a:defRPr/>
              </a:pPr>
              <a:t>‹#›</a:t>
            </a:fld>
            <a:endParaRPr lang="en-US" altLang="zh-CN"/>
          </a:p>
        </p:txBody>
      </p:sp>
    </p:spTree>
    <p:extLst>
      <p:ext uri="{BB962C8B-B14F-4D97-AF65-F5344CB8AC3E}">
        <p14:creationId xmlns:p14="http://schemas.microsoft.com/office/powerpoint/2010/main" val="3172616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95F15795-3458-40DB-9DB6-7D0F30A70335}" type="slidenum">
              <a:rPr lang="en-US" altLang="zh-CN"/>
              <a:pPr>
                <a:defRPr/>
              </a:pPr>
              <a:t>‹#›</a:t>
            </a:fld>
            <a:endParaRPr lang="en-US" altLang="zh-CN"/>
          </a:p>
        </p:txBody>
      </p:sp>
    </p:spTree>
    <p:extLst>
      <p:ext uri="{BB962C8B-B14F-4D97-AF65-F5344CB8AC3E}">
        <p14:creationId xmlns:p14="http://schemas.microsoft.com/office/powerpoint/2010/main" val="6745125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C4BB1FEE-ED3B-42D0-8EA8-C5A498FDB260}" type="slidenum">
              <a:rPr lang="en-US" altLang="zh-CN"/>
              <a:pPr>
                <a:defRPr/>
              </a:pPr>
              <a:t>‹#›</a:t>
            </a:fld>
            <a:endParaRPr lang="en-US" altLang="zh-CN"/>
          </a:p>
        </p:txBody>
      </p:sp>
    </p:spTree>
    <p:extLst>
      <p:ext uri="{BB962C8B-B14F-4D97-AF65-F5344CB8AC3E}">
        <p14:creationId xmlns:p14="http://schemas.microsoft.com/office/powerpoint/2010/main" val="2183647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895E4C5E-CD34-40B9-9D34-9BC1165184BE}" type="slidenum">
              <a:rPr lang="en-US" altLang="zh-CN"/>
              <a:pPr>
                <a:defRPr/>
              </a:pPr>
              <a:t>‹#›</a:t>
            </a:fld>
            <a:endParaRPr lang="en-US" altLang="zh-CN"/>
          </a:p>
        </p:txBody>
      </p:sp>
    </p:spTree>
    <p:extLst>
      <p:ext uri="{BB962C8B-B14F-4D97-AF65-F5344CB8AC3E}">
        <p14:creationId xmlns:p14="http://schemas.microsoft.com/office/powerpoint/2010/main" val="103440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19EAE823-5E38-4F3D-8089-620D2283C791}" type="slidenum">
              <a:rPr lang="en-US" altLang="zh-CN"/>
              <a:pPr>
                <a:defRPr/>
              </a:pPr>
              <a:t>‹#›</a:t>
            </a:fld>
            <a:endParaRPr lang="en-US" altLang="zh-CN"/>
          </a:p>
        </p:txBody>
      </p:sp>
    </p:spTree>
    <p:extLst>
      <p:ext uri="{BB962C8B-B14F-4D97-AF65-F5344CB8AC3E}">
        <p14:creationId xmlns:p14="http://schemas.microsoft.com/office/powerpoint/2010/main" val="294158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C7D815ED-F7D8-4719-B86A-C37CAA1B8449}" type="slidenum">
              <a:rPr lang="en-US" altLang="zh-CN"/>
              <a:pPr>
                <a:defRPr/>
              </a:pPr>
              <a:t>‹#›</a:t>
            </a:fld>
            <a:endParaRPr lang="en-US" altLang="zh-CN"/>
          </a:p>
        </p:txBody>
      </p:sp>
    </p:spTree>
    <p:extLst>
      <p:ext uri="{BB962C8B-B14F-4D97-AF65-F5344CB8AC3E}">
        <p14:creationId xmlns:p14="http://schemas.microsoft.com/office/powerpoint/2010/main" val="2827985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4A9BEF72-8258-4CD1-ACF3-910BDFE7C930}" type="slidenum">
              <a:rPr lang="en-US" altLang="zh-CN"/>
              <a:pPr>
                <a:defRPr/>
              </a:pPr>
              <a:t>‹#›</a:t>
            </a:fld>
            <a:endParaRPr lang="en-US" altLang="zh-CN"/>
          </a:p>
        </p:txBody>
      </p:sp>
    </p:spTree>
    <p:extLst>
      <p:ext uri="{BB962C8B-B14F-4D97-AF65-F5344CB8AC3E}">
        <p14:creationId xmlns:p14="http://schemas.microsoft.com/office/powerpoint/2010/main" val="1668058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9CF551F0-9035-4783-9BDA-3251F5BE36D4}" type="slidenum">
              <a:rPr lang="en-US" altLang="zh-CN"/>
              <a:pPr>
                <a:defRPr/>
              </a:pPr>
              <a:t>‹#›</a:t>
            </a:fld>
            <a:endParaRPr lang="en-US" altLang="zh-CN"/>
          </a:p>
        </p:txBody>
      </p:sp>
    </p:spTree>
    <p:extLst>
      <p:ext uri="{BB962C8B-B14F-4D97-AF65-F5344CB8AC3E}">
        <p14:creationId xmlns:p14="http://schemas.microsoft.com/office/powerpoint/2010/main" val="1092004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F1A9F27B-6E38-49F1-875E-F7A20155F8DE}" type="slidenum">
              <a:rPr lang="en-US" altLang="zh-CN"/>
              <a:pPr>
                <a:defRPr/>
              </a:pPr>
              <a:t>‹#›</a:t>
            </a:fld>
            <a:endParaRPr lang="en-US" altLang="zh-CN"/>
          </a:p>
        </p:txBody>
      </p:sp>
    </p:spTree>
    <p:extLst>
      <p:ext uri="{BB962C8B-B14F-4D97-AF65-F5344CB8AC3E}">
        <p14:creationId xmlns:p14="http://schemas.microsoft.com/office/powerpoint/2010/main" val="4059924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5B5579F-0C41-42AB-8B82-8F9D7413D878}"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标题 1"/>
          <p:cNvSpPr>
            <a:spLocks noGrp="1" noChangeArrowheads="1"/>
          </p:cNvSpPr>
          <p:nvPr/>
        </p:nvSpPr>
        <p:spPr bwMode="auto">
          <a:xfrm>
            <a:off x="0" y="1981200"/>
            <a:ext cx="9144000"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buFont typeface="Arial" pitchFamily="34" charset="0"/>
              <a:buNone/>
            </a:pPr>
            <a:r>
              <a:rPr lang="en-US" altLang="zh-CN" sz="5400" b="1" dirty="0">
                <a:latin typeface="楷体" pitchFamily="49" charset="-122"/>
                <a:ea typeface="楷体" pitchFamily="49" charset="-122"/>
              </a:rPr>
              <a:t>19 </a:t>
            </a:r>
            <a:r>
              <a:rPr lang="zh-CN" altLang="en-US" sz="5400" b="1" dirty="0">
                <a:latin typeface="楷体" pitchFamily="49" charset="-122"/>
                <a:ea typeface="楷体" pitchFamily="49" charset="-122"/>
              </a:rPr>
              <a:t>谈创造性思</a:t>
            </a:r>
            <a:r>
              <a:rPr lang="zh-CN" altLang="en-US" sz="5400" b="1" dirty="0" smtClean="0">
                <a:latin typeface="楷体" pitchFamily="49" charset="-122"/>
                <a:ea typeface="楷体" pitchFamily="49" charset="-122"/>
              </a:rPr>
              <a:t>维</a:t>
            </a:r>
            <a:endParaRPr lang="zh-CN" altLang="en-US" sz="5400" b="1" dirty="0">
              <a:latin typeface="楷体" pitchFamily="49" charset="-122"/>
              <a:ea typeface="楷体" pitchFamily="49" charset="-122"/>
            </a:endParaRPr>
          </a:p>
        </p:txBody>
      </p:sp>
      <p:cxnSp>
        <p:nvCxnSpPr>
          <p:cNvPr id="2" name="直接连接符 1"/>
          <p:cNvCxnSpPr/>
          <p:nvPr/>
        </p:nvCxnSpPr>
        <p:spPr>
          <a:xfrm>
            <a:off x="2286000" y="3124200"/>
            <a:ext cx="4575175"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755650" y="1739900"/>
            <a:ext cx="3413125" cy="387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0000"/>
              </a:lnSpc>
              <a:spcBef>
                <a:spcPct val="50000"/>
              </a:spcBef>
              <a:buFont typeface="Arial" pitchFamily="34" charset="0"/>
              <a:buNone/>
            </a:pPr>
            <a:r>
              <a:rPr lang="zh-CN" altLang="en-US" sz="3200" b="1">
                <a:solidFill>
                  <a:srgbClr val="0000FF"/>
                </a:solidFill>
                <a:latin typeface="黑体" pitchFamily="49" charset="-122"/>
                <a:ea typeface="黑体" pitchFamily="49" charset="-122"/>
              </a:rPr>
              <a:t>题西林壁 </a:t>
            </a:r>
          </a:p>
          <a:p>
            <a:pPr algn="ctr" eaLnBrk="1" hangingPunct="1">
              <a:lnSpc>
                <a:spcPct val="120000"/>
              </a:lnSpc>
              <a:spcBef>
                <a:spcPct val="50000"/>
              </a:spcBef>
              <a:buFont typeface="Arial" pitchFamily="34" charset="0"/>
              <a:buNone/>
            </a:pPr>
            <a:r>
              <a:rPr lang="zh-CN" altLang="en-US" sz="3200" b="1">
                <a:solidFill>
                  <a:srgbClr val="0000FF"/>
                </a:solidFill>
                <a:latin typeface="黑体" pitchFamily="49" charset="-122"/>
                <a:ea typeface="黑体" pitchFamily="49" charset="-122"/>
              </a:rPr>
              <a:t>      苏轼</a:t>
            </a:r>
            <a:r>
              <a:rPr lang="zh-CN" altLang="en-US" sz="3200" b="1">
                <a:solidFill>
                  <a:schemeClr val="accent2"/>
                </a:solidFill>
                <a:latin typeface="黑体" pitchFamily="49" charset="-122"/>
                <a:ea typeface="黑体" pitchFamily="49" charset="-122"/>
              </a:rPr>
              <a:t> </a:t>
            </a:r>
            <a:endParaRPr lang="zh-CN" altLang="en-US" sz="3200" b="1">
              <a:latin typeface="黑体" pitchFamily="49" charset="-122"/>
              <a:ea typeface="黑体" pitchFamily="49" charset="-122"/>
            </a:endParaRPr>
          </a:p>
          <a:p>
            <a:pPr algn="ctr" eaLnBrk="1" hangingPunct="1">
              <a:lnSpc>
                <a:spcPct val="120000"/>
              </a:lnSpc>
              <a:buFont typeface="Arial" pitchFamily="34" charset="0"/>
              <a:buNone/>
            </a:pPr>
            <a:r>
              <a:rPr lang="zh-CN" altLang="en-US" sz="3200" b="1">
                <a:latin typeface="黑体" pitchFamily="49" charset="-122"/>
                <a:ea typeface="黑体" pitchFamily="49" charset="-122"/>
              </a:rPr>
              <a:t>横看成岭侧成峰， </a:t>
            </a:r>
          </a:p>
          <a:p>
            <a:pPr algn="ctr" eaLnBrk="1" hangingPunct="1">
              <a:lnSpc>
                <a:spcPct val="120000"/>
              </a:lnSpc>
              <a:buFont typeface="Arial" pitchFamily="34" charset="0"/>
              <a:buNone/>
            </a:pPr>
            <a:r>
              <a:rPr lang="zh-CN" altLang="en-US" sz="3200" b="1">
                <a:latin typeface="黑体" pitchFamily="49" charset="-122"/>
                <a:ea typeface="黑体" pitchFamily="49" charset="-122"/>
              </a:rPr>
              <a:t>远近高低各不同。 </a:t>
            </a:r>
          </a:p>
          <a:p>
            <a:pPr algn="ctr" eaLnBrk="1" hangingPunct="1">
              <a:lnSpc>
                <a:spcPct val="120000"/>
              </a:lnSpc>
              <a:buFont typeface="Arial" pitchFamily="34" charset="0"/>
              <a:buNone/>
            </a:pPr>
            <a:r>
              <a:rPr lang="zh-CN" altLang="en-US" sz="3200" b="1">
                <a:latin typeface="黑体" pitchFamily="49" charset="-122"/>
                <a:ea typeface="黑体" pitchFamily="49" charset="-122"/>
              </a:rPr>
              <a:t>不识庐山真面目， </a:t>
            </a:r>
          </a:p>
          <a:p>
            <a:pPr algn="ctr" eaLnBrk="1" hangingPunct="1">
              <a:lnSpc>
                <a:spcPct val="120000"/>
              </a:lnSpc>
              <a:buFont typeface="Arial" pitchFamily="34" charset="0"/>
              <a:buNone/>
            </a:pPr>
            <a:r>
              <a:rPr lang="zh-CN" altLang="en-US" sz="3200" b="1">
                <a:latin typeface="黑体" pitchFamily="49" charset="-122"/>
                <a:ea typeface="黑体" pitchFamily="49" charset="-122"/>
              </a:rPr>
              <a:t>只缘身在此山中。</a:t>
            </a:r>
          </a:p>
        </p:txBody>
      </p:sp>
      <p:pic>
        <p:nvPicPr>
          <p:cNvPr id="5124" name="内容占位符 3" descr="图片1.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68775" y="2643188"/>
            <a:ext cx="4284663" cy="286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00" name="组合 88070"/>
          <p:cNvGrpSpPr>
            <a:grpSpLocks/>
          </p:cNvGrpSpPr>
          <p:nvPr/>
        </p:nvGrpSpPr>
        <p:grpSpPr bwMode="auto">
          <a:xfrm>
            <a:off x="65088" y="419100"/>
            <a:ext cx="2319337" cy="700088"/>
            <a:chOff x="138" y="461"/>
            <a:chExt cx="1461" cy="441"/>
          </a:xfrm>
        </p:grpSpPr>
        <p:pic>
          <p:nvPicPr>
            <p:cNvPr id="4101" name="图片 88071" descr="未标题-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文本框 2"/>
            <p:cNvSpPr txBox="1">
              <a:spLocks noChangeArrowheads="1"/>
            </p:cNvSpPr>
            <p:nvPr/>
          </p:nvSpPr>
          <p:spPr bwMode="auto">
            <a:xfrm>
              <a:off x="476" y="509"/>
              <a:ext cx="10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a:solidFill>
                    <a:srgbClr val="0099CC"/>
                  </a:solidFill>
                  <a:latin typeface="黑体" pitchFamily="49" charset="-122"/>
                  <a:ea typeface="黑体" pitchFamily="49" charset="-122"/>
                </a:rPr>
                <a:t>新课导入</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linds(horizontal)">
                                      <p:cBhvr>
                                        <p:cTn id="7" dur="500"/>
                                        <p:tgtEl>
                                          <p:spTgt spid="512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5124"/>
                                        </p:tgtEl>
                                        <p:attrNameLst>
                                          <p:attrName>style.visibility</p:attrName>
                                        </p:attrNameLst>
                                      </p:cBhvr>
                                      <p:to>
                                        <p:strVal val="visible"/>
                                      </p:to>
                                    </p:set>
                                    <p:animEffect transition="in" filter="fade">
                                      <p:cBhvr>
                                        <p:cTn id="11"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u=3382180923,1139532901&amp;fm=23&amp;gp=0"/>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19625" y="2973388"/>
            <a:ext cx="3995738"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4" descr="u=2689876835,2019182664&amp;fm=23&amp;gp=0"/>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9425" y="682625"/>
            <a:ext cx="3995738"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 Box 5"/>
          <p:cNvSpPr txBox="1">
            <a:spLocks noChangeArrowheads="1"/>
          </p:cNvSpPr>
          <p:nvPr/>
        </p:nvSpPr>
        <p:spPr bwMode="auto">
          <a:xfrm>
            <a:off x="4475163" y="1512888"/>
            <a:ext cx="24479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buFont typeface="Arial" pitchFamily="34" charset="0"/>
              <a:buNone/>
            </a:pPr>
            <a:r>
              <a:rPr lang="zh-CN" altLang="en-US" sz="6000" b="1">
                <a:ea typeface="楷体" pitchFamily="49" charset="-122"/>
              </a:rPr>
              <a:t>横看</a:t>
            </a:r>
          </a:p>
        </p:txBody>
      </p:sp>
      <p:sp>
        <p:nvSpPr>
          <p:cNvPr id="7172" name="Text Box 6"/>
          <p:cNvSpPr txBox="1">
            <a:spLocks noChangeArrowheads="1"/>
          </p:cNvSpPr>
          <p:nvPr/>
        </p:nvSpPr>
        <p:spPr bwMode="auto">
          <a:xfrm>
            <a:off x="1738313" y="4392613"/>
            <a:ext cx="2736850" cy="109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buFont typeface="Arial" pitchFamily="34" charset="0"/>
              <a:buNone/>
            </a:pPr>
            <a:r>
              <a:rPr lang="zh-CN" altLang="en-US" sz="6600" b="1">
                <a:ea typeface="楷体" pitchFamily="49" charset="-122"/>
              </a:rPr>
              <a:t>侧看</a:t>
            </a:r>
          </a:p>
        </p:txBody>
      </p:sp>
      <p:sp>
        <p:nvSpPr>
          <p:cNvPr id="184" name=" 184"/>
          <p:cNvSpPr/>
          <p:nvPr/>
        </p:nvSpPr>
        <p:spPr>
          <a:xfrm>
            <a:off x="4025900" y="3101337"/>
            <a:ext cx="1091565" cy="1010920"/>
          </a:xfrm>
          <a:prstGeom prst="ellipse">
            <a:avLst/>
          </a:prstGeom>
        </p:spPr>
        <p:style>
          <a:lnRef idx="1">
            <a:schemeClr val="accent1"/>
          </a:lnRef>
          <a:fillRef idx="2">
            <a:schemeClr val="accent1"/>
          </a:fillRef>
          <a:effectRef idx="1">
            <a:schemeClr val="accent1"/>
          </a:effectRef>
          <a:fontRef idx="minor">
            <a:schemeClr val="dk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r>
              <a:rPr lang="en-US" altLang="zh-CN" sz="6600" b="1" noProof="1">
                <a:solidFill>
                  <a:srgbClr val="FFFFFF"/>
                </a:solidFill>
                <a:latin typeface="黑体" panose="02010600030101010101" pitchFamily="2" charset="-122"/>
                <a:ea typeface="黑体" panose="02010600030101010101" pitchFamily="2" charset="-122"/>
              </a:rPr>
              <a:t> </a:t>
            </a:r>
            <a:r>
              <a:rPr lang="zh-CN" altLang="en-US" sz="9600" b="1" noProof="1">
                <a:solidFill>
                  <a:srgbClr val="FF0000"/>
                </a:solidFill>
                <a:latin typeface="黑体" panose="02010600030101010101" pitchFamily="2" charset="-122"/>
                <a:ea typeface="黑体" panose="02010600030101010101" pitchFamily="2" charset="-122"/>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1000" fill="hold"/>
                                        <p:tgtEl>
                                          <p:spTgt spid="6147"/>
                                        </p:tgtEl>
                                        <p:attrNameLst>
                                          <p:attrName>ppt_w</p:attrName>
                                        </p:attrNameLst>
                                      </p:cBhvr>
                                      <p:tavLst>
                                        <p:tav tm="0">
                                          <p:val>
                                            <p:strVal val="#ppt_w*0.70"/>
                                          </p:val>
                                        </p:tav>
                                        <p:tav tm="100000">
                                          <p:val>
                                            <p:strVal val="#ppt_w"/>
                                          </p:val>
                                        </p:tav>
                                      </p:tavLst>
                                    </p:anim>
                                    <p:anim calcmode="lin" valueType="num">
                                      <p:cBhvr>
                                        <p:cTn id="8" dur="1000" fill="hold"/>
                                        <p:tgtEl>
                                          <p:spTgt spid="6147"/>
                                        </p:tgtEl>
                                        <p:attrNameLst>
                                          <p:attrName>ppt_h</p:attrName>
                                        </p:attrNameLst>
                                      </p:cBhvr>
                                      <p:tavLst>
                                        <p:tav tm="0">
                                          <p:val>
                                            <p:strVal val="#ppt_h"/>
                                          </p:val>
                                        </p:tav>
                                        <p:tav tm="100000">
                                          <p:val>
                                            <p:strVal val="#ppt_h"/>
                                          </p:val>
                                        </p:tav>
                                      </p:tavLst>
                                    </p:anim>
                                    <p:animEffect transition="in" filter="fade">
                                      <p:cBhvr>
                                        <p:cTn id="9" dur="1000"/>
                                        <p:tgtEl>
                                          <p:spTgt spid="6147"/>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7172"/>
                                        </p:tgtEl>
                                        <p:attrNameLst>
                                          <p:attrName>style.visibility</p:attrName>
                                        </p:attrNameLst>
                                      </p:cBhvr>
                                      <p:to>
                                        <p:strVal val="visible"/>
                                      </p:to>
                                    </p:set>
                                    <p:anim calcmode="lin" valueType="num">
                                      <p:cBhvr>
                                        <p:cTn id="14" dur="1000" fill="hold"/>
                                        <p:tgtEl>
                                          <p:spTgt spid="7172"/>
                                        </p:tgtEl>
                                        <p:attrNameLst>
                                          <p:attrName>ppt_w</p:attrName>
                                        </p:attrNameLst>
                                      </p:cBhvr>
                                      <p:tavLst>
                                        <p:tav tm="0">
                                          <p:val>
                                            <p:strVal val="#ppt_w*0.70"/>
                                          </p:val>
                                        </p:tav>
                                        <p:tav tm="100000">
                                          <p:val>
                                            <p:strVal val="#ppt_w"/>
                                          </p:val>
                                        </p:tav>
                                      </p:tavLst>
                                    </p:anim>
                                    <p:anim calcmode="lin" valueType="num">
                                      <p:cBhvr>
                                        <p:cTn id="15" dur="1000" fill="hold"/>
                                        <p:tgtEl>
                                          <p:spTgt spid="7172"/>
                                        </p:tgtEl>
                                        <p:attrNameLst>
                                          <p:attrName>ppt_h</p:attrName>
                                        </p:attrNameLst>
                                      </p:cBhvr>
                                      <p:tavLst>
                                        <p:tav tm="0">
                                          <p:val>
                                            <p:strVal val="#ppt_h"/>
                                          </p:val>
                                        </p:tav>
                                        <p:tav tm="100000">
                                          <p:val>
                                            <p:strVal val="#ppt_h"/>
                                          </p:val>
                                        </p:tav>
                                      </p:tavLst>
                                    </p:anim>
                                    <p:animEffect transition="in" filter="fade">
                                      <p:cBhvr>
                                        <p:cTn id="16" dur="1000"/>
                                        <p:tgtEl>
                                          <p:spTgt spid="7172"/>
                                        </p:tgtEl>
                                      </p:cBhvr>
                                    </p:animEffect>
                                  </p:childTnLst>
                                </p:cTn>
                              </p:par>
                            </p:childTnLst>
                          </p:cTn>
                        </p:par>
                        <p:par>
                          <p:cTn id="17" fill="hold" nodeType="afterGroup">
                            <p:stCondLst>
                              <p:cond delay="1000"/>
                            </p:stCondLst>
                            <p:childTnLst>
                              <p:par>
                                <p:cTn id="18" presetID="23" presetClass="entr" presetSubtype="16" fill="hold" nodeType="afterEffect">
                                  <p:stCondLst>
                                    <p:cond delay="0"/>
                                  </p:stCondLst>
                                  <p:childTnLst>
                                    <p:set>
                                      <p:cBhvr>
                                        <p:cTn id="19" dur="1" fill="hold">
                                          <p:stCondLst>
                                            <p:cond delay="0"/>
                                          </p:stCondLst>
                                        </p:cTn>
                                        <p:tgtEl>
                                          <p:spTgt spid="184"/>
                                        </p:tgtEl>
                                        <p:attrNameLst>
                                          <p:attrName>style.visibility</p:attrName>
                                        </p:attrNameLst>
                                      </p:cBhvr>
                                      <p:to>
                                        <p:strVal val="visible"/>
                                      </p:to>
                                    </p:set>
                                    <p:anim calcmode="lin" valueType="num">
                                      <p:cBhvr>
                                        <p:cTn id="20" dur="1000" fill="hold"/>
                                        <p:tgtEl>
                                          <p:spTgt spid="184"/>
                                        </p:tgtEl>
                                        <p:attrNameLst>
                                          <p:attrName>ppt_w</p:attrName>
                                        </p:attrNameLst>
                                      </p:cBhvr>
                                      <p:tavLst>
                                        <p:tav tm="0">
                                          <p:val>
                                            <p:fltVal val="0"/>
                                          </p:val>
                                        </p:tav>
                                        <p:tav tm="100000">
                                          <p:val>
                                            <p:strVal val="#ppt_w"/>
                                          </p:val>
                                        </p:tav>
                                      </p:tavLst>
                                    </p:anim>
                                    <p:anim calcmode="lin" valueType="num">
                                      <p:cBhvr>
                                        <p:cTn id="21" dur="1000" fill="hold"/>
                                        <p:tgtEl>
                                          <p:spTgt spid="18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7172"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72" name="矩形 92171"/>
          <p:cNvSpPr>
            <a:spLocks noChangeArrowheads="1"/>
          </p:cNvSpPr>
          <p:nvPr/>
        </p:nvSpPr>
        <p:spPr bwMode="auto">
          <a:xfrm>
            <a:off x="346075" y="1498600"/>
            <a:ext cx="5962650"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ct val="50000"/>
              </a:spcBef>
              <a:buFont typeface="Arial" pitchFamily="34" charset="0"/>
              <a:buNone/>
            </a:pPr>
            <a:r>
              <a:rPr lang="en-US" altLang="zh-CN" sz="3000" b="1" dirty="0">
                <a:solidFill>
                  <a:srgbClr val="FF0000"/>
                </a:solidFill>
                <a:latin typeface="宋体" pitchFamily="2" charset="-122"/>
              </a:rPr>
              <a:t>【</a:t>
            </a:r>
            <a:r>
              <a:rPr lang="zh-CN" altLang="en-US" sz="3000" b="1" dirty="0">
                <a:solidFill>
                  <a:srgbClr val="FF0000"/>
                </a:solidFill>
                <a:latin typeface="宋体" pitchFamily="2" charset="-122"/>
              </a:rPr>
              <a:t>罗迦</a:t>
            </a:r>
            <a:r>
              <a:rPr lang="en-US" altLang="zh-CN" sz="3000" b="1" dirty="0">
                <a:solidFill>
                  <a:srgbClr val="FF0000"/>
                </a:solidFill>
                <a:latin typeface="宋体" pitchFamily="2" charset="-122"/>
              </a:rPr>
              <a:t>·</a:t>
            </a:r>
            <a:r>
              <a:rPr lang="zh-CN" altLang="en-US" sz="3000" b="1" dirty="0">
                <a:solidFill>
                  <a:srgbClr val="FF0000"/>
                </a:solidFill>
                <a:latin typeface="宋体" pitchFamily="2" charset="-122"/>
              </a:rPr>
              <a:t>费</a:t>
            </a:r>
            <a:r>
              <a:rPr lang="en-US" altLang="zh-CN" sz="3000" b="1" dirty="0">
                <a:solidFill>
                  <a:srgbClr val="FF0000"/>
                </a:solidFill>
                <a:latin typeface="宋体" pitchFamily="2" charset="-122"/>
              </a:rPr>
              <a:t>·</a:t>
            </a:r>
            <a:r>
              <a:rPr lang="zh-CN" altLang="en-US" sz="3000" b="1" dirty="0">
                <a:solidFill>
                  <a:srgbClr val="FF0000"/>
                </a:solidFill>
                <a:latin typeface="宋体" pitchFamily="2" charset="-122"/>
              </a:rPr>
              <a:t>因格</a:t>
            </a:r>
            <a:r>
              <a:rPr lang="en-US" altLang="zh-CN" sz="3000" b="1" dirty="0">
                <a:solidFill>
                  <a:srgbClr val="FF0000"/>
                </a:solidFill>
                <a:latin typeface="宋体" pitchFamily="2" charset="-122"/>
              </a:rPr>
              <a:t>】</a:t>
            </a:r>
            <a:r>
              <a:rPr lang="en-US" altLang="zh-CN" sz="3000" b="1" dirty="0">
                <a:latin typeface="宋体" pitchFamily="2" charset="-122"/>
              </a:rPr>
              <a:t>1948</a:t>
            </a:r>
            <a:r>
              <a:rPr lang="zh-CN" altLang="en-US" sz="3000" b="1" dirty="0">
                <a:latin typeface="宋体" pitchFamily="2" charset="-122"/>
              </a:rPr>
              <a:t>年生，当代美国实业家、学者、创造学家。</a:t>
            </a:r>
          </a:p>
          <a:p>
            <a:pPr>
              <a:lnSpc>
                <a:spcPct val="150000"/>
              </a:lnSpc>
              <a:spcBef>
                <a:spcPct val="50000"/>
              </a:spcBef>
              <a:buFont typeface="Arial" pitchFamily="34" charset="0"/>
              <a:buNone/>
            </a:pPr>
            <a:r>
              <a:rPr lang="zh-CN" altLang="en-US" sz="3000" b="1" dirty="0">
                <a:latin typeface="宋体" pitchFamily="2" charset="-122"/>
              </a:rPr>
              <a:t>    著作有</a:t>
            </a:r>
            <a:r>
              <a:rPr lang="en-US" altLang="zh-CN" sz="3000" b="1" dirty="0">
                <a:latin typeface="宋体" pitchFamily="2" charset="-122"/>
              </a:rPr>
              <a:t>《</a:t>
            </a:r>
            <a:r>
              <a:rPr lang="zh-CN" altLang="en-US" sz="3000" b="1" dirty="0">
                <a:latin typeface="宋体" pitchFamily="2" charset="-122"/>
              </a:rPr>
              <a:t>当头棒喝</a:t>
            </a:r>
            <a:r>
              <a:rPr lang="en-US" altLang="zh-CN" sz="3000" b="1" dirty="0">
                <a:latin typeface="宋体" pitchFamily="2" charset="-122"/>
              </a:rPr>
              <a:t>》《</a:t>
            </a:r>
            <a:r>
              <a:rPr lang="zh-CN" altLang="en-US" sz="3000" b="1" dirty="0">
                <a:latin typeface="宋体" pitchFamily="2" charset="-122"/>
              </a:rPr>
              <a:t>创造性纸牌</a:t>
            </a:r>
            <a:r>
              <a:rPr lang="en-US" altLang="zh-CN" sz="3000" b="1" dirty="0">
                <a:latin typeface="宋体" pitchFamily="2" charset="-122"/>
              </a:rPr>
              <a:t>》</a:t>
            </a:r>
            <a:r>
              <a:rPr lang="zh-CN" altLang="en-US" sz="3000" b="1" dirty="0">
                <a:latin typeface="宋体" pitchFamily="2" charset="-122"/>
              </a:rPr>
              <a:t>等。“唯一真正快乐的人们是儿童和富有创造性的那一部分人”是他的名言。</a:t>
            </a:r>
          </a:p>
        </p:txBody>
      </p:sp>
      <p:grpSp>
        <p:nvGrpSpPr>
          <p:cNvPr id="6147" name="组合 92173"/>
          <p:cNvGrpSpPr>
            <a:grpSpLocks/>
          </p:cNvGrpSpPr>
          <p:nvPr/>
        </p:nvGrpSpPr>
        <p:grpSpPr bwMode="auto">
          <a:xfrm>
            <a:off x="74613" y="436563"/>
            <a:ext cx="2319337" cy="700087"/>
            <a:chOff x="138" y="461"/>
            <a:chExt cx="1461" cy="441"/>
          </a:xfrm>
        </p:grpSpPr>
        <p:pic>
          <p:nvPicPr>
            <p:cNvPr id="6149" name="图片 92174" descr="未标题-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文本框 2"/>
            <p:cNvSpPr txBox="1">
              <a:spLocks noChangeArrowheads="1"/>
            </p:cNvSpPr>
            <p:nvPr/>
          </p:nvSpPr>
          <p:spPr bwMode="auto">
            <a:xfrm>
              <a:off x="476" y="509"/>
              <a:ext cx="108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走近作者</a:t>
              </a:r>
            </a:p>
          </p:txBody>
        </p:sp>
      </p:grpSp>
      <p:pic>
        <p:nvPicPr>
          <p:cNvPr id="2" name="图片 1"/>
          <p:cNvPicPr>
            <a:picLocks noChangeAspect="1"/>
          </p:cNvPicPr>
          <p:nvPr/>
        </p:nvPicPr>
        <p:blipFill>
          <a:blip r:embed="rId3" cstate="print"/>
          <a:stretch>
            <a:fillRect/>
          </a:stretch>
        </p:blipFill>
        <p:spPr>
          <a:xfrm>
            <a:off x="6578600" y="1674494"/>
            <a:ext cx="1993265" cy="2658108"/>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72"/>
                                        </p:tgtEl>
                                        <p:attrNameLst>
                                          <p:attrName>style.visibility</p:attrName>
                                        </p:attrNameLst>
                                      </p:cBhvr>
                                      <p:to>
                                        <p:strVal val="visible"/>
                                      </p:to>
                                    </p:set>
                                    <p:animEffect transition="in" filter="blinds(horizontal)">
                                      <p:cBhvr>
                                        <p:cTn id="7" dur="500"/>
                                        <p:tgtEl>
                                          <p:spTgt spid="92172"/>
                                        </p:tgtEl>
                                      </p:cBhvr>
                                    </p:animEffect>
                                  </p:childTnLst>
                                </p:cTn>
                              </p:par>
                            </p:childTnLst>
                          </p:cTn>
                        </p:par>
                        <p:par>
                          <p:cTn id="8" fill="hold" nodeType="afterGroup">
                            <p:stCondLst>
                              <p:cond delay="500"/>
                            </p:stCondLst>
                            <p:childTnLst>
                              <p:par>
                                <p:cTn id="9" presetID="5"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2"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170" name="图片 93185" descr="t01348499765d3ec968"/>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141257" y="3886200"/>
            <a:ext cx="3319462"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6" name="矩形 93195"/>
          <p:cNvSpPr>
            <a:spLocks noChangeArrowheads="1"/>
          </p:cNvSpPr>
          <p:nvPr/>
        </p:nvSpPr>
        <p:spPr bwMode="auto">
          <a:xfrm>
            <a:off x="558800" y="1516063"/>
            <a:ext cx="8027988" cy="309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ct val="50000"/>
              </a:spcBef>
              <a:buFont typeface="Arial" pitchFamily="34" charset="0"/>
              <a:buNone/>
            </a:pPr>
            <a:r>
              <a:rPr lang="en-US" altLang="zh-CN" sz="3000" b="1" dirty="0">
                <a:latin typeface="黑体" pitchFamily="49" charset="-122"/>
                <a:ea typeface="黑体" pitchFamily="49" charset="-122"/>
              </a:rPr>
              <a:t>1.</a:t>
            </a:r>
            <a:r>
              <a:rPr lang="zh-CN" altLang="en-US" sz="3000" b="1" dirty="0">
                <a:latin typeface="黑体" pitchFamily="49" charset="-122"/>
                <a:ea typeface="黑体" pitchFamily="49" charset="-122"/>
              </a:rPr>
              <a:t>什么是议论文？</a:t>
            </a:r>
          </a:p>
          <a:p>
            <a:pPr>
              <a:lnSpc>
                <a:spcPct val="150000"/>
              </a:lnSpc>
              <a:spcBef>
                <a:spcPct val="50000"/>
              </a:spcBef>
              <a:buFont typeface="Arial" pitchFamily="34" charset="0"/>
              <a:buNone/>
            </a:pPr>
            <a:r>
              <a:rPr lang="zh-CN" altLang="en-US" sz="3000" b="1" dirty="0">
                <a:latin typeface="宋体" pitchFamily="2" charset="-122"/>
              </a:rPr>
              <a:t>    议论文是以议论为主要表达方式，通过摆事实、讲道理，直接表达作者观点和主张的常用文体。 </a:t>
            </a:r>
          </a:p>
        </p:txBody>
      </p:sp>
      <p:grpSp>
        <p:nvGrpSpPr>
          <p:cNvPr id="7172" name="组合 93197"/>
          <p:cNvGrpSpPr>
            <a:grpSpLocks/>
          </p:cNvGrpSpPr>
          <p:nvPr/>
        </p:nvGrpSpPr>
        <p:grpSpPr bwMode="auto">
          <a:xfrm>
            <a:off x="20638" y="400050"/>
            <a:ext cx="2319337" cy="700088"/>
            <a:chOff x="138" y="461"/>
            <a:chExt cx="1461" cy="441"/>
          </a:xfrm>
        </p:grpSpPr>
        <p:pic>
          <p:nvPicPr>
            <p:cNvPr id="7173" name="图片 93198" descr="未标题-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4" name="文本框 2"/>
            <p:cNvSpPr txBox="1">
              <a:spLocks noChangeArrowheads="1"/>
            </p:cNvSpPr>
            <p:nvPr/>
          </p:nvSpPr>
          <p:spPr bwMode="auto">
            <a:xfrm>
              <a:off x="476" y="509"/>
              <a:ext cx="10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知识备查</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93196"/>
                                        </p:tgtEl>
                                        <p:attrNameLst>
                                          <p:attrName>style.visibility</p:attrName>
                                        </p:attrNameLst>
                                      </p:cBhvr>
                                      <p:to>
                                        <p:strVal val="visible"/>
                                      </p:to>
                                    </p:set>
                                    <p:anim calcmode="lin" valueType="num">
                                      <p:cBhvr>
                                        <p:cTn id="7" dur="500" fill="hold"/>
                                        <p:tgtEl>
                                          <p:spTgt spid="93196"/>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93196"/>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93196"/>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93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6"/>
          <p:cNvSpPr txBox="1">
            <a:spLocks noChangeArrowheads="1"/>
          </p:cNvSpPr>
          <p:nvPr/>
        </p:nvSpPr>
        <p:spPr bwMode="auto">
          <a:xfrm>
            <a:off x="419100" y="1058863"/>
            <a:ext cx="3144838"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200" b="1" dirty="0">
                <a:latin typeface="黑体" pitchFamily="49" charset="-122"/>
                <a:ea typeface="黑体" pitchFamily="49" charset="-122"/>
              </a:rPr>
              <a:t>2.</a:t>
            </a:r>
            <a:r>
              <a:rPr lang="zh-CN" altLang="en-US" sz="3200" b="1" dirty="0">
                <a:latin typeface="黑体" pitchFamily="49" charset="-122"/>
                <a:ea typeface="黑体" pitchFamily="49" charset="-122"/>
              </a:rPr>
              <a:t>议论文的要素</a:t>
            </a:r>
            <a:r>
              <a:rPr lang="zh-CN" altLang="en-US" sz="3200" b="1" dirty="0">
                <a:latin typeface="华文楷体" pitchFamily="2" charset="-122"/>
                <a:ea typeface="华文楷体" pitchFamily="2" charset="-122"/>
              </a:rPr>
              <a:t> </a:t>
            </a:r>
          </a:p>
        </p:txBody>
      </p:sp>
      <p:sp>
        <p:nvSpPr>
          <p:cNvPr id="13315" name="Text Box 8"/>
          <p:cNvSpPr txBox="1">
            <a:spLocks noChangeArrowheads="1"/>
          </p:cNvSpPr>
          <p:nvPr/>
        </p:nvSpPr>
        <p:spPr bwMode="auto">
          <a:xfrm>
            <a:off x="350838" y="3289300"/>
            <a:ext cx="644525"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dirty="0">
                <a:solidFill>
                  <a:srgbClr val="FF0000"/>
                </a:solidFill>
                <a:latin typeface="黑体" pitchFamily="49" charset="-122"/>
                <a:ea typeface="黑体" pitchFamily="49" charset="-122"/>
              </a:rPr>
              <a:t>三要素 </a:t>
            </a:r>
          </a:p>
        </p:txBody>
      </p:sp>
      <p:sp>
        <p:nvSpPr>
          <p:cNvPr id="13316" name="AutoShape 9"/>
          <p:cNvSpPr>
            <a:spLocks/>
          </p:cNvSpPr>
          <p:nvPr/>
        </p:nvSpPr>
        <p:spPr bwMode="auto">
          <a:xfrm>
            <a:off x="995363" y="2416175"/>
            <a:ext cx="184150" cy="3178175"/>
          </a:xfrm>
          <a:prstGeom prst="leftBrace">
            <a:avLst>
              <a:gd name="adj1" fmla="val 25808"/>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a:tailEnd/>
              </a14:hiddenLine>
            </a:ext>
          </a:extLst>
        </p:spPr>
        <p:txBody>
          <a:bodyPr wrap="none" anchor="ctr"/>
          <a:lstStyle/>
          <a:p>
            <a:endParaRPr lang="zh-CN" altLang="en-US" sz="3000" noProof="1">
              <a:ea typeface="PMingLiU" pitchFamily="18" charset="-120"/>
            </a:endParaRPr>
          </a:p>
        </p:txBody>
      </p:sp>
      <p:sp>
        <p:nvSpPr>
          <p:cNvPr id="13317" name="Text Box 10"/>
          <p:cNvSpPr txBox="1">
            <a:spLocks noChangeArrowheads="1"/>
          </p:cNvSpPr>
          <p:nvPr/>
        </p:nvSpPr>
        <p:spPr bwMode="auto">
          <a:xfrm>
            <a:off x="1243013" y="2157413"/>
            <a:ext cx="11414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u="sng" dirty="0">
                <a:solidFill>
                  <a:srgbClr val="0000FF"/>
                </a:solidFill>
                <a:latin typeface="宋体" pitchFamily="2" charset="-122"/>
              </a:rPr>
              <a:t>论点 </a:t>
            </a:r>
          </a:p>
        </p:txBody>
      </p:sp>
      <p:sp>
        <p:nvSpPr>
          <p:cNvPr id="13318" name="Text Box 11"/>
          <p:cNvSpPr txBox="1">
            <a:spLocks noChangeArrowheads="1"/>
          </p:cNvSpPr>
          <p:nvPr/>
        </p:nvSpPr>
        <p:spPr bwMode="auto">
          <a:xfrm>
            <a:off x="1179513" y="3713163"/>
            <a:ext cx="114141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u="sng" dirty="0">
                <a:solidFill>
                  <a:srgbClr val="0000FF"/>
                </a:solidFill>
                <a:latin typeface="宋体" pitchFamily="2" charset="-122"/>
              </a:rPr>
              <a:t>论据 </a:t>
            </a:r>
          </a:p>
        </p:txBody>
      </p:sp>
      <p:sp>
        <p:nvSpPr>
          <p:cNvPr id="13319" name="Text Box 12"/>
          <p:cNvSpPr txBox="1">
            <a:spLocks noChangeArrowheads="1"/>
          </p:cNvSpPr>
          <p:nvPr/>
        </p:nvSpPr>
        <p:spPr bwMode="auto">
          <a:xfrm>
            <a:off x="1179513" y="5151438"/>
            <a:ext cx="1141412"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u="sng" dirty="0">
                <a:solidFill>
                  <a:srgbClr val="0000FF"/>
                </a:solidFill>
                <a:latin typeface="宋体" pitchFamily="2" charset="-122"/>
              </a:rPr>
              <a:t>论证 </a:t>
            </a:r>
          </a:p>
        </p:txBody>
      </p:sp>
      <p:sp>
        <p:nvSpPr>
          <p:cNvPr id="13320" name="Text Box 13"/>
          <p:cNvSpPr txBox="1">
            <a:spLocks noChangeArrowheads="1"/>
          </p:cNvSpPr>
          <p:nvPr/>
        </p:nvSpPr>
        <p:spPr bwMode="auto">
          <a:xfrm>
            <a:off x="2447925" y="1920875"/>
            <a:ext cx="6107113"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30000"/>
              </a:lnSpc>
              <a:buFont typeface="Arial" pitchFamily="34" charset="0"/>
              <a:buNone/>
            </a:pPr>
            <a:r>
              <a:rPr lang="zh-CN" altLang="en-US" sz="3000" b="1" dirty="0">
                <a:latin typeface="宋体" pitchFamily="2" charset="-122"/>
              </a:rPr>
              <a:t>作者在文中加以阐述和证明的主张和看法</a:t>
            </a:r>
          </a:p>
        </p:txBody>
      </p:sp>
      <p:sp>
        <p:nvSpPr>
          <p:cNvPr id="13321" name="Text Box 14"/>
          <p:cNvSpPr txBox="1">
            <a:spLocks noChangeArrowheads="1"/>
          </p:cNvSpPr>
          <p:nvPr/>
        </p:nvSpPr>
        <p:spPr bwMode="auto">
          <a:xfrm>
            <a:off x="2447925" y="3500438"/>
            <a:ext cx="606425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30000"/>
              </a:lnSpc>
              <a:buFont typeface="Arial" pitchFamily="34" charset="0"/>
              <a:buNone/>
            </a:pPr>
            <a:r>
              <a:rPr lang="zh-CN" altLang="en-US" sz="3000" b="1" dirty="0">
                <a:latin typeface="宋体" pitchFamily="2" charset="-122"/>
              </a:rPr>
              <a:t>支撑论点的材料，是作者用来证明论点正确的理由和根据</a:t>
            </a:r>
          </a:p>
        </p:txBody>
      </p:sp>
      <p:sp>
        <p:nvSpPr>
          <p:cNvPr id="13322" name="Text Box 16"/>
          <p:cNvSpPr txBox="1">
            <a:spLocks noChangeArrowheads="1"/>
          </p:cNvSpPr>
          <p:nvPr/>
        </p:nvSpPr>
        <p:spPr bwMode="auto">
          <a:xfrm>
            <a:off x="2447925" y="5151438"/>
            <a:ext cx="5735638"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dirty="0">
                <a:latin typeface="宋体" pitchFamily="2" charset="-122"/>
              </a:rPr>
              <a:t>运用论据证明论点的过程和方法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randombar(horizontal)">
                                      <p:cBhvr>
                                        <p:cTn id="7" dur="500"/>
                                        <p:tgtEl>
                                          <p:spTgt spid="133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Effect transition="in" filter="randombar(horizontal)">
                                      <p:cBhvr>
                                        <p:cTn id="12" dur="500"/>
                                        <p:tgtEl>
                                          <p:spTgt spid="133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nodePh="1">
                                  <p:stCondLst>
                                    <p:cond delay="0"/>
                                  </p:stCondLst>
                                  <p:endCondLst>
                                    <p:cond evt="begin" delay="0">
                                      <p:tn val="15"/>
                                    </p:cond>
                                  </p:endCondLst>
                                  <p:childTnLst>
                                    <p:set>
                                      <p:cBhvr>
                                        <p:cTn id="16" dur="1" fill="hold">
                                          <p:stCondLst>
                                            <p:cond delay="0"/>
                                          </p:stCondLst>
                                        </p:cTn>
                                        <p:tgtEl>
                                          <p:spTgt spid="13316"/>
                                        </p:tgtEl>
                                        <p:attrNameLst>
                                          <p:attrName>style.visibility</p:attrName>
                                        </p:attrNameLst>
                                      </p:cBhvr>
                                      <p:to>
                                        <p:strVal val="visible"/>
                                      </p:to>
                                    </p:set>
                                    <p:animEffect transition="in" filter="wipe(left)">
                                      <p:cBhvr>
                                        <p:cTn id="17" dur="500"/>
                                        <p:tgtEl>
                                          <p:spTgt spid="1331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3317"/>
                                        </p:tgtEl>
                                        <p:attrNameLst>
                                          <p:attrName>style.visibility</p:attrName>
                                        </p:attrNameLst>
                                      </p:cBhvr>
                                      <p:to>
                                        <p:strVal val="visible"/>
                                      </p:to>
                                    </p:set>
                                    <p:animEffect transition="in" filter="checkerboard(across)">
                                      <p:cBhvr>
                                        <p:cTn id="22" dur="500"/>
                                        <p:tgtEl>
                                          <p:spTgt spid="1331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3318"/>
                                        </p:tgtEl>
                                        <p:attrNameLst>
                                          <p:attrName>style.visibility</p:attrName>
                                        </p:attrNameLst>
                                      </p:cBhvr>
                                      <p:to>
                                        <p:strVal val="visible"/>
                                      </p:to>
                                    </p:set>
                                    <p:animEffect transition="in" filter="checkerboard(across)">
                                      <p:cBhvr>
                                        <p:cTn id="27" dur="500"/>
                                        <p:tgtEl>
                                          <p:spTgt spid="1331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3319"/>
                                        </p:tgtEl>
                                        <p:attrNameLst>
                                          <p:attrName>style.visibility</p:attrName>
                                        </p:attrNameLst>
                                      </p:cBhvr>
                                      <p:to>
                                        <p:strVal val="visible"/>
                                      </p:to>
                                    </p:set>
                                    <p:animEffect transition="in" filter="checkerboard(across)">
                                      <p:cBhvr>
                                        <p:cTn id="32" dur="500"/>
                                        <p:tgtEl>
                                          <p:spTgt spid="1331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9" presetClass="entr" presetSubtype="0" accel="100000" fill="hold" grpId="0" nodeType="clickEffect">
                                  <p:stCondLst>
                                    <p:cond delay="0"/>
                                  </p:stCondLst>
                                  <p:childTnLst>
                                    <p:set>
                                      <p:cBhvr>
                                        <p:cTn id="36" dur="1" fill="hold">
                                          <p:stCondLst>
                                            <p:cond delay="0"/>
                                          </p:stCondLst>
                                        </p:cTn>
                                        <p:tgtEl>
                                          <p:spTgt spid="13320"/>
                                        </p:tgtEl>
                                        <p:attrNameLst>
                                          <p:attrName>style.visibility</p:attrName>
                                        </p:attrNameLst>
                                      </p:cBhvr>
                                      <p:to>
                                        <p:strVal val="visible"/>
                                      </p:to>
                                    </p:set>
                                    <p:anim calcmode="lin" valueType="num">
                                      <p:cBhvr>
                                        <p:cTn id="37" dur="500" fill="hold"/>
                                        <p:tgtEl>
                                          <p:spTgt spid="13320"/>
                                        </p:tgtEl>
                                        <p:attrNameLst>
                                          <p:attrName>ppt_h</p:attrName>
                                        </p:attrNameLst>
                                      </p:cBhvr>
                                      <p:tavLst>
                                        <p:tav tm="0">
                                          <p:val>
                                            <p:strVal val="#ppt_h/20"/>
                                          </p:val>
                                        </p:tav>
                                        <p:tav tm="50000">
                                          <p:val>
                                            <p:strVal val="#ppt_h/20"/>
                                          </p:val>
                                        </p:tav>
                                        <p:tav tm="100000">
                                          <p:val>
                                            <p:strVal val="#ppt_h"/>
                                          </p:val>
                                        </p:tav>
                                      </p:tavLst>
                                    </p:anim>
                                    <p:anim calcmode="lin" valueType="num">
                                      <p:cBhvr>
                                        <p:cTn id="38" dur="500" fill="hold"/>
                                        <p:tgtEl>
                                          <p:spTgt spid="13320"/>
                                        </p:tgtEl>
                                        <p:attrNameLst>
                                          <p:attrName>ppt_w</p:attrName>
                                        </p:attrNameLst>
                                      </p:cBhvr>
                                      <p:tavLst>
                                        <p:tav tm="0">
                                          <p:val>
                                            <p:strVal val="#ppt_w+.3"/>
                                          </p:val>
                                        </p:tav>
                                        <p:tav tm="50000">
                                          <p:val>
                                            <p:strVal val="#ppt_w+.3"/>
                                          </p:val>
                                        </p:tav>
                                        <p:tav tm="100000">
                                          <p:val>
                                            <p:strVal val="#ppt_w"/>
                                          </p:val>
                                        </p:tav>
                                      </p:tavLst>
                                    </p:anim>
                                    <p:anim calcmode="lin" valueType="num">
                                      <p:cBhvr>
                                        <p:cTn id="39" dur="500" fill="hold"/>
                                        <p:tgtEl>
                                          <p:spTgt spid="13320"/>
                                        </p:tgtEl>
                                        <p:attrNameLst>
                                          <p:attrName>ppt_x</p:attrName>
                                        </p:attrNameLst>
                                      </p:cBhvr>
                                      <p:tavLst>
                                        <p:tav tm="0">
                                          <p:val>
                                            <p:strVal val="#ppt_x-.3"/>
                                          </p:val>
                                        </p:tav>
                                        <p:tav tm="50000">
                                          <p:val>
                                            <p:strVal val="#ppt_x"/>
                                          </p:val>
                                        </p:tav>
                                        <p:tav tm="100000">
                                          <p:val>
                                            <p:strVal val="#ppt_x"/>
                                          </p:val>
                                        </p:tav>
                                      </p:tavLst>
                                    </p:anim>
                                    <p:anim calcmode="lin" valueType="num">
                                      <p:cBhvr>
                                        <p:cTn id="40" dur="500" fill="hold"/>
                                        <p:tgtEl>
                                          <p:spTgt spid="13320"/>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39" presetClass="entr" presetSubtype="0" accel="100000" fill="hold" grpId="0" nodeType="clickEffect">
                                  <p:stCondLst>
                                    <p:cond delay="0"/>
                                  </p:stCondLst>
                                  <p:childTnLst>
                                    <p:set>
                                      <p:cBhvr>
                                        <p:cTn id="44" dur="1" fill="hold">
                                          <p:stCondLst>
                                            <p:cond delay="0"/>
                                          </p:stCondLst>
                                        </p:cTn>
                                        <p:tgtEl>
                                          <p:spTgt spid="13321"/>
                                        </p:tgtEl>
                                        <p:attrNameLst>
                                          <p:attrName>style.visibility</p:attrName>
                                        </p:attrNameLst>
                                      </p:cBhvr>
                                      <p:to>
                                        <p:strVal val="visible"/>
                                      </p:to>
                                    </p:set>
                                    <p:anim calcmode="lin" valueType="num">
                                      <p:cBhvr>
                                        <p:cTn id="45" dur="500" fill="hold"/>
                                        <p:tgtEl>
                                          <p:spTgt spid="13321"/>
                                        </p:tgtEl>
                                        <p:attrNameLst>
                                          <p:attrName>ppt_h</p:attrName>
                                        </p:attrNameLst>
                                      </p:cBhvr>
                                      <p:tavLst>
                                        <p:tav tm="0">
                                          <p:val>
                                            <p:strVal val="#ppt_h/20"/>
                                          </p:val>
                                        </p:tav>
                                        <p:tav tm="50000">
                                          <p:val>
                                            <p:strVal val="#ppt_h/20"/>
                                          </p:val>
                                        </p:tav>
                                        <p:tav tm="100000">
                                          <p:val>
                                            <p:strVal val="#ppt_h"/>
                                          </p:val>
                                        </p:tav>
                                      </p:tavLst>
                                    </p:anim>
                                    <p:anim calcmode="lin" valueType="num">
                                      <p:cBhvr>
                                        <p:cTn id="46" dur="500" fill="hold"/>
                                        <p:tgtEl>
                                          <p:spTgt spid="13321"/>
                                        </p:tgtEl>
                                        <p:attrNameLst>
                                          <p:attrName>ppt_w</p:attrName>
                                        </p:attrNameLst>
                                      </p:cBhvr>
                                      <p:tavLst>
                                        <p:tav tm="0">
                                          <p:val>
                                            <p:strVal val="#ppt_w+.3"/>
                                          </p:val>
                                        </p:tav>
                                        <p:tav tm="50000">
                                          <p:val>
                                            <p:strVal val="#ppt_w+.3"/>
                                          </p:val>
                                        </p:tav>
                                        <p:tav tm="100000">
                                          <p:val>
                                            <p:strVal val="#ppt_w"/>
                                          </p:val>
                                        </p:tav>
                                      </p:tavLst>
                                    </p:anim>
                                    <p:anim calcmode="lin" valueType="num">
                                      <p:cBhvr>
                                        <p:cTn id="47" dur="500" fill="hold"/>
                                        <p:tgtEl>
                                          <p:spTgt spid="13321"/>
                                        </p:tgtEl>
                                        <p:attrNameLst>
                                          <p:attrName>ppt_x</p:attrName>
                                        </p:attrNameLst>
                                      </p:cBhvr>
                                      <p:tavLst>
                                        <p:tav tm="0">
                                          <p:val>
                                            <p:strVal val="#ppt_x-.3"/>
                                          </p:val>
                                        </p:tav>
                                        <p:tav tm="50000">
                                          <p:val>
                                            <p:strVal val="#ppt_x"/>
                                          </p:val>
                                        </p:tav>
                                        <p:tav tm="100000">
                                          <p:val>
                                            <p:strVal val="#ppt_x"/>
                                          </p:val>
                                        </p:tav>
                                      </p:tavLst>
                                    </p:anim>
                                    <p:anim calcmode="lin" valueType="num">
                                      <p:cBhvr>
                                        <p:cTn id="48" dur="500" fill="hold"/>
                                        <p:tgtEl>
                                          <p:spTgt spid="13321"/>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9" presetClass="entr" presetSubtype="0" accel="100000" fill="hold" grpId="0" nodeType="clickEffect">
                                  <p:stCondLst>
                                    <p:cond delay="0"/>
                                  </p:stCondLst>
                                  <p:childTnLst>
                                    <p:set>
                                      <p:cBhvr>
                                        <p:cTn id="52" dur="1" fill="hold">
                                          <p:stCondLst>
                                            <p:cond delay="0"/>
                                          </p:stCondLst>
                                        </p:cTn>
                                        <p:tgtEl>
                                          <p:spTgt spid="13322"/>
                                        </p:tgtEl>
                                        <p:attrNameLst>
                                          <p:attrName>style.visibility</p:attrName>
                                        </p:attrNameLst>
                                      </p:cBhvr>
                                      <p:to>
                                        <p:strVal val="visible"/>
                                      </p:to>
                                    </p:set>
                                    <p:anim calcmode="lin" valueType="num">
                                      <p:cBhvr>
                                        <p:cTn id="53" dur="500" fill="hold"/>
                                        <p:tgtEl>
                                          <p:spTgt spid="13322"/>
                                        </p:tgtEl>
                                        <p:attrNameLst>
                                          <p:attrName>ppt_h</p:attrName>
                                        </p:attrNameLst>
                                      </p:cBhvr>
                                      <p:tavLst>
                                        <p:tav tm="0">
                                          <p:val>
                                            <p:strVal val="#ppt_h/20"/>
                                          </p:val>
                                        </p:tav>
                                        <p:tav tm="50000">
                                          <p:val>
                                            <p:strVal val="#ppt_h/20"/>
                                          </p:val>
                                        </p:tav>
                                        <p:tav tm="100000">
                                          <p:val>
                                            <p:strVal val="#ppt_h"/>
                                          </p:val>
                                        </p:tav>
                                      </p:tavLst>
                                    </p:anim>
                                    <p:anim calcmode="lin" valueType="num">
                                      <p:cBhvr>
                                        <p:cTn id="54" dur="500" fill="hold"/>
                                        <p:tgtEl>
                                          <p:spTgt spid="13322"/>
                                        </p:tgtEl>
                                        <p:attrNameLst>
                                          <p:attrName>ppt_w</p:attrName>
                                        </p:attrNameLst>
                                      </p:cBhvr>
                                      <p:tavLst>
                                        <p:tav tm="0">
                                          <p:val>
                                            <p:strVal val="#ppt_w+.3"/>
                                          </p:val>
                                        </p:tav>
                                        <p:tav tm="50000">
                                          <p:val>
                                            <p:strVal val="#ppt_w+.3"/>
                                          </p:val>
                                        </p:tav>
                                        <p:tav tm="100000">
                                          <p:val>
                                            <p:strVal val="#ppt_w"/>
                                          </p:val>
                                        </p:tav>
                                      </p:tavLst>
                                    </p:anim>
                                    <p:anim calcmode="lin" valueType="num">
                                      <p:cBhvr>
                                        <p:cTn id="55" dur="500" fill="hold"/>
                                        <p:tgtEl>
                                          <p:spTgt spid="13322"/>
                                        </p:tgtEl>
                                        <p:attrNameLst>
                                          <p:attrName>ppt_x</p:attrName>
                                        </p:attrNameLst>
                                      </p:cBhvr>
                                      <p:tavLst>
                                        <p:tav tm="0">
                                          <p:val>
                                            <p:strVal val="#ppt_x-.3"/>
                                          </p:val>
                                        </p:tav>
                                        <p:tav tm="50000">
                                          <p:val>
                                            <p:strVal val="#ppt_x"/>
                                          </p:val>
                                        </p:tav>
                                        <p:tav tm="100000">
                                          <p:val>
                                            <p:strVal val="#ppt_x"/>
                                          </p:val>
                                        </p:tav>
                                      </p:tavLst>
                                    </p:anim>
                                    <p:anim calcmode="lin" valueType="num">
                                      <p:cBhvr>
                                        <p:cTn id="56" dur="500" fill="hold"/>
                                        <p:tgtEl>
                                          <p:spTgt spid="133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P spid="13316" grpId="0" bldLvl="0"/>
      <p:bldP spid="13317" grpId="0"/>
      <p:bldP spid="13318" grpId="0"/>
      <p:bldP spid="13319" grpId="0"/>
      <p:bldP spid="13320" grpId="0"/>
      <p:bldP spid="13321" grpId="0"/>
      <p:bldP spid="133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381000" y="854075"/>
            <a:ext cx="426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200" b="1" dirty="0">
                <a:latin typeface="黑体" pitchFamily="49" charset="-122"/>
                <a:ea typeface="黑体" pitchFamily="49" charset="-122"/>
              </a:rPr>
              <a:t>3.</a:t>
            </a:r>
            <a:r>
              <a:rPr lang="zh-CN" altLang="en-US" sz="3200" b="1" dirty="0">
                <a:latin typeface="黑体" pitchFamily="49" charset="-122"/>
                <a:ea typeface="黑体" pitchFamily="49" charset="-122"/>
              </a:rPr>
              <a:t>议论文的论证方式：</a:t>
            </a:r>
          </a:p>
        </p:txBody>
      </p:sp>
      <p:sp>
        <p:nvSpPr>
          <p:cNvPr id="14339" name="Text Box 5"/>
          <p:cNvSpPr txBox="1">
            <a:spLocks noChangeArrowheads="1"/>
          </p:cNvSpPr>
          <p:nvPr/>
        </p:nvSpPr>
        <p:spPr bwMode="auto">
          <a:xfrm>
            <a:off x="762000" y="1576388"/>
            <a:ext cx="1141413"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dirty="0">
                <a:solidFill>
                  <a:srgbClr val="FF0000"/>
                </a:solidFill>
                <a:latin typeface="宋体" pitchFamily="2" charset="-122"/>
              </a:rPr>
              <a:t>立 论</a:t>
            </a:r>
          </a:p>
        </p:txBody>
      </p:sp>
      <p:sp>
        <p:nvSpPr>
          <p:cNvPr id="14340" name="Text Box 6"/>
          <p:cNvSpPr txBox="1">
            <a:spLocks noChangeArrowheads="1"/>
          </p:cNvSpPr>
          <p:nvPr/>
        </p:nvSpPr>
        <p:spPr bwMode="auto">
          <a:xfrm>
            <a:off x="1965325" y="1576388"/>
            <a:ext cx="6118225"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dirty="0">
                <a:latin typeface="宋体" pitchFamily="2" charset="-122"/>
              </a:rPr>
              <a:t>直接提出并阐明论点的论证方式。 </a:t>
            </a:r>
          </a:p>
        </p:txBody>
      </p:sp>
      <p:sp>
        <p:nvSpPr>
          <p:cNvPr id="14341" name="Text Box 7"/>
          <p:cNvSpPr txBox="1">
            <a:spLocks noChangeArrowheads="1"/>
          </p:cNvSpPr>
          <p:nvPr/>
        </p:nvSpPr>
        <p:spPr bwMode="auto">
          <a:xfrm>
            <a:off x="762000" y="2614613"/>
            <a:ext cx="1141413"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dirty="0">
                <a:solidFill>
                  <a:srgbClr val="FF0000"/>
                </a:solidFill>
                <a:latin typeface="宋体" pitchFamily="2" charset="-122"/>
              </a:rPr>
              <a:t>驳 论</a:t>
            </a:r>
          </a:p>
        </p:txBody>
      </p:sp>
      <p:sp>
        <p:nvSpPr>
          <p:cNvPr id="95239" name="Text Box 8"/>
          <p:cNvSpPr txBox="1">
            <a:spLocks noChangeArrowheads="1"/>
          </p:cNvSpPr>
          <p:nvPr/>
        </p:nvSpPr>
        <p:spPr bwMode="auto">
          <a:xfrm>
            <a:off x="1981200" y="2560638"/>
            <a:ext cx="6551613" cy="110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0000"/>
              </a:lnSpc>
              <a:buFont typeface="Arial" pitchFamily="34" charset="0"/>
              <a:buNone/>
            </a:pPr>
            <a:r>
              <a:rPr lang="zh-CN" altLang="en-US" sz="3000" b="1" dirty="0">
                <a:latin typeface="宋体" pitchFamily="2" charset="-122"/>
              </a:rPr>
              <a:t>通过反驳对立的论点来阐明自己的论点的论证方式。</a:t>
            </a:r>
          </a:p>
        </p:txBody>
      </p:sp>
      <p:sp>
        <p:nvSpPr>
          <p:cNvPr id="14343" name="Text Box 9"/>
          <p:cNvSpPr txBox="1">
            <a:spLocks noChangeArrowheads="1"/>
          </p:cNvSpPr>
          <p:nvPr/>
        </p:nvSpPr>
        <p:spPr bwMode="auto">
          <a:xfrm>
            <a:off x="457200" y="3992563"/>
            <a:ext cx="75358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200" b="1" dirty="0">
                <a:latin typeface="黑体" pitchFamily="49" charset="-122"/>
                <a:ea typeface="黑体" pitchFamily="49" charset="-122"/>
              </a:rPr>
              <a:t>4.</a:t>
            </a:r>
            <a:r>
              <a:rPr lang="zh-CN" altLang="en-US" sz="3200" b="1" dirty="0">
                <a:latin typeface="黑体" pitchFamily="49" charset="-122"/>
                <a:ea typeface="黑体" pitchFamily="49" charset="-122"/>
              </a:rPr>
              <a:t>论据可分为两种：</a:t>
            </a:r>
            <a:r>
              <a:rPr lang="zh-CN" altLang="en-US" sz="3200" b="1" u="sng" dirty="0">
                <a:solidFill>
                  <a:srgbClr val="FF0000"/>
                </a:solidFill>
                <a:latin typeface="黑体" pitchFamily="49" charset="-122"/>
                <a:ea typeface="黑体" pitchFamily="49" charset="-122"/>
              </a:rPr>
              <a:t>事实论据  道理论据</a:t>
            </a:r>
          </a:p>
        </p:txBody>
      </p:sp>
      <p:sp>
        <p:nvSpPr>
          <p:cNvPr id="14344" name="Text Box 10"/>
          <p:cNvSpPr txBox="1">
            <a:spLocks noChangeArrowheads="1"/>
          </p:cNvSpPr>
          <p:nvPr/>
        </p:nvSpPr>
        <p:spPr bwMode="auto">
          <a:xfrm>
            <a:off x="457200" y="4883150"/>
            <a:ext cx="805497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200" b="1" dirty="0">
                <a:latin typeface="黑体" pitchFamily="49" charset="-122"/>
                <a:ea typeface="黑体" pitchFamily="49" charset="-122"/>
              </a:rPr>
              <a:t>5.</a:t>
            </a:r>
            <a:r>
              <a:rPr lang="zh-CN" altLang="en-US" sz="3200" b="1" dirty="0">
                <a:latin typeface="黑体" pitchFamily="49" charset="-122"/>
                <a:ea typeface="黑体" pitchFamily="49" charset="-122"/>
              </a:rPr>
              <a:t>常见的论证方法：</a:t>
            </a:r>
          </a:p>
          <a:p>
            <a:pPr eaLnBrk="1" hangingPunct="1">
              <a:buFont typeface="Arial" pitchFamily="34" charset="0"/>
              <a:buNone/>
            </a:pPr>
            <a:r>
              <a:rPr lang="zh-CN" altLang="en-US" sz="3200" b="1" dirty="0">
                <a:latin typeface="华文楷体" pitchFamily="2" charset="-122"/>
                <a:ea typeface="华文楷体" pitchFamily="2" charset="-122"/>
              </a:rPr>
              <a:t>   </a:t>
            </a:r>
            <a:r>
              <a:rPr lang="zh-CN" altLang="en-US" sz="3200" b="1" u="sng" dirty="0">
                <a:solidFill>
                  <a:srgbClr val="FF0000"/>
                </a:solidFill>
                <a:latin typeface="宋体" pitchFamily="2" charset="-122"/>
              </a:rPr>
              <a:t>例证法   引证法   喻证法   较证法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randombar(horizontal)">
                                      <p:cBhvr>
                                        <p:cTn id="7" dur="500"/>
                                        <p:tgtEl>
                                          <p:spTgt spid="143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checkerboard(across)">
                                      <p:cBhvr>
                                        <p:cTn id="12" dur="500"/>
                                        <p:tgtEl>
                                          <p:spTgt spid="143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14341">
                                            <p:txEl>
                                              <p:pRg st="0" end="0"/>
                                            </p:txEl>
                                          </p:spTgt>
                                        </p:tgtEl>
                                        <p:attrNameLst>
                                          <p:attrName>style.visibility</p:attrName>
                                        </p:attrNameLst>
                                      </p:cBhvr>
                                      <p:to>
                                        <p:strVal val="visible"/>
                                      </p:to>
                                    </p:set>
                                    <p:animEffect transition="in" filter="checkerboard(across)">
                                      <p:cBhvr>
                                        <p:cTn id="17" dur="500"/>
                                        <p:tgtEl>
                                          <p:spTgt spid="14341">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3" presetClass="entr" presetSubtype="16" fill="hold" grpId="0" nodeType="clickEffect">
                                  <p:stCondLst>
                                    <p:cond delay="0"/>
                                  </p:stCondLst>
                                  <p:childTnLst>
                                    <p:set>
                                      <p:cBhvr>
                                        <p:cTn id="21" dur="1" fill="hold">
                                          <p:stCondLst>
                                            <p:cond delay="0"/>
                                          </p:stCondLst>
                                        </p:cTn>
                                        <p:tgtEl>
                                          <p:spTgt spid="14340"/>
                                        </p:tgtEl>
                                        <p:attrNameLst>
                                          <p:attrName>style.visibility</p:attrName>
                                        </p:attrNameLst>
                                      </p:cBhvr>
                                      <p:to>
                                        <p:strVal val="visible"/>
                                      </p:to>
                                    </p:set>
                                    <p:anim calcmode="lin" valueType="num">
                                      <p:cBhvr>
                                        <p:cTn id="22" dur="500" fill="hold"/>
                                        <p:tgtEl>
                                          <p:spTgt spid="14340"/>
                                        </p:tgtEl>
                                        <p:attrNameLst>
                                          <p:attrName>ppt_w</p:attrName>
                                        </p:attrNameLst>
                                      </p:cBhvr>
                                      <p:tavLst>
                                        <p:tav tm="0">
                                          <p:val>
                                            <p:fltVal val="0"/>
                                          </p:val>
                                        </p:tav>
                                        <p:tav tm="100000">
                                          <p:val>
                                            <p:strVal val="#ppt_w"/>
                                          </p:val>
                                        </p:tav>
                                      </p:tavLst>
                                    </p:anim>
                                    <p:anim calcmode="lin" valueType="num">
                                      <p:cBhvr>
                                        <p:cTn id="23" dur="500" fill="hold"/>
                                        <p:tgtEl>
                                          <p:spTgt spid="14340"/>
                                        </p:tgtEl>
                                        <p:attrNameLst>
                                          <p:attrName>ppt_h</p:attrName>
                                        </p:attrNameLst>
                                      </p:cBhvr>
                                      <p:tavLst>
                                        <p:tav tm="0">
                                          <p:val>
                                            <p:fltVal val="0"/>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95239"/>
                                        </p:tgtEl>
                                        <p:attrNameLst>
                                          <p:attrName>style.visibility</p:attrName>
                                        </p:attrNameLst>
                                      </p:cBhvr>
                                      <p:to>
                                        <p:strVal val="visible"/>
                                      </p:to>
                                    </p:set>
                                    <p:anim calcmode="lin" valueType="num">
                                      <p:cBhvr>
                                        <p:cTn id="28" dur="500" fill="hold"/>
                                        <p:tgtEl>
                                          <p:spTgt spid="95239"/>
                                        </p:tgtEl>
                                        <p:attrNameLst>
                                          <p:attrName>ppt_w</p:attrName>
                                        </p:attrNameLst>
                                      </p:cBhvr>
                                      <p:tavLst>
                                        <p:tav tm="0">
                                          <p:val>
                                            <p:fltVal val="0"/>
                                          </p:val>
                                        </p:tav>
                                        <p:tav tm="100000">
                                          <p:val>
                                            <p:strVal val="#ppt_w"/>
                                          </p:val>
                                        </p:tav>
                                      </p:tavLst>
                                    </p:anim>
                                    <p:anim calcmode="lin" valueType="num">
                                      <p:cBhvr>
                                        <p:cTn id="29" dur="500" fill="hold"/>
                                        <p:tgtEl>
                                          <p:spTgt spid="95239"/>
                                        </p:tgtEl>
                                        <p:attrNameLst>
                                          <p:attrName>ppt_h</p:attrName>
                                        </p:attrNameLst>
                                      </p:cBhvr>
                                      <p:tavLst>
                                        <p:tav tm="0">
                                          <p:val>
                                            <p:fltVal val="0"/>
                                          </p:val>
                                        </p:tav>
                                        <p:tav tm="100000">
                                          <p:val>
                                            <p:strVal val="#ppt_h"/>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4343"/>
                                        </p:tgtEl>
                                        <p:attrNameLst>
                                          <p:attrName>style.visibility</p:attrName>
                                        </p:attrNameLst>
                                      </p:cBhvr>
                                      <p:to>
                                        <p:strVal val="visible"/>
                                      </p:to>
                                    </p:set>
                                    <p:animEffect transition="in" filter="fade">
                                      <p:cBhvr>
                                        <p:cTn id="34" dur="1000"/>
                                        <p:tgtEl>
                                          <p:spTgt spid="14343"/>
                                        </p:tgtEl>
                                      </p:cBhvr>
                                    </p:animEffect>
                                    <p:anim calcmode="lin" valueType="num">
                                      <p:cBhvr>
                                        <p:cTn id="35" dur="1000" fill="hold"/>
                                        <p:tgtEl>
                                          <p:spTgt spid="14343"/>
                                        </p:tgtEl>
                                        <p:attrNameLst>
                                          <p:attrName>ppt_x</p:attrName>
                                        </p:attrNameLst>
                                      </p:cBhvr>
                                      <p:tavLst>
                                        <p:tav tm="0">
                                          <p:val>
                                            <p:strVal val="#ppt_x"/>
                                          </p:val>
                                        </p:tav>
                                        <p:tav tm="100000">
                                          <p:val>
                                            <p:strVal val="#ppt_x"/>
                                          </p:val>
                                        </p:tav>
                                      </p:tavLst>
                                    </p:anim>
                                    <p:anim calcmode="lin" valueType="num">
                                      <p:cBhvr>
                                        <p:cTn id="36" dur="1000" fill="hold"/>
                                        <p:tgtEl>
                                          <p:spTgt spid="14343"/>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4344"/>
                                        </p:tgtEl>
                                        <p:attrNameLst>
                                          <p:attrName>style.visibility</p:attrName>
                                        </p:attrNameLst>
                                      </p:cBhvr>
                                      <p:to>
                                        <p:strVal val="visible"/>
                                      </p:to>
                                    </p:set>
                                    <p:animEffect transition="in" filter="fade">
                                      <p:cBhvr>
                                        <p:cTn id="41" dur="1000"/>
                                        <p:tgtEl>
                                          <p:spTgt spid="14344"/>
                                        </p:tgtEl>
                                      </p:cBhvr>
                                    </p:animEffect>
                                    <p:anim calcmode="lin" valueType="num">
                                      <p:cBhvr>
                                        <p:cTn id="42" dur="1000" fill="hold"/>
                                        <p:tgtEl>
                                          <p:spTgt spid="14344"/>
                                        </p:tgtEl>
                                        <p:attrNameLst>
                                          <p:attrName>ppt_x</p:attrName>
                                        </p:attrNameLst>
                                      </p:cBhvr>
                                      <p:tavLst>
                                        <p:tav tm="0">
                                          <p:val>
                                            <p:strVal val="#ppt_x"/>
                                          </p:val>
                                        </p:tav>
                                        <p:tav tm="100000">
                                          <p:val>
                                            <p:strVal val="#ppt_x"/>
                                          </p:val>
                                        </p:tav>
                                      </p:tavLst>
                                    </p:anim>
                                    <p:anim calcmode="lin" valueType="num">
                                      <p:cBhvr>
                                        <p:cTn id="43" dur="1000" fill="hold"/>
                                        <p:tgtEl>
                                          <p:spTgt spid="143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p:bldP spid="95239" grpId="0"/>
      <p:bldP spid="14343" grpId="0"/>
      <p:bldP spid="1434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96263"/>
          <p:cNvGrpSpPr>
            <a:grpSpLocks/>
          </p:cNvGrpSpPr>
          <p:nvPr/>
        </p:nvGrpSpPr>
        <p:grpSpPr bwMode="auto">
          <a:xfrm>
            <a:off x="84138" y="427038"/>
            <a:ext cx="2319337" cy="700087"/>
            <a:chOff x="138" y="461"/>
            <a:chExt cx="1461" cy="441"/>
          </a:xfrm>
        </p:grpSpPr>
        <p:pic>
          <p:nvPicPr>
            <p:cNvPr id="10250" name="图片 96264" descr="未标题-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1" name="文本框 2"/>
            <p:cNvSpPr txBox="1">
              <a:spLocks noChangeArrowheads="1"/>
            </p:cNvSpPr>
            <p:nvPr/>
          </p:nvSpPr>
          <p:spPr bwMode="auto">
            <a:xfrm>
              <a:off x="476" y="509"/>
              <a:ext cx="10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字词积累</a:t>
              </a:r>
            </a:p>
          </p:txBody>
        </p:sp>
      </p:grpSp>
      <p:sp>
        <p:nvSpPr>
          <p:cNvPr id="2" name="文本框 1"/>
          <p:cNvSpPr txBox="1">
            <a:spLocks noChangeArrowheads="1"/>
          </p:cNvSpPr>
          <p:nvPr/>
        </p:nvSpPr>
        <p:spPr bwMode="auto">
          <a:xfrm>
            <a:off x="768350" y="2306638"/>
            <a:ext cx="76073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4000" dirty="0">
                <a:latin typeface="黑体" pitchFamily="49" charset="-122"/>
                <a:ea typeface="黑体" pitchFamily="49" charset="-122"/>
              </a:rPr>
              <a:t>根深</a:t>
            </a:r>
            <a:r>
              <a:rPr lang="zh-CN" altLang="en-US" sz="4000" b="1" dirty="0">
                <a:latin typeface="黑体" pitchFamily="49" charset="-122"/>
                <a:ea typeface="黑体" pitchFamily="49" charset="-122"/>
              </a:rPr>
              <a:t>蒂</a:t>
            </a:r>
            <a:r>
              <a:rPr lang="zh-CN" altLang="en-US" sz="4000" dirty="0">
                <a:latin typeface="黑体" pitchFamily="49" charset="-122"/>
                <a:ea typeface="黑体" pitchFamily="49" charset="-122"/>
              </a:rPr>
              <a:t>固    </a:t>
            </a:r>
            <a:r>
              <a:rPr lang="zh-CN" altLang="en-US" sz="4000" b="1" dirty="0">
                <a:latin typeface="黑体" pitchFamily="49" charset="-122"/>
                <a:ea typeface="黑体" pitchFamily="49" charset="-122"/>
              </a:rPr>
              <a:t>孜孜</a:t>
            </a:r>
            <a:r>
              <a:rPr lang="zh-CN" altLang="en-US" sz="4000" dirty="0">
                <a:latin typeface="黑体" pitchFamily="49" charset="-122"/>
                <a:ea typeface="黑体" pitchFamily="49" charset="-122"/>
              </a:rPr>
              <a:t>不倦     </a:t>
            </a:r>
            <a:r>
              <a:rPr lang="zh-CN" altLang="en-US" sz="4000" b="1" dirty="0">
                <a:latin typeface="黑体" pitchFamily="49" charset="-122"/>
                <a:ea typeface="黑体" pitchFamily="49" charset="-122"/>
              </a:rPr>
              <a:t>汲</a:t>
            </a:r>
            <a:r>
              <a:rPr lang="zh-CN" altLang="en-US" sz="4000" dirty="0">
                <a:latin typeface="黑体" pitchFamily="49" charset="-122"/>
                <a:ea typeface="黑体" pitchFamily="49" charset="-122"/>
              </a:rPr>
              <a:t>取</a:t>
            </a:r>
          </a:p>
          <a:p>
            <a:pPr eaLnBrk="1" hangingPunct="1">
              <a:buFont typeface="Arial" pitchFamily="34" charset="0"/>
              <a:buNone/>
            </a:pPr>
            <a:endParaRPr lang="zh-CN" altLang="en-US" sz="4000" dirty="0">
              <a:latin typeface="黑体" pitchFamily="49" charset="-122"/>
              <a:ea typeface="黑体" pitchFamily="49" charset="-122"/>
            </a:endParaRPr>
          </a:p>
          <a:p>
            <a:pPr eaLnBrk="1" hangingPunct="1">
              <a:buFont typeface="Arial" pitchFamily="34" charset="0"/>
              <a:buNone/>
            </a:pPr>
            <a:endParaRPr lang="zh-CN" altLang="en-US" sz="4000" dirty="0">
              <a:latin typeface="黑体" pitchFamily="49" charset="-122"/>
              <a:ea typeface="黑体" pitchFamily="49" charset="-122"/>
            </a:endParaRPr>
          </a:p>
          <a:p>
            <a:pPr eaLnBrk="1" hangingPunct="1">
              <a:buFont typeface="Arial" pitchFamily="34" charset="0"/>
              <a:buNone/>
            </a:pPr>
            <a:r>
              <a:rPr lang="zh-CN" altLang="en-US" sz="4000" b="1" dirty="0">
                <a:latin typeface="黑体" pitchFamily="49" charset="-122"/>
                <a:ea typeface="黑体" pitchFamily="49" charset="-122"/>
              </a:rPr>
              <a:t>锲</a:t>
            </a:r>
            <a:r>
              <a:rPr lang="zh-CN" altLang="en-US" sz="4000" dirty="0">
                <a:latin typeface="黑体" pitchFamily="49" charset="-122"/>
                <a:ea typeface="黑体" pitchFamily="49" charset="-122"/>
              </a:rPr>
              <a:t>而不舍    </a:t>
            </a:r>
            <a:r>
              <a:rPr lang="zh-CN" altLang="en-US" sz="4000" b="1" dirty="0">
                <a:latin typeface="黑体" pitchFamily="49" charset="-122"/>
                <a:ea typeface="黑体" pitchFamily="49" charset="-122"/>
              </a:rPr>
              <a:t>模</a:t>
            </a:r>
            <a:r>
              <a:rPr lang="zh-CN" altLang="en-US" sz="4000" dirty="0">
                <a:latin typeface="黑体" pitchFamily="49" charset="-122"/>
                <a:ea typeface="黑体" pitchFamily="49" charset="-122"/>
              </a:rPr>
              <a:t>式         驾</a:t>
            </a:r>
            <a:r>
              <a:rPr lang="zh-CN" altLang="en-US" sz="4000" b="1" dirty="0">
                <a:latin typeface="黑体" pitchFamily="49" charset="-122"/>
                <a:ea typeface="黑体" pitchFamily="49" charset="-122"/>
              </a:rPr>
              <a:t>驭</a:t>
            </a:r>
          </a:p>
        </p:txBody>
      </p:sp>
      <p:sp>
        <p:nvSpPr>
          <p:cNvPr id="41987" name="Text Box 3"/>
          <p:cNvSpPr txBox="1">
            <a:spLocks noChangeArrowheads="1"/>
          </p:cNvSpPr>
          <p:nvPr/>
        </p:nvSpPr>
        <p:spPr bwMode="auto">
          <a:xfrm>
            <a:off x="1857375" y="1724025"/>
            <a:ext cx="661988"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pPr>
            <a:r>
              <a:rPr lang="en-US" altLang="zh-CN" sz="3200" b="1">
                <a:solidFill>
                  <a:srgbClr val="FF0000"/>
                </a:solidFill>
                <a:latin typeface="宋体" pitchFamily="2" charset="-122"/>
              </a:rPr>
              <a:t>dì</a:t>
            </a:r>
          </a:p>
        </p:txBody>
      </p:sp>
      <p:sp>
        <p:nvSpPr>
          <p:cNvPr id="3" name="Text Box 3"/>
          <p:cNvSpPr txBox="1">
            <a:spLocks noChangeArrowheads="1"/>
          </p:cNvSpPr>
          <p:nvPr/>
        </p:nvSpPr>
        <p:spPr bwMode="auto">
          <a:xfrm>
            <a:off x="3879850" y="1724025"/>
            <a:ext cx="661988"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pPr>
            <a:r>
              <a:rPr lang="en-US" altLang="zh-CN" sz="3200" b="1">
                <a:solidFill>
                  <a:srgbClr val="FF0000"/>
                </a:solidFill>
                <a:latin typeface="宋体" pitchFamily="2" charset="-122"/>
              </a:rPr>
              <a:t>zī</a:t>
            </a:r>
          </a:p>
        </p:txBody>
      </p:sp>
      <p:sp>
        <p:nvSpPr>
          <p:cNvPr id="4" name="Text Box 3"/>
          <p:cNvSpPr txBox="1">
            <a:spLocks noChangeArrowheads="1"/>
          </p:cNvSpPr>
          <p:nvPr/>
        </p:nvSpPr>
        <p:spPr bwMode="auto">
          <a:xfrm>
            <a:off x="7156450" y="1724025"/>
            <a:ext cx="661988"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pPr>
            <a:r>
              <a:rPr lang="en-US" altLang="zh-CN" sz="3200" b="1">
                <a:solidFill>
                  <a:srgbClr val="FF0000"/>
                </a:solidFill>
                <a:latin typeface="宋体" pitchFamily="2" charset="-122"/>
              </a:rPr>
              <a:t>jí</a:t>
            </a:r>
          </a:p>
        </p:txBody>
      </p:sp>
      <p:sp>
        <p:nvSpPr>
          <p:cNvPr id="5" name="Text Box 3"/>
          <p:cNvSpPr txBox="1">
            <a:spLocks noChangeArrowheads="1"/>
          </p:cNvSpPr>
          <p:nvPr/>
        </p:nvSpPr>
        <p:spPr bwMode="auto">
          <a:xfrm>
            <a:off x="711200" y="3609975"/>
            <a:ext cx="815975"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pPr>
            <a:r>
              <a:rPr lang="en-US" altLang="zh-CN" sz="3200" b="1">
                <a:solidFill>
                  <a:srgbClr val="FF0000"/>
                </a:solidFill>
                <a:latin typeface="宋体" pitchFamily="2" charset="-122"/>
              </a:rPr>
              <a:t>qiè</a:t>
            </a:r>
          </a:p>
        </p:txBody>
      </p:sp>
      <p:sp>
        <p:nvSpPr>
          <p:cNvPr id="6" name="Text Box 3"/>
          <p:cNvSpPr txBox="1">
            <a:spLocks noChangeArrowheads="1"/>
          </p:cNvSpPr>
          <p:nvPr/>
        </p:nvSpPr>
        <p:spPr bwMode="auto">
          <a:xfrm>
            <a:off x="3878263" y="3609975"/>
            <a:ext cx="663575"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pPr>
            <a:r>
              <a:rPr lang="en-US" altLang="zh-CN" sz="3200" b="1">
                <a:solidFill>
                  <a:srgbClr val="FF0000"/>
                </a:solidFill>
                <a:latin typeface="宋体" pitchFamily="2" charset="-122"/>
              </a:rPr>
              <a:t>mó</a:t>
            </a:r>
          </a:p>
        </p:txBody>
      </p:sp>
      <p:sp>
        <p:nvSpPr>
          <p:cNvPr id="7" name="Text Box 3"/>
          <p:cNvSpPr txBox="1">
            <a:spLocks noChangeArrowheads="1"/>
          </p:cNvSpPr>
          <p:nvPr/>
        </p:nvSpPr>
        <p:spPr bwMode="auto">
          <a:xfrm>
            <a:off x="7624763" y="3609975"/>
            <a:ext cx="661987"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buFont typeface="Arial" pitchFamily="34" charset="0"/>
              <a:buNone/>
            </a:pPr>
            <a:r>
              <a:rPr lang="en-US" altLang="zh-CN" sz="3200" b="1">
                <a:solidFill>
                  <a:srgbClr val="FF0000"/>
                </a:solidFill>
                <a:latin typeface="宋体" pitchFamily="2" charset="-122"/>
              </a:rPr>
              <a:t>yù</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1987"/>
                                        </p:tgtEl>
                                        <p:attrNameLst>
                                          <p:attrName>style.visibility</p:attrName>
                                        </p:attrNameLst>
                                      </p:cBhvr>
                                      <p:to>
                                        <p:strVal val="visible"/>
                                      </p:to>
                                    </p:set>
                                    <p:animEffect transition="in" filter="blinds(horizontal)">
                                      <p:cBhvr>
                                        <p:cTn id="13" dur="500"/>
                                        <p:tgtEl>
                                          <p:spTgt spid="4198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500"/>
                                        <p:tgtEl>
                                          <p:spTgt spid="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500"/>
                                        <p:tgtEl>
                                          <p:spTgt spid="4"/>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linds(horizontal)">
                                      <p:cBhvr>
                                        <p:cTn id="28" dur="500"/>
                                        <p:tgtEl>
                                          <p:spTgt spid="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horizontal)">
                                      <p:cBhvr>
                                        <p:cTn id="33" dur="500"/>
                                        <p:tgtEl>
                                          <p:spTgt spid="6"/>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linds(horizontal)">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1987" grpId="0"/>
      <p:bldP spid="3" grpId="0"/>
      <p:bldP spid="4" grpId="0"/>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a:spLocks noChangeArrowheads="1"/>
          </p:cNvSpPr>
          <p:nvPr/>
        </p:nvSpPr>
        <p:spPr bwMode="auto">
          <a:xfrm>
            <a:off x="411163" y="1212850"/>
            <a:ext cx="78406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en-US" altLang="zh-CN" sz="3000" b="1" dirty="0">
                <a:solidFill>
                  <a:srgbClr val="FF0000"/>
                </a:solidFill>
                <a:latin typeface="黑体" pitchFamily="49" charset="-122"/>
                <a:ea typeface="黑体" pitchFamily="49" charset="-122"/>
              </a:rPr>
              <a:t>【</a:t>
            </a:r>
            <a:r>
              <a:rPr lang="zh-CN" altLang="en-US" sz="3000" b="1" dirty="0">
                <a:solidFill>
                  <a:srgbClr val="FF0000"/>
                </a:solidFill>
                <a:latin typeface="黑体" pitchFamily="49" charset="-122"/>
                <a:ea typeface="黑体" pitchFamily="49" charset="-122"/>
              </a:rPr>
              <a:t>根深蒂固</a:t>
            </a:r>
            <a:r>
              <a:rPr lang="en-US" altLang="zh-CN" sz="3000" b="1" dirty="0">
                <a:solidFill>
                  <a:srgbClr val="FF0000"/>
                </a:solidFill>
                <a:latin typeface="黑体" pitchFamily="49" charset="-122"/>
                <a:ea typeface="黑体" pitchFamily="49" charset="-122"/>
              </a:rPr>
              <a:t>】</a:t>
            </a:r>
            <a:r>
              <a:rPr lang="zh-CN" altLang="en-US" sz="3000" b="1" dirty="0">
                <a:latin typeface="黑体" pitchFamily="49" charset="-122"/>
                <a:ea typeface="黑体" pitchFamily="49" charset="-122"/>
              </a:rPr>
              <a:t>比喻根基深厚牢固，不可动摇。</a:t>
            </a:r>
          </a:p>
        </p:txBody>
      </p:sp>
      <p:sp>
        <p:nvSpPr>
          <p:cNvPr id="3" name="文本框 2"/>
          <p:cNvSpPr txBox="1">
            <a:spLocks noChangeArrowheads="1"/>
          </p:cNvSpPr>
          <p:nvPr/>
        </p:nvSpPr>
        <p:spPr bwMode="auto">
          <a:xfrm>
            <a:off x="411163" y="2292350"/>
            <a:ext cx="6310312"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ts val="125"/>
              </a:spcBef>
              <a:buFont typeface="Arial" pitchFamily="34" charset="0"/>
              <a:buNone/>
            </a:pPr>
            <a:r>
              <a:rPr lang="en-US" altLang="zh-CN" sz="3000" b="1" dirty="0">
                <a:solidFill>
                  <a:srgbClr val="FF0000"/>
                </a:solidFill>
                <a:latin typeface="黑体" pitchFamily="49" charset="-122"/>
                <a:ea typeface="黑体" pitchFamily="49" charset="-122"/>
              </a:rPr>
              <a:t>【</a:t>
            </a:r>
            <a:r>
              <a:rPr lang="zh-CN" altLang="en-US" sz="3000" b="1" dirty="0">
                <a:solidFill>
                  <a:srgbClr val="FF0000"/>
                </a:solidFill>
                <a:latin typeface="黑体" pitchFamily="49" charset="-122"/>
                <a:ea typeface="黑体" pitchFamily="49" charset="-122"/>
              </a:rPr>
              <a:t>孜孜不倦</a:t>
            </a:r>
            <a:r>
              <a:rPr lang="en-US" altLang="zh-CN" sz="3000" b="1" dirty="0">
                <a:solidFill>
                  <a:srgbClr val="FF0000"/>
                </a:solidFill>
                <a:latin typeface="黑体" pitchFamily="49" charset="-122"/>
                <a:ea typeface="黑体" pitchFamily="49" charset="-122"/>
              </a:rPr>
              <a:t>】</a:t>
            </a:r>
            <a:r>
              <a:rPr lang="zh-CN" altLang="en-US" sz="3000" b="1" dirty="0">
                <a:latin typeface="黑体" pitchFamily="49" charset="-122"/>
                <a:ea typeface="黑体" pitchFamily="49" charset="-122"/>
              </a:rPr>
              <a:t>勤奋努力，不知疲倦。</a:t>
            </a:r>
            <a:endParaRPr lang="zh-CN" altLang="en-US" sz="3000" b="1" u="sng" dirty="0">
              <a:latin typeface="黑体" pitchFamily="49" charset="-122"/>
              <a:ea typeface="黑体" pitchFamily="49" charset="-122"/>
            </a:endParaRPr>
          </a:p>
        </p:txBody>
      </p:sp>
      <p:sp>
        <p:nvSpPr>
          <p:cNvPr id="4" name="文本框 3"/>
          <p:cNvSpPr txBox="1">
            <a:spLocks noChangeArrowheads="1"/>
          </p:cNvSpPr>
          <p:nvPr/>
        </p:nvSpPr>
        <p:spPr bwMode="auto">
          <a:xfrm>
            <a:off x="411163" y="3303588"/>
            <a:ext cx="564515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ts val="125"/>
              </a:spcBef>
              <a:buFont typeface="Arial" pitchFamily="34" charset="0"/>
              <a:buNone/>
            </a:pPr>
            <a:r>
              <a:rPr lang="en-US" altLang="zh-CN" sz="3000" b="1" dirty="0">
                <a:solidFill>
                  <a:srgbClr val="FF0000"/>
                </a:solidFill>
                <a:latin typeface="黑体" pitchFamily="49" charset="-122"/>
                <a:ea typeface="黑体" pitchFamily="49" charset="-122"/>
              </a:rPr>
              <a:t>【</a:t>
            </a:r>
            <a:r>
              <a:rPr lang="zh-CN" altLang="en-US" sz="3000" b="1" dirty="0">
                <a:solidFill>
                  <a:srgbClr val="FF0000"/>
                </a:solidFill>
                <a:latin typeface="黑体" pitchFamily="49" charset="-122"/>
                <a:ea typeface="黑体" pitchFamily="49" charset="-122"/>
              </a:rPr>
              <a:t>不言而喻</a:t>
            </a:r>
            <a:r>
              <a:rPr lang="en-US" altLang="zh-CN" sz="3000" b="1" dirty="0">
                <a:solidFill>
                  <a:srgbClr val="FF0000"/>
                </a:solidFill>
                <a:latin typeface="黑体" pitchFamily="49" charset="-122"/>
                <a:ea typeface="黑体" pitchFamily="49" charset="-122"/>
              </a:rPr>
              <a:t>】</a:t>
            </a:r>
            <a:r>
              <a:rPr lang="zh-CN" altLang="en-US" sz="3000" b="1" dirty="0">
                <a:latin typeface="黑体" pitchFamily="49" charset="-122"/>
                <a:ea typeface="黑体" pitchFamily="49" charset="-122"/>
              </a:rPr>
              <a:t>不用说就可以明白。</a:t>
            </a:r>
            <a:endParaRPr lang="zh-CN" altLang="en-US" sz="3000" b="1" u="sng" dirty="0">
              <a:latin typeface="黑体" pitchFamily="49" charset="-122"/>
              <a:ea typeface="黑体" pitchFamily="49" charset="-122"/>
            </a:endParaRPr>
          </a:p>
        </p:txBody>
      </p:sp>
      <p:sp>
        <p:nvSpPr>
          <p:cNvPr id="5" name="文本框 4"/>
          <p:cNvSpPr txBox="1">
            <a:spLocks noChangeArrowheads="1"/>
          </p:cNvSpPr>
          <p:nvPr/>
        </p:nvSpPr>
        <p:spPr bwMode="auto">
          <a:xfrm>
            <a:off x="411163" y="4217988"/>
            <a:ext cx="825658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50000"/>
              </a:lnSpc>
              <a:buFont typeface="Arial" pitchFamily="34" charset="0"/>
              <a:buNone/>
            </a:pPr>
            <a:r>
              <a:rPr lang="en-US" altLang="zh-CN" sz="3000" b="1" dirty="0">
                <a:solidFill>
                  <a:srgbClr val="FF0000"/>
                </a:solidFill>
                <a:latin typeface="黑体" pitchFamily="49" charset="-122"/>
                <a:ea typeface="黑体" pitchFamily="49" charset="-122"/>
              </a:rPr>
              <a:t>【</a:t>
            </a:r>
            <a:r>
              <a:rPr lang="zh-CN" altLang="en-US" sz="3000" b="1" dirty="0">
                <a:solidFill>
                  <a:srgbClr val="FF0000"/>
                </a:solidFill>
                <a:latin typeface="黑体" pitchFamily="49" charset="-122"/>
                <a:ea typeface="黑体" pitchFamily="49" charset="-122"/>
              </a:rPr>
              <a:t>锲而不舍</a:t>
            </a:r>
            <a:r>
              <a:rPr lang="en-US" altLang="zh-CN" sz="3000" b="1" dirty="0">
                <a:solidFill>
                  <a:srgbClr val="FF0000"/>
                </a:solidFill>
                <a:latin typeface="黑体" pitchFamily="49" charset="-122"/>
                <a:ea typeface="黑体" pitchFamily="49" charset="-122"/>
              </a:rPr>
              <a:t>】</a:t>
            </a:r>
            <a:r>
              <a:rPr lang="zh-CN" altLang="en-US" sz="3000" b="1" dirty="0">
                <a:latin typeface="黑体" pitchFamily="49" charset="-122"/>
                <a:ea typeface="黑体" pitchFamily="49" charset="-122"/>
              </a:rPr>
              <a:t>指雕刻一件东西，一直刻下去不放手，后比喻做事有恒心，有毅力。</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1" name="矩形 99330"/>
          <p:cNvSpPr>
            <a:spLocks noChangeArrowheads="1"/>
          </p:cNvSpPr>
          <p:nvPr/>
        </p:nvSpPr>
        <p:spPr bwMode="auto">
          <a:xfrm>
            <a:off x="292100" y="1587500"/>
            <a:ext cx="8353425"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40000"/>
              </a:lnSpc>
              <a:buFont typeface="Arial" pitchFamily="34" charset="0"/>
              <a:buNone/>
            </a:pPr>
            <a:r>
              <a:rPr lang="en-US" altLang="zh-CN" sz="3200" b="1" dirty="0">
                <a:latin typeface="黑体" pitchFamily="49" charset="-122"/>
                <a:ea typeface="黑体" pitchFamily="49" charset="-122"/>
              </a:rPr>
              <a:t>    </a:t>
            </a:r>
            <a:r>
              <a:rPr lang="zh-CN" altLang="en-US" sz="3200" b="1" dirty="0">
                <a:latin typeface="黑体" pitchFamily="49" charset="-122"/>
                <a:ea typeface="黑体" pitchFamily="49" charset="-122"/>
              </a:rPr>
              <a:t>快速朗读课文，思考作者在文章中首先告诉了我们什么问题？</a:t>
            </a:r>
          </a:p>
        </p:txBody>
      </p:sp>
      <p:sp>
        <p:nvSpPr>
          <p:cNvPr id="99332" name="矩形 99331"/>
          <p:cNvSpPr>
            <a:spLocks noChangeArrowheads="1"/>
          </p:cNvSpPr>
          <p:nvPr/>
        </p:nvSpPr>
        <p:spPr bwMode="auto">
          <a:xfrm>
            <a:off x="2159000" y="3624263"/>
            <a:ext cx="4826000"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zh-CN" altLang="en-US" sz="3200" b="1" dirty="0">
                <a:solidFill>
                  <a:srgbClr val="FF0000"/>
                </a:solidFill>
                <a:latin typeface="宋体" pitchFamily="2" charset="-122"/>
              </a:rPr>
              <a:t>事物的正确答案不止一个</a:t>
            </a:r>
          </a:p>
        </p:txBody>
      </p:sp>
      <p:grpSp>
        <p:nvGrpSpPr>
          <p:cNvPr id="12292" name="组合 99334"/>
          <p:cNvGrpSpPr>
            <a:grpSpLocks/>
          </p:cNvGrpSpPr>
          <p:nvPr/>
        </p:nvGrpSpPr>
        <p:grpSpPr bwMode="auto">
          <a:xfrm>
            <a:off x="65088" y="419100"/>
            <a:ext cx="2319337" cy="700088"/>
            <a:chOff x="138" y="461"/>
            <a:chExt cx="1461" cy="441"/>
          </a:xfrm>
        </p:grpSpPr>
        <p:pic>
          <p:nvPicPr>
            <p:cNvPr id="12294" name="图片 99335" descr="未标题-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文本框 2"/>
            <p:cNvSpPr txBox="1">
              <a:spLocks noChangeArrowheads="1"/>
            </p:cNvSpPr>
            <p:nvPr/>
          </p:nvSpPr>
          <p:spPr bwMode="auto">
            <a:xfrm>
              <a:off x="476" y="509"/>
              <a:ext cx="10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整体感知</a:t>
              </a:r>
            </a:p>
          </p:txBody>
        </p:sp>
      </p:grpSp>
      <p:pic>
        <p:nvPicPr>
          <p:cNvPr id="12293" name="图片 99337" descr="1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00950" y="5614988"/>
            <a:ext cx="966788"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9331"/>
                                        </p:tgtEl>
                                        <p:attrNameLst>
                                          <p:attrName>style.visibility</p:attrName>
                                        </p:attrNameLst>
                                      </p:cBhvr>
                                      <p:to>
                                        <p:strVal val="visible"/>
                                      </p:to>
                                    </p:set>
                                    <p:anim calcmode="lin" valueType="num">
                                      <p:cBhvr additive="base">
                                        <p:cTn id="7" dur="500" fill="hold"/>
                                        <p:tgtEl>
                                          <p:spTgt spid="99331"/>
                                        </p:tgtEl>
                                        <p:attrNameLst>
                                          <p:attrName>ppt_x</p:attrName>
                                        </p:attrNameLst>
                                      </p:cBhvr>
                                      <p:tavLst>
                                        <p:tav tm="0">
                                          <p:val>
                                            <p:strVal val="#ppt_x"/>
                                          </p:val>
                                        </p:tav>
                                        <p:tav tm="100000">
                                          <p:val>
                                            <p:strVal val="#ppt_x"/>
                                          </p:val>
                                        </p:tav>
                                      </p:tavLst>
                                    </p:anim>
                                    <p:anim calcmode="lin" valueType="num">
                                      <p:cBhvr additive="base">
                                        <p:cTn id="8" dur="500" fill="hold"/>
                                        <p:tgtEl>
                                          <p:spTgt spid="9933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9332"/>
                                        </p:tgtEl>
                                        <p:attrNameLst>
                                          <p:attrName>style.visibility</p:attrName>
                                        </p:attrNameLst>
                                      </p:cBhvr>
                                      <p:to>
                                        <p:strVal val="visible"/>
                                      </p:to>
                                    </p:set>
                                    <p:anim calcmode="lin" valueType="num">
                                      <p:cBhvr>
                                        <p:cTn id="13" dur="500" fill="hold"/>
                                        <p:tgtEl>
                                          <p:spTgt spid="99332"/>
                                        </p:tgtEl>
                                        <p:attrNameLst>
                                          <p:attrName>ppt_w</p:attrName>
                                        </p:attrNameLst>
                                      </p:cBhvr>
                                      <p:tavLst>
                                        <p:tav tm="0">
                                          <p:val>
                                            <p:fltVal val="0"/>
                                          </p:val>
                                        </p:tav>
                                        <p:tav tm="100000">
                                          <p:val>
                                            <p:strVal val="#ppt_w"/>
                                          </p:val>
                                        </p:tav>
                                      </p:tavLst>
                                    </p:anim>
                                    <p:anim calcmode="lin" valueType="num">
                                      <p:cBhvr>
                                        <p:cTn id="14" dur="500" fill="hold"/>
                                        <p:tgtEl>
                                          <p:spTgt spid="993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1" grpId="0"/>
      <p:bldP spid="99332"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12643"/>
          <p:cNvSpPr>
            <a:spLocks noChangeArrowheads="1"/>
          </p:cNvSpPr>
          <p:nvPr/>
        </p:nvSpPr>
        <p:spPr bwMode="auto">
          <a:xfrm>
            <a:off x="485775" y="1219200"/>
            <a:ext cx="4710113"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zh-CN" altLang="en-US" sz="3200" b="1" dirty="0">
                <a:solidFill>
                  <a:srgbClr val="FF0000"/>
                </a:solidFill>
                <a:latin typeface="黑体" pitchFamily="49" charset="-122"/>
                <a:ea typeface="黑体" pitchFamily="49" charset="-122"/>
              </a:rPr>
              <a:t>本文论述了哪几个问题？</a:t>
            </a:r>
          </a:p>
        </p:txBody>
      </p:sp>
      <p:sp>
        <p:nvSpPr>
          <p:cNvPr id="112645" name="矩形 112644"/>
          <p:cNvSpPr>
            <a:spLocks noChangeArrowheads="1"/>
          </p:cNvSpPr>
          <p:nvPr/>
        </p:nvSpPr>
        <p:spPr bwMode="auto">
          <a:xfrm>
            <a:off x="1314450" y="2036763"/>
            <a:ext cx="6516688" cy="343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70000"/>
              </a:lnSpc>
              <a:buFont typeface="Arial" pitchFamily="34" charset="0"/>
              <a:buNone/>
            </a:pPr>
            <a:r>
              <a:rPr lang="en-US" altLang="zh-CN" sz="3200" b="1" dirty="0">
                <a:latin typeface="宋体" pitchFamily="2" charset="-122"/>
              </a:rPr>
              <a:t>1.</a:t>
            </a:r>
            <a:r>
              <a:rPr lang="zh-CN" altLang="en-US" sz="3200" b="1" dirty="0">
                <a:latin typeface="宋体" pitchFamily="2" charset="-122"/>
              </a:rPr>
              <a:t>事物的正确答案不止一个（</a:t>
            </a:r>
            <a:r>
              <a:rPr lang="en-US" altLang="zh-CN" sz="3200" b="1" dirty="0">
                <a:latin typeface="宋体" pitchFamily="2" charset="-122"/>
              </a:rPr>
              <a:t>1-3</a:t>
            </a:r>
            <a:r>
              <a:rPr lang="zh-CN" altLang="en-US" sz="3200" b="1" dirty="0">
                <a:latin typeface="宋体" pitchFamily="2" charset="-122"/>
              </a:rPr>
              <a:t>）</a:t>
            </a:r>
          </a:p>
          <a:p>
            <a:pPr>
              <a:lnSpc>
                <a:spcPct val="170000"/>
              </a:lnSpc>
              <a:buFont typeface="Arial" pitchFamily="34" charset="0"/>
              <a:buNone/>
            </a:pPr>
            <a:r>
              <a:rPr lang="en-US" altLang="zh-CN" sz="3200" b="1" dirty="0">
                <a:latin typeface="宋体" pitchFamily="2" charset="-122"/>
              </a:rPr>
              <a:t>2.</a:t>
            </a:r>
            <a:r>
              <a:rPr lang="zh-CN" altLang="en-US" sz="3200" b="1" dirty="0">
                <a:latin typeface="宋体" pitchFamily="2" charset="-122"/>
              </a:rPr>
              <a:t>创造性思维必需的要素（</a:t>
            </a:r>
            <a:r>
              <a:rPr lang="en-US" altLang="zh-CN" sz="3200" b="1" dirty="0">
                <a:latin typeface="宋体" pitchFamily="2" charset="-122"/>
              </a:rPr>
              <a:t>4—8</a:t>
            </a:r>
            <a:r>
              <a:rPr lang="zh-CN" altLang="en-US" sz="3200" b="1" dirty="0">
                <a:latin typeface="宋体" pitchFamily="2" charset="-122"/>
              </a:rPr>
              <a:t>）</a:t>
            </a:r>
          </a:p>
          <a:p>
            <a:pPr>
              <a:lnSpc>
                <a:spcPct val="170000"/>
              </a:lnSpc>
              <a:buFont typeface="Arial" pitchFamily="34" charset="0"/>
              <a:buNone/>
            </a:pPr>
            <a:r>
              <a:rPr lang="en-US" altLang="zh-CN" sz="3200" b="1" dirty="0">
                <a:latin typeface="宋体" pitchFamily="2" charset="-122"/>
              </a:rPr>
              <a:t>3.</a:t>
            </a:r>
            <a:r>
              <a:rPr lang="zh-CN" altLang="en-US" sz="3200" b="1" dirty="0">
                <a:latin typeface="宋体" pitchFamily="2" charset="-122"/>
              </a:rPr>
              <a:t>是否人人都有创造力（</a:t>
            </a:r>
            <a:r>
              <a:rPr lang="en-US" altLang="zh-CN" sz="3200" b="1" dirty="0">
                <a:latin typeface="宋体" pitchFamily="2" charset="-122"/>
              </a:rPr>
              <a:t>9—12</a:t>
            </a:r>
            <a:r>
              <a:rPr lang="zh-CN" altLang="en-US" sz="3200" b="1" dirty="0">
                <a:latin typeface="宋体" pitchFamily="2" charset="-122"/>
              </a:rPr>
              <a:t>）</a:t>
            </a:r>
          </a:p>
          <a:p>
            <a:pPr>
              <a:lnSpc>
                <a:spcPct val="170000"/>
              </a:lnSpc>
              <a:buFont typeface="Arial" pitchFamily="34" charset="0"/>
              <a:buNone/>
            </a:pPr>
            <a:r>
              <a:rPr lang="en-US" altLang="zh-CN" sz="3200" b="1" dirty="0">
                <a:latin typeface="宋体" pitchFamily="2" charset="-122"/>
              </a:rPr>
              <a:t>4.</a:t>
            </a:r>
            <a:r>
              <a:rPr lang="zh-CN" altLang="en-US" sz="3200" b="1" dirty="0">
                <a:latin typeface="宋体" pitchFamily="2" charset="-122"/>
              </a:rPr>
              <a:t>怎样成为富有创造力的人（</a:t>
            </a:r>
            <a:r>
              <a:rPr lang="en-US" altLang="zh-CN" sz="3200" b="1" dirty="0">
                <a:latin typeface="宋体" pitchFamily="2" charset="-122"/>
              </a:rPr>
              <a:t>13</a:t>
            </a:r>
            <a:r>
              <a:rPr lang="zh-CN" altLang="en-US" sz="3200" b="1" dirty="0">
                <a:latin typeface="宋体" pitchFamily="2" charset="-122"/>
                <a:sym typeface="宋体" pitchFamily="2" charset="-122"/>
              </a:rPr>
              <a:t>）</a:t>
            </a:r>
            <a:endParaRPr lang="zh-CN" altLang="en-US" sz="3200" b="1" dirty="0">
              <a:latin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45"/>
                                        </p:tgtEl>
                                        <p:attrNameLst>
                                          <p:attrName>style.visibility</p:attrName>
                                        </p:attrNameLst>
                                      </p:cBhvr>
                                      <p:to>
                                        <p:strVal val="visible"/>
                                      </p:to>
                                    </p:set>
                                    <p:anim calcmode="lin" valueType="num">
                                      <p:cBhvr additive="base">
                                        <p:cTn id="7" dur="500" fill="hold"/>
                                        <p:tgtEl>
                                          <p:spTgt spid="112645"/>
                                        </p:tgtEl>
                                        <p:attrNameLst>
                                          <p:attrName>ppt_x</p:attrName>
                                        </p:attrNameLst>
                                      </p:cBhvr>
                                      <p:tavLst>
                                        <p:tav tm="0">
                                          <p:val>
                                            <p:strVal val="0-#ppt_w/2"/>
                                          </p:val>
                                        </p:tav>
                                        <p:tav tm="100000">
                                          <p:val>
                                            <p:strVal val="#ppt_x"/>
                                          </p:val>
                                        </p:tav>
                                      </p:tavLst>
                                    </p:anim>
                                    <p:anim calcmode="lin" valueType="num">
                                      <p:cBhvr additive="base">
                                        <p:cTn id="8" dur="500" fill="hold"/>
                                        <p:tgtEl>
                                          <p:spTgt spid="1126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101378"/>
          <p:cNvSpPr>
            <a:spLocks noChangeArrowheads="1"/>
          </p:cNvSpPr>
          <p:nvPr/>
        </p:nvSpPr>
        <p:spPr bwMode="auto">
          <a:xfrm>
            <a:off x="395288" y="1428750"/>
            <a:ext cx="6342062" cy="333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10000"/>
              </a:lnSpc>
              <a:buFont typeface="Arial" pitchFamily="34" charset="0"/>
              <a:buNone/>
            </a:pPr>
            <a:r>
              <a:rPr lang="zh-CN" altLang="en-US" sz="3200" b="1" dirty="0">
                <a:latin typeface="黑体" pitchFamily="49" charset="-122"/>
                <a:ea typeface="黑体" pitchFamily="49" charset="-122"/>
              </a:rPr>
              <a:t>阅读课文开头部分，思考：</a:t>
            </a:r>
          </a:p>
          <a:p>
            <a:pPr>
              <a:lnSpc>
                <a:spcPct val="110000"/>
              </a:lnSpc>
              <a:buFont typeface="Arial" pitchFamily="34" charset="0"/>
              <a:buNone/>
            </a:pPr>
            <a:r>
              <a:rPr lang="en-US" altLang="zh-CN" sz="3200" b="1" dirty="0">
                <a:latin typeface="黑体" pitchFamily="49" charset="-122"/>
                <a:ea typeface="黑体" pitchFamily="49" charset="-122"/>
              </a:rPr>
              <a:t>1.</a:t>
            </a:r>
            <a:r>
              <a:rPr lang="zh-CN" altLang="en-US" sz="3200" b="1" dirty="0">
                <a:latin typeface="黑体" pitchFamily="49" charset="-122"/>
                <a:ea typeface="黑体" pitchFamily="49" charset="-122"/>
              </a:rPr>
              <a:t>本文怎样开头？</a:t>
            </a:r>
          </a:p>
          <a:p>
            <a:pPr>
              <a:lnSpc>
                <a:spcPct val="110000"/>
              </a:lnSpc>
              <a:buFont typeface="Arial" pitchFamily="34" charset="0"/>
              <a:buNone/>
            </a:pPr>
            <a:endParaRPr lang="zh-CN" altLang="en-US" sz="3200" b="1" dirty="0">
              <a:latin typeface="黑体" pitchFamily="49" charset="-122"/>
              <a:ea typeface="黑体" pitchFamily="49" charset="-122"/>
            </a:endParaRPr>
          </a:p>
          <a:p>
            <a:pPr>
              <a:lnSpc>
                <a:spcPct val="110000"/>
              </a:lnSpc>
              <a:buFont typeface="Arial" pitchFamily="34" charset="0"/>
              <a:buNone/>
            </a:pPr>
            <a:endParaRPr lang="zh-CN" altLang="en-US" sz="3200" b="1" dirty="0">
              <a:latin typeface="黑体" pitchFamily="49" charset="-122"/>
              <a:ea typeface="黑体" pitchFamily="49" charset="-122"/>
            </a:endParaRPr>
          </a:p>
          <a:p>
            <a:pPr>
              <a:lnSpc>
                <a:spcPct val="110000"/>
              </a:lnSpc>
              <a:buFont typeface="Arial" pitchFamily="34" charset="0"/>
              <a:buNone/>
            </a:pPr>
            <a:endParaRPr lang="zh-CN" altLang="en-US" sz="3200" b="1" dirty="0">
              <a:latin typeface="黑体" pitchFamily="49" charset="-122"/>
              <a:ea typeface="黑体" pitchFamily="49" charset="-122"/>
            </a:endParaRPr>
          </a:p>
          <a:p>
            <a:pPr>
              <a:lnSpc>
                <a:spcPct val="110000"/>
              </a:lnSpc>
              <a:buFont typeface="Arial" pitchFamily="34" charset="0"/>
              <a:buNone/>
            </a:pPr>
            <a:r>
              <a:rPr lang="en-US" altLang="zh-CN" sz="3200" b="1" dirty="0">
                <a:latin typeface="黑体" pitchFamily="49" charset="-122"/>
                <a:ea typeface="黑体" pitchFamily="49" charset="-122"/>
              </a:rPr>
              <a:t>2.</a:t>
            </a:r>
            <a:r>
              <a:rPr lang="zh-CN" altLang="en-US" sz="3200" b="1" dirty="0">
                <a:latin typeface="黑体" pitchFamily="49" charset="-122"/>
                <a:ea typeface="黑体" pitchFamily="49" charset="-122"/>
              </a:rPr>
              <a:t>这种开头方法有什么好处？</a:t>
            </a:r>
          </a:p>
        </p:txBody>
      </p:sp>
      <p:sp>
        <p:nvSpPr>
          <p:cNvPr id="101380" name="矩形 101379"/>
          <p:cNvSpPr>
            <a:spLocks noChangeArrowheads="1"/>
          </p:cNvSpPr>
          <p:nvPr/>
        </p:nvSpPr>
        <p:spPr bwMode="auto">
          <a:xfrm>
            <a:off x="395288" y="2678113"/>
            <a:ext cx="8278812"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itchFamily="34" charset="0"/>
              <a:buNone/>
            </a:pPr>
            <a:r>
              <a:rPr lang="en-US" altLang="zh-CN" sz="3000" b="1" dirty="0">
                <a:solidFill>
                  <a:srgbClr val="FF0000"/>
                </a:solidFill>
                <a:latin typeface="宋体" pitchFamily="2" charset="-122"/>
              </a:rPr>
              <a:t>    </a:t>
            </a:r>
            <a:r>
              <a:rPr lang="zh-CN" altLang="en-US" sz="3000" b="1" dirty="0">
                <a:solidFill>
                  <a:srgbClr val="FF0000"/>
                </a:solidFill>
                <a:latin typeface="宋体" pitchFamily="2" charset="-122"/>
              </a:rPr>
              <a:t>画出四个图形，提出一个问题。用问题引出论点，结合问题讲道理。</a:t>
            </a:r>
          </a:p>
        </p:txBody>
      </p:sp>
      <p:sp>
        <p:nvSpPr>
          <p:cNvPr id="101381" name="矩形 101380"/>
          <p:cNvSpPr>
            <a:spLocks noChangeArrowheads="1"/>
          </p:cNvSpPr>
          <p:nvPr/>
        </p:nvSpPr>
        <p:spPr bwMode="auto">
          <a:xfrm>
            <a:off x="395288" y="4767263"/>
            <a:ext cx="8278812"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itchFamily="34" charset="0"/>
              <a:buNone/>
            </a:pPr>
            <a:r>
              <a:rPr lang="en-US" altLang="zh-CN" sz="3000" b="1" dirty="0">
                <a:solidFill>
                  <a:srgbClr val="FF0000"/>
                </a:solidFill>
                <a:latin typeface="宋体" pitchFamily="2" charset="-122"/>
              </a:rPr>
              <a:t>    </a:t>
            </a:r>
            <a:r>
              <a:rPr lang="zh-CN" altLang="en-US" sz="3000" b="1" dirty="0">
                <a:solidFill>
                  <a:srgbClr val="FF0000"/>
                </a:solidFill>
                <a:latin typeface="宋体" pitchFamily="2" charset="-122"/>
              </a:rPr>
              <a:t>新颖别致，使抽象的议论显得生动形象、通俗易懂，能引起读者的阅读兴趣。</a:t>
            </a:r>
          </a:p>
        </p:txBody>
      </p:sp>
      <p:grpSp>
        <p:nvGrpSpPr>
          <p:cNvPr id="14341" name="组合 101381"/>
          <p:cNvGrpSpPr>
            <a:grpSpLocks/>
          </p:cNvGrpSpPr>
          <p:nvPr/>
        </p:nvGrpSpPr>
        <p:grpSpPr bwMode="auto">
          <a:xfrm>
            <a:off x="65088" y="427038"/>
            <a:ext cx="2319337" cy="700087"/>
            <a:chOff x="138" y="461"/>
            <a:chExt cx="1461" cy="441"/>
          </a:xfrm>
        </p:grpSpPr>
        <p:pic>
          <p:nvPicPr>
            <p:cNvPr id="14342" name="图片 101382" descr="未标题-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文本框 2"/>
            <p:cNvSpPr txBox="1">
              <a:spLocks noChangeArrowheads="1"/>
            </p:cNvSpPr>
            <p:nvPr/>
          </p:nvSpPr>
          <p:spPr bwMode="auto">
            <a:xfrm>
              <a:off x="476" y="509"/>
              <a:ext cx="108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细读感悟</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1380"/>
                                        </p:tgtEl>
                                        <p:attrNameLst>
                                          <p:attrName>style.visibility</p:attrName>
                                        </p:attrNameLst>
                                      </p:cBhvr>
                                      <p:to>
                                        <p:strVal val="visible"/>
                                      </p:to>
                                    </p:set>
                                    <p:animEffect transition="in" filter="box(in)">
                                      <p:cBhvr>
                                        <p:cTn id="7" dur="500"/>
                                        <p:tgtEl>
                                          <p:spTgt spid="1013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1381"/>
                                        </p:tgtEl>
                                        <p:attrNameLst>
                                          <p:attrName>style.visibility</p:attrName>
                                        </p:attrNameLst>
                                      </p:cBhvr>
                                      <p:to>
                                        <p:strVal val="visible"/>
                                      </p:to>
                                    </p:set>
                                    <p:animEffect transition="in" filter="box(in)">
                                      <p:cBhvr>
                                        <p:cTn id="12" dur="500"/>
                                        <p:tgtEl>
                                          <p:spTgt spid="1013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0" grpId="0"/>
      <p:bldP spid="10138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47813" y="635000"/>
            <a:ext cx="5572125"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2"/>
          <p:cNvSpPr txBox="1">
            <a:spLocks noChangeArrowheads="1"/>
          </p:cNvSpPr>
          <p:nvPr/>
        </p:nvSpPr>
        <p:spPr bwMode="auto">
          <a:xfrm>
            <a:off x="1295400" y="3132138"/>
            <a:ext cx="65532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0000"/>
              </a:lnSpc>
              <a:buFont typeface="Arial" pitchFamily="34" charset="0"/>
              <a:buNone/>
            </a:pPr>
            <a:r>
              <a:rPr lang="en-US" altLang="zh-CN" sz="2800" b="1" dirty="0">
                <a:solidFill>
                  <a:srgbClr val="0000FF"/>
                </a:solidFill>
                <a:latin typeface="楷体" pitchFamily="49" charset="-122"/>
                <a:ea typeface="楷体" pitchFamily="49" charset="-122"/>
              </a:rPr>
              <a:t>A</a:t>
            </a:r>
            <a:r>
              <a:rPr lang="zh-CN" altLang="en-US" sz="2800" b="1" dirty="0">
                <a:solidFill>
                  <a:srgbClr val="0000FF"/>
                </a:solidFill>
                <a:latin typeface="楷体" pitchFamily="49" charset="-122"/>
                <a:ea typeface="楷体" pitchFamily="49" charset="-122"/>
              </a:rPr>
              <a:t>　唯一的没有角的图形</a:t>
            </a:r>
          </a:p>
          <a:p>
            <a:pPr eaLnBrk="1" hangingPunct="1">
              <a:lnSpc>
                <a:spcPct val="120000"/>
              </a:lnSpc>
              <a:buFont typeface="Arial" pitchFamily="34" charset="0"/>
              <a:buNone/>
            </a:pPr>
            <a:r>
              <a:rPr lang="en-US" altLang="zh-CN" sz="2800" b="1" dirty="0">
                <a:solidFill>
                  <a:srgbClr val="0000FF"/>
                </a:solidFill>
                <a:latin typeface="楷体" pitchFamily="49" charset="-122"/>
                <a:ea typeface="楷体" pitchFamily="49" charset="-122"/>
              </a:rPr>
              <a:t>B</a:t>
            </a:r>
            <a:r>
              <a:rPr lang="zh-CN" altLang="en-US" sz="2800" b="1" dirty="0">
                <a:solidFill>
                  <a:srgbClr val="0000FF"/>
                </a:solidFill>
                <a:latin typeface="楷体" pitchFamily="49" charset="-122"/>
                <a:ea typeface="楷体" pitchFamily="49" charset="-122"/>
              </a:rPr>
              <a:t>　唯一一个仅由直线构成的图形</a:t>
            </a:r>
          </a:p>
          <a:p>
            <a:pPr eaLnBrk="1" hangingPunct="1">
              <a:lnSpc>
                <a:spcPct val="120000"/>
              </a:lnSpc>
              <a:buFont typeface="Arial" pitchFamily="34" charset="0"/>
              <a:buNone/>
            </a:pPr>
            <a:r>
              <a:rPr lang="en-US" altLang="zh-CN" sz="2800" b="1" dirty="0">
                <a:solidFill>
                  <a:srgbClr val="0000FF"/>
                </a:solidFill>
                <a:latin typeface="楷体" pitchFamily="49" charset="-122"/>
                <a:ea typeface="楷体" pitchFamily="49" charset="-122"/>
              </a:rPr>
              <a:t>C</a:t>
            </a:r>
            <a:r>
              <a:rPr lang="zh-CN" altLang="en-US" sz="2800" b="1" dirty="0">
                <a:solidFill>
                  <a:srgbClr val="0000FF"/>
                </a:solidFill>
                <a:latin typeface="楷体" pitchFamily="49" charset="-122"/>
                <a:ea typeface="楷体" pitchFamily="49" charset="-122"/>
              </a:rPr>
              <a:t>　唯一的非对称性图形</a:t>
            </a:r>
          </a:p>
          <a:p>
            <a:pPr eaLnBrk="1" hangingPunct="1">
              <a:lnSpc>
                <a:spcPct val="120000"/>
              </a:lnSpc>
              <a:buFont typeface="Arial" pitchFamily="34" charset="0"/>
              <a:buNone/>
            </a:pPr>
            <a:r>
              <a:rPr lang="en-US" altLang="zh-CN" sz="2800" b="1" dirty="0">
                <a:solidFill>
                  <a:srgbClr val="0000FF"/>
                </a:solidFill>
                <a:latin typeface="楷体" pitchFamily="49" charset="-122"/>
                <a:ea typeface="楷体" pitchFamily="49" charset="-122"/>
              </a:rPr>
              <a:t>D</a:t>
            </a:r>
            <a:r>
              <a:rPr lang="zh-CN" altLang="en-US" sz="2800" b="1" dirty="0">
                <a:solidFill>
                  <a:srgbClr val="0000FF"/>
                </a:solidFill>
                <a:latin typeface="楷体" pitchFamily="49" charset="-122"/>
                <a:ea typeface="楷体" pitchFamily="49" charset="-122"/>
              </a:rPr>
              <a:t>　唯一一个由直线和曲线构成的图形</a:t>
            </a:r>
            <a:endParaRPr lang="zh-CN" altLang="en-US" sz="2800" b="1" dirty="0">
              <a:solidFill>
                <a:srgbClr val="FF00FF"/>
              </a:solidFill>
              <a:latin typeface="楷体" pitchFamily="49" charset="-122"/>
              <a:ea typeface="楷体" pitchFamily="49" charset="-122"/>
            </a:endParaRPr>
          </a:p>
        </p:txBody>
      </p:sp>
      <p:sp>
        <p:nvSpPr>
          <p:cNvPr id="102405" name="TextBox 3"/>
          <p:cNvSpPr txBox="1">
            <a:spLocks noChangeArrowheads="1"/>
          </p:cNvSpPr>
          <p:nvPr/>
        </p:nvSpPr>
        <p:spPr bwMode="auto">
          <a:xfrm>
            <a:off x="377825" y="1916113"/>
            <a:ext cx="8291513" cy="1125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0000"/>
              </a:lnSpc>
              <a:buFont typeface="Arial" pitchFamily="34" charset="0"/>
              <a:buNone/>
            </a:pPr>
            <a:r>
              <a:rPr lang="en-US" altLang="zh-CN" sz="2800" b="1" dirty="0"/>
              <a:t>        </a:t>
            </a:r>
            <a:r>
              <a:rPr lang="zh-CN" altLang="en-US" sz="2800" b="1" dirty="0"/>
              <a:t>从这四个图形中找出一个性质与其他三个不同的来，并说明理由。</a:t>
            </a:r>
          </a:p>
        </p:txBody>
      </p:sp>
      <p:sp>
        <p:nvSpPr>
          <p:cNvPr id="2" name="文本框 1"/>
          <p:cNvSpPr txBox="1">
            <a:spLocks noChangeArrowheads="1"/>
          </p:cNvSpPr>
          <p:nvPr/>
        </p:nvSpPr>
        <p:spPr bwMode="auto">
          <a:xfrm>
            <a:off x="263525" y="5456238"/>
            <a:ext cx="84058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2800" b="1">
                <a:solidFill>
                  <a:srgbClr val="FF0000"/>
                </a:solidFill>
                <a:latin typeface="黑体" pitchFamily="49" charset="-122"/>
                <a:ea typeface="黑体" pitchFamily="49" charset="-122"/>
              </a:rPr>
              <a:t>结论：由于看图形的角度不同，四种答案全都正确。</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1000" fill="hold"/>
                                        <p:tgtEl>
                                          <p:spTgt spid="14338"/>
                                        </p:tgtEl>
                                        <p:attrNameLst>
                                          <p:attrName>ppt_w</p:attrName>
                                        </p:attrNameLst>
                                      </p:cBhvr>
                                      <p:tavLst>
                                        <p:tav tm="0">
                                          <p:val>
                                            <p:strVal val="#ppt_w*0.70"/>
                                          </p:val>
                                        </p:tav>
                                        <p:tav tm="100000">
                                          <p:val>
                                            <p:strVal val="#ppt_w"/>
                                          </p:val>
                                        </p:tav>
                                      </p:tavLst>
                                    </p:anim>
                                    <p:anim calcmode="lin" valueType="num">
                                      <p:cBhvr>
                                        <p:cTn id="8" dur="1000" fill="hold"/>
                                        <p:tgtEl>
                                          <p:spTgt spid="14338"/>
                                        </p:tgtEl>
                                        <p:attrNameLst>
                                          <p:attrName>ppt_h</p:attrName>
                                        </p:attrNameLst>
                                      </p:cBhvr>
                                      <p:tavLst>
                                        <p:tav tm="0">
                                          <p:val>
                                            <p:strVal val="#ppt_h"/>
                                          </p:val>
                                        </p:tav>
                                        <p:tav tm="100000">
                                          <p:val>
                                            <p:strVal val="#ppt_h"/>
                                          </p:val>
                                        </p:tav>
                                      </p:tavLst>
                                    </p:anim>
                                    <p:animEffect transition="in" filter="fade">
                                      <p:cBhvr>
                                        <p:cTn id="9" dur="1000"/>
                                        <p:tgtEl>
                                          <p:spTgt spid="14338"/>
                                        </p:tgtEl>
                                      </p:cBhvr>
                                    </p:animEffect>
                                  </p:childTnLst>
                                </p:cTn>
                              </p:par>
                            </p:childTnLst>
                          </p:cTn>
                        </p:par>
                        <p:par>
                          <p:cTn id="10" fill="hold" nodeType="afterGroup">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02405"/>
                                        </p:tgtEl>
                                        <p:attrNameLst>
                                          <p:attrName>style.visibility</p:attrName>
                                        </p:attrNameLst>
                                      </p:cBhvr>
                                      <p:to>
                                        <p:strVal val="visible"/>
                                      </p:to>
                                    </p:set>
                                    <p:anim calcmode="lin" valueType="num">
                                      <p:cBhvr additive="base">
                                        <p:cTn id="13" dur="500" fill="hold"/>
                                        <p:tgtEl>
                                          <p:spTgt spid="102405"/>
                                        </p:tgtEl>
                                        <p:attrNameLst>
                                          <p:attrName>ppt_x</p:attrName>
                                        </p:attrNameLst>
                                      </p:cBhvr>
                                      <p:tavLst>
                                        <p:tav tm="0">
                                          <p:val>
                                            <p:strVal val="#ppt_x"/>
                                          </p:val>
                                        </p:tav>
                                        <p:tav tm="100000">
                                          <p:val>
                                            <p:strVal val="#ppt_x"/>
                                          </p:val>
                                        </p:tav>
                                      </p:tavLst>
                                    </p:anim>
                                    <p:anim calcmode="lin" valueType="num">
                                      <p:cBhvr additive="base">
                                        <p:cTn id="14" dur="500" fill="hold"/>
                                        <p:tgtEl>
                                          <p:spTgt spid="10240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339"/>
                                        </p:tgtEl>
                                        <p:attrNameLst>
                                          <p:attrName>style.visibility</p:attrName>
                                        </p:attrNameLst>
                                      </p:cBhvr>
                                      <p:to>
                                        <p:strVal val="visible"/>
                                      </p:to>
                                    </p:set>
                                    <p:animEffect transition="in" filter="fade">
                                      <p:cBhvr>
                                        <p:cTn id="19" dur="1000"/>
                                        <p:tgtEl>
                                          <p:spTgt spid="14339"/>
                                        </p:tgtEl>
                                      </p:cBhvr>
                                    </p:animEffect>
                                    <p:anim calcmode="lin" valueType="num">
                                      <p:cBhvr>
                                        <p:cTn id="20" dur="1000" fill="hold"/>
                                        <p:tgtEl>
                                          <p:spTgt spid="14339"/>
                                        </p:tgtEl>
                                        <p:attrNameLst>
                                          <p:attrName>ppt_x</p:attrName>
                                        </p:attrNameLst>
                                      </p:cBhvr>
                                      <p:tavLst>
                                        <p:tav tm="0">
                                          <p:val>
                                            <p:strVal val="#ppt_x"/>
                                          </p:val>
                                        </p:tav>
                                        <p:tav tm="100000">
                                          <p:val>
                                            <p:strVal val="#ppt_x"/>
                                          </p:val>
                                        </p:tav>
                                      </p:tavLst>
                                    </p:anim>
                                    <p:anim calcmode="lin" valueType="num">
                                      <p:cBhvr>
                                        <p:cTn id="21" dur="1000" fill="hold"/>
                                        <p:tgtEl>
                                          <p:spTgt spid="14339"/>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 fill="hold"/>
                                        <p:tgtEl>
                                          <p:spTgt spid="2"/>
                                        </p:tgtEl>
                                        <p:attrNameLst>
                                          <p:attrName>ppt_w</p:attrName>
                                        </p:attrNameLst>
                                      </p:cBhvr>
                                      <p:tavLst>
                                        <p:tav tm="0">
                                          <p:val>
                                            <p:fltVal val="0"/>
                                          </p:val>
                                        </p:tav>
                                        <p:tav tm="100000">
                                          <p:val>
                                            <p:strVal val="#ppt_w"/>
                                          </p:val>
                                        </p:tav>
                                      </p:tavLst>
                                    </p:anim>
                                    <p:anim calcmode="lin" valueType="num">
                                      <p:cBhvr>
                                        <p:cTn id="27"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02405"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矩形 103426"/>
          <p:cNvSpPr>
            <a:spLocks noChangeArrowheads="1"/>
          </p:cNvSpPr>
          <p:nvPr/>
        </p:nvSpPr>
        <p:spPr bwMode="auto">
          <a:xfrm>
            <a:off x="341313" y="925513"/>
            <a:ext cx="6602412"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60000"/>
              </a:lnSpc>
              <a:buFont typeface="Arial" pitchFamily="34" charset="0"/>
              <a:buNone/>
            </a:pPr>
            <a:r>
              <a:rPr lang="zh-CN" altLang="en-US" sz="3200" b="1" dirty="0">
                <a:latin typeface="黑体" pitchFamily="49" charset="-122"/>
                <a:ea typeface="黑体" pitchFamily="49" charset="-122"/>
              </a:rPr>
              <a:t>阅读</a:t>
            </a:r>
            <a:r>
              <a:rPr lang="en-US" altLang="zh-CN" sz="3200" b="1" dirty="0">
                <a:latin typeface="黑体" pitchFamily="49" charset="-122"/>
                <a:ea typeface="黑体" pitchFamily="49" charset="-122"/>
              </a:rPr>
              <a:t>4—8</a:t>
            </a:r>
            <a:r>
              <a:rPr lang="zh-CN" altLang="en-US" sz="3200" b="1" dirty="0">
                <a:latin typeface="黑体" pitchFamily="49" charset="-122"/>
                <a:ea typeface="黑体" pitchFamily="49" charset="-122"/>
              </a:rPr>
              <a:t>自然段，思考：</a:t>
            </a:r>
          </a:p>
          <a:p>
            <a:pPr>
              <a:lnSpc>
                <a:spcPct val="160000"/>
              </a:lnSpc>
              <a:buFont typeface="Arial" pitchFamily="34" charset="0"/>
              <a:buNone/>
            </a:pPr>
            <a:r>
              <a:rPr lang="zh-CN" altLang="en-US" sz="3200" b="1" dirty="0">
                <a:latin typeface="黑体" pitchFamily="49" charset="-122"/>
                <a:ea typeface="黑体" pitchFamily="49" charset="-122"/>
              </a:rPr>
              <a:t>创造性思维有哪些必要的要素？</a:t>
            </a:r>
          </a:p>
        </p:txBody>
      </p:sp>
      <p:sp>
        <p:nvSpPr>
          <p:cNvPr id="103428" name="矩形 103427"/>
          <p:cNvSpPr>
            <a:spLocks noChangeArrowheads="1"/>
          </p:cNvSpPr>
          <p:nvPr/>
        </p:nvSpPr>
        <p:spPr bwMode="auto">
          <a:xfrm>
            <a:off x="341313" y="2943225"/>
            <a:ext cx="8353425"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nSpc>
                <a:spcPct val="130000"/>
              </a:lnSpc>
              <a:spcBef>
                <a:spcPct val="50000"/>
              </a:spcBef>
              <a:buClr>
                <a:srgbClr val="BBE0E3"/>
              </a:buClr>
              <a:buFont typeface="Wingdings" pitchFamily="2" charset="2"/>
              <a:buChar char=""/>
            </a:pPr>
            <a:r>
              <a:rPr lang="zh-CN" altLang="en-US" sz="3000" b="1" dirty="0">
                <a:solidFill>
                  <a:srgbClr val="0000FF"/>
                </a:solidFill>
                <a:latin typeface="宋体" pitchFamily="2" charset="-122"/>
              </a:rPr>
              <a:t>有渊博的知识</a:t>
            </a:r>
          </a:p>
          <a:p>
            <a:pPr marL="457200" indent="-457200">
              <a:lnSpc>
                <a:spcPct val="130000"/>
              </a:lnSpc>
              <a:spcBef>
                <a:spcPct val="50000"/>
              </a:spcBef>
              <a:buClr>
                <a:srgbClr val="BBE0E3"/>
              </a:buClr>
              <a:buFont typeface="Wingdings" pitchFamily="2" charset="2"/>
              <a:buChar char=""/>
            </a:pPr>
            <a:r>
              <a:rPr lang="zh-CN" altLang="en-US" sz="3000" b="1" dirty="0">
                <a:solidFill>
                  <a:srgbClr val="0000FF"/>
                </a:solidFill>
                <a:latin typeface="宋体" pitchFamily="2" charset="-122"/>
              </a:rPr>
              <a:t>有探求新事物并为此而活用知识的态度和意识</a:t>
            </a:r>
          </a:p>
          <a:p>
            <a:pPr marL="457200" indent="-457200">
              <a:lnSpc>
                <a:spcPct val="130000"/>
              </a:lnSpc>
              <a:spcBef>
                <a:spcPct val="50000"/>
              </a:spcBef>
              <a:buClr>
                <a:srgbClr val="BBE0E3"/>
              </a:buClr>
              <a:buFont typeface="Wingdings" pitchFamily="2" charset="2"/>
              <a:buChar char=""/>
            </a:pPr>
            <a:r>
              <a:rPr lang="zh-CN" altLang="en-US" sz="3000" b="1" dirty="0">
                <a:solidFill>
                  <a:srgbClr val="0000FF"/>
                </a:solidFill>
                <a:latin typeface="宋体" pitchFamily="2" charset="-122"/>
              </a:rPr>
              <a:t>有持之以恒的精神和毅力（不断地尝试）</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3428"/>
                                        </p:tgtEl>
                                        <p:attrNameLst>
                                          <p:attrName>style.visibility</p:attrName>
                                        </p:attrNameLst>
                                      </p:cBhvr>
                                      <p:to>
                                        <p:strVal val="visible"/>
                                      </p:to>
                                    </p:set>
                                    <p:animEffect transition="in" filter="diamond(in)">
                                      <p:cBhvr>
                                        <p:cTn id="7" dur="2000"/>
                                        <p:tgtEl>
                                          <p:spTgt spid="103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txBox="1">
            <a:spLocks noChangeArrowheads="1"/>
          </p:cNvSpPr>
          <p:nvPr/>
        </p:nvSpPr>
        <p:spPr bwMode="auto">
          <a:xfrm>
            <a:off x="468313" y="1174750"/>
            <a:ext cx="5892800"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200" b="1" dirty="0">
                <a:latin typeface="黑体" pitchFamily="49" charset="-122"/>
                <a:ea typeface="黑体" pitchFamily="49" charset="-122"/>
              </a:rPr>
              <a:t>作者是如何来论证他的观点的？</a:t>
            </a:r>
          </a:p>
        </p:txBody>
      </p:sp>
      <p:sp>
        <p:nvSpPr>
          <p:cNvPr id="17411" name="TextBox 2"/>
          <p:cNvSpPr txBox="1">
            <a:spLocks noChangeArrowheads="1"/>
          </p:cNvSpPr>
          <p:nvPr/>
        </p:nvSpPr>
        <p:spPr bwMode="auto">
          <a:xfrm>
            <a:off x="468313" y="2260600"/>
            <a:ext cx="2198687"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200" b="1">
                <a:solidFill>
                  <a:srgbClr val="FF0000"/>
                </a:solidFill>
                <a:latin typeface="宋体" pitchFamily="2" charset="-122"/>
              </a:rPr>
              <a:t>举例论证：</a:t>
            </a:r>
          </a:p>
        </p:txBody>
      </p:sp>
      <p:sp>
        <p:nvSpPr>
          <p:cNvPr id="2" name="文本框 1"/>
          <p:cNvSpPr txBox="1">
            <a:spLocks noChangeArrowheads="1"/>
          </p:cNvSpPr>
          <p:nvPr/>
        </p:nvSpPr>
        <p:spPr bwMode="auto">
          <a:xfrm>
            <a:off x="438150" y="2971800"/>
            <a:ext cx="82677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50000"/>
              </a:lnSpc>
              <a:buFont typeface="Arial" pitchFamily="34" charset="0"/>
              <a:buNone/>
            </a:pPr>
            <a:r>
              <a:rPr lang="en-US" altLang="zh-CN" sz="3000" b="1">
                <a:latin typeface="宋体" pitchFamily="2" charset="-122"/>
              </a:rPr>
              <a:t>    ①</a:t>
            </a:r>
            <a:r>
              <a:rPr lang="zh-CN" altLang="en-US" sz="3000" b="1">
                <a:latin typeface="宋体" pitchFamily="2" charset="-122"/>
              </a:rPr>
              <a:t>谷登堡将葡萄压榨机和硬币打制器组合起来，发明了印刷机和排版术。</a:t>
            </a:r>
          </a:p>
        </p:txBody>
      </p:sp>
      <p:pic>
        <p:nvPicPr>
          <p:cNvPr id="4" name="图片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81113" y="1871663"/>
            <a:ext cx="6581775"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ppt_w</p:attrName>
                                        </p:attrNameLst>
                                      </p:cBhvr>
                                      <p:tavLst>
                                        <p:tav tm="0">
                                          <p:val>
                                            <p:strVal val="#ppt_w*0.70"/>
                                          </p:val>
                                        </p:tav>
                                        <p:tav tm="100000">
                                          <p:val>
                                            <p:strVal val="#ppt_w"/>
                                          </p:val>
                                        </p:tav>
                                      </p:tavLst>
                                    </p:anim>
                                    <p:anim calcmode="lin" valueType="num">
                                      <p:cBhvr>
                                        <p:cTn id="8" dur="1000" fill="hold"/>
                                        <p:tgtEl>
                                          <p:spTgt spid="17410"/>
                                        </p:tgtEl>
                                        <p:attrNameLst>
                                          <p:attrName>ppt_h</p:attrName>
                                        </p:attrNameLst>
                                      </p:cBhvr>
                                      <p:tavLst>
                                        <p:tav tm="0">
                                          <p:val>
                                            <p:strVal val="#ppt_h"/>
                                          </p:val>
                                        </p:tav>
                                        <p:tav tm="100000">
                                          <p:val>
                                            <p:strVal val="#ppt_h"/>
                                          </p:val>
                                        </p:tav>
                                      </p:tavLst>
                                    </p:anim>
                                    <p:animEffect transition="in" filter="fade">
                                      <p:cBhvr>
                                        <p:cTn id="9" dur="1000"/>
                                        <p:tgtEl>
                                          <p:spTgt spid="174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 presetClass="entr" presetSubtype="10" fill="hold" grpId="0" nodeType="clickEffect">
                                  <p:stCondLst>
                                    <p:cond delay="0"/>
                                  </p:stCondLst>
                                  <p:childTnLst>
                                    <p:set>
                                      <p:cBhvr>
                                        <p:cTn id="13" dur="1" fill="hold">
                                          <p:stCondLst>
                                            <p:cond delay="0"/>
                                          </p:stCondLst>
                                        </p:cTn>
                                        <p:tgtEl>
                                          <p:spTgt spid="17411"/>
                                        </p:tgtEl>
                                        <p:attrNameLst>
                                          <p:attrName>style.visibility</p:attrName>
                                        </p:attrNameLst>
                                      </p:cBhvr>
                                      <p:to>
                                        <p:strVal val="visible"/>
                                      </p:to>
                                    </p:set>
                                    <p:animEffect transition="in" filter="checkerboard(across)">
                                      <p:cBhvr>
                                        <p:cTn id="14" dur="500"/>
                                        <p:tgtEl>
                                          <p:spTgt spid="1741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4" name="矩形 104453"/>
          <p:cNvSpPr>
            <a:spLocks noChangeArrowheads="1"/>
          </p:cNvSpPr>
          <p:nvPr/>
        </p:nvSpPr>
        <p:spPr bwMode="auto">
          <a:xfrm>
            <a:off x="538163" y="4011613"/>
            <a:ext cx="80565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40000"/>
              </a:lnSpc>
              <a:spcBef>
                <a:spcPct val="50000"/>
              </a:spcBef>
              <a:buFont typeface="Arial" pitchFamily="34" charset="0"/>
              <a:buNone/>
            </a:pPr>
            <a:r>
              <a:rPr lang="en-US" altLang="zh-CN" sz="3000" b="1">
                <a:solidFill>
                  <a:srgbClr val="FF0000"/>
                </a:solidFill>
                <a:latin typeface="黑体" pitchFamily="49" charset="-122"/>
                <a:ea typeface="黑体" pitchFamily="49" charset="-122"/>
              </a:rPr>
              <a:t>    </a:t>
            </a:r>
            <a:r>
              <a:rPr lang="zh-CN" altLang="en-US" sz="3000" b="1">
                <a:solidFill>
                  <a:srgbClr val="FF0000"/>
                </a:solidFill>
                <a:latin typeface="黑体" pitchFamily="49" charset="-122"/>
                <a:ea typeface="黑体" pitchFamily="49" charset="-122"/>
              </a:rPr>
              <a:t>这两个事例是为了证明：“发挥创造力的真正关键，在于如何运用知识”。</a:t>
            </a:r>
          </a:p>
        </p:txBody>
      </p:sp>
      <p:sp>
        <p:nvSpPr>
          <p:cNvPr id="18435" name="文本框 2"/>
          <p:cNvSpPr txBox="1">
            <a:spLocks noChangeArrowheads="1"/>
          </p:cNvSpPr>
          <p:nvPr/>
        </p:nvSpPr>
        <p:spPr bwMode="auto">
          <a:xfrm>
            <a:off x="538163" y="1331913"/>
            <a:ext cx="8056562"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50000"/>
              </a:lnSpc>
              <a:buFont typeface="Arial" pitchFamily="34" charset="0"/>
              <a:buNone/>
            </a:pPr>
            <a:r>
              <a:rPr lang="en-US" altLang="zh-CN" sz="3000" b="1" dirty="0">
                <a:latin typeface="宋体" pitchFamily="2" charset="-122"/>
                <a:sym typeface="宋体" pitchFamily="2" charset="-122"/>
              </a:rPr>
              <a:t>    ②</a:t>
            </a:r>
            <a:r>
              <a:rPr lang="zh-CN" altLang="en-US" sz="3000" b="1" dirty="0">
                <a:latin typeface="宋体" pitchFamily="2" charset="-122"/>
                <a:sym typeface="宋体" pitchFamily="2" charset="-122"/>
              </a:rPr>
              <a:t>罗兰</a:t>
            </a:r>
            <a:r>
              <a:rPr lang="en-US" altLang="zh-CN" sz="3000" b="1" dirty="0">
                <a:latin typeface="宋体" pitchFamily="2" charset="-122"/>
                <a:sym typeface="宋体" pitchFamily="2" charset="-122"/>
              </a:rPr>
              <a:t>·</a:t>
            </a:r>
            <a:r>
              <a:rPr lang="zh-CN" altLang="en-US" sz="3000" b="1" dirty="0">
                <a:latin typeface="宋体" pitchFamily="2" charset="-122"/>
                <a:sym typeface="宋体" pitchFamily="2" charset="-122"/>
              </a:rPr>
              <a:t>布歇内尔把电视接收器作为试验对象，发明了交互式的乒乓球电子游戏，从此开始了游戏机的革命。</a:t>
            </a:r>
            <a:endParaRPr lang="zh-CN" altLang="en-US" sz="3000" b="1" dirty="0">
              <a:latin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4454"/>
                                        </p:tgtEl>
                                        <p:attrNameLst>
                                          <p:attrName>style.visibility</p:attrName>
                                        </p:attrNameLst>
                                      </p:cBhvr>
                                      <p:to>
                                        <p:strVal val="visible"/>
                                      </p:to>
                                    </p:set>
                                    <p:animEffect transition="in" filter="checkerboard(across)">
                                      <p:cBhvr>
                                        <p:cTn id="7" dur="500"/>
                                        <p:tgtEl>
                                          <p:spTgt spid="104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矩形 106498"/>
          <p:cNvSpPr>
            <a:spLocks noChangeArrowheads="1"/>
          </p:cNvSpPr>
          <p:nvPr/>
        </p:nvSpPr>
        <p:spPr bwMode="auto">
          <a:xfrm>
            <a:off x="404813" y="1216025"/>
            <a:ext cx="4383087"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buFont typeface="Arial" pitchFamily="34" charset="0"/>
              <a:buNone/>
            </a:pPr>
            <a:r>
              <a:rPr lang="zh-CN" altLang="en-US" sz="3200" b="1" dirty="0">
                <a:latin typeface="黑体" pitchFamily="49" charset="-122"/>
                <a:ea typeface="黑体" pitchFamily="49" charset="-122"/>
              </a:rPr>
              <a:t>阅读</a:t>
            </a:r>
            <a:r>
              <a:rPr lang="en-US" altLang="en-US" sz="3200" b="1" dirty="0" err="1">
                <a:latin typeface="黑体" pitchFamily="49" charset="-122"/>
                <a:ea typeface="黑体" pitchFamily="49" charset="-122"/>
              </a:rPr>
              <a:t>结尾部分</a:t>
            </a:r>
            <a:r>
              <a:rPr lang="zh-CN" altLang="en-US" sz="3200" b="1" dirty="0">
                <a:latin typeface="黑体" pitchFamily="49" charset="-122"/>
                <a:ea typeface="黑体" pitchFamily="49" charset="-122"/>
              </a:rPr>
              <a:t>，思考：</a:t>
            </a:r>
          </a:p>
        </p:txBody>
      </p:sp>
      <p:sp>
        <p:nvSpPr>
          <p:cNvPr id="19459" name="矩形 106499"/>
          <p:cNvSpPr>
            <a:spLocks noChangeArrowheads="1"/>
          </p:cNvSpPr>
          <p:nvPr/>
        </p:nvSpPr>
        <p:spPr bwMode="auto">
          <a:xfrm>
            <a:off x="593725" y="2024063"/>
            <a:ext cx="7954963" cy="355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buFont typeface="Arial" pitchFamily="34" charset="0"/>
              <a:buNone/>
            </a:pPr>
            <a:r>
              <a:rPr lang="en-US" altLang="zh-CN" sz="3000" b="1" dirty="0">
                <a:latin typeface="楷体" pitchFamily="49" charset="-122"/>
                <a:ea typeface="楷体" pitchFamily="49" charset="-122"/>
              </a:rPr>
              <a:t>    </a:t>
            </a:r>
            <a:r>
              <a:rPr lang="zh-CN" altLang="en-US" sz="3000" b="1" dirty="0">
                <a:latin typeface="楷体" pitchFamily="49" charset="-122"/>
                <a:ea typeface="楷体" pitchFamily="49" charset="-122"/>
              </a:rPr>
              <a:t>某心理学专家小组以实际从事创造性工作的人与不从事此类工作的人为对象进行了调查研究，并得出如下结论：“富于创造力的人，认为自己具有创造力；缺乏创造力的人，不认为自己具有创造力。”</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ChangeArrowheads="1"/>
          </p:cNvSpPr>
          <p:nvPr/>
        </p:nvSpPr>
        <p:spPr bwMode="auto">
          <a:xfrm>
            <a:off x="742950" y="1347788"/>
            <a:ext cx="765810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en-US" altLang="zh-CN" sz="3000" b="1">
                <a:latin typeface="宋体" pitchFamily="2" charset="-122"/>
              </a:rPr>
              <a:t>  </a:t>
            </a:r>
            <a:r>
              <a:rPr lang="zh-CN" altLang="en-US" sz="3000" b="1">
                <a:latin typeface="宋体" pitchFamily="2" charset="-122"/>
              </a:rPr>
              <a:t>拥有创造力的人：　没有拥有创造力人：</a:t>
            </a:r>
          </a:p>
          <a:p>
            <a:pPr>
              <a:spcBef>
                <a:spcPct val="50000"/>
              </a:spcBef>
              <a:buFont typeface="Arial" pitchFamily="34" charset="0"/>
              <a:buNone/>
            </a:pPr>
            <a:r>
              <a:rPr lang="zh-CN" altLang="en-US" sz="3000" b="1">
                <a:solidFill>
                  <a:srgbClr val="0000FF"/>
                </a:solidFill>
                <a:latin typeface="宋体" pitchFamily="2" charset="-122"/>
              </a:rPr>
              <a:t>认为自己具有创造力　认为自己没有创造力</a:t>
            </a:r>
          </a:p>
        </p:txBody>
      </p:sp>
      <p:sp>
        <p:nvSpPr>
          <p:cNvPr id="22532" name="Line 4"/>
          <p:cNvSpPr>
            <a:spLocks noChangeShapeType="1"/>
          </p:cNvSpPr>
          <p:nvPr/>
        </p:nvSpPr>
        <p:spPr bwMode="auto">
          <a:xfrm>
            <a:off x="2330450" y="2744788"/>
            <a:ext cx="1300163" cy="4492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3" name="Line 5"/>
          <p:cNvSpPr>
            <a:spLocks noChangeShapeType="1"/>
          </p:cNvSpPr>
          <p:nvPr/>
        </p:nvSpPr>
        <p:spPr bwMode="auto">
          <a:xfrm flipH="1">
            <a:off x="5003800" y="2744788"/>
            <a:ext cx="1223963" cy="44926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5" name="Rectangle 7"/>
          <p:cNvSpPr>
            <a:spLocks noChangeArrowheads="1"/>
          </p:cNvSpPr>
          <p:nvPr/>
        </p:nvSpPr>
        <p:spPr bwMode="auto">
          <a:xfrm>
            <a:off x="1116013" y="3365500"/>
            <a:ext cx="6434137"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3000" b="1">
                <a:latin typeface="宋体" pitchFamily="2" charset="-122"/>
              </a:rPr>
              <a:t>　　　区分二者的根据之一是</a:t>
            </a:r>
          </a:p>
          <a:p>
            <a:pPr>
              <a:spcBef>
                <a:spcPct val="50000"/>
              </a:spcBef>
              <a:buFont typeface="Arial" pitchFamily="34" charset="0"/>
              <a:buNone/>
            </a:pPr>
            <a:r>
              <a:rPr lang="zh-CN" altLang="en-US" sz="3000" b="1">
                <a:solidFill>
                  <a:srgbClr val="0000FF"/>
                </a:solidFill>
                <a:latin typeface="宋体" pitchFamily="2" charset="-122"/>
              </a:rPr>
              <a:t>拥有创造力的人留意自己细小的想法</a:t>
            </a:r>
          </a:p>
        </p:txBody>
      </p:sp>
      <p:sp>
        <p:nvSpPr>
          <p:cNvPr id="2" name="文本框 1"/>
          <p:cNvSpPr txBox="1">
            <a:spLocks noChangeArrowheads="1"/>
          </p:cNvSpPr>
          <p:nvPr/>
        </p:nvSpPr>
        <p:spPr bwMode="auto">
          <a:xfrm>
            <a:off x="1944688" y="5240338"/>
            <a:ext cx="477678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000" b="1">
                <a:solidFill>
                  <a:srgbClr val="FF0000"/>
                </a:solidFill>
                <a:latin typeface="黑体" pitchFamily="49" charset="-122"/>
                <a:ea typeface="黑体" pitchFamily="49" charset="-122"/>
              </a:rPr>
              <a:t>结论：任何人都拥有创造力</a:t>
            </a:r>
          </a:p>
        </p:txBody>
      </p:sp>
      <p:sp>
        <p:nvSpPr>
          <p:cNvPr id="3" name="下箭头 2"/>
          <p:cNvSpPr>
            <a:spLocks noChangeArrowheads="1"/>
          </p:cNvSpPr>
          <p:nvPr/>
        </p:nvSpPr>
        <p:spPr bwMode="auto">
          <a:xfrm>
            <a:off x="3968750" y="4752975"/>
            <a:ext cx="730250" cy="387350"/>
          </a:xfrm>
          <a:prstGeom prst="downArrow">
            <a:avLst>
              <a:gd name="adj1" fmla="val 50000"/>
              <a:gd name="adj2"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ctr"/>
          <a:lstStyle/>
          <a:p>
            <a:pPr algn="ctr"/>
            <a:endParaRPr lang="zh-CN" altLang="en-US" noProof="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 calcmode="lin" valueType="num">
                                      <p:cBhvr additive="base">
                                        <p:cTn id="7" dur="2000" fill="hold"/>
                                        <p:tgtEl>
                                          <p:spTgt spid="22531"/>
                                        </p:tgtEl>
                                        <p:attrNameLst>
                                          <p:attrName>ppt_x</p:attrName>
                                        </p:attrNameLst>
                                      </p:cBhvr>
                                      <p:tavLst>
                                        <p:tav tm="0">
                                          <p:val>
                                            <p:strVal val="0-#ppt_w/2"/>
                                          </p:val>
                                        </p:tav>
                                        <p:tav tm="100000">
                                          <p:val>
                                            <p:strVal val="#ppt_x"/>
                                          </p:val>
                                        </p:tav>
                                      </p:tavLst>
                                    </p:anim>
                                    <p:anim calcmode="lin" valueType="num">
                                      <p:cBhvr additive="base">
                                        <p:cTn id="8" dur="2000" fill="hold"/>
                                        <p:tgtEl>
                                          <p:spTgt spid="2253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22532"/>
                                        </p:tgtEl>
                                        <p:attrNameLst>
                                          <p:attrName>style.visibility</p:attrName>
                                        </p:attrNameLst>
                                      </p:cBhvr>
                                      <p:to>
                                        <p:strVal val="visible"/>
                                      </p:to>
                                    </p:set>
                                    <p:animEffect transition="in" filter="wipe(up)">
                                      <p:cBhvr>
                                        <p:cTn id="13" dur="500"/>
                                        <p:tgtEl>
                                          <p:spTgt spid="22532"/>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2533"/>
                                        </p:tgtEl>
                                        <p:attrNameLst>
                                          <p:attrName>style.visibility</p:attrName>
                                        </p:attrNameLst>
                                      </p:cBhvr>
                                      <p:to>
                                        <p:strVal val="visible"/>
                                      </p:to>
                                    </p:set>
                                    <p:animEffect transition="in" filter="wipe(up)">
                                      <p:cBhvr>
                                        <p:cTn id="16" dur="500"/>
                                        <p:tgtEl>
                                          <p:spTgt spid="2253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22535"/>
                                        </p:tgtEl>
                                        <p:attrNameLst>
                                          <p:attrName>style.visibility</p:attrName>
                                        </p:attrNameLst>
                                      </p:cBhvr>
                                      <p:to>
                                        <p:strVal val="visible"/>
                                      </p:to>
                                    </p:set>
                                    <p:animEffect transition="in" filter="circle(in)">
                                      <p:cBhvr>
                                        <p:cTn id="21" dur="2000"/>
                                        <p:tgtEl>
                                          <p:spTgt spid="2253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nodePh="1">
                                  <p:stCondLst>
                                    <p:cond delay="0"/>
                                  </p:stCondLst>
                                  <p:endCondLst>
                                    <p:cond evt="begin" delay="0">
                                      <p:tn val="24"/>
                                    </p:cond>
                                  </p:endCondLst>
                                  <p:childTnLst>
                                    <p:set>
                                      <p:cBhvr>
                                        <p:cTn id="25" dur="1" fill="hold">
                                          <p:stCondLst>
                                            <p:cond delay="0"/>
                                          </p:stCondLst>
                                        </p:cTn>
                                        <p:tgtEl>
                                          <p:spTgt spid="3"/>
                                        </p:tgtEl>
                                        <p:attrNameLst>
                                          <p:attrName>style.visibility</p:attrName>
                                        </p:attrNameLst>
                                      </p:cBhvr>
                                      <p:to>
                                        <p:strVal val="visible"/>
                                      </p:to>
                                    </p:set>
                                    <p:animEffect transition="in" filter="wipe(up)">
                                      <p:cBhvr>
                                        <p:cTn id="26" dur="500"/>
                                        <p:tgtEl>
                                          <p:spTgt spid="3"/>
                                        </p:tgtEl>
                                      </p:cBhvr>
                                    </p:animEffect>
                                  </p:childTnLst>
                                </p:cTn>
                              </p:par>
                            </p:childTnLst>
                          </p:cTn>
                        </p:par>
                        <p:par>
                          <p:cTn id="27" fill="hold" nodeType="afterGroup">
                            <p:stCondLst>
                              <p:cond delay="500"/>
                            </p:stCondLst>
                            <p:childTnLst>
                              <p:par>
                                <p:cTn id="28" presetID="5" presetClass="entr" presetSubtype="10"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checkerboard(across)">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2" grpId="0" animBg="1"/>
      <p:bldP spid="22533" grpId="0" animBg="1"/>
      <p:bldP spid="22535" grpId="0"/>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08546"/>
          <p:cNvSpPr>
            <a:spLocks noChangeArrowheads="1"/>
          </p:cNvSpPr>
          <p:nvPr/>
        </p:nvSpPr>
        <p:spPr bwMode="auto">
          <a:xfrm>
            <a:off x="508000" y="919163"/>
            <a:ext cx="81629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buFont typeface="Arial" pitchFamily="34" charset="0"/>
              <a:buNone/>
            </a:pPr>
            <a:r>
              <a:rPr lang="en-US" altLang="zh-CN" sz="3200" b="1" dirty="0">
                <a:latin typeface="黑体" pitchFamily="49" charset="-122"/>
                <a:ea typeface="黑体" pitchFamily="49" charset="-122"/>
              </a:rPr>
              <a:t>    </a:t>
            </a:r>
            <a:r>
              <a:rPr lang="zh-CN" altLang="en-US" sz="3200" b="1" dirty="0">
                <a:latin typeface="黑体" pitchFamily="49" charset="-122"/>
                <a:ea typeface="黑体" pitchFamily="49" charset="-122"/>
              </a:rPr>
              <a:t>快速朗读课文，思考怎样才能做一个富有创造力的人。</a:t>
            </a:r>
          </a:p>
        </p:txBody>
      </p:sp>
      <p:sp>
        <p:nvSpPr>
          <p:cNvPr id="108548" name="矩形 108547"/>
          <p:cNvSpPr>
            <a:spLocks noChangeArrowheads="1"/>
          </p:cNvSpPr>
          <p:nvPr/>
        </p:nvSpPr>
        <p:spPr bwMode="auto">
          <a:xfrm>
            <a:off x="468313" y="2419350"/>
            <a:ext cx="8202612"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40000"/>
              </a:lnSpc>
              <a:buFont typeface="Arial" pitchFamily="34" charset="0"/>
              <a:buNone/>
            </a:pPr>
            <a:r>
              <a:rPr lang="zh-CN" altLang="en-US" sz="3000" b="1" dirty="0">
                <a:solidFill>
                  <a:srgbClr val="0000FF"/>
                </a:solidFill>
                <a:latin typeface="宋体" pitchFamily="2" charset="-122"/>
              </a:rPr>
              <a:t>（</a:t>
            </a:r>
            <a:r>
              <a:rPr lang="en-US" altLang="zh-CN" sz="3000" b="1" dirty="0">
                <a:solidFill>
                  <a:srgbClr val="0000FF"/>
                </a:solidFill>
                <a:latin typeface="宋体" pitchFamily="2" charset="-122"/>
              </a:rPr>
              <a:t>1</a:t>
            </a:r>
            <a:r>
              <a:rPr lang="zh-CN" altLang="en-US" sz="3000" b="1" dirty="0">
                <a:solidFill>
                  <a:srgbClr val="0000FF"/>
                </a:solidFill>
                <a:latin typeface="宋体" pitchFamily="2" charset="-122"/>
              </a:rPr>
              <a:t>）要经常保持好奇心，不断积累知识。</a:t>
            </a:r>
          </a:p>
          <a:p>
            <a:pPr>
              <a:lnSpc>
                <a:spcPct val="140000"/>
              </a:lnSpc>
              <a:buFont typeface="Arial" pitchFamily="34" charset="0"/>
              <a:buNone/>
            </a:pPr>
            <a:r>
              <a:rPr lang="zh-CN" altLang="en-US" sz="3000" b="1" dirty="0">
                <a:solidFill>
                  <a:srgbClr val="0000FF"/>
                </a:solidFill>
                <a:latin typeface="宋体" pitchFamily="2" charset="-122"/>
              </a:rPr>
              <a:t>（</a:t>
            </a:r>
            <a:r>
              <a:rPr lang="en-US" altLang="zh-CN" sz="3000" b="1" dirty="0">
                <a:solidFill>
                  <a:srgbClr val="0000FF"/>
                </a:solidFill>
                <a:latin typeface="宋体" pitchFamily="2" charset="-122"/>
              </a:rPr>
              <a:t>2</a:t>
            </a:r>
            <a:r>
              <a:rPr lang="zh-CN" altLang="en-US" sz="3000" b="1" dirty="0">
                <a:solidFill>
                  <a:srgbClr val="0000FF"/>
                </a:solidFill>
                <a:latin typeface="宋体" pitchFamily="2" charset="-122"/>
              </a:rPr>
              <a:t>）不满足于一个答案，而去探求新思路，去运用所得的知识。</a:t>
            </a:r>
          </a:p>
          <a:p>
            <a:pPr>
              <a:lnSpc>
                <a:spcPct val="140000"/>
              </a:lnSpc>
              <a:buFont typeface="Arial" pitchFamily="34" charset="0"/>
              <a:buNone/>
            </a:pPr>
            <a:r>
              <a:rPr lang="zh-CN" altLang="en-US" sz="3000" b="1" dirty="0">
                <a:solidFill>
                  <a:srgbClr val="0000FF"/>
                </a:solidFill>
                <a:latin typeface="宋体" pitchFamily="2" charset="-122"/>
              </a:rPr>
              <a:t>（</a:t>
            </a:r>
            <a:r>
              <a:rPr lang="en-US" altLang="zh-CN" sz="3000" b="1" dirty="0">
                <a:solidFill>
                  <a:srgbClr val="0000FF"/>
                </a:solidFill>
                <a:latin typeface="宋体" pitchFamily="2" charset="-122"/>
              </a:rPr>
              <a:t>3</a:t>
            </a:r>
            <a:r>
              <a:rPr lang="zh-CN" altLang="en-US" sz="3000" b="1" dirty="0">
                <a:solidFill>
                  <a:srgbClr val="0000FF"/>
                </a:solidFill>
                <a:latin typeface="宋体" pitchFamily="2" charset="-122"/>
              </a:rPr>
              <a:t>）一旦产生小的灵感，相信它的价值，并锲而不舍地把它发展下去。</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8548"/>
                                        </p:tgtEl>
                                        <p:attrNameLst>
                                          <p:attrName>style.visibility</p:attrName>
                                        </p:attrNameLst>
                                      </p:cBhvr>
                                      <p:to>
                                        <p:strVal val="visible"/>
                                      </p:to>
                                    </p:set>
                                    <p:anim calcmode="lin" valueType="num">
                                      <p:cBhvr additive="base">
                                        <p:cTn id="7" dur="500" fill="hold"/>
                                        <p:tgtEl>
                                          <p:spTgt spid="108548"/>
                                        </p:tgtEl>
                                        <p:attrNameLst>
                                          <p:attrName>ppt_x</p:attrName>
                                        </p:attrNameLst>
                                      </p:cBhvr>
                                      <p:tavLst>
                                        <p:tav tm="0">
                                          <p:val>
                                            <p:strVal val="#ppt_x"/>
                                          </p:val>
                                        </p:tav>
                                        <p:tav tm="100000">
                                          <p:val>
                                            <p:strVal val="#ppt_x"/>
                                          </p:val>
                                        </p:tav>
                                      </p:tavLst>
                                    </p:anim>
                                    <p:anim calcmode="lin" valueType="num">
                                      <p:cBhvr additive="base">
                                        <p:cTn id="8" dur="500" fill="hold"/>
                                        <p:tgtEl>
                                          <p:spTgt spid="1085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矩形 113668"/>
          <p:cNvSpPr>
            <a:spLocks noChangeArrowheads="1"/>
          </p:cNvSpPr>
          <p:nvPr/>
        </p:nvSpPr>
        <p:spPr bwMode="auto">
          <a:xfrm>
            <a:off x="271463" y="1573213"/>
            <a:ext cx="8408987" cy="424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buFont typeface="Arial" pitchFamily="34" charset="0"/>
              <a:buNone/>
            </a:pPr>
            <a:r>
              <a:rPr lang="en-US" altLang="zh-CN" sz="3000" b="1" dirty="0">
                <a:latin typeface="宋体" pitchFamily="2" charset="-122"/>
              </a:rPr>
              <a:t>    </a:t>
            </a:r>
            <a:r>
              <a:rPr lang="zh-CN" altLang="en-US" sz="3000" b="1" dirty="0">
                <a:latin typeface="宋体" pitchFamily="2" charset="-122"/>
              </a:rPr>
              <a:t>本文运用了摆事实、讲道理的论证方法，逐层深入的论证了怎样才能成为一个有创造性的人，使我们认识到思维方式、活用知识的观念对于创造性人才培养的重要性，创新是思想火花的迸射，是人类前进的动力。人类社会的车轮正是在创新中前进的。</a:t>
            </a:r>
          </a:p>
        </p:txBody>
      </p:sp>
      <p:grpSp>
        <p:nvGrpSpPr>
          <p:cNvPr id="22531" name="组合 109573"/>
          <p:cNvGrpSpPr>
            <a:grpSpLocks/>
          </p:cNvGrpSpPr>
          <p:nvPr/>
        </p:nvGrpSpPr>
        <p:grpSpPr bwMode="auto">
          <a:xfrm>
            <a:off x="55563" y="409575"/>
            <a:ext cx="2319337" cy="700088"/>
            <a:chOff x="138" y="461"/>
            <a:chExt cx="1461" cy="441"/>
          </a:xfrm>
        </p:grpSpPr>
        <p:pic>
          <p:nvPicPr>
            <p:cNvPr id="22532" name="图片 109574" descr="未标题-1"/>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文本框 2"/>
            <p:cNvSpPr txBox="1">
              <a:spLocks noChangeArrowheads="1"/>
            </p:cNvSpPr>
            <p:nvPr/>
          </p:nvSpPr>
          <p:spPr bwMode="auto">
            <a:xfrm>
              <a:off x="476" y="509"/>
              <a:ext cx="1080"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课堂小结</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4577"/>
                                        </p:tgtEl>
                                        <p:attrNameLst>
                                          <p:attrName>style.visibility</p:attrName>
                                        </p:attrNameLst>
                                      </p:cBhvr>
                                      <p:to>
                                        <p:strVal val="visible"/>
                                      </p:to>
                                    </p:set>
                                    <p:anim calcmode="discrete" valueType="clr">
                                      <p:cBhvr override="childStyle">
                                        <p:cTn id="7" dur="80"/>
                                        <p:tgtEl>
                                          <p:spTgt spid="2457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77"/>
                                        </p:tgtEl>
                                        <p:attrNameLst>
                                          <p:attrName>fillcolor</p:attrName>
                                        </p:attrNameLst>
                                      </p:cBhvr>
                                      <p:tavLst>
                                        <p:tav tm="0">
                                          <p:val>
                                            <p:clrVal>
                                              <a:schemeClr val="accent2"/>
                                            </p:clrVal>
                                          </p:val>
                                        </p:tav>
                                        <p:tav tm="50000">
                                          <p:val>
                                            <p:clrVal>
                                              <a:schemeClr val="hlink"/>
                                            </p:clrVal>
                                          </p:val>
                                        </p:tav>
                                      </p:tavLst>
                                    </p:anim>
                                    <p:set>
                                      <p:cBhvr>
                                        <p:cTn id="9" dur="80"/>
                                        <p:tgtEl>
                                          <p:spTgt spid="2457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Box 1"/>
          <p:cNvSpPr txBox="1">
            <a:spLocks noChangeArrowheads="1"/>
          </p:cNvSpPr>
          <p:nvPr/>
        </p:nvSpPr>
        <p:spPr bwMode="auto">
          <a:xfrm>
            <a:off x="6359525" y="2190750"/>
            <a:ext cx="59055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200" b="1">
                <a:latin typeface="黑体" pitchFamily="49" charset="-122"/>
                <a:ea typeface="黑体" pitchFamily="49" charset="-122"/>
              </a:rPr>
              <a:t>你能看到什么</a:t>
            </a:r>
          </a:p>
        </p:txBody>
      </p:sp>
      <p:pic>
        <p:nvPicPr>
          <p:cNvPr id="2150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09650" y="1574800"/>
            <a:ext cx="4745038"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556" name="组合 109573"/>
          <p:cNvGrpSpPr>
            <a:grpSpLocks/>
          </p:cNvGrpSpPr>
          <p:nvPr/>
        </p:nvGrpSpPr>
        <p:grpSpPr bwMode="auto">
          <a:xfrm>
            <a:off x="84138" y="427038"/>
            <a:ext cx="2319337" cy="700087"/>
            <a:chOff x="138" y="461"/>
            <a:chExt cx="1461" cy="441"/>
          </a:xfrm>
        </p:grpSpPr>
        <p:pic>
          <p:nvPicPr>
            <p:cNvPr id="23557" name="图片 109574" descr="未标题-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38" y="461"/>
              <a:ext cx="1461" cy="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文本框 2"/>
            <p:cNvSpPr txBox="1">
              <a:spLocks noChangeArrowheads="1"/>
            </p:cNvSpPr>
            <p:nvPr/>
          </p:nvSpPr>
          <p:spPr bwMode="auto">
            <a:xfrm>
              <a:off x="476" y="509"/>
              <a:ext cx="1080"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zh-CN" altLang="en-US" sz="2800" b="1" dirty="0">
                  <a:solidFill>
                    <a:srgbClr val="0099CC"/>
                  </a:solidFill>
                  <a:latin typeface="黑体" pitchFamily="49" charset="-122"/>
                  <a:ea typeface="黑体" pitchFamily="49" charset="-122"/>
                </a:rPr>
                <a:t>随堂练习</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 calcmode="lin" valueType="num">
                                      <p:cBhvr>
                                        <p:cTn id="7" dur="1000" fill="hold"/>
                                        <p:tgtEl>
                                          <p:spTgt spid="109570"/>
                                        </p:tgtEl>
                                        <p:attrNameLst>
                                          <p:attrName>ppt_w</p:attrName>
                                        </p:attrNameLst>
                                      </p:cBhvr>
                                      <p:tavLst>
                                        <p:tav tm="0">
                                          <p:val>
                                            <p:strVal val="#ppt_w*0.70"/>
                                          </p:val>
                                        </p:tav>
                                        <p:tav tm="100000">
                                          <p:val>
                                            <p:strVal val="#ppt_w"/>
                                          </p:val>
                                        </p:tav>
                                      </p:tavLst>
                                    </p:anim>
                                    <p:anim calcmode="lin" valueType="num">
                                      <p:cBhvr>
                                        <p:cTn id="8" dur="1000" fill="hold"/>
                                        <p:tgtEl>
                                          <p:spTgt spid="109570"/>
                                        </p:tgtEl>
                                        <p:attrNameLst>
                                          <p:attrName>ppt_h</p:attrName>
                                        </p:attrNameLst>
                                      </p:cBhvr>
                                      <p:tavLst>
                                        <p:tav tm="0">
                                          <p:val>
                                            <p:strVal val="#ppt_h"/>
                                          </p:val>
                                        </p:tav>
                                        <p:tav tm="100000">
                                          <p:val>
                                            <p:strVal val="#ppt_h"/>
                                          </p:val>
                                        </p:tav>
                                      </p:tavLst>
                                    </p:anim>
                                    <p:animEffect transition="in" filter="fade">
                                      <p:cBhvr>
                                        <p:cTn id="9" dur="1000"/>
                                        <p:tgtEl>
                                          <p:spTgt spid="109570"/>
                                        </p:tgtEl>
                                      </p:cBhvr>
                                    </p:animEffect>
                                  </p:childTnLst>
                                </p:cTn>
                              </p:par>
                            </p:childTnLst>
                          </p:cTn>
                        </p:par>
                        <p:par>
                          <p:cTn id="10" fill="hold" nodeType="afterGroup">
                            <p:stCondLst>
                              <p:cond delay="1000"/>
                            </p:stCondLst>
                            <p:childTnLst>
                              <p:par>
                                <p:cTn id="11" presetID="3" presetClass="entr" presetSubtype="10" fill="hold" nodeType="afterEffect">
                                  <p:stCondLst>
                                    <p:cond delay="0"/>
                                  </p:stCondLst>
                                  <p:childTnLst>
                                    <p:set>
                                      <p:cBhvr>
                                        <p:cTn id="12" dur="1" fill="hold">
                                          <p:stCondLst>
                                            <p:cond delay="0"/>
                                          </p:stCondLst>
                                        </p:cTn>
                                        <p:tgtEl>
                                          <p:spTgt spid="21507"/>
                                        </p:tgtEl>
                                        <p:attrNameLst>
                                          <p:attrName>style.visibility</p:attrName>
                                        </p:attrNameLst>
                                      </p:cBhvr>
                                      <p:to>
                                        <p:strVal val="visible"/>
                                      </p:to>
                                    </p:set>
                                    <p:animEffect transition="in" filter="blinds(horizontal)">
                                      <p:cBhvr>
                                        <p:cTn id="13"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6627" name="图片 110596"/>
          <p:cNvPicPr>
            <a:picLocks noChangeAspect="1"/>
          </p:cNvPicPr>
          <p:nvPr/>
        </p:nvPicPr>
        <p:blipFill>
          <a:blip r:embed="rId2" cstate="email">
            <a:extLst>
              <a:ext uri="{28A0092B-C50C-407E-A947-70E740481C1C}">
                <a14:useLocalDpi xmlns:a14="http://schemas.microsoft.com/office/drawing/2010/main"/>
              </a:ext>
            </a:extLst>
          </a:blip>
          <a:srcRect l="12250" t="9083" r="8278" b="12611"/>
          <a:stretch>
            <a:fillRect/>
          </a:stretch>
        </p:blipFill>
        <p:spPr>
          <a:xfrm>
            <a:off x="6723378" y="732153"/>
            <a:ext cx="1816735" cy="1790066"/>
          </a:xfrm>
          <a:prstGeom prst="ellipse">
            <a:avLst/>
          </a:prstGeom>
          <a:noFill/>
          <a:ln w="9525">
            <a:noFill/>
          </a:ln>
        </p:spPr>
      </p:pic>
      <p:sp>
        <p:nvSpPr>
          <p:cNvPr id="24579" name="TextBox 1"/>
          <p:cNvSpPr txBox="1">
            <a:spLocks noChangeArrowheads="1"/>
          </p:cNvSpPr>
          <p:nvPr/>
        </p:nvSpPr>
        <p:spPr bwMode="auto">
          <a:xfrm>
            <a:off x="468313" y="1135063"/>
            <a:ext cx="5954712" cy="58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r>
              <a:rPr lang="zh-CN" altLang="en-US" sz="3200" b="1" dirty="0">
                <a:latin typeface="黑体" pitchFamily="49" charset="-122"/>
                <a:ea typeface="黑体" pitchFamily="49" charset="-122"/>
              </a:rPr>
              <a:t>一个圆，你会把它想象成什么？</a:t>
            </a:r>
          </a:p>
        </p:txBody>
      </p:sp>
      <p:sp>
        <p:nvSpPr>
          <p:cNvPr id="110596" name="矩形 110595"/>
          <p:cNvSpPr>
            <a:spLocks noChangeArrowheads="1"/>
          </p:cNvSpPr>
          <p:nvPr/>
        </p:nvSpPr>
        <p:spPr bwMode="auto">
          <a:xfrm>
            <a:off x="468313" y="2297113"/>
            <a:ext cx="7450137"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60000"/>
              </a:lnSpc>
              <a:buFont typeface="Arial" pitchFamily="34" charset="0"/>
              <a:buNone/>
            </a:pPr>
            <a:r>
              <a:rPr lang="zh-CN" altLang="en-US" sz="3000" b="1" dirty="0">
                <a:solidFill>
                  <a:srgbClr val="FF0000"/>
                </a:solidFill>
                <a:latin typeface="宋体" pitchFamily="2" charset="-122"/>
              </a:rPr>
              <a:t>天文学家：</a:t>
            </a:r>
            <a:r>
              <a:rPr lang="zh-CN" altLang="en-US" sz="3000" b="1" dirty="0">
                <a:latin typeface="宋体" pitchFamily="2" charset="-122"/>
              </a:rPr>
              <a:t>这是新发现的天体的运行轨道。</a:t>
            </a:r>
          </a:p>
          <a:p>
            <a:pPr>
              <a:lnSpc>
                <a:spcPct val="160000"/>
              </a:lnSpc>
              <a:buFont typeface="Arial" pitchFamily="34" charset="0"/>
              <a:buNone/>
            </a:pPr>
            <a:r>
              <a:rPr lang="zh-CN" altLang="en-US" sz="3000" b="1" dirty="0">
                <a:solidFill>
                  <a:srgbClr val="FF0000"/>
                </a:solidFill>
                <a:latin typeface="宋体" pitchFamily="2" charset="-122"/>
              </a:rPr>
              <a:t>数学家：</a:t>
            </a:r>
            <a:r>
              <a:rPr lang="zh-CN" altLang="en-US" sz="3000" b="1" dirty="0">
                <a:latin typeface="宋体" pitchFamily="2" charset="-122"/>
              </a:rPr>
              <a:t>这是正负数的分界点。</a:t>
            </a:r>
          </a:p>
          <a:p>
            <a:pPr>
              <a:lnSpc>
                <a:spcPct val="160000"/>
              </a:lnSpc>
              <a:buFont typeface="Arial" pitchFamily="34" charset="0"/>
              <a:buNone/>
            </a:pPr>
            <a:r>
              <a:rPr lang="zh-CN" altLang="en-US" sz="3000" b="1" dirty="0">
                <a:solidFill>
                  <a:srgbClr val="FF0000"/>
                </a:solidFill>
                <a:latin typeface="宋体" pitchFamily="2" charset="-122"/>
              </a:rPr>
              <a:t>艺术家：</a:t>
            </a:r>
            <a:r>
              <a:rPr lang="zh-CN" altLang="en-US" sz="3000" b="1" dirty="0">
                <a:latin typeface="宋体" pitchFamily="2" charset="-122"/>
              </a:rPr>
              <a:t>这正是世界上最完美的图形。</a:t>
            </a:r>
          </a:p>
          <a:p>
            <a:pPr>
              <a:lnSpc>
                <a:spcPct val="160000"/>
              </a:lnSpc>
              <a:buFont typeface="Arial" pitchFamily="34" charset="0"/>
              <a:buNone/>
            </a:pPr>
            <a:r>
              <a:rPr lang="zh-CN" altLang="en-US" sz="3000" b="1" dirty="0">
                <a:solidFill>
                  <a:srgbClr val="FF0000"/>
                </a:solidFill>
                <a:latin typeface="宋体" pitchFamily="2" charset="-122"/>
              </a:rPr>
              <a:t>饥饿的人：</a:t>
            </a:r>
            <a:r>
              <a:rPr lang="zh-CN" altLang="en-US" sz="3000" b="1" dirty="0">
                <a:latin typeface="宋体" pitchFamily="2" charset="-122"/>
              </a:rPr>
              <a:t>充其量是一只喷香的大饼</a:t>
            </a:r>
            <a:r>
              <a:rPr lang="zh-CN" altLang="en-US" sz="3000" b="1" dirty="0" smtClean="0">
                <a:latin typeface="宋体" pitchFamily="2" charset="-122"/>
              </a:rPr>
              <a:t>。 </a:t>
            </a:r>
            <a:endParaRPr lang="zh-CN" altLang="en-US" sz="3000" b="1" dirty="0">
              <a:latin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0596"/>
                                        </p:tgtEl>
                                        <p:attrNameLst>
                                          <p:attrName>style.visibility</p:attrName>
                                        </p:attrNameLst>
                                      </p:cBhvr>
                                      <p:to>
                                        <p:strVal val="visible"/>
                                      </p:to>
                                    </p:set>
                                    <p:animEffect transition="in" filter="fade">
                                      <p:cBhvr>
                                        <p:cTn id="12" dur="1000"/>
                                        <p:tgtEl>
                                          <p:spTgt spid="110596"/>
                                        </p:tgtEl>
                                      </p:cBhvr>
                                    </p:animEffect>
                                    <p:anim calcmode="lin" valueType="num">
                                      <p:cBhvr>
                                        <p:cTn id="13" dur="1000" fill="hold"/>
                                        <p:tgtEl>
                                          <p:spTgt spid="110596"/>
                                        </p:tgtEl>
                                        <p:attrNameLst>
                                          <p:attrName>ppt_x</p:attrName>
                                        </p:attrNameLst>
                                      </p:cBhvr>
                                      <p:tavLst>
                                        <p:tav tm="0">
                                          <p:val>
                                            <p:strVal val="#ppt_x"/>
                                          </p:val>
                                        </p:tav>
                                        <p:tav tm="100000">
                                          <p:val>
                                            <p:strVal val="#ppt_x"/>
                                          </p:val>
                                        </p:tav>
                                      </p:tavLst>
                                    </p:anim>
                                    <p:anim calcmode="lin" valueType="num">
                                      <p:cBhvr>
                                        <p:cTn id="14" dur="1000" fill="hold"/>
                                        <p:tgtEl>
                                          <p:spTgt spid="1105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22222第一PPT模板网-WWW.1PPT.COM"/>
</p:tagLst>
</file>

<file path=ppt/theme/theme1.xml><?xml version="1.0" encoding="utf-8"?>
<a:theme xmlns:a="http://schemas.openxmlformats.org/drawingml/2006/main" name="第一PPT模板网-WWW.1PPT.COM">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TotalTime>
  <Words>888</Words>
  <Application>Microsoft Office PowerPoint</Application>
  <PresentationFormat>全屏显示(4:3)</PresentationFormat>
  <Paragraphs>103</Paragraphs>
  <Slides>22</Slides>
  <Notes>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22222第一PPT模板网-WWW.1PPT.COM</dc:title>
  <dc:subject>第一PPT模板网-WWW.1PPT.COM</dc:subject>
  <dc:creator>第一PPT模板网-WWW.1PPT.COM</dc:creator>
  <cp:keywords>第一PPT模板网-WWW.1PPT.COM</cp:keywords>
  <cp:lastModifiedBy>Carrie</cp:lastModifiedBy>
  <cp:revision>6</cp:revision>
  <cp:lastPrinted>1601-01-01T00:00:00Z</cp:lastPrinted>
  <dcterms:created xsi:type="dcterms:W3CDTF">2016-08-15T07:12:23Z</dcterms:created>
  <dcterms:modified xsi:type="dcterms:W3CDTF">2020-03-10T03:42:14Z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