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ctiveX/activeX1.xml" ContentType="application/vnd.ms-office.activeX+xml"/>
  <Override PartName="/ppt/activeX/activeX1.bin" ContentType="application/vnd.ms-office.activeX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</p:sldIdLst>
  <p:sldSz cx="9144000" cy="6858000" type="screen4x3"/>
  <p:notesSz cx="6858000" cy="9144000"/>
  <p:custDataLst>
    <p:tags r:id="rId4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87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7" d="100"/>
        <a:sy n="9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4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E0869-2D71-4F87-98BE-D33E0B01CEFC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966C84-6CE9-4D06-94AF-863140BD22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393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4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66C84-6CE9-4D06-94AF-863140BD223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689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966C84-6CE9-4D06-94AF-863140BD223E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2398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标题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0" name="副标题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圆角矩形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单圆角矩形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9C626F-EA54-44A3-9DE9-4A6A23F6841F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B2780-E944-440F-88D5-AE21F41841C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标题占位符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页脚占位符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13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4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wmf"/><Relationship Id="rId11" Type="http://schemas.openxmlformats.org/officeDocument/2006/relationships/image" Target="../media/image19.wmf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8.wmf"/><Relationship Id="rId4" Type="http://schemas.openxmlformats.org/officeDocument/2006/relationships/image" Target="../media/image15.wmf"/><Relationship Id="rId9" Type="http://schemas.openxmlformats.org/officeDocument/2006/relationships/oleObject" Target="../embeddings/oleObject6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2276872"/>
            <a:ext cx="9144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学</a:t>
            </a:r>
            <a:r>
              <a:rPr lang="zh-CN" altLang="en-US" sz="6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宋简" pitchFamily="49" charset="-122"/>
                <a:ea typeface="汉仪大宋简" pitchFamily="49" charset="-122"/>
              </a:rPr>
              <a:t>习使用天平和量筒</a:t>
            </a:r>
          </a:p>
        </p:txBody>
      </p:sp>
      <p:sp>
        <p:nvSpPr>
          <p:cNvPr id="2" name="矩形 1"/>
          <p:cNvSpPr/>
          <p:nvPr/>
        </p:nvSpPr>
        <p:spPr>
          <a:xfrm>
            <a:off x="2552056" y="1052736"/>
            <a:ext cx="40398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b="1" dirty="0"/>
              <a:t>第五章 质量与密度</a:t>
            </a:r>
          </a:p>
        </p:txBody>
      </p:sp>
    </p:spTree>
    <p:extLst>
      <p:ext uri="{BB962C8B-B14F-4D97-AF65-F5344CB8AC3E}">
        <p14:creationId xmlns:p14="http://schemas.microsoft.com/office/powerpoint/2010/main" val="3058106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{C1DC6DEF-9661-4041-A25B-65292B441931}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2500" y="2276475"/>
            <a:ext cx="5076825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900113" y="1125538"/>
            <a:ext cx="6121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如图应怎样调节平衡螺母？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68313" y="2565400"/>
            <a:ext cx="2665412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</a:rPr>
              <a:t>横梁左端太重了，两端的螺母应向右调</a:t>
            </a:r>
          </a:p>
        </p:txBody>
      </p:sp>
    </p:spTree>
    <p:extLst>
      <p:ext uri="{BB962C8B-B14F-4D97-AF65-F5344CB8AC3E}">
        <p14:creationId xmlns:p14="http://schemas.microsoft.com/office/powerpoint/2010/main" val="2981944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  <p:bldP spid="410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211960" y="3362054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pic>
        <p:nvPicPr>
          <p:cNvPr id="5122" name="Picture 2" descr="{1244BDE5-3583-4F50-B14D-C25B9382581B}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5375" y="2349500"/>
            <a:ext cx="5300663" cy="384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95288" y="908050"/>
            <a:ext cx="6121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如图应怎样调节平衡螺母？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68313" y="2708275"/>
            <a:ext cx="3025775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</a:rPr>
              <a:t>横梁右端太重了，两端的螺母应向左调</a:t>
            </a:r>
          </a:p>
        </p:txBody>
      </p:sp>
    </p:spTree>
    <p:extLst>
      <p:ext uri="{BB962C8B-B14F-4D97-AF65-F5344CB8AC3E}">
        <p14:creationId xmlns:p14="http://schemas.microsoft.com/office/powerpoint/2010/main" val="13856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  <p:bldP spid="512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467544" y="1685677"/>
            <a:ext cx="83534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009900"/>
                </a:solidFill>
                <a:ea typeface="华文中宋" pitchFamily="2" charset="-122"/>
              </a:rPr>
              <a:t>游码读数时应以哪一侧为准？下图游码读数为___克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40668" y="783109"/>
            <a:ext cx="19431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ea typeface="华文中宋" pitchFamily="2" charset="-122"/>
              </a:rPr>
              <a:t>思考1：</a:t>
            </a:r>
          </a:p>
        </p:txBody>
      </p:sp>
      <p:pic>
        <p:nvPicPr>
          <p:cNvPr id="6148" name="Picture 4" descr="youm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3717032"/>
            <a:ext cx="756126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99556" y="2330202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</a:rPr>
              <a:t>2.4</a:t>
            </a:r>
          </a:p>
        </p:txBody>
      </p:sp>
    </p:spTree>
    <p:extLst>
      <p:ext uri="{BB962C8B-B14F-4D97-AF65-F5344CB8AC3E}">
        <p14:creationId xmlns:p14="http://schemas.microsoft.com/office/powerpoint/2010/main" val="231142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idx="1"/>
          </p:nvPr>
        </p:nvSpPr>
        <p:spPr>
          <a:xfrm>
            <a:off x="349696" y="908050"/>
            <a:ext cx="8686800" cy="5797550"/>
          </a:xfrm>
        </p:spPr>
        <p:txBody>
          <a:bodyPr/>
          <a:lstStyle/>
          <a:p>
            <a:r>
              <a:rPr lang="zh-CN" altLang="en-US" sz="3600" b="1" dirty="0"/>
              <a:t>某同学用托盘天平称物体时，将物体错放在右盘中，并在左盘加</a:t>
            </a:r>
            <a:r>
              <a:rPr lang="en-US" altLang="zh-CN" sz="3600" b="1" dirty="0"/>
              <a:t>52g</a:t>
            </a:r>
            <a:r>
              <a:rPr lang="zh-CN" altLang="en-US" sz="3600" b="1" dirty="0"/>
              <a:t>砝码，同时将游码移动到</a:t>
            </a:r>
            <a:r>
              <a:rPr lang="en-US" altLang="zh-CN" sz="3600" b="1" dirty="0"/>
              <a:t>0.4g</a:t>
            </a:r>
            <a:r>
              <a:rPr lang="zh-CN" altLang="en-US" sz="3600" b="1" dirty="0"/>
              <a:t>处，天平平衡，此物体实际质量应为（   ）</a:t>
            </a:r>
          </a:p>
          <a:p>
            <a:r>
              <a:rPr lang="en-US" altLang="zh-CN" sz="3600" b="1" dirty="0"/>
              <a:t>A 51.2 g </a:t>
            </a:r>
          </a:p>
          <a:p>
            <a:r>
              <a:rPr lang="en-US" altLang="zh-CN" sz="3600" b="1" dirty="0"/>
              <a:t>B 51.6 g</a:t>
            </a:r>
          </a:p>
          <a:p>
            <a:r>
              <a:rPr lang="en-US" altLang="zh-CN" sz="3600" b="1" dirty="0"/>
              <a:t>C.52g</a:t>
            </a:r>
          </a:p>
          <a:p>
            <a:r>
              <a:rPr lang="en-US" altLang="zh-CN" sz="3600" b="1" dirty="0"/>
              <a:t>D.52.4g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4908475" y="2609850"/>
            <a:ext cx="4556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4887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idx="1"/>
          </p:nvPr>
        </p:nvSpPr>
        <p:spPr>
          <a:xfrm>
            <a:off x="277688" y="1125538"/>
            <a:ext cx="8686800" cy="5029200"/>
          </a:xfrm>
        </p:spPr>
        <p:txBody>
          <a:bodyPr/>
          <a:lstStyle/>
          <a:p>
            <a:r>
              <a:rPr lang="zh-CN" altLang="en-US" sz="3600" b="1" dirty="0"/>
              <a:t>一位同学在测量质量时，在天平右盘里无论怎样</a:t>
            </a:r>
            <a:r>
              <a:rPr lang="zh-CN" altLang="en-US" sz="3600" b="1" dirty="0">
                <a:solidFill>
                  <a:srgbClr val="9900CC"/>
                </a:solidFill>
              </a:rPr>
              <a:t>加减砝码</a:t>
            </a:r>
            <a:r>
              <a:rPr lang="zh-CN" altLang="en-US" sz="3600" b="1" dirty="0"/>
              <a:t>都不能使横梁平衡，下列方法中正确的是（    ）</a:t>
            </a:r>
          </a:p>
          <a:p>
            <a:r>
              <a:rPr lang="en-US" altLang="zh-CN" sz="3600" b="1" dirty="0"/>
              <a:t>A </a:t>
            </a:r>
            <a:r>
              <a:rPr lang="zh-CN" altLang="en-US" sz="3600" b="1" dirty="0"/>
              <a:t>交换托盘</a:t>
            </a:r>
          </a:p>
          <a:p>
            <a:r>
              <a:rPr lang="en-US" altLang="zh-CN" sz="3600" b="1" dirty="0"/>
              <a:t>B </a:t>
            </a:r>
            <a:r>
              <a:rPr lang="zh-CN" altLang="en-US" sz="3600" b="1" dirty="0"/>
              <a:t>旋动平衡螺母</a:t>
            </a:r>
          </a:p>
          <a:p>
            <a:r>
              <a:rPr lang="en-US" altLang="zh-CN" sz="3600" b="1" dirty="0"/>
              <a:t>C </a:t>
            </a:r>
            <a:r>
              <a:rPr lang="zh-CN" altLang="en-US" sz="3600" b="1" dirty="0"/>
              <a:t>移动游码</a:t>
            </a:r>
          </a:p>
          <a:p>
            <a:r>
              <a:rPr lang="en-US" altLang="zh-CN" sz="3600" b="1" dirty="0"/>
              <a:t>D </a:t>
            </a:r>
            <a:r>
              <a:rPr lang="zh-CN" altLang="en-US" sz="3600" b="1" dirty="0"/>
              <a:t>同时移动游码和旋动螺母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5436096" y="2345506"/>
            <a:ext cx="477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143848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idx="1"/>
          </p:nvPr>
        </p:nvSpPr>
        <p:spPr>
          <a:xfrm>
            <a:off x="277688" y="1052736"/>
            <a:ext cx="8686800" cy="5580062"/>
          </a:xfrm>
        </p:spPr>
        <p:txBody>
          <a:bodyPr/>
          <a:lstStyle/>
          <a:p>
            <a:r>
              <a:rPr lang="zh-CN" altLang="en-US" sz="3600" b="1" dirty="0"/>
              <a:t>某同学用已经调节好的天平在称物体质量时，通过增减砝码后指针片在分度盘中线左边一点，这是该（   ）</a:t>
            </a:r>
          </a:p>
          <a:p>
            <a:r>
              <a:rPr lang="en-US" altLang="zh-CN" sz="3600" b="1" dirty="0"/>
              <a:t>A </a:t>
            </a:r>
            <a:r>
              <a:rPr lang="zh-CN" altLang="en-US" sz="3600" b="1" dirty="0"/>
              <a:t>把横梁右端螺母向右旋出一些</a:t>
            </a:r>
          </a:p>
          <a:p>
            <a:r>
              <a:rPr lang="en-US" altLang="zh-CN" sz="3600" b="1" dirty="0"/>
              <a:t>B </a:t>
            </a:r>
            <a:r>
              <a:rPr lang="zh-CN" altLang="en-US" sz="3600" b="1" dirty="0"/>
              <a:t>把横梁右端螺母向左旋出一些</a:t>
            </a:r>
          </a:p>
          <a:p>
            <a:r>
              <a:rPr lang="en-US" altLang="zh-CN" sz="3600" b="1" dirty="0"/>
              <a:t>C </a:t>
            </a:r>
            <a:r>
              <a:rPr lang="zh-CN" altLang="en-US" sz="3600" b="1" dirty="0"/>
              <a:t>把天平右盘的砝码减少一些</a:t>
            </a:r>
          </a:p>
          <a:p>
            <a:r>
              <a:rPr lang="en-US" altLang="zh-CN" sz="3600" b="1" dirty="0"/>
              <a:t>D </a:t>
            </a:r>
            <a:r>
              <a:rPr lang="zh-CN" altLang="en-US" sz="3600" b="1" dirty="0"/>
              <a:t>向右移动游码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5713413" y="2349500"/>
            <a:ext cx="4778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749921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539552" y="620688"/>
            <a:ext cx="3240088" cy="519112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量筒和量杯的使用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35863" y="1628800"/>
            <a:ext cx="792088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实验室测量液体的体积一般是用量筒或量杯</a:t>
            </a:r>
          </a:p>
        </p:txBody>
      </p:sp>
      <p:pic>
        <p:nvPicPr>
          <p:cNvPr id="11268" name="Picture 4" descr="图片1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801" y="2488519"/>
            <a:ext cx="4197502" cy="3100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图片1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2968" y="2490795"/>
            <a:ext cx="4197504" cy="3096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733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26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126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23330" y="3213100"/>
            <a:ext cx="4969396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8080"/>
                </a:solidFill>
                <a:latin typeface="宋体" pitchFamily="2" charset="-122"/>
              </a:rPr>
              <a:t>  </a:t>
            </a:r>
            <a:r>
              <a:rPr lang="zh-CN" altLang="en-US" sz="3200" b="1" dirty="0">
                <a:solidFill>
                  <a:srgbClr val="0000D4"/>
                </a:solidFill>
                <a:latin typeface="宋体" pitchFamily="2" charset="-122"/>
              </a:rPr>
              <a:t>通常情况下，还</a:t>
            </a:r>
            <a:r>
              <a:rPr lang="en-US" altLang="zh-CN" sz="3200" b="1" dirty="0">
                <a:solidFill>
                  <a:srgbClr val="0000D4"/>
                </a:solidFill>
                <a:latin typeface="宋体" pitchFamily="2" charset="-122"/>
              </a:rPr>
              <a:t>100mL</a:t>
            </a:r>
            <a:r>
              <a:rPr lang="zh-CN" altLang="en-US" sz="3200" b="1" dirty="0">
                <a:solidFill>
                  <a:srgbClr val="0000D4"/>
                </a:solidFill>
                <a:latin typeface="宋体" pitchFamily="2" charset="-122"/>
              </a:rPr>
              <a:t>，</a:t>
            </a:r>
            <a:r>
              <a:rPr lang="en-US" altLang="zh-CN" sz="3200" b="1" dirty="0">
                <a:solidFill>
                  <a:srgbClr val="0000D4"/>
                </a:solidFill>
                <a:latin typeface="宋体" pitchFamily="2" charset="-122"/>
              </a:rPr>
              <a:t>200mL</a:t>
            </a:r>
            <a:r>
              <a:rPr lang="zh-CN" altLang="en-US" sz="3200" b="1" dirty="0">
                <a:solidFill>
                  <a:srgbClr val="0000D4"/>
                </a:solidFill>
                <a:latin typeface="宋体" pitchFamily="2" charset="-122"/>
              </a:rPr>
              <a:t>或</a:t>
            </a:r>
            <a:r>
              <a:rPr lang="en-US" altLang="zh-CN" sz="3200" b="1" dirty="0">
                <a:solidFill>
                  <a:srgbClr val="0000D4"/>
                </a:solidFill>
                <a:latin typeface="宋体" pitchFamily="2" charset="-122"/>
              </a:rPr>
              <a:t>500mL</a:t>
            </a:r>
            <a:r>
              <a:rPr lang="zh-CN" altLang="en-US" sz="3200" b="1" dirty="0">
                <a:solidFill>
                  <a:srgbClr val="0000D4"/>
                </a:solidFill>
                <a:latin typeface="宋体" pitchFamily="2" charset="-122"/>
              </a:rPr>
              <a:t>等字样。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D4"/>
                </a:solidFill>
                <a:latin typeface="宋体" pitchFamily="2" charset="-122"/>
              </a:rPr>
              <a:t>这些字样均表示量筒或量杯的最大量程，即最多能测量的容积是多少毫升。</a:t>
            </a:r>
          </a:p>
        </p:txBody>
      </p:sp>
      <p:pic>
        <p:nvPicPr>
          <p:cNvPr id="12291" name="Picture 3" descr="量筒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725" y="2924175"/>
            <a:ext cx="3524250" cy="3433763"/>
          </a:xfrm>
          <a:prstGeom prst="rect">
            <a:avLst/>
          </a:prstGeom>
          <a:noFill/>
          <a:ln w="28575">
            <a:solidFill>
              <a:srgbClr val="008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23528" y="1518295"/>
            <a:ext cx="62261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latin typeface="Times New Roman" pitchFamily="18" charset="0"/>
              </a:rPr>
              <a:t>使用</a:t>
            </a:r>
          </a:p>
          <a:p>
            <a:r>
              <a:rPr lang="en-US" altLang="zh-CN" sz="3600" b="1" dirty="0">
                <a:latin typeface="Times New Roman" pitchFamily="18" charset="0"/>
              </a:rPr>
              <a:t>1.</a:t>
            </a:r>
            <a:r>
              <a:rPr lang="zh-CN" altLang="en-US" sz="3600" b="1" dirty="0">
                <a:latin typeface="Times New Roman" pitchFamily="18" charset="0"/>
              </a:rPr>
              <a:t>注意量筒的量程和分度值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04006" y="632882"/>
            <a:ext cx="817245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</a:rPr>
              <a:t>测量液体体积的工具：量筒或量杯。</a:t>
            </a:r>
          </a:p>
        </p:txBody>
      </p:sp>
    </p:spTree>
    <p:extLst>
      <p:ext uri="{BB962C8B-B14F-4D97-AF65-F5344CB8AC3E}">
        <p14:creationId xmlns:p14="http://schemas.microsoft.com/office/powerpoint/2010/main" val="241293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2" grpId="0" autoUpdateAnimBg="0"/>
      <p:bldP spid="1229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Cj00889780000[1]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916" y="344835"/>
            <a:ext cx="10096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量筒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8" y="1963986"/>
            <a:ext cx="4897437" cy="4325937"/>
          </a:xfrm>
          <a:prstGeom prst="rect">
            <a:avLst/>
          </a:prstGeom>
          <a:noFill/>
          <a:ln w="38100">
            <a:solidFill>
              <a:srgbClr val="00808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23528" y="1908968"/>
            <a:ext cx="3529012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8080"/>
                </a:solidFill>
              </a:rPr>
              <a:t>        </a:t>
            </a:r>
            <a:r>
              <a:rPr lang="zh-CN" altLang="en-US" sz="3600" b="1" dirty="0">
                <a:solidFill>
                  <a:srgbClr val="0000D4"/>
                </a:solidFill>
              </a:rPr>
              <a:t>如右图所示，量筒或量杯的壁上均有刻度，相邻的两条刻度线之间的距离为分度值，表示量筒或量杯的分度值。</a:t>
            </a:r>
          </a:p>
        </p:txBody>
      </p:sp>
      <p:grpSp>
        <p:nvGrpSpPr>
          <p:cNvPr id="13317" name="Group 5"/>
          <p:cNvGrpSpPr>
            <a:grpSpLocks/>
          </p:cNvGrpSpPr>
          <p:nvPr/>
        </p:nvGrpSpPr>
        <p:grpSpPr bwMode="auto">
          <a:xfrm>
            <a:off x="5292725" y="2708275"/>
            <a:ext cx="2303463" cy="358775"/>
            <a:chOff x="0" y="0"/>
            <a:chExt cx="1451" cy="181"/>
          </a:xfrm>
        </p:grpSpPr>
        <p:sp>
          <p:nvSpPr>
            <p:cNvPr id="13318" name="Line 6"/>
            <p:cNvSpPr>
              <a:spLocks noChangeShapeType="1"/>
            </p:cNvSpPr>
            <p:nvPr/>
          </p:nvSpPr>
          <p:spPr bwMode="auto">
            <a:xfrm flipV="1">
              <a:off x="0" y="0"/>
              <a:ext cx="1451" cy="45"/>
            </a:xfrm>
            <a:prstGeom prst="line">
              <a:avLst/>
            </a:prstGeom>
            <a:noFill/>
            <a:ln w="28575" cap="sq">
              <a:solidFill>
                <a:srgbClr val="FF505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 flipV="1">
              <a:off x="454" y="136"/>
              <a:ext cx="725" cy="45"/>
            </a:xfrm>
            <a:prstGeom prst="line">
              <a:avLst/>
            </a:prstGeom>
            <a:noFill/>
            <a:ln w="28575" cap="sq">
              <a:solidFill>
                <a:srgbClr val="FF505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27283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575" y="908050"/>
            <a:ext cx="310515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258888" y="4076700"/>
            <a:ext cx="60134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latin typeface="Times New Roman" pitchFamily="18" charset="0"/>
              </a:rPr>
              <a:t>2.</a:t>
            </a:r>
            <a:r>
              <a:rPr lang="zh-CN" altLang="en-US" sz="3600" b="1" dirty="0">
                <a:latin typeface="Times New Roman" pitchFamily="18" charset="0"/>
              </a:rPr>
              <a:t>读数时视线应与凹面的底部</a:t>
            </a:r>
          </a:p>
          <a:p>
            <a:pPr algn="ctr"/>
            <a:r>
              <a:rPr lang="zh-CN" altLang="en-US" sz="3600" b="1" dirty="0">
                <a:latin typeface="Times New Roman" pitchFamily="18" charset="0"/>
              </a:rPr>
              <a:t>或凸面的顶部相平</a:t>
            </a:r>
          </a:p>
        </p:txBody>
      </p:sp>
    </p:spTree>
    <p:extLst>
      <p:ext uri="{BB962C8B-B14F-4D97-AF65-F5344CB8AC3E}">
        <p14:creationId xmlns:p14="http://schemas.microsoft.com/office/powerpoint/2010/main" val="7214192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Grp="1" noChangeArrowheads="1"/>
          </p:cNvSpPr>
          <p:nvPr>
            <p:ph idx="1"/>
          </p:nvPr>
        </p:nvSpPr>
        <p:spPr>
          <a:xfrm>
            <a:off x="611188" y="1196975"/>
            <a:ext cx="8208962" cy="4191000"/>
          </a:xfrm>
          <a:noFill/>
          <a:ln/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体积的单位：</a:t>
            </a:r>
          </a:p>
          <a:p>
            <a:pPr>
              <a:buFontTx/>
              <a:buNone/>
            </a:pP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  （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）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L     mL</a:t>
            </a:r>
          </a:p>
          <a:p>
            <a:pPr>
              <a:buFontTx/>
              <a:buNone/>
            </a:pP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）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m</a:t>
            </a:r>
            <a:r>
              <a:rPr lang="en-US" altLang="zh-CN" sz="4000" b="1" baseline="30000" dirty="0">
                <a:latin typeface="黑体" pitchFamily="49" charset="-122"/>
                <a:ea typeface="黑体" pitchFamily="49" charset="-122"/>
              </a:rPr>
              <a:t>3 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   dm</a:t>
            </a:r>
            <a:r>
              <a:rPr lang="en-US" altLang="zh-CN" sz="4000" b="1" baseline="30000" dirty="0">
                <a:latin typeface="黑体" pitchFamily="49" charset="-122"/>
                <a:ea typeface="黑体" pitchFamily="49" charset="-122"/>
              </a:rPr>
              <a:t>3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   cm</a:t>
            </a:r>
            <a:r>
              <a:rPr lang="en-US" altLang="zh-CN" sz="4000" b="1" baseline="30000" dirty="0">
                <a:latin typeface="黑体" pitchFamily="49" charset="-122"/>
                <a:ea typeface="黑体" pitchFamily="49" charset="-122"/>
              </a:rPr>
              <a:t>3 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  </a:t>
            </a:r>
          </a:p>
          <a:p>
            <a:pPr>
              <a:buFontTx/>
              <a:buNone/>
            </a:pP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换算关系：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1L=1000mL        </a:t>
            </a:r>
          </a:p>
          <a:p>
            <a:pPr>
              <a:buFontTx/>
              <a:buNone/>
            </a:pP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40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1L=1 dm</a:t>
            </a:r>
            <a:r>
              <a:rPr lang="en-US" altLang="zh-CN" sz="4000" b="1" baseline="30000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3 </a:t>
            </a:r>
            <a:r>
              <a:rPr lang="en-US" altLang="zh-CN" sz="40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   1mL=1 cm</a:t>
            </a:r>
            <a:r>
              <a:rPr lang="en-US" altLang="zh-CN" sz="4000" b="1" baseline="30000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en-US" altLang="zh-CN" sz="4000" b="1" baseline="30000" dirty="0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 </a:t>
            </a:r>
          </a:p>
          <a:p>
            <a:pPr>
              <a:buFontTx/>
              <a:buNone/>
            </a:pPr>
            <a:r>
              <a:rPr lang="en-US" altLang="zh-CN" sz="4000" b="1" i="1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1 m</a:t>
            </a:r>
            <a:r>
              <a:rPr lang="en-US" altLang="zh-CN" sz="4000" b="1" i="1" baseline="300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en-US" altLang="zh-CN" sz="4000" b="1" i="1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 = 10</a:t>
            </a:r>
            <a:r>
              <a:rPr lang="en-US" altLang="zh-CN" sz="4000" b="1" i="1" baseline="300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en-US" altLang="zh-CN" sz="4000" b="1" i="1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dm</a:t>
            </a:r>
            <a:r>
              <a:rPr lang="en-US" altLang="zh-CN" sz="4000" b="1" i="1" baseline="300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3 </a:t>
            </a:r>
            <a:r>
              <a:rPr lang="en-US" altLang="zh-CN" sz="4000" b="1" i="1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 =  10</a:t>
            </a:r>
            <a:r>
              <a:rPr lang="en-US" altLang="zh-CN" sz="4000" b="1" i="1" baseline="300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en-US" altLang="zh-CN" sz="4000" b="1" i="1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cm</a:t>
            </a:r>
            <a:r>
              <a:rPr lang="en-US" altLang="zh-CN" sz="4000" b="1" i="1" baseline="300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en-US" altLang="zh-CN" sz="4000" b="1" i="1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 = 10</a:t>
            </a:r>
            <a:r>
              <a:rPr lang="en-US" altLang="zh-CN" sz="4000" b="1" i="1" baseline="300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en-US" altLang="zh-CN" sz="4000" b="1" i="1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mm</a:t>
            </a:r>
            <a:r>
              <a:rPr lang="en-US" altLang="zh-CN" sz="4000" b="1" i="1" baseline="30000" dirty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00674329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Grp="1" noChangeArrowheads="1"/>
          </p:cNvSpPr>
          <p:nvPr>
            <p:ph idx="1"/>
          </p:nvPr>
        </p:nvSpPr>
        <p:spPr>
          <a:xfrm>
            <a:off x="701675" y="765175"/>
            <a:ext cx="7772400" cy="2232025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2、</a:t>
            </a:r>
            <a:r>
              <a:rPr lang="zh-CN" altLang="en-US" sz="40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量筒的分度值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：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相邻两刻线之间的体积大小。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zh-CN" altLang="en-US" sz="40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    0.</a:t>
            </a:r>
            <a:r>
              <a:rPr lang="zh-CN" altLang="en-US" sz="4000" b="1" dirty="0">
                <a:solidFill>
                  <a:srgbClr val="660033"/>
                </a:solidFill>
              </a:rPr>
              <a:t>5mL、1mL、5mL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57225" y="3294063"/>
            <a:ext cx="69310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4000" b="1" dirty="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量筒的量程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：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5mL--50mL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4140200" y="4149725"/>
            <a:ext cx="41036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10mL--100mL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356100" y="4941888"/>
            <a:ext cx="2481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/>
              <a:t>50mL--500mL</a:t>
            </a:r>
          </a:p>
        </p:txBody>
      </p:sp>
    </p:spTree>
    <p:extLst>
      <p:ext uri="{BB962C8B-B14F-4D97-AF65-F5344CB8AC3E}">
        <p14:creationId xmlns:p14="http://schemas.microsoft.com/office/powerpoint/2010/main" val="14971270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 autoUpdateAnimBg="0"/>
      <p:bldP spid="16387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85800" y="381000"/>
            <a:ext cx="7848600" cy="179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imes New Roman" pitchFamily="18" charset="0"/>
              </a:rPr>
              <a:t>4.量筒的读法：</a:t>
            </a: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imes New Roman" pitchFamily="18" charset="0"/>
              </a:rPr>
              <a:t>         视线要与凹面（以底部为准）或凸面对齐（以顶部为准）。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219200" y="2514600"/>
            <a:ext cx="26670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itchFamily="18" charset="0"/>
              </a:rPr>
              <a:t>　　用量筒测液体的体积．量筒里的</a:t>
            </a:r>
            <a:r>
              <a:rPr lang="zh-CN" altLang="en-US" sz="2400" b="1" dirty="0">
                <a:solidFill>
                  <a:srgbClr val="FF3300"/>
                </a:solidFill>
                <a:latin typeface="Times New Roman" pitchFamily="18" charset="0"/>
              </a:rPr>
              <a:t>水面是凹形</a:t>
            </a:r>
            <a:r>
              <a:rPr lang="zh-CN" altLang="en-US" sz="2400" dirty="0">
                <a:latin typeface="Times New Roman" pitchFamily="18" charset="0"/>
              </a:rPr>
              <a:t>的，读数时，</a:t>
            </a:r>
            <a:r>
              <a:rPr lang="zh-CN" altLang="en-US" sz="2400" b="1" dirty="0">
                <a:solidFill>
                  <a:srgbClr val="FF3300"/>
                </a:solidFill>
                <a:latin typeface="Times New Roman" pitchFamily="18" charset="0"/>
              </a:rPr>
              <a:t>视线要跟凹面相平</a:t>
            </a:r>
            <a:r>
              <a:rPr lang="zh-CN" altLang="en-US" sz="2400" dirty="0">
                <a:latin typeface="Times New Roman" pitchFamily="18" charset="0"/>
              </a:rPr>
              <a:t>．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762000" y="4800600"/>
            <a:ext cx="2590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imes New Roman" pitchFamily="18" charset="0"/>
              </a:rPr>
              <a:t>水银是凸面，水是凹面。</a:t>
            </a:r>
          </a:p>
        </p:txBody>
      </p:sp>
      <p:grpSp>
        <p:nvGrpSpPr>
          <p:cNvPr id="17413" name="Group 5"/>
          <p:cNvGrpSpPr>
            <a:grpSpLocks/>
          </p:cNvGrpSpPr>
          <p:nvPr/>
        </p:nvGrpSpPr>
        <p:grpSpPr bwMode="auto">
          <a:xfrm>
            <a:off x="4267200" y="2362200"/>
            <a:ext cx="3810000" cy="4038600"/>
            <a:chOff x="0" y="0"/>
            <a:chExt cx="2400" cy="2544"/>
          </a:xfrm>
        </p:grpSpPr>
        <p:pic>
          <p:nvPicPr>
            <p:cNvPr id="17414" name="Picture 6" descr="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7" cy="2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Object 7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" y="791"/>
              <a:ext cx="494" cy="1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aphicFrame>
          <p:nvGraphicFramePr>
            <p:cNvPr id="17416" name="Object 8"/>
            <p:cNvGraphicFramePr>
              <a:graphicFrameLocks noChangeAspect="1"/>
            </p:cNvGraphicFramePr>
            <p:nvPr/>
          </p:nvGraphicFramePr>
          <p:xfrm>
            <a:off x="1932" y="571"/>
            <a:ext cx="468" cy="5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0" r:id="rId5" imgW="794430" imgH="918318" progId="Flash.Movie">
                    <p:embed/>
                  </p:oleObj>
                </mc:Choice>
                <mc:Fallback>
                  <p:oleObj r:id="rId5" imgW="794430" imgH="918318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32" y="571"/>
                          <a:ext cx="468" cy="52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7417" name="Group 9"/>
            <p:cNvGrpSpPr>
              <a:grpSpLocks/>
            </p:cNvGrpSpPr>
            <p:nvPr/>
          </p:nvGrpSpPr>
          <p:grpSpPr bwMode="auto">
            <a:xfrm>
              <a:off x="1056" y="0"/>
              <a:ext cx="687" cy="2544"/>
              <a:chOff x="0" y="0"/>
              <a:chExt cx="687" cy="2544"/>
            </a:xfrm>
          </p:grpSpPr>
          <p:pic>
            <p:nvPicPr>
              <p:cNvPr id="17418" name="Picture 10" descr="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687" cy="25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19" name="Arc 11"/>
              <p:cNvSpPr>
                <a:spLocks/>
              </p:cNvSpPr>
              <p:nvPr/>
            </p:nvSpPr>
            <p:spPr bwMode="auto">
              <a:xfrm rot="13794784" flipV="1">
                <a:off x="137" y="876"/>
                <a:ext cx="443" cy="343"/>
              </a:xfrm>
              <a:custGeom>
                <a:avLst/>
                <a:gdLst>
                  <a:gd name="G0" fmla="+- 0 0 0"/>
                  <a:gd name="G1" fmla="+- 19694 0 0"/>
                  <a:gd name="G2" fmla="+- 21600 0 0"/>
                  <a:gd name="T0" fmla="*/ 8871 w 21600"/>
                  <a:gd name="T1" fmla="*/ 0 h 19694"/>
                  <a:gd name="T2" fmla="*/ 21600 w 21600"/>
                  <a:gd name="T3" fmla="*/ 19694 h 19694"/>
                  <a:gd name="T4" fmla="*/ 0 w 21600"/>
                  <a:gd name="T5" fmla="*/ 19694 h 19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9694" fill="none" extrusionOk="0">
                    <a:moveTo>
                      <a:pt x="8871" y="-1"/>
                    </a:moveTo>
                    <a:cubicBezTo>
                      <a:pt x="16618" y="3489"/>
                      <a:pt x="21600" y="11197"/>
                      <a:pt x="21600" y="19694"/>
                    </a:cubicBezTo>
                  </a:path>
                  <a:path w="21600" h="19694" stroke="0" extrusionOk="0">
                    <a:moveTo>
                      <a:pt x="8871" y="-1"/>
                    </a:moveTo>
                    <a:cubicBezTo>
                      <a:pt x="16618" y="3489"/>
                      <a:pt x="21600" y="11197"/>
                      <a:pt x="21600" y="19694"/>
                    </a:cubicBezTo>
                    <a:lnTo>
                      <a:pt x="0" y="19694"/>
                    </a:lnTo>
                    <a:close/>
                  </a:path>
                </a:pathLst>
              </a:custGeom>
              <a:noFill/>
              <a:ln w="31750" cap="sq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zh-CN" altLang="en-US" sz="320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graphicFrame>
          <p:nvGraphicFramePr>
            <p:cNvPr id="17420" name="Object 12"/>
            <p:cNvGraphicFramePr>
              <a:graphicFrameLocks noChangeAspect="1"/>
            </p:cNvGraphicFramePr>
            <p:nvPr/>
          </p:nvGraphicFramePr>
          <p:xfrm>
            <a:off x="270" y="879"/>
            <a:ext cx="1842" cy="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1" r:id="rId7" imgW="2657837" imgH="63677" progId="Flash.Movie">
                    <p:embed/>
                  </p:oleObj>
                </mc:Choice>
                <mc:Fallback>
                  <p:oleObj r:id="rId7" imgW="2657837" imgH="63677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0" y="879"/>
                          <a:ext cx="1842" cy="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50347116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822920" y="1371600"/>
            <a:ext cx="243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Times New Roman" pitchFamily="18" charset="0"/>
              </a:rPr>
              <a:t>铝块的体积:</a:t>
            </a:r>
          </a:p>
        </p:txBody>
      </p:sp>
      <p:graphicFrame>
        <p:nvGraphicFramePr>
          <p:cNvPr id="1843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6634639"/>
              </p:ext>
            </p:extLst>
          </p:nvPr>
        </p:nvGraphicFramePr>
        <p:xfrm>
          <a:off x="2807196" y="1217613"/>
          <a:ext cx="2628900" cy="839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r:id="rId3" imgW="686117" imgH="216217" progId="Equation.3">
                  <p:embed/>
                </p:oleObj>
              </mc:Choice>
              <mc:Fallback>
                <p:oleObj r:id="rId3" imgW="686117" imgH="21621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7196" y="1217613"/>
                        <a:ext cx="2628900" cy="839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5209948"/>
              </p:ext>
            </p:extLst>
          </p:nvPr>
        </p:nvGraphicFramePr>
        <p:xfrm>
          <a:off x="1051520" y="2057400"/>
          <a:ext cx="933450" cy="358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r:id="rId5" imgW="933797" imgH="3588077" progId="Flash.Movie">
                  <p:embed/>
                </p:oleObj>
              </mc:Choice>
              <mc:Fallback>
                <p:oleObj r:id="rId5" imgW="933797" imgH="3588077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1520" y="2057400"/>
                        <a:ext cx="933450" cy="3587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6282795"/>
              </p:ext>
            </p:extLst>
          </p:nvPr>
        </p:nvGraphicFramePr>
        <p:xfrm>
          <a:off x="1965920" y="3733800"/>
          <a:ext cx="1524000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r:id="rId7" imgW="521243" imgH="229016" progId="Equation.3">
                  <p:embed/>
                </p:oleObj>
              </mc:Choice>
              <mc:Fallback>
                <p:oleObj r:id="rId7" imgW="521243" imgH="22901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5920" y="3733800"/>
                        <a:ext cx="1524000" cy="66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7227943"/>
              </p:ext>
            </p:extLst>
          </p:nvPr>
        </p:nvGraphicFramePr>
        <p:xfrm>
          <a:off x="4785320" y="2057400"/>
          <a:ext cx="1033463" cy="358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r:id="rId9" imgW="1034237" imgH="3588077" progId="Flash.Movie">
                  <p:embed/>
                </p:oleObj>
              </mc:Choice>
              <mc:Fallback>
                <p:oleObj r:id="rId9" imgW="1034237" imgH="3588077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5320" y="2057400"/>
                        <a:ext cx="1033463" cy="3587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44" name="Object 12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4520" y="2819400"/>
            <a:ext cx="1447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731912" y="5924128"/>
            <a:ext cx="304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itchFamily="18" charset="0"/>
              </a:rPr>
              <a:t>铝块放入前水的体积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4133056" y="5924128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itchFamily="18" charset="0"/>
              </a:rPr>
              <a:t>铝块和水的总体积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457200" y="381000"/>
            <a:ext cx="7848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</a:rPr>
              <a:t>5、如何用量筒测沉于水的物体的体积？</a:t>
            </a:r>
          </a:p>
        </p:txBody>
      </p:sp>
    </p:spTree>
    <p:extLst>
      <p:ext uri="{BB962C8B-B14F-4D97-AF65-F5344CB8AC3E}">
        <p14:creationId xmlns:p14="http://schemas.microsoft.com/office/powerpoint/2010/main" val="734599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67816" y="746919"/>
            <a:ext cx="7848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Times New Roman" pitchFamily="18" charset="0"/>
              </a:rPr>
              <a:t>如何用量筒测沉于水的物体的体积？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81000" y="2024682"/>
            <a:ext cx="7848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imes New Roman" pitchFamily="18" charset="0"/>
              </a:rPr>
              <a:t>1、给量筒盛适量的水，记下体积为v</a:t>
            </a:r>
            <a:r>
              <a:rPr lang="zh-CN" altLang="en-US" sz="3200" baseline="-25000" dirty="0">
                <a:solidFill>
                  <a:srgbClr val="FF0000"/>
                </a:solidFill>
                <a:latin typeface="Times New Roman" pitchFamily="18" charset="0"/>
              </a:rPr>
              <a:t>1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81000" y="2786682"/>
            <a:ext cx="8382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imes New Roman" pitchFamily="18" charset="0"/>
              </a:rPr>
              <a:t>2、用细线栓住物体，放入量筒中完全沉没记下此时的体积v</a:t>
            </a:r>
            <a:r>
              <a:rPr lang="zh-CN" altLang="en-US" sz="3200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381000" y="3929682"/>
            <a:ext cx="8229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Times New Roman" pitchFamily="18" charset="0"/>
              </a:rPr>
              <a:t>3、则物体的体积为v= v</a:t>
            </a:r>
            <a:r>
              <a:rPr lang="zh-CN" altLang="en-US" sz="3200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3200" dirty="0">
                <a:solidFill>
                  <a:srgbClr val="FF0000"/>
                </a:solidFill>
                <a:latin typeface="Times New Roman" pitchFamily="18" charset="0"/>
              </a:rPr>
              <a:t> - v</a:t>
            </a:r>
            <a:r>
              <a:rPr lang="zh-CN" altLang="en-US" sz="3200" baseline="-25000" dirty="0">
                <a:solidFill>
                  <a:srgbClr val="FF0000"/>
                </a:solidFill>
                <a:latin typeface="Times New Roman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4916157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  <p:bldP spid="19459" grpId="0" autoUpdateAnimBg="0"/>
      <p:bldP spid="19460" grpId="0" autoUpdateAnimBg="0"/>
      <p:bldP spid="1946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27" name="ShockwaveFlash1" r:id="rId2" imgW="9142857" imgH="6523810"/>
        </mc:Choice>
        <mc:Fallback>
          <p:control name="ShockwaveFlash1" r:id="rId2" imgW="9142857" imgH="6523810">
            <p:pic>
              <p:nvPicPr>
                <p:cNvPr id="0" name="ShockwaveFlash1"/>
                <p:cNvPicPr preferRelativeResize="0">
                  <a:picLocks noChangeAspect="1"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0" cy="65246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8063905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23528" y="552350"/>
            <a:ext cx="86756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用量筒量出</a:t>
            </a:r>
            <a:r>
              <a:rPr lang="en-US" alt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50mL</a:t>
            </a:r>
            <a:r>
              <a:rPr lang="zh-CN" altLang="en-US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的水</a:t>
            </a:r>
            <a:r>
              <a:rPr lang="en-US" alt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并用天平测出</a:t>
            </a:r>
            <a:r>
              <a:rPr lang="en-US" altLang="zh-CN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50mL</a:t>
            </a:r>
            <a:r>
              <a:rPr lang="zh-CN" altLang="en-US" sz="28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水的质量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23529" y="1253078"/>
            <a:ext cx="8641654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700" b="1" dirty="0">
                <a:solidFill>
                  <a:srgbClr val="9900CC"/>
                </a:solidFill>
              </a:rPr>
              <a:t>1</a:t>
            </a:r>
            <a:r>
              <a:rPr lang="zh-CN" altLang="en-US" sz="2700" b="1" dirty="0">
                <a:solidFill>
                  <a:srgbClr val="9900CC"/>
                </a:solidFill>
              </a:rPr>
              <a:t>、先用量筒量出</a:t>
            </a:r>
            <a:r>
              <a:rPr lang="en-US" altLang="zh-CN" sz="2700" b="1" dirty="0">
                <a:solidFill>
                  <a:srgbClr val="9900CC"/>
                </a:solidFill>
              </a:rPr>
              <a:t>50mL</a:t>
            </a:r>
            <a:r>
              <a:rPr lang="zh-CN" altLang="en-US" sz="2700" b="1" dirty="0">
                <a:solidFill>
                  <a:srgbClr val="9900CC"/>
                </a:solidFill>
              </a:rPr>
              <a:t>水的体积。                                      </a:t>
            </a:r>
            <a:r>
              <a:rPr lang="en-US" altLang="zh-CN" sz="2700" b="1" dirty="0">
                <a:solidFill>
                  <a:srgbClr val="9900CC"/>
                </a:solidFill>
              </a:rPr>
              <a:t>2</a:t>
            </a:r>
            <a:r>
              <a:rPr lang="zh-CN" altLang="en-US" sz="2700" b="1" dirty="0">
                <a:solidFill>
                  <a:srgbClr val="9900CC"/>
                </a:solidFill>
              </a:rPr>
              <a:t>、用天平测出空玻璃杯的质量</a:t>
            </a:r>
            <a:r>
              <a:rPr lang="en-US" altLang="zh-CN" sz="2700" b="1" dirty="0">
                <a:solidFill>
                  <a:srgbClr val="9900CC"/>
                </a:solidFill>
              </a:rPr>
              <a:t>m</a:t>
            </a:r>
            <a:r>
              <a:rPr lang="zh-CN" altLang="en-US" sz="2700" b="1" baseline="-25000" dirty="0">
                <a:solidFill>
                  <a:srgbClr val="9900CC"/>
                </a:solidFill>
              </a:rPr>
              <a:t>杯</a:t>
            </a:r>
            <a:r>
              <a:rPr lang="zh-CN" altLang="en-US" sz="2700" b="1" dirty="0">
                <a:solidFill>
                  <a:srgbClr val="9900CC"/>
                </a:solidFill>
              </a:rPr>
              <a:t>。                                   </a:t>
            </a:r>
            <a:r>
              <a:rPr lang="en-US" altLang="zh-CN" sz="2700" b="1" dirty="0">
                <a:solidFill>
                  <a:srgbClr val="9900CC"/>
                </a:solidFill>
              </a:rPr>
              <a:t>3</a:t>
            </a:r>
            <a:r>
              <a:rPr lang="zh-CN" altLang="en-US" sz="2700" b="1" dirty="0">
                <a:solidFill>
                  <a:srgbClr val="9900CC"/>
                </a:solidFill>
              </a:rPr>
              <a:t>、将量筒中的水倒入玻璃杯</a:t>
            </a:r>
            <a:r>
              <a:rPr lang="en-US" altLang="zh-CN" sz="2700" b="1" dirty="0">
                <a:solidFill>
                  <a:srgbClr val="9900CC"/>
                </a:solidFill>
              </a:rPr>
              <a:t>,</a:t>
            </a:r>
            <a:r>
              <a:rPr lang="zh-CN" altLang="en-US" sz="2700" b="1" dirty="0">
                <a:solidFill>
                  <a:srgbClr val="9900CC"/>
                </a:solidFill>
              </a:rPr>
              <a:t>测出杯和水的总质量</a:t>
            </a:r>
            <a:r>
              <a:rPr lang="en-US" altLang="zh-CN" sz="2700" b="1" dirty="0">
                <a:solidFill>
                  <a:srgbClr val="9900CC"/>
                </a:solidFill>
              </a:rPr>
              <a:t>m</a:t>
            </a:r>
            <a:r>
              <a:rPr lang="zh-CN" altLang="en-US" sz="2700" b="1" baseline="-25000" dirty="0">
                <a:solidFill>
                  <a:srgbClr val="9900CC"/>
                </a:solidFill>
              </a:rPr>
              <a:t>总</a:t>
            </a:r>
            <a:r>
              <a:rPr lang="zh-CN" altLang="en-US" sz="2700" b="1" dirty="0">
                <a:solidFill>
                  <a:srgbClr val="9900CC"/>
                </a:solidFill>
              </a:rPr>
              <a:t>。                                                                                </a:t>
            </a:r>
            <a:r>
              <a:rPr lang="en-US" altLang="zh-CN" sz="2700" b="1" dirty="0">
                <a:solidFill>
                  <a:srgbClr val="9900CC"/>
                </a:solidFill>
              </a:rPr>
              <a:t>4</a:t>
            </a:r>
            <a:r>
              <a:rPr lang="zh-CN" altLang="en-US" sz="2700" b="1" dirty="0">
                <a:solidFill>
                  <a:srgbClr val="9900CC"/>
                </a:solidFill>
              </a:rPr>
              <a:t>、计算可得</a:t>
            </a:r>
            <a:r>
              <a:rPr lang="en-US" altLang="zh-CN" sz="2700" b="1" dirty="0">
                <a:solidFill>
                  <a:srgbClr val="9900CC"/>
                </a:solidFill>
              </a:rPr>
              <a:t>m</a:t>
            </a:r>
            <a:r>
              <a:rPr lang="zh-CN" altLang="en-US" sz="2700" b="1" baseline="-25000" dirty="0">
                <a:solidFill>
                  <a:srgbClr val="9900CC"/>
                </a:solidFill>
              </a:rPr>
              <a:t>水</a:t>
            </a:r>
            <a:r>
              <a:rPr lang="en-US" altLang="zh-CN" sz="2700" b="1" dirty="0">
                <a:solidFill>
                  <a:srgbClr val="9900CC"/>
                </a:solidFill>
              </a:rPr>
              <a:t>=m</a:t>
            </a:r>
            <a:r>
              <a:rPr lang="zh-CN" altLang="en-US" sz="2700" b="1" baseline="-25000" dirty="0">
                <a:solidFill>
                  <a:srgbClr val="9900CC"/>
                </a:solidFill>
              </a:rPr>
              <a:t>总</a:t>
            </a:r>
            <a:r>
              <a:rPr lang="en-US" altLang="zh-CN" sz="2700" b="1" dirty="0">
                <a:solidFill>
                  <a:srgbClr val="9900CC"/>
                </a:solidFill>
              </a:rPr>
              <a:t>-m</a:t>
            </a:r>
            <a:r>
              <a:rPr lang="zh-CN" altLang="en-US" sz="2700" b="1" baseline="-25000" dirty="0">
                <a:solidFill>
                  <a:srgbClr val="9900CC"/>
                </a:solidFill>
              </a:rPr>
              <a:t>杯</a:t>
            </a:r>
            <a:r>
              <a:rPr lang="en-US" altLang="zh-CN" sz="2700" b="1" dirty="0">
                <a:solidFill>
                  <a:srgbClr val="9900CC"/>
                </a:solidFill>
              </a:rPr>
              <a:t>,50mL</a:t>
            </a:r>
            <a:r>
              <a:rPr lang="zh-CN" altLang="en-US" sz="2700" b="1" dirty="0">
                <a:solidFill>
                  <a:srgbClr val="9900CC"/>
                </a:solidFill>
              </a:rPr>
              <a:t>水的质量为多少克。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96553" y="3144738"/>
            <a:ext cx="6769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ea typeface="黑体" pitchFamily="49" charset="-122"/>
              </a:rPr>
              <a:t>如何测小石块的体积</a:t>
            </a:r>
            <a:r>
              <a:rPr lang="en-US" altLang="zh-CN" sz="2400" b="1" dirty="0">
                <a:solidFill>
                  <a:srgbClr val="660033"/>
                </a:solidFill>
                <a:ea typeface="黑体" pitchFamily="49" charset="-122"/>
              </a:rPr>
              <a:t>(</a:t>
            </a:r>
            <a:r>
              <a:rPr lang="zh-CN" altLang="en-US" sz="2400" b="1" dirty="0">
                <a:solidFill>
                  <a:srgbClr val="CC00FF"/>
                </a:solidFill>
                <a:ea typeface="黑体" pitchFamily="49" charset="-122"/>
              </a:rPr>
              <a:t>排液法</a:t>
            </a:r>
            <a:r>
              <a:rPr lang="zh-CN" altLang="en-US" sz="2000" b="1" dirty="0">
                <a:solidFill>
                  <a:srgbClr val="660033"/>
                </a:solidFill>
                <a:ea typeface="黑体" pitchFamily="49" charset="-122"/>
              </a:rPr>
              <a:t>测小固体体积</a:t>
            </a:r>
            <a:r>
              <a:rPr lang="en-US" altLang="zh-CN" sz="2400" b="1" dirty="0">
                <a:solidFill>
                  <a:srgbClr val="660033"/>
                </a:solidFill>
                <a:ea typeface="黑体" pitchFamily="49" charset="-122"/>
              </a:rPr>
              <a:t>)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23528" y="3936454"/>
            <a:ext cx="8064500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700" b="1" dirty="0">
                <a:solidFill>
                  <a:srgbClr val="9900CC"/>
                </a:solidFill>
              </a:rPr>
              <a:t>1</a:t>
            </a:r>
            <a:r>
              <a:rPr lang="zh-CN" altLang="en-US" sz="2700" b="1" dirty="0">
                <a:solidFill>
                  <a:srgbClr val="9900CC"/>
                </a:solidFill>
              </a:rPr>
              <a:t>、先测出量筒中水的体积</a:t>
            </a:r>
            <a:r>
              <a:rPr lang="en-US" altLang="zh-CN" sz="2700" b="1" dirty="0">
                <a:solidFill>
                  <a:srgbClr val="9900CC"/>
                </a:solidFill>
              </a:rPr>
              <a:t>V</a:t>
            </a:r>
            <a:r>
              <a:rPr lang="zh-CN" altLang="en-US" sz="2700" b="1" baseline="-25000" dirty="0">
                <a:solidFill>
                  <a:srgbClr val="9900CC"/>
                </a:solidFill>
              </a:rPr>
              <a:t>水</a:t>
            </a:r>
            <a:r>
              <a:rPr lang="zh-CN" altLang="en-US" sz="2700" b="1" dirty="0">
                <a:solidFill>
                  <a:srgbClr val="9900CC"/>
                </a:solidFill>
              </a:rPr>
              <a:t>，                      </a:t>
            </a:r>
          </a:p>
          <a:p>
            <a:pPr>
              <a:spcBef>
                <a:spcPct val="50000"/>
              </a:spcBef>
            </a:pPr>
            <a:r>
              <a:rPr lang="en-US" altLang="zh-CN" sz="2700" b="1" dirty="0">
                <a:solidFill>
                  <a:srgbClr val="9900CC"/>
                </a:solidFill>
              </a:rPr>
              <a:t>2</a:t>
            </a:r>
            <a:r>
              <a:rPr lang="zh-CN" altLang="en-US" sz="2700" b="1" dirty="0">
                <a:solidFill>
                  <a:srgbClr val="9900CC"/>
                </a:solidFill>
              </a:rPr>
              <a:t>、然后将小石块扔入量筒中，测出水和小石块</a:t>
            </a:r>
            <a:r>
              <a:rPr lang="zh-CN" altLang="en-US" sz="2700" b="1" dirty="0" smtClean="0">
                <a:solidFill>
                  <a:srgbClr val="9900CC"/>
                </a:solidFill>
              </a:rPr>
              <a:t>的总</a:t>
            </a:r>
            <a:r>
              <a:rPr lang="zh-CN" altLang="en-US" sz="2700" b="1" dirty="0">
                <a:solidFill>
                  <a:srgbClr val="9900CC"/>
                </a:solidFill>
              </a:rPr>
              <a:t>体积</a:t>
            </a:r>
            <a:r>
              <a:rPr lang="en-US" altLang="zh-CN" sz="2700" b="1" dirty="0">
                <a:solidFill>
                  <a:srgbClr val="9900CC"/>
                </a:solidFill>
              </a:rPr>
              <a:t>V</a:t>
            </a:r>
            <a:r>
              <a:rPr lang="zh-CN" altLang="en-US" sz="2700" b="1" baseline="-25000" dirty="0">
                <a:solidFill>
                  <a:srgbClr val="9900CC"/>
                </a:solidFill>
              </a:rPr>
              <a:t>总</a:t>
            </a:r>
            <a:r>
              <a:rPr lang="zh-CN" altLang="en-US" sz="2700" b="1" dirty="0">
                <a:solidFill>
                  <a:srgbClr val="9900CC"/>
                </a:solidFill>
              </a:rPr>
              <a:t>，                                                      </a:t>
            </a:r>
          </a:p>
          <a:p>
            <a:pPr>
              <a:spcBef>
                <a:spcPct val="50000"/>
              </a:spcBef>
            </a:pPr>
            <a:r>
              <a:rPr lang="en-US" altLang="zh-CN" sz="2700" b="1" dirty="0" smtClean="0">
                <a:solidFill>
                  <a:srgbClr val="9900CC"/>
                </a:solidFill>
              </a:rPr>
              <a:t>3</a:t>
            </a:r>
            <a:r>
              <a:rPr lang="zh-CN" altLang="en-US" sz="2700" b="1" dirty="0">
                <a:solidFill>
                  <a:srgbClr val="9900CC"/>
                </a:solidFill>
              </a:rPr>
              <a:t>、则小石块的体积</a:t>
            </a:r>
            <a:r>
              <a:rPr lang="en-US" altLang="zh-CN" sz="2700" b="1" dirty="0">
                <a:solidFill>
                  <a:srgbClr val="9900CC"/>
                </a:solidFill>
              </a:rPr>
              <a:t>V</a:t>
            </a:r>
            <a:r>
              <a:rPr lang="zh-CN" altLang="en-US" sz="2700" b="1" baseline="-25000" dirty="0">
                <a:solidFill>
                  <a:srgbClr val="9900CC"/>
                </a:solidFill>
              </a:rPr>
              <a:t>小石块</a:t>
            </a:r>
            <a:r>
              <a:rPr lang="en-US" altLang="zh-CN" sz="2700" b="1" dirty="0">
                <a:solidFill>
                  <a:srgbClr val="9900CC"/>
                </a:solidFill>
              </a:rPr>
              <a:t>=V</a:t>
            </a:r>
            <a:r>
              <a:rPr lang="zh-CN" altLang="en-US" sz="2700" b="1" baseline="-25000" dirty="0">
                <a:solidFill>
                  <a:srgbClr val="9900CC"/>
                </a:solidFill>
              </a:rPr>
              <a:t>总</a:t>
            </a:r>
            <a:r>
              <a:rPr lang="en-US" altLang="zh-CN" sz="2700" b="1" dirty="0">
                <a:solidFill>
                  <a:srgbClr val="9900CC"/>
                </a:solidFill>
              </a:rPr>
              <a:t>-V</a:t>
            </a:r>
            <a:r>
              <a:rPr lang="zh-CN" altLang="en-US" sz="2700" b="1" baseline="-25000" dirty="0">
                <a:solidFill>
                  <a:srgbClr val="9900CC"/>
                </a:solidFill>
              </a:rPr>
              <a:t>水</a:t>
            </a:r>
            <a:r>
              <a:rPr lang="zh-CN" altLang="en-US" sz="2700" b="1" dirty="0">
                <a:solidFill>
                  <a:srgbClr val="9900CC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291912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0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150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150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  <p:bldP spid="21508" grpId="0" autoUpdateAnimBg="0"/>
      <p:bldP spid="2150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594100" y="620688"/>
            <a:ext cx="2062161" cy="646331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/>
              <a:t>练习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50825" y="1484784"/>
            <a:ext cx="8748713" cy="222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1</a:t>
            </a:r>
            <a:r>
              <a:rPr lang="zh-CN" altLang="en-US" sz="2800" b="1" dirty="0"/>
              <a:t>、调节托盘天平时，如果指针偏向分度标尺的右端，则应将横梁右端的平衡螺母向</a:t>
            </a:r>
            <a:r>
              <a:rPr lang="zh-CN" altLang="en-US" sz="2800" b="1" u="sng" dirty="0"/>
              <a:t>             </a:t>
            </a:r>
            <a:r>
              <a:rPr lang="zh-CN" altLang="en-US" sz="2800" b="1" dirty="0"/>
              <a:t>旋动（填“左”或“右”）：在用托盘天平测物体质量时，如果指针偏向分度标尺的左边，则应</a:t>
            </a:r>
            <a:r>
              <a:rPr lang="zh-CN" altLang="en-US" sz="2800" b="1" u="sng" dirty="0"/>
              <a:t>              </a:t>
            </a:r>
            <a:r>
              <a:rPr lang="zh-CN" altLang="en-US" sz="2800" b="1" dirty="0"/>
              <a:t>砝码（填“增加”或“减少”）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5219700" y="1845146"/>
            <a:ext cx="7191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</a:rPr>
              <a:t>左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377532" y="2708745"/>
            <a:ext cx="1081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</a:rPr>
              <a:t>增加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323849" y="3861271"/>
            <a:ext cx="8505825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2</a:t>
            </a:r>
            <a:r>
              <a:rPr lang="zh-CN" altLang="en-US" sz="2800" b="1" dirty="0"/>
              <a:t>、形状不规则的固体的体积可以用</a:t>
            </a:r>
            <a:r>
              <a:rPr lang="zh-CN" altLang="en-US" sz="2800" b="1" u="sng" dirty="0"/>
              <a:t>         </a:t>
            </a:r>
            <a:r>
              <a:rPr lang="zh-CN" altLang="en-US" sz="2800" b="1" u="sng" dirty="0" smtClean="0"/>
              <a:t>  </a:t>
            </a:r>
            <a:r>
              <a:rPr lang="zh-CN" altLang="en-US" sz="2800" b="1" dirty="0"/>
              <a:t>来测 量，</a:t>
            </a:r>
            <a:r>
              <a:rPr lang="zh-CN" altLang="en-US" sz="2800" b="1" dirty="0" smtClean="0"/>
              <a:t>使用它时应首先观察了解它的</a:t>
            </a:r>
            <a:r>
              <a:rPr lang="zh-CN" altLang="en-US" sz="2800" b="1" u="sng" dirty="0" smtClean="0"/>
              <a:t>           </a:t>
            </a:r>
            <a:r>
              <a:rPr lang="zh-CN" altLang="en-US" sz="2800" b="1" dirty="0"/>
              <a:t>和</a:t>
            </a:r>
            <a:r>
              <a:rPr lang="zh-CN" altLang="en-US" sz="2800" b="1" u="sng" dirty="0"/>
              <a:t>        </a:t>
            </a:r>
            <a:r>
              <a:rPr lang="zh-CN" altLang="en-US" sz="2800" b="1" u="sng" dirty="0" smtClean="0"/>
              <a:t> </a:t>
            </a:r>
            <a:r>
              <a:rPr lang="zh-CN" altLang="en-US" sz="2800" b="1" dirty="0"/>
              <a:t>，读数时，视线要跟液体</a:t>
            </a:r>
            <a:r>
              <a:rPr lang="zh-CN" altLang="en-US" sz="2800" b="1" dirty="0" smtClean="0"/>
              <a:t>的</a:t>
            </a:r>
            <a:r>
              <a:rPr lang="zh-CN" altLang="en-US" sz="2800" b="1" u="sng" dirty="0" smtClean="0"/>
              <a:t>      </a:t>
            </a:r>
            <a:r>
              <a:rPr lang="zh-CN" altLang="en-US" sz="2800" b="1" dirty="0"/>
              <a:t>底部或</a:t>
            </a:r>
            <a:r>
              <a:rPr lang="zh-CN" altLang="en-US" sz="2800" b="1" u="sng" dirty="0"/>
              <a:t>  </a:t>
            </a:r>
            <a:r>
              <a:rPr lang="zh-CN" altLang="en-US" sz="2800" b="1" u="sng" dirty="0" smtClean="0"/>
              <a:t>       </a:t>
            </a:r>
            <a:r>
              <a:rPr lang="zh-CN" altLang="en-US" sz="2800" b="1" dirty="0"/>
              <a:t>顶部在同一水平线上。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6156325" y="3789834"/>
            <a:ext cx="1081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</a:rPr>
              <a:t>量筒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5219105" y="4278040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</a:rPr>
              <a:t>量程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6660232" y="4250100"/>
            <a:ext cx="1368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</a:rPr>
              <a:t>分度值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3851920" y="4710088"/>
            <a:ext cx="10080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</a:rPr>
              <a:t>凹形</a:t>
            </a: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5868144" y="4710088"/>
            <a:ext cx="10080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</a:rPr>
              <a:t>凸形</a:t>
            </a:r>
          </a:p>
        </p:txBody>
      </p:sp>
    </p:spTree>
    <p:extLst>
      <p:ext uri="{BB962C8B-B14F-4D97-AF65-F5344CB8AC3E}">
        <p14:creationId xmlns:p14="http://schemas.microsoft.com/office/powerpoint/2010/main" val="295666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utoUpdateAnimBg="0"/>
      <p:bldP spid="22533" grpId="0" autoUpdateAnimBg="0"/>
      <p:bldP spid="22536" grpId="0" autoUpdateAnimBg="0"/>
      <p:bldP spid="22537" grpId="0" autoUpdateAnimBg="0"/>
      <p:bldP spid="22538" grpId="0" autoUpdateAnimBg="0"/>
      <p:bldP spid="2253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324172" y="828651"/>
            <a:ext cx="84963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9900CC"/>
                </a:solidFill>
              </a:rPr>
              <a:t>3</a:t>
            </a:r>
            <a:r>
              <a:rPr lang="zh-CN" altLang="en-US" sz="2800" b="1" dirty="0">
                <a:solidFill>
                  <a:srgbClr val="9900CC"/>
                </a:solidFill>
              </a:rPr>
              <a:t>、在用托盘天平称固体质量时，某同学未发现指针向分度盘中线的右侧，认为天平已经平衡了，这时他测得的固体质量比固体的实际质量</a:t>
            </a:r>
            <a:r>
              <a:rPr lang="zh-CN" altLang="en-US" sz="2800" b="1" dirty="0"/>
              <a:t>   </a:t>
            </a:r>
            <a:r>
              <a:rPr lang="zh-CN" altLang="en-US" sz="2800" b="1" dirty="0" smtClean="0">
                <a:solidFill>
                  <a:srgbClr val="9900CC"/>
                </a:solidFill>
              </a:rPr>
              <a:t>（       ）</a:t>
            </a:r>
            <a:endParaRPr lang="zh-CN" altLang="en-US" sz="2800" b="1" dirty="0">
              <a:solidFill>
                <a:srgbClr val="9900CC"/>
              </a:solidFill>
            </a:endParaRP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95412" y="2268513"/>
            <a:ext cx="792100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A</a:t>
            </a:r>
            <a:r>
              <a:rPr lang="zh-CN" altLang="en-US" sz="2400" b="1" dirty="0"/>
              <a:t>、偏大  </a:t>
            </a:r>
            <a:r>
              <a:rPr lang="en-US" altLang="zh-CN" sz="2400" b="1" dirty="0"/>
              <a:t>B</a:t>
            </a:r>
            <a:r>
              <a:rPr lang="zh-CN" altLang="en-US" sz="2400" b="1" dirty="0"/>
              <a:t>、偏小  </a:t>
            </a:r>
            <a:r>
              <a:rPr lang="en-US" altLang="zh-CN" sz="2400" b="1" dirty="0"/>
              <a:t>C</a:t>
            </a:r>
            <a:r>
              <a:rPr lang="zh-CN" altLang="en-US" sz="2400" b="1" dirty="0"/>
              <a:t>、相等  </a:t>
            </a:r>
            <a:r>
              <a:rPr lang="en-US" altLang="zh-CN" sz="2400" b="1" dirty="0"/>
              <a:t>D</a:t>
            </a:r>
            <a:r>
              <a:rPr lang="zh-CN" altLang="en-US" sz="2400" b="1" dirty="0"/>
              <a:t>、偏大、偏小都有可能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23602" y="2851146"/>
            <a:ext cx="842486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9900CC"/>
                </a:solidFill>
              </a:rPr>
              <a:t>4</a:t>
            </a:r>
            <a:r>
              <a:rPr lang="zh-CN" altLang="en-US" sz="2800" b="1" dirty="0" smtClean="0">
                <a:solidFill>
                  <a:srgbClr val="9900CC"/>
                </a:solidFill>
              </a:rPr>
              <a:t>、一架托盘天平，在调节横梁平衡时发现指针偏向分度标尺的左侧，此时要想使横梁平衡，应该（    ）</a:t>
            </a:r>
            <a:endParaRPr lang="zh-CN" altLang="en-US" sz="2800" b="1" dirty="0">
              <a:solidFill>
                <a:srgbClr val="9900CC"/>
              </a:solidFill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23528" y="4068738"/>
            <a:ext cx="8496944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A</a:t>
            </a:r>
            <a:r>
              <a:rPr lang="zh-CN" altLang="en-US" sz="2800" b="1" dirty="0"/>
              <a:t>、将游码向左调节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、将右端的平衡螺母向右调节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/>
              <a:t>C</a:t>
            </a:r>
            <a:r>
              <a:rPr lang="zh-CN" altLang="en-US" sz="2800" b="1" dirty="0"/>
              <a:t>、将游码向右调节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、将右端的平衡螺母向左调节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6588224" y="1692251"/>
            <a:ext cx="574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</a:rPr>
              <a:t>A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7957765" y="3284984"/>
            <a:ext cx="574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805216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 autoUpdateAnimBg="0"/>
      <p:bldP spid="2458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323850" y="836712"/>
            <a:ext cx="83518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5</a:t>
            </a:r>
            <a:r>
              <a:rPr lang="zh-CN" altLang="en-US" sz="2800" b="1" dirty="0"/>
              <a:t>、以下是“用天平测水的质量”的实验步骤，请填出合理的步骤序号：</a:t>
            </a:r>
            <a:r>
              <a:rPr lang="zh-CN" altLang="en-US" sz="2800" b="1" u="sng" dirty="0"/>
              <a:t>                                   </a:t>
            </a:r>
            <a:r>
              <a:rPr lang="zh-CN" altLang="en-US" sz="2800" b="1" dirty="0" smtClean="0"/>
              <a:t>。</a:t>
            </a:r>
            <a:endParaRPr lang="zh-CN" altLang="en-US" sz="2800" b="1" dirty="0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95536" y="2132856"/>
            <a:ext cx="838458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/>
              <a:t>A</a:t>
            </a:r>
            <a:r>
              <a:rPr lang="zh-CN" altLang="en-US" sz="2400" b="1" dirty="0"/>
              <a:t>、把天平放在水平台</a:t>
            </a:r>
            <a:r>
              <a:rPr lang="zh-CN" altLang="en-US" sz="2400" b="1" dirty="0" smtClean="0"/>
              <a:t>上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B</a:t>
            </a:r>
            <a:r>
              <a:rPr lang="zh-CN" altLang="en-US" sz="2400" b="1" dirty="0"/>
              <a:t>、调节横梁上的螺母，使横梁平</a:t>
            </a:r>
            <a:r>
              <a:rPr lang="zh-CN" altLang="en-US" sz="2400" b="1" dirty="0" smtClean="0"/>
              <a:t>衡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C</a:t>
            </a:r>
            <a:r>
              <a:rPr lang="zh-CN" altLang="en-US" sz="2400" b="1" dirty="0"/>
              <a:t>、在右盘中加减砝码，并移动游码的位置，使天平再次平衡 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D</a:t>
            </a:r>
            <a:r>
              <a:rPr lang="zh-CN" altLang="en-US" sz="2400" b="1" dirty="0"/>
              <a:t>、将空烧杯放在左盘</a:t>
            </a:r>
            <a:r>
              <a:rPr lang="zh-CN" altLang="en-US" sz="2400" b="1" dirty="0" smtClean="0"/>
              <a:t>里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E</a:t>
            </a:r>
            <a:r>
              <a:rPr lang="zh-CN" altLang="en-US" sz="2400" b="1" dirty="0"/>
              <a:t>、右盘砝码的总质量与游码在标尺上的读数之和就是空烧杯的质量 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F</a:t>
            </a:r>
            <a:r>
              <a:rPr lang="zh-CN" altLang="en-US" sz="2400" b="1" dirty="0"/>
              <a:t>、把游码放在标尺的零刻度线</a:t>
            </a:r>
            <a:r>
              <a:rPr lang="zh-CN" altLang="en-US" sz="2400" b="1" dirty="0" smtClean="0"/>
              <a:t>处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G</a:t>
            </a:r>
            <a:r>
              <a:rPr lang="zh-CN" altLang="en-US" sz="2400" b="1" dirty="0"/>
              <a:t>、将烧杯中装水后放在天平左盘中，称出烧杯和水的总质量 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H</a:t>
            </a:r>
            <a:r>
              <a:rPr lang="zh-CN" altLang="en-US" sz="2400" b="1" dirty="0"/>
              <a:t>、烧杯与水的总质量与空烧杯质量之差就是烧杯中水的质量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3635896" y="1253703"/>
            <a:ext cx="4321001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</a:rPr>
              <a:t>A  F  B  D  C  E  G  H</a:t>
            </a:r>
          </a:p>
        </p:txBody>
      </p:sp>
    </p:spTree>
    <p:extLst>
      <p:ext uri="{BB962C8B-B14F-4D97-AF65-F5344CB8AC3E}">
        <p14:creationId xmlns:p14="http://schemas.microsoft.com/office/powerpoint/2010/main" val="409826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467866" y="980728"/>
            <a:ext cx="828059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3200" b="1" dirty="0">
                <a:solidFill>
                  <a:srgbClr val="9900CC"/>
                </a:solidFill>
                <a:latin typeface="黑体" pitchFamily="49" charset="-122"/>
                <a:ea typeface="黑体" pitchFamily="49" charset="-122"/>
              </a:rPr>
              <a:t>、如果待测物体的体积较大，无法放进量筒或量杯，在这种情况下，你怎样用量筒或量杯量出该物体的体积，请说说设计测量方案。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539502" y="3284984"/>
            <a:ext cx="8208962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99"/>
                </a:solidFill>
                <a:ea typeface="黑体" pitchFamily="49" charset="-122"/>
              </a:rPr>
              <a:t>答：将待测物体放入较大的溢水杯中，用量筒或量杯测出溢出的水的体积就是物体的体积。</a:t>
            </a:r>
          </a:p>
        </p:txBody>
      </p:sp>
    </p:spTree>
    <p:extLst>
      <p:ext uri="{BB962C8B-B14F-4D97-AF65-F5344CB8AC3E}">
        <p14:creationId xmlns:p14="http://schemas.microsoft.com/office/powerpoint/2010/main" val="702381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altLang="zh-CN" sz="3200" dirty="0"/>
              <a:t>1</a:t>
            </a:r>
            <a:r>
              <a:rPr lang="zh-CN" altLang="en-US" sz="3200" dirty="0"/>
              <a:t>、在调节托盘天平时，首先应将天平放在</a:t>
            </a:r>
            <a:r>
              <a:rPr lang="en-US" altLang="zh-CN" sz="3200" dirty="0" smtClean="0"/>
              <a:t>___________ </a:t>
            </a:r>
            <a:r>
              <a:rPr lang="zh-CN" altLang="en-US" sz="3200" dirty="0"/>
              <a:t>；然后将游码移至</a:t>
            </a:r>
            <a:r>
              <a:rPr lang="en-US" altLang="zh-CN" sz="3200" dirty="0" smtClean="0"/>
              <a:t>______________________</a:t>
            </a:r>
            <a:r>
              <a:rPr lang="zh-CN" altLang="en-US" sz="3200" dirty="0" smtClean="0"/>
              <a:t>，</a:t>
            </a:r>
            <a:r>
              <a:rPr lang="zh-CN" altLang="en-US" sz="3200" dirty="0"/>
              <a:t>再调节</a:t>
            </a:r>
            <a:r>
              <a:rPr lang="en-US" altLang="zh-CN" sz="3200" dirty="0" smtClean="0"/>
              <a:t>_______</a:t>
            </a:r>
            <a:r>
              <a:rPr lang="zh-CN" altLang="en-US" sz="3200" dirty="0" smtClean="0"/>
              <a:t>，</a:t>
            </a:r>
            <a:r>
              <a:rPr lang="zh-CN" altLang="en-US" sz="3200" dirty="0"/>
              <a:t>使指针对准</a:t>
            </a:r>
          </a:p>
          <a:p>
            <a:pPr>
              <a:lnSpc>
                <a:spcPct val="200000"/>
              </a:lnSpc>
              <a:buFontTx/>
              <a:buNone/>
            </a:pPr>
            <a:r>
              <a:rPr lang="zh-CN" altLang="en-US" sz="3200" dirty="0"/>
              <a:t>   </a:t>
            </a:r>
            <a:r>
              <a:rPr lang="en-US" altLang="zh-CN" sz="3200" dirty="0" smtClean="0"/>
              <a:t>_________________</a:t>
            </a:r>
            <a:r>
              <a:rPr lang="zh-CN" altLang="en-US" sz="3200" dirty="0" smtClean="0"/>
              <a:t>。</a:t>
            </a:r>
            <a:endParaRPr lang="zh-CN" altLang="en-US" sz="3200" dirty="0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066800" y="1767681"/>
            <a:ext cx="26320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200" b="1" dirty="0">
                <a:solidFill>
                  <a:schemeClr val="accent2"/>
                </a:solidFill>
              </a:rPr>
              <a:t>水平工作台上</a:t>
            </a:r>
            <a:endParaRPr lang="zh-CN" altLang="en-US" sz="3200" dirty="0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899592" y="2758281"/>
            <a:ext cx="568863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accent2"/>
                </a:solidFill>
              </a:rPr>
              <a:t>称量标尺左端的“</a:t>
            </a:r>
            <a:r>
              <a:rPr lang="en-US" altLang="zh-CN" sz="3200" b="1" dirty="0">
                <a:solidFill>
                  <a:schemeClr val="accent2"/>
                </a:solidFill>
              </a:rPr>
              <a:t>0”</a:t>
            </a:r>
            <a:r>
              <a:rPr lang="zh-CN" altLang="en-US" sz="3200" b="1" dirty="0">
                <a:solidFill>
                  <a:schemeClr val="accent2"/>
                </a:solidFill>
              </a:rPr>
              <a:t>刻度线上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898848" y="3717032"/>
            <a:ext cx="187295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</a:rPr>
              <a:t>平衡螺母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1100808" y="4725144"/>
            <a:ext cx="432048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</a:rPr>
              <a:t>分度标尺中央的刻度线</a:t>
            </a:r>
          </a:p>
        </p:txBody>
      </p:sp>
    </p:spTree>
    <p:extLst>
      <p:ext uri="{BB962C8B-B14F-4D97-AF65-F5344CB8AC3E}">
        <p14:creationId xmlns:p14="http://schemas.microsoft.com/office/powerpoint/2010/main" val="3173043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utoUpdateAnimBg="0"/>
      <p:bldP spid="26629" grpId="0" autoUpdateAnimBg="0"/>
      <p:bldP spid="26630" grpId="0" autoUpdateAnimBg="0"/>
      <p:bldP spid="26631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185264"/>
            <a:ext cx="8183880" cy="418795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dirty="0"/>
              <a:t>2</a:t>
            </a:r>
            <a:r>
              <a:rPr lang="zh-CN" altLang="en-US" dirty="0"/>
              <a:t>、使用天平时，砝码要用</a:t>
            </a:r>
            <a:r>
              <a:rPr lang="en-US" altLang="zh-CN" dirty="0"/>
              <a:t>_______</a:t>
            </a:r>
            <a:r>
              <a:rPr lang="zh-CN" altLang="en-US" dirty="0"/>
              <a:t>夹取，不要用手拿，被测物体的质量不能大于</a:t>
            </a:r>
            <a:r>
              <a:rPr lang="en-US" altLang="zh-CN" dirty="0"/>
              <a:t>______________</a:t>
            </a:r>
            <a:r>
              <a:rPr lang="zh-CN" altLang="en-US" dirty="0"/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读数时，所称量物体的质量等于</a:t>
            </a:r>
            <a:r>
              <a:rPr lang="en-US" altLang="zh-CN" dirty="0"/>
              <a:t>________</a:t>
            </a:r>
            <a:r>
              <a:rPr lang="zh-CN" altLang="en-US" dirty="0"/>
              <a:t>与</a:t>
            </a:r>
            <a:r>
              <a:rPr lang="en-US" altLang="zh-CN" dirty="0" smtClean="0"/>
              <a:t>_________________</a:t>
            </a:r>
            <a:r>
              <a:rPr lang="zh-CN" altLang="en-US" dirty="0" smtClean="0"/>
              <a:t>之</a:t>
            </a:r>
            <a:r>
              <a:rPr lang="zh-CN" altLang="en-US" dirty="0"/>
              <a:t>和。</a:t>
            </a:r>
          </a:p>
          <a:p>
            <a:pPr>
              <a:lnSpc>
                <a:spcPct val="150000"/>
              </a:lnSpc>
            </a:pP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5148064" y="1265386"/>
            <a:ext cx="996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accent2"/>
                </a:solidFill>
              </a:rPr>
              <a:t>镊子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899592" y="2561530"/>
            <a:ext cx="3028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accent2"/>
                </a:solidFill>
              </a:rPr>
              <a:t>天平的最大称量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5846539" y="3209602"/>
            <a:ext cx="18097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accent2"/>
                </a:solidFill>
              </a:rPr>
              <a:t>砝码质量</a:t>
            </a: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899592" y="3768403"/>
            <a:ext cx="38417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accent2"/>
                </a:solidFill>
              </a:rPr>
              <a:t>称量标尺上的示数值</a:t>
            </a:r>
          </a:p>
        </p:txBody>
      </p:sp>
    </p:spTree>
    <p:extLst>
      <p:ext uri="{BB962C8B-B14F-4D97-AF65-F5344CB8AC3E}">
        <p14:creationId xmlns:p14="http://schemas.microsoft.com/office/powerpoint/2010/main" val="1027111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utoUpdateAnimBg="0"/>
      <p:bldP spid="27653" grpId="0" autoUpdateAnimBg="0"/>
      <p:bldP spid="27655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556792"/>
            <a:ext cx="8183880" cy="1170456"/>
          </a:xfrm>
        </p:spPr>
        <p:txBody>
          <a:bodyPr/>
          <a:lstStyle/>
          <a:p>
            <a:r>
              <a:rPr lang="en-US" altLang="zh-CN" dirty="0"/>
              <a:t>5</a:t>
            </a:r>
            <a:r>
              <a:rPr lang="zh-CN" altLang="en-US" dirty="0"/>
              <a:t>、用天平测量物体质量时，移动标尺上的游码相当于向天平</a:t>
            </a:r>
            <a:r>
              <a:rPr lang="en-US" altLang="zh-CN" dirty="0"/>
              <a:t>______</a:t>
            </a:r>
            <a:r>
              <a:rPr lang="zh-CN" altLang="en-US" dirty="0"/>
              <a:t>盘里</a:t>
            </a:r>
            <a:r>
              <a:rPr lang="en-US" altLang="zh-CN" dirty="0"/>
              <a:t>_________</a:t>
            </a:r>
            <a:r>
              <a:rPr lang="zh-CN" altLang="en-US" dirty="0"/>
              <a:t>。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3275856" y="2036763"/>
            <a:ext cx="590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accent2"/>
                </a:solidFill>
              </a:rPr>
              <a:t>右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5436096" y="1988840"/>
            <a:ext cx="1403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dirty="0">
                <a:solidFill>
                  <a:schemeClr val="accent2"/>
                </a:solidFill>
              </a:rPr>
              <a:t>加砝码</a:t>
            </a:r>
          </a:p>
        </p:txBody>
      </p:sp>
    </p:spTree>
    <p:extLst>
      <p:ext uri="{BB962C8B-B14F-4D97-AF65-F5344CB8AC3E}">
        <p14:creationId xmlns:p14="http://schemas.microsoft.com/office/powerpoint/2010/main" val="536068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utoUpdateAnimBg="0"/>
      <p:bldP spid="28677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dirty="0"/>
              <a:t>15</a:t>
            </a:r>
            <a:r>
              <a:rPr lang="zh-CN" altLang="en-US" dirty="0"/>
              <a:t>．某同学在使用天平称量质量前，调节托盘天平横梁平衡时，出现如图</a:t>
            </a:r>
            <a:r>
              <a:rPr lang="en-US" altLang="zh-CN" dirty="0"/>
              <a:t>10</a:t>
            </a:r>
            <a:r>
              <a:rPr lang="zh-CN" altLang="en-US" dirty="0"/>
              <a:t>－</a:t>
            </a:r>
            <a:r>
              <a:rPr lang="en-US" altLang="zh-CN" dirty="0"/>
              <a:t>1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所示的情况，他应</a:t>
            </a:r>
            <a:r>
              <a:rPr lang="zh-CN" altLang="en-US" u="sng" dirty="0"/>
              <a:t>         </a:t>
            </a:r>
            <a:r>
              <a:rPr lang="en-US" altLang="zh-CN" u="sng" dirty="0"/>
              <a:t>_________</a:t>
            </a:r>
            <a:r>
              <a:rPr lang="zh-CN" altLang="en-US" dirty="0"/>
              <a:t>调节；如果在称量过程中出现如图所示的情况，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他应</a:t>
            </a:r>
            <a:r>
              <a:rPr lang="zh-CN" altLang="en-US" u="sng" dirty="0"/>
              <a:t>              </a:t>
            </a:r>
            <a:r>
              <a:rPr lang="zh-CN" altLang="en-US" dirty="0"/>
              <a:t>或</a:t>
            </a:r>
            <a:r>
              <a:rPr lang="zh-CN" altLang="en-US" u="sng" dirty="0"/>
              <a:t>               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pic>
        <p:nvPicPr>
          <p:cNvPr id="29700" name="Picture 4" descr="03"/>
          <p:cNvPicPr>
            <a:picLocks noChangeAspect="1" noChangeArrowheads="1"/>
          </p:cNvPicPr>
          <p:nvPr/>
        </p:nvPicPr>
        <p:blipFill>
          <a:blip r:embed="rId2">
            <a:lum bright="-18000" contrast="48000"/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5000" y="4114800"/>
            <a:ext cx="3124200" cy="235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3851920" y="1916112"/>
            <a:ext cx="31416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dirty="0">
                <a:solidFill>
                  <a:schemeClr val="accent2"/>
                </a:solidFill>
              </a:rPr>
              <a:t>将平衡螺母向左 </a:t>
            </a: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1600200" y="3209602"/>
            <a:ext cx="18097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accent2"/>
                </a:solidFill>
              </a:rPr>
              <a:t>减少砝码</a:t>
            </a:r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3707904" y="3212976"/>
            <a:ext cx="2622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accent2"/>
                </a:solidFill>
              </a:rPr>
              <a:t>将游码向左移</a:t>
            </a:r>
          </a:p>
        </p:txBody>
      </p:sp>
    </p:spTree>
    <p:extLst>
      <p:ext uri="{BB962C8B-B14F-4D97-AF65-F5344CB8AC3E}">
        <p14:creationId xmlns:p14="http://schemas.microsoft.com/office/powerpoint/2010/main" val="141990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utoUpdateAnimBg="0"/>
      <p:bldP spid="29702" grpId="0" autoUpdateAnimBg="0"/>
      <p:bldP spid="29703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470535" y="908720"/>
            <a:ext cx="8183880" cy="418795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dirty="0"/>
              <a:t>16</a:t>
            </a:r>
            <a:r>
              <a:rPr lang="zh-CN" altLang="en-US" dirty="0"/>
              <a:t>．托盘天平的使用：</a:t>
            </a:r>
          </a:p>
          <a:p>
            <a:pPr>
              <a:lnSpc>
                <a:spcPct val="90000"/>
              </a:lnSpc>
            </a:pPr>
            <a:r>
              <a:rPr lang="en-US" altLang="zh-CN" dirty="0"/>
              <a:t>(1) </a:t>
            </a:r>
            <a:r>
              <a:rPr lang="zh-CN" altLang="en-US" dirty="0"/>
              <a:t>对放在水平桌面上的天平进行调节；先将游码放在标尺</a:t>
            </a:r>
            <a:r>
              <a:rPr lang="zh-CN" altLang="en-US" u="sng" dirty="0"/>
              <a:t>              </a:t>
            </a:r>
            <a:r>
              <a:rPr lang="zh-CN" altLang="en-US" dirty="0"/>
              <a:t>的</a:t>
            </a:r>
            <a:r>
              <a:rPr lang="zh-CN" altLang="en-US" u="sng" dirty="0"/>
              <a:t>             </a:t>
            </a:r>
            <a:r>
              <a:rPr lang="zh-CN" altLang="en-US" dirty="0"/>
              <a:t>刻度线处。</a:t>
            </a:r>
          </a:p>
          <a:p>
            <a:pPr>
              <a:lnSpc>
                <a:spcPct val="90000"/>
              </a:lnSpc>
            </a:pPr>
            <a:r>
              <a:rPr lang="zh-CN" altLang="en-US" dirty="0"/>
              <a:t>发现指针在分度盘中央的左侧，要使横梁平衡，应将平衡螺母向</a:t>
            </a:r>
            <a:r>
              <a:rPr lang="zh-CN" altLang="en-US" u="sng" dirty="0"/>
              <a:t>              </a:t>
            </a:r>
            <a:r>
              <a:rPr lang="en-US" altLang="zh-CN" dirty="0"/>
              <a:t>(</a:t>
            </a:r>
            <a:r>
              <a:rPr lang="zh-CN" altLang="en-US" dirty="0"/>
              <a:t>填“左”或“右”</a:t>
            </a:r>
            <a:r>
              <a:rPr lang="en-US" altLang="zh-CN" dirty="0"/>
              <a:t>)</a:t>
            </a:r>
            <a:r>
              <a:rPr lang="zh-CN" altLang="en-US" dirty="0"/>
              <a:t>调节。</a:t>
            </a:r>
          </a:p>
          <a:p>
            <a:pPr>
              <a:lnSpc>
                <a:spcPct val="90000"/>
              </a:lnSpc>
            </a:pPr>
            <a:r>
              <a:rPr lang="en-US" altLang="zh-CN" dirty="0"/>
              <a:t>(2) </a:t>
            </a:r>
            <a:r>
              <a:rPr lang="zh-CN" altLang="en-US" dirty="0"/>
              <a:t>用调节好的天平称铜块的质量：把铜块放在天平的</a:t>
            </a:r>
            <a:r>
              <a:rPr lang="zh-CN" altLang="en-US" u="sng" dirty="0"/>
              <a:t>        </a:t>
            </a:r>
            <a:r>
              <a:rPr lang="zh-CN" altLang="en-US" dirty="0"/>
              <a:t>盘内，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3971925" y="2514600"/>
            <a:ext cx="590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accent2"/>
                </a:solidFill>
              </a:rPr>
              <a:t>左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5604991" y="2774157"/>
            <a:ext cx="6794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accent2"/>
                </a:solidFill>
              </a:rPr>
              <a:t>“</a:t>
            </a:r>
            <a:r>
              <a:rPr lang="en-US" altLang="zh-CN" sz="3200" dirty="0">
                <a:solidFill>
                  <a:schemeClr val="accent2"/>
                </a:solidFill>
              </a:rPr>
              <a:t>0”</a:t>
            </a:r>
          </a:p>
        </p:txBody>
      </p:sp>
    </p:spTree>
    <p:extLst>
      <p:ext uri="{BB962C8B-B14F-4D97-AF65-F5344CB8AC3E}">
        <p14:creationId xmlns:p14="http://schemas.microsoft.com/office/powerpoint/2010/main" val="199366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utoUpdateAnimBg="0"/>
      <p:bldP spid="30725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00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30000" contrast="60000"/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67744" y="2852936"/>
            <a:ext cx="4495800" cy="3638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609600" y="1052736"/>
            <a:ext cx="8077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dirty="0"/>
              <a:t>当天平平衡时，所用砝码和游码在标尺上的位置如图</a:t>
            </a:r>
            <a:r>
              <a:rPr lang="en-US" altLang="zh-CN" sz="3200" dirty="0"/>
              <a:t>10</a:t>
            </a:r>
            <a:r>
              <a:rPr lang="zh-CN" altLang="en-US" sz="3200" dirty="0"/>
              <a:t>－</a:t>
            </a:r>
            <a:r>
              <a:rPr lang="en-US" altLang="zh-CN" sz="3200" dirty="0"/>
              <a:t>2</a:t>
            </a:r>
            <a:r>
              <a:rPr lang="zh-CN" altLang="en-US" sz="3200" dirty="0"/>
              <a:t>所示，则铜块的质量是</a:t>
            </a:r>
            <a:r>
              <a:rPr lang="zh-CN" altLang="en-US" sz="3200" u="sng" dirty="0"/>
              <a:t>         </a:t>
            </a:r>
            <a:r>
              <a:rPr lang="zh-CN" altLang="en-US" sz="32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5893757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412776"/>
            <a:ext cx="8183880" cy="4187952"/>
          </a:xfrm>
        </p:spPr>
        <p:txBody>
          <a:bodyPr/>
          <a:lstStyle/>
          <a:p>
            <a:r>
              <a:rPr lang="en-US" altLang="zh-CN" dirty="0"/>
              <a:t>9</a:t>
            </a:r>
            <a:r>
              <a:rPr lang="zh-CN" altLang="en-US" dirty="0"/>
              <a:t>．使用天平时，应将被称量物体放在天平的</a:t>
            </a:r>
            <a:r>
              <a:rPr lang="en-US" altLang="zh-CN" dirty="0"/>
              <a:t>(       )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．左盘      </a:t>
            </a:r>
            <a:r>
              <a:rPr lang="en-US" altLang="zh-CN" dirty="0" smtClean="0"/>
              <a:t>B</a:t>
            </a:r>
            <a:r>
              <a:rPr lang="zh-CN" altLang="en-US" dirty="0"/>
              <a:t>．右盘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．左、右盘都可以   </a:t>
            </a:r>
            <a:endParaRPr lang="en-US" altLang="zh-CN" dirty="0" smtClean="0"/>
          </a:p>
          <a:p>
            <a:r>
              <a:rPr lang="en-US" altLang="zh-CN" dirty="0" smtClean="0"/>
              <a:t>D</a:t>
            </a:r>
            <a:r>
              <a:rPr lang="zh-CN" altLang="en-US" dirty="0"/>
              <a:t>．要根据被称物体的状态决定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1437481" y="1916832"/>
            <a:ext cx="4556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chemeClr val="accent2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323767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772816"/>
            <a:ext cx="8183880" cy="2898648"/>
          </a:xfrm>
        </p:spPr>
        <p:txBody>
          <a:bodyPr/>
          <a:lstStyle/>
          <a:p>
            <a:r>
              <a:rPr lang="en-US" altLang="zh-CN" dirty="0"/>
              <a:t>10</a:t>
            </a:r>
            <a:r>
              <a:rPr lang="zh-CN" altLang="en-US" dirty="0"/>
              <a:t>．调节天平平衡时，若右边托盘比左边托盘高，应该</a:t>
            </a:r>
            <a:r>
              <a:rPr lang="en-US" altLang="zh-CN" dirty="0"/>
              <a:t>(        )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．调节游码使其向右移动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．调节游码使其向左移动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．调节平衡螺母使其向右移动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．调节平衡螺母使其向左移动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933922" y="2201490"/>
            <a:ext cx="477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chemeClr val="accent2"/>
                </a:solidFill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47161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502920" y="1113256"/>
            <a:ext cx="8183880" cy="4187952"/>
          </a:xfrm>
        </p:spPr>
        <p:txBody>
          <a:bodyPr/>
          <a:lstStyle/>
          <a:p>
            <a:r>
              <a:rPr lang="en-US" altLang="zh-CN" dirty="0"/>
              <a:t>11</a:t>
            </a:r>
            <a:r>
              <a:rPr lang="zh-CN" altLang="en-US" dirty="0"/>
              <a:t>．使用天平时，取砝码必须用镊子，其原因主要是</a:t>
            </a:r>
            <a:r>
              <a:rPr lang="en-US" altLang="zh-CN" dirty="0"/>
              <a:t>(         )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．传统习惯性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．砝码不易弄脏生锈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．可轻轻地将砝码放在托盘上，天平不易损坏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．以上说法都不对</a:t>
            </a: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2123728" y="1563632"/>
            <a:ext cx="4556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chemeClr val="accent2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011128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772816"/>
            <a:ext cx="8183880" cy="2322584"/>
          </a:xfrm>
        </p:spPr>
        <p:txBody>
          <a:bodyPr/>
          <a:lstStyle/>
          <a:p>
            <a:r>
              <a:rPr lang="en-US" altLang="zh-CN" dirty="0"/>
              <a:t>12</a:t>
            </a:r>
            <a:r>
              <a:rPr lang="zh-CN" altLang="en-US" dirty="0"/>
              <a:t>．用一架已调节好平衡的天平称量物体，由于砝码的使用时间过长，已经有点磨损，用这架天平称量物体的质量将</a:t>
            </a:r>
            <a:r>
              <a:rPr lang="en-US" altLang="zh-CN" dirty="0"/>
              <a:t>(        )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．偏小   </a:t>
            </a:r>
            <a:r>
              <a:rPr lang="en-US" altLang="zh-CN" dirty="0" smtClean="0"/>
              <a:t>B</a:t>
            </a:r>
            <a:r>
              <a:rPr lang="zh-CN" altLang="en-US" dirty="0"/>
              <a:t>．正好相等  </a:t>
            </a:r>
            <a:r>
              <a:rPr lang="en-US" altLang="zh-CN" dirty="0" smtClean="0"/>
              <a:t>C</a:t>
            </a:r>
            <a:r>
              <a:rPr lang="zh-CN" altLang="en-US" dirty="0"/>
              <a:t>．偏大                </a:t>
            </a:r>
            <a:r>
              <a:rPr lang="en-US" altLang="zh-CN" dirty="0"/>
              <a:t>D</a:t>
            </a:r>
            <a:r>
              <a:rPr lang="zh-CN" altLang="en-US" dirty="0"/>
              <a:t>．随称量物体改变</a:t>
            </a:r>
          </a:p>
        </p:txBody>
      </p:sp>
    </p:spTree>
    <p:extLst>
      <p:ext uri="{BB962C8B-B14F-4D97-AF65-F5344CB8AC3E}">
        <p14:creationId xmlns:p14="http://schemas.microsoft.com/office/powerpoint/2010/main" val="22788224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980728"/>
            <a:ext cx="8183880" cy="4187952"/>
          </a:xfrm>
        </p:spPr>
        <p:txBody>
          <a:bodyPr/>
          <a:lstStyle/>
          <a:p>
            <a:r>
              <a:rPr lang="en-US" altLang="zh-CN" dirty="0"/>
              <a:t>14</a:t>
            </a:r>
            <a:r>
              <a:rPr lang="zh-CN" altLang="en-US" dirty="0"/>
              <a:t>．托盘天平横梁上都有标尺和游码，向右移动游码的作用是</a:t>
            </a:r>
            <a:r>
              <a:rPr lang="en-US" altLang="zh-CN" dirty="0"/>
              <a:t>(       )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．相当于向左调节平衡螺母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．可代替指针，用来指示平衡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．相当于往左盘中加小砝码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．相当于往右盘中加小砝码</a:t>
            </a:r>
          </a:p>
        </p:txBody>
      </p:sp>
    </p:spTree>
    <p:extLst>
      <p:ext uri="{BB962C8B-B14F-4D97-AF65-F5344CB8AC3E}">
        <p14:creationId xmlns:p14="http://schemas.microsoft.com/office/powerpoint/2010/main" val="26714389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800" dirty="0"/>
              <a:t>17</a:t>
            </a:r>
            <a:r>
              <a:rPr lang="zh-CN" altLang="en-US" sz="2800" dirty="0"/>
              <a:t>．使用天平时，下列哪些做法是错误的，将序号填在横线上</a:t>
            </a:r>
            <a:r>
              <a:rPr lang="zh-CN" altLang="en-US" sz="2800" u="sng" dirty="0"/>
              <a:t>            </a:t>
            </a:r>
            <a:r>
              <a:rPr lang="zh-CN" altLang="en-US" sz="2800" dirty="0"/>
              <a:t>。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A</a:t>
            </a:r>
            <a:r>
              <a:rPr lang="zh-CN" altLang="en-US" sz="2800" dirty="0"/>
              <a:t>．用手摸天平托盘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B</a:t>
            </a:r>
            <a:r>
              <a:rPr lang="zh-CN" altLang="en-US" sz="2800" dirty="0"/>
              <a:t>．把化学药品直接放在左盘上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C</a:t>
            </a:r>
            <a:r>
              <a:rPr lang="zh-CN" altLang="en-US" sz="2800" dirty="0"/>
              <a:t>．用镊子夹取砝码，不用手拿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D</a:t>
            </a:r>
            <a:r>
              <a:rPr lang="zh-CN" altLang="en-US" sz="2800" dirty="0"/>
              <a:t>．把潮湿的东西放在天平托盘中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E</a:t>
            </a:r>
            <a:r>
              <a:rPr lang="zh-CN" altLang="en-US" sz="2800" dirty="0"/>
              <a:t>．加减砝码要轻拿轻放，用后及时放回砝码盒内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F</a:t>
            </a:r>
            <a:r>
              <a:rPr lang="zh-CN" altLang="en-US" sz="2800" dirty="0"/>
              <a:t>．加在天平托盘中的物品质量不超过它的称量范围</a:t>
            </a:r>
          </a:p>
        </p:txBody>
      </p:sp>
    </p:spTree>
    <p:extLst>
      <p:ext uri="{BB962C8B-B14F-4D97-AF65-F5344CB8AC3E}">
        <p14:creationId xmlns:p14="http://schemas.microsoft.com/office/powerpoint/2010/main" val="1395410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zh-CN" sz="2800" dirty="0"/>
              <a:t>18</a:t>
            </a:r>
            <a:r>
              <a:rPr lang="zh-CN" altLang="en-US" sz="2800" dirty="0"/>
              <a:t>．某同学想用天平测</a:t>
            </a:r>
            <a:r>
              <a:rPr lang="en-US" altLang="zh-CN" sz="2800" dirty="0"/>
              <a:t>1</a:t>
            </a:r>
            <a:r>
              <a:rPr lang="zh-CN" altLang="en-US" sz="2800" dirty="0"/>
              <a:t>枚大头针的质量，请你把这名同学设计的称量步骤程序整理出正确的顺序</a:t>
            </a:r>
            <a:r>
              <a:rPr lang="en-US" altLang="zh-CN" sz="2800" dirty="0"/>
              <a:t>_______________________</a:t>
            </a:r>
            <a:r>
              <a:rPr lang="zh-CN" altLang="en-US" sz="2800" dirty="0"/>
              <a:t>。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1.</a:t>
            </a:r>
            <a:r>
              <a:rPr lang="zh-CN" altLang="en-US" sz="2800" dirty="0"/>
              <a:t>把天平放在水平桌上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2.</a:t>
            </a:r>
            <a:r>
              <a:rPr lang="zh-CN" altLang="en-US" sz="2800" dirty="0"/>
              <a:t>调节游码直到横梁平衡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3.</a:t>
            </a:r>
            <a:r>
              <a:rPr lang="zh-CN" altLang="en-US" sz="2800" dirty="0"/>
              <a:t>把</a:t>
            </a:r>
            <a:r>
              <a:rPr lang="en-US" altLang="zh-CN" sz="2800" dirty="0"/>
              <a:t>50</a:t>
            </a:r>
            <a:r>
              <a:rPr lang="zh-CN" altLang="en-US" sz="2800" dirty="0"/>
              <a:t>枚相同大头针放在天平左盘，用镊子加减砝码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4.</a:t>
            </a:r>
            <a:r>
              <a:rPr lang="zh-CN" altLang="en-US" sz="2800" dirty="0"/>
              <a:t>调节横梁上的平衡螺母直到横梁平衡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5.</a:t>
            </a:r>
            <a:r>
              <a:rPr lang="zh-CN" altLang="en-US" sz="2800" dirty="0"/>
              <a:t>读出总质量，求出每枚大头针的质量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6.</a:t>
            </a:r>
            <a:r>
              <a:rPr lang="zh-CN" altLang="en-US" sz="2800" dirty="0"/>
              <a:t>把游码放在标尺的零刻线处</a:t>
            </a:r>
          </a:p>
        </p:txBody>
      </p:sp>
    </p:spTree>
    <p:extLst>
      <p:ext uri="{BB962C8B-B14F-4D97-AF65-F5344CB8AC3E}">
        <p14:creationId xmlns:p14="http://schemas.microsoft.com/office/powerpoint/2010/main" val="9480020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502920" y="1257272"/>
            <a:ext cx="8183880" cy="4187952"/>
          </a:xfrm>
        </p:spPr>
        <p:txBody>
          <a:bodyPr/>
          <a:lstStyle/>
          <a:p>
            <a:r>
              <a:rPr lang="zh-CN" altLang="en-US" dirty="0"/>
              <a:t> </a:t>
            </a:r>
            <a:r>
              <a:rPr lang="en-US" altLang="zh-CN" dirty="0"/>
              <a:t>9</a:t>
            </a:r>
            <a:r>
              <a:rPr lang="zh-CN" altLang="en-US" dirty="0"/>
              <a:t>、已经调节好的天平，移到另一张桌子上使用时（  ）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、无须重新调节天平的平衡    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、需要重新调节天平的平衡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、横梁右端的螺母必须向左调  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、横梁右端的螺母必须向右调</a:t>
            </a:r>
          </a:p>
        </p:txBody>
      </p:sp>
    </p:spTree>
    <p:extLst>
      <p:ext uri="{BB962C8B-B14F-4D97-AF65-F5344CB8AC3E}">
        <p14:creationId xmlns:p14="http://schemas.microsoft.com/office/powerpoint/2010/main" val="4687309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502920" y="1257272"/>
            <a:ext cx="8183880" cy="4187952"/>
          </a:xfrm>
        </p:spPr>
        <p:txBody>
          <a:bodyPr/>
          <a:lstStyle/>
          <a:p>
            <a:r>
              <a:rPr lang="en-US" altLang="zh-CN" dirty="0" smtClean="0"/>
              <a:t>11</a:t>
            </a:r>
            <a:r>
              <a:rPr lang="zh-CN" altLang="en-US" dirty="0"/>
              <a:t>、一位同学在测量质量时，在天平的右盘中无论怎样加减砝码，都不能使天平平衡，可采用的方法是（  ）</a:t>
            </a:r>
          </a:p>
          <a:p>
            <a:r>
              <a:rPr lang="en-US" altLang="zh-CN" dirty="0"/>
              <a:t>A</a:t>
            </a:r>
            <a:r>
              <a:rPr lang="zh-CN" altLang="en-US" dirty="0"/>
              <a:t>、移动游码   </a:t>
            </a:r>
          </a:p>
          <a:p>
            <a:r>
              <a:rPr lang="en-US" altLang="zh-CN" dirty="0"/>
              <a:t>B</a:t>
            </a:r>
            <a:r>
              <a:rPr lang="zh-CN" altLang="en-US" dirty="0"/>
              <a:t>、调节平衡螺母  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、交换托盘   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、移动游码并同时调节平衡螺母</a:t>
            </a:r>
          </a:p>
        </p:txBody>
      </p:sp>
    </p:spTree>
    <p:extLst>
      <p:ext uri="{BB962C8B-B14F-4D97-AF65-F5344CB8AC3E}">
        <p14:creationId xmlns:p14="http://schemas.microsoft.com/office/powerpoint/2010/main" val="3229993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611560" y="1268760"/>
            <a:ext cx="7992888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dirty="0"/>
              <a:t>12</a:t>
            </a:r>
            <a:r>
              <a:rPr lang="zh-CN" altLang="en-US" sz="2800" dirty="0"/>
              <a:t>、关于托盘天平的使用，下列说法不正确的是</a:t>
            </a:r>
            <a:r>
              <a:rPr lang="zh-CN" altLang="en-US" sz="2800" dirty="0" smtClean="0"/>
              <a:t>（  ）</a:t>
            </a:r>
            <a:endParaRPr lang="zh-CN" altLang="en-US" sz="2800" dirty="0"/>
          </a:p>
          <a:p>
            <a:pPr marL="0" indent="0">
              <a:buNone/>
            </a:pPr>
            <a:r>
              <a:rPr lang="en-US" altLang="zh-CN" sz="2800" dirty="0" smtClean="0"/>
              <a:t>A</a:t>
            </a:r>
            <a:r>
              <a:rPr lang="zh-CN" altLang="en-US" sz="2800" dirty="0"/>
              <a:t>、被测的物体应放在左托盘、砝码应放在右托盘</a:t>
            </a:r>
          </a:p>
          <a:p>
            <a:pPr marL="0" indent="0">
              <a:buNone/>
            </a:pPr>
            <a:r>
              <a:rPr lang="en-US" altLang="zh-CN" sz="2800" dirty="0" smtClean="0"/>
              <a:t>B</a:t>
            </a:r>
            <a:r>
              <a:rPr lang="zh-CN" altLang="en-US" sz="2800" dirty="0"/>
              <a:t>、被测的物体的质量不能超过天平的称量</a:t>
            </a:r>
          </a:p>
          <a:p>
            <a:pPr marL="0" indent="0">
              <a:buNone/>
            </a:pPr>
            <a:r>
              <a:rPr lang="en-US" altLang="zh-CN" sz="2800" dirty="0" smtClean="0"/>
              <a:t>C</a:t>
            </a:r>
            <a:r>
              <a:rPr lang="zh-CN" altLang="en-US" sz="2800" dirty="0"/>
              <a:t>、称量时，可调节天平横梁右端的平衡螺母，使天平平衡</a:t>
            </a:r>
          </a:p>
          <a:p>
            <a:pPr marL="0" indent="0">
              <a:buNone/>
            </a:pPr>
            <a:r>
              <a:rPr lang="en-US" altLang="zh-CN" sz="2800" dirty="0" smtClean="0"/>
              <a:t>D</a:t>
            </a:r>
            <a:r>
              <a:rPr lang="zh-CN" altLang="en-US" sz="2800" dirty="0"/>
              <a:t>、天平平衡后、被测的物体的质量等于右盘中砝码的总质量加上游码所对的刻度值。</a:t>
            </a:r>
          </a:p>
        </p:txBody>
      </p:sp>
    </p:spTree>
    <p:extLst>
      <p:ext uri="{BB962C8B-B14F-4D97-AF65-F5344CB8AC3E}">
        <p14:creationId xmlns:p14="http://schemas.microsoft.com/office/powerpoint/2010/main" val="16601660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dirty="0"/>
              <a:t>15</a:t>
            </a:r>
            <a:r>
              <a:rPr lang="zh-CN" altLang="en-US" dirty="0"/>
              <a:t>、用托盘天平称量一粒大米的质量，下列方法中可取的是（  ）</a:t>
            </a:r>
          </a:p>
          <a:p>
            <a:pPr>
              <a:lnSpc>
                <a:spcPct val="90000"/>
              </a:lnSpc>
            </a:pPr>
            <a:r>
              <a:rPr lang="en-US" altLang="zh-CN" dirty="0" smtClean="0"/>
              <a:t>A</a:t>
            </a:r>
            <a:r>
              <a:rPr lang="zh-CN" altLang="en-US" dirty="0"/>
              <a:t>、一粒大米质量太小，无法称量</a:t>
            </a:r>
          </a:p>
          <a:p>
            <a:pPr>
              <a:lnSpc>
                <a:spcPct val="90000"/>
              </a:lnSpc>
            </a:pPr>
            <a:r>
              <a:rPr lang="en-US" altLang="zh-CN" dirty="0" smtClean="0"/>
              <a:t>B</a:t>
            </a:r>
            <a:r>
              <a:rPr lang="zh-CN" altLang="en-US" dirty="0"/>
              <a:t>、把一粒大米放在天平右盘里，在右盘中放砝码，反复测量，求平均值。</a:t>
            </a:r>
          </a:p>
          <a:p>
            <a:pPr>
              <a:lnSpc>
                <a:spcPct val="90000"/>
              </a:lnSpc>
            </a:pPr>
            <a:r>
              <a:rPr lang="en-US" altLang="zh-CN" dirty="0" smtClean="0"/>
              <a:t>C</a:t>
            </a:r>
            <a:r>
              <a:rPr lang="zh-CN" altLang="en-US" dirty="0"/>
              <a:t>、把一粒大米放在一只小杯中测出其总质量，再减去小杯的质量</a:t>
            </a:r>
          </a:p>
          <a:p>
            <a:pPr>
              <a:lnSpc>
                <a:spcPct val="90000"/>
              </a:lnSpc>
            </a:pPr>
            <a:r>
              <a:rPr lang="en-US" altLang="zh-CN" dirty="0" smtClean="0"/>
              <a:t>D</a:t>
            </a:r>
            <a:r>
              <a:rPr lang="zh-CN" altLang="en-US" dirty="0"/>
              <a:t>、取</a:t>
            </a:r>
            <a:r>
              <a:rPr lang="en-US" altLang="zh-CN" dirty="0"/>
              <a:t>100</a:t>
            </a:r>
            <a:r>
              <a:rPr lang="zh-CN" altLang="en-US" dirty="0"/>
              <a:t>粒大米称出其总质量为</a:t>
            </a:r>
            <a:r>
              <a:rPr lang="en-US" altLang="zh-CN" dirty="0"/>
              <a:t>m</a:t>
            </a:r>
            <a:r>
              <a:rPr lang="zh-CN" altLang="en-US" dirty="0"/>
              <a:t>，则一粒大米的质量为</a:t>
            </a:r>
            <a:r>
              <a:rPr lang="en-US" altLang="zh-CN" dirty="0"/>
              <a:t>m/100</a:t>
            </a:r>
            <a:r>
              <a:rPr lang="zh-CN" altLang="en-US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209183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第一PPT模板网-WWW.1PPT.COM ">
  <a:themeElements>
    <a:clrScheme name="视点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视点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视点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2478</Words>
  <Application>Microsoft Office PowerPoint</Application>
  <PresentationFormat>全屏显示(4:3)</PresentationFormat>
  <Paragraphs>205</Paragraphs>
  <Slides>39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39</vt:i4>
      </vt:variant>
    </vt:vector>
  </HeadingPairs>
  <TitlesOfParts>
    <vt:vector size="42" baseType="lpstr">
      <vt:lpstr>第一PPT模板网-WWW.1PPT.COM </vt:lpstr>
      <vt:lpstr>Flash.Movie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Carrie</cp:lastModifiedBy>
  <cp:revision>6</cp:revision>
  <dcterms:created xsi:type="dcterms:W3CDTF">2017-11-18T01:01:29Z</dcterms:created>
  <dcterms:modified xsi:type="dcterms:W3CDTF">2020-03-09T06:52:00Z</dcterms:modified>
</cp:coreProperties>
</file>