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43"/>
  </p:notesMasterIdLst>
  <p:sldIdLst>
    <p:sldId id="264" r:id="rId2"/>
    <p:sldId id="270" r:id="rId3"/>
    <p:sldId id="372" r:id="rId4"/>
    <p:sldId id="398" r:id="rId5"/>
    <p:sldId id="267" r:id="rId6"/>
    <p:sldId id="373" r:id="rId7"/>
    <p:sldId id="394" r:id="rId8"/>
    <p:sldId id="396" r:id="rId9"/>
    <p:sldId id="374" r:id="rId10"/>
    <p:sldId id="280" r:id="rId11"/>
    <p:sldId id="375" r:id="rId12"/>
    <p:sldId id="399" r:id="rId13"/>
    <p:sldId id="400" r:id="rId14"/>
    <p:sldId id="401" r:id="rId15"/>
    <p:sldId id="402" r:id="rId16"/>
    <p:sldId id="403" r:id="rId17"/>
    <p:sldId id="378" r:id="rId18"/>
    <p:sldId id="381" r:id="rId19"/>
    <p:sldId id="404" r:id="rId20"/>
    <p:sldId id="405" r:id="rId21"/>
    <p:sldId id="380" r:id="rId22"/>
    <p:sldId id="382" r:id="rId23"/>
    <p:sldId id="285" r:id="rId24"/>
    <p:sldId id="406" r:id="rId25"/>
    <p:sldId id="407" r:id="rId26"/>
    <p:sldId id="408" r:id="rId27"/>
    <p:sldId id="409" r:id="rId28"/>
    <p:sldId id="335" r:id="rId29"/>
    <p:sldId id="366" r:id="rId30"/>
    <p:sldId id="383" r:id="rId31"/>
    <p:sldId id="384" r:id="rId32"/>
    <p:sldId id="412" r:id="rId33"/>
    <p:sldId id="385" r:id="rId34"/>
    <p:sldId id="386" r:id="rId35"/>
    <p:sldId id="387" r:id="rId36"/>
    <p:sldId id="388" r:id="rId37"/>
    <p:sldId id="389" r:id="rId38"/>
    <p:sldId id="390" r:id="rId39"/>
    <p:sldId id="410" r:id="rId40"/>
    <p:sldId id="411" r:id="rId41"/>
    <p:sldId id="391" r:id="rId42"/>
  </p:sldIdLst>
  <p:sldSz cx="9144000" cy="6858000" type="screen4x3"/>
  <p:notesSz cx="6858000" cy="9144000"/>
  <p:custDataLst>
    <p:tags r:id="rId44"/>
  </p:custDataLst>
  <p:defaultTextStyle>
    <a:defPPr>
      <a:defRPr lang="zh-CN"/>
    </a:defPPr>
    <a:lvl1pPr algn="l" rtl="0" fontAlgn="base">
      <a:lnSpc>
        <a:spcPct val="150000"/>
      </a:lnSpc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1pPr>
    <a:lvl2pPr marL="457200" algn="l" rtl="0" fontAlgn="base">
      <a:lnSpc>
        <a:spcPct val="150000"/>
      </a:lnSpc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2pPr>
    <a:lvl3pPr marL="914400" algn="l" rtl="0" fontAlgn="base">
      <a:lnSpc>
        <a:spcPct val="150000"/>
      </a:lnSpc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3pPr>
    <a:lvl4pPr marL="1371600" algn="l" rtl="0" fontAlgn="base">
      <a:lnSpc>
        <a:spcPct val="150000"/>
      </a:lnSpc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4pPr>
    <a:lvl5pPr marL="1828800" algn="l" rtl="0" fontAlgn="base">
      <a:lnSpc>
        <a:spcPct val="150000"/>
      </a:lnSpc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5pPr>
    <a:lvl6pPr marL="2286000" algn="l" defTabSz="914400" rtl="0" eaLnBrk="1" latinLnBrk="0" hangingPunct="1"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6pPr>
    <a:lvl7pPr marL="2743200" algn="l" defTabSz="914400" rtl="0" eaLnBrk="1" latinLnBrk="0" hangingPunct="1"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7pPr>
    <a:lvl8pPr marL="3200400" algn="l" defTabSz="914400" rtl="0" eaLnBrk="1" latinLnBrk="0" hangingPunct="1"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8pPr>
    <a:lvl9pPr marL="3657600" algn="l" defTabSz="914400" rtl="0" eaLnBrk="1" latinLnBrk="0" hangingPunct="1">
      <a:defRPr sz="2200" b="1" kern="1200">
        <a:solidFill>
          <a:schemeClr val="tx1"/>
        </a:solidFill>
        <a:latin typeface="宋体" pitchFamily="2" charset="-122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0000"/>
    <a:srgbClr val="0000FF"/>
    <a:srgbClr val="254061"/>
    <a:srgbClr val="C40404"/>
    <a:srgbClr val="FF6600"/>
    <a:srgbClr val="FF0000"/>
    <a:srgbClr val="008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25" autoAdjust="0"/>
    <p:restoredTop sz="94660"/>
  </p:normalViewPr>
  <p:slideViewPr>
    <p:cSldViewPr snapToGrid="0">
      <p:cViewPr>
        <p:scale>
          <a:sx n="100" d="100"/>
          <a:sy n="100" d="100"/>
        </p:scale>
        <p:origin x="-1042" y="168"/>
      </p:cViewPr>
      <p:guideLst>
        <p:guide orient="horz" pos="864"/>
        <p:guide pos="311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3BDEB7-5150-410C-AB5C-83F90E18630B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1A1F5-1201-4BB7-A323-39BC9F9C53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452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1A1F5-1201-4BB7-A323-39BC9F9C53E2}" type="slidenum">
              <a:rPr lang="zh-CN" altLang="en-US" smtClean="0"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30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email">
                <a:alphaModFix amt="5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altLang="zh-CN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altLang="zh-CN" dirty="0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088591F-5851-44A0-AB61-5B8AB04AB17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FE898C-FCE9-4947-80A1-1EF6C65ECB8A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0F5D52-3F85-407D-A620-2702A101760A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A1A355-F6C6-473E-915E-D92D49877223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EF2B3E-E8AF-44D4-BFE7-C64F3AC8C2A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69D29D-855A-4798-A652-82E87D2AC267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ECA600-2BCB-4048-BAC0-610ABCF0F3A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32B95-3445-48A2-AAFA-C27BE59959C8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F0773F6-77A9-4234-84BA-7343D9F8CA65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email"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D33902-9C86-40FD-8E65-E479F7D7E4B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044A41-6147-49F7-A14B-312D1297AD0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29486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3483" y="5781728"/>
            <a:ext cx="3402314" cy="1080868"/>
          </a:xfrm>
          <a:prstGeom prst="rtTriangle">
            <a:avLst/>
          </a:prstGeom>
          <a:blipFill>
            <a:blip r:embed="rId13" cstate="email"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78213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altLang="zh-CN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altLang="zh-CN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916DB8A-4BA9-4F7F-92ED-C96A41554E6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2" name="Rectangle 12"/>
          <p:cNvSpPr>
            <a:spLocks noChangeArrowheads="1"/>
          </p:cNvSpPr>
          <p:nvPr/>
        </p:nvSpPr>
        <p:spPr bwMode="auto">
          <a:xfrm>
            <a:off x="765176" y="1651934"/>
            <a:ext cx="788352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>
              <a:lnSpc>
                <a:spcPct val="200000"/>
              </a:lnSpc>
            </a:pPr>
            <a:r>
              <a:rPr lang="zh-CN" altLang="en-US" sz="5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  <a:cs typeface="Times New Roman" pitchFamily="18" charset="0"/>
              </a:rPr>
              <a:t>学</a:t>
            </a:r>
            <a:r>
              <a:rPr lang="zh-CN" altLang="en-US" sz="5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  <a:cs typeface="Times New Roman" pitchFamily="18" charset="0"/>
              </a:rPr>
              <a:t>习使用天平和量筒 </a:t>
            </a:r>
          </a:p>
        </p:txBody>
      </p:sp>
      <p:sp>
        <p:nvSpPr>
          <p:cNvPr id="2" name="矩形 1"/>
          <p:cNvSpPr/>
          <p:nvPr/>
        </p:nvSpPr>
        <p:spPr>
          <a:xfrm>
            <a:off x="2855159" y="833973"/>
            <a:ext cx="3570208" cy="76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0" dirty="0">
                <a:latin typeface="华文楷体" pitchFamily="2" charset="-122"/>
                <a:ea typeface="华文楷体" pitchFamily="2" charset="-122"/>
              </a:rPr>
              <a:t>第五章 质量与密度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388100" name="Text Box 4"/>
          <p:cNvSpPr txBox="1">
            <a:spLocks noChangeArrowheads="1"/>
          </p:cNvSpPr>
          <p:nvPr/>
        </p:nvSpPr>
        <p:spPr bwMode="auto">
          <a:xfrm>
            <a:off x="808039" y="1673516"/>
            <a:ext cx="7820025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体验</a:t>
            </a:r>
            <a:r>
              <a:rPr lang="en-US" altLang="zh-CN" dirty="0">
                <a:solidFill>
                  <a:srgbClr val="FF0000"/>
                </a:solidFill>
              </a:rPr>
              <a:t>1】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天平的使用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 </a:t>
            </a:r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：观察天平称量标尺的分度值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，量程是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：把该天平调平衡后，测量一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支粉笔的质量。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提示：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1.0.2g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活动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2.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略</a:t>
            </a:r>
          </a:p>
        </p:txBody>
      </p:sp>
      <p:pic>
        <p:nvPicPr>
          <p:cNvPr id="388173" name="Picture 77" descr="一级栏目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7964" y="447801"/>
            <a:ext cx="4376737" cy="108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8174" name="Picture 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2939" y="2239083"/>
            <a:ext cx="2809875" cy="227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666" name="Text Box 2"/>
          <p:cNvSpPr txBox="1">
            <a:spLocks noChangeArrowheads="1"/>
          </p:cNvSpPr>
          <p:nvPr/>
        </p:nvSpPr>
        <p:spPr bwMode="auto">
          <a:xfrm>
            <a:off x="884239" y="945143"/>
            <a:ext cx="8040687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体验</a:t>
            </a:r>
            <a:r>
              <a:rPr lang="en-US" altLang="zh-CN" dirty="0">
                <a:solidFill>
                  <a:srgbClr val="FF0000"/>
                </a:solidFill>
              </a:rPr>
              <a:t>2】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量筒的使用 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：观察如图所示量筒。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：用量筒测量水的体积。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中，量筒上边的字母是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量筒的分度值是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，量程是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中，测得水的体积是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mL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提示：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(1)mL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10mL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250mL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(2)110</a:t>
            </a:r>
          </a:p>
        </p:txBody>
      </p:sp>
      <p:pic>
        <p:nvPicPr>
          <p:cNvPr id="4976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9739" y="1937924"/>
            <a:ext cx="1247775" cy="329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6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4290" name="Text Box 2"/>
          <p:cNvSpPr txBox="1">
            <a:spLocks noChangeArrowheads="1"/>
          </p:cNvSpPr>
          <p:nvPr/>
        </p:nvSpPr>
        <p:spPr bwMode="auto">
          <a:xfrm>
            <a:off x="976314" y="2015960"/>
            <a:ext cx="782002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如何调节和使用天平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如何用量筒和量杯测体积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</a:p>
        </p:txBody>
      </p:sp>
      <p:pic>
        <p:nvPicPr>
          <p:cNvPr id="524291" name="Picture 3" descr="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8725" y="1017553"/>
            <a:ext cx="1758950" cy="61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382982" name="Text Box 6"/>
          <p:cNvSpPr txBox="1">
            <a:spLocks noChangeArrowheads="1"/>
          </p:cNvSpPr>
          <p:nvPr/>
        </p:nvSpPr>
        <p:spPr bwMode="auto">
          <a:xfrm>
            <a:off x="759885" y="1721926"/>
            <a:ext cx="8116887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探究</a:t>
            </a:r>
            <a:r>
              <a:rPr lang="en-US" altLang="zh-CN" dirty="0">
                <a:solidFill>
                  <a:srgbClr val="FF0000"/>
                </a:solidFill>
              </a:rPr>
              <a:t>1  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天平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 </a:t>
            </a:r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结合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体验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，思考下列问题：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在活动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中，称量粉笔质量前，如何调节天平使之平衡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把天平放在水平桌面上；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把游码移至称量标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尺左端的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刻度线处；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调节平衡螺母，使指针指在分度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盘中线处。</a:t>
            </a:r>
          </a:p>
        </p:txBody>
      </p:sp>
      <p:pic>
        <p:nvPicPr>
          <p:cNvPr id="382990" name="Picture 14" descr="一级栏目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7964" y="121954"/>
            <a:ext cx="4376737" cy="128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98690" name="Text Box 2"/>
          <p:cNvSpPr txBox="1">
            <a:spLocks noChangeArrowheads="1"/>
          </p:cNvSpPr>
          <p:nvPr/>
        </p:nvSpPr>
        <p:spPr bwMode="auto">
          <a:xfrm>
            <a:off x="874714" y="1772207"/>
            <a:ext cx="8040687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天平调好后如何测出粉笔的质量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在天平的左盘放粉笔，右盘放砝码，添加砝码并移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动游码使天平平衡，此时砝码质量与称量标尺上示数值之和即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为粉笔的质量。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0194" name="Text Box 2"/>
          <p:cNvSpPr txBox="1">
            <a:spLocks noChangeArrowheads="1"/>
          </p:cNvSpPr>
          <p:nvPr/>
        </p:nvSpPr>
        <p:spPr bwMode="auto">
          <a:xfrm>
            <a:off x="646114" y="259152"/>
            <a:ext cx="8040687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3.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填一填：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阅读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托盘天平使用说明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完成下列问题：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放平：使用时应将天平放在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工作台上。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调衡：使用前将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移至称量标尺左端的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0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刻度线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处，调节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，使指针指在分度盘中线处。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称量：天平的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盘放物体，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盘放砝码；通过增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减砝码和移动游码在称量标尺上的位置，直至横梁恢复平衡，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此时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与称量标尺上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之和即为被测物体的质量。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水平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游码　平衡螺母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　右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砝码质量　游码所对应示数值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2242" name="Text Box 2"/>
          <p:cNvSpPr txBox="1">
            <a:spLocks noChangeArrowheads="1"/>
          </p:cNvSpPr>
          <p:nvPr/>
        </p:nvSpPr>
        <p:spPr bwMode="auto">
          <a:xfrm>
            <a:off x="703264" y="713035"/>
            <a:ext cx="8040687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4.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议一议：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称量前，若天平不平衡，指针偏向分度盘右侧，应该向</a:t>
            </a:r>
          </a:p>
          <a:p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调节平衡螺母。在称量过程中，天平不平衡，还能调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节平衡螺母吗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提示：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若指针右偏，则应向左调，若指针左偏，则应向右调，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即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左偏右调，右偏左调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。在称量过程中，天平不平衡，需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加减砝码或移动游码使之平衡，不能再调平衡螺母了。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　不能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99714" name="Text Box 2"/>
          <p:cNvSpPr txBox="1">
            <a:spLocks noChangeArrowheads="1"/>
          </p:cNvSpPr>
          <p:nvPr/>
        </p:nvSpPr>
        <p:spPr bwMode="auto">
          <a:xfrm>
            <a:off x="750889" y="1039777"/>
            <a:ext cx="8040687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使用天平时为什么不能用手拨动游码或拿取砝码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用手拨动游码或拿取砝码，容易使游码或砝码生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锈，影响精确度。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右盘添加砝码时，应按照先大后小的顺序，还是先小后大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的顺序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说出你的理由。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为避免重复夹取砝码，应按照从大到小的顺序依次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加减砝码。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7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398338" name="Text Box 2"/>
          <p:cNvSpPr txBox="1">
            <a:spLocks noChangeArrowheads="1"/>
          </p:cNvSpPr>
          <p:nvPr/>
        </p:nvSpPr>
        <p:spPr bwMode="auto">
          <a:xfrm>
            <a:off x="601663" y="808345"/>
            <a:ext cx="8094662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(4)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读取游码在称量标尺上的示数时，应以游码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端为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准。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(5)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潮湿的物品或化学物品能直接放在托盘上吗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为什么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提示：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天平不能置于易受潮的地方，避免沾着酸、碱、油脂。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天平和砝码应保持干燥清洁，不能把潮湿、有腐蚀性的物体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直接放入托盘中。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不能　防止腐蚀天平托盘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0738" name="Text Box 2"/>
          <p:cNvSpPr txBox="1">
            <a:spLocks noChangeArrowheads="1"/>
          </p:cNvSpPr>
          <p:nvPr/>
        </p:nvSpPr>
        <p:spPr bwMode="auto">
          <a:xfrm>
            <a:off x="668338" y="747379"/>
            <a:ext cx="8094662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5.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测一测：测出一杯水的质量。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估测空杯的质量，待测物体质量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超过天平量程。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提示：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天平是一种精密的测量仪器，被称物体的质量不能大于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天平的量程，否则就会造成天平损坏。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不能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测出空杯质量为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，把水倒入杯子后测出总质量为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，则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水的质量为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参考答案：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-m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5314" name="Text Box 2"/>
          <p:cNvSpPr txBox="1">
            <a:spLocks noChangeArrowheads="1"/>
          </p:cNvSpPr>
          <p:nvPr/>
        </p:nvSpPr>
        <p:spPr bwMode="auto">
          <a:xfrm>
            <a:off x="792164" y="512589"/>
            <a:ext cx="782002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探究</a:t>
            </a:r>
            <a:r>
              <a:rPr lang="en-US" altLang="zh-CN" dirty="0">
                <a:solidFill>
                  <a:srgbClr val="FF0000"/>
                </a:solidFill>
              </a:rPr>
              <a:t>2  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量筒和量杯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 </a:t>
            </a:r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结合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体验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，思考下列问题：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观察下图，请说一下量筒和量杯有哪些相同点和不同点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</a:p>
        </p:txBody>
      </p:sp>
      <p:pic>
        <p:nvPicPr>
          <p:cNvPr id="525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689" y="2501961"/>
            <a:ext cx="3228975" cy="3670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graphicFrame>
        <p:nvGraphicFramePr>
          <p:cNvPr id="526510" name="Group 1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000711"/>
              </p:ext>
            </p:extLst>
          </p:nvPr>
        </p:nvGraphicFramePr>
        <p:xfrm>
          <a:off x="969963" y="895757"/>
          <a:ext cx="7446962" cy="4355256"/>
        </p:xfrm>
        <a:graphic>
          <a:graphicData uri="http://schemas.openxmlformats.org/drawingml/2006/table">
            <a:tbl>
              <a:tblPr/>
              <a:tblGrid>
                <a:gridCol w="1169987"/>
                <a:gridCol w="881063"/>
                <a:gridCol w="2116137"/>
                <a:gridCol w="3279775"/>
              </a:tblGrid>
              <a:tr h="92227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比　较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量　筒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量　杯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418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不同点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形状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上下口径</a:t>
                      </a:r>
                      <a:r>
                        <a:rPr kumimoji="0" lang="zh-CN" altLang="en-US" sz="25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　　 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越往上，口径越</a:t>
                      </a:r>
                      <a:r>
                        <a:rPr kumimoji="0" lang="zh-CN" altLang="en-US" sz="25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　　 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27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刻度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均匀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不均匀，越往上越</a:t>
                      </a:r>
                      <a:r>
                        <a:rPr kumimoji="0" lang="zh-CN" altLang="en-US" sz="25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　　 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相同点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用途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测量</a:t>
                      </a:r>
                      <a:r>
                        <a:rPr kumimoji="0" lang="zh-CN" altLang="en-US" sz="25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　　　　</a:t>
                      </a: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的仪器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7362" name="Text Box 2"/>
          <p:cNvSpPr txBox="1">
            <a:spLocks noChangeArrowheads="1"/>
          </p:cNvSpPr>
          <p:nvPr/>
        </p:nvSpPr>
        <p:spPr bwMode="auto">
          <a:xfrm>
            <a:off x="611188" y="181026"/>
            <a:ext cx="8094662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提示：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量筒和量杯是测量液体体积的仪器。量筒的上下口径相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同，因此刻度均匀；量杯上下口径不同，因此刻度不均匀。量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杯越往上，口径越粗，同样的体积，上升的高度就越小，因此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刻度越紧密，下面的刻度则越稀疏。它们上边都有刻度，上边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标着数值，最上边标有字母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mL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</a:p>
        </p:txBody>
      </p:sp>
      <p:graphicFrame>
        <p:nvGraphicFramePr>
          <p:cNvPr id="527511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469573"/>
              </p:ext>
            </p:extLst>
          </p:nvPr>
        </p:nvGraphicFramePr>
        <p:xfrm>
          <a:off x="1222375" y="3276600"/>
          <a:ext cx="7331075" cy="2836926"/>
        </p:xfrm>
        <a:graphic>
          <a:graphicData uri="http://schemas.openxmlformats.org/drawingml/2006/table">
            <a:tbl>
              <a:tblPr/>
              <a:tblGrid>
                <a:gridCol w="1225550"/>
                <a:gridCol w="922338"/>
                <a:gridCol w="2136775"/>
                <a:gridCol w="3046412"/>
              </a:tblGrid>
              <a:tr h="63255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比　较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量　筒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量　杯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80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不同点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形状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上下口径</a:t>
                      </a:r>
                      <a:r>
                        <a:rPr kumimoji="0" lang="zh-CN" altLang="en-US" sz="25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相同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越往上，口径越</a:t>
                      </a:r>
                      <a:r>
                        <a:rPr kumimoji="0" lang="zh-CN" altLang="en-US" sz="25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粗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80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刻度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均匀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不均匀，越往上越</a:t>
                      </a:r>
                      <a:r>
                        <a:rPr kumimoji="0" lang="zh-CN" altLang="en-US" sz="25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密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8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相同点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用途</a:t>
                      </a:r>
                      <a:endParaRPr kumimoji="0" lang="zh-CN" altLang="en-US" sz="2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测量</a:t>
                      </a:r>
                      <a:r>
                        <a:rPr kumimoji="0" lang="zh-CN" altLang="en-US" sz="25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液体体积</a:t>
                      </a:r>
                      <a:r>
                        <a:rPr kumimoji="0" lang="zh-CN" altLang="en-US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楷体_GB2312" pitchFamily="49" charset="-122"/>
                          <a:cs typeface="Times New Roman" pitchFamily="18" charset="0"/>
                        </a:rPr>
                        <a:t>的仪器</a:t>
                      </a:r>
                      <a:endParaRPr kumimoji="0" lang="zh-CN" altLang="en-US" sz="2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49" charset="-122"/>
                        <a:cs typeface="Times New Roman" pitchFamily="18" charset="0"/>
                      </a:endParaRPr>
                    </a:p>
                  </a:txBody>
                  <a:tcPr marL="90000" marR="90000" marT="56176" marB="56176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8386" name="Text Box 2"/>
          <p:cNvSpPr txBox="1">
            <a:spLocks noChangeArrowheads="1"/>
          </p:cNvSpPr>
          <p:nvPr/>
        </p:nvSpPr>
        <p:spPr bwMode="auto">
          <a:xfrm>
            <a:off x="639763" y="901408"/>
            <a:ext cx="8094662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测体积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往量筒中倒一些水，你会看到液面的形状是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的，读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数时，视线应与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的底部在同一水平线上；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往量筒中倒一些水银，你会看到液面的形状是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读数时，视线应与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的顶部在同一水平线上。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凹形　凹面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凸起　凸面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29410" name="Text Box 2"/>
          <p:cNvSpPr txBox="1">
            <a:spLocks noChangeArrowheads="1"/>
          </p:cNvSpPr>
          <p:nvPr/>
        </p:nvSpPr>
        <p:spPr bwMode="auto">
          <a:xfrm>
            <a:off x="839788" y="901316"/>
            <a:ext cx="8094662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3.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如图，读数方法正确的是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。若俯视则示数偏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若仰视则示数偏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</a:p>
          <a:p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zh-CN" altLang="en-US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B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大　小</a:t>
            </a:r>
          </a:p>
        </p:txBody>
      </p:sp>
      <p:pic>
        <p:nvPicPr>
          <p:cNvPr id="529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499" y="2148485"/>
            <a:ext cx="4638675" cy="2915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3810" name="Text Box 2"/>
          <p:cNvSpPr txBox="1">
            <a:spLocks noChangeArrowheads="1"/>
          </p:cNvSpPr>
          <p:nvPr/>
        </p:nvSpPr>
        <p:spPr bwMode="auto">
          <a:xfrm>
            <a:off x="422276" y="716428"/>
            <a:ext cx="8094662" cy="466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4.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结合图示，说一说如何利用量筒测石块的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体积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提示：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可先在量筒中注入一些水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多少以能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使固体浸没水中且水在量筒的满刻度以下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为标准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，然后把石块放入使其浸没，则水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上升的体积即为石块的体积。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参考答案：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在量筒中注入一定体积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(V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的水；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用细线系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住石块并使其全部浸没在水中，读出此时水面所对应刻度为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V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石块的体积为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V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-V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</a:p>
        </p:txBody>
      </p:sp>
      <p:pic>
        <p:nvPicPr>
          <p:cNvPr id="5038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3788" y="171449"/>
            <a:ext cx="1943100" cy="347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6882" name="Text Box 2"/>
          <p:cNvSpPr txBox="1">
            <a:spLocks noChangeArrowheads="1"/>
          </p:cNvSpPr>
          <p:nvPr/>
        </p:nvSpPr>
        <p:spPr bwMode="auto">
          <a:xfrm>
            <a:off x="1049338" y="1832264"/>
            <a:ext cx="8094662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一、托盘天平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作用：测量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的常用工具。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使用：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使用前：观察天平的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及称量标尺上的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估测待测物体的质量。</a:t>
            </a:r>
          </a:p>
        </p:txBody>
      </p:sp>
      <p:pic>
        <p:nvPicPr>
          <p:cNvPr id="506883" name="Picture 3" descr="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0300" y="933710"/>
            <a:ext cx="1758950" cy="61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6884" name="Text Box 4"/>
          <p:cNvSpPr txBox="1">
            <a:spLocks noChangeArrowheads="1"/>
          </p:cNvSpPr>
          <p:nvPr/>
        </p:nvSpPr>
        <p:spPr bwMode="auto">
          <a:xfrm>
            <a:off x="2406650" y="2239075"/>
            <a:ext cx="15621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质量</a:t>
            </a:r>
          </a:p>
        </p:txBody>
      </p:sp>
      <p:sp>
        <p:nvSpPr>
          <p:cNvPr id="506885" name="Text Box 5"/>
          <p:cNvSpPr txBox="1">
            <a:spLocks noChangeArrowheads="1"/>
          </p:cNvSpPr>
          <p:nvPr/>
        </p:nvSpPr>
        <p:spPr bwMode="auto">
          <a:xfrm>
            <a:off x="3708400" y="3167263"/>
            <a:ext cx="14732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cs typeface="Times New Roman" pitchFamily="18" charset="0"/>
              </a:rPr>
              <a:t>称量</a:t>
            </a:r>
          </a:p>
        </p:txBody>
      </p:sp>
      <p:sp>
        <p:nvSpPr>
          <p:cNvPr id="506888" name="Text Box 8"/>
          <p:cNvSpPr txBox="1">
            <a:spLocks noChangeArrowheads="1"/>
          </p:cNvSpPr>
          <p:nvPr/>
        </p:nvSpPr>
        <p:spPr bwMode="auto">
          <a:xfrm>
            <a:off x="6584950" y="3162378"/>
            <a:ext cx="22098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cs typeface="Times New Roman" pitchFamily="18" charset="0"/>
              </a:rPr>
              <a:t>量程及分度值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884" grpId="0" autoUpdateAnimBg="0"/>
      <p:bldP spid="506885" grpId="0" autoUpdateAnimBg="0"/>
      <p:bldP spid="506888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0434" name="Text Box 2"/>
          <p:cNvSpPr txBox="1">
            <a:spLocks noChangeArrowheads="1"/>
          </p:cNvSpPr>
          <p:nvPr/>
        </p:nvSpPr>
        <p:spPr bwMode="auto">
          <a:xfrm>
            <a:off x="476251" y="423967"/>
            <a:ext cx="8094662" cy="5278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使用时：①放平：将天平放在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工作台上。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②调零：游码移至称量标尺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0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刻度线处。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③调平：调节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，使指针指在分度标尺的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___________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处。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④称量：天平的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盘放物体，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盘放砝码，添加砝码并移动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游码，使指针对准分度标尺的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线。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⑤读数：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_______________________________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即为被测物体的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质量。</a:t>
            </a:r>
          </a:p>
          <a:p>
            <a:pPr>
              <a:spcBef>
                <a:spcPts val="600"/>
              </a:spcBef>
            </a:pP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使用后：测量完毕，用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将砝码放回盒中，游码归零。</a:t>
            </a:r>
            <a:endParaRPr lang="zh-CN" altLang="en-US" dirty="0"/>
          </a:p>
        </p:txBody>
      </p:sp>
      <p:sp>
        <p:nvSpPr>
          <p:cNvPr id="530435" name="Text Box 3"/>
          <p:cNvSpPr txBox="1">
            <a:spLocks noChangeArrowheads="1"/>
          </p:cNvSpPr>
          <p:nvPr/>
        </p:nvSpPr>
        <p:spPr bwMode="auto">
          <a:xfrm>
            <a:off x="4309270" y="281426"/>
            <a:ext cx="12795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水平</a:t>
            </a:r>
          </a:p>
        </p:txBody>
      </p:sp>
      <p:sp>
        <p:nvSpPr>
          <p:cNvPr id="530436" name="Text Box 4"/>
          <p:cNvSpPr txBox="1">
            <a:spLocks noChangeArrowheads="1"/>
          </p:cNvSpPr>
          <p:nvPr/>
        </p:nvSpPr>
        <p:spPr bwMode="auto">
          <a:xfrm>
            <a:off x="3491706" y="875951"/>
            <a:ext cx="149225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左端</a:t>
            </a:r>
          </a:p>
        </p:txBody>
      </p:sp>
      <p:sp>
        <p:nvSpPr>
          <p:cNvPr id="530437" name="Text Box 5"/>
          <p:cNvSpPr txBox="1">
            <a:spLocks noChangeArrowheads="1"/>
          </p:cNvSpPr>
          <p:nvPr/>
        </p:nvSpPr>
        <p:spPr bwMode="auto">
          <a:xfrm>
            <a:off x="1831181" y="1485720"/>
            <a:ext cx="20193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cs typeface="Times New Roman" pitchFamily="18" charset="0"/>
              </a:rPr>
              <a:t>平衡螺母</a:t>
            </a:r>
          </a:p>
        </p:txBody>
      </p:sp>
      <p:sp>
        <p:nvSpPr>
          <p:cNvPr id="530438" name="Text Box 6"/>
          <p:cNvSpPr txBox="1">
            <a:spLocks noChangeArrowheads="1"/>
          </p:cNvSpPr>
          <p:nvPr/>
        </p:nvSpPr>
        <p:spPr bwMode="auto">
          <a:xfrm>
            <a:off x="6363495" y="1485720"/>
            <a:ext cx="194627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中央刻度线</a:t>
            </a:r>
          </a:p>
        </p:txBody>
      </p:sp>
      <p:sp>
        <p:nvSpPr>
          <p:cNvPr id="530439" name="Text Box 7"/>
          <p:cNvSpPr txBox="1">
            <a:spLocks noChangeArrowheads="1"/>
          </p:cNvSpPr>
          <p:nvPr/>
        </p:nvSpPr>
        <p:spPr bwMode="auto">
          <a:xfrm>
            <a:off x="2008981" y="2690015"/>
            <a:ext cx="13716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左</a:t>
            </a:r>
          </a:p>
        </p:txBody>
      </p:sp>
      <p:sp>
        <p:nvSpPr>
          <p:cNvPr id="530440" name="Text Box 8"/>
          <p:cNvSpPr txBox="1">
            <a:spLocks noChangeArrowheads="1"/>
          </p:cNvSpPr>
          <p:nvPr/>
        </p:nvSpPr>
        <p:spPr bwMode="auto">
          <a:xfrm>
            <a:off x="3998120" y="2690015"/>
            <a:ext cx="10509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右</a:t>
            </a:r>
          </a:p>
        </p:txBody>
      </p:sp>
      <p:sp>
        <p:nvSpPr>
          <p:cNvPr id="530441" name="Text Box 9"/>
          <p:cNvSpPr txBox="1">
            <a:spLocks noChangeArrowheads="1"/>
          </p:cNvSpPr>
          <p:nvPr/>
        </p:nvSpPr>
        <p:spPr bwMode="auto">
          <a:xfrm>
            <a:off x="3809206" y="3299784"/>
            <a:ext cx="200025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中央刻度</a:t>
            </a:r>
          </a:p>
        </p:txBody>
      </p:sp>
      <p:sp>
        <p:nvSpPr>
          <p:cNvPr id="530442" name="Text Box 10"/>
          <p:cNvSpPr txBox="1">
            <a:spLocks noChangeArrowheads="1"/>
          </p:cNvSpPr>
          <p:nvPr/>
        </p:nvSpPr>
        <p:spPr bwMode="auto">
          <a:xfrm>
            <a:off x="1139031" y="3808584"/>
            <a:ext cx="534035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砝码质量与称量标尺上示数值之和</a:t>
            </a:r>
          </a:p>
        </p:txBody>
      </p:sp>
      <p:sp>
        <p:nvSpPr>
          <p:cNvPr id="530443" name="Text Box 11"/>
          <p:cNvSpPr txBox="1">
            <a:spLocks noChangeArrowheads="1"/>
          </p:cNvSpPr>
          <p:nvPr/>
        </p:nvSpPr>
        <p:spPr bwMode="auto">
          <a:xfrm>
            <a:off x="3352006" y="4875723"/>
            <a:ext cx="149225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cs typeface="Times New Roman" pitchFamily="18" charset="0"/>
              </a:rPr>
              <a:t>镊子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0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0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0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30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30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30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30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30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5" grpId="0" autoUpdateAnimBg="0"/>
      <p:bldP spid="530436" grpId="0" autoUpdateAnimBg="0"/>
      <p:bldP spid="530437" grpId="0" autoUpdateAnimBg="0"/>
      <p:bldP spid="530438" grpId="0" autoUpdateAnimBg="0"/>
      <p:bldP spid="530439" grpId="0" autoUpdateAnimBg="0"/>
      <p:bldP spid="530440" grpId="0" autoUpdateAnimBg="0"/>
      <p:bldP spid="530441" grpId="0" autoUpdateAnimBg="0"/>
      <p:bldP spid="530442" grpId="0" autoUpdateAnimBg="0"/>
      <p:bldP spid="53044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1458" name="Text Box 2"/>
          <p:cNvSpPr txBox="1">
            <a:spLocks noChangeArrowheads="1"/>
          </p:cNvSpPr>
          <p:nvPr/>
        </p:nvSpPr>
        <p:spPr bwMode="auto">
          <a:xfrm>
            <a:off x="791369" y="1201902"/>
            <a:ext cx="8094662" cy="285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二、量筒和量杯的使用</a:t>
            </a:r>
          </a:p>
          <a:p>
            <a:pPr>
              <a:spcBef>
                <a:spcPts val="600"/>
              </a:spcBef>
            </a:pP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用途：测量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的工具。</a:t>
            </a:r>
          </a:p>
          <a:p>
            <a:pPr>
              <a:spcBef>
                <a:spcPts val="600"/>
              </a:spcBef>
            </a:pP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单位：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</a:p>
          <a:p>
            <a:pPr>
              <a:spcBef>
                <a:spcPts val="600"/>
              </a:spcBef>
            </a:pP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3.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读数：视线应与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的底部或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的顶部在同一水平线</a:t>
            </a:r>
          </a:p>
          <a:p>
            <a:pPr>
              <a:spcBef>
                <a:spcPts val="600"/>
              </a:spcBef>
            </a:pP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上。</a:t>
            </a:r>
          </a:p>
        </p:txBody>
      </p:sp>
      <p:sp>
        <p:nvSpPr>
          <p:cNvPr id="531459" name="Text Box 3"/>
          <p:cNvSpPr txBox="1">
            <a:spLocks noChangeArrowheads="1"/>
          </p:cNvSpPr>
          <p:nvPr/>
        </p:nvSpPr>
        <p:spPr bwMode="auto">
          <a:xfrm>
            <a:off x="2147095" y="1638213"/>
            <a:ext cx="212407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液体体积</a:t>
            </a:r>
          </a:p>
        </p:txBody>
      </p:sp>
      <p:sp>
        <p:nvSpPr>
          <p:cNvPr id="531460" name="Text Box 4"/>
          <p:cNvSpPr txBox="1">
            <a:spLocks noChangeArrowheads="1"/>
          </p:cNvSpPr>
          <p:nvPr/>
        </p:nvSpPr>
        <p:spPr bwMode="auto">
          <a:xfrm>
            <a:off x="1367631" y="2247983"/>
            <a:ext cx="16891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cs typeface="Times New Roman" pitchFamily="18" charset="0"/>
              </a:rPr>
              <a:t>mL</a:t>
            </a:r>
          </a:p>
        </p:txBody>
      </p:sp>
      <p:sp>
        <p:nvSpPr>
          <p:cNvPr id="531461" name="Text Box 5"/>
          <p:cNvSpPr txBox="1">
            <a:spLocks noChangeArrowheads="1"/>
          </p:cNvSpPr>
          <p:nvPr/>
        </p:nvSpPr>
        <p:spPr bwMode="auto">
          <a:xfrm>
            <a:off x="2734470" y="2842508"/>
            <a:ext cx="15081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凹面</a:t>
            </a:r>
          </a:p>
        </p:txBody>
      </p:sp>
      <p:sp>
        <p:nvSpPr>
          <p:cNvPr id="531462" name="Text Box 6"/>
          <p:cNvSpPr txBox="1">
            <a:spLocks noChangeArrowheads="1"/>
          </p:cNvSpPr>
          <p:nvPr/>
        </p:nvSpPr>
        <p:spPr bwMode="auto">
          <a:xfrm>
            <a:off x="4580731" y="2842508"/>
            <a:ext cx="14732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cs typeface="Times New Roman" pitchFamily="18" charset="0"/>
              </a:rPr>
              <a:t>凸面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1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1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1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459" grpId="0" autoUpdateAnimBg="0"/>
      <p:bldP spid="531460" grpId="0" autoUpdateAnimBg="0"/>
      <p:bldP spid="531461" grpId="0" autoUpdateAnimBg="0"/>
      <p:bldP spid="53146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5858" name="Text Box 2"/>
          <p:cNvSpPr txBox="1">
            <a:spLocks noChangeArrowheads="1"/>
          </p:cNvSpPr>
          <p:nvPr/>
        </p:nvSpPr>
        <p:spPr bwMode="auto">
          <a:xfrm>
            <a:off x="611188" y="363957"/>
            <a:ext cx="8361362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拓展延伸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砝码盒为什么这样组合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每台天平都配有一套砝码，作为标准质量。砝码的质量通常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是：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100(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单位：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g)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(2)10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500(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单位：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mg)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这是一个有规律的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序列。为什么砝码的质量要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采用这样的序列呢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?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我们知道，被测物体的质量，只有通过天平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与砝码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质量已知的标准物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相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比较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才能确定。如果天平的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称量范围是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～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，是不是就要准备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只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的砝码呢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?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这是不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必要的，采用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等量累积代替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法，我们就可以减少砝码的个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7906" name="Text Box 2"/>
          <p:cNvSpPr txBox="1">
            <a:spLocks noChangeArrowheads="1"/>
          </p:cNvSpPr>
          <p:nvPr/>
        </p:nvSpPr>
        <p:spPr bwMode="auto">
          <a:xfrm>
            <a:off x="687388" y="510711"/>
            <a:ext cx="8094662" cy="466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不难发现，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ea typeface="楷体_GB2312" pitchFamily="49" charset="-122"/>
                <a:cs typeface="Times New Roman" pitchFamily="18" charset="0"/>
              </a:rPr>
              <a:t>～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以内的任何整数都可以由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四个数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经过适当搭配累积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相加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而成，如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3=2+1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4=2+2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7=5+2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…</a:t>
            </a:r>
            <a:endParaRPr lang="en-US" altLang="zh-CN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因此，只要准备分别是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只砝码，就可以满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足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ea typeface="楷体_GB2312" pitchFamily="49" charset="-122"/>
                <a:cs typeface="Times New Roman" pitchFamily="18" charset="0"/>
              </a:rPr>
              <a:t>～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整数称量的需要。同理，要称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</a:t>
            </a:r>
            <a:r>
              <a:rPr lang="zh-CN" altLang="en-US" dirty="0">
                <a:ea typeface="楷体_GB2312" pitchFamily="49" charset="-122"/>
                <a:cs typeface="Times New Roman" pitchFamily="18" charset="0"/>
              </a:rPr>
              <a:t>～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900mg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范围内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100mg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整数倍的质量，只需要准备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100mg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200mg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200mg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500mg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只砝码。因此，砝码盒内砝码的质量都采用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、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序列。这就保证了在测量范围内，任何一个质量数值都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能由这些砝码中的某几个组合出来，并且从总体上来说，所需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要的砝码个数又是最少的。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03458" name="Text Box 2"/>
          <p:cNvSpPr txBox="1">
            <a:spLocks noChangeArrowheads="1"/>
          </p:cNvSpPr>
          <p:nvPr/>
        </p:nvSpPr>
        <p:spPr bwMode="auto">
          <a:xfrm>
            <a:off x="717550" y="1139506"/>
            <a:ext cx="8083550" cy="466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考点  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天平的使用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 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en-US" altLang="zh-CN" dirty="0">
                <a:solidFill>
                  <a:srgbClr val="FF0000"/>
                </a:solidFill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cs typeface="Times New Roman" pitchFamily="18" charset="0"/>
              </a:rPr>
              <a:t>典例</a:t>
            </a:r>
            <a:r>
              <a:rPr lang="en-US" altLang="zh-CN" dirty="0">
                <a:solidFill>
                  <a:srgbClr val="FF0000"/>
                </a:solidFill>
                <a:cs typeface="Times New Roman" pitchFamily="18" charset="0"/>
              </a:rPr>
              <a:t>】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(2012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·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潍坊中考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小强同学用托盘天平测量一块橡皮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的质量，调节天平平衡时，将游码调到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0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刻度后，发现指针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停在分度盘的右侧，如图甲所示。要使天平平衡，应使右端的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平衡螺母向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移动。天平平衡后，在左盘放橡皮，右盘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添加砝码，向右移动游码后，指针停在分度盘中央，所加砝码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数值和游码的位置如图乙所示，则橡皮的质量是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g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如果调节天平平衡时，忘记将游码调到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0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刻度，则他测量的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橡皮质量比真实值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</a:p>
        </p:txBody>
      </p:sp>
      <p:pic>
        <p:nvPicPr>
          <p:cNvPr id="403462" name="Picture 6" descr="一级栏目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7964" y="13340"/>
            <a:ext cx="4376737" cy="141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2482" name="Text Box 2"/>
          <p:cNvSpPr txBox="1">
            <a:spLocks noChangeArrowheads="1"/>
          </p:cNvSpPr>
          <p:nvPr/>
        </p:nvSpPr>
        <p:spPr bwMode="auto">
          <a:xfrm>
            <a:off x="1049338" y="3391842"/>
            <a:ext cx="809466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思路导引</a:t>
            </a:r>
            <a:r>
              <a:rPr lang="en-US" altLang="zh-CN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endParaRPr lang="en-US" altLang="zh-CN"/>
          </a:p>
        </p:txBody>
      </p:sp>
      <p:pic>
        <p:nvPicPr>
          <p:cNvPr id="532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0238" y="4497049"/>
            <a:ext cx="6392862" cy="69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4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9675" y="1009930"/>
            <a:ext cx="4933950" cy="240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3506" name="Text Box 2"/>
          <p:cNvSpPr txBox="1">
            <a:spLocks noChangeArrowheads="1"/>
          </p:cNvSpPr>
          <p:nvPr/>
        </p:nvSpPr>
        <p:spPr bwMode="auto">
          <a:xfrm>
            <a:off x="696913" y="1131281"/>
            <a:ext cx="8094662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精讲精析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本题考查天平的使用。指针停在分度盘的右侧，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说明右端质量偏大，故应向左调节平衡螺母；被测物体的质量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等于砝码质量与游码在标尺上的示数之和，即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m=30g+3.2g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=33.2g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；调节天平平衡时，忘记将游码调到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0</a:t>
            </a:r>
            <a:r>
              <a:rPr lang="en-US" altLang="zh-CN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刻度，则最后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测出的总质量会比实际质量大，大出的质量等于添加砝码前游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码的示数。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33.2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4530" name="Text Box 2"/>
          <p:cNvSpPr txBox="1">
            <a:spLocks noChangeArrowheads="1"/>
          </p:cNvSpPr>
          <p:nvPr/>
        </p:nvSpPr>
        <p:spPr bwMode="auto">
          <a:xfrm>
            <a:off x="649288" y="1208072"/>
            <a:ext cx="8094662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方法归纳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托盘天平使用的六个注意事项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调节平衡螺母时，遵循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左偏右旋、右偏左旋</a:t>
            </a:r>
            <a:r>
              <a:rPr lang="zh-CN" altLang="en-US" dirty="0">
                <a:solidFill>
                  <a:srgbClr val="000000"/>
                </a:solidFill>
                <a:latin typeface="NEU-BZ"/>
                <a:ea typeface="楷体_GB2312" pitchFamily="49" charset="-122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的原则，即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当指针偏向分度盘中央刻度线的左边时，平衡螺母向右调，指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针偏向分度盘中央刻度线的右边时，平衡螺母向左调。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当指针在分度盘中央刻度线左右等幅摆动时，也称为横梁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平衡。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读数时，以游码左侧对应的刻度线为准。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5554" name="Text Box 2"/>
          <p:cNvSpPr txBox="1">
            <a:spLocks noChangeArrowheads="1"/>
          </p:cNvSpPr>
          <p:nvPr/>
        </p:nvSpPr>
        <p:spPr bwMode="auto">
          <a:xfrm>
            <a:off x="649288" y="1587306"/>
            <a:ext cx="8094662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(4)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测量过程中不能再调节平衡螺母，只可通过移动游码或增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减砝码调节横梁平衡。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(5)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已经调节平衡的天平，可以连续多次测量物体的质量。天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平的位置发生移动后，必须重新进行调节才可使用。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(6)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称量物体的质量时，多次称量求平均值可以减小误差。</a:t>
            </a:r>
            <a:endParaRPr lang="zh-CN" altLang="en-US" dirty="0">
              <a:ea typeface="楷体_GB2312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59778" name="Text Box 2"/>
          <p:cNvSpPr txBox="1">
            <a:spLocks noChangeArrowheads="1"/>
          </p:cNvSpPr>
          <p:nvPr/>
        </p:nvSpPr>
        <p:spPr bwMode="auto">
          <a:xfrm>
            <a:off x="755651" y="1195744"/>
            <a:ext cx="7820025" cy="456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1.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下列是小明使用天平的几点做法，其中正确的是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</a:p>
          <a:p>
            <a:endParaRPr lang="en-US" altLang="zh-CN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en-US" altLang="zh-CN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en-US" altLang="zh-CN" dirty="0">
              <a:solidFill>
                <a:srgbClr val="000000"/>
              </a:solidFill>
              <a:cs typeface="Times New Roman" pitchFamily="18" charset="0"/>
            </a:endParaRPr>
          </a:p>
          <a:p>
            <a:endParaRPr lang="en-US" altLang="zh-CN" dirty="0">
              <a:solidFill>
                <a:srgbClr val="000000"/>
              </a:solidFill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A.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测量前将天平放在水平桌面上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B.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调节横梁平衡时，游码可不在零刻度处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C.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用手直接加减砝码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D.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所测物体质量可以超过天平最大测量值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459780" name="Picture 4" descr="一级栏目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5740" y="19056"/>
            <a:ext cx="4376737" cy="148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9781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351" y="1910344"/>
            <a:ext cx="5568950" cy="180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91522" name="Text Box 2"/>
          <p:cNvSpPr txBox="1">
            <a:spLocks noChangeArrowheads="1"/>
          </p:cNvSpPr>
          <p:nvPr/>
        </p:nvSpPr>
        <p:spPr bwMode="auto">
          <a:xfrm>
            <a:off x="704851" y="1669286"/>
            <a:ext cx="8010525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选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A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。本题考查托盘天平的使用。在测量时，天平放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在水平工作台上，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A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对；调节横梁平衡时，游码移至标尺零刻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度线处后再旋动平衡螺母调节天平平衡，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B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错；在加减砝码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时，需用镊子，不可用手，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C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错；所测物体质量不可以超过天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平最大测量值，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D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错。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8930" name="Text Box 2"/>
          <p:cNvSpPr txBox="1">
            <a:spLocks noChangeArrowheads="1"/>
          </p:cNvSpPr>
          <p:nvPr/>
        </p:nvSpPr>
        <p:spPr bwMode="auto">
          <a:xfrm>
            <a:off x="571501" y="705015"/>
            <a:ext cx="8010525" cy="466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2.(2012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·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南宁中考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用托盘天平测物体的质量前，调节横梁平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衡时，发现指针指在分度盘中线的左侧，这时应该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A.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将游码向左移动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B.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将右端平衡螺母向左旋进一些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C.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将游码向右移动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D.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将右端平衡螺母向右旋出一些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选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D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。本题考查托盘天平的调节。调节天平横梁平衡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的过程中，不能调节游码的位置；指针偏向分度盘的左侧，横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梁左边的质量大，应该向右调节平衡螺母。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09954" name="Text Box 2"/>
          <p:cNvSpPr txBox="1">
            <a:spLocks noChangeArrowheads="1"/>
          </p:cNvSpPr>
          <p:nvPr/>
        </p:nvSpPr>
        <p:spPr bwMode="auto">
          <a:xfrm>
            <a:off x="685801" y="1459636"/>
            <a:ext cx="8010525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3.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为了测一瓶油的质量，某同学采用了如下步骤：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移动平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衡螺母使横梁平衡；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瓶内倒入油后，称得油和瓶的总质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量；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瓶放左盘，称得瓶的质量；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(4)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将天平整理好；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(5)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天平置于水平台上；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(6)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将游码置于左端零位置。下列说法正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确的是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8626" name="Text Box 2"/>
          <p:cNvSpPr txBox="1">
            <a:spLocks noChangeArrowheads="1"/>
          </p:cNvSpPr>
          <p:nvPr/>
        </p:nvSpPr>
        <p:spPr bwMode="auto">
          <a:xfrm>
            <a:off x="609601" y="1297878"/>
            <a:ext cx="8010525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A.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不缺步骤，顺序为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(5)(6)(1)(3)(2)(4)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B.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不缺步骤，顺序为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(4)(5)(6)(1)(3)(2)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C.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缺步骤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(7)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油的质量等于瓶和油的质量减去瓶的质量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，顺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序为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(4)(5)(6)(1)(3)(2)(7)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D.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缺步骤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“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(7)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油的质量等于瓶和油的质量减去瓶的质量</a:t>
            </a:r>
            <a:r>
              <a:rPr lang="zh-CN" altLang="en-US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，顺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序为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(5)(6)(1)(3)(2)(7)(4)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0978" name="Text Box 2"/>
          <p:cNvSpPr txBox="1">
            <a:spLocks noChangeArrowheads="1"/>
          </p:cNvSpPr>
          <p:nvPr/>
        </p:nvSpPr>
        <p:spPr bwMode="auto">
          <a:xfrm>
            <a:off x="657226" y="1492138"/>
            <a:ext cx="8010525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选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D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。本题考查测液体质量的方法。使用天平称量液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体的质量时，为使测量结果准确，一般先称量容器的质量再称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量液体和容器的总质量，用液体和容器的总质量减去容器的质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量就得液体的质量。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2002" name="Text Box 2"/>
          <p:cNvSpPr txBox="1">
            <a:spLocks noChangeArrowheads="1"/>
          </p:cNvSpPr>
          <p:nvPr/>
        </p:nvSpPr>
        <p:spPr bwMode="auto">
          <a:xfrm>
            <a:off x="714376" y="802284"/>
            <a:ext cx="8010525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4.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完成下列单位换算：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360L=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dm</a:t>
            </a:r>
            <a:r>
              <a:rPr lang="en-US" altLang="zh-CN" baseline="30000" dirty="0">
                <a:solidFill>
                  <a:srgbClr val="000000"/>
                </a:solidFill>
                <a:cs typeface="Times New Roman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=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m</a:t>
            </a:r>
            <a:r>
              <a:rPr lang="en-US" altLang="zh-CN" baseline="30000" dirty="0">
                <a:solidFill>
                  <a:srgbClr val="000000"/>
                </a:solidFill>
                <a:cs typeface="Times New Roman" pitchFamily="18" charset="0"/>
              </a:rPr>
              <a:t>3</a:t>
            </a:r>
            <a:endParaRPr lang="en-US" altLang="zh-CN" dirty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450mL=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cm</a:t>
            </a:r>
            <a:r>
              <a:rPr lang="en-US" altLang="zh-CN" baseline="30000" dirty="0">
                <a:solidFill>
                  <a:srgbClr val="000000"/>
                </a:solidFill>
                <a:cs typeface="Times New Roman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=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m</a:t>
            </a:r>
            <a:r>
              <a:rPr lang="en-US" altLang="zh-CN" baseline="30000" dirty="0">
                <a:solidFill>
                  <a:srgbClr val="000000"/>
                </a:solidFill>
                <a:cs typeface="Times New Roman" pitchFamily="18" charset="0"/>
              </a:rPr>
              <a:t>3</a:t>
            </a:r>
            <a:endParaRPr lang="en-US" altLang="zh-CN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本题考查体积单位的换算。因为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1L=1dm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=10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-3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，所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以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360L=360dm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=0.36m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1mL=1cm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=10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-6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，所以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450mL=450cm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=4.5×10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-4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360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0.36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450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4.5×10</a:t>
            </a:r>
            <a:r>
              <a:rPr lang="en-US" altLang="zh-CN" baseline="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3026" name="Text Box 2"/>
          <p:cNvSpPr txBox="1">
            <a:spLocks noChangeArrowheads="1"/>
          </p:cNvSpPr>
          <p:nvPr/>
        </p:nvSpPr>
        <p:spPr bwMode="auto">
          <a:xfrm>
            <a:off x="666751" y="1217862"/>
            <a:ext cx="7820025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5.(2012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·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毕节中考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如图所示，量筒中液体的体积为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_______mL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本题考查量筒的使用方法。图示的是量筒，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量程为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50mL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，分度值为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1mL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，量筒读数时以凹形液面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的底部为准，图中正好在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40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刻度上，因此读数为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40mL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40</a:t>
            </a:r>
          </a:p>
        </p:txBody>
      </p:sp>
      <p:pic>
        <p:nvPicPr>
          <p:cNvPr id="513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3676" y="1581590"/>
            <a:ext cx="923925" cy="3441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4050" name="Text Box 2"/>
          <p:cNvSpPr txBox="1">
            <a:spLocks noChangeArrowheads="1"/>
          </p:cNvSpPr>
          <p:nvPr/>
        </p:nvSpPr>
        <p:spPr bwMode="auto">
          <a:xfrm>
            <a:off x="657226" y="1406281"/>
            <a:ext cx="7820025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6.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如图所示是小明测量物体质量的情景，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明显的操作错误是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(1)______________________________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(2)______________________________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(3)______________________________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514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4576" y="1406281"/>
            <a:ext cx="2352675" cy="284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5074" name="Text Box 2"/>
          <p:cNvSpPr txBox="1">
            <a:spLocks noChangeArrowheads="1"/>
          </p:cNvSpPr>
          <p:nvPr/>
        </p:nvSpPr>
        <p:spPr bwMode="auto">
          <a:xfrm>
            <a:off x="600075" y="1028986"/>
            <a:ext cx="8029575" cy="3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本题考查天平的使用。在使用天平时，一放平，二调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零，使游码调至标尺左端零刻度线处，并调节平衡螺母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左偏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右调，右偏左调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，使天平横梁平衡。放砝码时，应是左物右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码，砝码必须用镊子夹取。</a:t>
            </a: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答案：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用手直接拿取砝码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砝码错放在天平左盘中　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游码未调至标尺左端零刻度线处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6098" name="Text Box 2"/>
          <p:cNvSpPr txBox="1">
            <a:spLocks noChangeArrowheads="1"/>
          </p:cNvSpPr>
          <p:nvPr/>
        </p:nvSpPr>
        <p:spPr bwMode="auto">
          <a:xfrm>
            <a:off x="619125" y="857551"/>
            <a:ext cx="802957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7.(2012</a:t>
            </a:r>
            <a:r>
              <a:rPr lang="en-US" altLang="zh-CN" dirty="0">
                <a:solidFill>
                  <a:srgbClr val="000000"/>
                </a:solidFill>
                <a:latin typeface="NEU-BZ"/>
                <a:cs typeface="Times New Roman" pitchFamily="18" charset="0"/>
              </a:rPr>
              <a:t>·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德阳中考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天平在称量时，待测物体应放在天平的</a:t>
            </a:r>
          </a:p>
          <a:p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盘；天平平衡时，所加砝码与游码的位置如图所示，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则物体的质量为</a:t>
            </a:r>
            <a:r>
              <a:rPr lang="zh-CN" altLang="en-US" u="sng" dirty="0">
                <a:solidFill>
                  <a:srgbClr val="000000"/>
                </a:solidFill>
                <a:cs typeface="Times New Roman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g</a:t>
            </a:r>
            <a:r>
              <a:rPr lang="zh-CN" altLang="en-US" dirty="0" smtClean="0">
                <a:solidFill>
                  <a:srgbClr val="000000"/>
                </a:solidFill>
                <a:cs typeface="Times New Roman" pitchFamily="18" charset="0"/>
              </a:rPr>
              <a:t>。 </a:t>
            </a:r>
            <a:endParaRPr lang="zh-CN" altLang="en-US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516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3464" y="2999346"/>
            <a:ext cx="4124325" cy="209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6578" name="Text Box 2"/>
          <p:cNvSpPr txBox="1">
            <a:spLocks noChangeArrowheads="1"/>
          </p:cNvSpPr>
          <p:nvPr/>
        </p:nvSpPr>
        <p:spPr bwMode="auto">
          <a:xfrm>
            <a:off x="619125" y="1406329"/>
            <a:ext cx="8029575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解析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】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本题考查用天平测质量的方法。用天平称量物体质量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时，物体放在天平的左盘，砝码放在天平的右盘。所测物体的</a:t>
            </a:r>
          </a:p>
          <a:p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质量为砝码质量与游码对应示数之和，故物体的质量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m=50g+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20g+1.4g=71.4g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Times New Roman" pitchFamily="18" charset="0"/>
            </a:endParaRPr>
          </a:p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答案：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左　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71.4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37602" name="Text Box 2"/>
          <p:cNvSpPr txBox="1">
            <a:spLocks noChangeArrowheads="1"/>
          </p:cNvSpPr>
          <p:nvPr/>
        </p:nvSpPr>
        <p:spPr bwMode="auto">
          <a:xfrm>
            <a:off x="752475" y="649306"/>
            <a:ext cx="8029575" cy="466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             </a:t>
            </a:r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找找你容易错在哪里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</a:p>
          <a:p>
            <a:r>
              <a:rPr lang="zh-CN" altLang="en-US" dirty="0">
                <a:solidFill>
                  <a:srgbClr val="000000"/>
                </a:solidFill>
                <a:cs typeface="Times New Roman" pitchFamily="18" charset="0"/>
              </a:rPr>
              <a:t>如何用天平测出一杯水的质量</a:t>
            </a:r>
            <a:r>
              <a:rPr lang="en-US" altLang="zh-CN" dirty="0">
                <a:solidFill>
                  <a:srgbClr val="000000"/>
                </a:solidFill>
                <a:cs typeface="Times New Roman" pitchFamily="18" charset="0"/>
              </a:rPr>
              <a:t>?</a:t>
            </a:r>
          </a:p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学生自答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测出杯子和水的质量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把水倒出，测出杯子质量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水的质量为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教师点评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</a:p>
          <a:p>
            <a:r>
              <a:rPr lang="zh-CN" altLang="en-US" dirty="0">
                <a:solidFill>
                  <a:srgbClr val="000000"/>
                </a:solidFill>
                <a:ea typeface="楷体_GB2312" pitchFamily="49" charset="-122"/>
              </a:rPr>
              <a:t>错误之处：没有考虑误差的影响，这种测法会使杯子中的水倒</a:t>
            </a:r>
          </a:p>
          <a:p>
            <a:r>
              <a:rPr lang="zh-CN" altLang="en-US" dirty="0">
                <a:solidFill>
                  <a:srgbClr val="000000"/>
                </a:solidFill>
                <a:ea typeface="楷体_GB2312" pitchFamily="49" charset="-122"/>
              </a:rPr>
              <a:t>不净，误差较大。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537603" name="Picture 3" descr="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663" y="765543"/>
            <a:ext cx="1758950" cy="615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517122" name="Text Box 2"/>
          <p:cNvSpPr txBox="1">
            <a:spLocks noChangeArrowheads="1"/>
          </p:cNvSpPr>
          <p:nvPr/>
        </p:nvSpPr>
        <p:spPr bwMode="auto">
          <a:xfrm>
            <a:off x="942976" y="1547343"/>
            <a:ext cx="7820025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正确答案</a:t>
            </a:r>
            <a:r>
              <a:rPr lang="en-US" altLang="zh-CN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测出空杯子质量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把水倒入杯子中，测出杯子和水的质量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；</a:t>
            </a:r>
          </a:p>
          <a:p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(3)</a:t>
            </a:r>
            <a:r>
              <a:rPr lang="zh-CN" altLang="en-US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水的质量为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1</a:t>
            </a:r>
            <a:r>
              <a:rPr lang="en-US" altLang="zh-CN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-m</a:t>
            </a:r>
            <a:r>
              <a:rPr lang="en-US" altLang="zh-CN" baseline="-30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2</a:t>
            </a:r>
            <a:r>
              <a:rPr lang="zh-CN" altLang="en-US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 </a:t>
            </a:r>
            <a:r>
              <a:rPr lang="zh-CN" altLang="en-US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模板网-WWW.1PPT.COM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1117</TotalTime>
  <Words>2244</Words>
  <Application>Microsoft Office PowerPoint</Application>
  <PresentationFormat>全屏显示(4:3)</PresentationFormat>
  <Paragraphs>294</Paragraphs>
  <Slides>41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42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9</cp:revision>
  <cp:lastPrinted>1601-01-01T00:00:00Z</cp:lastPrinted>
  <dcterms:created xsi:type="dcterms:W3CDTF">1601-01-01T00:00:00Z</dcterms:created>
  <dcterms:modified xsi:type="dcterms:W3CDTF">2020-03-09T06:53:28Z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