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59" r:id="rId1"/>
  </p:sldMasterIdLst>
  <p:notesMasterIdLst>
    <p:notesMasterId r:id="rId36"/>
  </p:notesMasterIdLst>
  <p:sldIdLst>
    <p:sldId id="258" r:id="rId2"/>
    <p:sldId id="256" r:id="rId3"/>
    <p:sldId id="270" r:id="rId4"/>
    <p:sldId id="271" r:id="rId5"/>
    <p:sldId id="272" r:id="rId6"/>
    <p:sldId id="273" r:id="rId7"/>
    <p:sldId id="274" r:id="rId8"/>
    <p:sldId id="275" r:id="rId9"/>
    <p:sldId id="277" r:id="rId10"/>
    <p:sldId id="278" r:id="rId11"/>
    <p:sldId id="279" r:id="rId12"/>
    <p:sldId id="280" r:id="rId13"/>
    <p:sldId id="281" r:id="rId14"/>
    <p:sldId id="282" r:id="rId15"/>
    <p:sldId id="283" r:id="rId16"/>
    <p:sldId id="276" r:id="rId17"/>
    <p:sldId id="284" r:id="rId18"/>
    <p:sldId id="285" r:id="rId19"/>
    <p:sldId id="286" r:id="rId20"/>
    <p:sldId id="287" r:id="rId21"/>
    <p:sldId id="288" r:id="rId22"/>
    <p:sldId id="289" r:id="rId23"/>
    <p:sldId id="290" r:id="rId24"/>
    <p:sldId id="291" r:id="rId25"/>
    <p:sldId id="293" r:id="rId26"/>
    <p:sldId id="294" r:id="rId27"/>
    <p:sldId id="295" r:id="rId28"/>
    <p:sldId id="296" r:id="rId29"/>
    <p:sldId id="297" r:id="rId30"/>
    <p:sldId id="298" r:id="rId31"/>
    <p:sldId id="299" r:id="rId32"/>
    <p:sldId id="300" r:id="rId33"/>
    <p:sldId id="292" r:id="rId34"/>
    <p:sldId id="301" r:id="rId35"/>
  </p:sldIdLst>
  <p:sldSz cx="9144000" cy="6858000" type="screen4x3"/>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11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860" autoAdjust="0"/>
    <p:restoredTop sz="94660"/>
  </p:normalViewPr>
  <p:slideViewPr>
    <p:cSldViewPr snapToGrid="0">
      <p:cViewPr>
        <p:scale>
          <a:sx n="100" d="100"/>
          <a:sy n="100" d="100"/>
        </p:scale>
        <p:origin x="-1046" y="168"/>
      </p:cViewPr>
      <p:guideLst>
        <p:guide orient="horz" pos="2160"/>
        <p:guide pos="2880"/>
      </p:guideLst>
    </p:cSldViewPr>
  </p:slideViewPr>
  <p:notesTextViewPr>
    <p:cViewPr>
      <p:scale>
        <a:sx n="1" d="1"/>
        <a:sy n="1" d="1"/>
      </p:scale>
      <p:origin x="0" y="0"/>
    </p:cViewPr>
  </p:notesTextViewPr>
  <p:sorterViewPr>
    <p:cViewPr>
      <p:scale>
        <a:sx n="124" d="100"/>
        <a:sy n="124"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pPr/>
              <a:t>2020/3/9</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pPr/>
              <a:t>‹#›</a:t>
            </a:fld>
            <a:endParaRPr lang="zh-CN" altLang="en-US"/>
          </a:p>
        </p:txBody>
      </p:sp>
    </p:spTree>
    <p:extLst>
      <p:ext uri="{BB962C8B-B14F-4D97-AF65-F5344CB8AC3E}">
        <p14:creationId xmlns:p14="http://schemas.microsoft.com/office/powerpoint/2010/main" val="2899846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2</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27</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28</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29</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30</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31</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32</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33</a:t>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pPr/>
              <a:t>34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C1C3079-67E5-40CD-A0CC-29AF9461CB66}"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1643552-7BF0-43E1-B21C-063BAD4D9BD1}"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C1C3079-67E5-40CD-A0CC-29AF9461CB66}"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1643552-7BF0-43E1-B21C-063BAD4D9BD1}"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C1C3079-67E5-40CD-A0CC-29AF9461CB66}"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1643552-7BF0-43E1-B21C-063BAD4D9BD1}"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C1C3079-67E5-40CD-A0CC-29AF9461CB66}" type="datetimeFigureOut">
              <a:rPr lang="zh-CN" altLang="en-US" smtClean="0"/>
              <a:t>2020/3/9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1643552-7BF0-43E1-B21C-063BAD4D9BD1}"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C1C3079-67E5-40CD-A0CC-29AF9461CB66}" type="datetimeFigureOut">
              <a:rPr lang="zh-CN" altLang="en-US" smtClean="0"/>
              <a:t>2020/3/9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1643552-7BF0-43E1-B21C-063BAD4D9BD1}"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C1C3079-67E5-40CD-A0CC-29AF9461CB66}" type="datetimeFigureOut">
              <a:rPr lang="zh-CN" altLang="en-US" smtClean="0"/>
              <a:t>2020/3/9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1643552-7BF0-43E1-B21C-063BAD4D9BD1}"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C1C3079-67E5-40CD-A0CC-29AF9461CB66}" type="datetimeFigureOut">
              <a:rPr lang="zh-CN" altLang="en-US" smtClean="0"/>
              <a:t>2020/3/9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1643552-7BF0-43E1-B21C-063BAD4D9BD1}"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C1C3079-67E5-40CD-A0CC-29AF9461CB66}" type="datetimeFigureOut">
              <a:rPr lang="zh-CN" altLang="en-US" smtClean="0"/>
              <a:t>2020/3/9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1643552-7BF0-43E1-B21C-063BAD4D9BD1}"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C1C3079-67E5-40CD-A0CC-29AF9461CB66}" type="datetimeFigureOut">
              <a:rPr lang="zh-CN" altLang="en-US" smtClean="0"/>
              <a:t>2020/3/9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1643552-7BF0-43E1-B21C-063BAD4D9BD1}"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C1C3079-67E5-40CD-A0CC-29AF9461CB66}"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1643552-7BF0-43E1-B21C-063BAD4D9BD1}"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C1C3079-67E5-40CD-A0CC-29AF9461CB66}"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1643552-7BF0-43E1-B21C-063BAD4D9BD1}"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2">
        <a:schemeClr val="bg2"/>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1C3079-67E5-40CD-A0CC-29AF9461CB66}" type="datetimeFigureOut">
              <a:rPr lang="zh-CN" altLang="en-US" smtClean="0"/>
              <a:t>2020/3/9</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643552-7BF0-43E1-B21C-063BAD4D9BD1}"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hyperlink" Target="&#21351;&#34218;&#23581;&#32966;%20%20&#25104;&#35821;&#25925;&#20107;.flv" TargetMode="Externa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7" name="组合 6"/>
          <p:cNvGrpSpPr/>
          <p:nvPr/>
        </p:nvGrpSpPr>
        <p:grpSpPr>
          <a:xfrm>
            <a:off x="2656779" y="1945005"/>
            <a:ext cx="4075430" cy="1077595"/>
            <a:chOff x="3212" y="2850"/>
            <a:chExt cx="8803" cy="1697"/>
          </a:xfrm>
        </p:grpSpPr>
        <p:sp>
          <p:nvSpPr>
            <p:cNvPr id="4" name="流程图: 可选过程 3"/>
            <p:cNvSpPr/>
            <p:nvPr/>
          </p:nvSpPr>
          <p:spPr>
            <a:xfrm>
              <a:off x="3212" y="2850"/>
              <a:ext cx="8803" cy="1697"/>
            </a:xfrm>
            <a:prstGeom prst="flowChartAlternateProcess">
              <a:avLst/>
            </a:prstGeom>
            <a:solidFill>
              <a:schemeClr val="accent2">
                <a:lumMod val="20000"/>
                <a:lumOff val="80000"/>
              </a:schemeClr>
            </a:solidFill>
            <a:ln w="28575">
              <a:solidFill>
                <a:schemeClr val="accent2">
                  <a:lumMod val="40000"/>
                  <a:lumOff val="60000"/>
                </a:schemeClr>
              </a:solidFill>
            </a:ln>
            <a:effectLst>
              <a:glow rad="101600">
                <a:schemeClr val="accent2">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212" y="3044"/>
              <a:ext cx="8803" cy="1454"/>
            </a:xfrm>
            <a:prstGeom prst="rect">
              <a:avLst/>
            </a:prstGeom>
            <a:noFill/>
          </p:spPr>
          <p:txBody>
            <a:bodyPr wrap="square" rtlCol="0">
              <a:spAutoFit/>
            </a:bodyPr>
            <a:lstStyle/>
            <a:p>
              <a:pPr algn="ctr"/>
              <a:r>
                <a:rPr lang="en-US" altLang="zh-CN" sz="5400" dirty="0" smtClean="0">
                  <a:solidFill>
                    <a:schemeClr val="accent1">
                      <a:lumMod val="75000"/>
                    </a:schemeClr>
                  </a:solidFill>
                  <a:latin typeface="华文新魏" panose="02010800040101010101" charset="-122"/>
                  <a:ea typeface="华文新魏" panose="02010800040101010101" charset="-122"/>
                  <a:cs typeface="华文新魏" panose="02010800040101010101" charset="-122"/>
                </a:rPr>
                <a:t>18.</a:t>
              </a:r>
              <a:r>
                <a:rPr lang="zh-CN" altLang="en-US" sz="5400" dirty="0" smtClean="0">
                  <a:solidFill>
                    <a:schemeClr val="accent1">
                      <a:lumMod val="75000"/>
                    </a:schemeClr>
                  </a:solidFill>
                  <a:latin typeface="华文新魏" panose="02010800040101010101" charset="-122"/>
                  <a:ea typeface="华文新魏" panose="02010800040101010101" charset="-122"/>
                  <a:cs typeface="华文新魏" panose="02010800040101010101" charset="-122"/>
                </a:rPr>
                <a:t>卧薪尝胆</a:t>
              </a:r>
              <a:endParaRPr lang="zh-CN" altLang="en-US" sz="5400" dirty="0">
                <a:solidFill>
                  <a:schemeClr val="accent1">
                    <a:lumMod val="75000"/>
                  </a:schemeClr>
                </a:solidFill>
                <a:latin typeface="华文新魏" panose="02010800040101010101" charset="-122"/>
                <a:ea typeface="华文新魏" panose="02010800040101010101" charset="-122"/>
                <a:cs typeface="华文新魏" panose="02010800040101010101" charset="-122"/>
              </a:endParaRPr>
            </a:p>
          </p:txBody>
        </p:sp>
      </p:gr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06" name="Rectangle 14"/>
          <p:cNvSpPr/>
          <p:nvPr/>
        </p:nvSpPr>
        <p:spPr>
          <a:xfrm flipH="1">
            <a:off x="5484494" y="1597357"/>
            <a:ext cx="2845119" cy="707886"/>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stStyle>
          <a:p>
            <a:pPr marL="0" lvl="0" indent="0" eaLnBrk="1" hangingPunct="1">
              <a:spcBef>
                <a:spcPct val="0"/>
              </a:spcBef>
              <a:buNone/>
            </a:pPr>
            <a:r>
              <a:rPr lang="zh-CN" altLang="en-US" sz="4000" b="1" dirty="0" smtClean="0">
                <a:solidFill>
                  <a:schemeClr val="accent2">
                    <a:lumMod val="50000"/>
                  </a:schemeClr>
                </a:solidFill>
                <a:latin typeface="楷体_GB2312" pitchFamily="49" charset="-122"/>
                <a:ea typeface="楷体_GB2312" pitchFamily="49" charset="-122"/>
              </a:rPr>
              <a:t>卧薪尝胆</a:t>
            </a:r>
            <a:endParaRPr lang="zh-CN" altLang="en-US" sz="4000" b="1" dirty="0">
              <a:solidFill>
                <a:schemeClr val="accent2">
                  <a:lumMod val="50000"/>
                </a:schemeClr>
              </a:solidFill>
              <a:latin typeface="楷体_GB2312" pitchFamily="49" charset="-122"/>
              <a:ea typeface="楷体_GB2312" pitchFamily="49" charset="-122"/>
            </a:endParaRPr>
          </a:p>
        </p:txBody>
      </p:sp>
      <p:pic>
        <p:nvPicPr>
          <p:cNvPr id="4" name="Picture 2" descr="C:\Users\Administrator\Desktop\SJ三上\SJ三上第4单元图片\SJ三上第4单元图片\12.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54025" y="1597660"/>
            <a:ext cx="3496945" cy="3427730"/>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3950970" y="2902585"/>
            <a:ext cx="4635500" cy="1753235"/>
          </a:xfrm>
          <a:prstGeom prst="rect">
            <a:avLst/>
          </a:prstGeom>
        </p:spPr>
        <p:txBody>
          <a:bodyPr wrap="square">
            <a:spAutoFit/>
          </a:bodyPr>
          <a:lstStyle/>
          <a:p>
            <a:pPr fontAlgn="auto">
              <a:lnSpc>
                <a:spcPct val="150000"/>
              </a:lnSpc>
              <a:spcBef>
                <a:spcPts val="0"/>
              </a:spcBef>
              <a:spcAft>
                <a:spcPts val="0"/>
              </a:spcAft>
              <a:defRPr/>
            </a:pPr>
            <a:r>
              <a:rPr lang="zh-CN" altLang="en-US" sz="2400" dirty="0">
                <a:latin typeface="楷体" panose="02010609060101010101" pitchFamily="49" charset="-122"/>
                <a:ea typeface="楷体" panose="02010609060101010101" pitchFamily="49" charset="-122"/>
                <a:hlinkClick r:id="rId5" action="ppaction://hlinkfile"/>
              </a:rPr>
              <a:t>卧薪尝胆</a:t>
            </a:r>
            <a:r>
              <a:rPr lang="zh-CN" altLang="en-US" sz="2400" dirty="0">
                <a:latin typeface="楷体" panose="02010609060101010101" pitchFamily="49" charset="-122"/>
                <a:ea typeface="楷体" panose="02010609060101010101" pitchFamily="49" charset="-122"/>
              </a:rPr>
              <a:t>：</a:t>
            </a:r>
          </a:p>
          <a:p>
            <a:pPr fontAlgn="auto">
              <a:lnSpc>
                <a:spcPct val="150000"/>
              </a:lnSpc>
              <a:spcBef>
                <a:spcPts val="0"/>
              </a:spcBef>
              <a:spcAft>
                <a:spcPts val="0"/>
              </a:spcAft>
              <a:defRPr/>
            </a:pPr>
            <a:r>
              <a:rPr lang="zh-CN" altLang="en-US" sz="2400" dirty="0">
                <a:solidFill>
                  <a:srgbClr val="FF0000"/>
                </a:solidFill>
                <a:latin typeface="楷体" panose="02010609060101010101" pitchFamily="49" charset="-122"/>
                <a:ea typeface="楷体" panose="02010609060101010101" pitchFamily="49" charset="-122"/>
              </a:rPr>
              <a:t>形容人刻苦自励，立志雪耻图强，最后果真可以苦尽甘来。</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206"/>
                                        </p:tgtEl>
                                        <p:attrNameLst>
                                          <p:attrName>style.visibility</p:attrName>
                                        </p:attrNameLst>
                                      </p:cBhvr>
                                      <p:to>
                                        <p:strVal val="visible"/>
                                      </p:to>
                                    </p:set>
                                    <p:animEffect transition="in" filter="wipe(up)">
                                      <p:cBhvr>
                                        <p:cTn id="7" dur="500"/>
                                        <p:tgtEl>
                                          <p:spTgt spid="8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a:spLocks noChangeArrowheads="1"/>
          </p:cNvSpPr>
          <p:nvPr/>
        </p:nvSpPr>
        <p:spPr bwMode="auto">
          <a:xfrm>
            <a:off x="1457324" y="2051050"/>
            <a:ext cx="670242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457200">
              <a:lnSpc>
                <a:spcPct val="150000"/>
              </a:lnSpc>
            </a:pPr>
            <a:r>
              <a:rPr lang="zh-CN" altLang="en-US" sz="2400" dirty="0">
                <a:solidFill>
                  <a:srgbClr val="000000"/>
                </a:solidFill>
                <a:latin typeface="楷体" panose="02010609060101010101" pitchFamily="49" charset="-122"/>
                <a:ea typeface="楷体" panose="02010609060101010101" pitchFamily="49" charset="-122"/>
              </a:rPr>
              <a:t>变序学文，指导朗读。</a:t>
            </a:r>
            <a:endParaRPr lang="en-US" altLang="zh-CN" sz="2400" dirty="0">
              <a:solidFill>
                <a:srgbClr val="000000"/>
              </a:solidFill>
              <a:latin typeface="楷体" panose="02010609060101010101" pitchFamily="49" charset="-122"/>
              <a:ea typeface="楷体" panose="02010609060101010101" pitchFamily="49" charset="-122"/>
            </a:endParaRPr>
          </a:p>
          <a:p>
            <a:pPr defTabSz="457200">
              <a:lnSpc>
                <a:spcPct val="150000"/>
              </a:lnSpc>
            </a:pPr>
            <a:r>
              <a:rPr lang="zh-CN" altLang="en-US" sz="2400" dirty="0">
                <a:solidFill>
                  <a:srgbClr val="000000"/>
                </a:solidFill>
                <a:latin typeface="楷体" panose="02010609060101010101" pitchFamily="49" charset="-122"/>
                <a:ea typeface="楷体" panose="02010609060101010101" pitchFamily="49" charset="-122"/>
              </a:rPr>
              <a:t>能结合课文理解“卧薪尝胆”的意思。</a:t>
            </a:r>
            <a:endParaRPr lang="en-US" altLang="zh-CN" sz="2400" dirty="0">
              <a:solidFill>
                <a:srgbClr val="000000"/>
              </a:solidFill>
              <a:latin typeface="楷体" panose="02010609060101010101" pitchFamily="49" charset="-122"/>
              <a:ea typeface="楷体" panose="02010609060101010101" pitchFamily="49" charset="-122"/>
            </a:endParaRPr>
          </a:p>
          <a:p>
            <a:pPr defTabSz="457200">
              <a:lnSpc>
                <a:spcPct val="150000"/>
              </a:lnSpc>
            </a:pPr>
            <a:r>
              <a:rPr lang="zh-CN" altLang="en-US" sz="2400" dirty="0">
                <a:solidFill>
                  <a:srgbClr val="000000"/>
                </a:solidFill>
                <a:latin typeface="楷体" panose="02010609060101010101" pitchFamily="49" charset="-122"/>
                <a:ea typeface="楷体" panose="02010609060101010101" pitchFamily="49" charset="-122"/>
              </a:rPr>
              <a:t>理解课文内容，明白只有胜不骄，败不馁，才能取得胜利的道理。</a:t>
            </a:r>
            <a:endParaRPr lang="en-US" altLang="zh-CN" sz="2400" dirty="0">
              <a:solidFill>
                <a:srgbClr val="000000"/>
              </a:solidFill>
              <a:latin typeface="楷体" panose="02010609060101010101" pitchFamily="49" charset="-122"/>
              <a:ea typeface="楷体" panose="02010609060101010101" pitchFamily="49" charset="-122"/>
            </a:endParaRPr>
          </a:p>
          <a:p>
            <a:pPr defTabSz="457200">
              <a:lnSpc>
                <a:spcPct val="150000"/>
              </a:lnSpc>
            </a:pPr>
            <a:r>
              <a:rPr lang="zh-CN" altLang="en-US" sz="2400" dirty="0">
                <a:solidFill>
                  <a:srgbClr val="000000"/>
                </a:solidFill>
                <a:latin typeface="楷体" panose="02010609060101010101" pitchFamily="49" charset="-122"/>
                <a:ea typeface="楷体" panose="02010609060101010101" pitchFamily="49" charset="-122"/>
              </a:rPr>
              <a:t>创设情境进行写话，夸一夸越王或教育吴王一番。</a:t>
            </a:r>
          </a:p>
        </p:txBody>
      </p:sp>
      <p:sp>
        <p:nvSpPr>
          <p:cNvPr id="3" name="矩形 2"/>
          <p:cNvSpPr/>
          <p:nvPr/>
        </p:nvSpPr>
        <p:spPr>
          <a:xfrm>
            <a:off x="962026" y="2230436"/>
            <a:ext cx="446087" cy="447675"/>
          </a:xfrm>
          <a:prstGeom prst="rect">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buFontTx/>
              <a:buNone/>
              <a:defRPr/>
            </a:pPr>
            <a:r>
              <a:rPr lang="en-US" altLang="zh-CN" sz="2400" b="1" dirty="0">
                <a:solidFill>
                  <a:prstClr val="black"/>
                </a:solidFill>
                <a:latin typeface="宋体" panose="02010600030101010101" pitchFamily="2" charset="-122"/>
              </a:rPr>
              <a:t>1</a:t>
            </a:r>
            <a:endParaRPr kumimoji="1" lang="zh-CN" altLang="en-US" sz="2400" dirty="0">
              <a:solidFill>
                <a:prstClr val="black"/>
              </a:solidFill>
            </a:endParaRPr>
          </a:p>
        </p:txBody>
      </p:sp>
      <p:sp>
        <p:nvSpPr>
          <p:cNvPr id="4" name="矩形 3"/>
          <p:cNvSpPr/>
          <p:nvPr/>
        </p:nvSpPr>
        <p:spPr>
          <a:xfrm>
            <a:off x="962025" y="2728912"/>
            <a:ext cx="446088" cy="446087"/>
          </a:xfrm>
          <a:prstGeom prst="rect">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buFontTx/>
              <a:buNone/>
              <a:defRPr/>
            </a:pPr>
            <a:r>
              <a:rPr lang="en-US" altLang="zh-CN" sz="2400" b="1" dirty="0">
                <a:solidFill>
                  <a:prstClr val="black"/>
                </a:solidFill>
                <a:latin typeface="宋体" panose="02010600030101010101" pitchFamily="2" charset="-122"/>
              </a:rPr>
              <a:t>2</a:t>
            </a:r>
            <a:endParaRPr kumimoji="1" lang="zh-CN" altLang="en-US" sz="2400" b="1" dirty="0">
              <a:solidFill>
                <a:prstClr val="black"/>
              </a:solidFill>
            </a:endParaRPr>
          </a:p>
        </p:txBody>
      </p:sp>
      <p:sp>
        <p:nvSpPr>
          <p:cNvPr id="5" name="矩形 4"/>
          <p:cNvSpPr/>
          <p:nvPr/>
        </p:nvSpPr>
        <p:spPr>
          <a:xfrm>
            <a:off x="962025" y="3259137"/>
            <a:ext cx="446088" cy="446088"/>
          </a:xfrm>
          <a:prstGeom prst="rect">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buFontTx/>
              <a:buNone/>
              <a:defRPr/>
            </a:pPr>
            <a:r>
              <a:rPr lang="en-US" altLang="zh-CN" sz="2400" b="1" dirty="0">
                <a:solidFill>
                  <a:prstClr val="black"/>
                </a:solidFill>
                <a:latin typeface="宋体" panose="02010600030101010101" pitchFamily="2" charset="-122"/>
              </a:rPr>
              <a:t>3</a:t>
            </a:r>
            <a:endParaRPr kumimoji="1" lang="zh-CN" altLang="en-US" sz="2400" dirty="0">
              <a:solidFill>
                <a:prstClr val="black"/>
              </a:solidFill>
            </a:endParaRPr>
          </a:p>
        </p:txBody>
      </p:sp>
      <p:sp>
        <p:nvSpPr>
          <p:cNvPr id="6" name="矩形 5"/>
          <p:cNvSpPr/>
          <p:nvPr/>
        </p:nvSpPr>
        <p:spPr>
          <a:xfrm>
            <a:off x="962026" y="4281488"/>
            <a:ext cx="446087" cy="446087"/>
          </a:xfrm>
          <a:prstGeom prst="rect">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buFontTx/>
              <a:buNone/>
              <a:defRPr/>
            </a:pPr>
            <a:r>
              <a:rPr lang="en-US" altLang="zh-CN" sz="2400" b="1" dirty="0">
                <a:solidFill>
                  <a:prstClr val="black"/>
                </a:solidFill>
                <a:latin typeface="宋体" panose="02010600030101010101" pitchFamily="2" charset="-122"/>
              </a:rPr>
              <a:t>4</a:t>
            </a:r>
            <a:endParaRPr kumimoji="1" lang="zh-CN" altLang="en-US" sz="2400" dirty="0">
              <a:solidFill>
                <a:prstClr val="black"/>
              </a:solidFill>
            </a:endParaRPr>
          </a:p>
        </p:txBody>
      </p:sp>
      <p:sp>
        <p:nvSpPr>
          <p:cNvPr id="7" name="矩形 18"/>
          <p:cNvSpPr>
            <a:spLocks noChangeArrowheads="1"/>
          </p:cNvSpPr>
          <p:nvPr/>
        </p:nvSpPr>
        <p:spPr bwMode="auto">
          <a:xfrm>
            <a:off x="6586538" y="2674934"/>
            <a:ext cx="1422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（重点）</a:t>
            </a:r>
            <a:endParaRPr lang="zh-CN" altLang="en-US" sz="2400" dirty="0">
              <a:solidFill>
                <a:srgbClr val="000000"/>
              </a:solidFill>
              <a:latin typeface="楷体" panose="02010609060101010101" pitchFamily="49" charset="-122"/>
              <a:ea typeface="楷体" panose="02010609060101010101" pitchFamily="49" charset="-122"/>
            </a:endParaRPr>
          </a:p>
        </p:txBody>
      </p:sp>
      <p:sp>
        <p:nvSpPr>
          <p:cNvPr id="8" name="矩形 19"/>
          <p:cNvSpPr>
            <a:spLocks noChangeArrowheads="1"/>
          </p:cNvSpPr>
          <p:nvPr/>
        </p:nvSpPr>
        <p:spPr bwMode="auto">
          <a:xfrm>
            <a:off x="3805237" y="3800475"/>
            <a:ext cx="1422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（难点）</a:t>
            </a:r>
            <a:endParaRPr lang="zh-CN" altLang="en-US" sz="2400" dirty="0">
              <a:solidFill>
                <a:srgbClr val="000000"/>
              </a:solidFill>
              <a:latin typeface="楷体" panose="02010609060101010101" pitchFamily="49" charset="-122"/>
              <a:ea typeface="楷体" panose="02010609060101010101" pitchFamily="49" charset="-122"/>
            </a:endParaRPr>
          </a:p>
        </p:txBody>
      </p:sp>
      <p:sp>
        <p:nvSpPr>
          <p:cNvPr id="9" name="文本框 3"/>
          <p:cNvSpPr txBox="1"/>
          <p:nvPr/>
        </p:nvSpPr>
        <p:spPr>
          <a:xfrm>
            <a:off x="430530" y="913765"/>
            <a:ext cx="2031325" cy="668837"/>
          </a:xfrm>
          <a:prstGeom prst="rect">
            <a:avLst/>
          </a:prstGeom>
          <a:noFill/>
        </p:spPr>
        <p:txBody>
          <a:bodyPr wrap="none" rtlCol="0">
            <a:spAutoFit/>
          </a:bodyPr>
          <a:lstStyle/>
          <a:p>
            <a:pPr marL="0" lvl="0" indent="0" algn="l" eaLnBrk="1" hangingPunct="1">
              <a:lnSpc>
                <a:spcPct val="120000"/>
              </a:lnSpc>
              <a:spcBef>
                <a:spcPct val="0"/>
              </a:spcBef>
              <a:buNone/>
            </a:pPr>
            <a:r>
              <a:rPr lang="zh-CN" altLang="en-US" sz="3600" dirty="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rPr>
              <a:t>学习目标</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4"/>
          <p:cNvSpPr>
            <a:spLocks noChangeArrowheads="1"/>
          </p:cNvSpPr>
          <p:nvPr/>
        </p:nvSpPr>
        <p:spPr bwMode="auto">
          <a:xfrm>
            <a:off x="1243010" y="1862137"/>
            <a:ext cx="6994525" cy="3617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defTabSz="457200">
              <a:lnSpc>
                <a:spcPts val="5500"/>
              </a:lnSpc>
            </a:pPr>
            <a:r>
              <a:rPr lang="zh-CN" altLang="en-US" sz="2500" dirty="0">
                <a:solidFill>
                  <a:srgbClr val="000000"/>
                </a:solidFill>
                <a:latin typeface="楷体" panose="02010609060101010101" pitchFamily="49" charset="-122"/>
                <a:ea typeface="楷体" panose="02010609060101010101" pitchFamily="49" charset="-122"/>
              </a:rPr>
              <a:t>    </a:t>
            </a:r>
            <a:r>
              <a:rPr lang="zh-CN" altLang="en-US" sz="2500" dirty="0">
                <a:solidFill>
                  <a:srgbClr val="002060"/>
                </a:solidFill>
                <a:latin typeface="宋体" panose="02010600030101010101" pitchFamily="2" charset="-122"/>
                <a:ea typeface="宋体" panose="02010600030101010101" pitchFamily="2" charset="-122"/>
                <a:cs typeface="宋体" panose="02010600030101010101" pitchFamily="2" charset="-122"/>
              </a:rPr>
              <a:t>“卧薪尝胆”是个典故，来源于</a:t>
            </a:r>
            <a:r>
              <a:rPr lang="en-US" altLang="zh-CN" sz="2500" dirty="0">
                <a:solidFill>
                  <a:srgbClr val="002060"/>
                </a:solidFill>
                <a:latin typeface="宋体" panose="02010600030101010101" pitchFamily="2" charset="-122"/>
                <a:ea typeface="宋体" panose="02010600030101010101" pitchFamily="2" charset="-122"/>
                <a:cs typeface="宋体" panose="02010600030101010101" pitchFamily="2" charset="-122"/>
              </a:rPr>
              <a:t>《</a:t>
            </a:r>
            <a:r>
              <a:rPr lang="zh-CN" altLang="en-US" sz="2500" dirty="0">
                <a:solidFill>
                  <a:srgbClr val="002060"/>
                </a:solidFill>
                <a:latin typeface="宋体" panose="02010600030101010101" pitchFamily="2" charset="-122"/>
                <a:ea typeface="宋体" panose="02010600030101010101" pitchFamily="2" charset="-122"/>
                <a:cs typeface="宋体" panose="02010600030101010101" pitchFamily="2" charset="-122"/>
              </a:rPr>
              <a:t>史记</a:t>
            </a:r>
            <a:r>
              <a:rPr lang="en-US" altLang="zh-CN" sz="2500" dirty="0">
                <a:solidFill>
                  <a:srgbClr val="002060"/>
                </a:solidFill>
                <a:latin typeface="宋体" panose="02010600030101010101" pitchFamily="2" charset="-122"/>
                <a:ea typeface="宋体" panose="02010600030101010101" pitchFamily="2" charset="-122"/>
                <a:cs typeface="宋体" panose="02010600030101010101" pitchFamily="2" charset="-122"/>
              </a:rPr>
              <a:t>》</a:t>
            </a:r>
            <a:r>
              <a:rPr lang="zh-CN" altLang="en-US" sz="2500" dirty="0">
                <a:solidFill>
                  <a:srgbClr val="002060"/>
                </a:solidFill>
                <a:latin typeface="宋体" panose="02010600030101010101" pitchFamily="2" charset="-122"/>
                <a:ea typeface="宋体" panose="02010600030101010101" pitchFamily="2" charset="-122"/>
                <a:cs typeface="宋体" panose="02010600030101010101" pitchFamily="2" charset="-122"/>
              </a:rPr>
              <a:t>，故事发生在两千多年前。位于长江中下游的吴国和越国交战，吴王打败越兵，迫使越王屈服。后来越王卧薪尝胆、发愤图强，终于灭掉了吴国，吴王夫差自杀身亡。</a:t>
            </a:r>
          </a:p>
        </p:txBody>
      </p:sp>
      <p:sp>
        <p:nvSpPr>
          <p:cNvPr id="3" name="文本框 3"/>
          <p:cNvSpPr txBox="1"/>
          <p:nvPr/>
        </p:nvSpPr>
        <p:spPr>
          <a:xfrm>
            <a:off x="430530" y="913765"/>
            <a:ext cx="2031325" cy="668837"/>
          </a:xfrm>
          <a:prstGeom prst="rect">
            <a:avLst/>
          </a:prstGeom>
          <a:noFill/>
        </p:spPr>
        <p:txBody>
          <a:bodyPr wrap="none" rtlCol="0">
            <a:spAutoFit/>
          </a:bodyPr>
          <a:lstStyle/>
          <a:p>
            <a:pPr marL="0" lvl="0" indent="0" algn="l" eaLnBrk="1" hangingPunct="1">
              <a:lnSpc>
                <a:spcPct val="120000"/>
              </a:lnSpc>
              <a:spcBef>
                <a:spcPct val="0"/>
              </a:spcBef>
              <a:buNone/>
            </a:pPr>
            <a:r>
              <a:rPr lang="zh-CN" altLang="en-US" sz="3600" dirty="0" smtClean="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rPr>
              <a:t>写作背景</a:t>
            </a:r>
            <a:endParaRPr lang="zh-CN" altLang="en-US" sz="3600" dirty="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658812" y="2189161"/>
            <a:ext cx="8070850" cy="3416320"/>
          </a:xfrm>
          <a:prstGeom prst="rect">
            <a:avLst/>
          </a:prstGeom>
          <a:noFill/>
          <a:ln>
            <a:noFill/>
          </a:ln>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defTabSz="457200" eaLnBrk="1" hangingPunct="1">
              <a:lnSpc>
                <a:spcPct val="150000"/>
              </a:lnSpc>
              <a:spcBef>
                <a:spcPct val="0"/>
              </a:spcBef>
              <a:buFontTx/>
              <a:buNone/>
              <a:defRPr/>
            </a:pPr>
            <a:r>
              <a:rPr kumimoji="1" lang="zh-CN" altLang="en-US" sz="2400" dirty="0" smtClean="0">
                <a:solidFill>
                  <a:prstClr val="black"/>
                </a:solidFill>
                <a:latin typeface="楷体" panose="02010609060101010101" pitchFamily="49" charset="-122"/>
                <a:ea typeface="楷体" panose="02010609060101010101" pitchFamily="49" charset="-122"/>
              </a:rPr>
              <a:t>  左右结构：</a:t>
            </a:r>
            <a:endParaRPr kumimoji="1" lang="en-US" altLang="zh-CN" sz="2400" dirty="0" smtClean="0">
              <a:solidFill>
                <a:prstClr val="black"/>
              </a:solidFill>
              <a:latin typeface="楷体" panose="02010609060101010101" pitchFamily="49" charset="-122"/>
              <a:ea typeface="楷体" panose="02010609060101010101" pitchFamily="49" charset="-122"/>
            </a:endParaRPr>
          </a:p>
          <a:p>
            <a:pPr defTabSz="457200" eaLnBrk="1" hangingPunct="1">
              <a:lnSpc>
                <a:spcPct val="150000"/>
              </a:lnSpc>
              <a:spcBef>
                <a:spcPct val="0"/>
              </a:spcBef>
              <a:buFontTx/>
              <a:buNone/>
              <a:defRPr/>
            </a:pPr>
            <a:r>
              <a:rPr kumimoji="1" lang="en-US" altLang="zh-CN" sz="2400" dirty="0" smtClean="0">
                <a:solidFill>
                  <a:srgbClr val="FF0000"/>
                </a:solidFill>
                <a:latin typeface="楷体" panose="02010609060101010101" pitchFamily="49" charset="-122"/>
                <a:ea typeface="楷体" panose="02010609060101010101" pitchFamily="49" charset="-122"/>
              </a:rPr>
              <a:t>  </a:t>
            </a:r>
            <a:r>
              <a:rPr kumimoji="1" lang="zh-CN" altLang="en-US" sz="2400" dirty="0" smtClean="0">
                <a:solidFill>
                  <a:prstClr val="black"/>
                </a:solidFill>
                <a:latin typeface="楷体" panose="02010609060101010101" pitchFamily="49" charset="-122"/>
                <a:ea typeface="楷体" panose="02010609060101010101" pitchFamily="49" charset="-122"/>
              </a:rPr>
              <a:t>上下结构：</a:t>
            </a:r>
            <a:endParaRPr kumimoji="1" lang="en-US" altLang="zh-CN" sz="2400" dirty="0" smtClean="0">
              <a:solidFill>
                <a:prstClr val="black"/>
              </a:solidFill>
              <a:latin typeface="楷体" panose="02010609060101010101" pitchFamily="49" charset="-122"/>
              <a:ea typeface="楷体" panose="02010609060101010101" pitchFamily="49" charset="-122"/>
            </a:endParaRPr>
          </a:p>
          <a:p>
            <a:pPr defTabSz="457200" eaLnBrk="1" hangingPunct="1">
              <a:lnSpc>
                <a:spcPct val="150000"/>
              </a:lnSpc>
              <a:spcBef>
                <a:spcPct val="0"/>
              </a:spcBef>
              <a:buFontTx/>
              <a:buNone/>
              <a:defRPr/>
            </a:pPr>
            <a:r>
              <a:rPr kumimoji="1" lang="en-US" altLang="zh-CN" sz="2400" dirty="0">
                <a:solidFill>
                  <a:prstClr val="black"/>
                </a:solidFill>
                <a:latin typeface="楷体" panose="02010609060101010101" pitchFamily="49" charset="-122"/>
                <a:ea typeface="楷体" panose="02010609060101010101" pitchFamily="49" charset="-122"/>
              </a:rPr>
              <a:t> </a:t>
            </a:r>
            <a:r>
              <a:rPr kumimoji="1" lang="en-US" altLang="zh-CN" sz="2400" dirty="0" smtClean="0">
                <a:solidFill>
                  <a:prstClr val="black"/>
                </a:solidFill>
                <a:latin typeface="楷体" panose="02010609060101010101" pitchFamily="49" charset="-122"/>
                <a:ea typeface="楷体" panose="02010609060101010101" pitchFamily="49" charset="-122"/>
              </a:rPr>
              <a:t> </a:t>
            </a:r>
            <a:r>
              <a:rPr kumimoji="1" lang="zh-CN" altLang="en-US" sz="2400" dirty="0" smtClean="0">
                <a:solidFill>
                  <a:prstClr val="black"/>
                </a:solidFill>
                <a:latin typeface="楷体" panose="02010609060101010101" pitchFamily="49" charset="-122"/>
                <a:ea typeface="楷体" panose="02010609060101010101" pitchFamily="49" charset="-122"/>
              </a:rPr>
              <a:t>半包围结构：</a:t>
            </a:r>
            <a:r>
              <a:rPr kumimoji="1" lang="en-US" altLang="zh-CN" sz="2400" dirty="0" smtClean="0">
                <a:solidFill>
                  <a:prstClr val="black"/>
                </a:solidFill>
                <a:latin typeface="楷体" panose="02010609060101010101" pitchFamily="49" charset="-122"/>
                <a:ea typeface="楷体" panose="02010609060101010101" pitchFamily="49" charset="-122"/>
              </a:rPr>
              <a:t>            </a:t>
            </a:r>
          </a:p>
          <a:p>
            <a:pPr defTabSz="457200" eaLnBrk="1" hangingPunct="1">
              <a:lnSpc>
                <a:spcPct val="150000"/>
              </a:lnSpc>
              <a:spcBef>
                <a:spcPct val="0"/>
              </a:spcBef>
              <a:buFontTx/>
              <a:buNone/>
              <a:defRPr/>
            </a:pPr>
            <a:r>
              <a:rPr kumimoji="1" lang="en-US" altLang="zh-CN" sz="2400" dirty="0" smtClean="0">
                <a:solidFill>
                  <a:prstClr val="black"/>
                </a:solidFill>
                <a:latin typeface="楷体" panose="02010609060101010101" pitchFamily="49" charset="-122"/>
                <a:ea typeface="楷体" panose="02010609060101010101" pitchFamily="49" charset="-122"/>
              </a:rPr>
              <a:t>  </a:t>
            </a:r>
            <a:r>
              <a:rPr kumimoji="1" lang="zh-CN" altLang="en-US" sz="2400" dirty="0" smtClean="0">
                <a:solidFill>
                  <a:srgbClr val="00965A"/>
                </a:solidFill>
                <a:latin typeface="楷体" panose="02010609060101010101" pitchFamily="49" charset="-122"/>
                <a:ea typeface="楷体" panose="02010609060101010101" pitchFamily="49" charset="-122"/>
                <a:sym typeface="+mn-ea"/>
              </a:rPr>
              <a:t>正</a:t>
            </a:r>
            <a:r>
              <a:rPr kumimoji="1" lang="zh-CN" altLang="it-IT" sz="2400" dirty="0" smtClean="0">
                <a:solidFill>
                  <a:srgbClr val="00965A"/>
                </a:solidFill>
                <a:latin typeface="楷体" panose="02010609060101010101" pitchFamily="49" charset="-122"/>
                <a:ea typeface="楷体" panose="02010609060101010101" pitchFamily="49" charset="-122"/>
                <a:sym typeface="+mn-ea"/>
              </a:rPr>
              <a:t>字</a:t>
            </a:r>
            <a:r>
              <a:rPr kumimoji="1" lang="zh-CN" altLang="en-US" sz="2400" dirty="0" smtClean="0">
                <a:solidFill>
                  <a:srgbClr val="00965A"/>
                </a:solidFill>
                <a:latin typeface="楷体" panose="02010609060101010101" pitchFamily="49" charset="-122"/>
                <a:ea typeface="楷体" panose="02010609060101010101" pitchFamily="49" charset="-122"/>
                <a:sym typeface="+mn-ea"/>
              </a:rPr>
              <a:t>音</a:t>
            </a:r>
            <a:r>
              <a:rPr kumimoji="1" lang="zh-CN" altLang="it-IT" sz="2400" dirty="0" smtClean="0">
                <a:solidFill>
                  <a:srgbClr val="00965A"/>
                </a:solidFill>
                <a:latin typeface="楷体" panose="02010609060101010101" pitchFamily="49" charset="-122"/>
                <a:ea typeface="楷体" panose="02010609060101010101" pitchFamily="49" charset="-122"/>
                <a:sym typeface="+mn-ea"/>
              </a:rPr>
              <a:t>：</a:t>
            </a:r>
            <a:endParaRPr kumimoji="1" lang="en-US" altLang="zh-CN" sz="2400" dirty="0" smtClean="0">
              <a:solidFill>
                <a:srgbClr val="00965A"/>
              </a:solidFill>
              <a:latin typeface="楷体" panose="02010609060101010101" pitchFamily="49" charset="-122"/>
              <a:ea typeface="楷体" panose="02010609060101010101" pitchFamily="49" charset="-122"/>
              <a:sym typeface="+mn-ea"/>
            </a:endParaRPr>
          </a:p>
          <a:p>
            <a:pPr indent="266700" defTabSz="457200" eaLnBrk="1" hangingPunct="1">
              <a:lnSpc>
                <a:spcPct val="150000"/>
              </a:lnSpc>
              <a:spcBef>
                <a:spcPct val="0"/>
              </a:spcBef>
              <a:buFontTx/>
              <a:buNone/>
              <a:defRPr/>
            </a:pPr>
            <a:r>
              <a:rPr kumimoji="1" lang="zh-CN" altLang="en-US" sz="2400" dirty="0" smtClean="0">
                <a:solidFill>
                  <a:prstClr val="black"/>
                </a:solidFill>
                <a:latin typeface="楷体" panose="02010609060101010101" pitchFamily="49" charset="-122"/>
                <a:ea typeface="楷体" panose="02010609060101010101" pitchFamily="49" charset="-122"/>
              </a:rPr>
              <a:t>卧薪尝胆（</a:t>
            </a:r>
            <a:r>
              <a:rPr kumimoji="1" lang="en-US" altLang="zh-CN" sz="2400" dirty="0" err="1" smtClean="0">
                <a:solidFill>
                  <a:prstClr val="black"/>
                </a:solidFill>
                <a:latin typeface="楷体" panose="02010609060101010101" pitchFamily="49" charset="-122"/>
                <a:ea typeface="楷体" panose="02010609060101010101" pitchFamily="49" charset="-122"/>
              </a:rPr>
              <a:t>cháng</a:t>
            </a:r>
            <a:r>
              <a:rPr kumimoji="1" lang="en-US" altLang="zh-CN" sz="2400" dirty="0" smtClean="0">
                <a:solidFill>
                  <a:prstClr val="black"/>
                </a:solidFill>
                <a:latin typeface="楷体" panose="02010609060101010101" pitchFamily="49" charset="-122"/>
                <a:ea typeface="楷体" panose="02010609060101010101" pitchFamily="49" charset="-122"/>
              </a:rPr>
              <a:t> </a:t>
            </a:r>
            <a:r>
              <a:rPr kumimoji="1" lang="en-US" altLang="zh-CN" sz="2400" dirty="0" err="1" smtClean="0">
                <a:solidFill>
                  <a:prstClr val="black"/>
                </a:solidFill>
                <a:latin typeface="楷体" panose="02010609060101010101" pitchFamily="49" charset="-122"/>
                <a:ea typeface="楷体" panose="02010609060101010101" pitchFamily="49" charset="-122"/>
              </a:rPr>
              <a:t>cáng</a:t>
            </a:r>
            <a:r>
              <a:rPr kumimoji="1" lang="zh-CN" altLang="en-US" sz="2400" dirty="0" smtClean="0">
                <a:solidFill>
                  <a:prstClr val="black"/>
                </a:solidFill>
                <a:latin typeface="楷体" panose="02010609060101010101" pitchFamily="49" charset="-122"/>
                <a:ea typeface="楷体" panose="02010609060101010101" pitchFamily="49" charset="-122"/>
              </a:rPr>
              <a:t>）</a:t>
            </a:r>
            <a:r>
              <a:rPr kumimoji="1" lang="en-US" altLang="zh-CN" sz="2400" dirty="0" smtClean="0">
                <a:solidFill>
                  <a:prstClr val="black"/>
                </a:solidFill>
                <a:latin typeface="楷体" panose="02010609060101010101" pitchFamily="49" charset="-122"/>
                <a:ea typeface="楷体" panose="02010609060101010101" pitchFamily="49" charset="-122"/>
              </a:rPr>
              <a:t> </a:t>
            </a:r>
            <a:r>
              <a:rPr kumimoji="1" lang="zh-CN" altLang="en-US" sz="2400" dirty="0" smtClean="0">
                <a:solidFill>
                  <a:prstClr val="black"/>
                </a:solidFill>
                <a:latin typeface="楷体" panose="02010609060101010101" pitchFamily="49" charset="-122"/>
                <a:ea typeface="楷体" panose="02010609060101010101" pitchFamily="49" charset="-122"/>
              </a:rPr>
              <a:t>谋臣（</a:t>
            </a:r>
            <a:r>
              <a:rPr kumimoji="1" lang="en-US" altLang="zh-CN" sz="2400" dirty="0" err="1" smtClean="0">
                <a:solidFill>
                  <a:prstClr val="black"/>
                </a:solidFill>
                <a:latin typeface="楷体" panose="02010609060101010101" pitchFamily="49" charset="-122"/>
                <a:ea typeface="楷体" panose="02010609060101010101" pitchFamily="49" charset="-122"/>
              </a:rPr>
              <a:t>móu</a:t>
            </a:r>
            <a:r>
              <a:rPr kumimoji="1" lang="en-US" altLang="zh-CN" sz="2400" dirty="0" smtClean="0">
                <a:solidFill>
                  <a:prstClr val="black"/>
                </a:solidFill>
                <a:latin typeface="楷体" panose="02010609060101010101" pitchFamily="49" charset="-122"/>
                <a:ea typeface="楷体" panose="02010609060101010101" pitchFamily="49" charset="-122"/>
              </a:rPr>
              <a:t> </a:t>
            </a:r>
            <a:r>
              <a:rPr kumimoji="1" lang="en-US" altLang="zh-CN" sz="2400" dirty="0" err="1" smtClean="0">
                <a:solidFill>
                  <a:prstClr val="black"/>
                </a:solidFill>
                <a:latin typeface="楷体" panose="02010609060101010101" pitchFamily="49" charset="-122"/>
                <a:ea typeface="楷体" panose="02010609060101010101" pitchFamily="49" charset="-122"/>
              </a:rPr>
              <a:t>mú</a:t>
            </a:r>
            <a:r>
              <a:rPr kumimoji="1" lang="zh-CN" altLang="en-US" sz="2400" dirty="0" smtClean="0">
                <a:solidFill>
                  <a:prstClr val="black"/>
                </a:solidFill>
                <a:latin typeface="楷体" panose="02010609060101010101" pitchFamily="49" charset="-122"/>
                <a:ea typeface="楷体" panose="02010609060101010101" pitchFamily="49" charset="-122"/>
              </a:rPr>
              <a:t>）</a:t>
            </a:r>
            <a:endParaRPr kumimoji="1" lang="en-US" altLang="zh-CN" sz="2400" dirty="0" smtClean="0">
              <a:solidFill>
                <a:prstClr val="black"/>
              </a:solidFill>
              <a:latin typeface="楷体" panose="02010609060101010101" pitchFamily="49" charset="-122"/>
              <a:ea typeface="楷体" panose="02010609060101010101" pitchFamily="49" charset="-122"/>
            </a:endParaRPr>
          </a:p>
          <a:p>
            <a:pPr indent="266700" defTabSz="457200" eaLnBrk="1" hangingPunct="1">
              <a:lnSpc>
                <a:spcPct val="150000"/>
              </a:lnSpc>
              <a:spcBef>
                <a:spcPct val="0"/>
              </a:spcBef>
              <a:buFontTx/>
              <a:buNone/>
              <a:defRPr/>
            </a:pPr>
            <a:r>
              <a:rPr kumimoji="1" lang="zh-CN" altLang="en-US" sz="2400" dirty="0" smtClean="0">
                <a:solidFill>
                  <a:prstClr val="black"/>
                </a:solidFill>
                <a:latin typeface="楷体" panose="02010609060101010101" pitchFamily="49" charset="-122"/>
                <a:ea typeface="楷体" panose="02010609060101010101" pitchFamily="49" charset="-122"/>
                <a:sym typeface="+mn-ea"/>
              </a:rPr>
              <a:t>屈辱（</a:t>
            </a:r>
            <a:r>
              <a:rPr kumimoji="1" lang="en-US" altLang="zh-CN" sz="2400" dirty="0" err="1" smtClean="0">
                <a:solidFill>
                  <a:prstClr val="black"/>
                </a:solidFill>
                <a:latin typeface="楷体" panose="02010609060101010101" pitchFamily="49" charset="-122"/>
                <a:ea typeface="楷体" panose="02010609060101010101" pitchFamily="49" charset="-122"/>
                <a:sym typeface="+mn-ea"/>
              </a:rPr>
              <a:t>rǔ</a:t>
            </a:r>
            <a:r>
              <a:rPr kumimoji="1" lang="en-US" altLang="zh-CN" sz="2400" dirty="0" smtClean="0">
                <a:solidFill>
                  <a:prstClr val="black"/>
                </a:solidFill>
                <a:latin typeface="楷体" panose="02010609060101010101" pitchFamily="49" charset="-122"/>
                <a:ea typeface="楷体" panose="02010609060101010101" pitchFamily="49" charset="-122"/>
                <a:sym typeface="+mn-ea"/>
              </a:rPr>
              <a:t>  </a:t>
            </a:r>
            <a:r>
              <a:rPr kumimoji="1" lang="en-US" altLang="zh-CN" sz="2400" dirty="0" err="1" smtClean="0">
                <a:solidFill>
                  <a:prstClr val="black"/>
                </a:solidFill>
                <a:latin typeface="楷体" panose="02010609060101010101" pitchFamily="49" charset="-122"/>
                <a:ea typeface="楷体" panose="02010609060101010101" pitchFamily="49" charset="-122"/>
                <a:sym typeface="+mn-ea"/>
              </a:rPr>
              <a:t>yǔ</a:t>
            </a:r>
            <a:r>
              <a:rPr kumimoji="1" lang="zh-CN" altLang="en-US" sz="2400" dirty="0" smtClean="0">
                <a:solidFill>
                  <a:prstClr val="black"/>
                </a:solidFill>
                <a:latin typeface="楷体" panose="02010609060101010101" pitchFamily="49" charset="-122"/>
                <a:ea typeface="楷体" panose="02010609060101010101" pitchFamily="49" charset="-122"/>
                <a:sym typeface="+mn-ea"/>
              </a:rPr>
              <a:t>）</a:t>
            </a:r>
            <a:endParaRPr kumimoji="1" lang="en-US" altLang="zh-CN" sz="2400" dirty="0">
              <a:solidFill>
                <a:prstClr val="black"/>
              </a:solidFill>
              <a:latin typeface="楷体" panose="02010609060101010101" pitchFamily="49" charset="-122"/>
              <a:ea typeface="楷体" panose="02010609060101010101" pitchFamily="49" charset="-122"/>
              <a:sym typeface="+mn-ea"/>
            </a:endParaRPr>
          </a:p>
        </p:txBody>
      </p:sp>
      <p:sp>
        <p:nvSpPr>
          <p:cNvPr id="3" name="文本框 16"/>
          <p:cNvSpPr txBox="1">
            <a:spLocks noChangeArrowheads="1"/>
          </p:cNvSpPr>
          <p:nvPr/>
        </p:nvSpPr>
        <p:spPr bwMode="auto">
          <a:xfrm>
            <a:off x="709255" y="1687510"/>
            <a:ext cx="1752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dirty="0">
                <a:solidFill>
                  <a:srgbClr val="0070C0"/>
                </a:solidFill>
                <a:latin typeface="楷体" panose="02010609060101010101" pitchFamily="49" charset="-122"/>
                <a:ea typeface="楷体" panose="02010609060101010101" pitchFamily="49" charset="-122"/>
              </a:rPr>
              <a:t>分类学生字</a:t>
            </a:r>
          </a:p>
        </p:txBody>
      </p:sp>
      <p:sp>
        <p:nvSpPr>
          <p:cNvPr id="4" name="文本框 3"/>
          <p:cNvSpPr txBox="1"/>
          <p:nvPr/>
        </p:nvSpPr>
        <p:spPr>
          <a:xfrm>
            <a:off x="3750945" y="461645"/>
            <a:ext cx="2011680" cy="755650"/>
          </a:xfrm>
          <a:prstGeom prst="rect">
            <a:avLst/>
          </a:prstGeom>
          <a:noFill/>
        </p:spPr>
        <p:txBody>
          <a:bodyPr wrap="none" rtlCol="0">
            <a:spAutoFit/>
          </a:bodyPr>
          <a:lstStyle/>
          <a:p>
            <a:pPr marL="0" lvl="0" indent="0" algn="l" eaLnBrk="1" hangingPunct="1">
              <a:lnSpc>
                <a:spcPct val="120000"/>
              </a:lnSpc>
              <a:spcBef>
                <a:spcPct val="0"/>
              </a:spcBef>
              <a:buNone/>
            </a:pPr>
            <a:r>
              <a:rPr lang="zh-CN" altLang="en-US" sz="3600" dirty="0" smtClean="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rPr>
              <a:t>字词学习</a:t>
            </a:r>
            <a:endParaRPr lang="zh-CN" altLang="en-US" sz="3600" dirty="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endParaRPr>
          </a:p>
        </p:txBody>
      </p:sp>
      <p:sp>
        <p:nvSpPr>
          <p:cNvPr id="5" name="矩形 4"/>
          <p:cNvSpPr>
            <a:spLocks noChangeArrowheads="1"/>
          </p:cNvSpPr>
          <p:nvPr/>
        </p:nvSpPr>
        <p:spPr bwMode="auto">
          <a:xfrm>
            <a:off x="2434866" y="2328859"/>
            <a:ext cx="803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仆、</a:t>
            </a:r>
          </a:p>
        </p:txBody>
      </p:sp>
      <p:sp>
        <p:nvSpPr>
          <p:cNvPr id="6" name="矩形 5"/>
          <p:cNvSpPr>
            <a:spLocks noChangeArrowheads="1"/>
          </p:cNvSpPr>
          <p:nvPr/>
        </p:nvSpPr>
        <p:spPr bwMode="auto">
          <a:xfrm>
            <a:off x="3044822" y="2314574"/>
            <a:ext cx="8032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议、</a:t>
            </a:r>
          </a:p>
        </p:txBody>
      </p:sp>
      <p:sp>
        <p:nvSpPr>
          <p:cNvPr id="7" name="矩形 6"/>
          <p:cNvSpPr>
            <a:spLocks noChangeArrowheads="1"/>
          </p:cNvSpPr>
          <p:nvPr/>
        </p:nvSpPr>
        <p:spPr bwMode="auto">
          <a:xfrm>
            <a:off x="3679825" y="2314573"/>
            <a:ext cx="803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妇、</a:t>
            </a:r>
          </a:p>
        </p:txBody>
      </p:sp>
      <p:sp>
        <p:nvSpPr>
          <p:cNvPr id="8" name="矩形 7"/>
          <p:cNvSpPr>
            <a:spLocks noChangeArrowheads="1"/>
          </p:cNvSpPr>
          <p:nvPr/>
        </p:nvSpPr>
        <p:spPr bwMode="auto">
          <a:xfrm>
            <a:off x="4292599" y="2314573"/>
            <a:ext cx="8032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奴、</a:t>
            </a:r>
          </a:p>
        </p:txBody>
      </p:sp>
      <p:sp>
        <p:nvSpPr>
          <p:cNvPr id="9" name="矩形 8"/>
          <p:cNvSpPr>
            <a:spLocks noChangeArrowheads="1"/>
          </p:cNvSpPr>
          <p:nvPr/>
        </p:nvSpPr>
        <p:spPr bwMode="auto">
          <a:xfrm>
            <a:off x="4959348" y="2305048"/>
            <a:ext cx="8032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谋、</a:t>
            </a:r>
          </a:p>
        </p:txBody>
      </p:sp>
      <p:sp>
        <p:nvSpPr>
          <p:cNvPr id="10" name="矩形 9"/>
          <p:cNvSpPr>
            <a:spLocks noChangeArrowheads="1"/>
          </p:cNvSpPr>
          <p:nvPr/>
        </p:nvSpPr>
        <p:spPr bwMode="auto">
          <a:xfrm>
            <a:off x="5492749" y="2305047"/>
            <a:ext cx="803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傲、</a:t>
            </a:r>
          </a:p>
        </p:txBody>
      </p:sp>
      <p:sp>
        <p:nvSpPr>
          <p:cNvPr id="11" name="矩形 10"/>
          <p:cNvSpPr>
            <a:spLocks noChangeArrowheads="1"/>
          </p:cNvSpPr>
          <p:nvPr/>
        </p:nvSpPr>
        <p:spPr bwMode="auto">
          <a:xfrm>
            <a:off x="6049168" y="2305047"/>
            <a:ext cx="4937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耻</a:t>
            </a:r>
          </a:p>
        </p:txBody>
      </p:sp>
      <p:sp>
        <p:nvSpPr>
          <p:cNvPr id="12" name="矩形 11"/>
          <p:cNvSpPr>
            <a:spLocks noChangeArrowheads="1"/>
          </p:cNvSpPr>
          <p:nvPr/>
        </p:nvSpPr>
        <p:spPr bwMode="auto">
          <a:xfrm>
            <a:off x="2444749" y="2809873"/>
            <a:ext cx="8032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吴、</a:t>
            </a:r>
          </a:p>
        </p:txBody>
      </p:sp>
      <p:sp>
        <p:nvSpPr>
          <p:cNvPr id="13" name="矩形 12"/>
          <p:cNvSpPr>
            <a:spLocks noChangeArrowheads="1"/>
          </p:cNvSpPr>
          <p:nvPr/>
        </p:nvSpPr>
        <p:spPr bwMode="auto">
          <a:xfrm>
            <a:off x="3044821" y="2803522"/>
            <a:ext cx="803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示、</a:t>
            </a:r>
          </a:p>
        </p:txBody>
      </p:sp>
      <p:sp>
        <p:nvSpPr>
          <p:cNvPr id="14" name="矩形 13"/>
          <p:cNvSpPr>
            <a:spLocks noChangeArrowheads="1"/>
          </p:cNvSpPr>
          <p:nvPr/>
        </p:nvSpPr>
        <p:spPr bwMode="auto">
          <a:xfrm>
            <a:off x="3679824" y="2836859"/>
            <a:ext cx="8032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灭、</a:t>
            </a:r>
          </a:p>
        </p:txBody>
      </p:sp>
      <p:sp>
        <p:nvSpPr>
          <p:cNvPr id="15" name="矩形 14"/>
          <p:cNvSpPr>
            <a:spLocks noChangeArrowheads="1"/>
          </p:cNvSpPr>
          <p:nvPr/>
        </p:nvSpPr>
        <p:spPr bwMode="auto">
          <a:xfrm>
            <a:off x="4171949" y="2811461"/>
            <a:ext cx="803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免、</a:t>
            </a:r>
          </a:p>
        </p:txBody>
      </p:sp>
      <p:sp>
        <p:nvSpPr>
          <p:cNvPr id="16" name="矩形 15"/>
          <p:cNvSpPr>
            <a:spLocks noChangeArrowheads="1"/>
          </p:cNvSpPr>
          <p:nvPr/>
        </p:nvSpPr>
        <p:spPr bwMode="auto">
          <a:xfrm>
            <a:off x="4694237" y="2836858"/>
            <a:ext cx="8032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柴、</a:t>
            </a:r>
          </a:p>
        </p:txBody>
      </p:sp>
      <p:sp>
        <p:nvSpPr>
          <p:cNvPr id="17" name="矩形 16"/>
          <p:cNvSpPr>
            <a:spLocks noChangeArrowheads="1"/>
          </p:cNvSpPr>
          <p:nvPr/>
        </p:nvSpPr>
        <p:spPr bwMode="auto">
          <a:xfrm>
            <a:off x="5138738" y="2827335"/>
            <a:ext cx="803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努、</a:t>
            </a:r>
          </a:p>
        </p:txBody>
      </p:sp>
      <p:sp>
        <p:nvSpPr>
          <p:cNvPr id="18" name="矩形 17"/>
          <p:cNvSpPr>
            <a:spLocks noChangeArrowheads="1"/>
          </p:cNvSpPr>
          <p:nvPr/>
        </p:nvSpPr>
        <p:spPr bwMode="auto">
          <a:xfrm>
            <a:off x="5647531" y="2827336"/>
            <a:ext cx="803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薪、</a:t>
            </a:r>
          </a:p>
        </p:txBody>
      </p:sp>
      <p:sp>
        <p:nvSpPr>
          <p:cNvPr id="19" name="矩形 18"/>
          <p:cNvSpPr>
            <a:spLocks noChangeArrowheads="1"/>
          </p:cNvSpPr>
          <p:nvPr/>
        </p:nvSpPr>
        <p:spPr bwMode="auto">
          <a:xfrm>
            <a:off x="6141242" y="2836859"/>
            <a:ext cx="8032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尝、</a:t>
            </a:r>
          </a:p>
        </p:txBody>
      </p:sp>
      <p:sp>
        <p:nvSpPr>
          <p:cNvPr id="20" name="矩形 19"/>
          <p:cNvSpPr>
            <a:spLocks noChangeArrowheads="1"/>
          </p:cNvSpPr>
          <p:nvPr/>
        </p:nvSpPr>
        <p:spPr bwMode="auto">
          <a:xfrm>
            <a:off x="6683375" y="2836859"/>
            <a:ext cx="8032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患、</a:t>
            </a:r>
          </a:p>
        </p:txBody>
      </p:sp>
      <p:sp>
        <p:nvSpPr>
          <p:cNvPr id="21" name="矩形 20"/>
          <p:cNvSpPr>
            <a:spLocks noChangeArrowheads="1"/>
          </p:cNvSpPr>
          <p:nvPr/>
        </p:nvSpPr>
        <p:spPr bwMode="auto">
          <a:xfrm>
            <a:off x="7262812" y="2815425"/>
            <a:ext cx="8032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辱、</a:t>
            </a:r>
          </a:p>
        </p:txBody>
      </p:sp>
      <p:sp>
        <p:nvSpPr>
          <p:cNvPr id="22" name="矩形 21"/>
          <p:cNvSpPr>
            <a:spLocks noChangeArrowheads="1"/>
          </p:cNvSpPr>
          <p:nvPr/>
        </p:nvSpPr>
        <p:spPr bwMode="auto">
          <a:xfrm>
            <a:off x="7664450" y="2805110"/>
            <a:ext cx="4953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弱</a:t>
            </a:r>
          </a:p>
        </p:txBody>
      </p:sp>
      <p:sp>
        <p:nvSpPr>
          <p:cNvPr id="23" name="矩形 22"/>
          <p:cNvSpPr>
            <a:spLocks noChangeArrowheads="1"/>
          </p:cNvSpPr>
          <p:nvPr/>
        </p:nvSpPr>
        <p:spPr bwMode="auto">
          <a:xfrm>
            <a:off x="2687636" y="3374043"/>
            <a:ext cx="803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臣、</a:t>
            </a:r>
          </a:p>
        </p:txBody>
      </p:sp>
      <p:sp>
        <p:nvSpPr>
          <p:cNvPr id="24" name="矩形 23"/>
          <p:cNvSpPr>
            <a:spLocks noChangeArrowheads="1"/>
          </p:cNvSpPr>
          <p:nvPr/>
        </p:nvSpPr>
        <p:spPr bwMode="auto">
          <a:xfrm>
            <a:off x="3354384" y="3366108"/>
            <a:ext cx="4937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400" dirty="0">
                <a:solidFill>
                  <a:srgbClr val="FF0000"/>
                </a:solidFill>
                <a:latin typeface="楷体" panose="02010609060101010101" pitchFamily="49" charset="-122"/>
                <a:ea typeface="楷体" panose="02010609060101010101" pitchFamily="49" charset="-122"/>
              </a:rPr>
              <a:t>屈</a:t>
            </a:r>
          </a:p>
        </p:txBody>
      </p:sp>
      <p:sp>
        <p:nvSpPr>
          <p:cNvPr id="25" name="矩形 24"/>
          <p:cNvSpPr>
            <a:spLocks noChangeArrowheads="1"/>
          </p:cNvSpPr>
          <p:nvPr/>
        </p:nvSpPr>
        <p:spPr bwMode="auto">
          <a:xfrm>
            <a:off x="2765424" y="4524376"/>
            <a:ext cx="482600"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300" b="1" dirty="0">
                <a:solidFill>
                  <a:srgbClr val="FF0000"/>
                </a:solidFill>
                <a:latin typeface="宋体" panose="02010600030101010101" pitchFamily="2" charset="-122"/>
                <a:ea typeface="Adobe 黑体 Std R" pitchFamily="34" charset="-122"/>
                <a:sym typeface="+mn-ea"/>
              </a:rPr>
              <a:t>√</a:t>
            </a:r>
            <a:endParaRPr lang="zh-CN" altLang="en-US" dirty="0">
              <a:solidFill>
                <a:srgbClr val="FF0000"/>
              </a:solidFill>
              <a:latin typeface="Calibri" panose="020F0502020204030204" pitchFamily="34" charset="0"/>
            </a:endParaRPr>
          </a:p>
        </p:txBody>
      </p:sp>
      <p:sp>
        <p:nvSpPr>
          <p:cNvPr id="26" name="矩形 25"/>
          <p:cNvSpPr>
            <a:spLocks noChangeArrowheads="1"/>
          </p:cNvSpPr>
          <p:nvPr/>
        </p:nvSpPr>
        <p:spPr bwMode="auto">
          <a:xfrm>
            <a:off x="5807868" y="4508501"/>
            <a:ext cx="482600"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300" b="1" dirty="0">
                <a:solidFill>
                  <a:srgbClr val="FF0000"/>
                </a:solidFill>
                <a:latin typeface="宋体" panose="02010600030101010101" pitchFamily="2" charset="-122"/>
                <a:ea typeface="Adobe 黑体 Std R" pitchFamily="34" charset="-122"/>
                <a:sym typeface="+mn-ea"/>
              </a:rPr>
              <a:t>√</a:t>
            </a:r>
            <a:endParaRPr lang="zh-CN" altLang="en-US" dirty="0">
              <a:solidFill>
                <a:srgbClr val="FF0000"/>
              </a:solidFill>
              <a:latin typeface="Calibri" panose="020F0502020204030204" pitchFamily="34" charset="0"/>
            </a:endParaRPr>
          </a:p>
        </p:txBody>
      </p:sp>
      <p:sp>
        <p:nvSpPr>
          <p:cNvPr id="27" name="矩形 26"/>
          <p:cNvSpPr>
            <a:spLocks noChangeArrowheads="1"/>
          </p:cNvSpPr>
          <p:nvPr/>
        </p:nvSpPr>
        <p:spPr bwMode="auto">
          <a:xfrm>
            <a:off x="1962149" y="4970463"/>
            <a:ext cx="482600"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300" b="1" dirty="0">
                <a:solidFill>
                  <a:srgbClr val="FF0000"/>
                </a:solidFill>
                <a:latin typeface="宋体" panose="02010600030101010101" pitchFamily="2" charset="-122"/>
                <a:ea typeface="Adobe 黑体 Std R" pitchFamily="34" charset="-122"/>
                <a:sym typeface="+mn-ea"/>
              </a:rPr>
              <a:t>√</a:t>
            </a:r>
            <a:endParaRPr lang="zh-CN" altLang="en-US" dirty="0">
              <a:solidFill>
                <a:srgbClr val="FF0000"/>
              </a:solidFill>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circle(in)">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circle(in)">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circle(in)">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circle(in)">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circle(in)">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circle(in)">
                                      <p:cBhvr>
                                        <p:cTn id="57" dur="5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circle(in)">
                                      <p:cBhvr>
                                        <p:cTn id="62" dur="500"/>
                                        <p:tgtEl>
                                          <p:spTgt spid="16"/>
                                        </p:tgtEl>
                                      </p:cBhvr>
                                    </p:animEffect>
                                  </p:childTnLst>
                                </p:cTn>
                              </p:par>
                            </p:childTnLst>
                          </p:cTn>
                        </p:par>
                      </p:childTnLst>
                    </p:cTn>
                  </p:par>
                  <p:par>
                    <p:cTn id="63" fill="hold">
                      <p:stCondLst>
                        <p:cond delay="indefinite"/>
                      </p:stCondLst>
                      <p:childTnLst>
                        <p:par>
                          <p:cTn id="64" fill="hold">
                            <p:stCondLst>
                              <p:cond delay="0"/>
                            </p:stCondLst>
                            <p:childTnLst>
                              <p:par>
                                <p:cTn id="65" presetID="6" presetClass="entr" presetSubtype="16"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circle(in)">
                                      <p:cBhvr>
                                        <p:cTn id="67" dur="500"/>
                                        <p:tgtEl>
                                          <p:spTgt spid="17"/>
                                        </p:tgtEl>
                                      </p:cBhvr>
                                    </p:animEffect>
                                  </p:childTnLst>
                                </p:cTn>
                              </p:par>
                            </p:childTnLst>
                          </p:cTn>
                        </p:par>
                      </p:childTnLst>
                    </p:cTn>
                  </p:par>
                  <p:par>
                    <p:cTn id="68" fill="hold">
                      <p:stCondLst>
                        <p:cond delay="indefinite"/>
                      </p:stCondLst>
                      <p:childTnLst>
                        <p:par>
                          <p:cTn id="69" fill="hold">
                            <p:stCondLst>
                              <p:cond delay="0"/>
                            </p:stCondLst>
                            <p:childTnLst>
                              <p:par>
                                <p:cTn id="70" presetID="6" presetClass="entr" presetSubtype="16" fill="hold" grpId="0" nodeType="click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circle(in)">
                                      <p:cBhvr>
                                        <p:cTn id="72" dur="500"/>
                                        <p:tgtEl>
                                          <p:spTgt spid="18"/>
                                        </p:tgtEl>
                                      </p:cBhvr>
                                    </p:animEffect>
                                  </p:childTnLst>
                                </p:cTn>
                              </p:par>
                            </p:childTnLst>
                          </p:cTn>
                        </p:par>
                      </p:childTnLst>
                    </p:cTn>
                  </p:par>
                  <p:par>
                    <p:cTn id="73" fill="hold">
                      <p:stCondLst>
                        <p:cond delay="indefinite"/>
                      </p:stCondLst>
                      <p:childTnLst>
                        <p:par>
                          <p:cTn id="74" fill="hold">
                            <p:stCondLst>
                              <p:cond delay="0"/>
                            </p:stCondLst>
                            <p:childTnLst>
                              <p:par>
                                <p:cTn id="75" presetID="6" presetClass="entr" presetSubtype="16" fill="hold" grpId="0" nodeType="click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circle(in)">
                                      <p:cBhvr>
                                        <p:cTn id="77" dur="500"/>
                                        <p:tgtEl>
                                          <p:spTgt spid="19"/>
                                        </p:tgtEl>
                                      </p:cBhvr>
                                    </p:animEffect>
                                  </p:childTnLst>
                                </p:cTn>
                              </p:par>
                            </p:childTnLst>
                          </p:cTn>
                        </p:par>
                      </p:childTnLst>
                    </p:cTn>
                  </p:par>
                  <p:par>
                    <p:cTn id="78" fill="hold">
                      <p:stCondLst>
                        <p:cond delay="indefinite"/>
                      </p:stCondLst>
                      <p:childTnLst>
                        <p:par>
                          <p:cTn id="79" fill="hold">
                            <p:stCondLst>
                              <p:cond delay="0"/>
                            </p:stCondLst>
                            <p:childTnLst>
                              <p:par>
                                <p:cTn id="80" presetID="6" presetClass="entr" presetSubtype="16" fill="hold" grpId="0" nodeType="click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circle(in)">
                                      <p:cBhvr>
                                        <p:cTn id="82" dur="500"/>
                                        <p:tgtEl>
                                          <p:spTgt spid="20"/>
                                        </p:tgtEl>
                                      </p:cBhvr>
                                    </p:animEffect>
                                  </p:childTnLst>
                                </p:cTn>
                              </p:par>
                            </p:childTnLst>
                          </p:cTn>
                        </p:par>
                      </p:childTnLst>
                    </p:cTn>
                  </p:par>
                  <p:par>
                    <p:cTn id="83" fill="hold">
                      <p:stCondLst>
                        <p:cond delay="indefinite"/>
                      </p:stCondLst>
                      <p:childTnLst>
                        <p:par>
                          <p:cTn id="84" fill="hold">
                            <p:stCondLst>
                              <p:cond delay="0"/>
                            </p:stCondLst>
                            <p:childTnLst>
                              <p:par>
                                <p:cTn id="85" presetID="6" presetClass="entr" presetSubtype="16"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circle(in)">
                                      <p:cBhvr>
                                        <p:cTn id="87" dur="5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6" presetClass="entr" presetSubtype="16" fill="hold" grpId="0" nodeType="click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circle(in)">
                                      <p:cBhvr>
                                        <p:cTn id="92" dur="5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6" presetClass="entr" presetSubtype="16" fill="hold" grpId="0" nodeType="click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circle(in)">
                                      <p:cBhvr>
                                        <p:cTn id="97" dur="500"/>
                                        <p:tgtEl>
                                          <p:spTgt spid="23"/>
                                        </p:tgtEl>
                                      </p:cBhvr>
                                    </p:animEffect>
                                  </p:childTnLst>
                                </p:cTn>
                              </p:par>
                            </p:childTnLst>
                          </p:cTn>
                        </p:par>
                      </p:childTnLst>
                    </p:cTn>
                  </p:par>
                  <p:par>
                    <p:cTn id="98" fill="hold">
                      <p:stCondLst>
                        <p:cond delay="indefinite"/>
                      </p:stCondLst>
                      <p:childTnLst>
                        <p:par>
                          <p:cTn id="99" fill="hold">
                            <p:stCondLst>
                              <p:cond delay="0"/>
                            </p:stCondLst>
                            <p:childTnLst>
                              <p:par>
                                <p:cTn id="100" presetID="6" presetClass="entr" presetSubtype="16" fill="hold" grpId="0"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circle(in)">
                                      <p:cBhvr>
                                        <p:cTn id="102" dur="500"/>
                                        <p:tgtEl>
                                          <p:spTgt spid="24"/>
                                        </p:tgtEl>
                                      </p:cBhvr>
                                    </p:animEffect>
                                  </p:childTnLst>
                                </p:cTn>
                              </p:par>
                            </p:childTnLst>
                          </p:cTn>
                        </p:par>
                      </p:childTnLst>
                    </p:cTn>
                  </p:par>
                  <p:par>
                    <p:cTn id="103" fill="hold">
                      <p:stCondLst>
                        <p:cond delay="indefinite"/>
                      </p:stCondLst>
                      <p:childTnLst>
                        <p:par>
                          <p:cTn id="104" fill="hold">
                            <p:stCondLst>
                              <p:cond delay="0"/>
                            </p:stCondLst>
                            <p:childTnLst>
                              <p:par>
                                <p:cTn id="105" presetID="6" presetClass="entr" presetSubtype="16" fill="hold" grpId="0" nodeType="click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circle(in)">
                                      <p:cBhvr>
                                        <p:cTn id="107" dur="500"/>
                                        <p:tgtEl>
                                          <p:spTgt spid="25"/>
                                        </p:tgtEl>
                                      </p:cBhvr>
                                    </p:animEffect>
                                  </p:childTnLst>
                                </p:cTn>
                              </p:par>
                            </p:childTnLst>
                          </p:cTn>
                        </p:par>
                      </p:childTnLst>
                    </p:cTn>
                  </p:par>
                  <p:par>
                    <p:cTn id="108" fill="hold">
                      <p:stCondLst>
                        <p:cond delay="indefinite"/>
                      </p:stCondLst>
                      <p:childTnLst>
                        <p:par>
                          <p:cTn id="109" fill="hold">
                            <p:stCondLst>
                              <p:cond delay="0"/>
                            </p:stCondLst>
                            <p:childTnLst>
                              <p:par>
                                <p:cTn id="110" presetID="6" presetClass="entr" presetSubtype="16" fill="hold" grpId="0" nodeType="click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circle(in)">
                                      <p:cBhvr>
                                        <p:cTn id="112" dur="500"/>
                                        <p:tgtEl>
                                          <p:spTgt spid="26"/>
                                        </p:tgtEl>
                                      </p:cBhvr>
                                    </p:animEffect>
                                  </p:childTnLst>
                                </p:cTn>
                              </p:par>
                            </p:childTnLst>
                          </p:cTn>
                        </p:par>
                      </p:childTnLst>
                    </p:cTn>
                  </p:par>
                  <p:par>
                    <p:cTn id="113" fill="hold">
                      <p:stCondLst>
                        <p:cond delay="indefinite"/>
                      </p:stCondLst>
                      <p:childTnLst>
                        <p:par>
                          <p:cTn id="114" fill="hold">
                            <p:stCondLst>
                              <p:cond delay="0"/>
                            </p:stCondLst>
                            <p:childTnLst>
                              <p:par>
                                <p:cTn id="115" presetID="6" presetClass="entr" presetSubtype="16" fill="hold" grpId="0" nodeType="click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circle(in)">
                                      <p:cBhvr>
                                        <p:cTn id="11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606425" y="1560513"/>
            <a:ext cx="8070850" cy="2862322"/>
          </a:xfrm>
          <a:prstGeom prst="rect">
            <a:avLst/>
          </a:prstGeom>
          <a:noFill/>
          <a:ln>
            <a:noFill/>
          </a:ln>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defTabSz="457200" eaLnBrk="1" hangingPunct="1">
              <a:lnSpc>
                <a:spcPct val="150000"/>
              </a:lnSpc>
              <a:spcBef>
                <a:spcPct val="0"/>
              </a:spcBef>
              <a:buFontTx/>
              <a:buNone/>
              <a:defRPr/>
            </a:pPr>
            <a:r>
              <a:rPr kumimoji="1" lang="zh-CN" altLang="en-US" sz="2300" b="1" dirty="0" smtClean="0">
                <a:solidFill>
                  <a:prstClr val="black"/>
                </a:solidFill>
                <a:latin typeface="宋体" panose="02010600030101010101" pitchFamily="2" charset="-122"/>
              </a:rPr>
              <a:t> </a:t>
            </a:r>
            <a:endParaRPr kumimoji="1" lang="en-US" altLang="zh-CN" sz="2300" b="1" dirty="0">
              <a:solidFill>
                <a:prstClr val="black"/>
              </a:solidFill>
              <a:latin typeface="宋体" panose="02010600030101010101" pitchFamily="2" charset="-122"/>
              <a:sym typeface="+mn-ea"/>
            </a:endParaRPr>
          </a:p>
          <a:p>
            <a:pPr indent="363855" defTabSz="457200" eaLnBrk="1" hangingPunct="1">
              <a:lnSpc>
                <a:spcPct val="150000"/>
              </a:lnSpc>
              <a:spcBef>
                <a:spcPct val="0"/>
              </a:spcBef>
              <a:buFontTx/>
              <a:buNone/>
              <a:defRPr/>
            </a:pPr>
            <a:r>
              <a:rPr kumimoji="1" lang="zh-CN" altLang="en-US" sz="2800" dirty="0" smtClean="0">
                <a:solidFill>
                  <a:srgbClr val="00965A"/>
                </a:solidFill>
                <a:latin typeface="楷体" panose="02010609060101010101" pitchFamily="49" charset="-122"/>
                <a:ea typeface="楷体" panose="02010609060101010101" pitchFamily="49" charset="-122"/>
                <a:sym typeface="+mn-ea"/>
              </a:rPr>
              <a:t>多音字</a:t>
            </a:r>
            <a:r>
              <a:rPr kumimoji="1" lang="zh-CN" altLang="it-IT" sz="2800" dirty="0">
                <a:solidFill>
                  <a:srgbClr val="00965A"/>
                </a:solidFill>
                <a:latin typeface="楷体" panose="02010609060101010101" pitchFamily="49" charset="-122"/>
                <a:ea typeface="楷体" panose="02010609060101010101" pitchFamily="49" charset="-122"/>
                <a:sym typeface="+mn-ea"/>
              </a:rPr>
              <a:t>：</a:t>
            </a:r>
            <a:endParaRPr kumimoji="1" lang="en-US" altLang="zh-CN" sz="2800" dirty="0">
              <a:solidFill>
                <a:srgbClr val="00965A"/>
              </a:solidFill>
              <a:latin typeface="楷体" panose="02010609060101010101" pitchFamily="49" charset="-122"/>
              <a:ea typeface="楷体" panose="02010609060101010101" pitchFamily="49" charset="-122"/>
            </a:endParaRPr>
          </a:p>
          <a:p>
            <a:pPr indent="894080" defTabSz="457200" eaLnBrk="1" hangingPunct="1">
              <a:lnSpc>
                <a:spcPct val="150000"/>
              </a:lnSpc>
              <a:spcBef>
                <a:spcPct val="0"/>
              </a:spcBef>
              <a:buFont typeface="Arial" panose="020B0604020202020204" pitchFamily="34" charset="0"/>
              <a:buNone/>
              <a:defRPr/>
            </a:pPr>
            <a:r>
              <a:rPr kumimoji="1" lang="en-US" altLang="zh-CN" sz="2300" b="1" dirty="0" err="1" smtClean="0">
                <a:solidFill>
                  <a:srgbClr val="000000"/>
                </a:solidFill>
                <a:latin typeface="宋体" panose="02010600030101010101" pitchFamily="2" charset="-122"/>
              </a:rPr>
              <a:t>chāi</a:t>
            </a:r>
            <a:r>
              <a:rPr kumimoji="1" lang="zh-CN" altLang="en-US" sz="2300" b="1" dirty="0" smtClean="0">
                <a:solidFill>
                  <a:srgbClr val="000000"/>
                </a:solidFill>
                <a:latin typeface="宋体" panose="02010600030101010101" pitchFamily="2" charset="-122"/>
              </a:rPr>
              <a:t>（          ）</a:t>
            </a:r>
            <a:r>
              <a:rPr kumimoji="1" lang="en-US" altLang="zh-CN" sz="2300" b="1" dirty="0" smtClean="0">
                <a:solidFill>
                  <a:srgbClr val="000000"/>
                </a:solidFill>
                <a:latin typeface="宋体" panose="02010600030101010101" pitchFamily="2" charset="-122"/>
              </a:rPr>
              <a:t>			</a:t>
            </a:r>
            <a:r>
              <a:rPr kumimoji="1" lang="en-US" altLang="zh-CN" sz="2300" b="1" dirty="0" err="1" smtClean="0">
                <a:solidFill>
                  <a:srgbClr val="000000"/>
                </a:solidFill>
                <a:latin typeface="宋体" panose="02010600030101010101" pitchFamily="2" charset="-122"/>
              </a:rPr>
              <a:t>kuài</a:t>
            </a:r>
            <a:r>
              <a:rPr kumimoji="1" lang="zh-CN" altLang="en-US" sz="2300" b="1" dirty="0" smtClean="0">
                <a:solidFill>
                  <a:srgbClr val="000000"/>
                </a:solidFill>
                <a:latin typeface="宋体" panose="02010600030101010101" pitchFamily="2" charset="-122"/>
              </a:rPr>
              <a:t>（          ）</a:t>
            </a:r>
            <a:endParaRPr kumimoji="1" lang="en-US" altLang="zh-CN" sz="2300" b="1" dirty="0" smtClean="0">
              <a:solidFill>
                <a:srgbClr val="000000"/>
              </a:solidFill>
              <a:latin typeface="宋体" panose="02010600030101010101" pitchFamily="2" charset="-122"/>
            </a:endParaRPr>
          </a:p>
          <a:p>
            <a:pPr indent="894080" defTabSz="457200" eaLnBrk="1" hangingPunct="1">
              <a:lnSpc>
                <a:spcPct val="150000"/>
              </a:lnSpc>
              <a:spcBef>
                <a:spcPct val="0"/>
              </a:spcBef>
              <a:buFont typeface="Arial" panose="020B0604020202020204" pitchFamily="34" charset="0"/>
              <a:buNone/>
              <a:defRPr/>
            </a:pPr>
            <a:r>
              <a:rPr lang="en-US" altLang="zh-CN" sz="2300" b="1" dirty="0" err="1" smtClean="0">
                <a:solidFill>
                  <a:prstClr val="black"/>
                </a:solidFill>
                <a:latin typeface="宋体" panose="02010600030101010101" pitchFamily="2" charset="-122"/>
              </a:rPr>
              <a:t>chā</a:t>
            </a:r>
            <a:r>
              <a:rPr lang="en-US" altLang="zh-CN" sz="2300" b="1" dirty="0" smtClean="0">
                <a:solidFill>
                  <a:prstClr val="black"/>
                </a:solidFill>
                <a:latin typeface="宋体" panose="02010600030101010101" pitchFamily="2" charset="-122"/>
              </a:rPr>
              <a:t> </a:t>
            </a:r>
            <a:r>
              <a:rPr lang="zh-CN" altLang="en-US" sz="2300" b="1" dirty="0" smtClean="0">
                <a:solidFill>
                  <a:prstClr val="black"/>
                </a:solidFill>
                <a:latin typeface="宋体" panose="02010600030101010101" pitchFamily="2" charset="-122"/>
              </a:rPr>
              <a:t>（          ）</a:t>
            </a:r>
            <a:endParaRPr lang="en-US" altLang="zh-CN" sz="2300" b="1" dirty="0" smtClean="0">
              <a:solidFill>
                <a:prstClr val="black"/>
              </a:solidFill>
              <a:latin typeface="宋体" panose="02010600030101010101" pitchFamily="2" charset="-122"/>
            </a:endParaRPr>
          </a:p>
          <a:p>
            <a:pPr indent="894080" defTabSz="457200" eaLnBrk="1" hangingPunct="1">
              <a:lnSpc>
                <a:spcPct val="150000"/>
              </a:lnSpc>
              <a:spcBef>
                <a:spcPct val="0"/>
              </a:spcBef>
              <a:buFont typeface="Arial" panose="020B0604020202020204" pitchFamily="34" charset="0"/>
              <a:buNone/>
              <a:defRPr/>
            </a:pPr>
            <a:r>
              <a:rPr lang="en-US" altLang="zh-CN" sz="2300" b="1" dirty="0" err="1" smtClean="0">
                <a:solidFill>
                  <a:prstClr val="black"/>
                </a:solidFill>
                <a:latin typeface="宋体" panose="02010600030101010101" pitchFamily="2" charset="-122"/>
              </a:rPr>
              <a:t>chà</a:t>
            </a:r>
            <a:r>
              <a:rPr lang="en-US" altLang="zh-CN" sz="2300" b="1" dirty="0" smtClean="0">
                <a:solidFill>
                  <a:prstClr val="black"/>
                </a:solidFill>
                <a:latin typeface="宋体" panose="02010600030101010101" pitchFamily="2" charset="-122"/>
              </a:rPr>
              <a:t> </a:t>
            </a:r>
            <a:r>
              <a:rPr lang="zh-CN" altLang="en-US" sz="2300" b="1" dirty="0" smtClean="0">
                <a:solidFill>
                  <a:prstClr val="black"/>
                </a:solidFill>
                <a:latin typeface="宋体" panose="02010600030101010101" pitchFamily="2" charset="-122"/>
              </a:rPr>
              <a:t>（          ）</a:t>
            </a:r>
            <a:r>
              <a:rPr lang="en-US" altLang="zh-CN" sz="2300" b="1" dirty="0" smtClean="0">
                <a:solidFill>
                  <a:prstClr val="black"/>
                </a:solidFill>
                <a:latin typeface="宋体" panose="02010600030101010101" pitchFamily="2" charset="-122"/>
              </a:rPr>
              <a:t>			</a:t>
            </a:r>
            <a:r>
              <a:rPr lang="en-US" altLang="zh-CN" sz="2300" b="1" dirty="0" err="1" smtClean="0">
                <a:solidFill>
                  <a:prstClr val="black"/>
                </a:solidFill>
                <a:latin typeface="宋体" panose="02010600030101010101" pitchFamily="2" charset="-122"/>
              </a:rPr>
              <a:t>huì</a:t>
            </a:r>
            <a:r>
              <a:rPr lang="zh-CN" altLang="en-US" sz="2300" b="1" dirty="0" smtClean="0">
                <a:solidFill>
                  <a:prstClr val="black"/>
                </a:solidFill>
                <a:latin typeface="宋体" panose="02010600030101010101" pitchFamily="2" charset="-122"/>
              </a:rPr>
              <a:t>（          ）</a:t>
            </a:r>
            <a:endParaRPr kumimoji="1" lang="en-US" altLang="zh-CN" sz="2300" b="1" dirty="0" smtClean="0">
              <a:solidFill>
                <a:srgbClr val="FF0000"/>
              </a:solidFill>
              <a:latin typeface="宋体" panose="02010600030101010101" pitchFamily="2" charset="-122"/>
            </a:endParaRPr>
          </a:p>
        </p:txBody>
      </p:sp>
      <p:sp>
        <p:nvSpPr>
          <p:cNvPr id="3" name="矩形 5"/>
          <p:cNvSpPr>
            <a:spLocks noChangeArrowheads="1"/>
          </p:cNvSpPr>
          <p:nvPr/>
        </p:nvSpPr>
        <p:spPr bwMode="auto">
          <a:xfrm>
            <a:off x="917575" y="3221038"/>
            <a:ext cx="54373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800" dirty="0">
                <a:solidFill>
                  <a:srgbClr val="000000"/>
                </a:solidFill>
                <a:latin typeface="楷体" panose="02010609060101010101" pitchFamily="49" charset="-122"/>
                <a:ea typeface="楷体" panose="02010609060101010101" pitchFamily="49" charset="-122"/>
              </a:rPr>
              <a:t>差</a:t>
            </a:r>
          </a:p>
        </p:txBody>
      </p:sp>
      <p:sp>
        <p:nvSpPr>
          <p:cNvPr id="4" name="矩形 6"/>
          <p:cNvSpPr>
            <a:spLocks noChangeArrowheads="1"/>
          </p:cNvSpPr>
          <p:nvPr/>
        </p:nvSpPr>
        <p:spPr bwMode="auto">
          <a:xfrm>
            <a:off x="4487862" y="3220741"/>
            <a:ext cx="54373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800" dirty="0">
                <a:solidFill>
                  <a:srgbClr val="000000"/>
                </a:solidFill>
                <a:latin typeface="楷体" panose="02010609060101010101" pitchFamily="49" charset="-122"/>
                <a:ea typeface="楷体" panose="02010609060101010101" pitchFamily="49" charset="-122"/>
              </a:rPr>
              <a:t>会</a:t>
            </a:r>
          </a:p>
        </p:txBody>
      </p:sp>
      <p:sp>
        <p:nvSpPr>
          <p:cNvPr id="5" name="矩形 4"/>
          <p:cNvSpPr>
            <a:spLocks noChangeArrowheads="1"/>
          </p:cNvSpPr>
          <p:nvPr/>
        </p:nvSpPr>
        <p:spPr bwMode="auto">
          <a:xfrm>
            <a:off x="2346325" y="2751495"/>
            <a:ext cx="18004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800" dirty="0">
                <a:solidFill>
                  <a:srgbClr val="FF0000"/>
                </a:solidFill>
                <a:latin typeface="楷体" panose="02010609060101010101" pitchFamily="49" charset="-122"/>
                <a:ea typeface="楷体" panose="02010609060101010101" pitchFamily="49" charset="-122"/>
              </a:rPr>
              <a:t>出差 差使</a:t>
            </a:r>
          </a:p>
        </p:txBody>
      </p:sp>
      <p:sp>
        <p:nvSpPr>
          <p:cNvPr id="6" name="矩形 5"/>
          <p:cNvSpPr>
            <a:spLocks noChangeArrowheads="1"/>
          </p:cNvSpPr>
          <p:nvPr/>
        </p:nvSpPr>
        <p:spPr bwMode="auto">
          <a:xfrm>
            <a:off x="2346325" y="3240087"/>
            <a:ext cx="18004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800" dirty="0">
                <a:solidFill>
                  <a:srgbClr val="FF0000"/>
                </a:solidFill>
                <a:latin typeface="楷体" panose="02010609060101010101" pitchFamily="49" charset="-122"/>
                <a:ea typeface="楷体" panose="02010609060101010101" pitchFamily="49" charset="-122"/>
              </a:rPr>
              <a:t>差别 差异</a:t>
            </a:r>
          </a:p>
        </p:txBody>
      </p:sp>
      <p:sp>
        <p:nvSpPr>
          <p:cNvPr id="7" name="TextBox 6"/>
          <p:cNvSpPr txBox="1">
            <a:spLocks noChangeArrowheads="1"/>
          </p:cNvSpPr>
          <p:nvPr/>
        </p:nvSpPr>
        <p:spPr bwMode="auto">
          <a:xfrm>
            <a:off x="2346325" y="3763307"/>
            <a:ext cx="21595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defTabSz="457200">
              <a:defRPr sz="2800">
                <a:solidFill>
                  <a:srgbClr val="FF0000"/>
                </a:solidFill>
                <a:latin typeface="楷体" panose="02010609060101010101" pitchFamily="49" charset="-122"/>
                <a:ea typeface="楷体" panose="02010609060101010101" pitchFamily="49" charset="-122"/>
              </a:defRPr>
            </a:lvl1pPr>
          </a:lstStyle>
          <a:p>
            <a:r>
              <a:rPr lang="zh-CN" altLang="en-US" dirty="0"/>
              <a:t>差劲 差得远</a:t>
            </a:r>
          </a:p>
        </p:txBody>
      </p:sp>
      <p:sp>
        <p:nvSpPr>
          <p:cNvPr id="8" name="矩形 7"/>
          <p:cNvSpPr>
            <a:spLocks noChangeArrowheads="1"/>
          </p:cNvSpPr>
          <p:nvPr/>
        </p:nvSpPr>
        <p:spPr bwMode="auto">
          <a:xfrm>
            <a:off x="6253957" y="2774950"/>
            <a:ext cx="10823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800" dirty="0">
                <a:solidFill>
                  <a:srgbClr val="FF0000"/>
                </a:solidFill>
                <a:latin typeface="楷体" panose="02010609060101010101" pitchFamily="49" charset="-122"/>
                <a:ea typeface="楷体" panose="02010609060101010101" pitchFamily="49" charset="-122"/>
              </a:rPr>
              <a:t>会计 </a:t>
            </a:r>
          </a:p>
        </p:txBody>
      </p:sp>
      <p:sp>
        <p:nvSpPr>
          <p:cNvPr id="9" name="TextBox 8"/>
          <p:cNvSpPr txBox="1">
            <a:spLocks noChangeArrowheads="1"/>
          </p:cNvSpPr>
          <p:nvPr/>
        </p:nvSpPr>
        <p:spPr bwMode="auto">
          <a:xfrm>
            <a:off x="5894884" y="3787100"/>
            <a:ext cx="18004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defTabSz="457200">
              <a:defRPr sz="2800">
                <a:solidFill>
                  <a:srgbClr val="FF0000"/>
                </a:solidFill>
                <a:latin typeface="楷体" panose="02010609060101010101" pitchFamily="49" charset="-122"/>
                <a:ea typeface="楷体" panose="02010609060101010101" pitchFamily="49" charset="-122"/>
              </a:defRPr>
            </a:lvl1pPr>
          </a:lstStyle>
          <a:p>
            <a:r>
              <a:rPr lang="zh-CN" altLang="en-US" dirty="0"/>
              <a:t>会议 开会</a:t>
            </a:r>
          </a:p>
        </p:txBody>
      </p:sp>
      <p:sp>
        <p:nvSpPr>
          <p:cNvPr id="11" name="左大括号 10"/>
          <p:cNvSpPr/>
          <p:nvPr/>
        </p:nvSpPr>
        <p:spPr>
          <a:xfrm>
            <a:off x="1461314" y="2886075"/>
            <a:ext cx="45719" cy="142424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左大括号 11"/>
          <p:cNvSpPr/>
          <p:nvPr/>
        </p:nvSpPr>
        <p:spPr>
          <a:xfrm>
            <a:off x="5031601" y="2886075"/>
            <a:ext cx="45719" cy="140045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4"/>
          <p:cNvSpPr txBox="1">
            <a:spLocks noChangeArrowheads="1"/>
          </p:cNvSpPr>
          <p:nvPr/>
        </p:nvSpPr>
        <p:spPr bwMode="auto">
          <a:xfrm>
            <a:off x="1195388" y="1916113"/>
            <a:ext cx="759777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400" dirty="0">
                <a:solidFill>
                  <a:srgbClr val="000000"/>
                </a:solidFill>
                <a:latin typeface="楷体" panose="02010609060101010101" pitchFamily="49" charset="-122"/>
                <a:ea typeface="楷体" panose="02010609060101010101" pitchFamily="49" charset="-122"/>
              </a:rPr>
              <a:t>征服：</a:t>
            </a:r>
            <a:endParaRPr lang="zh-CN" altLang="en-US" sz="2400" dirty="0">
              <a:solidFill>
                <a:srgbClr val="FF0000"/>
              </a:solidFill>
              <a:latin typeface="楷体" panose="02010609060101010101" pitchFamily="49" charset="-122"/>
              <a:ea typeface="楷体" panose="02010609060101010101" pitchFamily="49" charset="-122"/>
            </a:endParaRPr>
          </a:p>
          <a:p>
            <a:pPr>
              <a:lnSpc>
                <a:spcPct val="150000"/>
              </a:lnSpc>
            </a:pPr>
            <a:endParaRPr lang="en-US" altLang="zh-CN" sz="2400" dirty="0">
              <a:solidFill>
                <a:srgbClr val="000000"/>
              </a:solidFill>
              <a:latin typeface="楷体" panose="02010609060101010101" pitchFamily="49" charset="-122"/>
              <a:ea typeface="楷体" panose="02010609060101010101" pitchFamily="49" charset="-122"/>
            </a:endParaRPr>
          </a:p>
          <a:p>
            <a:pPr>
              <a:lnSpc>
                <a:spcPct val="150000"/>
              </a:lnSpc>
            </a:pPr>
            <a:r>
              <a:rPr lang="zh-CN" altLang="en-US" sz="2400" dirty="0">
                <a:solidFill>
                  <a:srgbClr val="000000"/>
                </a:solidFill>
                <a:latin typeface="楷体" panose="02010609060101010101" pitchFamily="49" charset="-122"/>
                <a:ea typeface="楷体" panose="02010609060101010101" pitchFamily="49" charset="-122"/>
              </a:rPr>
              <a:t>万般无奈：</a:t>
            </a:r>
            <a:endParaRPr lang="zh-CN" altLang="en-US" sz="2400" dirty="0">
              <a:solidFill>
                <a:srgbClr val="FF0000"/>
              </a:solidFill>
              <a:latin typeface="楷体" panose="02010609060101010101" pitchFamily="49" charset="-122"/>
              <a:ea typeface="楷体" panose="02010609060101010101" pitchFamily="49" charset="-122"/>
            </a:endParaRPr>
          </a:p>
          <a:p>
            <a:pPr>
              <a:lnSpc>
                <a:spcPct val="150000"/>
              </a:lnSpc>
            </a:pPr>
            <a:endParaRPr lang="en-US" altLang="zh-CN" sz="2400" dirty="0">
              <a:solidFill>
                <a:srgbClr val="000000"/>
              </a:solidFill>
              <a:latin typeface="楷体" panose="02010609060101010101" pitchFamily="49" charset="-122"/>
              <a:ea typeface="楷体" panose="02010609060101010101" pitchFamily="49" charset="-122"/>
            </a:endParaRPr>
          </a:p>
          <a:p>
            <a:pPr>
              <a:lnSpc>
                <a:spcPct val="150000"/>
              </a:lnSpc>
            </a:pPr>
            <a:r>
              <a:rPr lang="zh-CN" altLang="en-US" sz="2400" dirty="0">
                <a:solidFill>
                  <a:srgbClr val="000000"/>
                </a:solidFill>
                <a:latin typeface="楷体" panose="02010609060101010101" pitchFamily="49" charset="-122"/>
                <a:ea typeface="楷体" panose="02010609060101010101" pitchFamily="49" charset="-122"/>
              </a:rPr>
              <a:t>报仇雪恨：</a:t>
            </a:r>
            <a:endParaRPr lang="zh-CN" altLang="en-US" sz="2400" dirty="0">
              <a:solidFill>
                <a:srgbClr val="FF0000"/>
              </a:solidFill>
              <a:latin typeface="楷体" panose="02010609060101010101" pitchFamily="49" charset="-122"/>
              <a:ea typeface="楷体" panose="02010609060101010101" pitchFamily="49" charset="-122"/>
            </a:endParaRPr>
          </a:p>
          <a:p>
            <a:pPr>
              <a:lnSpc>
                <a:spcPct val="150000"/>
              </a:lnSpc>
            </a:pPr>
            <a:r>
              <a:rPr lang="zh-CN" altLang="en-US" sz="2400" dirty="0">
                <a:solidFill>
                  <a:srgbClr val="000000"/>
                </a:solidFill>
                <a:latin typeface="楷体" panose="02010609060101010101" pitchFamily="49" charset="-122"/>
                <a:ea typeface="楷体" panose="02010609060101010101" pitchFamily="49" charset="-122"/>
              </a:rPr>
              <a:t>卧薪尝胆：</a:t>
            </a:r>
            <a:endParaRPr lang="en-US" altLang="zh-CN" sz="2400" dirty="0">
              <a:solidFill>
                <a:srgbClr val="000000"/>
              </a:solidFill>
              <a:latin typeface="楷体" panose="02010609060101010101" pitchFamily="49" charset="-122"/>
              <a:ea typeface="楷体" panose="02010609060101010101" pitchFamily="49" charset="-122"/>
            </a:endParaRPr>
          </a:p>
        </p:txBody>
      </p:sp>
      <p:sp>
        <p:nvSpPr>
          <p:cNvPr id="3" name="矩形 2"/>
          <p:cNvSpPr>
            <a:spLocks noChangeArrowheads="1"/>
          </p:cNvSpPr>
          <p:nvPr/>
        </p:nvSpPr>
        <p:spPr bwMode="auto">
          <a:xfrm>
            <a:off x="2022475" y="1938338"/>
            <a:ext cx="6521450" cy="4524375"/>
          </a:xfrm>
          <a:prstGeom prst="rect">
            <a:avLst/>
          </a:prstGeom>
          <a:noFill/>
          <a:ln w="9525">
            <a:noFill/>
            <a:miter lim="800000"/>
          </a:ln>
        </p:spPr>
        <p:txBody>
          <a:bodyPr>
            <a:spAutoFit/>
          </a:bodyPr>
          <a:lstStyle/>
          <a:p>
            <a:pPr defTabSz="457200">
              <a:lnSpc>
                <a:spcPct val="150000"/>
              </a:lnSpc>
              <a:buFontTx/>
              <a:buNone/>
              <a:defRPr/>
            </a:pPr>
            <a:r>
              <a:rPr lang="zh-CN" altLang="en-US" sz="2400" dirty="0">
                <a:solidFill>
                  <a:srgbClr val="FF0000"/>
                </a:solidFill>
                <a:latin typeface="楷体" panose="02010609060101010101" pitchFamily="49" charset="-122"/>
                <a:ea typeface="楷体" panose="02010609060101010101" pitchFamily="49" charset="-122"/>
                <a:sym typeface="Wingdings" panose="05000000000000000000"/>
              </a:rPr>
              <a:t>用武力使（别的国家、民族）屈服。（意志、感染力等）使人信服或折服。</a:t>
            </a:r>
            <a:endParaRPr lang="en-US" altLang="zh-CN" sz="2400" dirty="0">
              <a:solidFill>
                <a:srgbClr val="FF0000"/>
              </a:solidFill>
              <a:latin typeface="楷体" panose="02010609060101010101" pitchFamily="49" charset="-122"/>
              <a:ea typeface="楷体" panose="02010609060101010101" pitchFamily="49" charset="-122"/>
              <a:sym typeface="Wingdings" panose="05000000000000000000"/>
            </a:endParaRPr>
          </a:p>
          <a:p>
            <a:pPr marL="535305" defTabSz="457200">
              <a:lnSpc>
                <a:spcPct val="150000"/>
              </a:lnSpc>
              <a:buFontTx/>
              <a:buNone/>
              <a:tabLst>
                <a:tab pos="534670" algn="l"/>
              </a:tabLst>
              <a:defRPr/>
            </a:pPr>
            <a:r>
              <a:rPr lang="zh-CN" altLang="en-US" sz="2400" dirty="0">
                <a:solidFill>
                  <a:srgbClr val="FF0000"/>
                </a:solidFill>
                <a:latin typeface="楷体" panose="02010609060101010101" pitchFamily="49" charset="-122"/>
                <a:ea typeface="楷体" panose="02010609060101010101" pitchFamily="49" charset="-122"/>
              </a:rPr>
              <a:t>形容一点办法也没有。本课用来形容越王勾践当时十分无奈的处境。</a:t>
            </a:r>
            <a:endParaRPr lang="en-US" altLang="zh-CN" sz="2400" dirty="0">
              <a:solidFill>
                <a:srgbClr val="FF0000"/>
              </a:solidFill>
              <a:latin typeface="楷体" panose="02010609060101010101" pitchFamily="49" charset="-122"/>
              <a:ea typeface="楷体" panose="02010609060101010101" pitchFamily="49" charset="-122"/>
            </a:endParaRPr>
          </a:p>
          <a:p>
            <a:pPr marL="628650" defTabSz="457200">
              <a:lnSpc>
                <a:spcPct val="150000"/>
              </a:lnSpc>
              <a:defRPr/>
            </a:pPr>
            <a:r>
              <a:rPr lang="zh-CN" altLang="en-US" sz="2400" dirty="0">
                <a:solidFill>
                  <a:srgbClr val="FF0000"/>
                </a:solidFill>
                <a:latin typeface="楷体" panose="02010609060101010101" pitchFamily="49" charset="-122"/>
                <a:ea typeface="楷体" panose="02010609060101010101" pitchFamily="49" charset="-122"/>
              </a:rPr>
              <a:t>采取行动，打击仇敌，以洗刷仇恨。</a:t>
            </a:r>
            <a:endParaRPr lang="en-US" altLang="zh-CN" sz="2400" dirty="0">
              <a:solidFill>
                <a:srgbClr val="FF0000"/>
              </a:solidFill>
              <a:latin typeface="楷体" panose="02010609060101010101" pitchFamily="49" charset="-122"/>
              <a:ea typeface="楷体" panose="02010609060101010101" pitchFamily="49" charset="-122"/>
            </a:endParaRPr>
          </a:p>
          <a:p>
            <a:pPr marL="628650" defTabSz="457200">
              <a:lnSpc>
                <a:spcPct val="150000"/>
              </a:lnSpc>
              <a:defRPr/>
            </a:pPr>
            <a:r>
              <a:rPr lang="zh-CN" altLang="zh-CN" sz="2400" dirty="0">
                <a:solidFill>
                  <a:srgbClr val="FF0000"/>
                </a:solidFill>
                <a:latin typeface="楷体" panose="02010609060101010101" pitchFamily="49" charset="-122"/>
                <a:ea typeface="楷体" panose="02010609060101010101" pitchFamily="49" charset="-122"/>
              </a:rPr>
              <a:t>形容</a:t>
            </a:r>
            <a:r>
              <a:rPr lang="zh-CN" altLang="en-US" sz="2400" dirty="0">
                <a:solidFill>
                  <a:srgbClr val="FF0000"/>
                </a:solidFill>
                <a:latin typeface="楷体" panose="02010609060101010101" pitchFamily="49" charset="-122"/>
                <a:ea typeface="楷体" panose="02010609060101010101" pitchFamily="49" charset="-122"/>
              </a:rPr>
              <a:t>人刻苦自励，立志雪耻图强。本课是说勾践睡柴草，尝苦胆，激励自己不忘雪耻，最终灭掉了吴国。</a:t>
            </a:r>
            <a:endParaRPr lang="zh-CN" altLang="zh-CN" sz="2400" dirty="0">
              <a:solidFill>
                <a:srgbClr val="FF0000"/>
              </a:solidFill>
              <a:latin typeface="楷体" panose="02010609060101010101" pitchFamily="49" charset="-122"/>
              <a:ea typeface="楷体" panose="02010609060101010101" pitchFamily="49" charset="-122"/>
            </a:endParaRPr>
          </a:p>
        </p:txBody>
      </p:sp>
      <p:sp>
        <p:nvSpPr>
          <p:cNvPr id="5" name="TextBox 4"/>
          <p:cNvSpPr txBox="1"/>
          <p:nvPr/>
        </p:nvSpPr>
        <p:spPr>
          <a:xfrm>
            <a:off x="771525" y="1371600"/>
            <a:ext cx="2343150" cy="523220"/>
          </a:xfrm>
          <a:prstGeom prst="rect">
            <a:avLst/>
          </a:prstGeom>
          <a:noFill/>
        </p:spPr>
        <p:txBody>
          <a:bodyPr wrap="square" rtlCol="0">
            <a:spAutoFit/>
          </a:bodyPr>
          <a:lstStyle/>
          <a:p>
            <a:r>
              <a:rPr lang="zh-CN" altLang="en-US" sz="2800" dirty="0" smtClean="0">
                <a:solidFill>
                  <a:srgbClr val="0070C0"/>
                </a:solidFill>
                <a:latin typeface="楷体" panose="02010609060101010101" pitchFamily="49" charset="-122"/>
                <a:ea typeface="楷体" panose="02010609060101010101" pitchFamily="49" charset="-122"/>
              </a:rPr>
              <a:t>理解词语</a:t>
            </a:r>
            <a:endParaRPr lang="zh-CN" altLang="en-US" sz="2800" dirty="0">
              <a:solidFill>
                <a:srgbClr val="0070C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7"/>
          <p:cNvSpPr>
            <a:spLocks noChangeArrowheads="1"/>
          </p:cNvSpPr>
          <p:nvPr/>
        </p:nvSpPr>
        <p:spPr bwMode="auto">
          <a:xfrm>
            <a:off x="993775" y="2698750"/>
            <a:ext cx="1422184"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lnSpc>
                <a:spcPct val="150000"/>
              </a:lnSpc>
            </a:pPr>
            <a:r>
              <a:rPr lang="zh-CN" altLang="en-US" sz="2400" b="1" dirty="0">
                <a:solidFill>
                  <a:srgbClr val="FF0000"/>
                </a:solidFill>
                <a:latin typeface="楷体" panose="02010609060101010101" pitchFamily="49" charset="-122"/>
                <a:ea typeface="楷体" panose="02010609060101010101" pitchFamily="49" charset="-122"/>
              </a:rPr>
              <a:t>相同点：</a:t>
            </a:r>
            <a:endParaRPr lang="en-US" altLang="zh-CN" sz="2400" b="1" dirty="0">
              <a:solidFill>
                <a:srgbClr val="FF0000"/>
              </a:solidFill>
              <a:latin typeface="楷体" panose="02010609060101010101" pitchFamily="49" charset="-122"/>
              <a:ea typeface="楷体" panose="02010609060101010101" pitchFamily="49" charset="-122"/>
            </a:endParaRPr>
          </a:p>
          <a:p>
            <a:pPr defTabSz="457200">
              <a:lnSpc>
                <a:spcPct val="150000"/>
              </a:lnSpc>
            </a:pPr>
            <a:r>
              <a:rPr lang="zh-CN" altLang="en-US" sz="2400" b="1" dirty="0">
                <a:solidFill>
                  <a:srgbClr val="FF0000"/>
                </a:solidFill>
                <a:latin typeface="楷体" panose="02010609060101010101" pitchFamily="49" charset="-122"/>
                <a:ea typeface="楷体" panose="02010609060101010101" pitchFamily="49" charset="-122"/>
              </a:rPr>
              <a:t>不同点：</a:t>
            </a:r>
          </a:p>
          <a:p>
            <a:pPr defTabSz="457200">
              <a:lnSpc>
                <a:spcPct val="150000"/>
              </a:lnSpc>
            </a:pPr>
            <a:endParaRPr lang="en-US" altLang="zh-CN" sz="2400" b="1" dirty="0">
              <a:solidFill>
                <a:srgbClr val="FF0000"/>
              </a:solidFill>
              <a:latin typeface="楷体" panose="02010609060101010101" pitchFamily="49" charset="-122"/>
              <a:ea typeface="楷体" panose="02010609060101010101" pitchFamily="49" charset="-122"/>
            </a:endParaRPr>
          </a:p>
          <a:p>
            <a:pPr defTabSz="457200">
              <a:lnSpc>
                <a:spcPct val="150000"/>
              </a:lnSpc>
            </a:pPr>
            <a:r>
              <a:rPr lang="zh-CN" altLang="en-US" sz="2400" b="1" dirty="0">
                <a:solidFill>
                  <a:srgbClr val="FF0000"/>
                </a:solidFill>
                <a:latin typeface="楷体" panose="02010609060101010101" pitchFamily="49" charset="-122"/>
                <a:ea typeface="楷体" panose="02010609060101010101" pitchFamily="49" charset="-122"/>
              </a:rPr>
              <a:t>造句：</a:t>
            </a:r>
          </a:p>
          <a:p>
            <a:pPr defTabSz="457200"/>
            <a:endParaRPr lang="zh-CN" altLang="en-US" sz="2400" dirty="0">
              <a:solidFill>
                <a:srgbClr val="000000"/>
              </a:solidFill>
              <a:latin typeface="楷体" panose="02010609060101010101" pitchFamily="49" charset="-122"/>
              <a:ea typeface="楷体" panose="02010609060101010101" pitchFamily="49" charset="-122"/>
            </a:endParaRPr>
          </a:p>
          <a:p>
            <a:pPr defTabSz="457200"/>
            <a:endParaRPr lang="zh-CN" altLang="en-US" sz="2400" dirty="0">
              <a:solidFill>
                <a:srgbClr val="000000"/>
              </a:solidFill>
              <a:latin typeface="楷体" panose="02010609060101010101" pitchFamily="49" charset="-122"/>
              <a:ea typeface="楷体" panose="02010609060101010101" pitchFamily="49" charset="-122"/>
            </a:endParaRPr>
          </a:p>
        </p:txBody>
      </p:sp>
      <p:sp>
        <p:nvSpPr>
          <p:cNvPr id="3" name="文本框 2"/>
          <p:cNvSpPr txBox="1"/>
          <p:nvPr/>
        </p:nvSpPr>
        <p:spPr>
          <a:xfrm>
            <a:off x="1800225" y="2709863"/>
            <a:ext cx="6477000" cy="2862262"/>
          </a:xfrm>
          <a:prstGeom prst="rect">
            <a:avLst/>
          </a:prstGeom>
          <a:noFill/>
        </p:spPr>
        <p:txBody>
          <a:bodyPr>
            <a:spAutoFit/>
          </a:bodyPr>
          <a:lstStyle/>
          <a:p>
            <a:pPr indent="361950" defTabSz="457200" fontAlgn="auto">
              <a:lnSpc>
                <a:spcPct val="150000"/>
              </a:lnSpc>
              <a:spcBef>
                <a:spcPts val="0"/>
              </a:spcBef>
              <a:spcAft>
                <a:spcPts val="0"/>
              </a:spcAft>
              <a:buFontTx/>
              <a:buNone/>
              <a:defRPr/>
            </a:pPr>
            <a:r>
              <a:rPr lang="zh-CN" altLang="en-US" sz="2400" dirty="0">
                <a:solidFill>
                  <a:prstClr val="black"/>
                </a:solidFill>
                <a:latin typeface="楷体" panose="02010609060101010101" pitchFamily="49" charset="-122"/>
                <a:ea typeface="楷体" panose="02010609060101010101" pitchFamily="49" charset="-122"/>
              </a:rPr>
              <a:t>两者都有希望得到满足的意思。</a:t>
            </a:r>
            <a:endParaRPr lang="en-US" altLang="zh-CN" sz="2400" dirty="0">
              <a:solidFill>
                <a:prstClr val="black"/>
              </a:solidFill>
              <a:latin typeface="楷体" panose="02010609060101010101" pitchFamily="49" charset="-122"/>
              <a:ea typeface="楷体" panose="02010609060101010101" pitchFamily="49" charset="-122"/>
            </a:endParaRPr>
          </a:p>
          <a:p>
            <a:pPr marL="452755" indent="-90805" defTabSz="457200" fontAlgn="auto">
              <a:lnSpc>
                <a:spcPct val="150000"/>
              </a:lnSpc>
              <a:spcBef>
                <a:spcPts val="0"/>
              </a:spcBef>
              <a:spcAft>
                <a:spcPts val="0"/>
              </a:spcAft>
              <a:buFontTx/>
              <a:buNone/>
              <a:defRPr/>
            </a:pPr>
            <a:r>
              <a:rPr lang="zh-CN" altLang="en-US" sz="2400" dirty="0">
                <a:solidFill>
                  <a:prstClr val="black"/>
                </a:solidFill>
                <a:latin typeface="楷体" panose="02010609060101010101" pitchFamily="49" charset="-122"/>
                <a:ea typeface="楷体" panose="02010609060101010101" pitchFamily="49" charset="-122"/>
              </a:rPr>
              <a:t>“请求”指提出要求，希望得到满足。“恳求”指态度恳切地请求。</a:t>
            </a:r>
            <a:endParaRPr lang="en-US" altLang="zh-CN" sz="2400" dirty="0">
              <a:solidFill>
                <a:prstClr val="black"/>
              </a:solidFill>
              <a:latin typeface="楷体" panose="02010609060101010101" pitchFamily="49" charset="-122"/>
              <a:ea typeface="楷体" panose="02010609060101010101" pitchFamily="49" charset="-122"/>
            </a:endParaRPr>
          </a:p>
          <a:p>
            <a:pPr defTabSz="457200" fontAlgn="auto">
              <a:lnSpc>
                <a:spcPct val="150000"/>
              </a:lnSpc>
              <a:spcBef>
                <a:spcPts val="0"/>
              </a:spcBef>
              <a:spcAft>
                <a:spcPts val="0"/>
              </a:spcAft>
              <a:buFontTx/>
              <a:buNone/>
              <a:defRPr/>
            </a:pPr>
            <a:r>
              <a:rPr lang="en-US" altLang="zh-CN" sz="2400" dirty="0">
                <a:solidFill>
                  <a:prstClr val="black"/>
                </a:solidFill>
                <a:latin typeface="楷体" panose="02010609060101010101" pitchFamily="49" charset="-122"/>
                <a:ea typeface="楷体" panose="02010609060101010101" pitchFamily="49" charset="-122"/>
              </a:rPr>
              <a:t>1.</a:t>
            </a:r>
            <a:r>
              <a:rPr lang="zh-CN" altLang="en-US" sz="2400" dirty="0">
                <a:solidFill>
                  <a:prstClr val="black"/>
                </a:solidFill>
                <a:latin typeface="楷体" panose="02010609060101010101" pitchFamily="49" charset="-122"/>
                <a:ea typeface="楷体" panose="02010609060101010101" pitchFamily="49" charset="-122"/>
              </a:rPr>
              <a:t>他请求上级给他最艰巨的任务。</a:t>
            </a:r>
            <a:endParaRPr lang="en-US" altLang="zh-CN" sz="2400" dirty="0">
              <a:solidFill>
                <a:prstClr val="black"/>
              </a:solidFill>
              <a:latin typeface="楷体" panose="02010609060101010101" pitchFamily="49" charset="-122"/>
              <a:ea typeface="楷体" panose="02010609060101010101" pitchFamily="49" charset="-122"/>
            </a:endParaRPr>
          </a:p>
          <a:p>
            <a:pPr defTabSz="457200" fontAlgn="auto">
              <a:lnSpc>
                <a:spcPct val="150000"/>
              </a:lnSpc>
              <a:spcBef>
                <a:spcPts val="0"/>
              </a:spcBef>
              <a:spcAft>
                <a:spcPts val="0"/>
              </a:spcAft>
              <a:buFontTx/>
              <a:buNone/>
              <a:defRPr/>
            </a:pPr>
            <a:r>
              <a:rPr lang="en-US" altLang="zh-CN" sz="2400" dirty="0">
                <a:solidFill>
                  <a:prstClr val="black"/>
                </a:solidFill>
                <a:latin typeface="楷体" panose="02010609060101010101" pitchFamily="49" charset="-122"/>
                <a:ea typeface="楷体" panose="02010609060101010101" pitchFamily="49" charset="-122"/>
              </a:rPr>
              <a:t>2.</a:t>
            </a:r>
            <a:r>
              <a:rPr lang="zh-CN" altLang="en-US" sz="2400" dirty="0">
                <a:solidFill>
                  <a:prstClr val="black"/>
                </a:solidFill>
                <a:latin typeface="楷体" panose="02010609060101010101" pitchFamily="49" charset="-122"/>
                <a:ea typeface="楷体" panose="02010609060101010101" pitchFamily="49" charset="-122"/>
              </a:rPr>
              <a:t>我恳求他不要这样做。</a:t>
            </a:r>
            <a:endParaRPr kumimoji="1" lang="zh-CN" altLang="en-US" sz="2400" dirty="0">
              <a:solidFill>
                <a:prstClr val="black"/>
              </a:solidFill>
              <a:latin typeface="楷体" panose="02010609060101010101" pitchFamily="49" charset="-122"/>
              <a:ea typeface="楷体" panose="02010609060101010101" pitchFamily="49" charset="-122"/>
            </a:endParaRPr>
          </a:p>
        </p:txBody>
      </p:sp>
      <p:sp>
        <p:nvSpPr>
          <p:cNvPr id="4" name="矩形 1"/>
          <p:cNvSpPr>
            <a:spLocks noChangeArrowheads="1"/>
          </p:cNvSpPr>
          <p:nvPr/>
        </p:nvSpPr>
        <p:spPr bwMode="auto">
          <a:xfrm>
            <a:off x="3415665" y="1527175"/>
            <a:ext cx="21701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457200"/>
            <a:r>
              <a:rPr lang="zh-CN" altLang="en-US" sz="2800" dirty="0">
                <a:solidFill>
                  <a:schemeClr val="accent4">
                    <a:lumMod val="50000"/>
                  </a:schemeClr>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请求　 恳求</a:t>
            </a:r>
          </a:p>
        </p:txBody>
      </p:sp>
      <p:sp>
        <p:nvSpPr>
          <p:cNvPr id="5" name="文本框 20"/>
          <p:cNvSpPr txBox="1">
            <a:spLocks noChangeArrowheads="1"/>
          </p:cNvSpPr>
          <p:nvPr/>
        </p:nvSpPr>
        <p:spPr bwMode="auto">
          <a:xfrm>
            <a:off x="441643" y="922974"/>
            <a:ext cx="17700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solidFill>
                  <a:srgbClr val="0070C0"/>
                </a:solidFill>
                <a:latin typeface="楷体" panose="02010609060101010101" pitchFamily="49" charset="-122"/>
                <a:ea typeface="楷体" panose="02010609060101010101" pitchFamily="49" charset="-122"/>
              </a:rPr>
              <a:t>辨析词语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anim calcmode="lin" valueType="num">
                                      <p:cBhvr>
                                        <p:cTn id="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anim calcmode="lin" valueType="num">
                                      <p:cBhvr>
                                        <p:cTn id="1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anim calcmode="lin" valueType="num">
                                      <p:cBhvr>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500"/>
                                        <p:tgtEl>
                                          <p:spTgt spid="3">
                                            <p:txEl>
                                              <p:pRg st="3" end="3"/>
                                            </p:txEl>
                                          </p:spTgt>
                                        </p:tgtEl>
                                      </p:cBhvr>
                                    </p:animEffect>
                                    <p:anim calcmode="lin" valueType="num">
                                      <p:cBhvr>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5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1116964" y="1721168"/>
            <a:ext cx="7413625" cy="4657725"/>
          </a:xfrm>
          <a:prstGeom prst="rect">
            <a:avLst/>
          </a:prstGeom>
          <a:noFill/>
          <a:ln>
            <a:noFill/>
          </a:ln>
        </p:spPr>
        <p:txBody>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457200" eaLnBrk="1" hangingPunct="1">
              <a:lnSpc>
                <a:spcPct val="150000"/>
              </a:lnSpc>
              <a:buFontTx/>
              <a:buNone/>
              <a:defRPr/>
            </a:pPr>
            <a:r>
              <a:rPr lang="en-US" altLang="zh-CN"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rPr>
              <a:t>1.</a:t>
            </a:r>
            <a:r>
              <a:rPr lang="zh-CN" altLang="en-US"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rPr>
              <a:t>本文围绕“卧薪尝胆”讲了一个什么故事？</a:t>
            </a:r>
            <a:endParaRPr lang="zh-CN" altLang="zh-CN" sz="2400" dirty="0" smtClean="0">
              <a:solidFill>
                <a:srgbClr val="0000FF"/>
              </a:solidFill>
              <a:latin typeface="楷体" panose="02010609060101010101" pitchFamily="49" charset="-122"/>
              <a:ea typeface="楷体" panose="02010609060101010101" pitchFamily="49" charset="-122"/>
              <a:sym typeface="Calibri" panose="020F0502020204030204" pitchFamily="34" charset="0"/>
            </a:endParaRPr>
          </a:p>
          <a:p>
            <a:pPr defTabSz="457200" fontAlgn="auto">
              <a:lnSpc>
                <a:spcPct val="150000"/>
              </a:lnSpc>
              <a:spcBef>
                <a:spcPts val="0"/>
              </a:spcBef>
              <a:spcAft>
                <a:spcPts val="0"/>
              </a:spcAft>
              <a:defRPr/>
            </a:pPr>
            <a:r>
              <a:rPr lang="en-US" altLang="zh-CN"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rPr>
              <a:t>2.</a:t>
            </a:r>
            <a:r>
              <a:rPr lang="zh-CN" altLang="en-US"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rPr>
              <a:t>是谁“卧薪尝胆”？他为什么要“卧薪尝胆”？</a:t>
            </a:r>
            <a:endParaRPr lang="en-US" altLang="zh-CN"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endParaRPr>
          </a:p>
          <a:p>
            <a:pPr defTabSz="457200" fontAlgn="auto">
              <a:lnSpc>
                <a:spcPct val="150000"/>
              </a:lnSpc>
              <a:spcBef>
                <a:spcPts val="0"/>
              </a:spcBef>
              <a:spcAft>
                <a:spcPts val="0"/>
              </a:spcAft>
              <a:defRPr/>
            </a:pPr>
            <a:r>
              <a:rPr lang="en-US" altLang="zh-CN"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rPr>
              <a:t>3.</a:t>
            </a:r>
            <a:r>
              <a:rPr lang="zh-CN" altLang="en-US" sz="2400" dirty="0">
                <a:solidFill>
                  <a:prstClr val="black"/>
                </a:solidFill>
                <a:latin typeface="楷体" panose="02010609060101010101" pitchFamily="49" charset="-122"/>
                <a:ea typeface="楷体" panose="02010609060101010101" pitchFamily="49" charset="-122"/>
                <a:sym typeface="Calibri" panose="020F0502020204030204" pitchFamily="34" charset="0"/>
              </a:rPr>
              <a:t>他是如何</a:t>
            </a:r>
            <a:r>
              <a:rPr lang="zh-CN" altLang="en-US"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rPr>
              <a:t>“卧薪尝胆”的？</a:t>
            </a:r>
            <a:endParaRPr lang="en-US" altLang="zh-CN"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endParaRPr>
          </a:p>
          <a:p>
            <a:pPr defTabSz="457200" fontAlgn="auto">
              <a:lnSpc>
                <a:spcPct val="150000"/>
              </a:lnSpc>
              <a:spcBef>
                <a:spcPts val="0"/>
              </a:spcBef>
              <a:spcAft>
                <a:spcPts val="0"/>
              </a:spcAft>
              <a:defRPr/>
            </a:pPr>
            <a:r>
              <a:rPr lang="en-US" altLang="zh-CN"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rPr>
              <a:t>4.</a:t>
            </a:r>
            <a:r>
              <a:rPr lang="zh-CN" altLang="en-US"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rPr>
              <a:t>“卧薪尝胆” 的结果是怎样的</a:t>
            </a:r>
            <a:r>
              <a:rPr lang="zh-CN" altLang="en-US" sz="2400" dirty="0" smtClean="0">
                <a:solidFill>
                  <a:srgbClr val="000000"/>
                </a:solidFill>
                <a:latin typeface="楷体" panose="02010609060101010101" pitchFamily="49" charset="-122"/>
                <a:ea typeface="楷体" panose="02010609060101010101" pitchFamily="49" charset="-122"/>
              </a:rPr>
              <a:t>？</a:t>
            </a:r>
            <a:endParaRPr lang="zh-CN" altLang="en-US" sz="2400" dirty="0">
              <a:solidFill>
                <a:srgbClr val="000000"/>
              </a:solidFill>
              <a:latin typeface="楷体" panose="02010609060101010101" pitchFamily="49" charset="-122"/>
              <a:ea typeface="楷体" panose="02010609060101010101" pitchFamily="49" charset="-122"/>
            </a:endParaRPr>
          </a:p>
          <a:p>
            <a:pPr marL="271780" indent="-271780" defTabSz="457200" eaLnBrk="1" hangingPunct="1">
              <a:lnSpc>
                <a:spcPct val="150000"/>
              </a:lnSpc>
              <a:buFontTx/>
              <a:buNone/>
              <a:defRPr/>
            </a:pPr>
            <a:r>
              <a:rPr lang="en-US" altLang="zh-CN"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rPr>
              <a:t>5.</a:t>
            </a:r>
            <a:r>
              <a:rPr lang="zh-CN" altLang="en-US"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rPr>
              <a:t>你从中明白了什么道理？</a:t>
            </a:r>
            <a:endParaRPr lang="zh-CN" altLang="zh-CN"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endParaRPr>
          </a:p>
        </p:txBody>
      </p:sp>
      <p:sp>
        <p:nvSpPr>
          <p:cNvPr id="3" name="文本框 2"/>
          <p:cNvSpPr txBox="1"/>
          <p:nvPr/>
        </p:nvSpPr>
        <p:spPr>
          <a:xfrm>
            <a:off x="912495" y="1076325"/>
            <a:ext cx="4467860" cy="645160"/>
          </a:xfrm>
          <a:prstGeom prst="rect">
            <a:avLst/>
          </a:prstGeom>
          <a:noFill/>
        </p:spPr>
        <p:txBody>
          <a:bodyPr wrap="none" rtlCol="0">
            <a:spAutoFit/>
          </a:bodyPr>
          <a:lstStyle/>
          <a:p>
            <a:pPr algn="l" defTabSz="457200" eaLnBrk="1" hangingPunct="1">
              <a:lnSpc>
                <a:spcPct val="150000"/>
              </a:lnSpc>
              <a:spcBef>
                <a:spcPct val="20000"/>
              </a:spcBef>
              <a:buFontTx/>
              <a:buNone/>
              <a:defRPr/>
            </a:pPr>
            <a:r>
              <a:rPr lang="zh-CN" altLang="en-US" sz="2400" b="1" dirty="0" smtClean="0">
                <a:solidFill>
                  <a:srgbClr val="7030A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Adobe 楷体 Std R"/>
                <a:sym typeface="Calibri" panose="020F0502020204030204" pitchFamily="34" charset="0"/>
              </a:rPr>
              <a:t>请同学们带着以下问题读课文。</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
          <p:cNvSpPr txBox="1"/>
          <p:nvPr/>
        </p:nvSpPr>
        <p:spPr>
          <a:xfrm>
            <a:off x="799783" y="1720533"/>
            <a:ext cx="7351712" cy="3416300"/>
          </a:xfrm>
          <a:prstGeom prst="rect">
            <a:avLst/>
          </a:prstGeom>
          <a:noFill/>
        </p:spPr>
        <p:txBody>
          <a:bodyPr>
            <a:spAutoFit/>
          </a:bodyPr>
          <a:lstStyle/>
          <a:p>
            <a:pPr defTabSz="457200" fontAlgn="auto">
              <a:lnSpc>
                <a:spcPct val="150000"/>
              </a:lnSpc>
              <a:spcBef>
                <a:spcPts val="0"/>
              </a:spcBef>
              <a:spcAft>
                <a:spcPts val="0"/>
              </a:spcAft>
              <a:buFontTx/>
              <a:buNone/>
              <a:defRPr/>
            </a:pPr>
            <a:r>
              <a:rPr lang="en-US" altLang="zh-CN" sz="2400" dirty="0">
                <a:solidFill>
                  <a:srgbClr val="FF0000"/>
                </a:solidFill>
                <a:latin typeface="楷体" panose="02010609060101010101" pitchFamily="49" charset="-122"/>
                <a:ea typeface="楷体" panose="02010609060101010101" pitchFamily="49" charset="-122"/>
              </a:rPr>
              <a:t>    </a:t>
            </a:r>
            <a:r>
              <a:rPr lang="zh-CN" altLang="en-US" sz="2400" dirty="0">
                <a:solidFill>
                  <a:srgbClr val="FF0000"/>
                </a:solidFill>
                <a:latin typeface="楷体" panose="02010609060101010101" pitchFamily="49" charset="-122"/>
                <a:ea typeface="楷体" panose="02010609060101010101" pitchFamily="49" charset="-122"/>
              </a:rPr>
              <a:t>第一部分</a:t>
            </a:r>
            <a:r>
              <a:rPr lang="en-US" altLang="zh-CN" sz="2400" dirty="0">
                <a:solidFill>
                  <a:srgbClr val="FF0000"/>
                </a:solidFill>
                <a:latin typeface="楷体" panose="02010609060101010101" pitchFamily="49" charset="-122"/>
                <a:ea typeface="楷体" panose="02010609060101010101" pitchFamily="49" charset="-122"/>
              </a:rPr>
              <a:t>(</a:t>
            </a:r>
            <a:r>
              <a:rPr lang="zh-CN" altLang="en-US" sz="2400" dirty="0">
                <a:solidFill>
                  <a:srgbClr val="FF0000"/>
                </a:solidFill>
                <a:latin typeface="楷体" panose="02010609060101010101" pitchFamily="49" charset="-122"/>
                <a:ea typeface="楷体" panose="02010609060101010101" pitchFamily="49" charset="-122"/>
              </a:rPr>
              <a:t>第</a:t>
            </a:r>
            <a:r>
              <a:rPr lang="en-US" altLang="zh-CN" sz="2400" dirty="0">
                <a:solidFill>
                  <a:srgbClr val="FF0000"/>
                </a:solidFill>
                <a:latin typeface="楷体" panose="02010609060101010101" pitchFamily="49" charset="-122"/>
                <a:ea typeface="楷体" panose="02010609060101010101" pitchFamily="49" charset="-122"/>
              </a:rPr>
              <a:t>1</a:t>
            </a:r>
            <a:r>
              <a:rPr lang="zh-CN" altLang="en-US" sz="2400" dirty="0">
                <a:solidFill>
                  <a:srgbClr val="FF0000"/>
                </a:solidFill>
                <a:latin typeface="楷体" panose="02010609060101010101" pitchFamily="49" charset="-122"/>
                <a:ea typeface="楷体" panose="02010609060101010101" pitchFamily="49" charset="-122"/>
              </a:rPr>
              <a:t>自然段</a:t>
            </a:r>
            <a:r>
              <a:rPr lang="en-US" altLang="zh-CN" sz="2400" dirty="0">
                <a:solidFill>
                  <a:srgbClr val="FF0000"/>
                </a:solidFill>
                <a:latin typeface="楷体" panose="02010609060101010101" pitchFamily="49" charset="-122"/>
                <a:ea typeface="楷体" panose="02010609060101010101" pitchFamily="49" charset="-122"/>
              </a:rPr>
              <a:t>)</a:t>
            </a:r>
            <a:r>
              <a:rPr lang="zh-CN" altLang="en-US" sz="2400" dirty="0">
                <a:solidFill>
                  <a:prstClr val="black"/>
                </a:solidFill>
                <a:latin typeface="楷体" panose="02010609060101010101" pitchFamily="49" charset="-122"/>
                <a:ea typeface="楷体" panose="02010609060101010101" pitchFamily="49" charset="-122"/>
              </a:rPr>
              <a:t>交代了故事的时间、地点以及故事的背景。</a:t>
            </a:r>
            <a:endParaRPr lang="zh-CN" altLang="zh-CN" sz="2400" dirty="0">
              <a:solidFill>
                <a:prstClr val="black"/>
              </a:solidFill>
              <a:latin typeface="楷体" panose="02010609060101010101" pitchFamily="49" charset="-122"/>
              <a:ea typeface="楷体" panose="02010609060101010101" pitchFamily="49" charset="-122"/>
            </a:endParaRPr>
          </a:p>
          <a:p>
            <a:pPr indent="627380" defTabSz="457200">
              <a:lnSpc>
                <a:spcPct val="150000"/>
              </a:lnSpc>
              <a:buFontTx/>
              <a:buNone/>
              <a:defRPr/>
            </a:pPr>
            <a:r>
              <a:rPr lang="zh-CN" altLang="en-US" sz="2400" dirty="0">
                <a:solidFill>
                  <a:srgbClr val="FF0000"/>
                </a:solidFill>
                <a:latin typeface="楷体" panose="02010609060101010101" pitchFamily="49" charset="-122"/>
                <a:ea typeface="楷体" panose="02010609060101010101" pitchFamily="49" charset="-122"/>
              </a:rPr>
              <a:t>第二部分</a:t>
            </a:r>
            <a:r>
              <a:rPr lang="en-US" altLang="zh-CN" sz="2400" dirty="0">
                <a:solidFill>
                  <a:srgbClr val="FF0000"/>
                </a:solidFill>
                <a:latin typeface="楷体" panose="02010609060101010101" pitchFamily="49" charset="-122"/>
                <a:ea typeface="楷体" panose="02010609060101010101" pitchFamily="49" charset="-122"/>
              </a:rPr>
              <a:t>(</a:t>
            </a:r>
            <a:r>
              <a:rPr lang="zh-CN" altLang="en-US" sz="2400" dirty="0">
                <a:solidFill>
                  <a:srgbClr val="FF0000"/>
                </a:solidFill>
                <a:latin typeface="楷体" panose="02010609060101010101" pitchFamily="49" charset="-122"/>
                <a:ea typeface="楷体" panose="02010609060101010101" pitchFamily="49" charset="-122"/>
              </a:rPr>
              <a:t>第</a:t>
            </a:r>
            <a:r>
              <a:rPr lang="en-US" altLang="zh-CN" sz="2400" dirty="0">
                <a:solidFill>
                  <a:srgbClr val="FF0000"/>
                </a:solidFill>
                <a:latin typeface="楷体" panose="02010609060101010101" pitchFamily="49" charset="-122"/>
                <a:ea typeface="楷体" panose="02010609060101010101" pitchFamily="49" charset="-122"/>
              </a:rPr>
              <a:t>2</a:t>
            </a:r>
            <a:r>
              <a:rPr lang="zh-CN" altLang="en-US" sz="2400" dirty="0">
                <a:solidFill>
                  <a:srgbClr val="FF0000"/>
                </a:solidFill>
                <a:latin typeface="楷体" panose="02010609060101010101" pitchFamily="49" charset="-122"/>
                <a:ea typeface="楷体" panose="02010609060101010101" pitchFamily="49" charset="-122"/>
              </a:rPr>
              <a:t>自然段</a:t>
            </a:r>
            <a:r>
              <a:rPr lang="en-US" altLang="zh-CN" sz="2400" dirty="0">
                <a:solidFill>
                  <a:srgbClr val="FF0000"/>
                </a:solidFill>
                <a:latin typeface="楷体" panose="02010609060101010101" pitchFamily="49" charset="-122"/>
                <a:ea typeface="楷体" panose="02010609060101010101" pitchFamily="49" charset="-122"/>
              </a:rPr>
              <a:t>)</a:t>
            </a:r>
            <a:r>
              <a:rPr lang="zh-CN" altLang="en-US" sz="2400" dirty="0">
                <a:solidFill>
                  <a:prstClr val="black"/>
                </a:solidFill>
                <a:latin typeface="楷体" panose="02010609060101010101" pitchFamily="49" charset="-122"/>
                <a:ea typeface="楷体" panose="02010609060101010101" pitchFamily="49" charset="-122"/>
              </a:rPr>
              <a:t>是故事的起因。写会稽一战，勾践战败求和，吴王自傲允和。</a:t>
            </a:r>
            <a:endParaRPr lang="zh-CN" altLang="zh-CN" sz="2400" dirty="0">
              <a:solidFill>
                <a:prstClr val="black"/>
              </a:solidFill>
              <a:latin typeface="楷体" panose="02010609060101010101" pitchFamily="49" charset="-122"/>
              <a:ea typeface="楷体" panose="02010609060101010101" pitchFamily="49" charset="-122"/>
            </a:endParaRPr>
          </a:p>
          <a:p>
            <a:pPr indent="622300" defTabSz="457200">
              <a:lnSpc>
                <a:spcPct val="150000"/>
              </a:lnSpc>
              <a:buFontTx/>
              <a:buNone/>
              <a:defRPr/>
            </a:pPr>
            <a:r>
              <a:rPr lang="zh-CN" altLang="en-US" sz="2400" dirty="0">
                <a:solidFill>
                  <a:srgbClr val="FF0000"/>
                </a:solidFill>
                <a:latin typeface="楷体" panose="02010609060101010101" pitchFamily="49" charset="-122"/>
                <a:ea typeface="楷体" panose="02010609060101010101" pitchFamily="49" charset="-122"/>
              </a:rPr>
              <a:t>第三部分</a:t>
            </a:r>
            <a:r>
              <a:rPr lang="en-US" altLang="zh-CN" sz="2400" dirty="0">
                <a:solidFill>
                  <a:srgbClr val="FF0000"/>
                </a:solidFill>
                <a:latin typeface="楷体" panose="02010609060101010101" pitchFamily="49" charset="-122"/>
                <a:ea typeface="楷体" panose="02010609060101010101" pitchFamily="49" charset="-122"/>
              </a:rPr>
              <a:t>(</a:t>
            </a:r>
            <a:r>
              <a:rPr lang="zh-CN" altLang="en-US" sz="2400" dirty="0">
                <a:solidFill>
                  <a:srgbClr val="FF0000"/>
                </a:solidFill>
                <a:latin typeface="楷体" panose="02010609060101010101" pitchFamily="49" charset="-122"/>
                <a:ea typeface="楷体" panose="02010609060101010101" pitchFamily="49" charset="-122"/>
              </a:rPr>
              <a:t>第</a:t>
            </a:r>
            <a:r>
              <a:rPr lang="en-US" altLang="zh-CN" sz="2400" dirty="0">
                <a:solidFill>
                  <a:srgbClr val="FF0000"/>
                </a:solidFill>
                <a:latin typeface="楷体" panose="02010609060101010101" pitchFamily="49" charset="-122"/>
                <a:ea typeface="楷体" panose="02010609060101010101" pitchFamily="49" charset="-122"/>
              </a:rPr>
              <a:t>3</a:t>
            </a:r>
            <a:r>
              <a:rPr lang="zh-CN" altLang="en-US" sz="2400" dirty="0">
                <a:solidFill>
                  <a:srgbClr val="FF0000"/>
                </a:solidFill>
                <a:latin typeface="楷体" panose="02010609060101010101" pitchFamily="49" charset="-122"/>
                <a:ea typeface="楷体" panose="02010609060101010101" pitchFamily="49" charset="-122"/>
              </a:rPr>
              <a:t>、</a:t>
            </a:r>
            <a:r>
              <a:rPr lang="en-US" altLang="zh-CN" sz="2400" dirty="0">
                <a:solidFill>
                  <a:srgbClr val="FF0000"/>
                </a:solidFill>
                <a:latin typeface="楷体" panose="02010609060101010101" pitchFamily="49" charset="-122"/>
                <a:ea typeface="楷体" panose="02010609060101010101" pitchFamily="49" charset="-122"/>
              </a:rPr>
              <a:t>4</a:t>
            </a:r>
            <a:r>
              <a:rPr lang="zh-CN" altLang="en-US" sz="2400" dirty="0">
                <a:solidFill>
                  <a:srgbClr val="FF0000"/>
                </a:solidFill>
                <a:latin typeface="楷体" panose="02010609060101010101" pitchFamily="49" charset="-122"/>
                <a:ea typeface="楷体" panose="02010609060101010101" pitchFamily="49" charset="-122"/>
              </a:rPr>
              <a:t>自然段</a:t>
            </a:r>
            <a:r>
              <a:rPr lang="en-US" altLang="zh-CN" sz="2400" dirty="0">
                <a:solidFill>
                  <a:srgbClr val="FF0000"/>
                </a:solidFill>
                <a:latin typeface="楷体" panose="02010609060101010101" pitchFamily="49" charset="-122"/>
                <a:ea typeface="楷体" panose="02010609060101010101" pitchFamily="49" charset="-122"/>
              </a:rPr>
              <a:t>)</a:t>
            </a:r>
            <a:r>
              <a:rPr lang="zh-CN" altLang="en-US" sz="2400" dirty="0">
                <a:solidFill>
                  <a:prstClr val="black"/>
                </a:solidFill>
                <a:latin typeface="楷体" panose="02010609060101010101" pitchFamily="49" charset="-122"/>
                <a:ea typeface="楷体" panose="02010609060101010101" pitchFamily="49" charset="-122"/>
              </a:rPr>
              <a:t>主要写勾践在吴国受尽屈辱，回国后不忘报仇雪恨，卧薪尝胆，励精图治。</a:t>
            </a:r>
          </a:p>
        </p:txBody>
      </p:sp>
      <p:sp>
        <p:nvSpPr>
          <p:cNvPr id="3" name="文本框 20"/>
          <p:cNvSpPr txBox="1">
            <a:spLocks noChangeArrowheads="1"/>
          </p:cNvSpPr>
          <p:nvPr/>
        </p:nvSpPr>
        <p:spPr bwMode="auto">
          <a:xfrm>
            <a:off x="663893" y="1115378"/>
            <a:ext cx="24130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solidFill>
                  <a:srgbClr val="7030A0"/>
                </a:solidFill>
                <a:effectLst>
                  <a:outerShdw blurRad="38100" dist="38100" dir="2700000" algn="tl">
                    <a:srgbClr val="000000">
                      <a:alpha val="43137"/>
                    </a:srgbClr>
                  </a:outerShdw>
                </a:effectLst>
                <a:latin typeface="宋体" panose="02010600030101010101" pitchFamily="2" charset="-122"/>
              </a:rPr>
              <a:t>整体感知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anim calcmode="lin" valueType="num">
                                      <p:cBhvr>
                                        <p:cTn id="8"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500"/>
                                        <p:tgtEl>
                                          <p:spTgt spid="2">
                                            <p:txEl>
                                              <p:pRg st="1" end="1"/>
                                            </p:txEl>
                                          </p:spTgt>
                                        </p:tgtEl>
                                      </p:cBhvr>
                                    </p:animEffect>
                                    <p:anim calcmode="lin" valueType="num">
                                      <p:cBhvr>
                                        <p:cTn id="15"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500"/>
                                        <p:tgtEl>
                                          <p:spTgt spid="2">
                                            <p:txEl>
                                              <p:pRg st="2" end="2"/>
                                            </p:txEl>
                                          </p:spTgt>
                                        </p:tgtEl>
                                      </p:cBhvr>
                                    </p:animEffect>
                                    <p:anim calcmode="lin" valueType="num">
                                      <p:cBhvr>
                                        <p:cTn id="22"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
          <p:cNvSpPr txBox="1">
            <a:spLocks noChangeArrowheads="1"/>
          </p:cNvSpPr>
          <p:nvPr/>
        </p:nvSpPr>
        <p:spPr bwMode="auto">
          <a:xfrm>
            <a:off x="904874" y="1673589"/>
            <a:ext cx="7767639"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628650"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400" dirty="0">
                <a:solidFill>
                  <a:srgbClr val="000000"/>
                </a:solidFill>
                <a:latin typeface="楷体" panose="02010609060101010101" pitchFamily="49" charset="-122"/>
                <a:ea typeface="楷体" panose="02010609060101010101" pitchFamily="49" charset="-122"/>
              </a:rPr>
              <a:t>会</a:t>
            </a:r>
            <a:r>
              <a:rPr lang="en-US" altLang="zh-CN" sz="2400" dirty="0">
                <a:solidFill>
                  <a:srgbClr val="000000"/>
                </a:solidFill>
                <a:latin typeface="楷体" panose="02010609060101010101" pitchFamily="49" charset="-122"/>
                <a:ea typeface="楷体" panose="02010609060101010101" pitchFamily="49" charset="-122"/>
              </a:rPr>
              <a:t>(</a:t>
            </a:r>
            <a:r>
              <a:rPr lang="en-US" altLang="zh-CN" sz="2400" dirty="0" err="1">
                <a:solidFill>
                  <a:srgbClr val="000000"/>
                </a:solidFill>
                <a:latin typeface="楷体" panose="02010609060101010101" pitchFamily="49" charset="-122"/>
                <a:ea typeface="楷体" panose="02010609060101010101" pitchFamily="49" charset="-122"/>
              </a:rPr>
              <a:t>kuài</a:t>
            </a:r>
            <a:r>
              <a:rPr lang="en-US" altLang="zh-CN" sz="2400" dirty="0">
                <a:solidFill>
                  <a:srgbClr val="000000"/>
                </a:solidFill>
                <a:latin typeface="楷体" panose="02010609060101010101" pitchFamily="49" charset="-122"/>
                <a:ea typeface="楷体" panose="02010609060101010101" pitchFamily="49" charset="-122"/>
              </a:rPr>
              <a:t>)</a:t>
            </a:r>
            <a:r>
              <a:rPr lang="zh-CN" altLang="en-US" sz="2400" dirty="0">
                <a:solidFill>
                  <a:srgbClr val="000000"/>
                </a:solidFill>
                <a:latin typeface="楷体" panose="02010609060101010101" pitchFamily="49" charset="-122"/>
                <a:ea typeface="楷体" panose="02010609060101010101" pitchFamily="49" charset="-122"/>
              </a:rPr>
              <a:t>稽</a:t>
            </a:r>
            <a:r>
              <a:rPr lang="en-US" altLang="zh-CN" sz="2400" dirty="0">
                <a:solidFill>
                  <a:srgbClr val="000000"/>
                </a:solidFill>
                <a:latin typeface="楷体" panose="02010609060101010101" pitchFamily="49" charset="-122"/>
                <a:ea typeface="楷体" panose="02010609060101010101" pitchFamily="49" charset="-122"/>
              </a:rPr>
              <a:t>(</a:t>
            </a:r>
            <a:r>
              <a:rPr lang="en-US" altLang="zh-CN" sz="2400" dirty="0" err="1">
                <a:solidFill>
                  <a:srgbClr val="000000"/>
                </a:solidFill>
                <a:latin typeface="楷体" panose="02010609060101010101" pitchFamily="49" charset="-122"/>
                <a:ea typeface="楷体" panose="02010609060101010101" pitchFamily="49" charset="-122"/>
              </a:rPr>
              <a:t>jī</a:t>
            </a:r>
            <a:r>
              <a:rPr lang="en-US" altLang="zh-CN" sz="2400" dirty="0">
                <a:solidFill>
                  <a:srgbClr val="000000"/>
                </a:solidFill>
                <a:latin typeface="楷体" panose="02010609060101010101" pitchFamily="49" charset="-122"/>
                <a:ea typeface="楷体" panose="02010609060101010101" pitchFamily="49" charset="-122"/>
              </a:rPr>
              <a:t>)</a:t>
            </a:r>
            <a:r>
              <a:rPr lang="zh-CN" altLang="en-US" sz="2400" dirty="0">
                <a:solidFill>
                  <a:srgbClr val="000000"/>
                </a:solidFill>
                <a:latin typeface="楷体" panose="02010609060101010101" pitchFamily="49" charset="-122"/>
                <a:ea typeface="楷体" panose="02010609060101010101" pitchFamily="49" charset="-122"/>
              </a:rPr>
              <a:t>一战，越国打了败仗。越王勾</a:t>
            </a:r>
            <a:r>
              <a:rPr lang="en-US" altLang="zh-CN" sz="2400" dirty="0">
                <a:solidFill>
                  <a:srgbClr val="000000"/>
                </a:solidFill>
                <a:latin typeface="楷体" panose="02010609060101010101" pitchFamily="49" charset="-122"/>
                <a:ea typeface="楷体" panose="02010609060101010101" pitchFamily="49" charset="-122"/>
              </a:rPr>
              <a:t>(</a:t>
            </a:r>
            <a:r>
              <a:rPr lang="en-US" altLang="zh-CN" sz="2400" dirty="0" err="1">
                <a:solidFill>
                  <a:srgbClr val="000000"/>
                </a:solidFill>
                <a:latin typeface="楷体" panose="02010609060101010101" pitchFamily="49" charset="-122"/>
                <a:ea typeface="楷体" panose="02010609060101010101" pitchFamily="49" charset="-122"/>
              </a:rPr>
              <a:t>gōu</a:t>
            </a:r>
            <a:r>
              <a:rPr lang="en-US" altLang="zh-CN" sz="2400" dirty="0">
                <a:solidFill>
                  <a:srgbClr val="000000"/>
                </a:solidFill>
                <a:latin typeface="楷体" panose="02010609060101010101" pitchFamily="49" charset="-122"/>
                <a:ea typeface="楷体" panose="02010609060101010101" pitchFamily="49" charset="-122"/>
              </a:rPr>
              <a:t>)</a:t>
            </a:r>
            <a:r>
              <a:rPr lang="zh-CN" altLang="en-US" sz="2400" dirty="0">
                <a:solidFill>
                  <a:srgbClr val="000000"/>
                </a:solidFill>
                <a:latin typeface="楷体" panose="02010609060101010101" pitchFamily="49" charset="-122"/>
                <a:ea typeface="楷体" panose="02010609060101010101" pitchFamily="49" charset="-122"/>
              </a:rPr>
              <a:t>践</a:t>
            </a:r>
            <a:r>
              <a:rPr lang="en-US" altLang="zh-CN" sz="2400" dirty="0">
                <a:solidFill>
                  <a:srgbClr val="000000"/>
                </a:solidFill>
                <a:latin typeface="楷体" panose="02010609060101010101" pitchFamily="49" charset="-122"/>
                <a:ea typeface="楷体" panose="02010609060101010101" pitchFamily="49" charset="-122"/>
              </a:rPr>
              <a:t>(</a:t>
            </a:r>
            <a:r>
              <a:rPr lang="en-US" altLang="zh-CN" sz="2400" dirty="0" err="1">
                <a:solidFill>
                  <a:srgbClr val="000000"/>
                </a:solidFill>
                <a:latin typeface="楷体" panose="02010609060101010101" pitchFamily="49" charset="-122"/>
                <a:ea typeface="楷体" panose="02010609060101010101" pitchFamily="49" charset="-122"/>
              </a:rPr>
              <a:t>jiàn</a:t>
            </a:r>
            <a:r>
              <a:rPr lang="en-US" altLang="zh-CN" sz="2400" dirty="0">
                <a:solidFill>
                  <a:srgbClr val="000000"/>
                </a:solidFill>
                <a:latin typeface="楷体" panose="02010609060101010101" pitchFamily="49" charset="-122"/>
                <a:ea typeface="楷体" panose="02010609060101010101" pitchFamily="49" charset="-122"/>
              </a:rPr>
              <a:t>)</a:t>
            </a:r>
            <a:r>
              <a:rPr lang="zh-CN" altLang="en-US" sz="2400" dirty="0">
                <a:solidFill>
                  <a:srgbClr val="000000"/>
                </a:solidFill>
                <a:latin typeface="楷体" panose="02010609060101010101" pitchFamily="49" charset="-122"/>
                <a:ea typeface="楷体" panose="02010609060101010101" pitchFamily="49" charset="-122"/>
              </a:rPr>
              <a:t>万般无奈</a:t>
            </a:r>
            <a:r>
              <a:rPr lang="en-US" altLang="zh-CN" sz="2400" dirty="0">
                <a:solidFill>
                  <a:srgbClr val="000000"/>
                </a:solidFill>
                <a:latin typeface="楷体" panose="02010609060101010101" pitchFamily="49" charset="-122"/>
                <a:ea typeface="楷体" panose="02010609060101010101" pitchFamily="49" charset="-122"/>
              </a:rPr>
              <a:t>(</a:t>
            </a:r>
            <a:r>
              <a:rPr lang="en-US" altLang="zh-CN" sz="2400" dirty="0" err="1">
                <a:solidFill>
                  <a:srgbClr val="000000"/>
                </a:solidFill>
                <a:latin typeface="楷体" panose="02010609060101010101" pitchFamily="49" charset="-122"/>
                <a:ea typeface="楷体" panose="02010609060101010101" pitchFamily="49" charset="-122"/>
              </a:rPr>
              <a:t>nài</a:t>
            </a:r>
            <a:r>
              <a:rPr lang="en-US" altLang="zh-CN" sz="2400" dirty="0">
                <a:solidFill>
                  <a:srgbClr val="000000"/>
                </a:solidFill>
                <a:latin typeface="楷体" panose="02010609060101010101" pitchFamily="49" charset="-122"/>
                <a:ea typeface="楷体" panose="02010609060101010101" pitchFamily="49" charset="-122"/>
              </a:rPr>
              <a:t>)</a:t>
            </a:r>
            <a:r>
              <a:rPr lang="zh-CN" altLang="en-US" sz="2400" dirty="0">
                <a:solidFill>
                  <a:srgbClr val="000000"/>
                </a:solidFill>
                <a:latin typeface="楷体" panose="02010609060101010101" pitchFamily="49" charset="-122"/>
                <a:ea typeface="楷体" panose="02010609060101010101" pitchFamily="49" charset="-122"/>
              </a:rPr>
              <a:t>，只好派人向吴王夫</a:t>
            </a:r>
            <a:r>
              <a:rPr lang="en-US" altLang="zh-CN" sz="2400" dirty="0">
                <a:solidFill>
                  <a:srgbClr val="000000"/>
                </a:solidFill>
                <a:latin typeface="楷体" panose="02010609060101010101" pitchFamily="49" charset="-122"/>
                <a:ea typeface="楷体" panose="02010609060101010101" pitchFamily="49" charset="-122"/>
              </a:rPr>
              <a:t>(</a:t>
            </a:r>
            <a:r>
              <a:rPr lang="en-US" altLang="zh-CN" sz="2400" dirty="0" err="1">
                <a:solidFill>
                  <a:srgbClr val="000000"/>
                </a:solidFill>
                <a:latin typeface="楷体" panose="02010609060101010101" pitchFamily="49" charset="-122"/>
                <a:ea typeface="楷体" panose="02010609060101010101" pitchFamily="49" charset="-122"/>
              </a:rPr>
              <a:t>fū</a:t>
            </a:r>
            <a:r>
              <a:rPr lang="en-US" altLang="zh-CN" sz="2400" dirty="0">
                <a:solidFill>
                  <a:srgbClr val="000000"/>
                </a:solidFill>
                <a:latin typeface="楷体" panose="02010609060101010101" pitchFamily="49" charset="-122"/>
                <a:ea typeface="楷体" panose="02010609060101010101" pitchFamily="49" charset="-122"/>
              </a:rPr>
              <a:t>)</a:t>
            </a:r>
            <a:r>
              <a:rPr lang="zh-CN" altLang="en-US" sz="2400" dirty="0">
                <a:solidFill>
                  <a:srgbClr val="000000"/>
                </a:solidFill>
                <a:latin typeface="楷体" panose="02010609060101010101" pitchFamily="49" charset="-122"/>
                <a:ea typeface="楷体" panose="02010609060101010101" pitchFamily="49" charset="-122"/>
              </a:rPr>
              <a:t>差</a:t>
            </a:r>
            <a:r>
              <a:rPr lang="en-US" altLang="zh-CN" sz="2400" dirty="0">
                <a:solidFill>
                  <a:srgbClr val="000000"/>
                </a:solidFill>
                <a:latin typeface="楷体" panose="02010609060101010101" pitchFamily="49" charset="-122"/>
                <a:ea typeface="楷体" panose="02010609060101010101" pitchFamily="49" charset="-122"/>
              </a:rPr>
              <a:t>(</a:t>
            </a:r>
            <a:r>
              <a:rPr lang="en-US" altLang="zh-CN" sz="2400" dirty="0" err="1">
                <a:solidFill>
                  <a:srgbClr val="000000"/>
                </a:solidFill>
                <a:latin typeface="楷体" panose="02010609060101010101" pitchFamily="49" charset="-122"/>
                <a:ea typeface="楷体" panose="02010609060101010101" pitchFamily="49" charset="-122"/>
              </a:rPr>
              <a:t>chāi</a:t>
            </a:r>
            <a:r>
              <a:rPr lang="en-US" altLang="zh-CN" sz="2400" dirty="0">
                <a:solidFill>
                  <a:srgbClr val="000000"/>
                </a:solidFill>
                <a:latin typeface="楷体" panose="02010609060101010101" pitchFamily="49" charset="-122"/>
                <a:ea typeface="楷体" panose="02010609060101010101" pitchFamily="49" charset="-122"/>
              </a:rPr>
              <a:t>)</a:t>
            </a:r>
            <a:r>
              <a:rPr lang="zh-CN" altLang="en-US" sz="2400" dirty="0">
                <a:solidFill>
                  <a:srgbClr val="000000"/>
                </a:solidFill>
                <a:latin typeface="楷体" panose="02010609060101010101" pitchFamily="49" charset="-122"/>
                <a:ea typeface="楷体" panose="02010609060101010101" pitchFamily="49" charset="-122"/>
              </a:rPr>
              <a:t>求和，表示愿意和夫人一起去吴国，给吴王当奴仆。</a:t>
            </a:r>
            <a:endParaRPr lang="en-US" altLang="zh-CN" sz="2400" dirty="0">
              <a:solidFill>
                <a:srgbClr val="000000"/>
              </a:solidFill>
              <a:latin typeface="楷体" panose="02010609060101010101" pitchFamily="49" charset="-122"/>
              <a:ea typeface="楷体" panose="02010609060101010101" pitchFamily="49" charset="-122"/>
            </a:endParaRPr>
          </a:p>
          <a:p>
            <a:pPr>
              <a:lnSpc>
                <a:spcPct val="150000"/>
              </a:lnSpc>
            </a:pPr>
            <a:r>
              <a:rPr lang="zh-CN" altLang="en-US" sz="2400" dirty="0">
                <a:solidFill>
                  <a:srgbClr val="FF0000"/>
                </a:solidFill>
                <a:latin typeface="楷体" panose="02010609060101010101" pitchFamily="49" charset="-122"/>
                <a:ea typeface="楷体" panose="02010609060101010101" pitchFamily="49" charset="-122"/>
              </a:rPr>
              <a:t>“万般无奈”“只好”说明越王当时的选择非常痛苦，但他宁可自己受屈辱当奴仆，也不愿越国灭亡，可见勾践是一个深明大义、能屈能伸的君王，这为后来他重振越国，报仇雪恨作了</a:t>
            </a:r>
            <a:r>
              <a:rPr lang="zh-CN" altLang="en-US" sz="2400" u="sng" dirty="0">
                <a:solidFill>
                  <a:srgbClr val="FF0000"/>
                </a:solidFill>
                <a:latin typeface="楷体" panose="02010609060101010101" pitchFamily="49" charset="-122"/>
                <a:ea typeface="楷体" panose="02010609060101010101" pitchFamily="49" charset="-122"/>
              </a:rPr>
              <a:t>铺垫</a:t>
            </a:r>
            <a:r>
              <a:rPr lang="zh-CN" altLang="en-US" sz="2400" dirty="0">
                <a:solidFill>
                  <a:srgbClr val="FF0000"/>
                </a:solidFill>
                <a:latin typeface="楷体" panose="02010609060101010101" pitchFamily="49" charset="-122"/>
                <a:ea typeface="楷体" panose="02010609060101010101" pitchFamily="49" charset="-122"/>
              </a:rPr>
              <a:t>。</a:t>
            </a:r>
            <a:endParaRPr lang="zh-CN" altLang="zh-CN" sz="2400" dirty="0">
              <a:solidFill>
                <a:srgbClr val="FF0000"/>
              </a:solidFill>
              <a:latin typeface="楷体" panose="02010609060101010101" pitchFamily="49" charset="-122"/>
              <a:ea typeface="楷体" panose="02010609060101010101" pitchFamily="49" charset="-122"/>
            </a:endParaRPr>
          </a:p>
        </p:txBody>
      </p:sp>
      <p:sp>
        <p:nvSpPr>
          <p:cNvPr id="3" name="文本框 20"/>
          <p:cNvSpPr txBox="1">
            <a:spLocks noChangeArrowheads="1"/>
          </p:cNvSpPr>
          <p:nvPr/>
        </p:nvSpPr>
        <p:spPr bwMode="auto">
          <a:xfrm>
            <a:off x="481013" y="1143328"/>
            <a:ext cx="234791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solidFill>
                  <a:srgbClr val="7030A0"/>
                </a:solidFill>
                <a:effectLst>
                  <a:outerShdw blurRad="38100" dist="38100" dir="2700000" algn="tl">
                    <a:srgbClr val="000000">
                      <a:alpha val="43137"/>
                    </a:srgbClr>
                  </a:outerShdw>
                </a:effectLst>
                <a:latin typeface="宋体" panose="02010600030101010101" pitchFamily="2" charset="-122"/>
              </a:rPr>
              <a:t>理解品析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anim calcmode="lin" valueType="num">
                                      <p:cBhvr>
                                        <p:cTn id="8"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5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3"/>
          <p:cNvSpPr txBox="1">
            <a:spLocks noChangeArrowheads="1"/>
          </p:cNvSpPr>
          <p:nvPr/>
        </p:nvSpPr>
        <p:spPr bwMode="auto">
          <a:xfrm>
            <a:off x="984885" y="2112010"/>
            <a:ext cx="7670800" cy="2914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200000"/>
              </a:lnSpc>
            </a:pPr>
            <a:r>
              <a:rPr lang="zh-CN" altLang="en-US" sz="2400" dirty="0">
                <a:solidFill>
                  <a:srgbClr val="0070C0"/>
                </a:solidFill>
                <a:latin typeface="楷体" panose="02010609060101010101" pitchFamily="49" charset="-122"/>
                <a:ea typeface="楷体" panose="02010609060101010101" pitchFamily="49" charset="-122"/>
              </a:rPr>
              <a:t>概念：</a:t>
            </a:r>
            <a:r>
              <a:rPr lang="zh-CN" altLang="en-US" sz="2400" dirty="0">
                <a:solidFill>
                  <a:srgbClr val="000000"/>
                </a:solidFill>
                <a:latin typeface="楷体" panose="02010609060101010101" pitchFamily="49" charset="-122"/>
                <a:ea typeface="楷体" panose="02010609060101010101" pitchFamily="49" charset="-122"/>
              </a:rPr>
              <a:t>为主要人物出场或主要事件发生创造条件而着重描述渲染的一种表现手法。</a:t>
            </a:r>
            <a:endParaRPr lang="en-US" altLang="zh-CN" sz="2400" dirty="0">
              <a:solidFill>
                <a:srgbClr val="000000"/>
              </a:solidFill>
              <a:latin typeface="楷体" panose="02010609060101010101" pitchFamily="49" charset="-122"/>
              <a:ea typeface="楷体" panose="02010609060101010101" pitchFamily="49" charset="-122"/>
            </a:endParaRPr>
          </a:p>
          <a:p>
            <a:pPr eaLnBrk="0" hangingPunct="0">
              <a:lnSpc>
                <a:spcPct val="200000"/>
              </a:lnSpc>
            </a:pPr>
            <a:r>
              <a:rPr lang="zh-CN" altLang="en-US" sz="2400" dirty="0">
                <a:solidFill>
                  <a:srgbClr val="0070C0"/>
                </a:solidFill>
                <a:latin typeface="楷体" panose="02010609060101010101" pitchFamily="49" charset="-122"/>
                <a:ea typeface="楷体" panose="02010609060101010101" pitchFamily="49" charset="-122"/>
              </a:rPr>
              <a:t>效果：</a:t>
            </a:r>
            <a:r>
              <a:rPr lang="zh-CN" altLang="en-US" sz="2400" dirty="0">
                <a:solidFill>
                  <a:srgbClr val="000000"/>
                </a:solidFill>
                <a:latin typeface="楷体" panose="02010609060101010101" pitchFamily="49" charset="-122"/>
                <a:ea typeface="楷体" panose="02010609060101010101" pitchFamily="49" charset="-122"/>
              </a:rPr>
              <a:t>铺垫能使下文情节的发展更具合理性。</a:t>
            </a:r>
            <a:endParaRPr lang="en-US" altLang="zh-CN" sz="2400" dirty="0">
              <a:solidFill>
                <a:srgbClr val="000000"/>
              </a:solidFill>
              <a:latin typeface="楷体" panose="02010609060101010101" pitchFamily="49" charset="-122"/>
              <a:ea typeface="楷体" panose="02010609060101010101" pitchFamily="49" charset="-122"/>
            </a:endParaRPr>
          </a:p>
          <a:p>
            <a:pPr eaLnBrk="0" hangingPunct="0">
              <a:lnSpc>
                <a:spcPct val="200000"/>
              </a:lnSpc>
            </a:pPr>
            <a:r>
              <a:rPr lang="zh-CN" altLang="en-US" sz="2400" dirty="0">
                <a:solidFill>
                  <a:srgbClr val="0070C0"/>
                </a:solidFill>
                <a:latin typeface="楷体" panose="02010609060101010101" pitchFamily="49" charset="-122"/>
                <a:ea typeface="楷体" panose="02010609060101010101" pitchFamily="49" charset="-122"/>
              </a:rPr>
              <a:t>答题模式：</a:t>
            </a:r>
            <a:r>
              <a:rPr lang="zh-CN" altLang="en-US" sz="2400" dirty="0">
                <a:solidFill>
                  <a:srgbClr val="000000"/>
                </a:solidFill>
                <a:latin typeface="楷体" panose="02010609060101010101" pitchFamily="49" charset="-122"/>
                <a:ea typeface="楷体" panose="02010609060101010101" pitchFamily="49" charset="-122"/>
              </a:rPr>
              <a:t>为下文</a:t>
            </a:r>
            <a:r>
              <a:rPr lang="en-US" altLang="zh-CN" sz="2400" dirty="0">
                <a:solidFill>
                  <a:srgbClr val="000000"/>
                </a:solidFill>
                <a:latin typeface="楷体" panose="02010609060101010101" pitchFamily="49" charset="-122"/>
                <a:ea typeface="楷体" panose="02010609060101010101" pitchFamily="49" charset="-122"/>
              </a:rPr>
              <a:t>……</a:t>
            </a:r>
            <a:r>
              <a:rPr lang="zh-CN" altLang="en-US" sz="2400" dirty="0">
                <a:solidFill>
                  <a:srgbClr val="000000"/>
                </a:solidFill>
                <a:latin typeface="楷体" panose="02010609060101010101" pitchFamily="49" charset="-122"/>
                <a:ea typeface="楷体" panose="02010609060101010101" pitchFamily="49" charset="-122"/>
              </a:rPr>
              <a:t>内容做了铺垫。</a:t>
            </a:r>
            <a:endParaRPr lang="en-US" altLang="zh-CN" sz="2400" dirty="0">
              <a:solidFill>
                <a:srgbClr val="000000"/>
              </a:solidFill>
              <a:latin typeface="楷体" panose="02010609060101010101" pitchFamily="49" charset="-122"/>
              <a:ea typeface="楷体" panose="02010609060101010101" pitchFamily="49" charset="-122"/>
            </a:endParaRPr>
          </a:p>
        </p:txBody>
      </p:sp>
      <p:sp>
        <p:nvSpPr>
          <p:cNvPr id="3" name="文本框 21"/>
          <p:cNvSpPr txBox="1">
            <a:spLocks noChangeArrowheads="1"/>
          </p:cNvSpPr>
          <p:nvPr/>
        </p:nvSpPr>
        <p:spPr bwMode="auto">
          <a:xfrm>
            <a:off x="933450" y="978217"/>
            <a:ext cx="7277100"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3600" b="1" dirty="0">
                <a:solidFill>
                  <a:srgbClr val="7030A0"/>
                </a:solidFill>
                <a:effectLst>
                  <a:outerShdw blurRad="38100" dist="38100" dir="2700000" algn="tl">
                    <a:srgbClr val="000000">
                      <a:alpha val="43137"/>
                    </a:srgbClr>
                  </a:outerShdw>
                </a:effectLst>
                <a:latin typeface="宋体" panose="02010600030101010101" pitchFamily="2" charset="-122"/>
              </a:rPr>
              <a:t>阅读方法解密：</a:t>
            </a:r>
            <a:r>
              <a:rPr lang="zh-CN" altLang="en-US" sz="3600" dirty="0">
                <a:solidFill>
                  <a:srgbClr val="000000"/>
                </a:solidFill>
                <a:latin typeface="楷体" panose="02010609060101010101" pitchFamily="49" charset="-122"/>
                <a:ea typeface="楷体" panose="02010609060101010101" pitchFamily="49" charset="-122"/>
              </a:rPr>
              <a:t>品析铺垫的方法</a:t>
            </a:r>
            <a:endParaRPr lang="en-US" altLang="zh-CN" sz="3600" dirty="0">
              <a:solidFill>
                <a:srgbClr val="00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
          <p:cNvSpPr txBox="1">
            <a:spLocks noChangeArrowheads="1"/>
          </p:cNvSpPr>
          <p:nvPr/>
        </p:nvSpPr>
        <p:spPr bwMode="auto">
          <a:xfrm>
            <a:off x="635000" y="1400175"/>
            <a:ext cx="7823199"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628650"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dirty="0">
                <a:solidFill>
                  <a:srgbClr val="000000"/>
                </a:solidFill>
                <a:latin typeface="楷体" panose="02010609060101010101" pitchFamily="49" charset="-122"/>
                <a:ea typeface="楷体" panose="02010609060101010101" pitchFamily="49" charset="-122"/>
              </a:rPr>
              <a:t>吴国的谋臣们纷纷要求灭掉越国，免除后患。得胜的吴王非常骄傲，不听大家的建议，答应了勾践的请求。</a:t>
            </a:r>
            <a:endParaRPr lang="en-US" altLang="zh-CN" sz="2800" dirty="0">
              <a:solidFill>
                <a:srgbClr val="000000"/>
              </a:solidFill>
              <a:latin typeface="楷体" panose="02010609060101010101" pitchFamily="49" charset="-122"/>
              <a:ea typeface="楷体" panose="02010609060101010101" pitchFamily="49" charset="-122"/>
            </a:endParaRPr>
          </a:p>
          <a:p>
            <a:pPr>
              <a:lnSpc>
                <a:spcPct val="150000"/>
              </a:lnSpc>
            </a:pPr>
            <a:r>
              <a:rPr lang="zh-CN" altLang="en-US" sz="2800" dirty="0">
                <a:solidFill>
                  <a:srgbClr val="FF0000"/>
                </a:solidFill>
                <a:latin typeface="楷体" panose="02010609060101010101" pitchFamily="49" charset="-122"/>
                <a:ea typeface="楷体" panose="02010609060101010101" pitchFamily="49" charset="-122"/>
              </a:rPr>
              <a:t>“非常骄傲”准确地表现出吴王打了胜仗后自满和轻敌的思想，他不把败将勾践放在眼里，也听不进谋臣们的建议，同意了勾践的请求，为后来身死国灭埋下了祸根。</a:t>
            </a:r>
            <a:endParaRPr lang="zh-CN" altLang="en-US" sz="2800" dirty="0">
              <a:solidFill>
                <a:srgbClr val="00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anim calcmode="lin" valueType="num">
                                      <p:cBhvr>
                                        <p:cTn id="8"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5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1"/>
          <p:cNvSpPr>
            <a:spLocks noChangeArrowheads="1"/>
          </p:cNvSpPr>
          <p:nvPr/>
        </p:nvSpPr>
        <p:spPr bwMode="auto">
          <a:xfrm>
            <a:off x="584201" y="1390651"/>
            <a:ext cx="8145462" cy="4246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457200">
              <a:lnSpc>
                <a:spcPct val="200000"/>
              </a:lnSpc>
            </a:pPr>
            <a:r>
              <a:rPr lang="zh-CN" altLang="en-US" sz="2800" dirty="0">
                <a:solidFill>
                  <a:srgbClr val="00965A"/>
                </a:solidFill>
                <a:latin typeface="楷体" panose="02010609060101010101" pitchFamily="49" charset="-122"/>
                <a:ea typeface="楷体" panose="02010609060101010101" pitchFamily="49" charset="-122"/>
              </a:rPr>
              <a:t>仿写：</a:t>
            </a:r>
            <a:endParaRPr lang="en-US" altLang="zh-CN" sz="2800" dirty="0">
              <a:solidFill>
                <a:srgbClr val="00965A"/>
              </a:solidFill>
              <a:latin typeface="楷体" panose="02010609060101010101" pitchFamily="49" charset="-122"/>
              <a:ea typeface="楷体" panose="02010609060101010101" pitchFamily="49" charset="-122"/>
            </a:endParaRPr>
          </a:p>
          <a:p>
            <a:pPr defTabSz="457200">
              <a:lnSpc>
                <a:spcPct val="200000"/>
              </a:lnSpc>
            </a:pPr>
            <a:r>
              <a:rPr lang="zh-CN" altLang="en-US" sz="2800" dirty="0">
                <a:solidFill>
                  <a:srgbClr val="000000"/>
                </a:solidFill>
                <a:latin typeface="楷体" panose="02010609060101010101" pitchFamily="49" charset="-122"/>
                <a:ea typeface="楷体" panose="02010609060101010101" pitchFamily="49" charset="-122"/>
              </a:rPr>
              <a:t>试着用“建议”写一句话：</a:t>
            </a:r>
            <a:endParaRPr lang="en-US" altLang="zh-CN" sz="2800" dirty="0">
              <a:solidFill>
                <a:srgbClr val="000000"/>
              </a:solidFill>
              <a:latin typeface="楷体" panose="02010609060101010101" pitchFamily="49" charset="-122"/>
              <a:ea typeface="楷体" panose="02010609060101010101" pitchFamily="49" charset="-122"/>
            </a:endParaRPr>
          </a:p>
          <a:p>
            <a:pPr defTabSz="457200">
              <a:lnSpc>
                <a:spcPct val="200000"/>
              </a:lnSpc>
            </a:pPr>
            <a:r>
              <a:rPr lang="en-US" altLang="zh-CN" sz="2800" dirty="0">
                <a:solidFill>
                  <a:srgbClr val="000000"/>
                </a:solidFill>
                <a:latin typeface="楷体" panose="02010609060101010101" pitchFamily="49" charset="-122"/>
                <a:ea typeface="楷体" panose="02010609060101010101" pitchFamily="49" charset="-122"/>
              </a:rPr>
              <a:t>____________________________________________</a:t>
            </a:r>
          </a:p>
          <a:p>
            <a:pPr defTabSz="457200">
              <a:lnSpc>
                <a:spcPct val="200000"/>
              </a:lnSpc>
            </a:pPr>
            <a:r>
              <a:rPr lang="en-US" altLang="zh-CN" sz="2800" dirty="0">
                <a:solidFill>
                  <a:srgbClr val="000000"/>
                </a:solidFill>
                <a:latin typeface="楷体" panose="02010609060101010101" pitchFamily="49" charset="-122"/>
                <a:ea typeface="楷体" panose="02010609060101010101" pitchFamily="49" charset="-122"/>
              </a:rPr>
              <a:t>____________________________________________</a:t>
            </a:r>
          </a:p>
          <a:p>
            <a:pPr defTabSz="457200">
              <a:lnSpc>
                <a:spcPct val="200000"/>
              </a:lnSpc>
            </a:pPr>
            <a:endParaRPr lang="en-US" altLang="zh-CN" sz="2800" dirty="0">
              <a:solidFill>
                <a:srgbClr val="000000"/>
              </a:solidFill>
              <a:latin typeface="楷体" panose="02010609060101010101" pitchFamily="49" charset="-122"/>
              <a:ea typeface="楷体" panose="02010609060101010101" pitchFamily="49" charset="-122"/>
            </a:endParaRPr>
          </a:p>
        </p:txBody>
      </p:sp>
      <p:sp>
        <p:nvSpPr>
          <p:cNvPr id="3" name="矩形 2"/>
          <p:cNvSpPr/>
          <p:nvPr/>
        </p:nvSpPr>
        <p:spPr>
          <a:xfrm>
            <a:off x="842962" y="3233943"/>
            <a:ext cx="5726113" cy="559769"/>
          </a:xfrm>
          <a:prstGeom prst="rect">
            <a:avLst/>
          </a:prstGeom>
        </p:spPr>
        <p:txBody>
          <a:bodyPr>
            <a:spAutoFit/>
          </a:bodyPr>
          <a:lstStyle/>
          <a:p>
            <a:pPr defTabSz="457200">
              <a:lnSpc>
                <a:spcPct val="150000"/>
              </a:lnSpc>
            </a:pPr>
            <a:r>
              <a:rPr lang="en-US" altLang="zh-CN" sz="2400" dirty="0">
                <a:solidFill>
                  <a:srgbClr val="FF0000"/>
                </a:solidFill>
                <a:latin typeface="楷体" panose="02010609060101010101" pitchFamily="49" charset="-122"/>
                <a:ea typeface="楷体" panose="02010609060101010101" pitchFamily="49" charset="-122"/>
              </a:rPr>
              <a:t>(1)</a:t>
            </a:r>
            <a:r>
              <a:rPr lang="zh-CN" altLang="en-US" sz="2400" dirty="0">
                <a:solidFill>
                  <a:srgbClr val="FF0000"/>
                </a:solidFill>
                <a:latin typeface="楷体" panose="02010609060101010101" pitchFamily="49" charset="-122"/>
                <a:ea typeface="楷体" panose="02010609060101010101" pitchFamily="49" charset="-122"/>
              </a:rPr>
              <a:t>老师建议我们课外时间多读书。</a:t>
            </a:r>
          </a:p>
        </p:txBody>
      </p:sp>
      <p:sp>
        <p:nvSpPr>
          <p:cNvPr id="4" name="矩形 3"/>
          <p:cNvSpPr/>
          <p:nvPr/>
        </p:nvSpPr>
        <p:spPr>
          <a:xfrm>
            <a:off x="739773" y="4010057"/>
            <a:ext cx="5726113" cy="581057"/>
          </a:xfrm>
          <a:prstGeom prst="rect">
            <a:avLst/>
          </a:prstGeom>
        </p:spPr>
        <p:txBody>
          <a:bodyPr>
            <a:spAutoFit/>
          </a:bodyPr>
          <a:lstStyle/>
          <a:p>
            <a:pPr defTabSz="457200">
              <a:lnSpc>
                <a:spcPct val="150000"/>
              </a:lnSpc>
              <a:buFontTx/>
              <a:buNone/>
              <a:defRPr/>
            </a:pPr>
            <a:r>
              <a:rPr lang="zh-CN" altLang="en-US" sz="2400" dirty="0">
                <a:solidFill>
                  <a:srgbClr val="FF0000"/>
                </a:solidFill>
                <a:latin typeface="楷体" panose="02010609060101010101" pitchFamily="49" charset="-122"/>
                <a:ea typeface="楷体" panose="02010609060101010101" pitchFamily="49" charset="-122"/>
              </a:rPr>
              <a:t> </a:t>
            </a:r>
            <a:r>
              <a:rPr lang="en-US" altLang="zh-CN" sz="2400" dirty="0">
                <a:solidFill>
                  <a:srgbClr val="FF0000"/>
                </a:solidFill>
                <a:latin typeface="楷体" panose="02010609060101010101" pitchFamily="49" charset="-122"/>
                <a:ea typeface="楷体" panose="02010609060101010101" pitchFamily="49" charset="-122"/>
              </a:rPr>
              <a:t>(2)</a:t>
            </a:r>
            <a:r>
              <a:rPr lang="zh-CN" altLang="en-US" sz="2400" dirty="0">
                <a:solidFill>
                  <a:srgbClr val="FF0000"/>
                </a:solidFill>
                <a:latin typeface="楷体" panose="02010609060101010101" pitchFamily="49" charset="-122"/>
                <a:ea typeface="楷体" panose="02010609060101010101" pitchFamily="49" charset="-122"/>
              </a:rPr>
              <a:t>他刚才提出了一个很好的建议。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
          <p:cNvSpPr txBox="1">
            <a:spLocks noChangeArrowheads="1"/>
          </p:cNvSpPr>
          <p:nvPr/>
        </p:nvSpPr>
        <p:spPr bwMode="auto">
          <a:xfrm>
            <a:off x="649287" y="1393805"/>
            <a:ext cx="7780337"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627380"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dirty="0">
                <a:solidFill>
                  <a:srgbClr val="000000"/>
                </a:solidFill>
                <a:latin typeface="楷体" panose="02010609060101010101" pitchFamily="49" charset="-122"/>
                <a:ea typeface="楷体" panose="02010609060101010101" pitchFamily="49" charset="-122"/>
              </a:rPr>
              <a:t>经过二十多年的努力，越国终于转弱为强，出奇兵灭掉了吴国。</a:t>
            </a:r>
            <a:r>
              <a:rPr lang="en-US" altLang="zh-CN" sz="2800" dirty="0">
                <a:solidFill>
                  <a:srgbClr val="FF0000"/>
                </a:solidFill>
                <a:latin typeface="楷体" panose="02010609060101010101" pitchFamily="49" charset="-122"/>
                <a:ea typeface="楷体" panose="02010609060101010101" pitchFamily="49" charset="-122"/>
              </a:rPr>
              <a:t>    </a:t>
            </a:r>
          </a:p>
          <a:p>
            <a:pPr>
              <a:lnSpc>
                <a:spcPct val="150000"/>
              </a:lnSpc>
            </a:pPr>
            <a:r>
              <a:rPr lang="zh-CN" altLang="en-US" sz="2800" dirty="0">
                <a:solidFill>
                  <a:srgbClr val="FF0000"/>
                </a:solidFill>
                <a:latin typeface="楷体" panose="02010609060101010101" pitchFamily="49" charset="-122"/>
                <a:ea typeface="楷体" panose="02010609060101010101" pitchFamily="49" charset="-122"/>
              </a:rPr>
              <a:t>“二十多年”对于一个人来说不算短，而在二十多年中都坚持卧薪尝胆，体现了越王勾践“努力”富国强兵过程的漫长和艰辛，也体现了勾践发奋图强的意志与精神。</a:t>
            </a:r>
            <a:endParaRPr lang="zh-CN" altLang="zh-CN" sz="2800" dirty="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anim calcmode="lin" valueType="num">
                                      <p:cBhvr>
                                        <p:cTn id="8"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5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4"/>
          <p:cNvSpPr>
            <a:spLocks noChangeArrowheads="1"/>
          </p:cNvSpPr>
          <p:nvPr/>
        </p:nvSpPr>
        <p:spPr bwMode="auto">
          <a:xfrm>
            <a:off x="1173163" y="1409700"/>
            <a:ext cx="6999287" cy="322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457200">
              <a:lnSpc>
                <a:spcPct val="150000"/>
              </a:lnSpc>
            </a:pPr>
            <a:r>
              <a:rPr lang="zh-CN" altLang="en-US" sz="2800" dirty="0">
                <a:solidFill>
                  <a:srgbClr val="00965A"/>
                </a:solidFill>
                <a:latin typeface="楷体" panose="02010609060101010101" pitchFamily="49" charset="-122"/>
                <a:ea typeface="楷体" panose="02010609060101010101" pitchFamily="49" charset="-122"/>
              </a:rPr>
              <a:t>积累</a:t>
            </a:r>
            <a:endParaRPr lang="en-US" altLang="zh-CN" sz="2800" dirty="0">
              <a:solidFill>
                <a:srgbClr val="00965A"/>
              </a:solidFill>
              <a:latin typeface="楷体" panose="02010609060101010101" pitchFamily="49" charset="-122"/>
              <a:ea typeface="楷体" panose="02010609060101010101" pitchFamily="49" charset="-122"/>
            </a:endParaRPr>
          </a:p>
          <a:p>
            <a:pPr defTabSz="457200">
              <a:lnSpc>
                <a:spcPct val="150000"/>
              </a:lnSpc>
            </a:pPr>
            <a:r>
              <a:rPr lang="zh-CN" altLang="en-US" sz="2800" dirty="0">
                <a:solidFill>
                  <a:srgbClr val="000000"/>
                </a:solidFill>
                <a:latin typeface="楷体" panose="02010609060101010101" pitchFamily="49" charset="-122"/>
                <a:ea typeface="楷体" panose="02010609060101010101" pitchFamily="49" charset="-122"/>
              </a:rPr>
              <a:t>“卧薪尝胆”是一则历史故事，这样的故事还有：</a:t>
            </a:r>
            <a:r>
              <a:rPr lang="en-US" altLang="zh-CN" sz="2800" dirty="0">
                <a:solidFill>
                  <a:srgbClr val="000000"/>
                </a:solidFill>
                <a:latin typeface="楷体" panose="02010609060101010101" pitchFamily="49" charset="-122"/>
                <a:ea typeface="楷体" panose="02010609060101010101" pitchFamily="49" charset="-122"/>
              </a:rPr>
              <a:t>_____________________________________________________________________</a:t>
            </a:r>
            <a:r>
              <a:rPr lang="zh-CN" altLang="en-US" sz="2800" dirty="0">
                <a:solidFill>
                  <a:srgbClr val="000000"/>
                </a:solidFill>
                <a:latin typeface="楷体" panose="02010609060101010101" pitchFamily="49" charset="-122"/>
                <a:ea typeface="楷体" panose="02010609060101010101" pitchFamily="49" charset="-122"/>
              </a:rPr>
              <a:t>。</a:t>
            </a:r>
            <a:endParaRPr lang="en-US" altLang="zh-CN" sz="2800" dirty="0">
              <a:solidFill>
                <a:srgbClr val="000000"/>
              </a:solidFill>
              <a:latin typeface="楷体" panose="02010609060101010101" pitchFamily="49" charset="-122"/>
              <a:ea typeface="楷体" panose="02010609060101010101" pitchFamily="49" charset="-122"/>
            </a:endParaRPr>
          </a:p>
        </p:txBody>
      </p:sp>
      <p:sp>
        <p:nvSpPr>
          <p:cNvPr id="3" name="矩形 2"/>
          <p:cNvSpPr>
            <a:spLocks noChangeArrowheads="1"/>
          </p:cNvSpPr>
          <p:nvPr/>
        </p:nvSpPr>
        <p:spPr bwMode="auto">
          <a:xfrm>
            <a:off x="1504156" y="3245221"/>
            <a:ext cx="6337300" cy="128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zh-CN" sz="2800" dirty="0">
                <a:solidFill>
                  <a:srgbClr val="FF0000"/>
                </a:solidFill>
                <a:latin typeface="楷体" panose="02010609060101010101" pitchFamily="49" charset="-122"/>
                <a:ea typeface="楷体" panose="02010609060101010101" pitchFamily="49" charset="-122"/>
              </a:rPr>
              <a:t>三顾茅庐、草船借箭、负荆请罪、纸上谈兵、完璧归赵、约法三章等</a:t>
            </a:r>
            <a:endParaRPr lang="zh-CN" altLang="en-US" sz="2800" dirty="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p:nvPr/>
        </p:nvSpPr>
        <p:spPr>
          <a:xfrm>
            <a:off x="817562" y="1765300"/>
            <a:ext cx="7558088" cy="4262437"/>
          </a:xfrm>
          <a:prstGeom prst="rect">
            <a:avLst/>
          </a:prstGeom>
        </p:spPr>
        <p:txBody>
          <a:bodyPr/>
          <a:lstStyle>
            <a:lvl1pPr marL="342900" indent="-342900" eaLnBrk="0" hangingPunct="0">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indent="0" defTabSz="457200" eaLnBrk="1" fontAlgn="auto" hangingPunct="1">
              <a:lnSpc>
                <a:spcPct val="150000"/>
              </a:lnSpc>
              <a:spcBef>
                <a:spcPts val="0"/>
              </a:spcBef>
              <a:spcAft>
                <a:spcPts val="0"/>
              </a:spcAft>
              <a:defRPr/>
            </a:pPr>
            <a:r>
              <a:rPr lang="zh-CN" altLang="zh-CN" sz="2400" dirty="0" smtClean="0">
                <a:solidFill>
                  <a:srgbClr val="0000FF"/>
                </a:solidFill>
                <a:latin typeface="楷体" panose="02010609060101010101" pitchFamily="49" charset="-122"/>
                <a:ea typeface="楷体" panose="02010609060101010101" pitchFamily="49" charset="-122"/>
                <a:cs typeface="Adobe 黑体 Std R"/>
                <a:sym typeface="Calibri" panose="020F0502020204030204" pitchFamily="34" charset="0"/>
              </a:rPr>
              <a:t>核心问题：</a:t>
            </a:r>
            <a:endParaRPr lang="en-US" altLang="zh-CN" sz="2400" dirty="0" smtClean="0">
              <a:solidFill>
                <a:srgbClr val="0000FF"/>
              </a:solidFill>
              <a:latin typeface="楷体" panose="02010609060101010101" pitchFamily="49" charset="-122"/>
              <a:ea typeface="楷体" panose="02010609060101010101" pitchFamily="49" charset="-122"/>
              <a:cs typeface="Adobe 黑体 Std R"/>
              <a:sym typeface="Calibri" panose="020F0502020204030204" pitchFamily="34" charset="0"/>
            </a:endParaRPr>
          </a:p>
          <a:p>
            <a:pPr marL="0" indent="0" defTabSz="457200">
              <a:lnSpc>
                <a:spcPct val="150000"/>
              </a:lnSpc>
              <a:buFontTx/>
              <a:buNone/>
              <a:defRPr/>
            </a:pPr>
            <a:r>
              <a:rPr lang="zh-CN" altLang="en-US" sz="2400" dirty="0">
                <a:solidFill>
                  <a:prstClr val="black"/>
                </a:solidFill>
                <a:latin typeface="楷体" panose="02010609060101010101" pitchFamily="49" charset="-122"/>
                <a:ea typeface="楷体" panose="02010609060101010101" pitchFamily="49" charset="-122"/>
              </a:rPr>
              <a:t>本文围绕“卧薪尝胆”讲了一个什么故事？</a:t>
            </a:r>
          </a:p>
          <a:p>
            <a:pPr marL="0" indent="627380" defTabSz="457200">
              <a:lnSpc>
                <a:spcPct val="150000"/>
              </a:lnSpc>
              <a:buFontTx/>
              <a:buNone/>
              <a:defRPr/>
            </a:pPr>
            <a:r>
              <a:rPr lang="zh-CN" altLang="en-US" sz="2400" dirty="0">
                <a:solidFill>
                  <a:srgbClr val="FF0000"/>
                </a:solidFill>
                <a:latin typeface="楷体" panose="02010609060101010101" pitchFamily="49" charset="-122"/>
                <a:ea typeface="楷体" panose="02010609060101010101" pitchFamily="49" charset="-122"/>
              </a:rPr>
              <a:t>两千多年前，越王勾践在会稽一战中被吴王夫差打败。越王勾践败不馁，忍辱负重，卧薪尝胆，最后转败为胜；吴王夫差非常骄傲，不听忠言，放虎归山，最终吴国被越国灭掉</a:t>
            </a:r>
            <a:r>
              <a:rPr lang="zh-CN" altLang="en-US" sz="2400" dirty="0" smtClean="0">
                <a:solidFill>
                  <a:srgbClr val="FF0000"/>
                </a:solidFill>
                <a:latin typeface="楷体" panose="02010609060101010101" pitchFamily="49" charset="-122"/>
                <a:ea typeface="楷体" panose="02010609060101010101" pitchFamily="49" charset="-122"/>
              </a:rPr>
              <a:t>。</a:t>
            </a:r>
            <a:endParaRPr lang="en-US" altLang="zh-CN" sz="2400" dirty="0" smtClean="0">
              <a:solidFill>
                <a:prstClr val="black"/>
              </a:solidFill>
              <a:latin typeface="楷体" panose="02010609060101010101" pitchFamily="49" charset="-122"/>
              <a:ea typeface="楷体" panose="02010609060101010101" pitchFamily="49" charset="-122"/>
              <a:sym typeface="Calibri" panose="020F0502020204030204" pitchFamily="34" charset="0"/>
            </a:endParaRPr>
          </a:p>
        </p:txBody>
      </p:sp>
      <p:sp>
        <p:nvSpPr>
          <p:cNvPr id="3" name="文本框 3"/>
          <p:cNvSpPr txBox="1"/>
          <p:nvPr/>
        </p:nvSpPr>
        <p:spPr>
          <a:xfrm>
            <a:off x="430530" y="913765"/>
            <a:ext cx="4801314" cy="757130"/>
          </a:xfrm>
          <a:prstGeom prst="rect">
            <a:avLst/>
          </a:prstGeom>
          <a:noFill/>
        </p:spPr>
        <p:txBody>
          <a:bodyPr wrap="none" rtlCol="0">
            <a:spAutoFit/>
          </a:bodyPr>
          <a:lstStyle/>
          <a:p>
            <a:pPr marL="0" lvl="0" indent="0" algn="l" eaLnBrk="1" hangingPunct="1">
              <a:lnSpc>
                <a:spcPct val="120000"/>
              </a:lnSpc>
              <a:spcBef>
                <a:spcPct val="0"/>
              </a:spcBef>
              <a:buNone/>
            </a:pPr>
            <a:r>
              <a:rPr lang="zh-CN" altLang="en-US" sz="3600" dirty="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rPr>
              <a:t>读懂</a:t>
            </a:r>
            <a:r>
              <a:rPr lang="zh-CN" altLang="en-US" sz="3600" dirty="0" smtClean="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rPr>
              <a:t>课文的金钥匙答案</a:t>
            </a:r>
            <a:endParaRPr lang="zh-CN" altLang="en-US" sz="3600" dirty="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500"/>
                                        <p:tgtEl>
                                          <p:spTgt spid="2">
                                            <p:txEl>
                                              <p:pRg st="2" end="2"/>
                                            </p:txEl>
                                          </p:spTgt>
                                        </p:tgtEl>
                                      </p:cBhvr>
                                    </p:animEffect>
                                    <p:anim calcmode="lin" valueType="num">
                                      <p:cBhvr>
                                        <p:cTn id="8"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5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p:nvPr/>
        </p:nvSpPr>
        <p:spPr>
          <a:xfrm>
            <a:off x="756920" y="1092200"/>
            <a:ext cx="7629525" cy="4495800"/>
          </a:xfrm>
          <a:prstGeom prst="rect">
            <a:avLst/>
          </a:prstGeom>
        </p:spPr>
        <p:txBody>
          <a:bodyPr/>
          <a:lstStyle>
            <a:lvl1pPr marL="342900" indent="-342900" eaLnBrk="0" hangingPunct="0">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457200">
              <a:lnSpc>
                <a:spcPct val="150000"/>
              </a:lnSpc>
              <a:buFontTx/>
              <a:buNone/>
              <a:defRPr/>
            </a:pPr>
            <a:r>
              <a:rPr lang="en-US" altLang="zh-CN" sz="2400" dirty="0">
                <a:solidFill>
                  <a:prstClr val="black"/>
                </a:solidFill>
                <a:latin typeface="华文中宋" pitchFamily="2" charset="-122"/>
                <a:ea typeface="华文中宋" pitchFamily="2" charset="-122"/>
              </a:rPr>
              <a:t>1.</a:t>
            </a:r>
            <a:r>
              <a:rPr lang="zh-CN" altLang="en-US" sz="2400" dirty="0">
                <a:solidFill>
                  <a:prstClr val="black"/>
                </a:solidFill>
                <a:latin typeface="华文中宋" pitchFamily="2" charset="-122"/>
                <a:ea typeface="华文中宋" pitchFamily="2" charset="-122"/>
              </a:rPr>
              <a:t>是谁“卧薪尝胆”？他为什么要“卧薪尝胆”？</a:t>
            </a:r>
          </a:p>
          <a:p>
            <a:pPr marL="266700" indent="628650" defTabSz="457200">
              <a:lnSpc>
                <a:spcPct val="150000"/>
              </a:lnSpc>
              <a:buFontTx/>
              <a:buNone/>
              <a:defRPr/>
            </a:pPr>
            <a:r>
              <a:rPr lang="zh-CN" altLang="en-US" sz="2400" dirty="0">
                <a:solidFill>
                  <a:srgbClr val="FF0000"/>
                </a:solidFill>
                <a:latin typeface="楷体" panose="02010609060101010101" pitchFamily="49" charset="-122"/>
                <a:ea typeface="楷体" panose="02010609060101010101" pitchFamily="49" charset="-122"/>
              </a:rPr>
              <a:t>“卧薪尝胆”的是越王勾践。勾践卧薪尝胆的原因是：时刻提醒自己不忘兵败会稽的耻辱，时刻不忘报仇雪恨</a:t>
            </a:r>
            <a:r>
              <a:rPr lang="zh-CN" altLang="en-US" sz="2400" dirty="0" smtClean="0">
                <a:solidFill>
                  <a:srgbClr val="FF0000"/>
                </a:solidFill>
                <a:latin typeface="楷体" panose="02010609060101010101" pitchFamily="49" charset="-122"/>
                <a:ea typeface="楷体" panose="02010609060101010101" pitchFamily="49" charset="-122"/>
              </a:rPr>
              <a:t>。</a:t>
            </a:r>
            <a:endParaRPr lang="en-US" altLang="zh-CN" sz="2400" dirty="0" smtClean="0">
              <a:solidFill>
                <a:srgbClr val="FF0000"/>
              </a:solidFill>
              <a:latin typeface="楷体" panose="02010609060101010101" pitchFamily="49" charset="-122"/>
              <a:ea typeface="楷体" panose="02010609060101010101" pitchFamily="49" charset="-122"/>
            </a:endParaRPr>
          </a:p>
          <a:p>
            <a:pPr defTabSz="457200">
              <a:lnSpc>
                <a:spcPct val="150000"/>
              </a:lnSpc>
              <a:defRPr/>
            </a:pPr>
            <a:r>
              <a:rPr lang="en-US" altLang="zh-CN" sz="2400" dirty="0">
                <a:solidFill>
                  <a:prstClr val="black"/>
                </a:solidFill>
                <a:latin typeface="华文中宋" pitchFamily="2" charset="-122"/>
                <a:ea typeface="华文中宋" pitchFamily="2" charset="-122"/>
              </a:rPr>
              <a:t>2.</a:t>
            </a:r>
            <a:r>
              <a:rPr lang="zh-CN" altLang="en-US" sz="2400" dirty="0">
                <a:solidFill>
                  <a:prstClr val="black"/>
                </a:solidFill>
                <a:latin typeface="华文中宋" pitchFamily="2" charset="-122"/>
                <a:ea typeface="华文中宋" pitchFamily="2" charset="-122"/>
              </a:rPr>
              <a:t>他是如何“卧薪尝胆”的？</a:t>
            </a:r>
          </a:p>
          <a:p>
            <a:pPr marL="266700" indent="628650" defTabSz="457200">
              <a:lnSpc>
                <a:spcPct val="150000"/>
              </a:lnSpc>
              <a:buFontTx/>
              <a:buNone/>
              <a:defRPr/>
            </a:pPr>
            <a:r>
              <a:rPr lang="zh-CN" altLang="en-US" sz="2400" dirty="0">
                <a:solidFill>
                  <a:srgbClr val="FF0000"/>
                </a:solidFill>
                <a:latin typeface="楷体" panose="02010609060101010101" pitchFamily="49" charset="-122"/>
                <a:ea typeface="楷体" panose="02010609060101010101" pitchFamily="49" charset="-122"/>
              </a:rPr>
              <a:t>从吴国回到越国后，他白天亲自下田耕种，晚上就睡在柴草上。他还在屋子里挂了一只苦胆，每顿饭前，总要先尝尝它的苦味。 </a:t>
            </a:r>
            <a:endParaRPr lang="zh-CN" altLang="zh-CN" sz="2400" dirty="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anim calcmode="lin" valueType="num">
                                      <p:cBhvr>
                                        <p:cTn id="8"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5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500"/>
                                        <p:tgtEl>
                                          <p:spTgt spid="2">
                                            <p:txEl>
                                              <p:pRg st="2" end="2"/>
                                            </p:txEl>
                                          </p:spTgt>
                                        </p:tgtEl>
                                      </p:cBhvr>
                                    </p:animEffect>
                                    <p:anim calcmode="lin" valueType="num">
                                      <p:cBhvr>
                                        <p:cTn id="1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5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500"/>
                                        <p:tgtEl>
                                          <p:spTgt spid="2">
                                            <p:txEl>
                                              <p:pRg st="3" end="3"/>
                                            </p:txEl>
                                          </p:spTgt>
                                        </p:tgtEl>
                                      </p:cBhvr>
                                    </p:animEffect>
                                    <p:anim calcmode="lin" valueType="num">
                                      <p:cBhvr>
                                        <p:cTn id="22"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5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p:nvPr/>
        </p:nvSpPr>
        <p:spPr>
          <a:xfrm>
            <a:off x="755650" y="1296988"/>
            <a:ext cx="7721600" cy="3932237"/>
          </a:xfrm>
          <a:prstGeom prst="rect">
            <a:avLst/>
          </a:prstGeom>
        </p:spPr>
        <p:txBody>
          <a:bodyPr/>
          <a:lstStyle>
            <a:lvl1pPr marL="342900" indent="-342900" eaLnBrk="0" hangingPunct="0">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457200">
              <a:lnSpc>
                <a:spcPct val="200000"/>
              </a:lnSpc>
              <a:buFontTx/>
              <a:buNone/>
              <a:defRPr/>
            </a:pPr>
            <a:r>
              <a:rPr lang="en-US" altLang="zh-CN" sz="2400" dirty="0">
                <a:solidFill>
                  <a:prstClr val="black"/>
                </a:solidFill>
                <a:latin typeface="华文中宋" pitchFamily="2" charset="-122"/>
                <a:ea typeface="华文中宋" pitchFamily="2" charset="-122"/>
              </a:rPr>
              <a:t>3.“</a:t>
            </a:r>
            <a:r>
              <a:rPr lang="zh-CN" altLang="en-US" sz="2400" dirty="0">
                <a:solidFill>
                  <a:prstClr val="black"/>
                </a:solidFill>
                <a:latin typeface="华文中宋" pitchFamily="2" charset="-122"/>
                <a:ea typeface="华文中宋" pitchFamily="2" charset="-122"/>
              </a:rPr>
              <a:t>卧薪尝胆” 的结果是怎样的？</a:t>
            </a:r>
          </a:p>
          <a:p>
            <a:pPr marL="266700" indent="-92075" defTabSz="457200">
              <a:lnSpc>
                <a:spcPct val="200000"/>
              </a:lnSpc>
              <a:buFontTx/>
              <a:buNone/>
              <a:defRPr/>
            </a:pPr>
            <a:r>
              <a:rPr lang="zh-CN" altLang="en-US" sz="2400" dirty="0">
                <a:solidFill>
                  <a:srgbClr val="FF0000"/>
                </a:solidFill>
                <a:latin typeface="楷体" panose="02010609060101010101" pitchFamily="49" charset="-122"/>
                <a:ea typeface="楷体" panose="02010609060101010101" pitchFamily="49" charset="-122"/>
              </a:rPr>
              <a:t>“卧薪尝胆”的结果是：越国转弱为强，灭掉了吴国</a:t>
            </a:r>
            <a:r>
              <a:rPr lang="zh-CN" altLang="en-US" sz="2400" dirty="0" smtClean="0">
                <a:solidFill>
                  <a:srgbClr val="FF0000"/>
                </a:solidFill>
                <a:latin typeface="楷体" panose="02010609060101010101" pitchFamily="49" charset="-122"/>
                <a:ea typeface="楷体" panose="02010609060101010101" pitchFamily="49" charset="-122"/>
              </a:rPr>
              <a:t>。</a:t>
            </a:r>
            <a:endParaRPr lang="en-US" altLang="zh-CN" sz="2400" dirty="0" smtClean="0">
              <a:solidFill>
                <a:srgbClr val="FF0000"/>
              </a:solidFill>
              <a:latin typeface="楷体" panose="02010609060101010101" pitchFamily="49" charset="-122"/>
              <a:ea typeface="楷体" panose="02010609060101010101" pitchFamily="49" charset="-122"/>
            </a:endParaRPr>
          </a:p>
          <a:p>
            <a:pPr defTabSz="457200">
              <a:lnSpc>
                <a:spcPct val="200000"/>
              </a:lnSpc>
              <a:defRPr/>
            </a:pPr>
            <a:r>
              <a:rPr lang="en-US" altLang="zh-CN" sz="2400" dirty="0">
                <a:solidFill>
                  <a:prstClr val="black"/>
                </a:solidFill>
                <a:latin typeface="华文中宋" pitchFamily="2" charset="-122"/>
                <a:ea typeface="华文中宋" pitchFamily="2" charset="-122"/>
              </a:rPr>
              <a:t>4.</a:t>
            </a:r>
            <a:r>
              <a:rPr lang="zh-CN" altLang="en-US" sz="2400" dirty="0">
                <a:solidFill>
                  <a:prstClr val="black"/>
                </a:solidFill>
                <a:latin typeface="华文中宋" pitchFamily="2" charset="-122"/>
                <a:ea typeface="华文中宋" pitchFamily="2" charset="-122"/>
              </a:rPr>
              <a:t>你从中明白了什么道理？</a:t>
            </a:r>
          </a:p>
          <a:p>
            <a:pPr marL="266700" indent="0" defTabSz="457200">
              <a:lnSpc>
                <a:spcPct val="200000"/>
              </a:lnSpc>
              <a:buFontTx/>
              <a:buNone/>
              <a:defRPr/>
            </a:pPr>
            <a:r>
              <a:rPr lang="zh-CN" altLang="en-US" sz="2400" dirty="0">
                <a:solidFill>
                  <a:srgbClr val="FF0000"/>
                </a:solidFill>
                <a:latin typeface="楷体" panose="02010609060101010101" pitchFamily="49" charset="-122"/>
                <a:ea typeface="楷体" panose="02010609060101010101" pitchFamily="49" charset="-122"/>
              </a:rPr>
              <a:t>只有艰苦奋斗，发愤图强，才能取得胜利</a:t>
            </a:r>
            <a:r>
              <a:rPr lang="zh-CN" altLang="en-US" sz="2400" dirty="0" smtClean="0">
                <a:solidFill>
                  <a:srgbClr val="FF0000"/>
                </a:solidFill>
                <a:latin typeface="楷体" panose="02010609060101010101" pitchFamily="49" charset="-122"/>
                <a:ea typeface="楷体" panose="02010609060101010101" pitchFamily="49" charset="-122"/>
              </a:rPr>
              <a:t>。</a:t>
            </a:r>
            <a:endParaRPr lang="zh-CN" altLang="zh-CN" sz="2400" dirty="0" smtClean="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anim calcmode="lin" valueType="num">
                                      <p:cBhvr>
                                        <p:cTn id="8"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5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500"/>
                                        <p:tgtEl>
                                          <p:spTgt spid="2">
                                            <p:txEl>
                                              <p:pRg st="2" end="2"/>
                                            </p:txEl>
                                          </p:spTgt>
                                        </p:tgtEl>
                                      </p:cBhvr>
                                    </p:animEffect>
                                    <p:anim calcmode="lin" valueType="num">
                                      <p:cBhvr>
                                        <p:cTn id="1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5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500"/>
                                        <p:tgtEl>
                                          <p:spTgt spid="2">
                                            <p:txEl>
                                              <p:pRg st="3" end="3"/>
                                            </p:txEl>
                                          </p:spTgt>
                                        </p:tgtEl>
                                      </p:cBhvr>
                                    </p:animEffect>
                                    <p:anim calcmode="lin" valueType="num">
                                      <p:cBhvr>
                                        <p:cTn id="22"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5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6"/>
          <p:cNvSpPr txBox="1">
            <a:spLocks noChangeArrowheads="1"/>
          </p:cNvSpPr>
          <p:nvPr/>
        </p:nvSpPr>
        <p:spPr bwMode="auto">
          <a:xfrm>
            <a:off x="1270338" y="2630488"/>
            <a:ext cx="677108" cy="1733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defPPr>
              <a:defRPr lang="zh-CN"/>
            </a:defPPr>
            <a:lvl1pPr defTabSz="457200">
              <a:defRPr sz="3200">
                <a:solidFill>
                  <a:srgbClr val="FF0000"/>
                </a:solidFill>
                <a:latin typeface="楷体" panose="02010609060101010101" pitchFamily="49" charset="-122"/>
                <a:ea typeface="楷体" panose="02010609060101010101" pitchFamily="49" charset="-122"/>
              </a:defRPr>
            </a:lvl1pPr>
            <a:lvl2pPr defTabSz="457200">
              <a:defRPr>
                <a:latin typeface="Arial" panose="020B0604020202020204" pitchFamily="34" charset="0"/>
                <a:ea typeface="宋体" panose="02010600030101010101" pitchFamily="2" charset="-122"/>
              </a:defRPr>
            </a:lvl2pPr>
            <a:lvl3pPr defTabSz="457200">
              <a:defRPr>
                <a:latin typeface="Arial" panose="020B0604020202020204" pitchFamily="34" charset="0"/>
                <a:ea typeface="宋体" panose="02010600030101010101" pitchFamily="2" charset="-122"/>
              </a:defRPr>
            </a:lvl3pPr>
            <a:lvl4pPr defTabSz="457200">
              <a:defRPr>
                <a:latin typeface="Arial" panose="020B0604020202020204" pitchFamily="34" charset="0"/>
                <a:ea typeface="宋体" panose="02010600030101010101" pitchFamily="2" charset="-122"/>
              </a:defRPr>
            </a:lvl4pPr>
            <a:lvl5pPr defTabSz="457200">
              <a:defRPr>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9pPr>
          </a:lstStyle>
          <a:p>
            <a:r>
              <a:rPr lang="zh-CN" altLang="en-US" dirty="0"/>
              <a:t>卧薪尝胆</a:t>
            </a:r>
          </a:p>
        </p:txBody>
      </p:sp>
      <p:sp>
        <p:nvSpPr>
          <p:cNvPr id="3" name="文本框 1"/>
          <p:cNvSpPr txBox="1">
            <a:spLocks noChangeArrowheads="1"/>
          </p:cNvSpPr>
          <p:nvPr/>
        </p:nvSpPr>
        <p:spPr bwMode="auto">
          <a:xfrm>
            <a:off x="2260600" y="1555750"/>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solidFill>
                  <a:srgbClr val="00965A"/>
                </a:solidFill>
                <a:latin typeface="楷体" panose="02010609060101010101" pitchFamily="49" charset="-122"/>
                <a:ea typeface="楷体" panose="02010609060101010101" pitchFamily="49" charset="-122"/>
              </a:rPr>
              <a:t>背景：</a:t>
            </a:r>
          </a:p>
        </p:txBody>
      </p:sp>
      <p:sp>
        <p:nvSpPr>
          <p:cNvPr id="4" name="文本框 1"/>
          <p:cNvSpPr txBox="1">
            <a:spLocks noChangeArrowheads="1"/>
          </p:cNvSpPr>
          <p:nvPr/>
        </p:nvSpPr>
        <p:spPr bwMode="auto">
          <a:xfrm>
            <a:off x="2252663" y="2630488"/>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defTabSz="457200">
              <a:defRPr sz="2800">
                <a:solidFill>
                  <a:srgbClr val="00965A"/>
                </a:solidFill>
                <a:latin typeface="楷体" panose="02010609060101010101" pitchFamily="49" charset="-122"/>
                <a:ea typeface="楷体" panose="02010609060101010101" pitchFamily="49" charset="-122"/>
              </a:defRPr>
            </a:lvl1pPr>
            <a:lvl2pPr defTabSz="457200">
              <a:defRPr>
                <a:latin typeface="Arial" panose="020B0604020202020204" pitchFamily="34" charset="0"/>
                <a:ea typeface="宋体" panose="02010600030101010101" pitchFamily="2" charset="-122"/>
              </a:defRPr>
            </a:lvl2pPr>
            <a:lvl3pPr defTabSz="457200">
              <a:defRPr>
                <a:latin typeface="Arial" panose="020B0604020202020204" pitchFamily="34" charset="0"/>
                <a:ea typeface="宋体" panose="02010600030101010101" pitchFamily="2" charset="-122"/>
              </a:defRPr>
            </a:lvl3pPr>
            <a:lvl4pPr defTabSz="457200">
              <a:defRPr>
                <a:latin typeface="Arial" panose="020B0604020202020204" pitchFamily="34" charset="0"/>
                <a:ea typeface="宋体" panose="02010600030101010101" pitchFamily="2" charset="-122"/>
              </a:defRPr>
            </a:lvl4pPr>
            <a:lvl5pPr defTabSz="457200">
              <a:defRPr>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9pPr>
          </a:lstStyle>
          <a:p>
            <a:r>
              <a:rPr lang="zh-CN" altLang="en-US" dirty="0"/>
              <a:t>起因：</a:t>
            </a:r>
          </a:p>
        </p:txBody>
      </p:sp>
      <p:sp>
        <p:nvSpPr>
          <p:cNvPr id="5" name="文本框 1"/>
          <p:cNvSpPr txBox="1">
            <a:spLocks noChangeArrowheads="1"/>
          </p:cNvSpPr>
          <p:nvPr/>
        </p:nvSpPr>
        <p:spPr bwMode="auto">
          <a:xfrm>
            <a:off x="2270125" y="3640138"/>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defTabSz="457200">
              <a:defRPr sz="2800">
                <a:solidFill>
                  <a:srgbClr val="00965A"/>
                </a:solidFill>
                <a:latin typeface="楷体" panose="02010609060101010101" pitchFamily="49" charset="-122"/>
                <a:ea typeface="楷体" panose="02010609060101010101" pitchFamily="49" charset="-122"/>
              </a:defRPr>
            </a:lvl1pPr>
            <a:lvl2pPr defTabSz="457200">
              <a:defRPr>
                <a:latin typeface="Arial" panose="020B0604020202020204" pitchFamily="34" charset="0"/>
                <a:ea typeface="宋体" panose="02010600030101010101" pitchFamily="2" charset="-122"/>
              </a:defRPr>
            </a:lvl2pPr>
            <a:lvl3pPr defTabSz="457200">
              <a:defRPr>
                <a:latin typeface="Arial" panose="020B0604020202020204" pitchFamily="34" charset="0"/>
                <a:ea typeface="宋体" panose="02010600030101010101" pitchFamily="2" charset="-122"/>
              </a:defRPr>
            </a:lvl3pPr>
            <a:lvl4pPr defTabSz="457200">
              <a:defRPr>
                <a:latin typeface="Arial" panose="020B0604020202020204" pitchFamily="34" charset="0"/>
                <a:ea typeface="宋体" panose="02010600030101010101" pitchFamily="2" charset="-122"/>
              </a:defRPr>
            </a:lvl4pPr>
            <a:lvl5pPr defTabSz="457200">
              <a:defRPr>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9pPr>
          </a:lstStyle>
          <a:p>
            <a:r>
              <a:rPr lang="zh-CN" altLang="en-US" dirty="0"/>
              <a:t>经过：</a:t>
            </a:r>
          </a:p>
        </p:txBody>
      </p:sp>
      <p:sp>
        <p:nvSpPr>
          <p:cNvPr id="6" name="文本框 30"/>
          <p:cNvSpPr txBox="1">
            <a:spLocks noChangeArrowheads="1"/>
          </p:cNvSpPr>
          <p:nvPr/>
        </p:nvSpPr>
        <p:spPr bwMode="auto">
          <a:xfrm>
            <a:off x="2314575" y="4637088"/>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defTabSz="457200">
              <a:defRPr sz="2800">
                <a:solidFill>
                  <a:srgbClr val="00965A"/>
                </a:solidFill>
                <a:latin typeface="楷体" panose="02010609060101010101" pitchFamily="49" charset="-122"/>
                <a:ea typeface="楷体" panose="02010609060101010101" pitchFamily="49" charset="-122"/>
              </a:defRPr>
            </a:lvl1pPr>
            <a:lvl2pPr defTabSz="457200">
              <a:defRPr>
                <a:latin typeface="Arial" panose="020B0604020202020204" pitchFamily="34" charset="0"/>
                <a:ea typeface="宋体" panose="02010600030101010101" pitchFamily="2" charset="-122"/>
              </a:defRPr>
            </a:lvl2pPr>
            <a:lvl3pPr defTabSz="457200">
              <a:defRPr>
                <a:latin typeface="Arial" panose="020B0604020202020204" pitchFamily="34" charset="0"/>
                <a:ea typeface="宋体" panose="02010600030101010101" pitchFamily="2" charset="-122"/>
              </a:defRPr>
            </a:lvl3pPr>
            <a:lvl4pPr defTabSz="457200">
              <a:defRPr>
                <a:latin typeface="Arial" panose="020B0604020202020204" pitchFamily="34" charset="0"/>
                <a:ea typeface="宋体" panose="02010600030101010101" pitchFamily="2" charset="-122"/>
              </a:defRPr>
            </a:lvl4pPr>
            <a:lvl5pPr defTabSz="457200">
              <a:defRPr>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9pPr>
          </a:lstStyle>
          <a:p>
            <a:r>
              <a:rPr lang="zh-CN" altLang="en-US" dirty="0"/>
              <a:t>结果：</a:t>
            </a:r>
          </a:p>
        </p:txBody>
      </p:sp>
      <p:sp>
        <p:nvSpPr>
          <p:cNvPr id="7" name="矩形 6"/>
          <p:cNvSpPr>
            <a:spLocks noChangeArrowheads="1"/>
          </p:cNvSpPr>
          <p:nvPr/>
        </p:nvSpPr>
        <p:spPr bwMode="auto">
          <a:xfrm>
            <a:off x="3103563" y="1495425"/>
            <a:ext cx="3608387" cy="605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1527175" indent="-1527175" defTabSz="457200">
              <a:lnSpc>
                <a:spcPts val="4000"/>
              </a:lnSpc>
            </a:pPr>
            <a:r>
              <a:rPr lang="zh-CN" altLang="en-US" sz="2800" dirty="0">
                <a:solidFill>
                  <a:srgbClr val="0000FF"/>
                </a:solidFill>
                <a:latin typeface="楷体" panose="02010609060101010101" pitchFamily="49" charset="-122"/>
                <a:ea typeface="楷体" panose="02010609060101010101" pitchFamily="49" charset="-122"/>
              </a:rPr>
              <a:t>吴越相争</a:t>
            </a:r>
            <a:r>
              <a:rPr lang="en-US" altLang="zh-CN" sz="2800" dirty="0">
                <a:solidFill>
                  <a:srgbClr val="0000FF"/>
                </a:solidFill>
                <a:latin typeface="楷体" panose="02010609060101010101" pitchFamily="49" charset="-122"/>
                <a:ea typeface="楷体" panose="02010609060101010101" pitchFamily="49" charset="-122"/>
              </a:rPr>
              <a:t>—</a:t>
            </a:r>
            <a:r>
              <a:rPr lang="zh-CN" altLang="en-US" sz="2800" dirty="0">
                <a:solidFill>
                  <a:srgbClr val="0000FF"/>
                </a:solidFill>
                <a:latin typeface="楷体" panose="02010609060101010101" pitchFamily="49" charset="-122"/>
                <a:ea typeface="楷体" panose="02010609060101010101" pitchFamily="49" charset="-122"/>
              </a:rPr>
              <a:t>征服对方</a:t>
            </a:r>
            <a:endParaRPr lang="en-US" altLang="zh-CN" sz="2800" dirty="0">
              <a:solidFill>
                <a:srgbClr val="000000"/>
              </a:solidFill>
              <a:latin typeface="楷体" panose="02010609060101010101" pitchFamily="49" charset="-122"/>
              <a:ea typeface="楷体" panose="02010609060101010101" pitchFamily="49" charset="-122"/>
            </a:endParaRPr>
          </a:p>
        </p:txBody>
      </p:sp>
      <p:sp>
        <p:nvSpPr>
          <p:cNvPr id="8" name="矩形 7"/>
          <p:cNvSpPr>
            <a:spLocks noChangeArrowheads="1"/>
          </p:cNvSpPr>
          <p:nvPr/>
        </p:nvSpPr>
        <p:spPr bwMode="auto">
          <a:xfrm>
            <a:off x="3098800" y="2576513"/>
            <a:ext cx="3679825" cy="537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1527175" indent="-1527175" defTabSz="457200">
              <a:lnSpc>
                <a:spcPts val="4000"/>
              </a:lnSpc>
            </a:pPr>
            <a:r>
              <a:rPr lang="zh-CN" altLang="en-US" sz="2800" dirty="0">
                <a:solidFill>
                  <a:srgbClr val="0000FF"/>
                </a:solidFill>
                <a:latin typeface="楷体" panose="02010609060101010101" pitchFamily="49" charset="-122"/>
                <a:ea typeface="楷体" panose="02010609060101010101" pitchFamily="49" charset="-122"/>
              </a:rPr>
              <a:t>越国战败</a:t>
            </a:r>
            <a:r>
              <a:rPr lang="en-US" altLang="zh-CN" sz="2800" dirty="0">
                <a:solidFill>
                  <a:srgbClr val="0000FF"/>
                </a:solidFill>
                <a:latin typeface="楷体" panose="02010609060101010101" pitchFamily="49" charset="-122"/>
                <a:ea typeface="楷体" panose="02010609060101010101" pitchFamily="49" charset="-122"/>
              </a:rPr>
              <a:t>—</a:t>
            </a:r>
            <a:r>
              <a:rPr lang="zh-CN" altLang="en-US" sz="2800" dirty="0">
                <a:solidFill>
                  <a:srgbClr val="0000FF"/>
                </a:solidFill>
                <a:latin typeface="楷体" panose="02010609060101010101" pitchFamily="49" charset="-122"/>
                <a:ea typeface="楷体" panose="02010609060101010101" pitchFamily="49" charset="-122"/>
              </a:rPr>
              <a:t>甘当奴仆</a:t>
            </a:r>
            <a:endParaRPr lang="en-US" altLang="zh-CN" sz="2800" dirty="0">
              <a:solidFill>
                <a:srgbClr val="0000FF"/>
              </a:solidFill>
              <a:latin typeface="楷体" panose="02010609060101010101" pitchFamily="49" charset="-122"/>
              <a:ea typeface="楷体" panose="02010609060101010101" pitchFamily="49" charset="-122"/>
            </a:endParaRPr>
          </a:p>
        </p:txBody>
      </p:sp>
      <p:sp>
        <p:nvSpPr>
          <p:cNvPr id="9" name="矩形 8"/>
          <p:cNvSpPr>
            <a:spLocks noChangeArrowheads="1"/>
          </p:cNvSpPr>
          <p:nvPr/>
        </p:nvSpPr>
        <p:spPr bwMode="auto">
          <a:xfrm>
            <a:off x="3094038" y="3589338"/>
            <a:ext cx="4186237" cy="537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1527175" indent="-1527175" defTabSz="457200">
              <a:lnSpc>
                <a:spcPts val="4000"/>
              </a:lnSpc>
            </a:pPr>
            <a:r>
              <a:rPr lang="zh-CN" altLang="en-US" sz="2800" dirty="0">
                <a:solidFill>
                  <a:srgbClr val="0000FF"/>
                </a:solidFill>
                <a:latin typeface="楷体" panose="02010609060101010101" pitchFamily="49" charset="-122"/>
                <a:ea typeface="楷体" panose="02010609060101010101" pitchFamily="49" charset="-122"/>
              </a:rPr>
              <a:t>受尽屈辱</a:t>
            </a:r>
            <a:r>
              <a:rPr lang="en-US" altLang="zh-CN" sz="2800" dirty="0">
                <a:solidFill>
                  <a:srgbClr val="0000FF"/>
                </a:solidFill>
                <a:latin typeface="楷体" panose="02010609060101010101" pitchFamily="49" charset="-122"/>
                <a:ea typeface="楷体" panose="02010609060101010101" pitchFamily="49" charset="-122"/>
              </a:rPr>
              <a:t>—</a:t>
            </a:r>
            <a:r>
              <a:rPr lang="zh-CN" altLang="en-US" sz="2800" dirty="0">
                <a:solidFill>
                  <a:srgbClr val="0000FF"/>
                </a:solidFill>
                <a:latin typeface="楷体" panose="02010609060101010101" pitchFamily="49" charset="-122"/>
                <a:ea typeface="楷体" panose="02010609060101010101" pitchFamily="49" charset="-122"/>
              </a:rPr>
              <a:t>卧薪尝胆</a:t>
            </a:r>
            <a:endParaRPr lang="en-US" altLang="zh-CN" sz="2800" dirty="0">
              <a:solidFill>
                <a:srgbClr val="0000FF"/>
              </a:solidFill>
              <a:latin typeface="楷体" panose="02010609060101010101" pitchFamily="49" charset="-122"/>
              <a:ea typeface="楷体" panose="02010609060101010101" pitchFamily="49" charset="-122"/>
            </a:endParaRPr>
          </a:p>
        </p:txBody>
      </p:sp>
      <p:sp>
        <p:nvSpPr>
          <p:cNvPr id="10" name="矩形 9"/>
          <p:cNvSpPr>
            <a:spLocks noChangeArrowheads="1"/>
          </p:cNvSpPr>
          <p:nvPr/>
        </p:nvSpPr>
        <p:spPr bwMode="auto">
          <a:xfrm>
            <a:off x="3114675" y="4602163"/>
            <a:ext cx="3424238" cy="537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1527175" indent="-1527175" defTabSz="457200">
              <a:lnSpc>
                <a:spcPts val="4000"/>
              </a:lnSpc>
            </a:pPr>
            <a:r>
              <a:rPr lang="zh-CN" altLang="en-US" sz="2800" dirty="0">
                <a:solidFill>
                  <a:srgbClr val="0000FF"/>
                </a:solidFill>
                <a:latin typeface="楷体" panose="02010609060101010101" pitchFamily="49" charset="-122"/>
                <a:ea typeface="楷体" panose="02010609060101010101" pitchFamily="49" charset="-122"/>
              </a:rPr>
              <a:t>转弱为强</a:t>
            </a:r>
            <a:r>
              <a:rPr lang="en-US" altLang="zh-CN" sz="2800" dirty="0">
                <a:solidFill>
                  <a:srgbClr val="0000FF"/>
                </a:solidFill>
                <a:latin typeface="楷体" panose="02010609060101010101" pitchFamily="49" charset="-122"/>
                <a:ea typeface="楷体" panose="02010609060101010101" pitchFamily="49" charset="-122"/>
              </a:rPr>
              <a:t>—</a:t>
            </a:r>
            <a:r>
              <a:rPr lang="zh-CN" altLang="en-US" sz="2800" dirty="0">
                <a:solidFill>
                  <a:srgbClr val="0000FF"/>
                </a:solidFill>
                <a:latin typeface="楷体" panose="02010609060101010101" pitchFamily="49" charset="-122"/>
                <a:ea typeface="楷体" panose="02010609060101010101" pitchFamily="49" charset="-122"/>
              </a:rPr>
              <a:t>灭掉吴国</a:t>
            </a:r>
            <a:endParaRPr lang="en-US" altLang="zh-CN" sz="2800" dirty="0">
              <a:solidFill>
                <a:srgbClr val="0000FF"/>
              </a:solidFill>
              <a:latin typeface="楷体" panose="02010609060101010101" pitchFamily="49" charset="-122"/>
              <a:ea typeface="楷体" panose="02010609060101010101" pitchFamily="49" charset="-122"/>
            </a:endParaRPr>
          </a:p>
        </p:txBody>
      </p:sp>
      <p:sp>
        <p:nvSpPr>
          <p:cNvPr id="11" name="文本框 25"/>
          <p:cNvSpPr txBox="1">
            <a:spLocks noChangeArrowheads="1"/>
          </p:cNvSpPr>
          <p:nvPr/>
        </p:nvSpPr>
        <p:spPr bwMode="auto">
          <a:xfrm>
            <a:off x="6778625" y="2535238"/>
            <a:ext cx="1169551"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dirty="0">
                <a:solidFill>
                  <a:srgbClr val="FF0000"/>
                </a:solidFill>
                <a:latin typeface="楷体" panose="02010609060101010101" pitchFamily="49" charset="-122"/>
                <a:ea typeface="楷体" panose="02010609060101010101" pitchFamily="49" charset="-122"/>
              </a:rPr>
              <a:t>忍辱负重励志图强</a:t>
            </a:r>
          </a:p>
        </p:txBody>
      </p:sp>
      <p:sp>
        <p:nvSpPr>
          <p:cNvPr id="12" name="左大括号 11"/>
          <p:cNvSpPr/>
          <p:nvPr/>
        </p:nvSpPr>
        <p:spPr>
          <a:xfrm>
            <a:off x="2057400" y="1555750"/>
            <a:ext cx="45719" cy="360455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右大括号 12"/>
          <p:cNvSpPr/>
          <p:nvPr/>
        </p:nvSpPr>
        <p:spPr>
          <a:xfrm>
            <a:off x="6538913" y="1495425"/>
            <a:ext cx="45719" cy="364438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746125" y="1968500"/>
            <a:ext cx="7797800" cy="358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627380"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400" dirty="0">
                <a:solidFill>
                  <a:srgbClr val="000000"/>
                </a:solidFill>
                <a:latin typeface="楷体" panose="02010609060101010101" pitchFamily="49" charset="-122"/>
                <a:ea typeface="楷体" panose="02010609060101010101" pitchFamily="49" charset="-122"/>
              </a:rPr>
              <a:t>本文叙述了两千多年前吴王夫差和越王勾践之间征战胜败的故事。越王勾践败不馁，忍辱负重，卧薪尝胆，最后转败为胜；吴王夫差非常骄傲，不听忠言，放虎归山，最终吴国被越国灭掉。课文着重表现了越王励志图强的精神。</a:t>
            </a:r>
            <a:endParaRPr lang="zh-CN" altLang="zh-CN" sz="2400" dirty="0">
              <a:solidFill>
                <a:srgbClr val="000000"/>
              </a:solidFill>
              <a:latin typeface="楷体" panose="02010609060101010101" pitchFamily="49" charset="-122"/>
              <a:ea typeface="楷体" panose="02010609060101010101" pitchFamily="49" charset="-122"/>
            </a:endParaRPr>
          </a:p>
        </p:txBody>
      </p:sp>
      <p:sp>
        <p:nvSpPr>
          <p:cNvPr id="3" name="文本框 3"/>
          <p:cNvSpPr txBox="1"/>
          <p:nvPr/>
        </p:nvSpPr>
        <p:spPr>
          <a:xfrm>
            <a:off x="430530" y="913765"/>
            <a:ext cx="2031325" cy="668837"/>
          </a:xfrm>
          <a:prstGeom prst="rect">
            <a:avLst/>
          </a:prstGeom>
          <a:noFill/>
        </p:spPr>
        <p:txBody>
          <a:bodyPr wrap="none" rtlCol="0">
            <a:spAutoFit/>
          </a:bodyPr>
          <a:lstStyle/>
          <a:p>
            <a:pPr marL="0" lvl="0" indent="0" algn="l" eaLnBrk="1" hangingPunct="1">
              <a:lnSpc>
                <a:spcPct val="120000"/>
              </a:lnSpc>
              <a:spcBef>
                <a:spcPct val="0"/>
              </a:spcBef>
              <a:buNone/>
            </a:pPr>
            <a:r>
              <a:rPr lang="zh-CN" altLang="en-US" sz="3600" dirty="0" smtClean="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rPr>
              <a:t>课文</a:t>
            </a:r>
            <a:r>
              <a:rPr lang="zh-CN" altLang="en-US" sz="3600" dirty="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rPr>
              <a:t>主旨</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871538" y="1740833"/>
            <a:ext cx="7910512" cy="4116388"/>
          </a:xfrm>
          <a:prstGeom prst="rect">
            <a:avLst/>
          </a:prstGeom>
          <a:no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457200">
              <a:buFontTx/>
              <a:buNone/>
              <a:defRPr/>
            </a:pPr>
            <a:r>
              <a:rPr lang="zh-CN" altLang="en-US" sz="2400" dirty="0">
                <a:solidFill>
                  <a:prstClr val="black"/>
                </a:solidFill>
                <a:latin typeface="楷体" panose="02010609060101010101" pitchFamily="49" charset="-122"/>
                <a:ea typeface="楷体" panose="02010609060101010101" pitchFamily="49" charset="-122"/>
              </a:rPr>
              <a:t>将相和</a:t>
            </a:r>
            <a:r>
              <a:rPr lang="zh-CN" altLang="zh-CN" sz="2400" dirty="0">
                <a:solidFill>
                  <a:prstClr val="black"/>
                </a:solidFill>
                <a:latin typeface="楷体" panose="02010609060101010101" pitchFamily="49" charset="-122"/>
                <a:ea typeface="楷体" panose="02010609060101010101" pitchFamily="49" charset="-122"/>
              </a:rPr>
              <a:t>　</a:t>
            </a:r>
          </a:p>
          <a:p>
            <a:pPr algn="ctr" defTabSz="457200">
              <a:buFontTx/>
              <a:buNone/>
              <a:defRPr/>
            </a:pPr>
            <a:r>
              <a:rPr lang="en-US" altLang="zh-CN" sz="2400" dirty="0">
                <a:solidFill>
                  <a:prstClr val="black"/>
                </a:solidFill>
                <a:latin typeface="楷体" panose="02010609060101010101" pitchFamily="49" charset="-122"/>
                <a:ea typeface="楷体" panose="02010609060101010101" pitchFamily="49" charset="-122"/>
              </a:rPr>
              <a:t> </a:t>
            </a:r>
            <a:r>
              <a:rPr lang="zh-CN" altLang="zh-CN" sz="2400" dirty="0">
                <a:solidFill>
                  <a:prstClr val="black"/>
                </a:solidFill>
                <a:latin typeface="楷体" panose="02010609060101010101" pitchFamily="49" charset="-122"/>
                <a:ea typeface="楷体" panose="02010609060101010101" pitchFamily="49" charset="-122"/>
              </a:rPr>
              <a:t>和谷　 </a:t>
            </a:r>
          </a:p>
          <a:p>
            <a:pPr indent="627380" defTabSz="457200">
              <a:lnSpc>
                <a:spcPct val="150000"/>
              </a:lnSpc>
              <a:buFontTx/>
              <a:buNone/>
              <a:defRPr/>
            </a:pPr>
            <a:r>
              <a:rPr lang="zh-CN" altLang="en-US" sz="2400" dirty="0">
                <a:solidFill>
                  <a:prstClr val="black"/>
                </a:solidFill>
                <a:latin typeface="楷体" panose="02010609060101010101" pitchFamily="49" charset="-122"/>
                <a:ea typeface="楷体" panose="02010609060101010101" pitchFamily="49" charset="-122"/>
              </a:rPr>
              <a:t>战国时候，秦国最强，常常进攻别的国家。</a:t>
            </a:r>
          </a:p>
          <a:p>
            <a:pPr defTabSz="457200">
              <a:lnSpc>
                <a:spcPct val="150000"/>
              </a:lnSpc>
              <a:buFontTx/>
              <a:buNone/>
              <a:defRPr/>
            </a:pPr>
            <a:r>
              <a:rPr lang="zh-CN" altLang="en-US" sz="2400" dirty="0">
                <a:solidFill>
                  <a:prstClr val="black"/>
                </a:solidFill>
                <a:latin typeface="楷体" panose="02010609060101010101" pitchFamily="49" charset="-122"/>
                <a:ea typeface="楷体" panose="02010609060101010101" pitchFamily="49" charset="-122"/>
              </a:rPr>
              <a:t>　　有一回，赵王得了一件无价之宝，叫和氏璧。秦王知道了，就写一封信给赵王，说愿意拿十五座城换这块璧。</a:t>
            </a:r>
          </a:p>
          <a:p>
            <a:pPr defTabSz="457200">
              <a:lnSpc>
                <a:spcPct val="150000"/>
              </a:lnSpc>
              <a:buFontTx/>
              <a:buNone/>
              <a:defRPr/>
            </a:pPr>
            <a:r>
              <a:rPr lang="zh-CN" altLang="en-US" sz="2400" dirty="0">
                <a:solidFill>
                  <a:prstClr val="black"/>
                </a:solidFill>
                <a:latin typeface="楷体" panose="02010609060101010101" pitchFamily="49" charset="-122"/>
                <a:ea typeface="楷体" panose="02010609060101010101" pitchFamily="49" charset="-122"/>
              </a:rPr>
              <a:t>　　赵王接到了信非常着急，立即召集大臣来商议。大家说秦王不过想把和氏璧骗到手罢了，不能上他的当，可是不答应，又怕他派兵来进攻。</a:t>
            </a:r>
          </a:p>
          <a:p>
            <a:pPr defTabSz="457200">
              <a:lnSpc>
                <a:spcPct val="150000"/>
              </a:lnSpc>
              <a:buFontTx/>
              <a:buNone/>
              <a:defRPr/>
            </a:pPr>
            <a:r>
              <a:rPr lang="zh-CN" altLang="en-US" sz="2400" dirty="0">
                <a:solidFill>
                  <a:prstClr val="black"/>
                </a:solidFill>
                <a:latin typeface="楷体" panose="02010609060101010101" pitchFamily="49" charset="-122"/>
                <a:ea typeface="楷体" panose="02010609060101010101" pitchFamily="49" charset="-122"/>
              </a:rPr>
              <a:t>　　</a:t>
            </a:r>
          </a:p>
        </p:txBody>
      </p:sp>
      <p:sp>
        <p:nvSpPr>
          <p:cNvPr id="3" name="文本框 14"/>
          <p:cNvSpPr txBox="1">
            <a:spLocks noChangeArrowheads="1"/>
          </p:cNvSpPr>
          <p:nvPr/>
        </p:nvSpPr>
        <p:spPr bwMode="auto">
          <a:xfrm>
            <a:off x="922973" y="943581"/>
            <a:ext cx="19208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solidFill>
                  <a:srgbClr val="7030A0"/>
                </a:solidFill>
                <a:effectLst>
                  <a:outerShdw blurRad="38100" dist="38100" dir="2700000" algn="tl">
                    <a:srgbClr val="000000">
                      <a:alpha val="43137"/>
                    </a:srgbClr>
                  </a:outerShdw>
                </a:effectLst>
                <a:latin typeface="宋体" panose="02010600030101010101" pitchFamily="2" charset="-122"/>
              </a:rPr>
              <a:t>推荐阅读</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539750" y="1125538"/>
            <a:ext cx="8223250" cy="5041900"/>
          </a:xfrm>
          <a:prstGeom prst="rect">
            <a:avLst/>
          </a:prstGeom>
          <a:no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indent="627380" defTabSz="457200">
              <a:lnSpc>
                <a:spcPct val="150000"/>
              </a:lnSpc>
              <a:buFontTx/>
              <a:buNone/>
              <a:defRPr/>
            </a:pPr>
            <a:r>
              <a:rPr lang="zh-CN" altLang="en-US" sz="2000" dirty="0">
                <a:solidFill>
                  <a:prstClr val="black"/>
                </a:solidFill>
                <a:latin typeface="楷体" panose="02010609060101010101" pitchFamily="49" charset="-122"/>
                <a:ea typeface="楷体" panose="02010609060101010101" pitchFamily="49" charset="-122"/>
              </a:rPr>
              <a:t>正在为难的时候，有人说有个叫蔺相如的，勇敢机智，也许他能解决这个难题。</a:t>
            </a:r>
          </a:p>
          <a:p>
            <a:pPr defTabSz="457200">
              <a:lnSpc>
                <a:spcPct val="150000"/>
              </a:lnSpc>
              <a:buFontTx/>
              <a:buNone/>
              <a:defRPr/>
            </a:pPr>
            <a:r>
              <a:rPr lang="zh-CN" altLang="en-US" sz="2000" dirty="0">
                <a:solidFill>
                  <a:prstClr val="black"/>
                </a:solidFill>
                <a:latin typeface="楷体" panose="02010609060101010101" pitchFamily="49" charset="-122"/>
                <a:ea typeface="楷体" panose="02010609060101010101" pitchFamily="49" charset="-122"/>
              </a:rPr>
              <a:t>　　赵王把蔺相如找来，问他该怎么办。</a:t>
            </a:r>
          </a:p>
          <a:p>
            <a:pPr defTabSz="457200">
              <a:lnSpc>
                <a:spcPct val="150000"/>
              </a:lnSpc>
              <a:buFontTx/>
              <a:buNone/>
              <a:defRPr/>
            </a:pPr>
            <a:r>
              <a:rPr lang="zh-CN" altLang="en-US" sz="2000" dirty="0">
                <a:solidFill>
                  <a:prstClr val="black"/>
                </a:solidFill>
                <a:latin typeface="楷体" panose="02010609060101010101" pitchFamily="49" charset="-122"/>
                <a:ea typeface="楷体" panose="02010609060101010101" pitchFamily="49" charset="-122"/>
              </a:rPr>
              <a:t>　　蔺相如想了一会儿，说∶“我愿意带着和氏璧到秦国去。如果秦王真的拿十五座城来换，我就把璧交给他；如果他不肯交出十五座城，我一定把璧送回来。那时候秦国理屈，就没有动兵的理由。”赵王和大臣们没有别的办法，只好派蔺相如带着和氏璧到秦国去。</a:t>
            </a:r>
          </a:p>
          <a:p>
            <a:pPr defTabSz="457200">
              <a:lnSpc>
                <a:spcPct val="150000"/>
              </a:lnSpc>
              <a:buFontTx/>
              <a:buNone/>
              <a:defRPr/>
            </a:pPr>
            <a:r>
              <a:rPr lang="zh-CN" altLang="en-US" sz="2000" dirty="0">
                <a:solidFill>
                  <a:prstClr val="black"/>
                </a:solidFill>
                <a:latin typeface="楷体" panose="02010609060101010101" pitchFamily="49" charset="-122"/>
                <a:ea typeface="楷体" panose="02010609060101010101" pitchFamily="49" charset="-122"/>
              </a:rPr>
              <a:t>　　蔺相如到了秦国，进宫见了秦王，献上和氏璧。秦王双手捧住璧，一边看一边称赞，绝口不提十五座城的事。蔺相如看这情形，知道秦王没有拿城换璧的诚意，就上前一步，说：“这块璧有点儿小毛病，让我指给您看。”</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684213" y="1196975"/>
            <a:ext cx="7993062" cy="504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150000"/>
              </a:lnSpc>
            </a:pPr>
            <a:r>
              <a:rPr lang="zh-CN" altLang="en-US" sz="2400" dirty="0">
                <a:solidFill>
                  <a:srgbClr val="000000"/>
                </a:solidFill>
                <a:latin typeface="楷体" panose="02010609060101010101" pitchFamily="49" charset="-122"/>
                <a:ea typeface="楷体" panose="02010609060101010101" pitchFamily="49" charset="-122"/>
              </a:rPr>
              <a:t>秦王听他这么一说，就把和氏璧交给了蔺相如。蔺相如捧着璧，往后退了几步，靠着柱子站定。他理直气壮地说：“我看您并不想交付十五座城。现在璧在我手里，您要是强逼我，我的脑袋和璧就一块儿撞碎在这柱子上！”说</a:t>
            </a:r>
            <a:endParaRPr lang="en-US" altLang="zh-CN" sz="2400" dirty="0">
              <a:solidFill>
                <a:srgbClr val="000000"/>
              </a:solidFill>
              <a:latin typeface="楷体" panose="02010609060101010101" pitchFamily="49" charset="-122"/>
              <a:ea typeface="楷体" panose="02010609060101010101" pitchFamily="49" charset="-122"/>
            </a:endParaRPr>
          </a:p>
          <a:p>
            <a:pPr eaLnBrk="0" hangingPunct="0">
              <a:lnSpc>
                <a:spcPct val="150000"/>
              </a:lnSpc>
            </a:pPr>
            <a:r>
              <a:rPr lang="zh-CN" altLang="en-US" sz="2400" dirty="0">
                <a:solidFill>
                  <a:srgbClr val="000000"/>
                </a:solidFill>
                <a:latin typeface="楷体" panose="02010609060101010101" pitchFamily="49" charset="-122"/>
                <a:ea typeface="楷体" panose="02010609060101010101" pitchFamily="49" charset="-122"/>
              </a:rPr>
              <a:t>着，他举起和氏璧就要向柱子上撞。秦王怕他真的把璧撞碎了，连忙说一切都好商量，就叫人拿出地图，把允诺划归赵国的十五座城指给他看。蔺相如说和氏璧是无价之</a:t>
            </a:r>
            <a:endParaRPr lang="en-US" altLang="zh-CN" sz="2400" dirty="0">
              <a:solidFill>
                <a:srgbClr val="000000"/>
              </a:solidFill>
              <a:latin typeface="楷体" panose="02010609060101010101" pitchFamily="49" charset="-122"/>
              <a:ea typeface="楷体" panose="02010609060101010101" pitchFamily="49" charset="-122"/>
            </a:endParaRPr>
          </a:p>
          <a:p>
            <a:pPr eaLnBrk="0" hangingPunct="0">
              <a:lnSpc>
                <a:spcPct val="150000"/>
              </a:lnSpc>
            </a:pPr>
            <a:r>
              <a:rPr lang="zh-CN" altLang="en-US" sz="2400" dirty="0">
                <a:solidFill>
                  <a:srgbClr val="000000"/>
                </a:solidFill>
                <a:latin typeface="楷体" panose="02010609060101010101" pitchFamily="49" charset="-122"/>
                <a:ea typeface="楷体" panose="02010609060101010101" pitchFamily="49" charset="-122"/>
              </a:rPr>
              <a:t>宝，要举行个隆重的典礼，他才肯交出来。秦王只好跟他约定了举行典礼的日期。</a:t>
            </a:r>
            <a:endParaRPr lang="zh-CN" altLang="zh-CN" sz="2400" dirty="0">
              <a:solidFill>
                <a:srgbClr val="00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755650" y="1273175"/>
            <a:ext cx="7997825" cy="5041900"/>
          </a:xfrm>
          <a:prstGeom prst="rect">
            <a:avLst/>
          </a:prstGeom>
          <a:no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indent="627380" defTabSz="457200">
              <a:lnSpc>
                <a:spcPct val="150000"/>
              </a:lnSpc>
              <a:buFontTx/>
              <a:buNone/>
              <a:defRPr/>
            </a:pPr>
            <a:r>
              <a:rPr lang="zh-CN" altLang="en-US" sz="2400" dirty="0">
                <a:solidFill>
                  <a:prstClr val="black"/>
                </a:solidFill>
                <a:latin typeface="楷体" panose="02010609060101010101" pitchFamily="49" charset="-122"/>
                <a:ea typeface="楷体" panose="02010609060101010101" pitchFamily="49" charset="-122"/>
              </a:rPr>
              <a:t>蔺相如知道秦王丝毫没有拿城换璧的诚意，一回到宾馆，就叫手下人化了装，带着和氏璧抄小路先回赵国</a:t>
            </a:r>
            <a:r>
              <a:rPr lang="zh-CN" altLang="en-US" sz="2400" dirty="0" smtClean="0">
                <a:solidFill>
                  <a:prstClr val="black"/>
                </a:solidFill>
                <a:latin typeface="楷体" panose="02010609060101010101" pitchFamily="49" charset="-122"/>
                <a:ea typeface="楷体" panose="02010609060101010101" pitchFamily="49" charset="-122"/>
              </a:rPr>
              <a:t>去</a:t>
            </a:r>
            <a:endParaRPr lang="en-US" altLang="zh-CN" sz="2400" dirty="0" smtClean="0">
              <a:solidFill>
                <a:prstClr val="black"/>
              </a:solidFill>
              <a:latin typeface="楷体" panose="02010609060101010101" pitchFamily="49" charset="-122"/>
              <a:ea typeface="楷体" panose="02010609060101010101" pitchFamily="49" charset="-122"/>
            </a:endParaRPr>
          </a:p>
          <a:p>
            <a:pPr defTabSz="457200">
              <a:lnSpc>
                <a:spcPct val="150000"/>
              </a:lnSpc>
              <a:buFontTx/>
              <a:buNone/>
              <a:defRPr/>
            </a:pPr>
            <a:r>
              <a:rPr lang="zh-CN" altLang="en-US" sz="2400" dirty="0" smtClean="0">
                <a:solidFill>
                  <a:prstClr val="black"/>
                </a:solidFill>
                <a:latin typeface="楷体" panose="02010609060101010101" pitchFamily="49" charset="-122"/>
                <a:ea typeface="楷体" panose="02010609060101010101" pitchFamily="49" charset="-122"/>
              </a:rPr>
              <a:t>了</a:t>
            </a:r>
            <a:r>
              <a:rPr lang="zh-CN" altLang="en-US" sz="2400" dirty="0">
                <a:solidFill>
                  <a:prstClr val="black"/>
                </a:solidFill>
                <a:latin typeface="楷体" panose="02010609060101010101" pitchFamily="49" charset="-122"/>
                <a:ea typeface="楷体" panose="02010609060101010101" pitchFamily="49" charset="-122"/>
              </a:rPr>
              <a:t>。到了举行典礼那一天，蔺相如进宫见了秦王，大大方方地说：“和氏璧已经送回赵国去了。您如果有诚意</a:t>
            </a:r>
            <a:r>
              <a:rPr lang="zh-CN" altLang="en-US" sz="2400" dirty="0" smtClean="0">
                <a:solidFill>
                  <a:prstClr val="black"/>
                </a:solidFill>
                <a:latin typeface="楷体" panose="02010609060101010101" pitchFamily="49" charset="-122"/>
                <a:ea typeface="楷体" panose="02010609060101010101" pitchFamily="49" charset="-122"/>
              </a:rPr>
              <a:t>的</a:t>
            </a:r>
            <a:endParaRPr lang="en-US" altLang="zh-CN" sz="2400" dirty="0" smtClean="0">
              <a:solidFill>
                <a:prstClr val="black"/>
              </a:solidFill>
              <a:latin typeface="楷体" panose="02010609060101010101" pitchFamily="49" charset="-122"/>
              <a:ea typeface="楷体" panose="02010609060101010101" pitchFamily="49" charset="-122"/>
            </a:endParaRPr>
          </a:p>
          <a:p>
            <a:pPr defTabSz="457200">
              <a:lnSpc>
                <a:spcPct val="150000"/>
              </a:lnSpc>
              <a:buFontTx/>
              <a:buNone/>
              <a:defRPr/>
            </a:pPr>
            <a:r>
              <a:rPr lang="zh-CN" altLang="en-US" sz="2400" dirty="0" smtClean="0">
                <a:solidFill>
                  <a:prstClr val="black"/>
                </a:solidFill>
                <a:latin typeface="楷体" panose="02010609060101010101" pitchFamily="49" charset="-122"/>
                <a:ea typeface="楷体" panose="02010609060101010101" pitchFamily="49" charset="-122"/>
              </a:rPr>
              <a:t>话</a:t>
            </a:r>
            <a:r>
              <a:rPr lang="zh-CN" altLang="en-US" sz="2400" dirty="0">
                <a:solidFill>
                  <a:prstClr val="black"/>
                </a:solidFill>
                <a:latin typeface="楷体" panose="02010609060101010101" pitchFamily="49" charset="-122"/>
                <a:ea typeface="楷体" panose="02010609060101010101" pitchFamily="49" charset="-122"/>
              </a:rPr>
              <a:t>，先把十五座城交给我国，我国马上派人把璧送来，决不失信。不然，您杀了我也没有用，天下的人都知道秦国是从来不讲信用的！”秦王没有办法，只得客客气气地把蔺相如送回赵国。</a:t>
            </a:r>
          </a:p>
          <a:p>
            <a:pPr defTabSz="457200">
              <a:lnSpc>
                <a:spcPct val="150000"/>
              </a:lnSpc>
              <a:buFontTx/>
              <a:buNone/>
              <a:defRPr/>
            </a:pPr>
            <a:r>
              <a:rPr lang="zh-CN" altLang="en-US" sz="2400" dirty="0">
                <a:solidFill>
                  <a:prstClr val="black"/>
                </a:solidFill>
                <a:latin typeface="楷体" panose="02010609060101010101" pitchFamily="49" charset="-122"/>
                <a:ea typeface="楷体" panose="02010609060101010101" pitchFamily="49" charset="-122"/>
              </a:rPr>
              <a:t>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900113" y="1052513"/>
            <a:ext cx="7704137" cy="4500562"/>
          </a:xfrm>
          <a:prstGeom prst="rect">
            <a:avLst/>
          </a:prstGeom>
          <a:no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indent="627380" defTabSz="457200">
              <a:lnSpc>
                <a:spcPct val="150000"/>
              </a:lnSpc>
              <a:buFontTx/>
              <a:buNone/>
              <a:defRPr/>
            </a:pPr>
            <a:r>
              <a:rPr lang="zh-CN" altLang="en-US" sz="2200" dirty="0">
                <a:solidFill>
                  <a:prstClr val="black"/>
                </a:solidFill>
                <a:latin typeface="楷体" panose="02010609060101010101" pitchFamily="49" charset="-122"/>
                <a:ea typeface="楷体" panose="02010609060101010101" pitchFamily="49" charset="-122"/>
              </a:rPr>
              <a:t>这就是“完璧归赵”的故事。蔺相如立了功，赵王封他做上大夫。</a:t>
            </a:r>
          </a:p>
          <a:p>
            <a:pPr defTabSz="457200">
              <a:lnSpc>
                <a:spcPct val="150000"/>
              </a:lnSpc>
              <a:buFontTx/>
              <a:buNone/>
              <a:defRPr/>
            </a:pPr>
            <a:r>
              <a:rPr lang="zh-CN" altLang="en-US" sz="2200" dirty="0">
                <a:solidFill>
                  <a:prstClr val="black"/>
                </a:solidFill>
                <a:latin typeface="楷体" panose="02010609060101010101" pitchFamily="49" charset="-122"/>
                <a:ea typeface="楷体" panose="02010609060101010101" pitchFamily="49" charset="-122"/>
              </a:rPr>
              <a:t>　　过了几年，秦王约赵王在渑池会见。赵王和大臣们商议说：“去吧，怕有危险；不去吧，又显得太胆怯。”蔺相如认为对秦王不能示弱，还是去的好，赵王才决定动身，让蔺相如随行。大将军廉颇带着军队送他们到边界上，作好了抵御秦兵的准备</a:t>
            </a:r>
            <a:r>
              <a:rPr lang="zh-CN" altLang="en-US" sz="2200" dirty="0" smtClean="0">
                <a:solidFill>
                  <a:prstClr val="black"/>
                </a:solidFill>
                <a:latin typeface="楷体" panose="02010609060101010101" pitchFamily="49" charset="-122"/>
                <a:ea typeface="楷体" panose="02010609060101010101" pitchFamily="49" charset="-122"/>
              </a:rPr>
              <a:t>。</a:t>
            </a:r>
            <a:endParaRPr lang="en-US" altLang="zh-CN" sz="2200" dirty="0" smtClean="0">
              <a:solidFill>
                <a:prstClr val="black"/>
              </a:solidFill>
              <a:latin typeface="楷体" panose="02010609060101010101" pitchFamily="49" charset="-122"/>
              <a:ea typeface="楷体" panose="02010609060101010101" pitchFamily="49" charset="-122"/>
            </a:endParaRPr>
          </a:p>
          <a:p>
            <a:pPr indent="627380" defTabSz="457200">
              <a:lnSpc>
                <a:spcPct val="150000"/>
              </a:lnSpc>
              <a:buFontTx/>
              <a:buNone/>
              <a:defRPr/>
            </a:pPr>
            <a:r>
              <a:rPr lang="zh-CN" altLang="en-US" sz="2200" dirty="0">
                <a:solidFill>
                  <a:prstClr val="black"/>
                </a:solidFill>
                <a:latin typeface="楷体" panose="02010609060101010101" pitchFamily="49" charset="-122"/>
                <a:ea typeface="楷体" panose="02010609060101010101" pitchFamily="49" charset="-122"/>
              </a:rPr>
              <a:t>赵王到了渑池，会见了秦王。秦王要赵王鼓瑟。赵王不好推辞，鼓了一段。秦王就叫人记录下来，说在渑池会上，赵王为秦王鼓瑟。</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871538" y="1187450"/>
            <a:ext cx="7654925" cy="4500563"/>
          </a:xfrm>
          <a:prstGeom prst="rect">
            <a:avLst/>
          </a:prstGeom>
          <a:no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indent="627380" defTabSz="457200">
              <a:lnSpc>
                <a:spcPct val="150000"/>
              </a:lnSpc>
              <a:buFontTx/>
              <a:buNone/>
              <a:defRPr/>
            </a:pPr>
            <a:r>
              <a:rPr lang="zh-CN" altLang="en-US" sz="2400" dirty="0">
                <a:solidFill>
                  <a:prstClr val="black"/>
                </a:solidFill>
                <a:latin typeface="楷体" panose="02010609060101010101" pitchFamily="49" charset="-122"/>
                <a:ea typeface="楷体" panose="02010609060101010101" pitchFamily="49" charset="-122"/>
              </a:rPr>
              <a:t>蔺相如看秦王这样侮辱赵王，生气极了。他走到秦王面前，说：“请您为赵王击缶。”秦王拒绝了。蔺相如再要求，秦王还是拒绝。蔺相如说：“您现在离我只有五步远。您不答应，我就跟您拼了！”秦王被逼得没法，只好敲了一下缶。蔺相如也叫人记录下来，说在渑池会上，秦王为赵王击缶。</a:t>
            </a:r>
          </a:p>
          <a:p>
            <a:pPr defTabSz="457200">
              <a:lnSpc>
                <a:spcPct val="150000"/>
              </a:lnSpc>
              <a:buFontTx/>
              <a:buNone/>
              <a:defRPr/>
            </a:pPr>
            <a:r>
              <a:rPr lang="zh-CN" altLang="en-US" sz="2400" dirty="0">
                <a:solidFill>
                  <a:prstClr val="black"/>
                </a:solidFill>
                <a:latin typeface="楷体" panose="02010609060101010101" pitchFamily="49" charset="-122"/>
                <a:ea typeface="楷体" panose="02010609060101010101" pitchFamily="49" charset="-122"/>
              </a:rPr>
              <a:t>　　秦王没占到便宜。他知道廉颇已经在边境上作好了准备，不敢拿赵王怎么样，只好让赵王回去。</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685801" y="1189038"/>
            <a:ext cx="7804150" cy="450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627380"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hangingPunct="0">
              <a:lnSpc>
                <a:spcPct val="150000"/>
              </a:lnSpc>
            </a:pPr>
            <a:r>
              <a:rPr lang="zh-CN" altLang="en-US" sz="2200" dirty="0">
                <a:solidFill>
                  <a:srgbClr val="000000"/>
                </a:solidFill>
                <a:latin typeface="楷体" panose="02010609060101010101" pitchFamily="49" charset="-122"/>
                <a:ea typeface="楷体" panose="02010609060101010101" pitchFamily="49" charset="-122"/>
              </a:rPr>
              <a:t>蔺相如在渑池会上又立了功。赵王封蔺相如为上卿，职位比廉颇高。</a:t>
            </a:r>
          </a:p>
          <a:p>
            <a:pPr eaLnBrk="0" hangingPunct="0">
              <a:lnSpc>
                <a:spcPct val="150000"/>
              </a:lnSpc>
            </a:pPr>
            <a:r>
              <a:rPr lang="zh-CN" altLang="en-US" sz="2200" dirty="0">
                <a:solidFill>
                  <a:srgbClr val="000000"/>
                </a:solidFill>
                <a:latin typeface="楷体" panose="02010609060101010101" pitchFamily="49" charset="-122"/>
                <a:ea typeface="楷体" panose="02010609060101010101" pitchFamily="49" charset="-122"/>
              </a:rPr>
              <a:t>廉颇很不服气，他对别人说：“我廉颇攻无不克，战无不胜，立下许多大功。他蔺相如有什么能耐，就靠一张嘴，反而爬到我头上去了。我碰见他，得给他个下不了台！”这话传到蔺相如耳朵里，蔺相如就请病假不上朝，免得跟廉颇见面。</a:t>
            </a:r>
          </a:p>
          <a:p>
            <a:pPr eaLnBrk="0" hangingPunct="0">
              <a:lnSpc>
                <a:spcPct val="150000"/>
              </a:lnSpc>
            </a:pPr>
            <a:r>
              <a:rPr lang="zh-CN" altLang="en-US" sz="2200" dirty="0">
                <a:solidFill>
                  <a:srgbClr val="000000"/>
                </a:solidFill>
                <a:latin typeface="楷体" panose="02010609060101010101" pitchFamily="49" charset="-122"/>
                <a:ea typeface="楷体" panose="02010609060101010101" pitchFamily="49" charset="-122"/>
              </a:rPr>
              <a:t>有一天，蔺相如坐车出去，远远看见廉颇骑着高头大马过来了，他赶紧叫车夫把车往回赶。蔺相如手下的人可看不顺眼了。他们说，蔺相如见了廉颇像老鼠见了猫似的，为什么要怕他呢！</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871538" y="1304925"/>
            <a:ext cx="7804150" cy="4500563"/>
          </a:xfrm>
          <a:prstGeom prst="rect">
            <a:avLst/>
          </a:prstGeom>
          <a:no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457200">
              <a:lnSpc>
                <a:spcPct val="150000"/>
              </a:lnSpc>
              <a:buFontTx/>
              <a:buNone/>
              <a:defRPr/>
            </a:pPr>
            <a:r>
              <a:rPr lang="zh-CN" altLang="en-US" sz="2000" dirty="0">
                <a:solidFill>
                  <a:prstClr val="black"/>
                </a:solidFill>
                <a:latin typeface="楷体" panose="02010609060101010101" pitchFamily="49" charset="-122"/>
                <a:ea typeface="楷体" panose="02010609060101010101" pitchFamily="49" charset="-122"/>
              </a:rPr>
              <a:t>蔺相如对他们说：“诸位请想一想，廉将军和秦王比，谁厉害？”他们说：“当然秦王厉害。”蔺相如说：“秦王我都不怕，会怕廉将军吗？大家知道，秦王不敢进攻我们赵国，就因为武有廉颇，文有蔺相如。如果我们俩闹不和，就会削弱赵国的力量，秦国必然乘机来打我们。我所以避着廉将军，为的是我们赵国啊！</a:t>
            </a:r>
            <a:r>
              <a:rPr lang="zh-CN" altLang="en-US" sz="2000" dirty="0" smtClean="0">
                <a:solidFill>
                  <a:prstClr val="black"/>
                </a:solidFill>
                <a:latin typeface="楷体" panose="02010609060101010101" pitchFamily="49" charset="-122"/>
                <a:ea typeface="楷体" panose="02010609060101010101" pitchFamily="49" charset="-122"/>
              </a:rPr>
              <a:t>”</a:t>
            </a:r>
            <a:endParaRPr lang="en-US" altLang="zh-CN" sz="2000" dirty="0" smtClean="0">
              <a:solidFill>
                <a:prstClr val="black"/>
              </a:solidFill>
              <a:latin typeface="楷体" panose="02010609060101010101" pitchFamily="49" charset="-122"/>
              <a:ea typeface="楷体" panose="02010609060101010101" pitchFamily="49" charset="-122"/>
            </a:endParaRPr>
          </a:p>
          <a:p>
            <a:pPr indent="535305" defTabSz="457200">
              <a:lnSpc>
                <a:spcPct val="150000"/>
              </a:lnSpc>
              <a:buFontTx/>
              <a:buNone/>
              <a:defRPr/>
            </a:pPr>
            <a:r>
              <a:rPr lang="zh-CN" altLang="en-US" sz="2000" dirty="0">
                <a:solidFill>
                  <a:prstClr val="black"/>
                </a:solidFill>
                <a:latin typeface="楷体" panose="02010609060101010101" pitchFamily="49" charset="-122"/>
                <a:ea typeface="楷体" panose="02010609060101010101" pitchFamily="49" charset="-122"/>
              </a:rPr>
              <a:t>蔺相如的话传到了廉颇的耳朵里。廉颇静下心来想了想，觉得自己为了争一口气，就不顾国家的利益，真不应该。于是，他脱下战袍，背上荆条，到蔺相如门上请罪。蔺相如见廉颇来负荆请罪，连忙热情地出来迎接。从此以后，他们俩成了好朋友，同心协力保卫赵国。</a:t>
            </a:r>
          </a:p>
          <a:p>
            <a:pPr defTabSz="457200">
              <a:lnSpc>
                <a:spcPct val="150000"/>
              </a:lnSpc>
              <a:buFontTx/>
              <a:buNone/>
              <a:defRPr/>
            </a:pPr>
            <a:endParaRPr lang="zh-CN" altLang="en-US" sz="2000" dirty="0">
              <a:solidFill>
                <a:prstClr val="black"/>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1319530" y="1954848"/>
            <a:ext cx="7648575" cy="2678112"/>
          </a:xfrm>
          <a:prstGeom prst="rect">
            <a:avLst/>
          </a:prstGeom>
          <a:noFill/>
          <a:ln>
            <a:noFill/>
          </a:ln>
        </p:spPr>
        <p:txBody>
          <a:bodyPr/>
          <a:lstStyle>
            <a:lvl1pPr marL="342900" indent="-342900"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indent="0" defTabSz="457200" eaLnBrk="1" fontAlgn="auto" hangingPunct="1">
              <a:lnSpc>
                <a:spcPct val="200000"/>
              </a:lnSpc>
              <a:spcBef>
                <a:spcPts val="0"/>
              </a:spcBef>
              <a:spcAft>
                <a:spcPts val="0"/>
              </a:spcAft>
              <a:defRPr/>
            </a:pPr>
            <a:r>
              <a:rPr lang="zh-CN" altLang="en-US" sz="2600" dirty="0">
                <a:solidFill>
                  <a:schemeClr val="tx1"/>
                </a:solidFill>
                <a:latin typeface="楷体" panose="02010609060101010101" pitchFamily="49" charset="-122"/>
                <a:ea typeface="楷体" panose="02010609060101010101" pitchFamily="49" charset="-122"/>
              </a:rPr>
              <a:t>胜败兵家事不期，包羞忍耻是男儿。 </a:t>
            </a:r>
            <a:endParaRPr lang="en-US" altLang="zh-CN" sz="2600" dirty="0" smtClean="0">
              <a:solidFill>
                <a:schemeClr val="tx1"/>
              </a:solidFill>
              <a:latin typeface="楷体" panose="02010609060101010101" pitchFamily="49" charset="-122"/>
              <a:ea typeface="楷体" panose="02010609060101010101" pitchFamily="49" charset="-122"/>
            </a:endParaRPr>
          </a:p>
          <a:p>
            <a:pPr marL="0" indent="0" defTabSz="457200" eaLnBrk="1" fontAlgn="auto" hangingPunct="1">
              <a:lnSpc>
                <a:spcPct val="200000"/>
              </a:lnSpc>
              <a:spcBef>
                <a:spcPts val="0"/>
              </a:spcBef>
              <a:spcAft>
                <a:spcPts val="0"/>
              </a:spcAft>
              <a:defRPr/>
            </a:pPr>
            <a:r>
              <a:rPr lang="zh-CN" altLang="en-US" sz="2600" dirty="0" smtClean="0">
                <a:solidFill>
                  <a:schemeClr val="tx1"/>
                </a:solidFill>
                <a:latin typeface="楷体" panose="02010609060101010101" pitchFamily="49" charset="-122"/>
                <a:ea typeface="楷体" panose="02010609060101010101" pitchFamily="49" charset="-122"/>
              </a:rPr>
              <a:t>江东</a:t>
            </a:r>
            <a:r>
              <a:rPr lang="zh-CN" altLang="en-US" sz="2600" dirty="0">
                <a:solidFill>
                  <a:schemeClr val="tx1"/>
                </a:solidFill>
                <a:latin typeface="楷体" panose="02010609060101010101" pitchFamily="49" charset="-122"/>
                <a:ea typeface="楷体" panose="02010609060101010101" pitchFamily="49" charset="-122"/>
              </a:rPr>
              <a:t>子弟多才俊，卷土重来未可知</a:t>
            </a:r>
            <a:r>
              <a:rPr lang="zh-CN" altLang="en-US" sz="2600" dirty="0" smtClean="0">
                <a:solidFill>
                  <a:schemeClr val="tx1"/>
                </a:solidFill>
                <a:latin typeface="楷体" panose="02010609060101010101" pitchFamily="49" charset="-122"/>
                <a:ea typeface="楷体" panose="02010609060101010101" pitchFamily="49" charset="-122"/>
              </a:rPr>
              <a:t>。</a:t>
            </a:r>
            <a:endParaRPr lang="en-US" altLang="zh-CN" sz="2600" dirty="0" smtClean="0">
              <a:solidFill>
                <a:schemeClr val="tx1"/>
              </a:solidFill>
              <a:latin typeface="楷体" panose="02010609060101010101" pitchFamily="49" charset="-122"/>
              <a:ea typeface="楷体" panose="02010609060101010101" pitchFamily="49" charset="-122"/>
            </a:endParaRPr>
          </a:p>
          <a:p>
            <a:pPr marL="4572000" indent="-174625" defTabSz="457200" eaLnBrk="1" fontAlgn="auto" hangingPunct="1">
              <a:lnSpc>
                <a:spcPct val="200000"/>
              </a:lnSpc>
              <a:spcBef>
                <a:spcPts val="0"/>
              </a:spcBef>
              <a:spcAft>
                <a:spcPts val="0"/>
              </a:spcAft>
              <a:defRPr/>
            </a:pPr>
            <a:r>
              <a:rPr lang="en-US" altLang="zh-CN" sz="2600" dirty="0" smtClean="0">
                <a:solidFill>
                  <a:schemeClr val="tx1"/>
                </a:solidFill>
                <a:latin typeface="楷体" panose="02010609060101010101" pitchFamily="49" charset="-122"/>
                <a:ea typeface="楷体" panose="02010609060101010101" pitchFamily="49" charset="-122"/>
              </a:rPr>
              <a:t>《</a:t>
            </a:r>
            <a:r>
              <a:rPr lang="zh-CN" altLang="en-US" sz="2600" dirty="0">
                <a:solidFill>
                  <a:schemeClr val="tx1"/>
                </a:solidFill>
                <a:latin typeface="楷体" panose="02010609060101010101" pitchFamily="49" charset="-122"/>
                <a:ea typeface="楷体" panose="02010609060101010101" pitchFamily="49" charset="-122"/>
              </a:rPr>
              <a:t>题乌江亭</a:t>
            </a:r>
            <a:r>
              <a:rPr lang="en-US" altLang="zh-CN" sz="2600" dirty="0">
                <a:solidFill>
                  <a:schemeClr val="tx1"/>
                </a:solidFill>
                <a:latin typeface="楷体" panose="02010609060101010101" pitchFamily="49" charset="-122"/>
                <a:ea typeface="楷体" panose="02010609060101010101" pitchFamily="49" charset="-122"/>
              </a:rPr>
              <a:t>》</a:t>
            </a:r>
            <a:r>
              <a:rPr lang="zh-CN" altLang="en-US" sz="2600" dirty="0">
                <a:solidFill>
                  <a:schemeClr val="tx1"/>
                </a:solidFill>
                <a:latin typeface="楷体" panose="02010609060101010101" pitchFamily="49" charset="-122"/>
                <a:ea typeface="楷体" panose="02010609060101010101" pitchFamily="49" charset="-122"/>
              </a:rPr>
              <a:t>杜</a:t>
            </a:r>
            <a:r>
              <a:rPr lang="zh-CN" altLang="en-US" sz="2600" dirty="0" smtClean="0">
                <a:solidFill>
                  <a:schemeClr val="tx1"/>
                </a:solidFill>
                <a:latin typeface="楷体" panose="02010609060101010101" pitchFamily="49" charset="-122"/>
                <a:ea typeface="楷体" panose="02010609060101010101" pitchFamily="49" charset="-122"/>
              </a:rPr>
              <a:t>牧</a:t>
            </a:r>
          </a:p>
        </p:txBody>
      </p:sp>
      <p:sp>
        <p:nvSpPr>
          <p:cNvPr id="3" name="文本框 14"/>
          <p:cNvSpPr txBox="1">
            <a:spLocks noChangeArrowheads="1"/>
          </p:cNvSpPr>
          <p:nvPr/>
        </p:nvSpPr>
        <p:spPr bwMode="auto">
          <a:xfrm>
            <a:off x="612458" y="979488"/>
            <a:ext cx="185578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solidFill>
                  <a:srgbClr val="7030A0"/>
                </a:solidFill>
                <a:effectLst>
                  <a:outerShdw blurRad="38100" dist="38100" dir="2700000" algn="tl">
                    <a:srgbClr val="000000">
                      <a:alpha val="43137"/>
                    </a:srgbClr>
                  </a:outerShdw>
                </a:effectLst>
                <a:latin typeface="宋体" panose="02010600030101010101" pitchFamily="2" charset="-122"/>
              </a:rPr>
              <a:t>国学诵读</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txBox="1">
            <a:spLocks noChangeArrowheads="1"/>
          </p:cNvSpPr>
          <p:nvPr/>
        </p:nvSpPr>
        <p:spPr bwMode="auto">
          <a:xfrm>
            <a:off x="757238" y="1812905"/>
            <a:ext cx="7629525" cy="3749675"/>
          </a:xfrm>
          <a:prstGeom prst="rect">
            <a:avLst/>
          </a:prstGeom>
          <a:noFill/>
          <a:ln w="9525">
            <a:noFill/>
            <a:miter lim="800000"/>
          </a:ln>
        </p:spPr>
        <p:txBody>
          <a:bodyPr/>
          <a:lstStyle/>
          <a:p>
            <a:pPr marL="342900" indent="-342900" defTabSz="457200">
              <a:lnSpc>
                <a:spcPct val="150000"/>
              </a:lnSpc>
              <a:defRPr/>
            </a:pPr>
            <a:r>
              <a:rPr lang="zh-CN" altLang="zh-CN" sz="2400" dirty="0">
                <a:solidFill>
                  <a:srgbClr val="0000FF"/>
                </a:solidFill>
                <a:latin typeface="楷体" panose="02010609060101010101" pitchFamily="49" charset="-122"/>
                <a:ea typeface="楷体" panose="02010609060101010101" pitchFamily="49" charset="-122"/>
                <a:sym typeface="Calibri" panose="020F0502020204030204" pitchFamily="34" charset="0"/>
              </a:rPr>
              <a:t>【</a:t>
            </a:r>
            <a:r>
              <a:rPr lang="zh-CN" altLang="en-US" sz="2400" dirty="0">
                <a:solidFill>
                  <a:srgbClr val="0000FF"/>
                </a:solidFill>
                <a:latin typeface="楷体" panose="02010609060101010101" pitchFamily="49" charset="-122"/>
                <a:ea typeface="楷体" panose="02010609060101010101" pitchFamily="49" charset="-122"/>
                <a:sym typeface="Calibri" panose="020F0502020204030204" pitchFamily="34" charset="0"/>
              </a:rPr>
              <a:t>蒲松龄自勉联</a:t>
            </a:r>
            <a:r>
              <a:rPr lang="zh-CN" altLang="zh-CN" sz="2400" dirty="0">
                <a:solidFill>
                  <a:srgbClr val="0000FF"/>
                </a:solidFill>
                <a:latin typeface="楷体" panose="02010609060101010101" pitchFamily="49" charset="-122"/>
                <a:ea typeface="楷体" panose="02010609060101010101" pitchFamily="49" charset="-122"/>
                <a:sym typeface="Calibri" panose="020F0502020204030204" pitchFamily="34" charset="0"/>
              </a:rPr>
              <a:t>】</a:t>
            </a:r>
            <a:endParaRPr lang="en-US" altLang="zh-CN" sz="2400" dirty="0">
              <a:solidFill>
                <a:prstClr val="black"/>
              </a:solidFill>
              <a:latin typeface="楷体" panose="02010609060101010101" pitchFamily="49" charset="-122"/>
              <a:ea typeface="楷体" panose="02010609060101010101" pitchFamily="49" charset="-122"/>
              <a:sym typeface="Calibri" panose="020F0502020204030204" pitchFamily="34" charset="0"/>
            </a:endParaRPr>
          </a:p>
          <a:p>
            <a:pPr marL="631825" defTabSz="457200">
              <a:lnSpc>
                <a:spcPct val="150000"/>
              </a:lnSpc>
              <a:defRPr/>
            </a:pPr>
            <a:r>
              <a:rPr lang="zh-CN" altLang="en-US" sz="2400" dirty="0">
                <a:solidFill>
                  <a:schemeClr val="tx1"/>
                </a:solidFill>
                <a:latin typeface="楷体" panose="02010609060101010101" pitchFamily="49" charset="-122"/>
                <a:ea typeface="楷体" panose="02010609060101010101" pitchFamily="49" charset="-122"/>
              </a:rPr>
              <a:t>有志者、事竟成，破釜</a:t>
            </a:r>
            <a:r>
              <a:rPr lang="en-US" altLang="zh-CN" sz="2400" dirty="0">
                <a:solidFill>
                  <a:schemeClr val="tx1"/>
                </a:solidFill>
                <a:latin typeface="楷体" panose="02010609060101010101" pitchFamily="49" charset="-122"/>
                <a:ea typeface="楷体" panose="02010609060101010101" pitchFamily="49" charset="-122"/>
              </a:rPr>
              <a:t>(</a:t>
            </a:r>
            <a:r>
              <a:rPr lang="en-US" altLang="zh-CN" sz="2400" dirty="0" err="1">
                <a:solidFill>
                  <a:schemeClr val="tx1"/>
                </a:solidFill>
                <a:latin typeface="楷体" panose="02010609060101010101" pitchFamily="49" charset="-122"/>
                <a:ea typeface="楷体" panose="02010609060101010101" pitchFamily="49" charset="-122"/>
              </a:rPr>
              <a:t>fǔ</a:t>
            </a:r>
            <a:r>
              <a:rPr lang="en-US" altLang="zh-CN" sz="2400" dirty="0">
                <a:solidFill>
                  <a:schemeClr val="tx1"/>
                </a:solidFill>
                <a:latin typeface="楷体" panose="02010609060101010101" pitchFamily="49" charset="-122"/>
                <a:ea typeface="楷体" panose="02010609060101010101" pitchFamily="49" charset="-122"/>
              </a:rPr>
              <a:t>)</a:t>
            </a:r>
            <a:r>
              <a:rPr lang="zh-CN" altLang="en-US" sz="2400" dirty="0">
                <a:solidFill>
                  <a:schemeClr val="tx1"/>
                </a:solidFill>
                <a:latin typeface="楷体" panose="02010609060101010101" pitchFamily="49" charset="-122"/>
                <a:ea typeface="楷体" panose="02010609060101010101" pitchFamily="49" charset="-122"/>
              </a:rPr>
              <a:t>沉舟，百二秦关终属楚；苦心人、天不负，卧薪尝胆，三千越甲可吞吴。</a:t>
            </a:r>
            <a:endParaRPr lang="en-US" altLang="zh-CN" sz="2400" dirty="0">
              <a:solidFill>
                <a:srgbClr val="FF0000"/>
              </a:solidFill>
              <a:latin typeface="楷体" panose="02010609060101010101" pitchFamily="49" charset="-122"/>
              <a:ea typeface="楷体" panose="02010609060101010101" pitchFamily="49" charset="-122"/>
            </a:endParaRPr>
          </a:p>
          <a:p>
            <a:pPr marL="631825" indent="-2149475" defTabSz="457200">
              <a:lnSpc>
                <a:spcPct val="150000"/>
              </a:lnSpc>
              <a:defRPr/>
            </a:pPr>
            <a:r>
              <a:rPr lang="en-US" altLang="zh-CN" sz="2400" dirty="0">
                <a:solidFill>
                  <a:srgbClr val="0000FF"/>
                </a:solidFill>
                <a:latin typeface="楷体" panose="02010609060101010101" pitchFamily="49" charset="-122"/>
                <a:ea typeface="楷体" panose="02010609060101010101" pitchFamily="49" charset="-122"/>
                <a:sym typeface="Calibri" panose="020F0502020204030204" pitchFamily="34" charset="0"/>
              </a:rPr>
              <a:t>【</a:t>
            </a:r>
            <a:r>
              <a:rPr lang="zh-CN" altLang="en-US" sz="2400" dirty="0">
                <a:solidFill>
                  <a:srgbClr val="0000FF"/>
                </a:solidFill>
                <a:latin typeface="楷体" panose="02010609060101010101" pitchFamily="49" charset="-122"/>
                <a:ea typeface="楷体" panose="02010609060101010101" pitchFamily="49" charset="-122"/>
                <a:sym typeface="Calibri" panose="020F0502020204030204" pitchFamily="34" charset="0"/>
              </a:rPr>
              <a:t>孙膑的故事</a:t>
            </a:r>
            <a:r>
              <a:rPr lang="en-US" altLang="zh-CN" sz="2400" dirty="0">
                <a:solidFill>
                  <a:srgbClr val="0000FF"/>
                </a:solidFill>
                <a:latin typeface="楷体" panose="02010609060101010101" pitchFamily="49" charset="-122"/>
                <a:ea typeface="楷体" panose="02010609060101010101" pitchFamily="49" charset="-122"/>
                <a:sym typeface="Calibri" panose="020F0502020204030204" pitchFamily="34" charset="0"/>
              </a:rPr>
              <a:t>】</a:t>
            </a:r>
            <a:r>
              <a:rPr lang="zh-CN" altLang="en-US" sz="2400" dirty="0">
                <a:solidFill>
                  <a:schemeClr val="tx1"/>
                </a:solidFill>
                <a:latin typeface="楷体" panose="02010609060101010101" pitchFamily="49" charset="-122"/>
                <a:ea typeface="楷体" panose="02010609060101010101" pitchFamily="49" charset="-122"/>
              </a:rPr>
              <a:t>因受庞涓迫害遭受膑刑，为活下去忍辱负重。后辅佐齐国大将田忌两次击败庞涓，奠定了齐国的霸业。</a:t>
            </a:r>
            <a:endParaRPr lang="zh-CN" altLang="en-US" sz="2400" dirty="0">
              <a:solidFill>
                <a:schemeClr val="tx1"/>
              </a:solidFill>
              <a:latin typeface="楷体" panose="02010609060101010101" pitchFamily="49" charset="-122"/>
              <a:ea typeface="楷体" panose="02010609060101010101" pitchFamily="49" charset="-122"/>
              <a:sym typeface="Calibri" panose="020F0502020204030204" pitchFamily="34" charset="0"/>
            </a:endParaRPr>
          </a:p>
        </p:txBody>
      </p:sp>
      <p:sp>
        <p:nvSpPr>
          <p:cNvPr id="3" name="文本框 14"/>
          <p:cNvSpPr txBox="1">
            <a:spLocks noChangeArrowheads="1"/>
          </p:cNvSpPr>
          <p:nvPr/>
        </p:nvSpPr>
        <p:spPr bwMode="auto">
          <a:xfrm>
            <a:off x="443865" y="1060450"/>
            <a:ext cx="317023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solidFill>
                  <a:srgbClr val="7030A0"/>
                </a:solidFill>
                <a:effectLst>
                  <a:outerShdw blurRad="38100" dist="38100" dir="2700000" algn="tl">
                    <a:srgbClr val="000000">
                      <a:alpha val="43137"/>
                    </a:srgbClr>
                  </a:outerShdw>
                </a:effectLst>
                <a:latin typeface="宋体" panose="02010600030101010101" pitchFamily="2" charset="-122"/>
              </a:rPr>
              <a:t>走进中国传统文化</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946150" y="1357313"/>
            <a:ext cx="7502525" cy="4524375"/>
          </a:xfrm>
          <a:prstGeom prst="rect">
            <a:avLst/>
          </a:prstGeom>
          <a:noFill/>
          <a:ln>
            <a:noFill/>
          </a:ln>
        </p:spPr>
        <p:txBody>
          <a:bodyPr>
            <a:spAutoFit/>
          </a:bodyPr>
          <a:lstStyle/>
          <a:p>
            <a:pPr defTabSz="457200">
              <a:lnSpc>
                <a:spcPct val="150000"/>
              </a:lnSpc>
              <a:buFontTx/>
              <a:buNone/>
              <a:defRPr/>
            </a:pPr>
            <a:r>
              <a:rPr lang="en-US" altLang="zh-CN" sz="2400" dirty="0">
                <a:solidFill>
                  <a:prstClr val="black"/>
                </a:solidFill>
                <a:latin typeface="华文中宋" pitchFamily="2" charset="-122"/>
                <a:ea typeface="华文中宋" pitchFamily="2" charset="-122"/>
              </a:rPr>
              <a:t>―</a:t>
            </a:r>
            <a:r>
              <a:rPr lang="zh-CN" altLang="en-US" sz="2400" dirty="0">
                <a:solidFill>
                  <a:prstClr val="black"/>
                </a:solidFill>
                <a:latin typeface="华文中宋" pitchFamily="2" charset="-122"/>
                <a:ea typeface="华文中宋" pitchFamily="2" charset="-122"/>
              </a:rPr>
              <a:t>、小小书法家。（抄写词语）</a:t>
            </a:r>
          </a:p>
          <a:p>
            <a:pPr defTabSz="457200">
              <a:lnSpc>
                <a:spcPct val="150000"/>
              </a:lnSpc>
              <a:buFontTx/>
              <a:buNone/>
              <a:defRPr/>
            </a:pPr>
            <a:r>
              <a:rPr lang="zh-CN" altLang="en-US" sz="2400" dirty="0">
                <a:solidFill>
                  <a:prstClr val="black"/>
                </a:solidFill>
                <a:latin typeface="楷体" panose="02010609060101010101" pitchFamily="49" charset="-122"/>
                <a:ea typeface="楷体" panose="02010609060101010101" pitchFamily="49" charset="-122"/>
              </a:rPr>
              <a:t>    吴国     奴仆     免除    </a:t>
            </a:r>
            <a:endParaRPr lang="en-US" altLang="zh-CN" sz="2400" dirty="0">
              <a:solidFill>
                <a:prstClr val="black"/>
              </a:solidFill>
              <a:latin typeface="楷体" panose="02010609060101010101" pitchFamily="49" charset="-122"/>
              <a:ea typeface="楷体" panose="02010609060101010101" pitchFamily="49" charset="-122"/>
            </a:endParaRPr>
          </a:p>
          <a:p>
            <a:pPr defTabSz="457200">
              <a:lnSpc>
                <a:spcPct val="150000"/>
              </a:lnSpc>
              <a:buFontTx/>
              <a:buNone/>
              <a:defRPr/>
            </a:pPr>
            <a:r>
              <a:rPr lang="en-US" altLang="zh-CN" sz="2400" dirty="0">
                <a:solidFill>
                  <a:prstClr val="black"/>
                </a:solidFill>
                <a:latin typeface="楷体" panose="02010609060101010101" pitchFamily="49" charset="-122"/>
                <a:ea typeface="楷体" panose="02010609060101010101" pitchFamily="49" charset="-122"/>
              </a:rPr>
              <a:t>   </a:t>
            </a:r>
            <a:r>
              <a:rPr lang="zh-CN" altLang="en-US" sz="2400" dirty="0">
                <a:solidFill>
                  <a:prstClr val="black"/>
                </a:solidFill>
                <a:latin typeface="楷体" panose="02010609060101010101" pitchFamily="49" charset="-122"/>
                <a:ea typeface="楷体" panose="02010609060101010101" pitchFamily="49" charset="-122"/>
              </a:rPr>
              <a:t> 建议     柴草     努力</a:t>
            </a:r>
            <a:endParaRPr lang="en-US" altLang="zh-CN" sz="2400" dirty="0">
              <a:solidFill>
                <a:prstClr val="black"/>
              </a:solidFill>
              <a:latin typeface="楷体" panose="02010609060101010101" pitchFamily="49" charset="-122"/>
              <a:ea typeface="楷体" panose="02010609060101010101" pitchFamily="49" charset="-122"/>
            </a:endParaRPr>
          </a:p>
          <a:p>
            <a:pPr defTabSz="457200" fontAlgn="auto">
              <a:lnSpc>
                <a:spcPct val="150000"/>
              </a:lnSpc>
              <a:spcBef>
                <a:spcPts val="0"/>
              </a:spcBef>
              <a:spcAft>
                <a:spcPts val="0"/>
              </a:spcAft>
              <a:defRPr/>
            </a:pPr>
            <a:r>
              <a:rPr lang="zh-CN" altLang="en-US" sz="2400" dirty="0">
                <a:solidFill>
                  <a:prstClr val="black"/>
                </a:solidFill>
                <a:latin typeface="华文中宋" pitchFamily="2" charset="-122"/>
                <a:ea typeface="华文中宋" pitchFamily="2" charset="-122"/>
              </a:rPr>
              <a:t>二、用“    ”给加点字选择正确的读音。</a:t>
            </a:r>
            <a:endParaRPr lang="en-US" altLang="zh-CN" sz="2400" dirty="0">
              <a:solidFill>
                <a:prstClr val="black"/>
              </a:solidFill>
              <a:latin typeface="华文中宋" pitchFamily="2" charset="-122"/>
              <a:ea typeface="华文中宋" pitchFamily="2" charset="-122"/>
            </a:endParaRPr>
          </a:p>
          <a:p>
            <a:pPr indent="536575" defTabSz="457200" fontAlgn="auto">
              <a:lnSpc>
                <a:spcPct val="150000"/>
              </a:lnSpc>
              <a:spcBef>
                <a:spcPts val="0"/>
              </a:spcBef>
              <a:spcAft>
                <a:spcPts val="0"/>
              </a:spcAft>
              <a:buFontTx/>
              <a:buNone/>
              <a:defRPr/>
            </a:pPr>
            <a:r>
              <a:rPr lang="zh-CN" altLang="en-US" sz="2400" dirty="0">
                <a:solidFill>
                  <a:prstClr val="black"/>
                </a:solidFill>
                <a:latin typeface="楷体" panose="02010609060101010101" pitchFamily="49" charset="-122"/>
                <a:ea typeface="楷体" panose="02010609060101010101" pitchFamily="49" charset="-122"/>
              </a:rPr>
              <a:t>卧薪尝胆（</a:t>
            </a:r>
            <a:r>
              <a:rPr lang="en-US" altLang="zh-CN" sz="2400" dirty="0" err="1">
                <a:solidFill>
                  <a:prstClr val="black"/>
                </a:solidFill>
                <a:latin typeface="楷体" panose="02010609060101010101" pitchFamily="49" charset="-122"/>
                <a:ea typeface="楷体" panose="02010609060101010101" pitchFamily="49" charset="-122"/>
              </a:rPr>
              <a:t>cáng</a:t>
            </a:r>
            <a:r>
              <a:rPr lang="en-US" altLang="zh-CN" sz="2400" dirty="0">
                <a:solidFill>
                  <a:prstClr val="black"/>
                </a:solidFill>
                <a:latin typeface="楷体" panose="02010609060101010101" pitchFamily="49" charset="-122"/>
                <a:ea typeface="楷体" panose="02010609060101010101" pitchFamily="49" charset="-122"/>
              </a:rPr>
              <a:t>  </a:t>
            </a:r>
            <a:r>
              <a:rPr lang="en-US" altLang="zh-CN" sz="2400" dirty="0" err="1">
                <a:solidFill>
                  <a:prstClr val="black"/>
                </a:solidFill>
                <a:latin typeface="楷体" panose="02010609060101010101" pitchFamily="49" charset="-122"/>
                <a:ea typeface="楷体" panose="02010609060101010101" pitchFamily="49" charset="-122"/>
              </a:rPr>
              <a:t>cháng</a:t>
            </a:r>
            <a:r>
              <a:rPr lang="zh-CN" altLang="en-US" sz="2400" dirty="0">
                <a:solidFill>
                  <a:prstClr val="black"/>
                </a:solidFill>
                <a:latin typeface="楷体" panose="02010609060101010101" pitchFamily="49" charset="-122"/>
                <a:ea typeface="楷体" panose="02010609060101010101" pitchFamily="49" charset="-122"/>
              </a:rPr>
              <a:t>）</a:t>
            </a:r>
            <a:endParaRPr lang="en-US" altLang="zh-CN" sz="2400" dirty="0">
              <a:solidFill>
                <a:prstClr val="black"/>
              </a:solidFill>
              <a:latin typeface="楷体" panose="02010609060101010101" pitchFamily="49" charset="-122"/>
              <a:ea typeface="楷体" panose="02010609060101010101" pitchFamily="49" charset="-122"/>
            </a:endParaRPr>
          </a:p>
          <a:p>
            <a:pPr indent="536575" defTabSz="457200" fontAlgn="auto">
              <a:lnSpc>
                <a:spcPct val="150000"/>
              </a:lnSpc>
              <a:spcBef>
                <a:spcPts val="0"/>
              </a:spcBef>
              <a:spcAft>
                <a:spcPts val="0"/>
              </a:spcAft>
              <a:buFontTx/>
              <a:buNone/>
              <a:defRPr/>
            </a:pPr>
            <a:r>
              <a:rPr lang="zh-CN" altLang="en-US" sz="2400" dirty="0">
                <a:solidFill>
                  <a:prstClr val="black"/>
                </a:solidFill>
                <a:latin typeface="楷体" panose="02010609060101010101" pitchFamily="49" charset="-122"/>
                <a:ea typeface="楷体" panose="02010609060101010101" pitchFamily="49" charset="-122"/>
              </a:rPr>
              <a:t>屈辱（</a:t>
            </a:r>
            <a:r>
              <a:rPr lang="en-US" altLang="zh-CN" sz="2400" dirty="0" err="1">
                <a:solidFill>
                  <a:prstClr val="black"/>
                </a:solidFill>
                <a:latin typeface="楷体" panose="02010609060101010101" pitchFamily="49" charset="-122"/>
                <a:ea typeface="楷体" panose="02010609060101010101" pitchFamily="49" charset="-122"/>
              </a:rPr>
              <a:t>rǔ</a:t>
            </a:r>
            <a:r>
              <a:rPr lang="en-US" altLang="zh-CN" sz="2400" dirty="0">
                <a:solidFill>
                  <a:prstClr val="black"/>
                </a:solidFill>
                <a:latin typeface="楷体" panose="02010609060101010101" pitchFamily="49" charset="-122"/>
                <a:ea typeface="楷体" panose="02010609060101010101" pitchFamily="49" charset="-122"/>
              </a:rPr>
              <a:t>  </a:t>
            </a:r>
            <a:r>
              <a:rPr lang="en-US" altLang="zh-CN" sz="2400" dirty="0" err="1">
                <a:solidFill>
                  <a:prstClr val="black"/>
                </a:solidFill>
                <a:latin typeface="楷体" panose="02010609060101010101" pitchFamily="49" charset="-122"/>
                <a:ea typeface="楷体" panose="02010609060101010101" pitchFamily="49" charset="-122"/>
              </a:rPr>
              <a:t>yǔ</a:t>
            </a:r>
            <a:r>
              <a:rPr lang="zh-CN" altLang="en-US" sz="2400" dirty="0">
                <a:solidFill>
                  <a:prstClr val="black"/>
                </a:solidFill>
                <a:latin typeface="楷体" panose="02010609060101010101" pitchFamily="49" charset="-122"/>
                <a:ea typeface="楷体" panose="02010609060101010101" pitchFamily="49" charset="-122"/>
              </a:rPr>
              <a:t>）</a:t>
            </a:r>
            <a:endParaRPr lang="en-US" altLang="zh-CN" sz="2400" dirty="0">
              <a:solidFill>
                <a:prstClr val="black"/>
              </a:solidFill>
              <a:latin typeface="楷体" panose="02010609060101010101" pitchFamily="49" charset="-122"/>
              <a:ea typeface="楷体" panose="02010609060101010101" pitchFamily="49" charset="-122"/>
            </a:endParaRPr>
          </a:p>
          <a:p>
            <a:pPr indent="536575" defTabSz="457200" fontAlgn="auto">
              <a:lnSpc>
                <a:spcPct val="150000"/>
              </a:lnSpc>
              <a:spcBef>
                <a:spcPts val="0"/>
              </a:spcBef>
              <a:spcAft>
                <a:spcPts val="0"/>
              </a:spcAft>
              <a:buFontTx/>
              <a:buNone/>
              <a:defRPr/>
            </a:pPr>
            <a:r>
              <a:rPr lang="zh-CN" altLang="en-US" sz="2400" dirty="0">
                <a:solidFill>
                  <a:prstClr val="black"/>
                </a:solidFill>
                <a:latin typeface="楷体" panose="02010609060101010101" pitchFamily="49" charset="-122"/>
                <a:ea typeface="楷体" panose="02010609060101010101" pitchFamily="49" charset="-122"/>
              </a:rPr>
              <a:t>转弱为强（</a:t>
            </a:r>
            <a:r>
              <a:rPr lang="en-US" altLang="zh-CN" sz="2400" dirty="0" err="1">
                <a:solidFill>
                  <a:prstClr val="black"/>
                </a:solidFill>
                <a:latin typeface="楷体" panose="02010609060101010101" pitchFamily="49" charset="-122"/>
                <a:ea typeface="楷体" panose="02010609060101010101" pitchFamily="49" charset="-122"/>
              </a:rPr>
              <a:t>ruò</a:t>
            </a:r>
            <a:r>
              <a:rPr lang="en-US" altLang="zh-CN" sz="2400" dirty="0">
                <a:solidFill>
                  <a:prstClr val="black"/>
                </a:solidFill>
                <a:latin typeface="楷体" panose="02010609060101010101" pitchFamily="49" charset="-122"/>
                <a:ea typeface="楷体" panose="02010609060101010101" pitchFamily="49" charset="-122"/>
              </a:rPr>
              <a:t>  </a:t>
            </a:r>
            <a:r>
              <a:rPr lang="en-US" altLang="zh-CN" sz="2400" dirty="0" err="1">
                <a:solidFill>
                  <a:prstClr val="black"/>
                </a:solidFill>
                <a:latin typeface="楷体" panose="02010609060101010101" pitchFamily="49" charset="-122"/>
                <a:ea typeface="楷体" panose="02010609060101010101" pitchFamily="49" charset="-122"/>
              </a:rPr>
              <a:t>nuò</a:t>
            </a:r>
            <a:r>
              <a:rPr lang="zh-CN" altLang="en-US" sz="2400" dirty="0">
                <a:solidFill>
                  <a:prstClr val="black"/>
                </a:solidFill>
                <a:latin typeface="楷体" panose="02010609060101010101" pitchFamily="49" charset="-122"/>
                <a:ea typeface="楷体" panose="02010609060101010101" pitchFamily="49" charset="-122"/>
              </a:rPr>
              <a:t>）</a:t>
            </a:r>
            <a:endParaRPr lang="en-US" altLang="zh-CN" sz="2400" dirty="0">
              <a:solidFill>
                <a:prstClr val="black"/>
              </a:solidFill>
              <a:latin typeface="楷体" panose="02010609060101010101" pitchFamily="49" charset="-122"/>
              <a:ea typeface="楷体" panose="02010609060101010101" pitchFamily="49" charset="-122"/>
            </a:endParaRPr>
          </a:p>
          <a:p>
            <a:pPr indent="536575" defTabSz="457200" fontAlgn="auto">
              <a:lnSpc>
                <a:spcPct val="150000"/>
              </a:lnSpc>
              <a:spcBef>
                <a:spcPts val="0"/>
              </a:spcBef>
              <a:spcAft>
                <a:spcPts val="0"/>
              </a:spcAft>
              <a:buFontTx/>
              <a:buNone/>
              <a:defRPr/>
            </a:pPr>
            <a:r>
              <a:rPr lang="zh-CN" altLang="en-US" sz="2400" dirty="0">
                <a:solidFill>
                  <a:prstClr val="black"/>
                </a:solidFill>
                <a:latin typeface="楷体" panose="02010609060101010101" pitchFamily="49" charset="-122"/>
                <a:ea typeface="楷体" panose="02010609060101010101" pitchFamily="49" charset="-122"/>
              </a:rPr>
              <a:t>谋臣（</a:t>
            </a:r>
            <a:r>
              <a:rPr lang="en-US" altLang="zh-CN" sz="2400" dirty="0" err="1">
                <a:solidFill>
                  <a:prstClr val="black"/>
                </a:solidFill>
                <a:latin typeface="楷体" panose="02010609060101010101" pitchFamily="49" charset="-122"/>
                <a:ea typeface="楷体" panose="02010609060101010101" pitchFamily="49" charset="-122"/>
              </a:rPr>
              <a:t>mú</a:t>
            </a:r>
            <a:r>
              <a:rPr lang="en-US" altLang="zh-CN" sz="2400" dirty="0">
                <a:solidFill>
                  <a:prstClr val="black"/>
                </a:solidFill>
                <a:latin typeface="楷体" panose="02010609060101010101" pitchFamily="49" charset="-122"/>
                <a:ea typeface="楷体" panose="02010609060101010101" pitchFamily="49" charset="-122"/>
              </a:rPr>
              <a:t>  </a:t>
            </a:r>
            <a:r>
              <a:rPr lang="en-US" altLang="zh-CN" sz="2400" dirty="0" err="1">
                <a:solidFill>
                  <a:prstClr val="black"/>
                </a:solidFill>
                <a:latin typeface="楷体" panose="02010609060101010101" pitchFamily="49" charset="-122"/>
                <a:ea typeface="楷体" panose="02010609060101010101" pitchFamily="49" charset="-122"/>
              </a:rPr>
              <a:t>móu</a:t>
            </a:r>
            <a:r>
              <a:rPr lang="zh-CN" altLang="en-US" sz="2400" dirty="0">
                <a:solidFill>
                  <a:prstClr val="black"/>
                </a:solidFill>
                <a:latin typeface="楷体" panose="02010609060101010101" pitchFamily="49" charset="-122"/>
                <a:ea typeface="楷体" panose="02010609060101010101" pitchFamily="49" charset="-122"/>
              </a:rPr>
              <a:t>）</a:t>
            </a:r>
            <a:endParaRPr lang="en-US" altLang="zh-CN" sz="2400" dirty="0">
              <a:solidFill>
                <a:prstClr val="black"/>
              </a:solidFill>
              <a:latin typeface="楷体" panose="02010609060101010101" pitchFamily="49" charset="-122"/>
              <a:ea typeface="楷体" panose="02010609060101010101" pitchFamily="49" charset="-122"/>
            </a:endParaRPr>
          </a:p>
        </p:txBody>
      </p:sp>
      <p:cxnSp>
        <p:nvCxnSpPr>
          <p:cNvPr id="3" name="直接连接符 2"/>
          <p:cNvCxnSpPr/>
          <p:nvPr/>
        </p:nvCxnSpPr>
        <p:spPr>
          <a:xfrm>
            <a:off x="3995738" y="4076700"/>
            <a:ext cx="8636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4" name="直接连接符 3"/>
          <p:cNvCxnSpPr/>
          <p:nvPr/>
        </p:nvCxnSpPr>
        <p:spPr>
          <a:xfrm>
            <a:off x="2347913" y="4686300"/>
            <a:ext cx="8636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5" name="直接连接符 4"/>
          <p:cNvCxnSpPr/>
          <p:nvPr/>
        </p:nvCxnSpPr>
        <p:spPr>
          <a:xfrm>
            <a:off x="2976563" y="5200650"/>
            <a:ext cx="8636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 name="直接连接符 5"/>
          <p:cNvCxnSpPr/>
          <p:nvPr/>
        </p:nvCxnSpPr>
        <p:spPr>
          <a:xfrm>
            <a:off x="3132138" y="5757862"/>
            <a:ext cx="8636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7" name="文本框 3"/>
          <p:cNvSpPr txBox="1"/>
          <p:nvPr/>
        </p:nvSpPr>
        <p:spPr>
          <a:xfrm>
            <a:off x="430530" y="913765"/>
            <a:ext cx="2031325" cy="668837"/>
          </a:xfrm>
          <a:prstGeom prst="rect">
            <a:avLst/>
          </a:prstGeom>
          <a:noFill/>
        </p:spPr>
        <p:txBody>
          <a:bodyPr wrap="none" rtlCol="0">
            <a:spAutoFit/>
          </a:bodyPr>
          <a:lstStyle/>
          <a:p>
            <a:pPr marL="0" lvl="0" indent="0" algn="l" eaLnBrk="1" hangingPunct="1">
              <a:lnSpc>
                <a:spcPct val="120000"/>
              </a:lnSpc>
              <a:spcBef>
                <a:spcPct val="0"/>
              </a:spcBef>
              <a:buNone/>
            </a:pPr>
            <a:r>
              <a:rPr lang="zh-CN" altLang="en-US" sz="3600" dirty="0" smtClean="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rPr>
              <a:t>当堂检测</a:t>
            </a:r>
            <a:endParaRPr lang="zh-CN" altLang="en-US" sz="3600" dirty="0">
              <a:solidFill>
                <a:srgbClr val="7030A0"/>
              </a:solidFill>
              <a:effectLst>
                <a:outerShdw blurRad="38100" dist="38100" dir="2700000" algn="tl">
                  <a:srgbClr val="000000">
                    <a:alpha val="43137"/>
                  </a:srgbClr>
                </a:outerShdw>
              </a:effectLst>
              <a:latin typeface="隶书" panose="02010509060101010101" charset="-122"/>
              <a:ea typeface="隶书" panose="0201050906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660400" y="1390650"/>
            <a:ext cx="7713663" cy="3416300"/>
          </a:xfrm>
          <a:prstGeom prst="rect">
            <a:avLst/>
          </a:prstGeom>
          <a:noFill/>
          <a:ln>
            <a:noFill/>
          </a:ln>
        </p:spPr>
        <p:txBody>
          <a:bodyPr>
            <a:spAutoFit/>
          </a:bodyPr>
          <a:lstStyle/>
          <a:p>
            <a:pPr defTabSz="457200" fontAlgn="auto">
              <a:lnSpc>
                <a:spcPct val="150000"/>
              </a:lnSpc>
              <a:spcBef>
                <a:spcPts val="0"/>
              </a:spcBef>
              <a:spcAft>
                <a:spcPts val="0"/>
              </a:spcAft>
              <a:buFontTx/>
              <a:buNone/>
              <a:defRPr/>
            </a:pPr>
            <a:r>
              <a:rPr lang="zh-CN" altLang="en-US" sz="2400" dirty="0">
                <a:solidFill>
                  <a:prstClr val="black"/>
                </a:solidFill>
                <a:latin typeface="华文中宋" pitchFamily="2" charset="-122"/>
                <a:ea typeface="华文中宋" pitchFamily="2" charset="-122"/>
              </a:rPr>
              <a:t>三、给加点字选择合适的解释，填上序号。</a:t>
            </a:r>
            <a:endParaRPr lang="en-US" altLang="zh-CN" sz="2400" dirty="0">
              <a:solidFill>
                <a:prstClr val="black"/>
              </a:solidFill>
              <a:latin typeface="华文中宋" pitchFamily="2" charset="-122"/>
              <a:ea typeface="华文中宋" pitchFamily="2" charset="-122"/>
            </a:endParaRPr>
          </a:p>
          <a:p>
            <a:pPr indent="179705" defTabSz="457200" fontAlgn="auto">
              <a:lnSpc>
                <a:spcPct val="150000"/>
              </a:lnSpc>
              <a:spcBef>
                <a:spcPts val="0"/>
              </a:spcBef>
              <a:spcAft>
                <a:spcPts val="0"/>
              </a:spcAft>
              <a:buFontTx/>
              <a:buNone/>
              <a:defRPr/>
            </a:pPr>
            <a:r>
              <a:rPr lang="en-US" altLang="zh-CN" sz="2400" dirty="0">
                <a:solidFill>
                  <a:prstClr val="black"/>
                </a:solidFill>
                <a:latin typeface="楷体" panose="02010609060101010101" pitchFamily="49" charset="-122"/>
                <a:ea typeface="楷体" panose="02010609060101010101" pitchFamily="49" charset="-122"/>
              </a:rPr>
              <a:t>1.</a:t>
            </a:r>
            <a:r>
              <a:rPr lang="zh-CN" altLang="en-US" sz="2400" dirty="0">
                <a:solidFill>
                  <a:prstClr val="black"/>
                </a:solidFill>
                <a:latin typeface="楷体" panose="02010609060101010101" pitchFamily="49" charset="-122"/>
                <a:ea typeface="楷体" panose="02010609060101010101" pitchFamily="49" charset="-122"/>
              </a:rPr>
              <a:t>越王时刻不忘报仇雪恨。（    ）</a:t>
            </a:r>
            <a:endParaRPr lang="en-US" altLang="zh-CN" sz="2400" dirty="0">
              <a:solidFill>
                <a:prstClr val="black"/>
              </a:solidFill>
              <a:latin typeface="楷体" panose="02010609060101010101" pitchFamily="49" charset="-122"/>
              <a:ea typeface="楷体" panose="02010609060101010101" pitchFamily="49" charset="-122"/>
            </a:endParaRPr>
          </a:p>
          <a:p>
            <a:pPr indent="536575" defTabSz="457200" fontAlgn="auto">
              <a:lnSpc>
                <a:spcPct val="150000"/>
              </a:lnSpc>
              <a:spcBef>
                <a:spcPts val="0"/>
              </a:spcBef>
              <a:spcAft>
                <a:spcPts val="0"/>
              </a:spcAft>
              <a:buFontTx/>
              <a:buNone/>
              <a:defRPr/>
            </a:pPr>
            <a:r>
              <a:rPr lang="en-US" altLang="zh-CN" sz="2400" dirty="0">
                <a:solidFill>
                  <a:prstClr val="black"/>
                </a:solidFill>
                <a:latin typeface="楷体" panose="02010609060101010101" pitchFamily="49" charset="-122"/>
                <a:ea typeface="楷体" panose="02010609060101010101" pitchFamily="49" charset="-122"/>
              </a:rPr>
              <a:t>A.</a:t>
            </a:r>
            <a:r>
              <a:rPr lang="zh-CN" altLang="en-US" sz="2400" dirty="0">
                <a:solidFill>
                  <a:prstClr val="black"/>
                </a:solidFill>
                <a:latin typeface="楷体" panose="02010609060101010101" pitchFamily="49" charset="-122"/>
                <a:ea typeface="楷体" panose="02010609060101010101" pitchFamily="49" charset="-122"/>
              </a:rPr>
              <a:t>洗掉，除去。</a:t>
            </a:r>
            <a:endParaRPr lang="en-US" altLang="zh-CN" sz="2400" dirty="0">
              <a:solidFill>
                <a:prstClr val="black"/>
              </a:solidFill>
              <a:latin typeface="楷体" panose="02010609060101010101" pitchFamily="49" charset="-122"/>
              <a:ea typeface="楷体" panose="02010609060101010101" pitchFamily="49" charset="-122"/>
            </a:endParaRPr>
          </a:p>
          <a:p>
            <a:pPr indent="536575" defTabSz="457200" fontAlgn="auto">
              <a:lnSpc>
                <a:spcPct val="150000"/>
              </a:lnSpc>
              <a:spcBef>
                <a:spcPts val="0"/>
              </a:spcBef>
              <a:spcAft>
                <a:spcPts val="0"/>
              </a:spcAft>
              <a:buFontTx/>
              <a:buNone/>
              <a:defRPr/>
            </a:pPr>
            <a:r>
              <a:rPr lang="en-US" altLang="zh-CN" sz="2400" dirty="0">
                <a:solidFill>
                  <a:prstClr val="black"/>
                </a:solidFill>
                <a:latin typeface="楷体" panose="02010609060101010101" pitchFamily="49" charset="-122"/>
                <a:ea typeface="楷体" panose="02010609060101010101" pitchFamily="49" charset="-122"/>
              </a:rPr>
              <a:t>B.</a:t>
            </a:r>
            <a:r>
              <a:rPr lang="zh-CN" altLang="en-US" sz="2400" dirty="0">
                <a:solidFill>
                  <a:prstClr val="black"/>
                </a:solidFill>
                <a:latin typeface="楷体" panose="02010609060101010101" pitchFamily="49" charset="-122"/>
                <a:ea typeface="楷体" panose="02010609060101010101" pitchFamily="49" charset="-122"/>
              </a:rPr>
              <a:t>光彩像雪的。</a:t>
            </a:r>
            <a:endParaRPr lang="en-US" altLang="zh-CN" sz="2400" dirty="0">
              <a:solidFill>
                <a:prstClr val="black"/>
              </a:solidFill>
              <a:latin typeface="楷体" panose="02010609060101010101" pitchFamily="49" charset="-122"/>
              <a:ea typeface="楷体" panose="02010609060101010101" pitchFamily="49" charset="-122"/>
            </a:endParaRPr>
          </a:p>
          <a:p>
            <a:pPr indent="179705" defTabSz="457200" fontAlgn="auto">
              <a:lnSpc>
                <a:spcPct val="150000"/>
              </a:lnSpc>
              <a:spcBef>
                <a:spcPts val="0"/>
              </a:spcBef>
              <a:spcAft>
                <a:spcPts val="0"/>
              </a:spcAft>
              <a:buFontTx/>
              <a:buNone/>
              <a:defRPr/>
            </a:pPr>
            <a:r>
              <a:rPr lang="en-US" altLang="zh-CN" sz="2400" dirty="0">
                <a:solidFill>
                  <a:prstClr val="black"/>
                </a:solidFill>
                <a:latin typeface="楷体" panose="02010609060101010101" pitchFamily="49" charset="-122"/>
                <a:ea typeface="楷体" panose="02010609060101010101" pitchFamily="49" charset="-122"/>
              </a:rPr>
              <a:t>2.</a:t>
            </a:r>
            <a:r>
              <a:rPr lang="zh-CN" altLang="en-US" sz="2400" dirty="0">
                <a:solidFill>
                  <a:prstClr val="black"/>
                </a:solidFill>
                <a:latin typeface="楷体" panose="02010609060101010101" pitchFamily="49" charset="-122"/>
                <a:ea typeface="楷体" panose="02010609060101010101" pitchFamily="49" charset="-122"/>
              </a:rPr>
              <a:t>吴国的谋臣们纷纷要求灭掉越国，免除后患。（   ）</a:t>
            </a:r>
            <a:endParaRPr lang="en-US" altLang="zh-CN" sz="2400" dirty="0">
              <a:solidFill>
                <a:prstClr val="black"/>
              </a:solidFill>
              <a:latin typeface="楷体" panose="02010609060101010101" pitchFamily="49" charset="-122"/>
              <a:ea typeface="楷体" panose="02010609060101010101" pitchFamily="49" charset="-122"/>
            </a:endParaRPr>
          </a:p>
          <a:p>
            <a:pPr indent="536575" defTabSz="457200" fontAlgn="auto">
              <a:lnSpc>
                <a:spcPct val="150000"/>
              </a:lnSpc>
              <a:spcBef>
                <a:spcPts val="0"/>
              </a:spcBef>
              <a:spcAft>
                <a:spcPts val="0"/>
              </a:spcAft>
              <a:buFontTx/>
              <a:buNone/>
              <a:defRPr/>
            </a:pPr>
            <a:r>
              <a:rPr lang="en-US" altLang="zh-CN" sz="2400" dirty="0">
                <a:solidFill>
                  <a:prstClr val="black"/>
                </a:solidFill>
                <a:latin typeface="楷体" panose="02010609060101010101" pitchFamily="49" charset="-122"/>
                <a:ea typeface="楷体" panose="02010609060101010101" pitchFamily="49" charset="-122"/>
              </a:rPr>
              <a:t>A.</a:t>
            </a:r>
            <a:r>
              <a:rPr lang="zh-CN" altLang="en-US" sz="2400" dirty="0">
                <a:solidFill>
                  <a:prstClr val="black"/>
                </a:solidFill>
                <a:latin typeface="楷体" panose="02010609060101010101" pitchFamily="49" charset="-122"/>
                <a:ea typeface="楷体" panose="02010609060101010101" pitchFamily="49" charset="-122"/>
              </a:rPr>
              <a:t>生病。        </a:t>
            </a:r>
            <a:r>
              <a:rPr lang="en-US" altLang="zh-CN" sz="2400" dirty="0">
                <a:solidFill>
                  <a:prstClr val="black"/>
                </a:solidFill>
                <a:latin typeface="楷体" panose="02010609060101010101" pitchFamily="49" charset="-122"/>
                <a:ea typeface="楷体" panose="02010609060101010101" pitchFamily="49" charset="-122"/>
              </a:rPr>
              <a:t>B.</a:t>
            </a:r>
            <a:r>
              <a:rPr lang="zh-CN" altLang="en-US" sz="2400" dirty="0">
                <a:solidFill>
                  <a:prstClr val="black"/>
                </a:solidFill>
                <a:latin typeface="楷体" panose="02010609060101010101" pitchFamily="49" charset="-122"/>
                <a:ea typeface="楷体" panose="02010609060101010101" pitchFamily="49" charset="-122"/>
              </a:rPr>
              <a:t>灾祸。</a:t>
            </a:r>
            <a:endParaRPr lang="en-US" altLang="zh-CN" sz="2400" dirty="0">
              <a:solidFill>
                <a:prstClr val="black"/>
              </a:solidFill>
              <a:latin typeface="楷体" panose="02010609060101010101" pitchFamily="49" charset="-122"/>
              <a:ea typeface="楷体" panose="02010609060101010101" pitchFamily="49" charset="-122"/>
            </a:endParaRPr>
          </a:p>
        </p:txBody>
      </p:sp>
      <p:sp>
        <p:nvSpPr>
          <p:cNvPr id="3" name="TextBox 2"/>
          <p:cNvSpPr txBox="1">
            <a:spLocks noChangeArrowheads="1"/>
          </p:cNvSpPr>
          <p:nvPr/>
        </p:nvSpPr>
        <p:spPr bwMode="auto">
          <a:xfrm>
            <a:off x="5100638" y="2051050"/>
            <a:ext cx="365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dirty="0">
                <a:solidFill>
                  <a:srgbClr val="FF0000"/>
                </a:solidFill>
                <a:latin typeface="宋体" panose="02010600030101010101" pitchFamily="2" charset="-122"/>
              </a:rPr>
              <a:t>A</a:t>
            </a:r>
            <a:endParaRPr lang="zh-CN" altLang="en-US" sz="2400" b="1" dirty="0">
              <a:solidFill>
                <a:srgbClr val="FF0000"/>
              </a:solidFill>
              <a:latin typeface="宋体" panose="02010600030101010101" pitchFamily="2" charset="-122"/>
            </a:endParaRPr>
          </a:p>
        </p:txBody>
      </p:sp>
      <p:sp>
        <p:nvSpPr>
          <p:cNvPr id="4" name="TextBox 3"/>
          <p:cNvSpPr txBox="1">
            <a:spLocks noChangeArrowheads="1"/>
          </p:cNvSpPr>
          <p:nvPr/>
        </p:nvSpPr>
        <p:spPr bwMode="auto">
          <a:xfrm>
            <a:off x="7750175" y="3673475"/>
            <a:ext cx="3635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dirty="0">
                <a:solidFill>
                  <a:srgbClr val="FF0000"/>
                </a:solidFill>
                <a:latin typeface="宋体" panose="02010600030101010101" pitchFamily="2" charset="-122"/>
              </a:rPr>
              <a:t>B</a:t>
            </a:r>
            <a:endParaRPr lang="zh-CN" altLang="en-US" sz="24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679450" y="1371600"/>
            <a:ext cx="8010525" cy="3785652"/>
          </a:xfrm>
          <a:prstGeom prst="rect">
            <a:avLst/>
          </a:prstGeom>
          <a:noFill/>
          <a:ln>
            <a:noFill/>
          </a:ln>
        </p:spPr>
        <p:txBody>
          <a:bodyPr>
            <a:spAutoFit/>
          </a:bodyPr>
          <a:lstStyle/>
          <a:p>
            <a:pPr defTabSz="457200" fontAlgn="auto">
              <a:lnSpc>
                <a:spcPct val="200000"/>
              </a:lnSpc>
              <a:spcBef>
                <a:spcPts val="0"/>
              </a:spcBef>
              <a:spcAft>
                <a:spcPts val="0"/>
              </a:spcAft>
              <a:buFontTx/>
              <a:buNone/>
              <a:defRPr/>
            </a:pPr>
            <a:r>
              <a:rPr lang="zh-CN" altLang="en-US" sz="2400" dirty="0">
                <a:solidFill>
                  <a:prstClr val="black"/>
                </a:solidFill>
                <a:latin typeface="华文中宋" pitchFamily="2" charset="-122"/>
                <a:ea typeface="华文中宋" pitchFamily="2" charset="-122"/>
              </a:rPr>
              <a:t>四、读一读，在每句话的括号里填上一对反义词。</a:t>
            </a:r>
            <a:endParaRPr lang="en-US" altLang="zh-CN" sz="2400" dirty="0">
              <a:solidFill>
                <a:prstClr val="black"/>
              </a:solidFill>
              <a:latin typeface="华文中宋" pitchFamily="2" charset="-122"/>
              <a:ea typeface="华文中宋" pitchFamily="2" charset="-122"/>
            </a:endParaRPr>
          </a:p>
          <a:p>
            <a:pPr marL="631825" indent="-368300" defTabSz="457200" fontAlgn="auto">
              <a:lnSpc>
                <a:spcPct val="200000"/>
              </a:lnSpc>
              <a:spcBef>
                <a:spcPts val="0"/>
              </a:spcBef>
              <a:spcAft>
                <a:spcPts val="0"/>
              </a:spcAft>
              <a:buFontTx/>
              <a:buNone/>
              <a:defRPr/>
            </a:pPr>
            <a:r>
              <a:rPr lang="en-US" altLang="zh-CN" sz="2400" dirty="0">
                <a:solidFill>
                  <a:prstClr val="black"/>
                </a:solidFill>
                <a:latin typeface="楷体" panose="02010609060101010101" pitchFamily="49" charset="-122"/>
                <a:ea typeface="楷体" panose="02010609060101010101" pitchFamily="49" charset="-122"/>
              </a:rPr>
              <a:t>1.</a:t>
            </a:r>
            <a:r>
              <a:rPr lang="zh-CN" altLang="en-US" sz="2400" dirty="0">
                <a:solidFill>
                  <a:prstClr val="black"/>
                </a:solidFill>
                <a:latin typeface="楷体" panose="02010609060101010101" pitchFamily="49" charset="-122"/>
                <a:ea typeface="楷体" panose="02010609060101010101" pitchFamily="49" charset="-122"/>
              </a:rPr>
              <a:t>如果吴王当时不那么（     ），而是（     ）地听取大臣们的建议，或许吴国就不会灭亡。</a:t>
            </a:r>
            <a:endParaRPr lang="en-US" altLang="zh-CN" sz="2400" dirty="0">
              <a:solidFill>
                <a:prstClr val="black"/>
              </a:solidFill>
              <a:latin typeface="楷体" panose="02010609060101010101" pitchFamily="49" charset="-122"/>
              <a:ea typeface="楷体" panose="02010609060101010101" pitchFamily="49" charset="-122"/>
            </a:endParaRPr>
          </a:p>
          <a:p>
            <a:pPr marL="631825" indent="-368300" defTabSz="457200" fontAlgn="auto">
              <a:lnSpc>
                <a:spcPct val="200000"/>
              </a:lnSpc>
              <a:spcBef>
                <a:spcPts val="0"/>
              </a:spcBef>
              <a:spcAft>
                <a:spcPts val="0"/>
              </a:spcAft>
              <a:buFontTx/>
              <a:buNone/>
              <a:defRPr/>
            </a:pPr>
            <a:r>
              <a:rPr lang="en-US" altLang="zh-CN" sz="2400" dirty="0">
                <a:solidFill>
                  <a:prstClr val="black"/>
                </a:solidFill>
                <a:latin typeface="楷体" panose="02010609060101010101" pitchFamily="49" charset="-122"/>
                <a:ea typeface="楷体" panose="02010609060101010101" pitchFamily="49" charset="-122"/>
              </a:rPr>
              <a:t>2.</a:t>
            </a:r>
            <a:r>
              <a:rPr lang="zh-CN" altLang="en-US" sz="2400" dirty="0">
                <a:solidFill>
                  <a:prstClr val="black"/>
                </a:solidFill>
                <a:latin typeface="楷体" panose="02010609060101010101" pitchFamily="49" charset="-122"/>
                <a:ea typeface="楷体" panose="02010609060101010101" pitchFamily="49" charset="-122"/>
              </a:rPr>
              <a:t>越国能够转（     ）为（     ），都因为勾践时刻不忘兵败会稽的耻辱</a:t>
            </a:r>
            <a:r>
              <a:rPr lang="zh-CN" altLang="en-US" sz="2400" dirty="0" smtClean="0">
                <a:solidFill>
                  <a:prstClr val="black"/>
                </a:solidFill>
                <a:latin typeface="楷体" panose="02010609060101010101" pitchFamily="49" charset="-122"/>
                <a:ea typeface="楷体" panose="02010609060101010101" pitchFamily="49" charset="-122"/>
              </a:rPr>
              <a:t>。 </a:t>
            </a:r>
            <a:endParaRPr lang="en-US" altLang="zh-CN" sz="2400" dirty="0">
              <a:solidFill>
                <a:prstClr val="black"/>
              </a:solidFill>
              <a:latin typeface="楷体" panose="02010609060101010101" pitchFamily="49" charset="-122"/>
              <a:ea typeface="楷体" panose="02010609060101010101" pitchFamily="49" charset="-122"/>
            </a:endParaRPr>
          </a:p>
        </p:txBody>
      </p:sp>
      <p:sp>
        <p:nvSpPr>
          <p:cNvPr id="3" name="TextBox 2"/>
          <p:cNvSpPr txBox="1">
            <a:spLocks noChangeArrowheads="1"/>
          </p:cNvSpPr>
          <p:nvPr/>
        </p:nvSpPr>
        <p:spPr bwMode="auto">
          <a:xfrm>
            <a:off x="4325142" y="2253456"/>
            <a:ext cx="11969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solidFill>
                  <a:srgbClr val="FF0000"/>
                </a:solidFill>
                <a:latin typeface="楷体" panose="02010609060101010101" pitchFamily="49" charset="-122"/>
                <a:ea typeface="楷体" panose="02010609060101010101" pitchFamily="49" charset="-122"/>
              </a:rPr>
              <a:t>骄傲</a:t>
            </a:r>
          </a:p>
        </p:txBody>
      </p:sp>
      <p:sp>
        <p:nvSpPr>
          <p:cNvPr id="4" name="TextBox 3"/>
          <p:cNvSpPr txBox="1">
            <a:spLocks noChangeArrowheads="1"/>
          </p:cNvSpPr>
          <p:nvPr/>
        </p:nvSpPr>
        <p:spPr bwMode="auto">
          <a:xfrm>
            <a:off x="6564312" y="2253457"/>
            <a:ext cx="13366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solidFill>
                  <a:srgbClr val="FF0000"/>
                </a:solidFill>
                <a:latin typeface="楷体" panose="02010609060101010101" pitchFamily="49" charset="-122"/>
                <a:ea typeface="楷体" panose="02010609060101010101" pitchFamily="49" charset="-122"/>
              </a:rPr>
              <a:t>谦虚</a:t>
            </a:r>
          </a:p>
        </p:txBody>
      </p:sp>
      <p:sp>
        <p:nvSpPr>
          <p:cNvPr id="5" name="TextBox 4"/>
          <p:cNvSpPr txBox="1">
            <a:spLocks noChangeArrowheads="1"/>
          </p:cNvSpPr>
          <p:nvPr/>
        </p:nvSpPr>
        <p:spPr bwMode="auto">
          <a:xfrm>
            <a:off x="3127376" y="3794125"/>
            <a:ext cx="8874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solidFill>
                  <a:srgbClr val="FF0000"/>
                </a:solidFill>
                <a:latin typeface="楷体" panose="02010609060101010101" pitchFamily="49" charset="-122"/>
                <a:ea typeface="楷体" panose="02010609060101010101" pitchFamily="49" charset="-122"/>
              </a:rPr>
              <a:t>弱</a:t>
            </a:r>
          </a:p>
        </p:txBody>
      </p:sp>
      <p:sp>
        <p:nvSpPr>
          <p:cNvPr id="6" name="TextBox 5"/>
          <p:cNvSpPr txBox="1">
            <a:spLocks noChangeArrowheads="1"/>
          </p:cNvSpPr>
          <p:nvPr/>
        </p:nvSpPr>
        <p:spPr bwMode="auto">
          <a:xfrm>
            <a:off x="4809330" y="3794125"/>
            <a:ext cx="8858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宋体" panose="02010600030101010101" pitchFamily="2" charset="-122"/>
              </a:defRPr>
            </a:lvl1pPr>
            <a:lvl2pPr defTabSz="457200">
              <a:defRPr>
                <a:solidFill>
                  <a:schemeClr val="tx1"/>
                </a:solidFill>
                <a:latin typeface="Arial" panose="020B0604020202020204" pitchFamily="34" charset="0"/>
                <a:ea typeface="宋体" panose="02010600030101010101" pitchFamily="2" charset="-122"/>
              </a:defRPr>
            </a:lvl2pPr>
            <a:lvl3pPr defTabSz="457200">
              <a:defRPr>
                <a:solidFill>
                  <a:schemeClr val="tx1"/>
                </a:solidFill>
                <a:latin typeface="Arial" panose="020B0604020202020204" pitchFamily="34" charset="0"/>
                <a:ea typeface="宋体" panose="02010600030101010101" pitchFamily="2" charset="-122"/>
              </a:defRPr>
            </a:lvl3pPr>
            <a:lvl4pPr defTabSz="457200">
              <a:defRPr>
                <a:solidFill>
                  <a:schemeClr val="tx1"/>
                </a:solidFill>
                <a:latin typeface="Arial" panose="020B0604020202020204" pitchFamily="34" charset="0"/>
                <a:ea typeface="宋体" panose="02010600030101010101" pitchFamily="2" charset="-122"/>
              </a:defRPr>
            </a:lvl4pPr>
            <a:lvl5pPr defTabSz="457200">
              <a:defRPr>
                <a:solidFill>
                  <a:schemeClr val="tx1"/>
                </a:solidFill>
                <a:latin typeface="Arial" panose="020B0604020202020204" pitchFamily="34" charset="0"/>
                <a:ea typeface="宋体" panose="02010600030101010101" pitchFamily="2" charset="-122"/>
              </a:defRPr>
            </a:lvl5pPr>
            <a:lvl6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defTabSz="4572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solidFill>
                  <a:srgbClr val="FF0000"/>
                </a:solidFill>
                <a:latin typeface="楷体" panose="02010609060101010101" pitchFamily="49" charset="-122"/>
                <a:ea typeface="楷体" panose="02010609060101010101" pitchFamily="49" charset="-122"/>
              </a:rPr>
              <a:t>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第一PPT模板网-WWW.1PPT.COM"/>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3.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2262</Words>
  <Application>Microsoft Office PowerPoint</Application>
  <PresentationFormat>全屏显示(4:3)</PresentationFormat>
  <Paragraphs>229</Paragraphs>
  <Slides>34</Slides>
  <Notes>34</Notes>
  <HiddenSlides>0</HiddenSlides>
  <MMClips>0</MMClips>
  <ScaleCrop>false</ScaleCrop>
  <HeadingPairs>
    <vt:vector size="4" baseType="variant">
      <vt:variant>
        <vt:lpstr>主题</vt:lpstr>
      </vt:variant>
      <vt:variant>
        <vt:i4>1</vt:i4>
      </vt:variant>
      <vt:variant>
        <vt:lpstr>幻灯片标题</vt:lpstr>
      </vt:variant>
      <vt:variant>
        <vt:i4>34</vt:i4>
      </vt:variant>
    </vt:vector>
  </HeadingPairs>
  <TitlesOfParts>
    <vt:vector size="35" baseType="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第一PPT模板网-WWW.1PPT.COM</dc:title>
  <dc:subject>第一PPT模板网-WWW.1PPT.COM</dc:subject>
  <dc:creator/>
  <cp:keywords>第一PPT模板网-WWW.1PPT.COM</cp:keywords>
  <cp:lastModifiedBy/>
  <cp:revision>1</cp:revision>
  <dcterms:created xsi:type="dcterms:W3CDTF">2018-12-04T03:19:02Z</dcterms:created>
  <dcterms:modified xsi:type="dcterms:W3CDTF">2020-03-09T06:55:14Z</dcterms:modified>
</cp:coreProperties>
</file>