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3" r:id="rId1"/>
  </p:sldMasterIdLst>
  <p:notesMasterIdLst>
    <p:notesMasterId r:id="rId25"/>
  </p:notesMasterIdLst>
  <p:sldIdLst>
    <p:sldId id="291" r:id="rId2"/>
    <p:sldId id="292" r:id="rId3"/>
    <p:sldId id="293" r:id="rId4"/>
    <p:sldId id="289" r:id="rId5"/>
    <p:sldId id="284" r:id="rId6"/>
    <p:sldId id="290" r:id="rId7"/>
    <p:sldId id="285" r:id="rId8"/>
    <p:sldId id="286" r:id="rId9"/>
    <p:sldId id="287" r:id="rId10"/>
    <p:sldId id="288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4" r:id="rId20"/>
    <p:sldId id="257" r:id="rId21"/>
    <p:sldId id="259" r:id="rId22"/>
    <p:sldId id="261" r:id="rId23"/>
    <p:sldId id="262" r:id="rId24"/>
  </p:sldIdLst>
  <p:sldSz cx="9144000" cy="6858000" type="screen4x3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1DFF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>
        <p:scale>
          <a:sx n="92" d="100"/>
          <a:sy n="92" d="100"/>
        </p:scale>
        <p:origin x="-1114" y="1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809A00-87A2-4CD5-BE06-431ADFE6C736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42F7D8-399E-4452-9D42-55A55BE90A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49472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powerpoint/" TargetMode="External"/><Relationship Id="rId13" Type="http://schemas.openxmlformats.org/officeDocument/2006/relationships/hyperlink" Target="http://www.1ppt.cn/" TargetMode="External"/><Relationship Id="rId18" Type="http://schemas.openxmlformats.org/officeDocument/2006/relationships/hyperlink" Target="http://www.1ppt.com/kejian/meishu/" TargetMode="External"/><Relationship Id="rId3" Type="http://schemas.openxmlformats.org/officeDocument/2006/relationships/hyperlink" Target="http://www.1ppt.com/moban/" TargetMode="External"/><Relationship Id="rId21" Type="http://schemas.openxmlformats.org/officeDocument/2006/relationships/hyperlink" Target="http://www.1ppt.com/kejian/huaxue/" TargetMode="External"/><Relationship Id="rId7" Type="http://schemas.openxmlformats.org/officeDocument/2006/relationships/hyperlink" Target="http://www.1ppt.com/xiazai/" TargetMode="External"/><Relationship Id="rId12" Type="http://schemas.openxmlformats.org/officeDocument/2006/relationships/hyperlink" Target="http://www.1ppt.com/jiaoan/" TargetMode="External"/><Relationship Id="rId17" Type="http://schemas.openxmlformats.org/officeDocument/2006/relationships/hyperlink" Target="http://www.1ppt.com/kejian/yingyu/" TargetMode="External"/><Relationship Id="rId2" Type="http://schemas.openxmlformats.org/officeDocument/2006/relationships/slide" Target="../slides/slide3.xml"/><Relationship Id="rId16" Type="http://schemas.openxmlformats.org/officeDocument/2006/relationships/hyperlink" Target="http://www.1ppt.com/kejian/shuxue/" TargetMode="External"/><Relationship Id="rId20" Type="http://schemas.openxmlformats.org/officeDocument/2006/relationships/hyperlink" Target="http://www.1ppt.com/kejian/wul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tubiao/" TargetMode="External"/><Relationship Id="rId11" Type="http://schemas.openxmlformats.org/officeDocument/2006/relationships/hyperlink" Target="http://www.1ppt.com/shiti/" TargetMode="External"/><Relationship Id="rId24" Type="http://schemas.openxmlformats.org/officeDocument/2006/relationships/hyperlink" Target="http://www.1ppt.com/kejian/lishi/" TargetMode="External"/><Relationship Id="rId5" Type="http://schemas.openxmlformats.org/officeDocument/2006/relationships/hyperlink" Target="http://www.1ppt.com/beijing/" TargetMode="External"/><Relationship Id="rId15" Type="http://schemas.openxmlformats.org/officeDocument/2006/relationships/hyperlink" Target="http://www.1ppt.com/kejian/yuwen/" TargetMode="External"/><Relationship Id="rId23" Type="http://schemas.openxmlformats.org/officeDocument/2006/relationships/hyperlink" Target="http://www.1ppt.com/kejian/dili/" TargetMode="External"/><Relationship Id="rId10" Type="http://schemas.openxmlformats.org/officeDocument/2006/relationships/hyperlink" Target="http://www.1ppt.com/fanwen/" TargetMode="External"/><Relationship Id="rId19" Type="http://schemas.openxmlformats.org/officeDocument/2006/relationships/hyperlink" Target="http://www.1ppt.com/kejian/kexue/" TargetMode="External"/><Relationship Id="rId4" Type="http://schemas.openxmlformats.org/officeDocument/2006/relationships/hyperlink" Target="http://www.1ppt.com/sucai/" TargetMode="External"/><Relationship Id="rId9" Type="http://schemas.openxmlformats.org/officeDocument/2006/relationships/hyperlink" Target="http://www.1ppt.com/ziliao/" TargetMode="External"/><Relationship Id="rId14" Type="http://schemas.openxmlformats.org/officeDocument/2006/relationships/hyperlink" Target="http://www.1ppt.com/kejian/" TargetMode="External"/><Relationship Id="rId22" Type="http://schemas.openxmlformats.org/officeDocument/2006/relationships/hyperlink" Target="http://www.1ppt.com/kejian/shengwu/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素材：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4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背景：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5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图表：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6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7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教程：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8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资料下载：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9"/>
              </a:rPr>
              <a:t>www.1ppt.com/ziliao/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范文下载：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0"/>
              </a:rPr>
              <a:t>www.1ppt.com/fanwen/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试卷下载：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1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教案下载：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2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论坛：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3"/>
              </a:rPr>
              <a:t>www.1ppt.cn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语文课件：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5"/>
              </a:rPr>
              <a:t>www.1ppt.com/kejian/yuwen/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数学课件：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6"/>
              </a:rPr>
              <a:t>www.1ppt.com/kejian/shuxue/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英语课件：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7"/>
              </a:rPr>
              <a:t>www.1ppt.com/kejian/yingyu/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美术课件：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8"/>
              </a:rPr>
              <a:t>www.1ppt.com/kejian/meishu/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科学课件：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9"/>
              </a:rPr>
              <a:t>www.1ppt.com/kejian/kexue/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物理课件：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0"/>
              </a:rPr>
              <a:t>www.1ppt.com/kejian/wuli/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化学课件：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1"/>
              </a:rPr>
              <a:t>www.1ppt.com/kejian/huaxue/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生物课件：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2"/>
              </a:rPr>
              <a:t>www.1ppt.com/kejian/shengwu/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地理课件：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3"/>
              </a:rPr>
              <a:t>www.1ppt.com/kejian/dili/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历史课件：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4"/>
              </a:rPr>
              <a:t>www.1ppt.com/kejian/lishi/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42F7D8-399E-4452-9D42-55A55BE90AB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60488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42F7D8-399E-4452-9D42-55A55BE90AB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67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9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 Placeholder 2"/>
          <p:cNvSpPr>
            <a:spLocks noGrp="1" noChangeArrowheads="1"/>
          </p:cNvSpPr>
          <p:nvPr>
            <p:ph type="subTitle" idx="1"/>
          </p:nvPr>
        </p:nvSpPr>
        <p:spPr>
          <a:xfrm>
            <a:off x="3286125" y="2981325"/>
            <a:ext cx="5438775" cy="533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400">
                <a:solidFill>
                  <a:schemeClr val="accent2"/>
                </a:solidFill>
              </a:defRPr>
            </a:lvl1pPr>
          </a:lstStyle>
          <a:p>
            <a:r>
              <a:rPr lang="zh-CN" altLang="en-US" smtClean="0"/>
              <a:t>单击此处编辑母版副标题样式</a:t>
            </a:r>
            <a:endParaRPr lang="zh-CN"/>
          </a:p>
        </p:txBody>
      </p:sp>
      <p:sp>
        <p:nvSpPr>
          <p:cNvPr id="3079" name="Title Placeholder 1"/>
          <p:cNvSpPr>
            <a:spLocks noGrp="1" noChangeArrowheads="1"/>
          </p:cNvSpPr>
          <p:nvPr>
            <p:ph type="ctrTitle"/>
          </p:nvPr>
        </p:nvSpPr>
        <p:spPr>
          <a:xfrm>
            <a:off x="3276600" y="1930400"/>
            <a:ext cx="5438775" cy="955675"/>
          </a:xfrm>
        </p:spPr>
        <p:txBody>
          <a:bodyPr/>
          <a:lstStyle>
            <a:lvl1pPr algn="ctr">
              <a:defRPr>
                <a:solidFill>
                  <a:schemeClr val="accent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/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FF51C3D3-62E2-46FE-B8D2-BAE0EF3CF9EC}" type="datetimeFigureOut">
              <a:rPr lang="zh-CN" altLang="en-US"/>
              <a:pPr>
                <a:defRPr/>
              </a:pPr>
              <a:t>2020/3/9</a:t>
            </a:fld>
            <a:endParaRPr lang="en-US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83290F2-082F-4115-A626-620567657EA1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2702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CDCA0-7323-4271-A04E-06CBA77437BF}" type="datetimeFigureOut">
              <a:rPr lang="zh-CN" altLang="en-US"/>
              <a:pPr>
                <a:defRPr/>
              </a:pPr>
              <a:t>2020/3/9</a:t>
            </a:fld>
            <a:endParaRPr lang="en-US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8142EC-8F4D-4722-9035-51BE5FD8E1D2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8141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112369-F94C-4B67-8C33-E9B236BD1EF5}" type="datetimeFigureOut">
              <a:rPr lang="zh-CN" altLang="en-US"/>
              <a:pPr>
                <a:defRPr/>
              </a:pPr>
              <a:t>2020/3/9</a:t>
            </a:fld>
            <a:endParaRPr lang="en-US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1C7E62-EB73-428B-A6E1-0D87A80A5067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64460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85775" y="1206500"/>
            <a:ext cx="3968750" cy="5064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06925" y="1206500"/>
            <a:ext cx="3968750" cy="5064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ADA8AE-F5DA-4FFA-880E-F19050516A7C}" type="datetimeFigureOut">
              <a:rPr lang="zh-CN" altLang="en-US"/>
              <a:pPr>
                <a:defRPr/>
              </a:pPr>
              <a:t>2020/3/9</a:t>
            </a:fld>
            <a:endParaRPr lang="en-US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4E348C-8186-452F-856D-9A64A11B58D8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2116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C22E00-80F9-44CC-ADB6-5548FCAFACCB}" type="datetimeFigureOut">
              <a:rPr lang="zh-CN" altLang="en-US"/>
              <a:pPr>
                <a:defRPr/>
              </a:pPr>
              <a:t>2020/3/9</a:t>
            </a:fld>
            <a:endParaRPr lang="en-US"/>
          </a:p>
        </p:txBody>
      </p:sp>
      <p:sp>
        <p:nvSpPr>
          <p:cNvPr id="8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7C5754-B412-47DC-B738-94301CBFAE92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24572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0E6F91-D1B4-4DA0-8B62-D26087E18440}" type="datetimeFigureOut">
              <a:rPr lang="zh-CN" altLang="en-US"/>
              <a:pPr>
                <a:defRPr/>
              </a:pPr>
              <a:t>2020/3/9</a:t>
            </a:fld>
            <a:endParaRPr lang="en-US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F7369B-4CE6-425F-98B2-B298C6319E61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419300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1BB2BF-43A2-4350-8AD6-4931FBC6DE38}" type="datetimeFigureOut">
              <a:rPr lang="zh-CN" altLang="en-US"/>
              <a:pPr>
                <a:defRPr/>
              </a:pPr>
              <a:t>2020/3/9</a:t>
            </a:fld>
            <a:endParaRPr lang="en-US"/>
          </a:p>
        </p:txBody>
      </p:sp>
      <p:sp>
        <p:nvSpPr>
          <p:cNvPr id="3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54F05A-1A7C-47AC-80A9-1F8C6B2F21C7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52919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3495AB-124A-451F-B351-3FE7D3B5FD25}" type="datetimeFigureOut">
              <a:rPr lang="zh-CN" altLang="en-US"/>
              <a:pPr>
                <a:defRPr/>
              </a:pPr>
              <a:t>2020/3/9</a:t>
            </a:fld>
            <a:endParaRPr lang="en-US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1DFC5E-CD55-432C-9FDF-564D0A373DC7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945949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4A1953-2E05-4C5F-98DC-5B3F836028B8}" type="datetimeFigureOut">
              <a:rPr lang="zh-CN" altLang="en-US"/>
              <a:pPr>
                <a:defRPr/>
              </a:pPr>
              <a:t>2020/3/9</a:t>
            </a:fld>
            <a:endParaRPr lang="en-US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7362C0-AAF3-4C29-A47E-A0A091B5C907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24630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50B339-7543-46DB-8513-E7AB3D9C8492}" type="datetimeFigureOut">
              <a:rPr lang="zh-CN" altLang="en-US"/>
              <a:pPr>
                <a:defRPr/>
              </a:pPr>
              <a:t>2020/3/9</a:t>
            </a:fld>
            <a:endParaRPr lang="en-US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7E9178-A57C-4799-BAC2-98977DAC0599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7856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53200" y="252413"/>
            <a:ext cx="2022475" cy="60182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85775" y="252413"/>
            <a:ext cx="5915025" cy="60182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CD99E8-1A12-480D-84C9-CDE6CFCF58E5}" type="datetimeFigureOut">
              <a:rPr lang="zh-CN" altLang="en-US"/>
              <a:pPr>
                <a:defRPr/>
              </a:pPr>
              <a:t>2020/3/9</a:t>
            </a:fld>
            <a:endParaRPr lang="en-US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6EE78A-27B0-41ED-AAC8-F47D36AE9B0B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9929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矩形 8"/>
          <p:cNvSpPr>
            <a:spLocks noChangeArrowheads="1"/>
          </p:cNvSpPr>
          <p:nvPr/>
        </p:nvSpPr>
        <p:spPr bwMode="auto">
          <a:xfrm>
            <a:off x="0" y="-14288"/>
            <a:ext cx="9144000" cy="687228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109717" tIns="54858" rIns="109717" bIns="54858" anchor="ctr"/>
          <a:lstStyle/>
          <a:p>
            <a:pPr algn="ctr" eaLnBrk="0" hangingPunct="0">
              <a:defRPr/>
            </a:pPr>
            <a:endParaRPr lang="zh-CN" altLang="en-US" sz="1500">
              <a:solidFill>
                <a:srgbClr val="FFFFFF"/>
              </a:solidFill>
            </a:endParaRPr>
          </a:p>
        </p:txBody>
      </p:sp>
      <p:sp>
        <p:nvSpPr>
          <p:cNvPr id="2051" name="矩形 12"/>
          <p:cNvSpPr>
            <a:spLocks noChangeArrowheads="1"/>
          </p:cNvSpPr>
          <p:nvPr/>
        </p:nvSpPr>
        <p:spPr bwMode="auto">
          <a:xfrm>
            <a:off x="0" y="182563"/>
            <a:ext cx="9144000" cy="827087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lIns="109717" tIns="54858" rIns="109717" bIns="54858" anchor="ctr"/>
          <a:lstStyle/>
          <a:p>
            <a:pPr algn="ctr" eaLnBrk="0" hangingPunct="0">
              <a:defRPr/>
            </a:pPr>
            <a:endParaRPr lang="zh-CN" altLang="en-US" sz="1500">
              <a:solidFill>
                <a:srgbClr val="FFFFFF"/>
              </a:solidFill>
            </a:endParaRPr>
          </a:p>
        </p:txBody>
      </p:sp>
      <p:sp>
        <p:nvSpPr>
          <p:cNvPr id="2052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85775" y="1206500"/>
            <a:ext cx="8089900" cy="506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9717" tIns="54858" rIns="109717" bIns="5485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</p:txBody>
      </p:sp>
      <p:sp>
        <p:nvSpPr>
          <p:cNvPr id="2053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8650" y="6356350"/>
            <a:ext cx="20574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9717" tIns="54858" rIns="109717" bIns="54858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1000" smtClean="0"/>
            </a:lvl1pPr>
          </a:lstStyle>
          <a:p>
            <a:pPr>
              <a:defRPr/>
            </a:pPr>
            <a:fld id="{DFEBD89A-E10F-45BB-8264-22251CEB7B5B}" type="datetimeFigureOut">
              <a:rPr lang="zh-CN" altLang="en-US"/>
              <a:pPr>
                <a:defRPr/>
              </a:pPr>
              <a:t>2020/3/9</a:t>
            </a:fld>
            <a:endParaRPr lang="en-US"/>
          </a:p>
        </p:txBody>
      </p:sp>
      <p:sp>
        <p:nvSpPr>
          <p:cNvPr id="2054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9717" tIns="54858" rIns="109717" bIns="54858" numCol="1" anchor="ctr" anchorCtr="0" compatLnSpc="1">
            <a:prstTxWarp prst="textNoShape">
              <a:avLst/>
            </a:prstTxWarp>
          </a:bodyPr>
          <a:lstStyle>
            <a:lvl1pPr algn="ctr" eaLnBrk="0" hangingPunct="0">
              <a:defRPr sz="10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5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457950" y="6356350"/>
            <a:ext cx="20574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9717" tIns="54858" rIns="109717" bIns="54858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1000" smtClean="0"/>
            </a:lvl1pPr>
          </a:lstStyle>
          <a:p>
            <a:pPr>
              <a:defRPr/>
            </a:pPr>
            <a:fld id="{064F414E-8A19-40AC-8E84-602646A8EAEC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85775" y="252413"/>
            <a:ext cx="8089900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9717" tIns="54858" rIns="109717" bIns="5485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806" r:id="rId3"/>
    <p:sldLayoutId id="2147483807" r:id="rId4"/>
    <p:sldLayoutId id="2147483808" r:id="rId5"/>
    <p:sldLayoutId id="2147483809" r:id="rId6"/>
    <p:sldLayoutId id="2147483810" r:id="rId7"/>
    <p:sldLayoutId id="2147483811" r:id="rId8"/>
    <p:sldLayoutId id="2147483812" r:id="rId9"/>
    <p:sldLayoutId id="2147483813" r:id="rId10"/>
    <p:sldLayoutId id="2147483814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l" defTabSz="82232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 b="1">
          <a:solidFill>
            <a:schemeClr val="bg1"/>
          </a:solidFill>
          <a:latin typeface="+mj-lt"/>
          <a:ea typeface="+mj-ea"/>
          <a:cs typeface="+mj-cs"/>
        </a:defRPr>
      </a:lvl1pPr>
      <a:lvl2pPr algn="l" defTabSz="82232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 b="1">
          <a:solidFill>
            <a:schemeClr val="bg1"/>
          </a:solidFill>
          <a:latin typeface="Tempus Sans ITC" pitchFamily="82" charset="0"/>
          <a:ea typeface="幼圆" pitchFamily="49" charset="-122"/>
        </a:defRPr>
      </a:lvl2pPr>
      <a:lvl3pPr algn="l" defTabSz="82232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 b="1">
          <a:solidFill>
            <a:schemeClr val="bg1"/>
          </a:solidFill>
          <a:latin typeface="Tempus Sans ITC" pitchFamily="82" charset="0"/>
          <a:ea typeface="幼圆" pitchFamily="49" charset="-122"/>
        </a:defRPr>
      </a:lvl3pPr>
      <a:lvl4pPr algn="l" defTabSz="82232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 b="1">
          <a:solidFill>
            <a:schemeClr val="bg1"/>
          </a:solidFill>
          <a:latin typeface="Tempus Sans ITC" pitchFamily="82" charset="0"/>
          <a:ea typeface="幼圆" pitchFamily="49" charset="-122"/>
        </a:defRPr>
      </a:lvl4pPr>
      <a:lvl5pPr algn="l" defTabSz="82232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 b="1">
          <a:solidFill>
            <a:schemeClr val="bg1"/>
          </a:solidFill>
          <a:latin typeface="Tempus Sans ITC" pitchFamily="82" charset="0"/>
          <a:ea typeface="幼圆" pitchFamily="49" charset="-122"/>
        </a:defRPr>
      </a:lvl5pPr>
      <a:lvl6pPr marL="457200" algn="l" defTabSz="82232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 b="1">
          <a:solidFill>
            <a:schemeClr val="bg1"/>
          </a:solidFill>
          <a:latin typeface="Tempus Sans ITC" pitchFamily="82" charset="0"/>
          <a:ea typeface="幼圆" pitchFamily="49" charset="-122"/>
        </a:defRPr>
      </a:lvl6pPr>
      <a:lvl7pPr marL="914400" algn="l" defTabSz="82232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 b="1">
          <a:solidFill>
            <a:schemeClr val="bg1"/>
          </a:solidFill>
          <a:latin typeface="Tempus Sans ITC" pitchFamily="82" charset="0"/>
          <a:ea typeface="幼圆" pitchFamily="49" charset="-122"/>
        </a:defRPr>
      </a:lvl7pPr>
      <a:lvl8pPr marL="1371600" algn="l" defTabSz="82232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 b="1">
          <a:solidFill>
            <a:schemeClr val="bg1"/>
          </a:solidFill>
          <a:latin typeface="Tempus Sans ITC" pitchFamily="82" charset="0"/>
          <a:ea typeface="幼圆" pitchFamily="49" charset="-122"/>
        </a:defRPr>
      </a:lvl8pPr>
      <a:lvl9pPr marL="1828800" algn="l" defTabSz="82232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 b="1">
          <a:solidFill>
            <a:schemeClr val="bg1"/>
          </a:solidFill>
          <a:latin typeface="Tempus Sans ITC" pitchFamily="82" charset="0"/>
          <a:ea typeface="幼圆" pitchFamily="49" charset="-122"/>
        </a:defRPr>
      </a:lvl9pPr>
    </p:titleStyle>
    <p:bodyStyle>
      <a:lvl1pPr marL="320675" indent="-320675" algn="l" defTabSz="822325" rtl="0" eaLnBrk="1" fontAlgn="base" hangingPunct="1">
        <a:lnSpc>
          <a:spcPct val="90000"/>
        </a:lnSpc>
        <a:spcBef>
          <a:spcPts val="135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m"/>
        <a:defRPr sz="2800">
          <a:solidFill>
            <a:schemeClr val="accent1"/>
          </a:solidFill>
          <a:latin typeface="+mn-lt"/>
          <a:ea typeface="+mn-ea"/>
          <a:cs typeface="+mn-cs"/>
        </a:defRPr>
      </a:lvl1pPr>
      <a:lvl2pPr marL="320675" indent="-320675" algn="l" defTabSz="822325" rtl="0" eaLnBrk="1" fontAlgn="base" hangingPunct="1">
        <a:lnSpc>
          <a:spcPct val="130000"/>
        </a:lnSpc>
        <a:spcBef>
          <a:spcPct val="0"/>
        </a:spcBef>
        <a:spcAft>
          <a:spcPct val="0"/>
        </a:spcAft>
        <a:buFont typeface="Calibri" pitchFamily="34" charset="0"/>
        <a:buChar char=" "/>
        <a:defRPr sz="1900">
          <a:solidFill>
            <a:schemeClr val="tx1"/>
          </a:solidFill>
          <a:latin typeface="+mn-lt"/>
          <a:ea typeface="+mn-ea"/>
        </a:defRPr>
      </a:lvl2pPr>
      <a:lvl3pPr marL="1028700" indent="-206375" algn="l" defTabSz="822325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Calibri" pitchFamily="34" charset="0"/>
        <a:buChar char="•"/>
        <a:defRPr sz="2400">
          <a:solidFill>
            <a:srgbClr val="7F7F7F"/>
          </a:solidFill>
          <a:latin typeface="+mn-lt"/>
          <a:ea typeface="+mn-ea"/>
        </a:defRPr>
      </a:lvl3pPr>
      <a:lvl4pPr marL="1439863" indent="-204788" algn="l" defTabSz="822325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Calibri" pitchFamily="34" charset="0"/>
        <a:buChar char="•"/>
        <a:defRPr sz="1500">
          <a:solidFill>
            <a:srgbClr val="7F7F7F"/>
          </a:solidFill>
          <a:latin typeface="+mn-lt"/>
          <a:ea typeface="+mn-ea"/>
        </a:defRPr>
      </a:lvl4pPr>
      <a:lvl5pPr marL="1851025" indent="-204788" algn="l" defTabSz="822325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Calibri" pitchFamily="34" charset="0"/>
        <a:buChar char="•"/>
        <a:defRPr sz="1500">
          <a:solidFill>
            <a:srgbClr val="7F7F7F"/>
          </a:solidFill>
          <a:latin typeface="+mn-lt"/>
          <a:ea typeface="+mn-ea"/>
        </a:defRPr>
      </a:lvl5pPr>
      <a:lvl6pPr marL="2308225" indent="-204788" algn="l" defTabSz="822325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Calibri" pitchFamily="34" charset="0"/>
        <a:buChar char="•"/>
        <a:defRPr sz="1500">
          <a:solidFill>
            <a:srgbClr val="7F7F7F"/>
          </a:solidFill>
          <a:latin typeface="+mn-lt"/>
          <a:ea typeface="+mn-ea"/>
        </a:defRPr>
      </a:lvl6pPr>
      <a:lvl7pPr marL="2765425" indent="-204788" algn="l" defTabSz="822325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Calibri" pitchFamily="34" charset="0"/>
        <a:buChar char="•"/>
        <a:defRPr sz="1500">
          <a:solidFill>
            <a:srgbClr val="7F7F7F"/>
          </a:solidFill>
          <a:latin typeface="+mn-lt"/>
          <a:ea typeface="+mn-ea"/>
        </a:defRPr>
      </a:lvl7pPr>
      <a:lvl8pPr marL="3222625" indent="-204788" algn="l" defTabSz="822325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Calibri" pitchFamily="34" charset="0"/>
        <a:buChar char="•"/>
        <a:defRPr sz="1500">
          <a:solidFill>
            <a:srgbClr val="7F7F7F"/>
          </a:solidFill>
          <a:latin typeface="+mn-lt"/>
          <a:ea typeface="+mn-ea"/>
        </a:defRPr>
      </a:lvl8pPr>
      <a:lvl9pPr marL="3679825" indent="-204788" algn="l" defTabSz="822325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Calibri" pitchFamily="34" charset="0"/>
        <a:buChar char="•"/>
        <a:defRPr sz="1500">
          <a:solidFill>
            <a:srgbClr val="7F7F7F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71800" y="1268760"/>
            <a:ext cx="6228184" cy="1470025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z="6600" b="1" dirty="0" smtClean="0">
                <a:ea typeface="华文新魏" pitchFamily="2" charset="-122"/>
              </a:rPr>
              <a:t>小学生行为规范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zh-CN" altLang="en-US" sz="25000" b="1" dirty="0" smtClean="0"/>
              <a:t>   聪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843808" y="2780928"/>
            <a:ext cx="735006" cy="24128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www.1ppt.com/moban/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背景：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www.1ppt.com/beijing/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www.1ppt.com/xiazai/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www.1ppt.com/ziliao/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www.1ppt.com/fanwen/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www.1ppt.com/shiti/  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www.1ppt.com/jiaoan/  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www.1ppt.cn                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语文课件：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www.1ppt.com/kejian/yuwen/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数学课件：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www.1ppt.com/kejian/shuxue/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英语课件：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www.1ppt.com/kejian/yingyu/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美术课件：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www.1ppt.com/kejian/meishu/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科学课件：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www.1ppt.com/kejian/kexue/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物理课件：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www.1ppt.com/kejian/wuli/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化学课件：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www.1ppt.com/kejian/huaxue/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生物课件：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www.1ppt.com/kejian/shengwu/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地理课件：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www.1ppt.com/kejian/dili/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历史课件：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www.1ppt.com/kejian/lishi/        </a:t>
            </a:r>
          </a:p>
        </p:txBody>
      </p:sp>
      <p:sp>
        <p:nvSpPr>
          <p:cNvPr id="53250" name="Rectangle 2"/>
          <p:cNvSpPr>
            <a:spLocks noGrp="1" noChangeArrowheads="1"/>
          </p:cNvSpPr>
          <p:nvPr>
            <p:ph idx="1"/>
          </p:nvPr>
        </p:nvSpPr>
        <p:spPr>
          <a:xfrm>
            <a:off x="251520" y="1196752"/>
            <a:ext cx="8686800" cy="4525963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US" altLang="zh-CN" sz="2800" b="1" dirty="0" smtClean="0"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耳到</a:t>
            </a:r>
            <a:r>
              <a:rPr lang="en-US" altLang="zh-CN" sz="2800" b="1" dirty="0" smtClean="0">
                <a:ea typeface="黑体" pitchFamily="49" charset="-122"/>
              </a:rPr>
              <a:t>——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认真倾听老师讲课和同学的发言。 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800" b="1" dirty="0" smtClean="0"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嘴到</a:t>
            </a:r>
            <a:r>
              <a:rPr lang="en-US" altLang="zh-CN" sz="2800" b="1" dirty="0" smtClean="0">
                <a:ea typeface="黑体" pitchFamily="49" charset="-122"/>
              </a:rPr>
              <a:t>——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积极回答老师问题和提出自己的疑问。我们的小朋友要管好自己的小嘴巴，不能随便和别人说话，还要管好自己的小手，不随便摸东西，那样老师讲的话你没听到。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800" b="1" dirty="0" smtClean="0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．眼到</a:t>
            </a:r>
            <a:r>
              <a:rPr lang="en-US" altLang="zh-CN" sz="2800" b="1" dirty="0" smtClean="0">
                <a:ea typeface="黑体" pitchFamily="49" charset="-122"/>
              </a:rPr>
              <a:t>——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不东张西望，眼睛紧盯着老师或书本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800" b="1" dirty="0" smtClean="0">
                <a:latin typeface="黑体" pitchFamily="49" charset="-122"/>
                <a:ea typeface="黑体" pitchFamily="49" charset="-122"/>
              </a:rPr>
              <a:t>4. 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心到</a:t>
            </a:r>
            <a:r>
              <a:rPr lang="en-US" altLang="zh-CN" sz="2800" b="1" dirty="0" smtClean="0">
                <a:ea typeface="黑体" pitchFamily="49" charset="-122"/>
              </a:rPr>
              <a:t>——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认真思考，积极回答问题。</a:t>
            </a:r>
            <a:r>
              <a:rPr lang="zh-CN" altLang="en-US" sz="2800" dirty="0" smtClean="0"/>
              <a:t>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32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32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32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32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32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Rectangle 3"/>
          <p:cNvSpPr>
            <a:spLocks noGrp="1" noChangeArrowheads="1"/>
          </p:cNvSpPr>
          <p:nvPr>
            <p:ph type="title"/>
          </p:nvPr>
        </p:nvSpPr>
        <p:spPr>
          <a:xfrm>
            <a:off x="539552" y="1412776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z="6600" b="1" dirty="0" smtClean="0">
                <a:solidFill>
                  <a:schemeClr val="accent1"/>
                </a:solidFill>
                <a:latin typeface="幼圆" pitchFamily="49" charset="-122"/>
                <a:ea typeface="幼圆" pitchFamily="49" charset="-122"/>
              </a:rPr>
              <a:t>小学生行为规范</a:t>
            </a:r>
            <a:endParaRPr lang="zh-CN" altLang="en-US" sz="6000" dirty="0" smtClean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88640"/>
            <a:ext cx="8229600" cy="762000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b="1" dirty="0" smtClean="0"/>
              <a:t>班级公约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1700213"/>
            <a:ext cx="8540750" cy="4084637"/>
          </a:xfrm>
        </p:spPr>
        <p:txBody>
          <a:bodyPr/>
          <a:lstStyle/>
          <a:p>
            <a:pPr eaLnBrk="1" hangingPunct="1">
              <a:lnSpc>
                <a:spcPct val="40000"/>
              </a:lnSpc>
              <a:buFontTx/>
              <a:buNone/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、 进校门，懂礼貌，老师同学问声好；</a:t>
            </a:r>
          </a:p>
          <a:p>
            <a:pPr eaLnBrk="1" hangingPunct="1">
              <a:lnSpc>
                <a:spcPct val="40000"/>
              </a:lnSpc>
              <a:buFontTx/>
              <a:buNone/>
            </a:pPr>
            <a:endParaRPr lang="zh-CN" altLang="en-US" sz="3600" b="1" dirty="0" smtClean="0"/>
          </a:p>
          <a:p>
            <a:pPr eaLnBrk="1" hangingPunct="1">
              <a:lnSpc>
                <a:spcPct val="40000"/>
              </a:lnSpc>
              <a:buFontTx/>
              <a:buNone/>
            </a:pPr>
            <a:r>
              <a:rPr lang="en-US" altLang="zh-CN" sz="3600" b="1" dirty="0" smtClean="0"/>
              <a:t>2</a:t>
            </a:r>
            <a:r>
              <a:rPr lang="zh-CN" altLang="en-US" sz="3600" b="1" dirty="0" smtClean="0"/>
              <a:t>、 坐要正，听认真，上课不可开小差；</a:t>
            </a:r>
          </a:p>
          <a:p>
            <a:pPr eaLnBrk="1" hangingPunct="1">
              <a:lnSpc>
                <a:spcPct val="40000"/>
              </a:lnSpc>
              <a:buFontTx/>
              <a:buNone/>
            </a:pPr>
            <a:endParaRPr lang="zh-CN" altLang="en-US" sz="3600" b="1" dirty="0" smtClean="0"/>
          </a:p>
          <a:p>
            <a:pPr eaLnBrk="1" hangingPunct="1">
              <a:lnSpc>
                <a:spcPct val="40000"/>
              </a:lnSpc>
              <a:buFontTx/>
              <a:buNone/>
            </a:pPr>
            <a:r>
              <a:rPr lang="en-US" altLang="zh-CN" sz="3600" b="1" dirty="0" smtClean="0"/>
              <a:t>3</a:t>
            </a:r>
            <a:r>
              <a:rPr lang="zh-CN" altLang="en-US" sz="3600" b="1" dirty="0" smtClean="0"/>
              <a:t>、 爱学习，勤钻研，不懂就问要虚心；</a:t>
            </a:r>
          </a:p>
          <a:p>
            <a:pPr eaLnBrk="1" hangingPunct="1">
              <a:lnSpc>
                <a:spcPct val="40000"/>
              </a:lnSpc>
              <a:buFontTx/>
              <a:buNone/>
            </a:pPr>
            <a:endParaRPr lang="zh-CN" altLang="en-US" sz="3600" b="1" dirty="0" smtClean="0"/>
          </a:p>
          <a:p>
            <a:pPr eaLnBrk="1" hangingPunct="1">
              <a:lnSpc>
                <a:spcPct val="40000"/>
              </a:lnSpc>
              <a:buFontTx/>
              <a:buNone/>
            </a:pPr>
            <a:r>
              <a:rPr lang="en-US" altLang="zh-CN" sz="3600" b="1" dirty="0" smtClean="0"/>
              <a:t>4</a:t>
            </a:r>
            <a:r>
              <a:rPr lang="zh-CN" altLang="en-US" sz="3600" b="1" dirty="0" smtClean="0"/>
              <a:t>、 不追赶，不打闹，课间休息讲文明；</a:t>
            </a:r>
          </a:p>
          <a:p>
            <a:pPr eaLnBrk="1" hangingPunct="1">
              <a:lnSpc>
                <a:spcPct val="40000"/>
              </a:lnSpc>
              <a:buFontTx/>
              <a:buNone/>
            </a:pPr>
            <a:endParaRPr lang="zh-CN" altLang="en-US" sz="3600" b="1" dirty="0" smtClean="0"/>
          </a:p>
          <a:p>
            <a:pPr eaLnBrk="1" hangingPunct="1">
              <a:lnSpc>
                <a:spcPct val="40000"/>
              </a:lnSpc>
              <a:buFontTx/>
              <a:buNone/>
            </a:pPr>
            <a:r>
              <a:rPr lang="en-US" altLang="zh-CN" sz="3600" b="1" dirty="0" smtClean="0"/>
              <a:t>5</a:t>
            </a:r>
            <a:r>
              <a:rPr lang="zh-CN" altLang="en-US" sz="3600" b="1" dirty="0" smtClean="0"/>
              <a:t>、 讲协作，互帮助，不为小事争又吵；</a:t>
            </a:r>
          </a:p>
          <a:p>
            <a:pPr eaLnBrk="1" hangingPunct="1">
              <a:lnSpc>
                <a:spcPct val="40000"/>
              </a:lnSpc>
              <a:buFontTx/>
              <a:buNone/>
            </a:pPr>
            <a:endParaRPr lang="zh-CN" altLang="en-US" sz="3600" b="1" dirty="0" smtClean="0"/>
          </a:p>
          <a:p>
            <a:pPr eaLnBrk="1" hangingPunct="1">
              <a:lnSpc>
                <a:spcPct val="40000"/>
              </a:lnSpc>
              <a:buFontTx/>
              <a:buNone/>
            </a:pPr>
            <a:r>
              <a:rPr lang="en-US" altLang="zh-CN" sz="3600" b="1" dirty="0" smtClean="0"/>
              <a:t>6</a:t>
            </a:r>
            <a:r>
              <a:rPr lang="zh-CN" altLang="en-US" sz="3600" b="1" dirty="0" smtClean="0"/>
              <a:t>、 爱清洁，讲卫生，教室整洁个人净。</a:t>
            </a:r>
          </a:p>
          <a:p>
            <a:pPr eaLnBrk="1" hangingPunct="1">
              <a:lnSpc>
                <a:spcPct val="40000"/>
              </a:lnSpc>
              <a:buFontTx/>
              <a:buNone/>
            </a:pPr>
            <a:endParaRPr lang="zh-CN" altLang="en-US" sz="3600" b="1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476250"/>
            <a:ext cx="8208963" cy="936625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b="1" smtClean="0"/>
              <a:t>班级公约</a:t>
            </a:r>
            <a:br>
              <a:rPr lang="zh-CN" altLang="en-US" b="1" smtClean="0"/>
            </a:br>
            <a:endParaRPr lang="zh-CN" altLang="en-US" b="1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1412875"/>
            <a:ext cx="8964612" cy="5092700"/>
          </a:xfrm>
        </p:spPr>
        <p:txBody>
          <a:bodyPr/>
          <a:lstStyle/>
          <a:p>
            <a:pPr eaLnBrk="1" hangingPunct="1">
              <a:lnSpc>
                <a:spcPct val="40000"/>
              </a:lnSpc>
              <a:buFontTx/>
              <a:buNone/>
            </a:pPr>
            <a:r>
              <a:rPr lang="en-US" altLang="zh-CN" sz="3600" b="1" dirty="0" smtClean="0"/>
              <a:t>7</a:t>
            </a:r>
            <a:r>
              <a:rPr lang="zh-CN" altLang="en-US" sz="3600" b="1" dirty="0" smtClean="0"/>
              <a:t>、 草地绿，校舍新，爱护公物和绿地；</a:t>
            </a:r>
          </a:p>
          <a:p>
            <a:pPr eaLnBrk="1" hangingPunct="1">
              <a:lnSpc>
                <a:spcPct val="40000"/>
              </a:lnSpc>
              <a:buFontTx/>
              <a:buNone/>
            </a:pPr>
            <a:endParaRPr lang="zh-CN" altLang="en-US" sz="3600" b="1" dirty="0" smtClean="0"/>
          </a:p>
          <a:p>
            <a:pPr eaLnBrk="1" hangingPunct="1">
              <a:lnSpc>
                <a:spcPct val="40000"/>
              </a:lnSpc>
              <a:buFontTx/>
              <a:buNone/>
            </a:pPr>
            <a:r>
              <a:rPr lang="en-US" altLang="zh-CN" sz="3600" b="1" dirty="0" smtClean="0"/>
              <a:t>8</a:t>
            </a:r>
            <a:r>
              <a:rPr lang="zh-CN" altLang="en-US" sz="3600" b="1" dirty="0" smtClean="0"/>
              <a:t>、 不费水，省用电，节约能源不浪费；</a:t>
            </a:r>
          </a:p>
          <a:p>
            <a:pPr eaLnBrk="1" hangingPunct="1">
              <a:lnSpc>
                <a:spcPct val="40000"/>
              </a:lnSpc>
              <a:buFontTx/>
              <a:buNone/>
            </a:pPr>
            <a:endParaRPr lang="zh-CN" altLang="en-US" sz="3600" b="1" dirty="0" smtClean="0"/>
          </a:p>
          <a:p>
            <a:pPr eaLnBrk="1" hangingPunct="1">
              <a:lnSpc>
                <a:spcPct val="40000"/>
              </a:lnSpc>
              <a:buFontTx/>
              <a:buNone/>
            </a:pPr>
            <a:r>
              <a:rPr lang="en-US" altLang="zh-CN" sz="3600" b="1" dirty="0" smtClean="0"/>
              <a:t>9</a:t>
            </a:r>
            <a:r>
              <a:rPr lang="zh-CN" altLang="en-US" sz="3600" b="1" dirty="0" smtClean="0"/>
              <a:t>、 守公德，讲文明，校内校外一个样；</a:t>
            </a:r>
          </a:p>
          <a:p>
            <a:pPr eaLnBrk="1" hangingPunct="1">
              <a:lnSpc>
                <a:spcPct val="40000"/>
              </a:lnSpc>
              <a:buFontTx/>
              <a:buNone/>
            </a:pPr>
            <a:endParaRPr lang="zh-CN" altLang="en-US" sz="3600" b="1" dirty="0" smtClean="0"/>
          </a:p>
          <a:p>
            <a:pPr eaLnBrk="1" hangingPunct="1">
              <a:lnSpc>
                <a:spcPct val="40000"/>
              </a:lnSpc>
              <a:buFontTx/>
              <a:buNone/>
            </a:pPr>
            <a:r>
              <a:rPr lang="en-US" altLang="zh-CN" sz="3600" b="1" dirty="0" smtClean="0"/>
              <a:t>10</a:t>
            </a:r>
            <a:r>
              <a:rPr lang="zh-CN" altLang="en-US" sz="3600" b="1" dirty="0" smtClean="0"/>
              <a:t>、 尊老师，敬长辈，孝敬父母有爱心；</a:t>
            </a:r>
          </a:p>
          <a:p>
            <a:pPr eaLnBrk="1" hangingPunct="1">
              <a:lnSpc>
                <a:spcPct val="40000"/>
              </a:lnSpc>
              <a:buFontTx/>
              <a:buNone/>
            </a:pPr>
            <a:endParaRPr lang="zh-CN" altLang="en-US" sz="3600" b="1" dirty="0" smtClean="0"/>
          </a:p>
          <a:p>
            <a:pPr eaLnBrk="1" hangingPunct="1">
              <a:lnSpc>
                <a:spcPct val="40000"/>
              </a:lnSpc>
              <a:buFontTx/>
              <a:buNone/>
            </a:pPr>
            <a:r>
              <a:rPr lang="en-US" altLang="zh-CN" sz="3600" b="1" dirty="0" smtClean="0"/>
              <a:t>11</a:t>
            </a:r>
            <a:r>
              <a:rPr lang="zh-CN" altLang="en-US" sz="3600" b="1" dirty="0" smtClean="0"/>
              <a:t>、 不撒娇，学自立，自己事情自己做；</a:t>
            </a:r>
          </a:p>
          <a:p>
            <a:pPr eaLnBrk="1" hangingPunct="1">
              <a:lnSpc>
                <a:spcPct val="40000"/>
              </a:lnSpc>
              <a:buFontTx/>
              <a:buNone/>
            </a:pPr>
            <a:endParaRPr lang="zh-CN" altLang="en-US" sz="3600" b="1" dirty="0" smtClean="0"/>
          </a:p>
          <a:p>
            <a:pPr eaLnBrk="1" hangingPunct="1">
              <a:lnSpc>
                <a:spcPct val="40000"/>
              </a:lnSpc>
              <a:buFontTx/>
              <a:buNone/>
            </a:pPr>
            <a:r>
              <a:rPr lang="en-US" altLang="zh-CN" sz="3600" b="1" dirty="0" smtClean="0"/>
              <a:t>12</a:t>
            </a:r>
            <a:r>
              <a:rPr lang="zh-CN" altLang="en-US" sz="3600" b="1" dirty="0" smtClean="0"/>
              <a:t>、 手拉手，心连心，团结友爱共进步。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3059832" y="332656"/>
            <a:ext cx="2736850" cy="603250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z="4000" b="1" dirty="0" smtClean="0"/>
              <a:t>一日常规</a:t>
            </a:r>
            <a:endParaRPr lang="zh-CN" altLang="en-US" sz="4000" dirty="0" smtClean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1340768"/>
            <a:ext cx="8540750" cy="3024336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zh-CN" altLang="en-US" sz="3600" b="1" dirty="0" smtClean="0">
                <a:solidFill>
                  <a:schemeClr val="tx2"/>
                </a:solidFill>
              </a:rPr>
              <a:t>一、晨读</a:t>
            </a:r>
          </a:p>
          <a:p>
            <a:pPr eaLnBrk="1" hangingPunct="1">
              <a:buFontTx/>
              <a:buNone/>
            </a:pPr>
            <a:r>
              <a:rPr lang="en-US" altLang="zh-CN" dirty="0" smtClean="0"/>
              <a:t>1.</a:t>
            </a:r>
            <a:r>
              <a:rPr lang="zh-CN" altLang="en-US" dirty="0" smtClean="0"/>
              <a:t>认真晨读。进教室后拿出课本，晨读时应认真，不喧哗，不随便走动。</a:t>
            </a:r>
          </a:p>
          <a:p>
            <a:pPr eaLnBrk="1" hangingPunct="1">
              <a:buFontTx/>
              <a:buNone/>
            </a:pPr>
            <a:r>
              <a:rPr lang="en-US" altLang="zh-CN" dirty="0" smtClean="0"/>
              <a:t>2.</a:t>
            </a:r>
            <a:r>
              <a:rPr lang="zh-CN" altLang="en-US" dirty="0" smtClean="0"/>
              <a:t>晨读课迟到，应站到教室门口，报告，得到许可，方可进入教室入座。晨读下课，就随时做好下一节上课准备。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idx="1"/>
          </p:nvPr>
        </p:nvSpPr>
        <p:spPr>
          <a:xfrm>
            <a:off x="301625" y="1052513"/>
            <a:ext cx="8540750" cy="480377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3600" b="1" dirty="0" smtClean="0">
                <a:solidFill>
                  <a:schemeClr val="tx2"/>
                </a:solidFill>
                <a:latin typeface="宋体" pitchFamily="2" charset="-122"/>
              </a:rPr>
              <a:t>三、上课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altLang="zh-CN" sz="2400" dirty="0" smtClean="0"/>
              <a:t>1.</a:t>
            </a:r>
            <a:r>
              <a:rPr lang="zh-CN" altLang="en-US" sz="2400" dirty="0" smtClean="0"/>
              <a:t>上课前桌上放好必要的文具、课本。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altLang="zh-CN" sz="2400" dirty="0" smtClean="0"/>
              <a:t>2.</a:t>
            </a:r>
            <a:r>
              <a:rPr lang="zh-CN" altLang="en-US" sz="2400" dirty="0" smtClean="0"/>
              <a:t>预备铃响，全体同学进教室。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altLang="zh-CN" sz="2400" dirty="0" smtClean="0"/>
              <a:t>3.</a:t>
            </a:r>
            <a:r>
              <a:rPr lang="zh-CN" altLang="en-US" sz="2400" dirty="0" smtClean="0"/>
              <a:t>上课迟到的同学，应站在教室门口打报告，经老师许可，方可入座，不得任意冲入教室，影响上课。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altLang="zh-CN" sz="2400" dirty="0" smtClean="0"/>
              <a:t>4.</a:t>
            </a:r>
            <a:r>
              <a:rPr lang="zh-CN" altLang="en-US" sz="2400" dirty="0" smtClean="0"/>
              <a:t>上课时，坐姿要端正，看书、写字，胸要离桌一拳，眼要离书、纸一尺，不斜视，不做小动作，课上专心听讲，积极思考，认真做笔记，提问要举手。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altLang="zh-CN" sz="2400" dirty="0" smtClean="0"/>
              <a:t>5.</a:t>
            </a:r>
            <a:r>
              <a:rPr lang="zh-CN" altLang="en-US" sz="2400" dirty="0" smtClean="0"/>
              <a:t>课上不随意讲话，不随意下位置走动，不和老师顶撞，不做与课堂无关的事。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altLang="zh-CN" sz="2400" dirty="0" smtClean="0"/>
              <a:t>6.</a:t>
            </a:r>
            <a:r>
              <a:rPr lang="zh-CN" altLang="en-US" sz="2400" dirty="0" smtClean="0"/>
              <a:t>下课铃响，待教师示意下课，宣布休息，方可离开座位。出教师门不得拥挤，一般应让老师先离开教室，有人听课，更应礼让客人。</a:t>
            </a:r>
          </a:p>
        </p:txBody>
      </p:sp>
      <p:sp>
        <p:nvSpPr>
          <p:cNvPr id="40963" name="Rectangle 3"/>
          <p:cNvSpPr>
            <a:spLocks noRot="1" noChangeArrowheads="1"/>
          </p:cNvSpPr>
          <p:nvPr/>
        </p:nvSpPr>
        <p:spPr bwMode="auto">
          <a:xfrm>
            <a:off x="3114491" y="332656"/>
            <a:ext cx="273685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zh-CN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一日常规</a:t>
            </a:r>
            <a:endParaRPr lang="zh-CN" altLang="en-US" sz="4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idx="1"/>
          </p:nvPr>
        </p:nvSpPr>
        <p:spPr>
          <a:xfrm>
            <a:off x="230188" y="1268760"/>
            <a:ext cx="8540750" cy="5260975"/>
          </a:xfrm>
        </p:spPr>
        <p:txBody>
          <a:bodyPr/>
          <a:lstStyle/>
          <a:p>
            <a:pPr eaLnBrk="1" hangingPunct="1">
              <a:lnSpc>
                <a:spcPct val="100000"/>
              </a:lnSpc>
              <a:buFontTx/>
              <a:buNone/>
            </a:pPr>
            <a:r>
              <a:rPr lang="zh-CN" altLang="en-US" b="1" dirty="0" smtClean="0">
                <a:solidFill>
                  <a:schemeClr val="tx2"/>
                </a:solidFill>
              </a:rPr>
              <a:t>四、课间</a:t>
            </a:r>
          </a:p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zh-CN" dirty="0" smtClean="0"/>
              <a:t>1 .</a:t>
            </a:r>
            <a:r>
              <a:rPr lang="zh-CN" altLang="en-US" dirty="0" smtClean="0"/>
              <a:t>下课后，值日生应负责擦黑板、讲台，全体同学应走出教室休息、远眺，适当活动，调剂身心。</a:t>
            </a:r>
          </a:p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zh-CN" dirty="0" smtClean="0"/>
              <a:t>2.</a:t>
            </a:r>
            <a:r>
              <a:rPr lang="zh-CN" altLang="en-US" dirty="0" smtClean="0"/>
              <a:t>课间不得在走廊上高声喧哗、起哄，不得在校园内追逐、打闹，做危险、剧烈的游戏。有事离校要请假。</a:t>
            </a:r>
          </a:p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zh-CN" dirty="0" smtClean="0"/>
              <a:t>3.</a:t>
            </a:r>
            <a:r>
              <a:rPr lang="zh-CN" altLang="en-US" dirty="0" smtClean="0"/>
              <a:t>预备铃响，全体同学回教室，静候老师上课</a:t>
            </a:r>
          </a:p>
        </p:txBody>
      </p:sp>
      <p:sp>
        <p:nvSpPr>
          <p:cNvPr id="41987" name="Rectangle 3"/>
          <p:cNvSpPr>
            <a:spLocks noRot="1" noChangeArrowheads="1"/>
          </p:cNvSpPr>
          <p:nvPr/>
        </p:nvSpPr>
        <p:spPr bwMode="auto">
          <a:xfrm>
            <a:off x="2843808" y="221667"/>
            <a:ext cx="273685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zh-CN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一日常规</a:t>
            </a:r>
            <a:endParaRPr lang="zh-CN" altLang="en-US" sz="4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idx="1"/>
          </p:nvPr>
        </p:nvSpPr>
        <p:spPr>
          <a:xfrm>
            <a:off x="323850" y="1341438"/>
            <a:ext cx="8540750" cy="4194175"/>
          </a:xfrm>
        </p:spPr>
        <p:txBody>
          <a:bodyPr/>
          <a:lstStyle/>
          <a:p>
            <a:pPr eaLnBrk="1" hangingPunct="1">
              <a:lnSpc>
                <a:spcPct val="100000"/>
              </a:lnSpc>
              <a:buFontTx/>
              <a:buNone/>
            </a:pPr>
            <a:r>
              <a:rPr lang="zh-CN" altLang="en-US" b="1" dirty="0" smtClean="0">
                <a:solidFill>
                  <a:schemeClr val="tx2"/>
                </a:solidFill>
              </a:rPr>
              <a:t>五、体育活动</a:t>
            </a:r>
            <a:endParaRPr lang="zh-CN" altLang="en-US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zh-CN" dirty="0" smtClean="0"/>
              <a:t>1.</a:t>
            </a:r>
            <a:r>
              <a:rPr lang="zh-CN" altLang="en-US" dirty="0" smtClean="0"/>
              <a:t>课间操时，各班要整队进操场。做到快、静、齐。出操时，队伍一条线。动作整齐、有力、合拍；广播操结束，排队出场，不中途散队。因病不能参加广播操应提前请假，得到批准后，有体育委员或班长将情况报给体育老师，以便考核。</a:t>
            </a:r>
          </a:p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zh-CN" dirty="0" smtClean="0"/>
              <a:t>2.</a:t>
            </a:r>
            <a:r>
              <a:rPr lang="zh-CN" altLang="en-US" dirty="0" smtClean="0"/>
              <a:t>认真做眼保健操，思想集中，讲究卫生，按音乐节拍，揉按穴位，不得以任何理由提前离开教室。</a:t>
            </a:r>
          </a:p>
        </p:txBody>
      </p:sp>
      <p:sp>
        <p:nvSpPr>
          <p:cNvPr id="43011" name="Rectangle 3"/>
          <p:cNvSpPr>
            <a:spLocks noRot="1" noChangeArrowheads="1"/>
          </p:cNvSpPr>
          <p:nvPr/>
        </p:nvSpPr>
        <p:spPr bwMode="auto">
          <a:xfrm>
            <a:off x="2915816" y="260648"/>
            <a:ext cx="273685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zh-CN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一日常规</a:t>
            </a:r>
            <a:endParaRPr lang="zh-CN" altLang="en-US" sz="4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205740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z="6600" b="1" dirty="0" smtClean="0">
                <a:solidFill>
                  <a:schemeClr val="accent1"/>
                </a:solidFill>
                <a:latin typeface="幼圆" pitchFamily="49" charset="-122"/>
                <a:ea typeface="幼圆" pitchFamily="49" charset="-122"/>
              </a:rPr>
              <a:t>小学生行为规范儿歌</a:t>
            </a:r>
            <a:endParaRPr lang="zh-CN" altLang="en-US" sz="6000" dirty="0" smtClean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1447800" y="990600"/>
            <a:ext cx="61722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54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1.</a:t>
            </a:r>
            <a:r>
              <a:rPr lang="zh-CN" altLang="en-US" sz="54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上学歌</a:t>
            </a:r>
            <a:br>
              <a:rPr lang="zh-CN" altLang="en-US" sz="54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</a:br>
            <a:r>
              <a:rPr lang="zh-CN" altLang="en-US" sz="54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小小书包自己背，</a:t>
            </a:r>
            <a:br>
              <a:rPr lang="zh-CN" altLang="en-US" sz="54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</a:br>
            <a:r>
              <a:rPr lang="zh-CN" altLang="en-US" sz="54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高高兴兴上学校。</a:t>
            </a:r>
            <a:br>
              <a:rPr lang="zh-CN" altLang="en-US" sz="54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</a:br>
            <a:r>
              <a:rPr lang="zh-CN" altLang="en-US" sz="54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微笑挥手有礼貌：</a:t>
            </a:r>
            <a:br>
              <a:rPr lang="zh-CN" altLang="en-US" sz="54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</a:br>
            <a:r>
              <a:rPr lang="zh-CN" altLang="en-US" sz="54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老师早！同学早！</a:t>
            </a:r>
            <a:endParaRPr lang="zh-CN" altLang="en-US" sz="4800" dirty="0">
              <a:solidFill>
                <a:srgbClr val="000099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20484" name="TextBox 5"/>
          <p:cNvSpPr txBox="1">
            <a:spLocks noChangeArrowheads="1"/>
          </p:cNvSpPr>
          <p:nvPr/>
        </p:nvSpPr>
        <p:spPr bwMode="auto">
          <a:xfrm>
            <a:off x="7500938" y="6273800"/>
            <a:ext cx="1285875" cy="36988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endParaRPr lang="en-US" altLang="zh-CN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1447800" y="990600"/>
            <a:ext cx="6172200" cy="535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54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2. </a:t>
            </a:r>
            <a:r>
              <a:rPr lang="zh-CN" altLang="en-US" sz="54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升旗歌</a:t>
            </a:r>
            <a:br>
              <a:rPr lang="zh-CN" altLang="en-US" sz="54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</a:br>
            <a:r>
              <a:rPr lang="zh-CN" altLang="en-US" sz="54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升国旗时要肃立，</a:t>
            </a:r>
            <a:br>
              <a:rPr lang="zh-CN" altLang="en-US" sz="54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</a:br>
            <a:r>
              <a:rPr lang="zh-CN" altLang="en-US" sz="54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国歌响起唱整齐。</a:t>
            </a:r>
            <a:br>
              <a:rPr lang="zh-CN" altLang="en-US" sz="54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</a:br>
            <a:r>
              <a:rPr lang="zh-CN" altLang="en-US" sz="54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小眼睛，望国旗，</a:t>
            </a:r>
            <a:br>
              <a:rPr lang="zh-CN" altLang="en-US" sz="54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</a:br>
            <a:r>
              <a:rPr lang="zh-CN" altLang="en-US" sz="54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一点一点向上移。</a:t>
            </a:r>
            <a:r>
              <a:rPr lang="zh-CN" altLang="en-US" dirty="0">
                <a:solidFill>
                  <a:srgbClr val="000099"/>
                </a:solidFill>
                <a:latin typeface="Arial" pitchFamily="34" charset="0"/>
              </a:rPr>
              <a:t> </a:t>
            </a:r>
          </a:p>
          <a:p>
            <a:pPr eaLnBrk="1" hangingPunct="1">
              <a:spcBef>
                <a:spcPct val="20000"/>
              </a:spcBef>
              <a:buFontTx/>
              <a:buChar char="•"/>
            </a:pPr>
            <a:endParaRPr lang="zh-CN" altLang="en-US" dirty="0">
              <a:solidFill>
                <a:srgbClr val="000099"/>
              </a:solidFill>
              <a:latin typeface="Arial" pitchFamily="34" charset="0"/>
            </a:endParaRPr>
          </a:p>
        </p:txBody>
      </p:sp>
      <p:sp>
        <p:nvSpPr>
          <p:cNvPr id="21508" name="TextBox 5"/>
          <p:cNvSpPr txBox="1">
            <a:spLocks noChangeArrowheads="1"/>
          </p:cNvSpPr>
          <p:nvPr/>
        </p:nvSpPr>
        <p:spPr bwMode="auto">
          <a:xfrm>
            <a:off x="7500938" y="6273800"/>
            <a:ext cx="1285875" cy="36988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endParaRPr lang="en-US" altLang="zh-CN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533400" y="990600"/>
            <a:ext cx="8305800" cy="502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10000"/>
              </a:lnSpc>
            </a:pPr>
            <a:r>
              <a:rPr lang="en-US" altLang="zh-CN" sz="54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3. </a:t>
            </a:r>
            <a:r>
              <a:rPr lang="zh-CN" altLang="en-US" sz="54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上课歌</a:t>
            </a:r>
            <a:br>
              <a:rPr lang="zh-CN" altLang="en-US" sz="54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</a:br>
            <a:r>
              <a:rPr lang="zh-CN" altLang="en-US" sz="48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上课铃声响，端坐位置上。</a:t>
            </a:r>
            <a:r>
              <a:rPr lang="zh-CN" altLang="en-US" sz="4800" b="1" dirty="0">
                <a:latin typeface="华文楷体" pitchFamily="2" charset="-122"/>
                <a:ea typeface="华文楷体" pitchFamily="2" charset="-122"/>
              </a:rPr>
              <a:t/>
            </a:r>
            <a:br>
              <a:rPr lang="zh-CN" altLang="en-US" sz="4800" b="1" dirty="0">
                <a:latin typeface="华文楷体" pitchFamily="2" charset="-122"/>
                <a:ea typeface="华文楷体" pitchFamily="2" charset="-122"/>
              </a:rPr>
            </a:br>
            <a:r>
              <a:rPr lang="zh-CN" altLang="en-US" sz="480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小手</a:t>
            </a:r>
            <a:r>
              <a:rPr lang="en-US" altLang="zh-CN" sz="480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—</a:t>
            </a:r>
            <a:r>
              <a:rPr lang="zh-CN" altLang="en-US" sz="480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放平！小脚</a:t>
            </a:r>
            <a:r>
              <a:rPr lang="en-US" altLang="zh-CN" sz="480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—</a:t>
            </a:r>
            <a:r>
              <a:rPr lang="zh-CN" altLang="en-US" sz="480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并拢！</a:t>
            </a:r>
            <a:br>
              <a:rPr lang="zh-CN" altLang="en-US" sz="480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</a:br>
            <a:r>
              <a:rPr lang="zh-CN" altLang="en-US" sz="480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胸脯</a:t>
            </a:r>
            <a:r>
              <a:rPr lang="en-US" altLang="zh-CN" sz="480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—</a:t>
            </a:r>
            <a:r>
              <a:rPr lang="zh-CN" altLang="en-US" sz="480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挺起！眼睛</a:t>
            </a:r>
            <a:r>
              <a:rPr lang="en-US" altLang="zh-CN" sz="480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—</a:t>
            </a:r>
            <a:r>
              <a:rPr lang="zh-CN" altLang="en-US" sz="480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看前！</a:t>
            </a:r>
          </a:p>
          <a:p>
            <a:pPr algn="ctr" eaLnBrk="1" hangingPunct="1">
              <a:lnSpc>
                <a:spcPct val="110000"/>
              </a:lnSpc>
            </a:pPr>
            <a:r>
              <a:rPr lang="zh-CN" altLang="en-US" sz="48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专心看老师，边听边思想。</a:t>
            </a:r>
            <a:br>
              <a:rPr lang="zh-CN" altLang="en-US" sz="48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</a:br>
            <a:r>
              <a:rPr lang="zh-CN" altLang="en-US" sz="48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发言先举手，声音响又亮。</a:t>
            </a:r>
          </a:p>
        </p:txBody>
      </p:sp>
      <p:sp>
        <p:nvSpPr>
          <p:cNvPr id="22532" name="TextBox 5"/>
          <p:cNvSpPr txBox="1">
            <a:spLocks noChangeArrowheads="1"/>
          </p:cNvSpPr>
          <p:nvPr/>
        </p:nvSpPr>
        <p:spPr bwMode="auto">
          <a:xfrm>
            <a:off x="7500938" y="6273800"/>
            <a:ext cx="1285875" cy="36988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endParaRPr lang="en-US" altLang="zh-CN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1447800" y="990600"/>
            <a:ext cx="61722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5400" b="1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4. </a:t>
            </a:r>
            <a:r>
              <a:rPr lang="zh-CN" altLang="en-US" sz="5400" b="1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写字歌</a:t>
            </a:r>
            <a:br>
              <a:rPr lang="zh-CN" altLang="en-US" sz="5400" b="1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</a:br>
            <a:r>
              <a:rPr lang="zh-CN" altLang="en-US" sz="5400" b="1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一寸一尺和一拳，</a:t>
            </a:r>
            <a:br>
              <a:rPr lang="zh-CN" altLang="en-US" sz="5400" b="1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</a:br>
            <a:r>
              <a:rPr lang="zh-CN" altLang="en-US" sz="5400" b="1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身直头正放平肩。</a:t>
            </a:r>
            <a:br>
              <a:rPr lang="zh-CN" altLang="en-US" sz="5400" b="1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</a:br>
            <a:r>
              <a:rPr lang="zh-CN" altLang="en-US" sz="5400" b="1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字体工整又美观，保护眼睛最关键。</a:t>
            </a:r>
          </a:p>
        </p:txBody>
      </p:sp>
      <p:sp>
        <p:nvSpPr>
          <p:cNvPr id="23556" name="TextBox 5"/>
          <p:cNvSpPr txBox="1">
            <a:spLocks noChangeArrowheads="1"/>
          </p:cNvSpPr>
          <p:nvPr/>
        </p:nvSpPr>
        <p:spPr bwMode="auto">
          <a:xfrm>
            <a:off x="7500938" y="6273800"/>
            <a:ext cx="1285875" cy="36988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endParaRPr lang="en-US" altLang="zh-CN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zh-CN" altLang="en-US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24580" name="Picture 4" descr="55b14e95429257197af480d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8575"/>
            <a:ext cx="9144000" cy="680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1447800" y="990600"/>
            <a:ext cx="61722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5400" b="1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5. </a:t>
            </a:r>
            <a:r>
              <a:rPr lang="zh-CN" altLang="en-US" sz="5400" b="1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下课歌</a:t>
            </a:r>
          </a:p>
          <a:p>
            <a:pPr algn="ctr" eaLnBrk="1" hangingPunct="1">
              <a:lnSpc>
                <a:spcPct val="120000"/>
              </a:lnSpc>
            </a:pPr>
            <a:r>
              <a:rPr lang="zh-CN" altLang="en-US" sz="5400" b="1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下课游戏有礼貌，</a:t>
            </a:r>
            <a:br>
              <a:rPr lang="zh-CN" altLang="en-US" sz="5400" b="1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</a:br>
            <a:r>
              <a:rPr lang="zh-CN" altLang="en-US" sz="5400" b="1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课本文具摆放好。</a:t>
            </a:r>
            <a:br>
              <a:rPr lang="zh-CN" altLang="en-US" sz="5400" b="1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</a:br>
            <a:r>
              <a:rPr lang="zh-CN" altLang="en-US" sz="5400" b="1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去喝水，去厕所，</a:t>
            </a:r>
            <a:br>
              <a:rPr lang="zh-CN" altLang="en-US" sz="5400" b="1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</a:br>
            <a:r>
              <a:rPr lang="zh-CN" altLang="en-US" sz="5400" b="1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不奔不跑不吵闹。</a:t>
            </a:r>
          </a:p>
        </p:txBody>
      </p:sp>
      <p:sp>
        <p:nvSpPr>
          <p:cNvPr id="25604" name="TextBox 6"/>
          <p:cNvSpPr txBox="1">
            <a:spLocks noChangeArrowheads="1"/>
          </p:cNvSpPr>
          <p:nvPr/>
        </p:nvSpPr>
        <p:spPr bwMode="auto">
          <a:xfrm>
            <a:off x="7500938" y="6273800"/>
            <a:ext cx="1285875" cy="36988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endParaRPr lang="en-US" altLang="zh-CN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1447800" y="990600"/>
            <a:ext cx="61722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5400" b="1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6. </a:t>
            </a:r>
            <a:r>
              <a:rPr lang="zh-CN" altLang="en-US" sz="5400" b="1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作业歌</a:t>
            </a:r>
          </a:p>
          <a:p>
            <a:pPr algn="ctr" eaLnBrk="1" hangingPunct="1">
              <a:lnSpc>
                <a:spcPct val="120000"/>
              </a:lnSpc>
            </a:pPr>
            <a:r>
              <a:rPr lang="zh-CN" altLang="en-US" sz="5400" b="1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左手按书右手点，</a:t>
            </a:r>
            <a:br>
              <a:rPr lang="zh-CN" altLang="en-US" sz="5400" b="1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</a:br>
            <a:r>
              <a:rPr lang="zh-CN" altLang="en-US" sz="5400" b="1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一词一句大声念。</a:t>
            </a:r>
            <a:br>
              <a:rPr lang="zh-CN" altLang="en-US" sz="5400" b="1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</a:br>
            <a:r>
              <a:rPr lang="zh-CN" altLang="en-US" sz="5400" b="1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一笔一划认真写，</a:t>
            </a:r>
            <a:br>
              <a:rPr lang="zh-CN" altLang="en-US" sz="5400" b="1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</a:br>
            <a:r>
              <a:rPr lang="zh-CN" altLang="en-US" sz="5400" b="1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书面整洁按时交。</a:t>
            </a:r>
          </a:p>
        </p:txBody>
      </p:sp>
      <p:sp>
        <p:nvSpPr>
          <p:cNvPr id="26628" name="TextBox 5"/>
          <p:cNvSpPr txBox="1">
            <a:spLocks noChangeArrowheads="1"/>
          </p:cNvSpPr>
          <p:nvPr/>
        </p:nvSpPr>
        <p:spPr bwMode="auto">
          <a:xfrm>
            <a:off x="7500938" y="6273800"/>
            <a:ext cx="1285875" cy="36988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endParaRPr lang="en-US" altLang="zh-CN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1447800" y="990600"/>
            <a:ext cx="61722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54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7. </a:t>
            </a:r>
            <a:r>
              <a:rPr lang="zh-CN" altLang="en-US" sz="54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放学歌</a:t>
            </a:r>
          </a:p>
          <a:p>
            <a:pPr algn="ctr" eaLnBrk="1" hangingPunct="1">
              <a:lnSpc>
                <a:spcPct val="120000"/>
              </a:lnSpc>
            </a:pPr>
            <a:r>
              <a:rPr lang="zh-CN" altLang="en-US" sz="54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快速整理小书包，</a:t>
            </a:r>
            <a:br>
              <a:rPr lang="zh-CN" altLang="en-US" sz="54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</a:br>
            <a:r>
              <a:rPr lang="zh-CN" altLang="en-US" sz="54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课桌对齐椅摆好。</a:t>
            </a:r>
            <a:br>
              <a:rPr lang="zh-CN" altLang="en-US" sz="54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</a:br>
            <a:r>
              <a:rPr lang="zh-CN" altLang="en-US" sz="54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队伍整齐出校门，</a:t>
            </a:r>
            <a:br>
              <a:rPr lang="zh-CN" altLang="en-US" sz="54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</a:br>
            <a:r>
              <a:rPr lang="zh-CN" altLang="en-US" sz="5400" b="1" dirty="0">
                <a:solidFill>
                  <a:srgbClr val="000099"/>
                </a:solidFill>
                <a:latin typeface="华文楷体" pitchFamily="2" charset="-122"/>
                <a:ea typeface="华文楷体" pitchFamily="2" charset="-122"/>
              </a:rPr>
              <a:t>家长不到不乱跑。</a:t>
            </a:r>
          </a:p>
        </p:txBody>
      </p:sp>
      <p:sp>
        <p:nvSpPr>
          <p:cNvPr id="27652" name="TextBox 5"/>
          <p:cNvSpPr txBox="1">
            <a:spLocks noChangeArrowheads="1"/>
          </p:cNvSpPr>
          <p:nvPr/>
        </p:nvSpPr>
        <p:spPr bwMode="auto">
          <a:xfrm>
            <a:off x="7500938" y="6273800"/>
            <a:ext cx="1285875" cy="36988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endParaRPr lang="en-US" altLang="zh-CN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827584" y="116632"/>
            <a:ext cx="1811337" cy="836712"/>
          </a:xfrm>
        </p:spPr>
        <p:txBody>
          <a:bodyPr/>
          <a:lstStyle/>
          <a:p>
            <a:pPr eaLnBrk="1" hangingPunct="1"/>
            <a:r>
              <a:rPr lang="zh-CN" altLang="en-US" b="1" dirty="0" smtClean="0"/>
              <a:t>规则</a:t>
            </a:r>
            <a:r>
              <a:rPr lang="en-US" altLang="zh-CN" b="1" dirty="0" smtClean="0"/>
              <a:t>: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1484784"/>
            <a:ext cx="8568952" cy="4121150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zh-CN" altLang="en-US" sz="2800" b="1" dirty="0" smtClean="0"/>
              <a:t>从第一位同学开始，大家轮流说成一句话：</a:t>
            </a:r>
            <a:r>
              <a:rPr lang="zh-CN" altLang="en-US" sz="2800" b="1" dirty="0" smtClean="0">
                <a:latin typeface="Arial" pitchFamily="34" charset="0"/>
              </a:rPr>
              <a:t>“</a:t>
            </a:r>
            <a:r>
              <a:rPr lang="zh-CN" altLang="en-US" sz="2800" b="1" dirty="0" smtClean="0"/>
              <a:t>一只青蛙跳下水，咚！</a:t>
            </a:r>
            <a:r>
              <a:rPr lang="zh-CN" altLang="en-US" sz="2800" b="1" dirty="0" smtClean="0">
                <a:latin typeface="Arial" pitchFamily="34" charset="0"/>
              </a:rPr>
              <a:t>”</a:t>
            </a:r>
            <a:r>
              <a:rPr lang="zh-CN" altLang="en-US" sz="2800" b="1" dirty="0" smtClean="0"/>
              <a:t>每人只能说一个字，第一位同学说</a:t>
            </a:r>
            <a:r>
              <a:rPr lang="zh-CN" altLang="en-US" sz="2800" b="1" dirty="0" smtClean="0">
                <a:latin typeface="Arial" pitchFamily="34" charset="0"/>
              </a:rPr>
              <a:t>“</a:t>
            </a:r>
            <a:r>
              <a:rPr lang="zh-CN" altLang="en-US" sz="2800" b="1" dirty="0" smtClean="0"/>
              <a:t>一</a:t>
            </a:r>
            <a:r>
              <a:rPr lang="zh-CN" altLang="en-US" sz="2800" b="1" dirty="0" smtClean="0">
                <a:latin typeface="Arial" pitchFamily="34" charset="0"/>
              </a:rPr>
              <a:t>”</a:t>
            </a:r>
            <a:r>
              <a:rPr lang="zh-CN" altLang="en-US" sz="2800" b="1" dirty="0" smtClean="0"/>
              <a:t>，第二位同学说</a:t>
            </a:r>
            <a:r>
              <a:rPr lang="zh-CN" altLang="en-US" sz="2800" b="1" dirty="0" smtClean="0">
                <a:latin typeface="Arial" pitchFamily="34" charset="0"/>
              </a:rPr>
              <a:t>“</a:t>
            </a:r>
            <a:r>
              <a:rPr lang="zh-CN" altLang="en-US" sz="2800" b="1" dirty="0" smtClean="0"/>
              <a:t>只</a:t>
            </a:r>
            <a:r>
              <a:rPr lang="zh-CN" altLang="en-US" sz="2800" b="1" dirty="0" smtClean="0">
                <a:latin typeface="Arial" pitchFamily="34" charset="0"/>
              </a:rPr>
              <a:t>”</a:t>
            </a:r>
            <a:r>
              <a:rPr lang="zh-CN" altLang="en-US" sz="2800" b="1" dirty="0" smtClean="0"/>
              <a:t>，第三位同学赶紧说</a:t>
            </a:r>
            <a:r>
              <a:rPr lang="zh-CN" altLang="en-US" sz="2800" b="1" dirty="0" smtClean="0">
                <a:latin typeface="Arial" pitchFamily="34" charset="0"/>
              </a:rPr>
              <a:t>“</a:t>
            </a:r>
            <a:r>
              <a:rPr lang="zh-CN" altLang="en-US" sz="2800" b="1" dirty="0" smtClean="0"/>
              <a:t>青</a:t>
            </a:r>
            <a:r>
              <a:rPr lang="zh-CN" altLang="en-US" sz="2800" b="1" dirty="0" smtClean="0">
                <a:latin typeface="Arial" pitchFamily="34" charset="0"/>
              </a:rPr>
              <a:t>”</a:t>
            </a:r>
            <a:r>
              <a:rPr lang="en-US" altLang="zh-CN" sz="2800" b="1" dirty="0" smtClean="0">
                <a:latin typeface="Arial" pitchFamily="34" charset="0"/>
              </a:rPr>
              <a:t>……</a:t>
            </a:r>
            <a:r>
              <a:rPr lang="zh-CN" altLang="en-US" sz="2800" b="1" dirty="0" smtClean="0"/>
              <a:t>依此类推，直到第八名同学响亮的说道</a:t>
            </a:r>
            <a:r>
              <a:rPr lang="zh-CN" altLang="en-US" sz="2800" b="1" dirty="0" smtClean="0">
                <a:latin typeface="Arial" pitchFamily="34" charset="0"/>
              </a:rPr>
              <a:t>“</a:t>
            </a:r>
            <a:r>
              <a:rPr lang="zh-CN" altLang="en-US" sz="2800" b="1" dirty="0" smtClean="0"/>
              <a:t>咚！</a:t>
            </a:r>
            <a:r>
              <a:rPr lang="zh-CN" altLang="en-US" sz="2800" b="1" dirty="0" smtClean="0">
                <a:latin typeface="Arial" pitchFamily="34" charset="0"/>
              </a:rPr>
              <a:t>”</a:t>
            </a:r>
            <a:r>
              <a:rPr lang="zh-CN" altLang="en-US" sz="2800" b="1" dirty="0" smtClean="0"/>
              <a:t>。从第九名同学开始，按照这样的方式轮流的说</a:t>
            </a:r>
            <a:r>
              <a:rPr lang="zh-CN" altLang="en-US" sz="2800" b="1" dirty="0" smtClean="0">
                <a:latin typeface="Arial" pitchFamily="34" charset="0"/>
              </a:rPr>
              <a:t>“</a:t>
            </a:r>
            <a:r>
              <a:rPr lang="zh-CN" altLang="en-US" sz="2800" b="1" dirty="0" smtClean="0"/>
              <a:t>两只青蛙跳下水，咚！咚！</a:t>
            </a:r>
            <a:r>
              <a:rPr lang="zh-CN" altLang="en-US" sz="2800" b="1" dirty="0" smtClean="0">
                <a:latin typeface="Arial" pitchFamily="34" charset="0"/>
              </a:rPr>
              <a:t>”</a:t>
            </a:r>
            <a:r>
              <a:rPr lang="zh-CN" altLang="en-US" sz="2800" b="1" dirty="0" smtClean="0"/>
              <a:t>说完，再说</a:t>
            </a:r>
            <a:r>
              <a:rPr lang="zh-CN" altLang="en-US" sz="2800" b="1" dirty="0" smtClean="0">
                <a:latin typeface="Arial" pitchFamily="34" charset="0"/>
              </a:rPr>
              <a:t>“</a:t>
            </a:r>
            <a:r>
              <a:rPr lang="zh-CN" altLang="en-US" sz="2800" b="1" dirty="0" smtClean="0"/>
              <a:t>三只青蛙跳下水，咚！咚！咚！</a:t>
            </a:r>
            <a:r>
              <a:rPr lang="zh-CN" altLang="en-US" sz="2800" b="1" dirty="0" smtClean="0">
                <a:latin typeface="Arial" pitchFamily="34" charset="0"/>
              </a:rPr>
              <a:t>”</a:t>
            </a:r>
            <a:endParaRPr lang="zh-CN" altLang="en-US" sz="2800" b="1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idx="1"/>
          </p:nvPr>
        </p:nvSpPr>
        <p:spPr>
          <a:xfrm>
            <a:off x="539552" y="1916832"/>
            <a:ext cx="8064896" cy="1728192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altLang="zh-CN" dirty="0" smtClean="0"/>
              <a:t>1</a:t>
            </a:r>
            <a:r>
              <a:rPr lang="zh-CN" altLang="en-US" dirty="0" smtClean="0"/>
              <a:t>、别人讲话时，自己在搞小动作或随便说话；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zh-CN" dirty="0" smtClean="0"/>
              <a:t>2</a:t>
            </a:r>
            <a:r>
              <a:rPr lang="zh-CN" altLang="en-US" dirty="0" smtClean="0"/>
              <a:t>、别人发言时，急于发表自己的意见、爱插嘴；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zh-CN" dirty="0" smtClean="0"/>
              <a:t>3</a:t>
            </a:r>
            <a:r>
              <a:rPr lang="zh-CN" altLang="en-US" dirty="0" smtClean="0"/>
              <a:t>、老师讲课时，注意力不集中、走神。</a:t>
            </a: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0" y="188640"/>
            <a:ext cx="9144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4000" b="1" dirty="0" smtClean="0">
                <a:solidFill>
                  <a:schemeClr val="bg1"/>
                </a:solidFill>
              </a:rPr>
              <a:t>不</a:t>
            </a:r>
            <a:r>
              <a:rPr lang="zh-CN" altLang="en-US" sz="4000" b="1" dirty="0">
                <a:solidFill>
                  <a:schemeClr val="bg1"/>
                </a:solidFill>
              </a:rPr>
              <a:t>认真倾听主要表现在哪些方面呢？</a:t>
            </a:r>
            <a:r>
              <a:rPr lang="zh-CN" altLang="en-US" dirty="0">
                <a:solidFill>
                  <a:schemeClr val="bg1"/>
                </a:solidFill>
              </a:rPr>
              <a:t> 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251520" y="1844824"/>
            <a:ext cx="8388350" cy="2923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zh-CN" altLang="en-US" sz="4000" dirty="0"/>
              <a:t>    </a:t>
            </a:r>
            <a:r>
              <a:rPr lang="zh-CN" altLang="en-US" sz="3600" dirty="0" smtClean="0"/>
              <a:t>以</a:t>
            </a:r>
            <a:r>
              <a:rPr lang="zh-CN" altLang="en-US" sz="3600" dirty="0"/>
              <a:t>下几种表现错在哪里？该怎样做？</a:t>
            </a:r>
            <a:r>
              <a:rPr lang="zh-CN" altLang="en-US" sz="1400" dirty="0"/>
              <a:t> </a:t>
            </a:r>
            <a:endParaRPr lang="zh-CN" altLang="en-US" sz="3600" dirty="0"/>
          </a:p>
          <a:p>
            <a:r>
              <a:rPr lang="zh-CN" altLang="en-US" sz="3200" dirty="0"/>
              <a:t>      </a:t>
            </a:r>
            <a:r>
              <a:rPr lang="en-US" altLang="zh-CN" sz="2800" dirty="0"/>
              <a:t>1</a:t>
            </a:r>
            <a:r>
              <a:rPr lang="zh-CN" altLang="en-US" sz="2800" dirty="0"/>
              <a:t>、别人发言时，自己忙着叠飞机；</a:t>
            </a:r>
          </a:p>
          <a:p>
            <a:r>
              <a:rPr lang="zh-CN" altLang="en-US" sz="2800" dirty="0"/>
              <a:t>       </a:t>
            </a:r>
            <a:r>
              <a:rPr lang="en-US" altLang="zh-CN" sz="2800" dirty="0"/>
              <a:t>2</a:t>
            </a:r>
            <a:r>
              <a:rPr lang="zh-CN" altLang="en-US" sz="2800" dirty="0"/>
              <a:t>、老师讲课时，同桌俩人正在小声说话；</a:t>
            </a:r>
          </a:p>
          <a:p>
            <a:r>
              <a:rPr lang="zh-CN" altLang="en-US" sz="2800" dirty="0"/>
              <a:t>       </a:t>
            </a:r>
            <a:r>
              <a:rPr lang="en-US" altLang="zh-CN" sz="2800" dirty="0"/>
              <a:t>3</a:t>
            </a:r>
            <a:r>
              <a:rPr lang="zh-CN" altLang="en-US" sz="2800" dirty="0"/>
              <a:t>、小组合作时，有一个同学不等别人说完，就抢着说；</a:t>
            </a:r>
          </a:p>
          <a:p>
            <a:r>
              <a:rPr lang="zh-CN" altLang="en-US" sz="2800" dirty="0"/>
              <a:t>       </a:t>
            </a:r>
            <a:r>
              <a:rPr lang="en-US" altLang="zh-CN" sz="2800" dirty="0"/>
              <a:t>4</a:t>
            </a:r>
            <a:r>
              <a:rPr lang="zh-CN" altLang="en-US" sz="2800" dirty="0"/>
              <a:t>、老师在黑板前讲数学题，有一位同学朝外望。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403350" y="476250"/>
            <a:ext cx="4114800" cy="1139825"/>
          </a:xfrm>
        </p:spPr>
        <p:txBody>
          <a:bodyPr/>
          <a:lstStyle/>
          <a:p>
            <a:pPr eaLnBrk="1" hangingPunct="1"/>
            <a:r>
              <a:rPr lang="zh-CN" altLang="en-US" b="1" smtClean="0"/>
              <a:t>倾听的方法：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>
          <a:xfrm>
            <a:off x="1331913" y="1700213"/>
            <a:ext cx="5986462" cy="4032250"/>
          </a:xfrm>
        </p:spPr>
        <p:txBody>
          <a:bodyPr/>
          <a:lstStyle/>
          <a:p>
            <a:pPr eaLnBrk="1" hangingPunct="1"/>
            <a:r>
              <a:rPr lang="zh-CN" altLang="en-US" b="1" dirty="0" smtClean="0"/>
              <a:t>眼睛要看老师或黑板；</a:t>
            </a:r>
          </a:p>
          <a:p>
            <a:pPr eaLnBrk="1" hangingPunct="1"/>
            <a:r>
              <a:rPr lang="zh-CN" altLang="en-US" b="1" dirty="0" smtClean="0"/>
              <a:t>嘴巴不能发出声音；</a:t>
            </a:r>
          </a:p>
          <a:p>
            <a:pPr eaLnBrk="1" hangingPunct="1"/>
            <a:r>
              <a:rPr lang="zh-CN" altLang="en-US" b="1" dirty="0" smtClean="0"/>
              <a:t>手和脚不能乱动；</a:t>
            </a:r>
          </a:p>
          <a:p>
            <a:pPr eaLnBrk="1" hangingPunct="1"/>
            <a:r>
              <a:rPr lang="zh-CN" altLang="en-US" b="1" dirty="0" smtClean="0"/>
              <a:t>脊背要挺直，身体要前倾；</a:t>
            </a:r>
          </a:p>
          <a:p>
            <a:pPr eaLnBrk="1" hangingPunct="1"/>
            <a:r>
              <a:rPr lang="zh-CN" altLang="en-US" b="1" dirty="0" smtClean="0"/>
              <a:t>耳朵要听清楚说的话；</a:t>
            </a:r>
          </a:p>
          <a:p>
            <a:pPr eaLnBrk="1" hangingPunct="1"/>
            <a:r>
              <a:rPr lang="zh-CN" altLang="en-US" b="1" dirty="0" smtClean="0"/>
              <a:t>大脑要边想、边记。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第一PPT模板网-WWW.1PPT.COM"/>
</p:tagLst>
</file>

<file path=ppt/theme/theme1.xml><?xml version="1.0" encoding="utf-8"?>
<a:theme xmlns:a="http://schemas.openxmlformats.org/drawingml/2006/main" name="第一PPT模板网-WWW.1PPT.COM">
  <a:themeElements>
    <a:clrScheme name="A000120150306A06PWBG 1">
      <a:dk1>
        <a:srgbClr val="5F5F5F"/>
      </a:dk1>
      <a:lt1>
        <a:srgbClr val="FFFFFF"/>
      </a:lt1>
      <a:dk2>
        <a:srgbClr val="5F5F5F"/>
      </a:dk2>
      <a:lt2>
        <a:srgbClr val="FFFFFF"/>
      </a:lt2>
      <a:accent1>
        <a:srgbClr val="C20F2A"/>
      </a:accent1>
      <a:accent2>
        <a:srgbClr val="DD5302"/>
      </a:accent2>
      <a:accent3>
        <a:srgbClr val="FFFFFF"/>
      </a:accent3>
      <a:accent4>
        <a:srgbClr val="505050"/>
      </a:accent4>
      <a:accent5>
        <a:srgbClr val="DDAAAC"/>
      </a:accent5>
      <a:accent6>
        <a:srgbClr val="C84A02"/>
      </a:accent6>
      <a:hlink>
        <a:srgbClr val="00B0F0"/>
      </a:hlink>
      <a:folHlink>
        <a:srgbClr val="AFB2B4"/>
      </a:folHlink>
    </a:clrScheme>
    <a:fontScheme name="A000120150306A06PWBG">
      <a:majorFont>
        <a:latin typeface="Tempus Sans ITC"/>
        <a:ea typeface="幼圆"/>
        <a:cs typeface=""/>
      </a:majorFont>
      <a:minorFont>
        <a:latin typeface="Calibri"/>
        <a:ea typeface="幼圆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A000120150306A06PWBG 1">
        <a:dk1>
          <a:srgbClr val="5F5F5F"/>
        </a:dk1>
        <a:lt1>
          <a:srgbClr val="FFFFFF"/>
        </a:lt1>
        <a:dk2>
          <a:srgbClr val="5F5F5F"/>
        </a:dk2>
        <a:lt2>
          <a:srgbClr val="FFFFFF"/>
        </a:lt2>
        <a:accent1>
          <a:srgbClr val="C20F2A"/>
        </a:accent1>
        <a:accent2>
          <a:srgbClr val="DD5302"/>
        </a:accent2>
        <a:accent3>
          <a:srgbClr val="FFFFFF"/>
        </a:accent3>
        <a:accent4>
          <a:srgbClr val="505050"/>
        </a:accent4>
        <a:accent5>
          <a:srgbClr val="DDAAAC"/>
        </a:accent5>
        <a:accent6>
          <a:srgbClr val="C84A02"/>
        </a:accent6>
        <a:hlink>
          <a:srgbClr val="00B0F0"/>
        </a:hlink>
        <a:folHlink>
          <a:srgbClr val="AFB2B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主题51</Template>
  <TotalTime>64</TotalTime>
  <Pages>0</Pages>
  <Words>1245</Words>
  <Characters>0</Characters>
  <Application>Microsoft Office PowerPoint</Application>
  <DocSecurity>0</DocSecurity>
  <PresentationFormat>全屏显示(4:3)</PresentationFormat>
  <Lines>0</Lines>
  <Paragraphs>106</Paragraphs>
  <Slides>23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4" baseType="lpstr">
      <vt:lpstr>第一PPT模板网-WWW.1PPT.COM</vt:lpstr>
      <vt:lpstr>小学生行为规范</vt:lpstr>
      <vt:lpstr>PowerPoint 演示文稿</vt:lpstr>
      <vt:lpstr>PowerPoint 演示文稿</vt:lpstr>
      <vt:lpstr>小学生行为规范</vt:lpstr>
      <vt:lpstr>班级公约</vt:lpstr>
      <vt:lpstr>班级公约 </vt:lpstr>
      <vt:lpstr>一日常规</vt:lpstr>
      <vt:lpstr>PowerPoint 演示文稿</vt:lpstr>
      <vt:lpstr>PowerPoint 演示文稿</vt:lpstr>
      <vt:lpstr>PowerPoint 演示文稿</vt:lpstr>
      <vt:lpstr>小学生行为规范儿歌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规则:</vt:lpstr>
      <vt:lpstr>PowerPoint 演示文稿</vt:lpstr>
      <vt:lpstr>PowerPoint 演示文稿</vt:lpstr>
      <vt:lpstr>倾听的方法：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cp:lastModifiedBy>Carrie</cp:lastModifiedBy>
  <cp:revision>3</cp:revision>
  <cp:lastPrinted>1899-12-30T00:00:00Z</cp:lastPrinted>
  <dcterms:created xsi:type="dcterms:W3CDTF">2009-06-03T06:07:26Z</dcterms:created>
  <dcterms:modified xsi:type="dcterms:W3CDTF">2020-03-09T07:09:31Z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2052-6.5.0.1966</vt:lpwstr>
  </property>
</Properties>
</file>