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65" r:id="rId2"/>
    <p:sldId id="259" r:id="rId3"/>
    <p:sldId id="258" r:id="rId4"/>
    <p:sldId id="266" r:id="rId5"/>
    <p:sldId id="271" r:id="rId6"/>
    <p:sldId id="274" r:id="rId7"/>
    <p:sldId id="275" r:id="rId8"/>
    <p:sldId id="276" r:id="rId9"/>
    <p:sldId id="277" r:id="rId10"/>
    <p:sldId id="300" r:id="rId11"/>
    <p:sldId id="301" r:id="rId12"/>
    <p:sldId id="302" r:id="rId13"/>
    <p:sldId id="296" r:id="rId14"/>
    <p:sldId id="272" r:id="rId15"/>
    <p:sldId id="278" r:id="rId16"/>
    <p:sldId id="305" r:id="rId17"/>
    <p:sldId id="306" r:id="rId18"/>
    <p:sldId id="307" r:id="rId19"/>
    <p:sldId id="308" r:id="rId20"/>
    <p:sldId id="280" r:id="rId21"/>
    <p:sldId id="297" r:id="rId22"/>
    <p:sldId id="281" r:id="rId23"/>
    <p:sldId id="283" r:id="rId24"/>
    <p:sldId id="298" r:id="rId25"/>
    <p:sldId id="310" r:id="rId26"/>
    <p:sldId id="295"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5"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6A31"/>
    <a:srgbClr val="FE4052"/>
    <a:srgbClr val="2D6B81"/>
    <a:srgbClr val="30BAA0"/>
    <a:srgbClr val="EB3F32"/>
    <a:srgbClr val="95DACD"/>
    <a:srgbClr val="2AB7AE"/>
    <a:srgbClr val="203864"/>
    <a:srgbClr val="FFC000"/>
    <a:srgbClr val="36CBD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86" d="100"/>
          <a:sy n="86" d="100"/>
        </p:scale>
        <p:origin x="114" y="180"/>
      </p:cViewPr>
      <p:guideLst>
        <p:guide orient="horz" pos="2205"/>
        <p:guide pos="3863"/>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D99B61-1965-4EFE-8CC7-B07ABC51CE77}"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8278BB-0B43-4416-AB87-665455D97D6B}" type="slidenum">
              <a:rPr lang="zh-CN" altLang="en-US" smtClean="0"/>
              <a:t>‹#›</a:t>
            </a:fld>
            <a:endParaRPr lang="zh-CN" altLang="en-US"/>
          </a:p>
        </p:txBody>
      </p:sp>
    </p:spTree>
    <p:extLst>
      <p:ext uri="{BB962C8B-B14F-4D97-AF65-F5344CB8AC3E}">
        <p14:creationId xmlns:p14="http://schemas.microsoft.com/office/powerpoint/2010/main" val="23735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1</a:t>
            </a:fld>
            <a:endParaRPr lang="zh-CN" altLang="en-US"/>
          </a:p>
        </p:txBody>
      </p:sp>
    </p:spTree>
    <p:extLst>
      <p:ext uri="{BB962C8B-B14F-4D97-AF65-F5344CB8AC3E}">
        <p14:creationId xmlns:p14="http://schemas.microsoft.com/office/powerpoint/2010/main" val="4074946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a:t>
            </a:fld>
            <a:endParaRPr lang="zh-CN" altLang="en-US"/>
          </a:p>
        </p:txBody>
      </p:sp>
    </p:spTree>
    <p:extLst>
      <p:ext uri="{BB962C8B-B14F-4D97-AF65-F5344CB8AC3E}">
        <p14:creationId xmlns:p14="http://schemas.microsoft.com/office/powerpoint/2010/main" val="69167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3</a:t>
            </a:fld>
            <a:endParaRPr lang="zh-CN" altLang="en-US"/>
          </a:p>
        </p:txBody>
      </p:sp>
    </p:spTree>
    <p:extLst>
      <p:ext uri="{BB962C8B-B14F-4D97-AF65-F5344CB8AC3E}">
        <p14:creationId xmlns:p14="http://schemas.microsoft.com/office/powerpoint/2010/main" val="604872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4</a:t>
            </a:fld>
            <a:endParaRPr lang="zh-CN" altLang="en-US"/>
          </a:p>
        </p:txBody>
      </p:sp>
    </p:spTree>
    <p:extLst>
      <p:ext uri="{BB962C8B-B14F-4D97-AF65-F5344CB8AC3E}">
        <p14:creationId xmlns:p14="http://schemas.microsoft.com/office/powerpoint/2010/main" val="3539782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5</a:t>
            </a:fld>
            <a:endParaRPr lang="zh-CN" altLang="en-US"/>
          </a:p>
        </p:txBody>
      </p:sp>
    </p:spTree>
    <p:extLst>
      <p:ext uri="{BB962C8B-B14F-4D97-AF65-F5344CB8AC3E}">
        <p14:creationId xmlns:p14="http://schemas.microsoft.com/office/powerpoint/2010/main" val="8583670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6</a:t>
            </a:fld>
            <a:endParaRPr lang="zh-CN" altLang="en-US"/>
          </a:p>
        </p:txBody>
      </p:sp>
    </p:spTree>
    <p:extLst>
      <p:ext uri="{BB962C8B-B14F-4D97-AF65-F5344CB8AC3E}">
        <p14:creationId xmlns:p14="http://schemas.microsoft.com/office/powerpoint/2010/main" val="1133634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7</a:t>
            </a:fld>
            <a:endParaRPr lang="zh-CN" altLang="en-US"/>
          </a:p>
        </p:txBody>
      </p:sp>
    </p:spTree>
    <p:extLst>
      <p:ext uri="{BB962C8B-B14F-4D97-AF65-F5344CB8AC3E}">
        <p14:creationId xmlns:p14="http://schemas.microsoft.com/office/powerpoint/2010/main" val="244108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8</a:t>
            </a:fld>
            <a:endParaRPr lang="zh-CN" altLang="en-US"/>
          </a:p>
        </p:txBody>
      </p:sp>
    </p:spTree>
    <p:extLst>
      <p:ext uri="{BB962C8B-B14F-4D97-AF65-F5344CB8AC3E}">
        <p14:creationId xmlns:p14="http://schemas.microsoft.com/office/powerpoint/2010/main" val="301867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9</a:t>
            </a:fld>
            <a:endParaRPr lang="zh-CN" altLang="en-US"/>
          </a:p>
        </p:txBody>
      </p:sp>
    </p:spTree>
    <p:extLst>
      <p:ext uri="{BB962C8B-B14F-4D97-AF65-F5344CB8AC3E}">
        <p14:creationId xmlns:p14="http://schemas.microsoft.com/office/powerpoint/2010/main" val="2267225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10</a:t>
            </a:fld>
            <a:endParaRPr lang="zh-CN" altLang="en-US"/>
          </a:p>
        </p:txBody>
      </p:sp>
    </p:spTree>
    <p:extLst>
      <p:ext uri="{BB962C8B-B14F-4D97-AF65-F5344CB8AC3E}">
        <p14:creationId xmlns:p14="http://schemas.microsoft.com/office/powerpoint/2010/main" val="29814366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11</a:t>
            </a:fld>
            <a:endParaRPr lang="zh-CN" altLang="en-US"/>
          </a:p>
        </p:txBody>
      </p:sp>
    </p:spTree>
    <p:extLst>
      <p:ext uri="{BB962C8B-B14F-4D97-AF65-F5344CB8AC3E}">
        <p14:creationId xmlns:p14="http://schemas.microsoft.com/office/powerpoint/2010/main" val="3547998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12</a:t>
            </a:fld>
            <a:endParaRPr lang="zh-CN" altLang="en-US"/>
          </a:p>
        </p:txBody>
      </p:sp>
    </p:spTree>
    <p:extLst>
      <p:ext uri="{BB962C8B-B14F-4D97-AF65-F5344CB8AC3E}">
        <p14:creationId xmlns:p14="http://schemas.microsoft.com/office/powerpoint/2010/main" val="15756064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13</a:t>
            </a:fld>
            <a:endParaRPr lang="zh-CN" altLang="en-US"/>
          </a:p>
        </p:txBody>
      </p:sp>
    </p:spTree>
    <p:extLst>
      <p:ext uri="{BB962C8B-B14F-4D97-AF65-F5344CB8AC3E}">
        <p14:creationId xmlns:p14="http://schemas.microsoft.com/office/powerpoint/2010/main" val="3902110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14</a:t>
            </a:fld>
            <a:endParaRPr lang="zh-CN" altLang="en-US"/>
          </a:p>
        </p:txBody>
      </p:sp>
    </p:spTree>
    <p:extLst>
      <p:ext uri="{BB962C8B-B14F-4D97-AF65-F5344CB8AC3E}">
        <p14:creationId xmlns:p14="http://schemas.microsoft.com/office/powerpoint/2010/main" val="507190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15</a:t>
            </a:fld>
            <a:endParaRPr lang="zh-CN" altLang="en-US"/>
          </a:p>
        </p:txBody>
      </p:sp>
    </p:spTree>
    <p:extLst>
      <p:ext uri="{BB962C8B-B14F-4D97-AF65-F5344CB8AC3E}">
        <p14:creationId xmlns:p14="http://schemas.microsoft.com/office/powerpoint/2010/main" val="3668532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16</a:t>
            </a:fld>
            <a:endParaRPr lang="zh-CN" altLang="en-US"/>
          </a:p>
        </p:txBody>
      </p:sp>
    </p:spTree>
    <p:extLst>
      <p:ext uri="{BB962C8B-B14F-4D97-AF65-F5344CB8AC3E}">
        <p14:creationId xmlns:p14="http://schemas.microsoft.com/office/powerpoint/2010/main" val="17394715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17</a:t>
            </a:fld>
            <a:endParaRPr lang="zh-CN" altLang="en-US"/>
          </a:p>
        </p:txBody>
      </p:sp>
    </p:spTree>
    <p:extLst>
      <p:ext uri="{BB962C8B-B14F-4D97-AF65-F5344CB8AC3E}">
        <p14:creationId xmlns:p14="http://schemas.microsoft.com/office/powerpoint/2010/main" val="8605345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18</a:t>
            </a:fld>
            <a:endParaRPr lang="zh-CN" altLang="en-US"/>
          </a:p>
        </p:txBody>
      </p:sp>
    </p:spTree>
    <p:extLst>
      <p:ext uri="{BB962C8B-B14F-4D97-AF65-F5344CB8AC3E}">
        <p14:creationId xmlns:p14="http://schemas.microsoft.com/office/powerpoint/2010/main" val="7005014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A70F956-FC7D-4434-9D9E-CC985997F4EF}" type="slidenum">
              <a:rPr lang="zh-CN" altLang="en-US" smtClean="0"/>
              <a:t>19</a:t>
            </a:fld>
            <a:endParaRPr lang="zh-CN" altLang="en-US"/>
          </a:p>
        </p:txBody>
      </p:sp>
    </p:spTree>
    <p:extLst>
      <p:ext uri="{BB962C8B-B14F-4D97-AF65-F5344CB8AC3E}">
        <p14:creationId xmlns:p14="http://schemas.microsoft.com/office/powerpoint/2010/main" val="1632404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20</a:t>
            </a:fld>
            <a:endParaRPr lang="zh-CN" altLang="en-US"/>
          </a:p>
        </p:txBody>
      </p:sp>
    </p:spTree>
    <p:extLst>
      <p:ext uri="{BB962C8B-B14F-4D97-AF65-F5344CB8AC3E}">
        <p14:creationId xmlns:p14="http://schemas.microsoft.com/office/powerpoint/2010/main" val="1744453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21</a:t>
            </a:fld>
            <a:endParaRPr lang="zh-CN" altLang="en-US"/>
          </a:p>
        </p:txBody>
      </p:sp>
    </p:spTree>
    <p:extLst>
      <p:ext uri="{BB962C8B-B14F-4D97-AF65-F5344CB8AC3E}">
        <p14:creationId xmlns:p14="http://schemas.microsoft.com/office/powerpoint/2010/main" val="31091511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22</a:t>
            </a:fld>
            <a:endParaRPr lang="zh-CN" altLang="en-US"/>
          </a:p>
        </p:txBody>
      </p:sp>
    </p:spTree>
    <p:extLst>
      <p:ext uri="{BB962C8B-B14F-4D97-AF65-F5344CB8AC3E}">
        <p14:creationId xmlns:p14="http://schemas.microsoft.com/office/powerpoint/2010/main" val="31222636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23</a:t>
            </a:fld>
            <a:endParaRPr lang="zh-CN" altLang="en-US"/>
          </a:p>
        </p:txBody>
      </p:sp>
    </p:spTree>
    <p:extLst>
      <p:ext uri="{BB962C8B-B14F-4D97-AF65-F5344CB8AC3E}">
        <p14:creationId xmlns:p14="http://schemas.microsoft.com/office/powerpoint/2010/main" val="74895917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24</a:t>
            </a:fld>
            <a:endParaRPr lang="zh-CN" altLang="en-US"/>
          </a:p>
        </p:txBody>
      </p:sp>
    </p:spTree>
    <p:extLst>
      <p:ext uri="{BB962C8B-B14F-4D97-AF65-F5344CB8AC3E}">
        <p14:creationId xmlns:p14="http://schemas.microsoft.com/office/powerpoint/2010/main" val="20177644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A70F956-FC7D-4434-9D9E-CC985997F4EF}" type="slidenum">
              <a:rPr lang="zh-CN" altLang="en-US" smtClean="0"/>
              <a:t>25</a:t>
            </a:fld>
            <a:endParaRPr lang="zh-CN" altLang="en-US"/>
          </a:p>
        </p:txBody>
      </p:sp>
    </p:spTree>
    <p:extLst>
      <p:ext uri="{BB962C8B-B14F-4D97-AF65-F5344CB8AC3E}">
        <p14:creationId xmlns:p14="http://schemas.microsoft.com/office/powerpoint/2010/main" val="8681709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8278BB-0B43-4416-AB87-665455D97D6B}" type="slidenum">
              <a:rPr lang="zh-CN" altLang="en-US" smtClean="0"/>
              <a:t>26</a:t>
            </a:fld>
            <a:endParaRPr lang="zh-CN" altLang="en-US"/>
          </a:p>
        </p:txBody>
      </p:sp>
    </p:spTree>
    <p:extLst>
      <p:ext uri="{BB962C8B-B14F-4D97-AF65-F5344CB8AC3E}">
        <p14:creationId xmlns:p14="http://schemas.microsoft.com/office/powerpoint/2010/main" val="3681404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FE88861-68FC-4AEA-98F9-FBF694DA10E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063D7916-F8D3-4CB7-9890-7D1913FD68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a16="http://schemas.microsoft.com/office/drawing/2014/main" id="{8B0A1E82-8289-4819-87B3-D5CF14621CCE}"/>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5" name="页脚占位符 4">
            <a:extLst>
              <a:ext uri="{FF2B5EF4-FFF2-40B4-BE49-F238E27FC236}">
                <a16:creationId xmlns:a16="http://schemas.microsoft.com/office/drawing/2014/main" id="{CCE3385B-2A41-4B18-A839-B90FC4CC374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A5BAC0C-7DC4-44E4-9D06-DCEBB439F879}"/>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328182924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19B1DED-71D3-44ED-BBBA-1199D425384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7ABC780-8EB3-4FCE-8D78-5DADB618C263}"/>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EA04F2D-4621-4D12-AF80-7CF919118867}"/>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5" name="页脚占位符 4">
            <a:extLst>
              <a:ext uri="{FF2B5EF4-FFF2-40B4-BE49-F238E27FC236}">
                <a16:creationId xmlns:a16="http://schemas.microsoft.com/office/drawing/2014/main" id="{871B307D-A64B-4D17-8216-570E8466E17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36CC741-DA88-4931-A911-CC83CEE1689B}"/>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286480839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E2E0300-5CB3-490D-B59F-DC6BFC4F1548}"/>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26EF1CBE-6614-4528-8FE7-CFA7CF5F15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356B9B41-2EAC-4F02-88F2-30EDB08CD372}"/>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5" name="页脚占位符 4">
            <a:extLst>
              <a:ext uri="{FF2B5EF4-FFF2-40B4-BE49-F238E27FC236}">
                <a16:creationId xmlns:a16="http://schemas.microsoft.com/office/drawing/2014/main" id="{36D9E8BF-193D-4C26-90C2-0D656754145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7866AAF-78AB-4C94-A72F-4626CBC1971E}"/>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4005757621"/>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7C46C37-1CC0-4E79-A303-5FE1FE61D44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3F43B52-DE3D-4704-A451-2C1DD7F53939}"/>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37F87157-C606-43B7-8644-413B0F677C5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4B7EDE8C-1226-4CC9-BF1D-9A8E7F584AA7}"/>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6" name="页脚占位符 5">
            <a:extLst>
              <a:ext uri="{FF2B5EF4-FFF2-40B4-BE49-F238E27FC236}">
                <a16:creationId xmlns:a16="http://schemas.microsoft.com/office/drawing/2014/main" id="{0AEC4466-A7D5-493B-A252-17D2EB3A9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DADDE1C-B312-4857-9F40-72D60E8C3027}"/>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287822904"/>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8831FD0-4521-4B71-B496-BB6ABBC7CF2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94B6BAE6-2929-40B3-95B4-D610842479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32440283-92CC-479D-B868-60B4691D74F4}"/>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32A9FCD4-FD55-43CF-BEAD-A00C18D48B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AF993449-B850-4555-9455-E8C808E5D94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FA31BE21-9AB7-466F-8A8C-2BCEB0C0C8BF}"/>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8" name="页脚占位符 7">
            <a:extLst>
              <a:ext uri="{FF2B5EF4-FFF2-40B4-BE49-F238E27FC236}">
                <a16:creationId xmlns:a16="http://schemas.microsoft.com/office/drawing/2014/main" id="{D777BA08-F043-43CF-B237-DE4A77F868A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243694DC-BBB8-4536-AB04-B49E4C527DD0}"/>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
        <p:nvSpPr>
          <p:cNvPr id="11" name="矩形 10"/>
          <p:cNvSpPr/>
          <p:nvPr userDrawn="1"/>
        </p:nvSpPr>
        <p:spPr>
          <a:xfrm>
            <a:off x="878242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59651301"/>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08A976-83E7-4489-A678-CFE5AE22902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CB7C0FD6-C8AE-4FD3-821A-03EA1CA02FAB}"/>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4" name="页脚占位符 3">
            <a:extLst>
              <a:ext uri="{FF2B5EF4-FFF2-40B4-BE49-F238E27FC236}">
                <a16:creationId xmlns:a16="http://schemas.microsoft.com/office/drawing/2014/main" id="{847F1A97-0A44-4284-88E3-D5FB3C54A84F}"/>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C4D4369-2FAF-40E0-AAB3-F7D94EEFAEB2}"/>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2903401345"/>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0C384350-9C43-4B24-B53A-5550392221D7}"/>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3" name="页脚占位符 2">
            <a:extLst>
              <a:ext uri="{FF2B5EF4-FFF2-40B4-BE49-F238E27FC236}">
                <a16:creationId xmlns:a16="http://schemas.microsoft.com/office/drawing/2014/main" id="{1874CF69-4B84-44E7-9E3E-C39A4982C39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E5BA9226-E063-4B0A-A098-478BF975B9B5}"/>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507495582"/>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ADA02CA-EA6E-49DE-BD85-F4317312869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AA70FF3-1FD3-4767-AC15-CD6D6064AA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D9A21953-4705-4247-8447-0EFB8B56F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71D485AD-FEB3-4674-9E4F-C54274D3E9E9}"/>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6" name="页脚占位符 5">
            <a:extLst>
              <a:ext uri="{FF2B5EF4-FFF2-40B4-BE49-F238E27FC236}">
                <a16:creationId xmlns:a16="http://schemas.microsoft.com/office/drawing/2014/main" id="{802BE61E-D0C7-4683-BF15-0D95F9E47F6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BD21329-A680-4994-840A-3BE6FE23BF73}"/>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3714575826"/>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91B958D-E7D2-4696-A2F1-07B8EBFFC59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BEBA68FB-1216-4EE6-ADCA-E305C9C20B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2F6DD553-6ACA-48E9-8128-57D4805007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612D663D-A04D-40FB-94E7-5EC1B1DA4F01}"/>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6" name="页脚占位符 5">
            <a:extLst>
              <a:ext uri="{FF2B5EF4-FFF2-40B4-BE49-F238E27FC236}">
                <a16:creationId xmlns:a16="http://schemas.microsoft.com/office/drawing/2014/main" id="{4583008E-0D5F-477C-B143-1D70B223354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FEF557A-6F52-43D0-82F0-23E954047D41}"/>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327900718"/>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6E619EA-7A11-47CE-9AF5-C5FB5D1FC0B3}"/>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59E5FD84-4A4A-4290-B403-A9D7A4A9E678}"/>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17AF4ED-4C3E-4180-9D88-7D0873928403}"/>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5" name="页脚占位符 4">
            <a:extLst>
              <a:ext uri="{FF2B5EF4-FFF2-40B4-BE49-F238E27FC236}">
                <a16:creationId xmlns:a16="http://schemas.microsoft.com/office/drawing/2014/main" id="{731914C0-378C-4FE5-BFB6-5379D6E6C3C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0FB46C3-02BE-4AC5-9F71-2A9E21383EC5}"/>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132213265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014F8FCB-C639-40CE-86BD-4E0CE340D0A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E1DD7DC9-1CE5-4C14-B7BD-8EC2E10D2506}"/>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748B0A06-FC06-4823-8603-C0364D656E22}"/>
              </a:ext>
            </a:extLst>
          </p:cNvPr>
          <p:cNvSpPr>
            <a:spLocks noGrp="1"/>
          </p:cNvSpPr>
          <p:nvPr>
            <p:ph type="dt" sz="half" idx="10"/>
          </p:nvPr>
        </p:nvSpPr>
        <p:spPr/>
        <p:txBody>
          <a:bodyPr/>
          <a:lstStyle/>
          <a:p>
            <a:fld id="{3C95AA19-1DBA-4536-AE77-3798F5218B94}" type="datetimeFigureOut">
              <a:rPr lang="zh-CN" altLang="en-US" smtClean="0"/>
              <a:t>2020/3/6</a:t>
            </a:fld>
            <a:endParaRPr lang="zh-CN" altLang="en-US"/>
          </a:p>
        </p:txBody>
      </p:sp>
      <p:sp>
        <p:nvSpPr>
          <p:cNvPr id="5" name="页脚占位符 4">
            <a:extLst>
              <a:ext uri="{FF2B5EF4-FFF2-40B4-BE49-F238E27FC236}">
                <a16:creationId xmlns:a16="http://schemas.microsoft.com/office/drawing/2014/main" id="{183100C9-490F-4558-8943-204AA3D4AD9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3B3501E-E940-48FB-AB13-F9291694E586}"/>
              </a:ext>
            </a:extLst>
          </p:cNvPr>
          <p:cNvSpPr>
            <a:spLocks noGrp="1"/>
          </p:cNvSpPr>
          <p:nvPr>
            <p:ph type="sldNum" sz="quarter" idx="12"/>
          </p:nvPr>
        </p:nvSpPr>
        <p:spPr/>
        <p:txBody>
          <a:body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602191725"/>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EACF0C81-D217-4AB9-9823-AED8BBC8E7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872DA104-FE93-41A2-BE69-BBEE478299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3B8E6C3-D9DD-4997-B5D5-77AC230047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5AA19-1DBA-4536-AE77-3798F5218B94}" type="datetimeFigureOut">
              <a:rPr lang="zh-CN" altLang="en-US" smtClean="0"/>
              <a:t>2020/3/6</a:t>
            </a:fld>
            <a:endParaRPr lang="zh-CN" altLang="en-US"/>
          </a:p>
        </p:txBody>
      </p:sp>
      <p:sp>
        <p:nvSpPr>
          <p:cNvPr id="5" name="页脚占位符 4">
            <a:extLst>
              <a:ext uri="{FF2B5EF4-FFF2-40B4-BE49-F238E27FC236}">
                <a16:creationId xmlns:a16="http://schemas.microsoft.com/office/drawing/2014/main" id="{1F265C50-E409-434E-B1FA-1B6391672D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D9F7AF10-A73C-47B3-B489-584DC1E8B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640597-647B-4160-821B-B765FEAFEA79}" type="slidenum">
              <a:rPr lang="zh-CN" altLang="en-US" smtClean="0"/>
              <a:t>‹#›</a:t>
            </a:fld>
            <a:endParaRPr lang="zh-CN" altLang="en-US"/>
          </a:p>
        </p:txBody>
      </p:sp>
    </p:spTree>
    <p:extLst>
      <p:ext uri="{BB962C8B-B14F-4D97-AF65-F5344CB8AC3E}">
        <p14:creationId xmlns:p14="http://schemas.microsoft.com/office/powerpoint/2010/main" val="8539597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3.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10.xml"/><Relationship Id="rId2" Type="http://schemas.openxmlformats.org/officeDocument/2006/relationships/tags" Target="../tags/tag3.xml"/><Relationship Id="rId16" Type="http://schemas.openxmlformats.org/officeDocument/2006/relationships/image" Target="../media/image19.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6.xml"/><Relationship Id="rId5" Type="http://schemas.openxmlformats.org/officeDocument/2006/relationships/tags" Target="../tags/tag6.xml"/><Relationship Id="rId15" Type="http://schemas.openxmlformats.org/officeDocument/2006/relationships/image" Target="../media/image20.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F2DA4D4F-4FE0-4D38-9AA4-8E8D5325F4E2}"/>
              </a:ext>
            </a:extLst>
          </p:cNvPr>
          <p:cNvSpPr/>
          <p:nvPr/>
        </p:nvSpPr>
        <p:spPr>
          <a:xfrm>
            <a:off x="301925" y="300849"/>
            <a:ext cx="11568021" cy="6204544"/>
          </a:xfrm>
          <a:prstGeom prst="rect">
            <a:avLst/>
          </a:prstGeom>
          <a:solidFill>
            <a:schemeClr val="bg1">
              <a:alpha val="74000"/>
            </a:schemeClr>
          </a:solidFill>
          <a:ln>
            <a:solidFill>
              <a:srgbClr val="203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a:extLst>
              <a:ext uri="{FF2B5EF4-FFF2-40B4-BE49-F238E27FC236}">
                <a16:creationId xmlns:a16="http://schemas.microsoft.com/office/drawing/2014/main" id="{D5783824-1293-4FCE-94BC-95AADE5B5C34}"/>
              </a:ext>
            </a:extLst>
          </p:cNvPr>
          <p:cNvSpPr txBox="1"/>
          <p:nvPr/>
        </p:nvSpPr>
        <p:spPr>
          <a:xfrm>
            <a:off x="2130724" y="1151179"/>
            <a:ext cx="8642081" cy="2339096"/>
          </a:xfrm>
          <a:prstGeom prst="rect">
            <a:avLst/>
          </a:prstGeom>
          <a:noFill/>
        </p:spPr>
        <p:txBody>
          <a:bodyPr wrap="square" lIns="121915" tIns="60957" rIns="121915" bIns="60957" rtlCol="0">
            <a:spAutoFit/>
          </a:bodyPr>
          <a:lstStyle/>
          <a:p>
            <a:pPr algn="ctr">
              <a:defRPr/>
            </a:pPr>
            <a:r>
              <a:rPr lang="zh-CN" altLang="en-US" sz="7200" b="1" spc="300" dirty="0">
                <a:solidFill>
                  <a:srgbClr val="203864"/>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小学篮球项目汇报</a:t>
            </a:r>
            <a:r>
              <a:rPr lang="en-US" altLang="zh-CN" sz="7200" b="1" spc="300" dirty="0">
                <a:solidFill>
                  <a:srgbClr val="203864"/>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ppt</a:t>
            </a:r>
            <a:r>
              <a:rPr lang="zh-CN" altLang="en-US" sz="7200" b="1" spc="300" dirty="0">
                <a:solidFill>
                  <a:srgbClr val="203864"/>
                </a:solidFill>
                <a:latin typeface="微软雅黑" panose="020B0503020204020204" pitchFamily="34" charset="-122"/>
                <a:ea typeface="微软雅黑" panose="020B0503020204020204" pitchFamily="34" charset="-122"/>
                <a:cs typeface="经典圆体简" panose="02010609000101010101" pitchFamily="49" charset="-122"/>
                <a:sym typeface="微软雅黑" pitchFamily="34" charset="-122"/>
              </a:rPr>
              <a:t>模板</a:t>
            </a:r>
            <a:endParaRPr lang="zh-CN" altLang="en-US" sz="5400" b="1" dirty="0">
              <a:solidFill>
                <a:srgbClr val="203864"/>
              </a:solidFill>
              <a:latin typeface="微软雅黑" panose="020B0503020204020204" pitchFamily="34" charset="-122"/>
              <a:ea typeface="微软雅黑" panose="020B0503020204020204" pitchFamily="34" charset="-122"/>
            </a:endParaRPr>
          </a:p>
        </p:txBody>
      </p:sp>
      <p:grpSp>
        <p:nvGrpSpPr>
          <p:cNvPr id="58" name="组合 55">
            <a:extLst>
              <a:ext uri="{FF2B5EF4-FFF2-40B4-BE49-F238E27FC236}">
                <a16:creationId xmlns:a16="http://schemas.microsoft.com/office/drawing/2014/main" id="{7722F249-784B-4638-A995-FAF815261C45}"/>
              </a:ext>
            </a:extLst>
          </p:cNvPr>
          <p:cNvGrpSpPr/>
          <p:nvPr/>
        </p:nvGrpSpPr>
        <p:grpSpPr bwMode="auto">
          <a:xfrm>
            <a:off x="4303448" y="4543717"/>
            <a:ext cx="3573066" cy="696102"/>
            <a:chOff x="3791205" y="5346441"/>
            <a:chExt cx="5833188" cy="1152192"/>
          </a:xfrm>
        </p:grpSpPr>
        <p:sp>
          <p:nvSpPr>
            <p:cNvPr id="59" name="圆角矩形 165">
              <a:extLst>
                <a:ext uri="{FF2B5EF4-FFF2-40B4-BE49-F238E27FC236}">
                  <a16:creationId xmlns:a16="http://schemas.microsoft.com/office/drawing/2014/main" id="{E0721AED-B578-4DE2-AA27-209E12A85960}"/>
                </a:ext>
              </a:extLst>
            </p:cNvPr>
            <p:cNvSpPr/>
            <p:nvPr/>
          </p:nvSpPr>
          <p:spPr>
            <a:xfrm>
              <a:off x="4007769" y="5518708"/>
              <a:ext cx="5400600" cy="807659"/>
            </a:xfrm>
            <a:prstGeom prst="roundRect">
              <a:avLst>
                <a:gd name="adj" fmla="val 50000"/>
              </a:avLst>
            </a:prstGeom>
            <a:solidFill>
              <a:schemeClr val="accent1">
                <a:lumMod val="50000"/>
              </a:schemeClr>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60" name="任意多边形 166">
              <a:extLst>
                <a:ext uri="{FF2B5EF4-FFF2-40B4-BE49-F238E27FC236}">
                  <a16:creationId xmlns:a16="http://schemas.microsoft.com/office/drawing/2014/main" id="{1A582EE6-1499-4CBC-9F33-3655C04D1301}"/>
                </a:ext>
              </a:extLst>
            </p:cNvPr>
            <p:cNvSpPr/>
            <p:nvPr/>
          </p:nvSpPr>
          <p:spPr>
            <a:xfrm>
              <a:off x="3791205" y="5346441"/>
              <a:ext cx="5833186"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outerShdw blurRad="889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61" name="圆角矩形 167">
              <a:extLst>
                <a:ext uri="{FF2B5EF4-FFF2-40B4-BE49-F238E27FC236}">
                  <a16:creationId xmlns:a16="http://schemas.microsoft.com/office/drawing/2014/main" id="{FF1442A9-071F-4ACA-8812-96E2A3392E4B}"/>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
        <p:nvSpPr>
          <p:cNvPr id="63" name="矩形 62">
            <a:extLst>
              <a:ext uri="{FF2B5EF4-FFF2-40B4-BE49-F238E27FC236}">
                <a16:creationId xmlns:a16="http://schemas.microsoft.com/office/drawing/2014/main" id="{E4E196D8-8D92-4F52-8E09-24EC01A6B708}"/>
              </a:ext>
            </a:extLst>
          </p:cNvPr>
          <p:cNvSpPr/>
          <p:nvPr/>
        </p:nvSpPr>
        <p:spPr>
          <a:xfrm>
            <a:off x="4303448" y="5462261"/>
            <a:ext cx="3599554" cy="369332"/>
          </a:xfrm>
          <a:prstGeom prst="rect">
            <a:avLst/>
          </a:prstGeom>
        </p:spPr>
        <p:txBody>
          <a:bodyPr wrap="square">
            <a:spAutoFit/>
          </a:bodyPr>
          <a:lstStyle/>
          <a:p>
            <a:pPr algn="ctr"/>
            <a:r>
              <a:rPr lang="en-US" altLang="zh-CN" sz="600" dirty="0">
                <a:solidFill>
                  <a:schemeClr val="tx1">
                    <a:lumMod val="50000"/>
                    <a:lumOff val="50000"/>
                  </a:schemeClr>
                </a:solidFill>
                <a:cs typeface="+mn-ea"/>
                <a:sym typeface="+mn-lt"/>
              </a:rPr>
              <a:t>Framework of the complete teaching design PPT template, suitable for teaching design, information technology, etc. Framework of the complete teaching design PPT template, suitable for teaching design, information technology, etc.</a:t>
            </a:r>
          </a:p>
        </p:txBody>
      </p:sp>
    </p:spTree>
    <p:extLst>
      <p:ext uri="{BB962C8B-B14F-4D97-AF65-F5344CB8AC3E}">
        <p14:creationId xmlns:p14="http://schemas.microsoft.com/office/powerpoint/2010/main" val="1251578290"/>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1000" fill="hold">
                                          <p:stCondLst>
                                            <p:cond delay="0"/>
                                          </p:stCondLst>
                                        </p:cTn>
                                        <p:tgtEl>
                                          <p:spTgt spid="52"/>
                                        </p:tgtEl>
                                        <p:attrNameLst>
                                          <p:attrName>ppt_x</p:attrName>
                                        </p:attrNameLst>
                                      </p:cBhvr>
                                      <p:tavLst>
                                        <p:tav tm="0">
                                          <p:val>
                                            <p:strVal val="#ppt_x-0.284"/>
                                          </p:val>
                                        </p:tav>
                                        <p:tav tm="100000">
                                          <p:val>
                                            <p:strVal val="#ppt_x"/>
                                          </p:val>
                                        </p:tav>
                                      </p:tavLst>
                                    </p:anim>
                                    <p:anim calcmode="lin" valueType="num">
                                      <p:cBhvr additive="base">
                                        <p:cTn id="12" dur="1000" fill="hold">
                                          <p:stCondLst>
                                            <p:cond delay="0"/>
                                          </p:stCondLst>
                                        </p:cTn>
                                        <p:tgtEl>
                                          <p:spTgt spid="52"/>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10" presetClass="entr" presetSubtype="0" fill="hold" nodeType="after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fade">
                                      <p:cBhvr>
                                        <p:cTn id="16" dur="500"/>
                                        <p:tgtEl>
                                          <p:spTgt spid="58"/>
                                        </p:tgtEl>
                                      </p:cBhvr>
                                    </p:animEffect>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63"/>
                                        </p:tgtEl>
                                        <p:attrNameLst>
                                          <p:attrName>style.visibility</p:attrName>
                                        </p:attrNameLst>
                                      </p:cBhvr>
                                      <p:to>
                                        <p:strVal val="visible"/>
                                      </p:to>
                                    </p:set>
                                    <p:animEffect transition="in" filter="fade">
                                      <p:cBhvr>
                                        <p:cTn id="20"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2" grpId="0"/>
      <p:bldP spid="6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矩形 7">
            <a:extLst>
              <a:ext uri="{FF2B5EF4-FFF2-40B4-BE49-F238E27FC236}">
                <a16:creationId xmlns:a16="http://schemas.microsoft.com/office/drawing/2014/main" id="{ED69DBF3-F4F2-47F7-8E68-6D19551C51AE}"/>
              </a:ext>
            </a:extLst>
          </p:cNvPr>
          <p:cNvSpPr/>
          <p:nvPr/>
        </p:nvSpPr>
        <p:spPr>
          <a:xfrm>
            <a:off x="301925" y="300849"/>
            <a:ext cx="11568021" cy="6204544"/>
          </a:xfrm>
          <a:prstGeom prst="rect">
            <a:avLst/>
          </a:prstGeom>
          <a:solidFill>
            <a:schemeClr val="bg1">
              <a:alpha val="74000"/>
            </a:schemeClr>
          </a:solidFill>
          <a:ln>
            <a:solidFill>
              <a:srgbClr val="20386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 name="图片 19">
            <a:extLst>
              <a:ext uri="{FF2B5EF4-FFF2-40B4-BE49-F238E27FC236}">
                <a16:creationId xmlns:a16="http://schemas.microsoft.com/office/drawing/2014/main" id="{29F67485-4E9C-42AA-95C0-F3D001D7C8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86228" y="-1621278"/>
            <a:ext cx="12192000" cy="3810000"/>
          </a:xfrm>
          <a:prstGeom prst="rect">
            <a:avLst/>
          </a:prstGeom>
        </p:spPr>
      </p:pic>
      <p:sp>
        <p:nvSpPr>
          <p:cNvPr id="4" name="文本框 3">
            <a:extLst>
              <a:ext uri="{FF2B5EF4-FFF2-40B4-BE49-F238E27FC236}">
                <a16:creationId xmlns:a16="http://schemas.microsoft.com/office/drawing/2014/main" id="{581FC056-C5C3-4298-8A1A-569E6BDF8392}"/>
              </a:ext>
            </a:extLst>
          </p:cNvPr>
          <p:cNvSpPr txBox="1"/>
          <p:nvPr/>
        </p:nvSpPr>
        <p:spPr>
          <a:xfrm>
            <a:off x="2789878" y="2741402"/>
            <a:ext cx="6336629" cy="2200580"/>
          </a:xfrm>
          <a:prstGeom prst="rect">
            <a:avLst/>
          </a:prstGeom>
          <a:noFill/>
        </p:spPr>
        <p:txBody>
          <a:bodyPr wrap="square" lIns="121899" tIns="60949" rIns="121899" bIns="60949" rtlCol="0">
            <a:spAutoFit/>
          </a:bodyPr>
          <a:lstStyle/>
          <a:p>
            <a:pPr defTabSz="609459">
              <a:lnSpc>
                <a:spcPct val="150000"/>
              </a:lnSpc>
            </a:pPr>
            <a:r>
              <a:rPr lang="zh-CN" altLang="en-US" dirty="0">
                <a:solidFill>
                  <a:srgbClr val="203864"/>
                </a:solidFill>
                <a:latin typeface="微软雅黑" panose="020B0503020204020204" pitchFamily="34" charset="-122"/>
                <a:ea typeface="微软雅黑" panose="020B0503020204020204" pitchFamily="34" charset="-122"/>
              </a:rPr>
              <a:t>       双击图标可以对图表图形及文字的颜色、边框等进行选择。点击图表然后右键选择“编辑数据”即自动跳转到</a:t>
            </a:r>
            <a:r>
              <a:rPr lang="en-US" altLang="zh-CN" dirty="0">
                <a:solidFill>
                  <a:srgbClr val="203864"/>
                </a:solidFill>
                <a:latin typeface="微软雅黑" panose="020B0503020204020204" pitchFamily="34" charset="-122"/>
                <a:ea typeface="微软雅黑" panose="020B0503020204020204" pitchFamily="34" charset="-122"/>
              </a:rPr>
              <a:t>Excel</a:t>
            </a:r>
            <a:r>
              <a:rPr lang="zh-CN" altLang="en-US" dirty="0">
                <a:solidFill>
                  <a:srgbClr val="203864"/>
                </a:solidFill>
                <a:latin typeface="微软雅黑" panose="020B0503020204020204" pitchFamily="34" charset="-122"/>
                <a:ea typeface="微软雅黑" panose="020B0503020204020204" pitchFamily="34" charset="-122"/>
              </a:rPr>
              <a:t>中对图表的数据信息进行编辑。点击图标，在屏幕上方的“图标布局”面板中可以对图表的标题、坐标轴、图例、数据标签、网格线、趋势线等进行编辑。</a:t>
            </a:r>
            <a:endParaRPr lang="en-US" altLang="zh-CN" dirty="0">
              <a:solidFill>
                <a:srgbClr val="203864"/>
              </a:solidFill>
              <a:latin typeface="微软雅黑" panose="020B0503020204020204" pitchFamily="34" charset="-122"/>
              <a:ea typeface="微软雅黑" panose="020B0503020204020204" pitchFamily="34" charset="-122"/>
            </a:endParaRPr>
          </a:p>
        </p:txBody>
      </p:sp>
      <p:sp>
        <p:nvSpPr>
          <p:cNvPr id="3" name="矩形: 圆角 2">
            <a:extLst>
              <a:ext uri="{FF2B5EF4-FFF2-40B4-BE49-F238E27FC236}">
                <a16:creationId xmlns:a16="http://schemas.microsoft.com/office/drawing/2014/main" id="{369F5229-6883-4A87-A988-81169C69BB70}"/>
              </a:ext>
            </a:extLst>
          </p:cNvPr>
          <p:cNvSpPr/>
          <p:nvPr/>
        </p:nvSpPr>
        <p:spPr>
          <a:xfrm>
            <a:off x="2326995" y="1808018"/>
            <a:ext cx="7058025" cy="3354532"/>
          </a:xfrm>
          <a:prstGeom prst="roundRect">
            <a:avLst/>
          </a:prstGeom>
          <a:noFill/>
          <a:ln w="76200">
            <a:solidFill>
              <a:srgbClr val="00206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a:extLst>
              <a:ext uri="{FF2B5EF4-FFF2-40B4-BE49-F238E27FC236}">
                <a16:creationId xmlns:a16="http://schemas.microsoft.com/office/drawing/2014/main" id="{D508FBC5-960D-4873-B97F-ED590D221E28}"/>
              </a:ext>
            </a:extLst>
          </p:cNvPr>
          <p:cNvSpPr txBox="1"/>
          <p:nvPr/>
        </p:nvSpPr>
        <p:spPr>
          <a:xfrm>
            <a:off x="2579104" y="2087843"/>
            <a:ext cx="1210589" cy="707886"/>
          </a:xfrm>
          <a:prstGeom prst="rect">
            <a:avLst/>
          </a:prstGeom>
          <a:noFill/>
        </p:spPr>
        <p:txBody>
          <a:bodyPr wrap="none" rtlCol="0">
            <a:spAutoFit/>
          </a:bodyPr>
          <a:lstStyle/>
          <a:p>
            <a:pPr algn="ctr"/>
            <a:r>
              <a:rPr lang="zh-CN" altLang="en-US" sz="4000" b="1" dirty="0">
                <a:solidFill>
                  <a:srgbClr val="203864"/>
                </a:solidFill>
                <a:latin typeface="微软雅黑" panose="020B0503020204020204" pitchFamily="34" charset="-122"/>
                <a:ea typeface="微软雅黑" panose="020B0503020204020204" pitchFamily="34" charset="-122"/>
                <a:cs typeface="+mn-ea"/>
                <a:sym typeface="+mn-lt"/>
              </a:rPr>
              <a:t>序言</a:t>
            </a:r>
          </a:p>
        </p:txBody>
      </p:sp>
      <p:cxnSp>
        <p:nvCxnSpPr>
          <p:cNvPr id="16" name="直接连接符 15">
            <a:extLst>
              <a:ext uri="{FF2B5EF4-FFF2-40B4-BE49-F238E27FC236}">
                <a16:creationId xmlns:a16="http://schemas.microsoft.com/office/drawing/2014/main" id="{98A3F85E-AC2B-4F33-B836-F58BF79734DD}"/>
              </a:ext>
            </a:extLst>
          </p:cNvPr>
          <p:cNvCxnSpPr>
            <a:cxnSpLocks/>
          </p:cNvCxnSpPr>
          <p:nvPr/>
        </p:nvCxnSpPr>
        <p:spPr>
          <a:xfrm flipV="1">
            <a:off x="3756052" y="2429975"/>
            <a:ext cx="2566903" cy="11812"/>
          </a:xfrm>
          <a:prstGeom prst="line">
            <a:avLst/>
          </a:prstGeom>
          <a:ln>
            <a:solidFill>
              <a:srgbClr val="3AB6AF"/>
            </a:solidFill>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a16="http://schemas.microsoft.com/office/drawing/2014/main" id="{CD6E99E3-8CD0-466B-A834-EBEE8F449DEA}"/>
              </a:ext>
            </a:extLst>
          </p:cNvPr>
          <p:cNvCxnSpPr>
            <a:cxnSpLocks/>
          </p:cNvCxnSpPr>
          <p:nvPr/>
        </p:nvCxnSpPr>
        <p:spPr>
          <a:xfrm>
            <a:off x="2513976" y="2451725"/>
            <a:ext cx="138530" cy="0"/>
          </a:xfrm>
          <a:prstGeom prst="line">
            <a:avLst/>
          </a:prstGeom>
          <a:ln>
            <a:solidFill>
              <a:srgbClr val="3AB6A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8658753"/>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25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500"/>
                            </p:stCondLst>
                            <p:childTnLst>
                              <p:par>
                                <p:cTn id="21" presetID="42"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1000"/>
                                        <p:tgtEl>
                                          <p:spTgt spid="15"/>
                                        </p:tgtEl>
                                      </p:cBhvr>
                                    </p:animEffect>
                                    <p:anim calcmode="lin" valueType="num">
                                      <p:cBhvr>
                                        <p:cTn id="24" dur="1000" fill="hold"/>
                                        <p:tgtEl>
                                          <p:spTgt spid="15"/>
                                        </p:tgtEl>
                                        <p:attrNameLst>
                                          <p:attrName>ppt_x</p:attrName>
                                        </p:attrNameLst>
                                      </p:cBhvr>
                                      <p:tavLst>
                                        <p:tav tm="0">
                                          <p:val>
                                            <p:strVal val="#ppt_x"/>
                                          </p:val>
                                        </p:tav>
                                        <p:tav tm="100000">
                                          <p:val>
                                            <p:strVal val="#ppt_x"/>
                                          </p:val>
                                        </p:tav>
                                      </p:tavLst>
                                    </p:anim>
                                    <p:anim calcmode="lin" valueType="num">
                                      <p:cBhvr>
                                        <p:cTn id="25" dur="1000" fill="hold"/>
                                        <p:tgtEl>
                                          <p:spTgt spid="15"/>
                                        </p:tgtEl>
                                        <p:attrNameLst>
                                          <p:attrName>ppt_y</p:attrName>
                                        </p:attrNameLst>
                                      </p:cBhvr>
                                      <p:tavLst>
                                        <p:tav tm="0">
                                          <p:val>
                                            <p:strVal val="#ppt_y+.1"/>
                                          </p:val>
                                        </p:tav>
                                        <p:tav tm="100000">
                                          <p:val>
                                            <p:strVal val="#ppt_y"/>
                                          </p:val>
                                        </p:tav>
                                      </p:tavLst>
                                    </p:anim>
                                  </p:childTnLst>
                                </p:cTn>
                              </p:par>
                            </p:childTnLst>
                          </p:cTn>
                        </p:par>
                        <p:par>
                          <p:cTn id="26" fill="hold">
                            <p:stCondLst>
                              <p:cond delay="4500"/>
                            </p:stCondLst>
                            <p:childTnLst>
                              <p:par>
                                <p:cTn id="27" presetID="2" presetClass="entr" presetSubtype="4"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1000" fill="hold">
                                          <p:stCondLst>
                                            <p:cond delay="0"/>
                                          </p:stCondLst>
                                        </p:cTn>
                                        <p:tgtEl>
                                          <p:spTgt spid="4"/>
                                        </p:tgtEl>
                                        <p:attrNameLst>
                                          <p:attrName>ppt_x</p:attrName>
                                        </p:attrNameLst>
                                      </p:cBhvr>
                                      <p:tavLst>
                                        <p:tav tm="0">
                                          <p:val>
                                            <p:strVal val="#ppt_x+0.449"/>
                                          </p:val>
                                        </p:tav>
                                        <p:tav tm="100000">
                                          <p:val>
                                            <p:strVal val="#ppt_x"/>
                                          </p:val>
                                        </p:tav>
                                      </p:tavLst>
                                    </p:anim>
                                    <p:anim calcmode="lin" valueType="num">
                                      <p:cBhvr additive="base">
                                        <p:cTn id="30" dur="1000" fill="hold">
                                          <p:stCondLst>
                                            <p:cond delay="0"/>
                                          </p:stCondLst>
                                        </p:cTn>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32C43A0C-6C52-45B6-A2AF-8959A2BF20C3}"/>
              </a:ext>
            </a:extLst>
          </p:cNvPr>
          <p:cNvGrpSpPr/>
          <p:nvPr/>
        </p:nvGrpSpPr>
        <p:grpSpPr>
          <a:xfrm>
            <a:off x="2914299" y="54369"/>
            <a:ext cx="5806440" cy="1713376"/>
            <a:chOff x="2914299" y="54369"/>
            <a:chExt cx="5806440" cy="1713376"/>
          </a:xfrm>
        </p:grpSpPr>
        <p:pic>
          <p:nvPicPr>
            <p:cNvPr id="52" name="图片 51">
              <a:extLst>
                <a:ext uri="{FF2B5EF4-FFF2-40B4-BE49-F238E27FC236}">
                  <a16:creationId xmlns:a16="http://schemas.microsoft.com/office/drawing/2014/main" id="{6DB5A0EA-099A-4DF8-BBFC-DB9891388E1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914299" y="54369"/>
              <a:ext cx="5806440" cy="1713376"/>
            </a:xfrm>
            <a:prstGeom prst="rect">
              <a:avLst/>
            </a:prstGeom>
            <a:effectLst>
              <a:outerShdw blurRad="50800" dist="38100" dir="2700000" algn="tl" rotWithShape="0">
                <a:prstClr val="black">
                  <a:alpha val="40000"/>
                </a:prstClr>
              </a:outerShdw>
            </a:effectLst>
          </p:spPr>
        </p:pic>
        <p:grpSp>
          <p:nvGrpSpPr>
            <p:cNvPr id="93" name="Group 10">
              <a:extLst>
                <a:ext uri="{FF2B5EF4-FFF2-40B4-BE49-F238E27FC236}">
                  <a16:creationId xmlns:a16="http://schemas.microsoft.com/office/drawing/2014/main" id="{E390B2B8-B26F-4864-9E1B-0F0632D00167}"/>
                </a:ext>
              </a:extLst>
            </p:cNvPr>
            <p:cNvGrpSpPr/>
            <p:nvPr/>
          </p:nvGrpSpPr>
          <p:grpSpPr>
            <a:xfrm>
              <a:off x="3702618" y="630128"/>
              <a:ext cx="3962574" cy="563232"/>
              <a:chOff x="3943834" y="704409"/>
              <a:chExt cx="3962574" cy="563232"/>
            </a:xfrm>
          </p:grpSpPr>
          <p:sp>
            <p:nvSpPr>
              <p:cNvPr id="94" name="TextBox 11">
                <a:extLst>
                  <a:ext uri="{FF2B5EF4-FFF2-40B4-BE49-F238E27FC236}">
                    <a16:creationId xmlns:a16="http://schemas.microsoft.com/office/drawing/2014/main" id="{932A7874-4A82-47CE-BC51-1000C2033D73}"/>
                  </a:ext>
                </a:extLst>
              </p:cNvPr>
              <p:cNvSpPr txBox="1"/>
              <p:nvPr/>
            </p:nvSpPr>
            <p:spPr>
              <a:xfrm>
                <a:off x="3943834" y="704409"/>
                <a:ext cx="3962574" cy="242864"/>
              </a:xfrm>
              <a:prstGeom prst="rect">
                <a:avLst/>
              </a:prstGeom>
              <a:noFill/>
            </p:spPr>
            <p:txBody>
              <a:bodyPr wrap="none" lIns="360000" tIns="0" rIns="0" bIns="0" anchor="b" anchorCtr="0">
                <a:normAutofit fontScale="92500" lnSpcReduction="10000"/>
              </a:bodyP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95" name="TextBox 12">
                <a:extLst>
                  <a:ext uri="{FF2B5EF4-FFF2-40B4-BE49-F238E27FC236}">
                    <a16:creationId xmlns:a16="http://schemas.microsoft.com/office/drawing/2014/main" id="{CC0B6DE3-4262-4B0A-88AE-18A53889BEB4}"/>
                  </a:ext>
                </a:extLst>
              </p:cNvPr>
              <p:cNvSpPr txBox="1">
                <a:spLocks/>
              </p:cNvSpPr>
              <p:nvPr/>
            </p:nvSpPr>
            <p:spPr>
              <a:xfrm>
                <a:off x="3943834" y="947273"/>
                <a:ext cx="3962574" cy="320368"/>
              </a:xfrm>
              <a:prstGeom prst="rect">
                <a:avLst/>
              </a:prstGeom>
            </p:spPr>
            <p:txBody>
              <a:bodyPr vert="horz" wrap="square" lIns="360000" tIns="0" rIns="0" bIns="0" anchor="ctr" anchorCtr="0">
                <a:normAutofit/>
              </a:bodyPr>
              <a:lstStyle/>
              <a:p>
                <a:pPr algn="l">
                  <a:lnSpc>
                    <a:spcPct val="120000"/>
                  </a:lnSpc>
                </a:pPr>
                <a:r>
                  <a:rPr lang="zh-CN" altLang="en-US" sz="105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grpSp>
      </p:grpSp>
      <p:grpSp>
        <p:nvGrpSpPr>
          <p:cNvPr id="3" name="组合 2">
            <a:extLst>
              <a:ext uri="{FF2B5EF4-FFF2-40B4-BE49-F238E27FC236}">
                <a16:creationId xmlns:a16="http://schemas.microsoft.com/office/drawing/2014/main" id="{BF5646E3-6708-4AFC-87C0-97FE875C89E9}"/>
              </a:ext>
            </a:extLst>
          </p:cNvPr>
          <p:cNvGrpSpPr/>
          <p:nvPr/>
        </p:nvGrpSpPr>
        <p:grpSpPr>
          <a:xfrm>
            <a:off x="3702618" y="1702571"/>
            <a:ext cx="5806440" cy="1713376"/>
            <a:chOff x="3702618" y="1702571"/>
            <a:chExt cx="5806440" cy="1713376"/>
          </a:xfrm>
        </p:grpSpPr>
        <p:pic>
          <p:nvPicPr>
            <p:cNvPr id="54" name="图片 53">
              <a:extLst>
                <a:ext uri="{FF2B5EF4-FFF2-40B4-BE49-F238E27FC236}">
                  <a16:creationId xmlns:a16="http://schemas.microsoft.com/office/drawing/2014/main" id="{8D935784-D565-469D-8B8B-78CE23CD7BA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702618" y="1702571"/>
              <a:ext cx="5806440" cy="1713376"/>
            </a:xfrm>
            <a:prstGeom prst="rect">
              <a:avLst/>
            </a:prstGeom>
            <a:effectLst>
              <a:outerShdw blurRad="50800" dist="38100" dir="2700000" algn="tl" rotWithShape="0">
                <a:prstClr val="black">
                  <a:alpha val="40000"/>
                </a:prstClr>
              </a:outerShdw>
            </a:effectLst>
          </p:spPr>
        </p:pic>
        <p:grpSp>
          <p:nvGrpSpPr>
            <p:cNvPr id="96" name="Group 18">
              <a:extLst>
                <a:ext uri="{FF2B5EF4-FFF2-40B4-BE49-F238E27FC236}">
                  <a16:creationId xmlns:a16="http://schemas.microsoft.com/office/drawing/2014/main" id="{1ADE3A92-D1C4-4DB9-96FD-9F42731C7087}"/>
                </a:ext>
              </a:extLst>
            </p:cNvPr>
            <p:cNvGrpSpPr/>
            <p:nvPr/>
          </p:nvGrpSpPr>
          <p:grpSpPr>
            <a:xfrm>
              <a:off x="4434489" y="2271327"/>
              <a:ext cx="3962574" cy="563232"/>
              <a:chOff x="3943834" y="704409"/>
              <a:chExt cx="3962574" cy="563232"/>
            </a:xfrm>
          </p:grpSpPr>
          <p:sp>
            <p:nvSpPr>
              <p:cNvPr id="97" name="TextBox 19">
                <a:extLst>
                  <a:ext uri="{FF2B5EF4-FFF2-40B4-BE49-F238E27FC236}">
                    <a16:creationId xmlns:a16="http://schemas.microsoft.com/office/drawing/2014/main" id="{F3A83BC4-0D21-44BF-9656-683D68B6EFD8}"/>
                  </a:ext>
                </a:extLst>
              </p:cNvPr>
              <p:cNvSpPr txBox="1"/>
              <p:nvPr/>
            </p:nvSpPr>
            <p:spPr>
              <a:xfrm>
                <a:off x="3943834" y="704409"/>
                <a:ext cx="3962574" cy="242864"/>
              </a:xfrm>
              <a:prstGeom prst="rect">
                <a:avLst/>
              </a:prstGeom>
              <a:noFill/>
            </p:spPr>
            <p:txBody>
              <a:bodyPr wrap="none" lIns="360000" tIns="0" rIns="0" bIns="0" anchor="b" anchorCtr="0">
                <a:normAutofit fontScale="92500" lnSpcReduction="10000"/>
              </a:bodyPr>
              <a:lstStyle/>
              <a:p>
                <a:pPr algn="dist"/>
                <a:r>
                  <a:rPr lang="zh-CN" altLang="en-US" b="1" dirty="0">
                    <a:solidFill>
                      <a:srgbClr val="FFC000"/>
                    </a:solidFill>
                    <a:latin typeface="微软雅黑" panose="020B0503020204020204" pitchFamily="34" charset="-122"/>
                    <a:ea typeface="微软雅黑" panose="020B0503020204020204" pitchFamily="34" charset="-122"/>
                  </a:rPr>
                  <a:t>销售体系</a:t>
                </a:r>
              </a:p>
            </p:txBody>
          </p:sp>
          <p:sp>
            <p:nvSpPr>
              <p:cNvPr id="98" name="TextBox 20">
                <a:extLst>
                  <a:ext uri="{FF2B5EF4-FFF2-40B4-BE49-F238E27FC236}">
                    <a16:creationId xmlns:a16="http://schemas.microsoft.com/office/drawing/2014/main" id="{8E69E55B-61EE-4165-871D-FF6F4DCF95CD}"/>
                  </a:ext>
                </a:extLst>
              </p:cNvPr>
              <p:cNvSpPr txBox="1">
                <a:spLocks/>
              </p:cNvSpPr>
              <p:nvPr/>
            </p:nvSpPr>
            <p:spPr>
              <a:xfrm>
                <a:off x="3943834" y="947273"/>
                <a:ext cx="3962574" cy="320368"/>
              </a:xfrm>
              <a:prstGeom prst="rect">
                <a:avLst/>
              </a:prstGeom>
            </p:spPr>
            <p:txBody>
              <a:bodyPr vert="horz" wrap="square" lIns="360000" tIns="0" rIns="0" bIns="0" anchor="ctr" anchorCtr="0">
                <a:normAutofit/>
              </a:bodyPr>
              <a:lstStyle/>
              <a:p>
                <a:pPr algn="l">
                  <a:lnSpc>
                    <a:spcPct val="120000"/>
                  </a:lnSpc>
                </a:pPr>
                <a:r>
                  <a:rPr lang="zh-CN" altLang="en-US" sz="105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grpSp>
      </p:grpSp>
      <p:grpSp>
        <p:nvGrpSpPr>
          <p:cNvPr id="4" name="组合 3">
            <a:extLst>
              <a:ext uri="{FF2B5EF4-FFF2-40B4-BE49-F238E27FC236}">
                <a16:creationId xmlns:a16="http://schemas.microsoft.com/office/drawing/2014/main" id="{2275A7E4-3928-4780-B8D7-183E03D20D47}"/>
              </a:ext>
            </a:extLst>
          </p:cNvPr>
          <p:cNvGrpSpPr/>
          <p:nvPr/>
        </p:nvGrpSpPr>
        <p:grpSpPr>
          <a:xfrm>
            <a:off x="4525929" y="3356868"/>
            <a:ext cx="5806440" cy="1713376"/>
            <a:chOff x="4525929" y="3356868"/>
            <a:chExt cx="5806440" cy="1713376"/>
          </a:xfrm>
        </p:grpSpPr>
        <p:pic>
          <p:nvPicPr>
            <p:cNvPr id="56" name="图片 55">
              <a:extLst>
                <a:ext uri="{FF2B5EF4-FFF2-40B4-BE49-F238E27FC236}">
                  <a16:creationId xmlns:a16="http://schemas.microsoft.com/office/drawing/2014/main" id="{593C9235-DD56-44D2-BCA1-C06E0A09E4F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25929" y="3356868"/>
              <a:ext cx="5806440" cy="1713376"/>
            </a:xfrm>
            <a:prstGeom prst="rect">
              <a:avLst/>
            </a:prstGeom>
            <a:effectLst>
              <a:outerShdw blurRad="50800" dist="38100" dir="2700000" algn="tl" rotWithShape="0">
                <a:prstClr val="black">
                  <a:alpha val="40000"/>
                </a:prstClr>
              </a:outerShdw>
            </a:effectLst>
          </p:spPr>
        </p:pic>
        <p:grpSp>
          <p:nvGrpSpPr>
            <p:cNvPr id="99" name="Group 25">
              <a:extLst>
                <a:ext uri="{FF2B5EF4-FFF2-40B4-BE49-F238E27FC236}">
                  <a16:creationId xmlns:a16="http://schemas.microsoft.com/office/drawing/2014/main" id="{B0BB3D1E-2E19-430F-AC59-9844950FD0B3}"/>
                </a:ext>
              </a:extLst>
            </p:cNvPr>
            <p:cNvGrpSpPr/>
            <p:nvPr/>
          </p:nvGrpSpPr>
          <p:grpSpPr>
            <a:xfrm>
              <a:off x="5154579" y="4047463"/>
              <a:ext cx="3962574" cy="563232"/>
              <a:chOff x="3943834" y="704409"/>
              <a:chExt cx="3962574" cy="563232"/>
            </a:xfrm>
          </p:grpSpPr>
          <p:sp>
            <p:nvSpPr>
              <p:cNvPr id="100" name="TextBox 26">
                <a:extLst>
                  <a:ext uri="{FF2B5EF4-FFF2-40B4-BE49-F238E27FC236}">
                    <a16:creationId xmlns:a16="http://schemas.microsoft.com/office/drawing/2014/main" id="{53051E17-41DC-4EC0-A093-E203DEB23368}"/>
                  </a:ext>
                </a:extLst>
              </p:cNvPr>
              <p:cNvSpPr txBox="1"/>
              <p:nvPr/>
            </p:nvSpPr>
            <p:spPr>
              <a:xfrm>
                <a:off x="3943834" y="704409"/>
                <a:ext cx="3962574" cy="242864"/>
              </a:xfrm>
              <a:prstGeom prst="rect">
                <a:avLst/>
              </a:prstGeom>
              <a:noFill/>
            </p:spPr>
            <p:txBody>
              <a:bodyPr wrap="none" lIns="360000" tIns="0" rIns="0" bIns="0" anchor="b" anchorCtr="0">
                <a:normAutofit fontScale="92500" lnSpcReduction="10000"/>
              </a:bodyPr>
              <a:lstStyle/>
              <a:p>
                <a:pPr algn="dist"/>
                <a:r>
                  <a:rPr lang="zh-CN" altLang="en-US" b="1" dirty="0">
                    <a:solidFill>
                      <a:srgbClr val="2AB7AE"/>
                    </a:solidFill>
                    <a:latin typeface="微软雅黑" panose="020B0503020204020204" pitchFamily="34" charset="-122"/>
                    <a:ea typeface="微软雅黑" panose="020B0503020204020204" pitchFamily="34" charset="-122"/>
                  </a:rPr>
                  <a:t>推广体系</a:t>
                </a:r>
              </a:p>
            </p:txBody>
          </p:sp>
          <p:sp>
            <p:nvSpPr>
              <p:cNvPr id="101" name="TextBox 27">
                <a:extLst>
                  <a:ext uri="{FF2B5EF4-FFF2-40B4-BE49-F238E27FC236}">
                    <a16:creationId xmlns:a16="http://schemas.microsoft.com/office/drawing/2014/main" id="{6D394EB2-A9CE-4014-8E38-AC8F2F79FA7E}"/>
                  </a:ext>
                </a:extLst>
              </p:cNvPr>
              <p:cNvSpPr txBox="1">
                <a:spLocks/>
              </p:cNvSpPr>
              <p:nvPr/>
            </p:nvSpPr>
            <p:spPr>
              <a:xfrm>
                <a:off x="3943834" y="947273"/>
                <a:ext cx="3962574" cy="320368"/>
              </a:xfrm>
              <a:prstGeom prst="rect">
                <a:avLst/>
              </a:prstGeom>
            </p:spPr>
            <p:txBody>
              <a:bodyPr vert="horz" wrap="square" lIns="360000" tIns="0" rIns="0" bIns="0" anchor="ctr" anchorCtr="0">
                <a:normAutofit/>
              </a:bodyPr>
              <a:lstStyle/>
              <a:p>
                <a:pPr algn="l">
                  <a:lnSpc>
                    <a:spcPct val="120000"/>
                  </a:lnSpc>
                </a:pPr>
                <a:r>
                  <a:rPr lang="zh-CN" altLang="en-US" sz="105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grpSp>
      </p:grpSp>
      <p:grpSp>
        <p:nvGrpSpPr>
          <p:cNvPr id="5" name="组合 4">
            <a:extLst>
              <a:ext uri="{FF2B5EF4-FFF2-40B4-BE49-F238E27FC236}">
                <a16:creationId xmlns:a16="http://schemas.microsoft.com/office/drawing/2014/main" id="{A08A6517-7429-4D0D-8172-40300581E366}"/>
              </a:ext>
            </a:extLst>
          </p:cNvPr>
          <p:cNvGrpSpPr/>
          <p:nvPr/>
        </p:nvGrpSpPr>
        <p:grpSpPr>
          <a:xfrm>
            <a:off x="5349240" y="5018429"/>
            <a:ext cx="5806440" cy="1713376"/>
            <a:chOff x="5349240" y="5018429"/>
            <a:chExt cx="5806440" cy="1713376"/>
          </a:xfrm>
        </p:grpSpPr>
        <p:pic>
          <p:nvPicPr>
            <p:cNvPr id="50" name="图片 49">
              <a:extLst>
                <a:ext uri="{FF2B5EF4-FFF2-40B4-BE49-F238E27FC236}">
                  <a16:creationId xmlns:a16="http://schemas.microsoft.com/office/drawing/2014/main" id="{21526D78-5453-49CB-B7BD-EF465537609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349240" y="5018429"/>
              <a:ext cx="5806440" cy="1713376"/>
            </a:xfrm>
            <a:prstGeom prst="rect">
              <a:avLst/>
            </a:prstGeom>
            <a:effectLst>
              <a:outerShdw blurRad="50800" dist="38100" dir="2700000" algn="tl" rotWithShape="0">
                <a:prstClr val="black">
                  <a:alpha val="40000"/>
                </a:prstClr>
              </a:outerShdw>
            </a:effectLst>
          </p:spPr>
        </p:pic>
        <p:grpSp>
          <p:nvGrpSpPr>
            <p:cNvPr id="102" name="Group 32">
              <a:extLst>
                <a:ext uri="{FF2B5EF4-FFF2-40B4-BE49-F238E27FC236}">
                  <a16:creationId xmlns:a16="http://schemas.microsoft.com/office/drawing/2014/main" id="{2A01DEDD-F047-41E4-B589-0BD49280DD95}"/>
                </a:ext>
              </a:extLst>
            </p:cNvPr>
            <p:cNvGrpSpPr/>
            <p:nvPr/>
          </p:nvGrpSpPr>
          <p:grpSpPr>
            <a:xfrm>
              <a:off x="5966109" y="5674734"/>
              <a:ext cx="3962574" cy="563232"/>
              <a:chOff x="3943834" y="704409"/>
              <a:chExt cx="3962574" cy="563232"/>
            </a:xfrm>
          </p:grpSpPr>
          <p:sp>
            <p:nvSpPr>
              <p:cNvPr id="103" name="TextBox 33">
                <a:extLst>
                  <a:ext uri="{FF2B5EF4-FFF2-40B4-BE49-F238E27FC236}">
                    <a16:creationId xmlns:a16="http://schemas.microsoft.com/office/drawing/2014/main" id="{184E3E77-D1B3-4BDA-8254-4AD43DE8EE06}"/>
                  </a:ext>
                </a:extLst>
              </p:cNvPr>
              <p:cNvSpPr txBox="1"/>
              <p:nvPr/>
            </p:nvSpPr>
            <p:spPr>
              <a:xfrm>
                <a:off x="3943834" y="704409"/>
                <a:ext cx="3962574" cy="242864"/>
              </a:xfrm>
              <a:prstGeom prst="rect">
                <a:avLst/>
              </a:prstGeom>
              <a:noFill/>
            </p:spPr>
            <p:txBody>
              <a:bodyPr wrap="none" lIns="360000" tIns="0" rIns="0" bIns="0" anchor="b" anchorCtr="0">
                <a:normAutofit fontScale="92500" lnSpcReduction="10000"/>
              </a:bodyPr>
              <a:lstStyle/>
              <a:p>
                <a:pPr algn="dist"/>
                <a:r>
                  <a:rPr lang="zh-CN" altLang="en-US" b="1" dirty="0">
                    <a:solidFill>
                      <a:srgbClr val="2D6B81"/>
                    </a:solidFill>
                    <a:latin typeface="微软雅黑" panose="020B0503020204020204" pitchFamily="34" charset="-122"/>
                    <a:ea typeface="微软雅黑" panose="020B0503020204020204" pitchFamily="34" charset="-122"/>
                  </a:rPr>
                  <a:t>销售推广结合</a:t>
                </a:r>
              </a:p>
            </p:txBody>
          </p:sp>
          <p:sp>
            <p:nvSpPr>
              <p:cNvPr id="104" name="TextBox 34">
                <a:extLst>
                  <a:ext uri="{FF2B5EF4-FFF2-40B4-BE49-F238E27FC236}">
                    <a16:creationId xmlns:a16="http://schemas.microsoft.com/office/drawing/2014/main" id="{E0C42379-B222-4D85-8371-30CFEE9FEAB0}"/>
                  </a:ext>
                </a:extLst>
              </p:cNvPr>
              <p:cNvSpPr txBox="1">
                <a:spLocks/>
              </p:cNvSpPr>
              <p:nvPr/>
            </p:nvSpPr>
            <p:spPr>
              <a:xfrm>
                <a:off x="3943834" y="947273"/>
                <a:ext cx="3962574" cy="320368"/>
              </a:xfrm>
              <a:prstGeom prst="rect">
                <a:avLst/>
              </a:prstGeom>
            </p:spPr>
            <p:txBody>
              <a:bodyPr vert="horz" wrap="square" lIns="360000" tIns="0" rIns="0" bIns="0" anchor="ctr" anchorCtr="0">
                <a:normAutofit/>
              </a:bodyPr>
              <a:lstStyle/>
              <a:p>
                <a:pPr algn="l">
                  <a:lnSpc>
                    <a:spcPct val="120000"/>
                  </a:lnSpc>
                </a:pPr>
                <a:r>
                  <a:rPr lang="zh-CN" altLang="en-US" sz="105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grpSp>
      </p:grpSp>
      <p:pic>
        <p:nvPicPr>
          <p:cNvPr id="58" name="图片 57">
            <a:extLst>
              <a:ext uri="{FF2B5EF4-FFF2-40B4-BE49-F238E27FC236}">
                <a16:creationId xmlns:a16="http://schemas.microsoft.com/office/drawing/2014/main" id="{46107C94-66E9-4AC1-A38E-8BC5D8CB622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305925" y="-1600792"/>
            <a:ext cx="3941445" cy="3635953"/>
          </a:xfrm>
          <a:prstGeom prst="rect">
            <a:avLst/>
          </a:prstGeom>
        </p:spPr>
      </p:pic>
      <p:sp>
        <p:nvSpPr>
          <p:cNvPr id="78" name="文本框 55">
            <a:extLst>
              <a:ext uri="{FF2B5EF4-FFF2-40B4-BE49-F238E27FC236}">
                <a16:creationId xmlns:a16="http://schemas.microsoft.com/office/drawing/2014/main" id="{834C77BE-907D-4BE6-B745-8CDAC0541589}"/>
              </a:ext>
            </a:extLst>
          </p:cNvPr>
          <p:cNvSpPr>
            <a:spLocks noChangeArrowheads="1"/>
          </p:cNvSpPr>
          <p:nvPr/>
        </p:nvSpPr>
        <p:spPr bwMode="auto">
          <a:xfrm>
            <a:off x="407504" y="3727410"/>
            <a:ext cx="1188980" cy="30777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1400" b="1" dirty="0">
                <a:solidFill>
                  <a:schemeClr val="tx2">
                    <a:lumMod val="50000"/>
                  </a:schemeClr>
                </a:solidFill>
                <a:latin typeface="微软雅黑" pitchFamily="34" charset="-122"/>
                <a:ea typeface="微软雅黑" pitchFamily="34" charset="-122"/>
                <a:sym typeface="微软雅黑" pitchFamily="34" charset="-122"/>
              </a:rPr>
              <a:t>CONTENTS</a:t>
            </a:r>
            <a:endParaRPr lang="zh-CN" altLang="en-US" sz="1400" b="1" dirty="0">
              <a:solidFill>
                <a:schemeClr val="tx2">
                  <a:lumMod val="50000"/>
                </a:schemeClr>
              </a:solidFill>
              <a:latin typeface="微软雅黑" pitchFamily="34" charset="-122"/>
              <a:ea typeface="微软雅黑" pitchFamily="34" charset="-122"/>
              <a:sym typeface="微软雅黑" pitchFamily="34" charset="-122"/>
            </a:endParaRPr>
          </a:p>
        </p:txBody>
      </p:sp>
      <p:sp>
        <p:nvSpPr>
          <p:cNvPr id="79" name="文本框 83">
            <a:extLst>
              <a:ext uri="{FF2B5EF4-FFF2-40B4-BE49-F238E27FC236}">
                <a16:creationId xmlns:a16="http://schemas.microsoft.com/office/drawing/2014/main" id="{382FF5C2-C8A8-4B71-8F8C-B59036C88EE0}"/>
              </a:ext>
            </a:extLst>
          </p:cNvPr>
          <p:cNvSpPr>
            <a:spLocks noChangeArrowheads="1"/>
          </p:cNvSpPr>
          <p:nvPr/>
        </p:nvSpPr>
        <p:spPr bwMode="auto">
          <a:xfrm>
            <a:off x="1162235" y="2035161"/>
            <a:ext cx="1986441" cy="280076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8800" b="1" dirty="0">
                <a:solidFill>
                  <a:schemeClr val="tx2">
                    <a:lumMod val="50000"/>
                  </a:schemeClr>
                </a:solidFill>
                <a:latin typeface="微软雅黑" pitchFamily="34" charset="-122"/>
                <a:ea typeface="微软雅黑" pitchFamily="34" charset="-122"/>
                <a:sym typeface="微软雅黑" pitchFamily="34" charset="-122"/>
              </a:rPr>
              <a:t>目</a:t>
            </a:r>
            <a:endParaRPr lang="en-US" altLang="zh-CN" sz="8800" b="1" dirty="0">
              <a:solidFill>
                <a:schemeClr val="tx2">
                  <a:lumMod val="50000"/>
                </a:schemeClr>
              </a:solidFill>
              <a:latin typeface="微软雅黑" pitchFamily="34" charset="-122"/>
              <a:ea typeface="微软雅黑" pitchFamily="34" charset="-122"/>
              <a:sym typeface="微软雅黑" pitchFamily="34" charset="-122"/>
            </a:endParaRPr>
          </a:p>
          <a:p>
            <a:r>
              <a:rPr lang="en-US" altLang="zh-CN" sz="8800" b="1" dirty="0">
                <a:solidFill>
                  <a:schemeClr val="tx2">
                    <a:lumMod val="50000"/>
                  </a:schemeClr>
                </a:solidFill>
                <a:latin typeface="微软雅黑" pitchFamily="34" charset="-122"/>
                <a:ea typeface="微软雅黑" pitchFamily="34" charset="-122"/>
                <a:sym typeface="微软雅黑" pitchFamily="34" charset="-122"/>
              </a:rPr>
              <a:t>  </a:t>
            </a:r>
            <a:r>
              <a:rPr lang="zh-CN" altLang="en-US" sz="8800" b="1" dirty="0">
                <a:solidFill>
                  <a:schemeClr val="tx2">
                    <a:lumMod val="50000"/>
                  </a:schemeClr>
                </a:solidFill>
                <a:latin typeface="微软雅黑" pitchFamily="34" charset="-122"/>
                <a:ea typeface="微软雅黑" pitchFamily="34" charset="-122"/>
                <a:sym typeface="微软雅黑" pitchFamily="34" charset="-122"/>
              </a:rPr>
              <a:t>录</a:t>
            </a:r>
            <a:endParaRPr lang="zh-CN" altLang="en-US" sz="4400" b="1" dirty="0">
              <a:solidFill>
                <a:schemeClr val="tx2">
                  <a:lumMod val="50000"/>
                </a:schemeClr>
              </a:solidFill>
              <a:latin typeface="微软雅黑" pitchFamily="34" charset="-122"/>
              <a:ea typeface="微软雅黑" pitchFamily="34" charset="-122"/>
              <a:sym typeface="微软雅黑" pitchFamily="34" charset="-122"/>
            </a:endParaRPr>
          </a:p>
        </p:txBody>
      </p:sp>
      <p:cxnSp>
        <p:nvCxnSpPr>
          <p:cNvPr id="60" name="直接连接符 59">
            <a:extLst>
              <a:ext uri="{FF2B5EF4-FFF2-40B4-BE49-F238E27FC236}">
                <a16:creationId xmlns:a16="http://schemas.microsoft.com/office/drawing/2014/main" id="{BBE555F4-8434-4612-98BC-E342ED4A603F}"/>
              </a:ext>
            </a:extLst>
          </p:cNvPr>
          <p:cNvCxnSpPr>
            <a:cxnSpLocks/>
          </p:cNvCxnSpPr>
          <p:nvPr/>
        </p:nvCxnSpPr>
        <p:spPr>
          <a:xfrm>
            <a:off x="2487402" y="2834559"/>
            <a:ext cx="953028" cy="0"/>
          </a:xfrm>
          <a:prstGeom prst="line">
            <a:avLst/>
          </a:prstGeom>
          <a:ln w="19050">
            <a:solidFill>
              <a:srgbClr val="3AB6AF"/>
            </a:solidFill>
          </a:ln>
        </p:spPr>
        <p:style>
          <a:lnRef idx="1">
            <a:schemeClr val="accent1"/>
          </a:lnRef>
          <a:fillRef idx="0">
            <a:schemeClr val="accent1"/>
          </a:fillRef>
          <a:effectRef idx="0">
            <a:schemeClr val="accent1"/>
          </a:effectRef>
          <a:fontRef idx="minor">
            <a:schemeClr val="tx1"/>
          </a:fontRef>
        </p:style>
      </p:cxnSp>
      <p:cxnSp>
        <p:nvCxnSpPr>
          <p:cNvPr id="62" name="直接连接符 61">
            <a:extLst>
              <a:ext uri="{FF2B5EF4-FFF2-40B4-BE49-F238E27FC236}">
                <a16:creationId xmlns:a16="http://schemas.microsoft.com/office/drawing/2014/main" id="{FDEA7D76-8963-4F63-B263-C7116AFE7B37}"/>
              </a:ext>
            </a:extLst>
          </p:cNvPr>
          <p:cNvCxnSpPr/>
          <p:nvPr/>
        </p:nvCxnSpPr>
        <p:spPr>
          <a:xfrm flipH="1">
            <a:off x="445770" y="4168895"/>
            <a:ext cx="1108710" cy="0"/>
          </a:xfrm>
          <a:prstGeom prst="line">
            <a:avLst/>
          </a:prstGeom>
          <a:ln w="19050">
            <a:solidFill>
              <a:srgbClr val="3AB6AF"/>
            </a:solidFill>
          </a:ln>
        </p:spPr>
        <p:style>
          <a:lnRef idx="1">
            <a:schemeClr val="accent1"/>
          </a:lnRef>
          <a:fillRef idx="0">
            <a:schemeClr val="accent1"/>
          </a:fillRef>
          <a:effectRef idx="0">
            <a:schemeClr val="accent1"/>
          </a:effectRef>
          <a:fontRef idx="minor">
            <a:schemeClr val="tx1"/>
          </a:fontRef>
        </p:style>
      </p:cxnSp>
      <p:pic>
        <p:nvPicPr>
          <p:cNvPr id="87" name="图片 86">
            <a:extLst>
              <a:ext uri="{FF2B5EF4-FFF2-40B4-BE49-F238E27FC236}">
                <a16:creationId xmlns:a16="http://schemas.microsoft.com/office/drawing/2014/main" id="{0DC72E22-847F-44F8-A672-D38D8F7A24A1}"/>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flipH="1" flipV="1">
            <a:off x="-716294" y="4969636"/>
            <a:ext cx="3203696" cy="2955385"/>
          </a:xfrm>
          <a:prstGeom prst="rect">
            <a:avLst/>
          </a:prstGeom>
        </p:spPr>
      </p:pic>
    </p:spTree>
    <p:extLst>
      <p:ext uri="{BB962C8B-B14F-4D97-AF65-F5344CB8AC3E}">
        <p14:creationId xmlns:p14="http://schemas.microsoft.com/office/powerpoint/2010/main" val="1250298515"/>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barn(outHorizontal)">
                                      <p:cBhvr>
                                        <p:cTn id="7" dur="500"/>
                                        <p:tgtEl>
                                          <p:spTgt spid="7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wipe(right)">
                                      <p:cBhvr>
                                        <p:cTn id="15" dur="500"/>
                                        <p:tgtEl>
                                          <p:spTgt spid="60"/>
                                        </p:tgtEl>
                                      </p:cBhvr>
                                    </p:animEffect>
                                  </p:childTnLst>
                                </p:cTn>
                              </p:par>
                              <p:par>
                                <p:cTn id="16" presetID="22" presetClass="entr" presetSubtype="8" fill="hold"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wipe(left)">
                                      <p:cBhvr>
                                        <p:cTn id="18" dur="500"/>
                                        <p:tgtEl>
                                          <p:spTgt spid="62"/>
                                        </p:tgtEl>
                                      </p:cBhvr>
                                    </p:animEffect>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0-#ppt_w/2"/>
                                          </p:val>
                                        </p:tav>
                                        <p:tav tm="100000">
                                          <p:val>
                                            <p:strVal val="#ppt_x"/>
                                          </p:val>
                                        </p:tav>
                                      </p:tavLst>
                                    </p:anim>
                                    <p:anim calcmode="lin" valueType="num">
                                      <p:cBhvr additive="base">
                                        <p:cTn id="33" dur="500" fill="hold"/>
                                        <p:tgtEl>
                                          <p:spTgt spid="4"/>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0-#ppt_w/2"/>
                                          </p:val>
                                        </p:tav>
                                        <p:tav tm="100000">
                                          <p:val>
                                            <p:strVal val="#ppt_x"/>
                                          </p:val>
                                        </p:tav>
                                      </p:tavLst>
                                    </p:anim>
                                    <p:anim calcmode="lin" valueType="num">
                                      <p:cBhvr additive="base">
                                        <p:cTn id="3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7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8" name="图片 47">
            <a:extLst>
              <a:ext uri="{FF2B5EF4-FFF2-40B4-BE49-F238E27FC236}">
                <a16:creationId xmlns:a16="http://schemas.microsoft.com/office/drawing/2014/main" id="{E15926D2-3916-4E6E-825C-3B707E35DB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35541" y="781860"/>
            <a:ext cx="2504846" cy="2294870"/>
          </a:xfrm>
          <a:prstGeom prst="rect">
            <a:avLst/>
          </a:prstGeom>
        </p:spPr>
      </p:pic>
      <p:sp>
        <p:nvSpPr>
          <p:cNvPr id="49" name="矩形 48">
            <a:extLst>
              <a:ext uri="{FF2B5EF4-FFF2-40B4-BE49-F238E27FC236}">
                <a16:creationId xmlns:a16="http://schemas.microsoft.com/office/drawing/2014/main" id="{FF89318D-08E9-4EAB-9552-EC989CC4C800}"/>
              </a:ext>
            </a:extLst>
          </p:cNvPr>
          <p:cNvSpPr/>
          <p:nvPr/>
        </p:nvSpPr>
        <p:spPr>
          <a:xfrm>
            <a:off x="5413584" y="1397151"/>
            <a:ext cx="1148758" cy="1107996"/>
          </a:xfrm>
          <a:prstGeom prst="rect">
            <a:avLst/>
          </a:prstGeom>
        </p:spPr>
        <p:txBody>
          <a:bodyPr wrap="square">
            <a:spAutoFit/>
          </a:bodyPr>
          <a:lstStyle/>
          <a:p>
            <a:pPr algn="ctr"/>
            <a:r>
              <a:rPr lang="en-US" altLang="zh-CN" sz="6600" b="1" dirty="0">
                <a:solidFill>
                  <a:srgbClr val="7030A0"/>
                </a:solidFill>
                <a:ea typeface="微软雅黑" panose="020B0503020204020204" pitchFamily="34" charset="-122"/>
                <a:cs typeface="+mn-ea"/>
                <a:sym typeface="+mn-lt"/>
              </a:rPr>
              <a:t>01</a:t>
            </a:r>
            <a:endParaRPr lang="zh-CN" altLang="en-US" sz="6600" b="1" dirty="0">
              <a:solidFill>
                <a:srgbClr val="7030A0"/>
              </a:solidFill>
              <a:ea typeface="微软雅黑" panose="020B0503020204020204" pitchFamily="34" charset="-122"/>
              <a:cs typeface="+mn-ea"/>
              <a:sym typeface="+mn-lt"/>
            </a:endParaRPr>
          </a:p>
        </p:txBody>
      </p:sp>
      <p:pic>
        <p:nvPicPr>
          <p:cNvPr id="64" name="图片 63">
            <a:extLst>
              <a:ext uri="{FF2B5EF4-FFF2-40B4-BE49-F238E27FC236}">
                <a16:creationId xmlns:a16="http://schemas.microsoft.com/office/drawing/2014/main" id="{11827866-6E20-49A2-B7EB-324412CE9D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9597" y="3939947"/>
            <a:ext cx="5460610" cy="1277004"/>
          </a:xfrm>
          <a:prstGeom prst="rect">
            <a:avLst/>
          </a:prstGeom>
        </p:spPr>
      </p:pic>
      <p:sp>
        <p:nvSpPr>
          <p:cNvPr id="66" name="TextBox 11">
            <a:extLst>
              <a:ext uri="{FF2B5EF4-FFF2-40B4-BE49-F238E27FC236}">
                <a16:creationId xmlns:a16="http://schemas.microsoft.com/office/drawing/2014/main" id="{7AB29AB0-B956-47CE-BEA3-961963200F37}"/>
              </a:ext>
            </a:extLst>
          </p:cNvPr>
          <p:cNvSpPr txBox="1"/>
          <p:nvPr/>
        </p:nvSpPr>
        <p:spPr>
          <a:xfrm>
            <a:off x="3824930" y="4337797"/>
            <a:ext cx="3962574" cy="483516"/>
          </a:xfrm>
          <a:prstGeom prst="rect">
            <a:avLst/>
          </a:prstGeom>
          <a:noFill/>
        </p:spPr>
        <p:txBody>
          <a:bodyPr wrap="none" lIns="360000" tIns="0" rIns="0" bIns="0" anchor="ctr" anchorCtr="0">
            <a:noAutofit/>
          </a:bodyPr>
          <a:lstStyle/>
          <a:p>
            <a:pPr algn="ctr"/>
            <a:r>
              <a:rPr lang="zh-CN" altLang="en-US" sz="2800" b="1" dirty="0">
                <a:solidFill>
                  <a:srgbClr val="EB3F32"/>
                </a:solidFill>
                <a:latin typeface="微软雅黑" panose="020B0503020204020204" pitchFamily="34" charset="-122"/>
                <a:ea typeface="微软雅黑" panose="020B0503020204020204" pitchFamily="34" charset="-122"/>
              </a:rPr>
              <a:t>运营职责</a:t>
            </a:r>
          </a:p>
        </p:txBody>
      </p:sp>
      <p:sp>
        <p:nvSpPr>
          <p:cNvPr id="67" name="TextBox 12">
            <a:extLst>
              <a:ext uri="{FF2B5EF4-FFF2-40B4-BE49-F238E27FC236}">
                <a16:creationId xmlns:a16="http://schemas.microsoft.com/office/drawing/2014/main" id="{41AFE515-AB09-48CD-9FB4-45B9A616F111}"/>
              </a:ext>
            </a:extLst>
          </p:cNvPr>
          <p:cNvSpPr txBox="1">
            <a:spLocks/>
          </p:cNvSpPr>
          <p:nvPr/>
        </p:nvSpPr>
        <p:spPr>
          <a:xfrm>
            <a:off x="4228615" y="5434392"/>
            <a:ext cx="3962574" cy="320368"/>
          </a:xfrm>
          <a:prstGeom prst="rect">
            <a:avLst/>
          </a:prstGeom>
        </p:spPr>
        <p:txBody>
          <a:bodyPr vert="horz" wrap="square" lIns="360000" tIns="0" rIns="0" bIns="0" anchor="ctr" anchorCtr="0">
            <a:normAutofit fontScale="92500"/>
          </a:bodyPr>
          <a:lstStyle/>
          <a:p>
            <a:pPr algn="ctr">
              <a:lnSpc>
                <a:spcPct val="120000"/>
              </a:lnSpc>
            </a:pPr>
            <a:r>
              <a:rPr lang="zh-CN" altLang="en-US" sz="120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pic>
        <p:nvPicPr>
          <p:cNvPr id="69" name="图片 68">
            <a:extLst>
              <a:ext uri="{FF2B5EF4-FFF2-40B4-BE49-F238E27FC236}">
                <a16:creationId xmlns:a16="http://schemas.microsoft.com/office/drawing/2014/main" id="{E5729840-66C9-4221-96E9-646F5FA7E2E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pic>
        <p:nvPicPr>
          <p:cNvPr id="70" name="图片 69">
            <a:extLst>
              <a:ext uri="{FF2B5EF4-FFF2-40B4-BE49-F238E27FC236}">
                <a16:creationId xmlns:a16="http://schemas.microsoft.com/office/drawing/2014/main" id="{5DFEF113-3A3A-4122-8CCC-A9FDF9540A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flipV="1">
            <a:off x="8835390" y="4798061"/>
            <a:ext cx="3805831" cy="2059939"/>
          </a:xfrm>
          <a:prstGeom prst="rect">
            <a:avLst/>
          </a:prstGeom>
        </p:spPr>
      </p:pic>
    </p:spTree>
    <p:extLst>
      <p:ext uri="{BB962C8B-B14F-4D97-AF65-F5344CB8AC3E}">
        <p14:creationId xmlns:p14="http://schemas.microsoft.com/office/powerpoint/2010/main" val="213642379"/>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heel(1)">
                                      <p:cBhvr>
                                        <p:cTn id="7" dur="2000"/>
                                        <p:tgtEl>
                                          <p:spTgt spid="48"/>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fltVal val="0"/>
                                          </p:val>
                                        </p:tav>
                                        <p:tav tm="100000">
                                          <p:val>
                                            <p:strVal val="#ppt_w"/>
                                          </p:val>
                                        </p:tav>
                                      </p:tavLst>
                                    </p:anim>
                                    <p:anim calcmode="lin" valueType="num">
                                      <p:cBhvr>
                                        <p:cTn id="12" dur="500" fill="hold"/>
                                        <p:tgtEl>
                                          <p:spTgt spid="49"/>
                                        </p:tgtEl>
                                        <p:attrNameLst>
                                          <p:attrName>ppt_h</p:attrName>
                                        </p:attrNameLst>
                                      </p:cBhvr>
                                      <p:tavLst>
                                        <p:tav tm="0">
                                          <p:val>
                                            <p:fltVal val="0"/>
                                          </p:val>
                                        </p:tav>
                                        <p:tav tm="100000">
                                          <p:val>
                                            <p:strVal val="#ppt_h"/>
                                          </p:val>
                                        </p:tav>
                                      </p:tavLst>
                                    </p:anim>
                                    <p:animEffect transition="in" filter="fade">
                                      <p:cBhvr>
                                        <p:cTn id="13" dur="500"/>
                                        <p:tgtEl>
                                          <p:spTgt spid="49"/>
                                        </p:tgtEl>
                                      </p:cBhvr>
                                    </p:animEffect>
                                  </p:childTnLst>
                                </p:cTn>
                              </p:par>
                            </p:childTnLst>
                          </p:cTn>
                        </p:par>
                        <p:par>
                          <p:cTn id="14" fill="hold">
                            <p:stCondLst>
                              <p:cond delay="2500"/>
                            </p:stCondLst>
                            <p:childTnLst>
                              <p:par>
                                <p:cTn id="15" presetID="42" presetClass="entr" presetSubtype="0"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childTnLst>
                          </p:cTn>
                        </p:par>
                        <p:par>
                          <p:cTn id="20" fill="hold">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left)">
                                      <p:cBhvr>
                                        <p:cTn id="23" dur="500"/>
                                        <p:tgtEl>
                                          <p:spTgt spid="66"/>
                                        </p:tgtEl>
                                      </p:cBhvr>
                                    </p:animEffect>
                                  </p:childTnLst>
                                </p:cTn>
                              </p:par>
                            </p:childTnLst>
                          </p:cTn>
                        </p:par>
                        <p:par>
                          <p:cTn id="24" fill="hold">
                            <p:stCondLst>
                              <p:cond delay="4000"/>
                            </p:stCondLst>
                            <p:childTnLst>
                              <p:par>
                                <p:cTn id="25" presetID="16" presetClass="entr" presetSubtype="21"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barn(inVertical)">
                                      <p:cBhvr>
                                        <p:cTn id="2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9" name="图片 68">
            <a:extLst>
              <a:ext uri="{FF2B5EF4-FFF2-40B4-BE49-F238E27FC236}">
                <a16:creationId xmlns:a16="http://schemas.microsoft.com/office/drawing/2014/main" id="{B3A3A425-C41E-4B27-97C9-A402CE44E28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pic>
        <p:nvPicPr>
          <p:cNvPr id="117" name="图片 116">
            <a:extLst>
              <a:ext uri="{FF2B5EF4-FFF2-40B4-BE49-F238E27FC236}">
                <a16:creationId xmlns:a16="http://schemas.microsoft.com/office/drawing/2014/main" id="{C708B289-E5F9-4082-A91F-D87061A0FBC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65095" y="-1460321"/>
            <a:ext cx="2236456" cy="3275095"/>
          </a:xfrm>
          <a:prstGeom prst="rect">
            <a:avLst/>
          </a:prstGeom>
        </p:spPr>
      </p:pic>
      <p:grpSp>
        <p:nvGrpSpPr>
          <p:cNvPr id="118" name="组合 55">
            <a:extLst>
              <a:ext uri="{FF2B5EF4-FFF2-40B4-BE49-F238E27FC236}">
                <a16:creationId xmlns:a16="http://schemas.microsoft.com/office/drawing/2014/main" id="{7CD5EA1E-7026-4009-B024-40C7442E937D}"/>
              </a:ext>
            </a:extLst>
          </p:cNvPr>
          <p:cNvGrpSpPr/>
          <p:nvPr/>
        </p:nvGrpSpPr>
        <p:grpSpPr bwMode="auto">
          <a:xfrm>
            <a:off x="4193488" y="177227"/>
            <a:ext cx="3573066" cy="696102"/>
            <a:chOff x="3791205" y="5346441"/>
            <a:chExt cx="5833188" cy="1152192"/>
          </a:xfrm>
        </p:grpSpPr>
        <p:sp>
          <p:nvSpPr>
            <p:cNvPr id="120" name="任意多边形 166">
              <a:extLst>
                <a:ext uri="{FF2B5EF4-FFF2-40B4-BE49-F238E27FC236}">
                  <a16:creationId xmlns:a16="http://schemas.microsoft.com/office/drawing/2014/main" id="{733973B6-8202-4DDB-BC62-B0DE889049C1}"/>
                </a:ext>
              </a:extLst>
            </p:cNvPr>
            <p:cNvSpPr/>
            <p:nvPr/>
          </p:nvSpPr>
          <p:spPr>
            <a:xfrm>
              <a:off x="3791205" y="5346441"/>
              <a:ext cx="5833186"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dirty="0">
                <a:cs typeface="+mn-ea"/>
                <a:sym typeface="+mn-lt"/>
              </a:endParaRPr>
            </a:p>
          </p:txBody>
        </p:sp>
        <p:sp>
          <p:nvSpPr>
            <p:cNvPr id="119" name="圆角矩形 165">
              <a:extLst>
                <a:ext uri="{FF2B5EF4-FFF2-40B4-BE49-F238E27FC236}">
                  <a16:creationId xmlns:a16="http://schemas.microsoft.com/office/drawing/2014/main" id="{7466C484-A933-4AC1-A588-82F34066E0F1}"/>
                </a:ext>
              </a:extLst>
            </p:cNvPr>
            <p:cNvSpPr/>
            <p:nvPr/>
          </p:nvSpPr>
          <p:spPr>
            <a:xfrm>
              <a:off x="4007769" y="5518708"/>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sz="2000" b="1" dirty="0">
                  <a:solidFill>
                    <a:srgbClr val="EB3F32"/>
                  </a:solidFill>
                  <a:latin typeface="微软雅黑" panose="020B0503020204020204" pitchFamily="34" charset="-122"/>
                  <a:ea typeface="微软雅黑" panose="020B0503020204020204" pitchFamily="34" charset="-122"/>
                </a:rPr>
                <a:t>运营职责</a:t>
              </a:r>
            </a:p>
          </p:txBody>
        </p:sp>
        <p:sp>
          <p:nvSpPr>
            <p:cNvPr id="121" name="圆角矩形 167">
              <a:extLst>
                <a:ext uri="{FF2B5EF4-FFF2-40B4-BE49-F238E27FC236}">
                  <a16:creationId xmlns:a16="http://schemas.microsoft.com/office/drawing/2014/main" id="{317DDEC0-D9DA-4C20-825B-9F02AFC30191}"/>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cs typeface="+mn-ea"/>
                <a:sym typeface="+mn-lt"/>
              </a:endParaRPr>
            </a:p>
          </p:txBody>
        </p:sp>
      </p:grpSp>
      <p:sp>
        <p:nvSpPr>
          <p:cNvPr id="50" name="TextBox 3">
            <a:extLst>
              <a:ext uri="{FF2B5EF4-FFF2-40B4-BE49-F238E27FC236}">
                <a16:creationId xmlns:a16="http://schemas.microsoft.com/office/drawing/2014/main" id="{1F5C031C-3F51-48A6-B340-6E06077F852A}"/>
              </a:ext>
            </a:extLst>
          </p:cNvPr>
          <p:cNvSpPr txBox="1"/>
          <p:nvPr/>
        </p:nvSpPr>
        <p:spPr>
          <a:xfrm>
            <a:off x="6065388" y="2287656"/>
            <a:ext cx="1303084" cy="461665"/>
          </a:xfrm>
          <a:prstGeom prst="rect">
            <a:avLst/>
          </a:prstGeom>
          <a:noFill/>
        </p:spPr>
        <p:txBody>
          <a:bodyPr wrap="square" rtlCol="0">
            <a:spAutoFit/>
          </a:bodyPr>
          <a:lstStyle/>
          <a:p>
            <a:pPr fontAlgn="auto">
              <a:spcBef>
                <a:spcPts val="0"/>
              </a:spcBef>
              <a:spcAft>
                <a:spcPts val="0"/>
              </a:spcAft>
              <a:buFont typeface="Arial" pitchFamily="34" charset="0"/>
              <a:buNone/>
              <a:defRPr/>
            </a:pPr>
            <a:r>
              <a:rPr lang="zh-CN" altLang="en-US" sz="2400" b="1" noProof="1">
                <a:solidFill>
                  <a:srgbClr val="EB3F32"/>
                </a:solidFill>
                <a:latin typeface="微软雅黑" panose="020B0503020204020204" pitchFamily="34" charset="-122"/>
                <a:ea typeface="微软雅黑" panose="020B0503020204020204" pitchFamily="34" charset="-122"/>
              </a:rPr>
              <a:t>运营</a:t>
            </a:r>
          </a:p>
        </p:txBody>
      </p:sp>
      <p:sp>
        <p:nvSpPr>
          <p:cNvPr id="51" name="TextBox 5">
            <a:extLst>
              <a:ext uri="{FF2B5EF4-FFF2-40B4-BE49-F238E27FC236}">
                <a16:creationId xmlns:a16="http://schemas.microsoft.com/office/drawing/2014/main" id="{284E7BC1-E19A-4703-BFD2-E360494ECE85}"/>
              </a:ext>
            </a:extLst>
          </p:cNvPr>
          <p:cNvSpPr txBox="1"/>
          <p:nvPr/>
        </p:nvSpPr>
        <p:spPr>
          <a:xfrm>
            <a:off x="6096000" y="2731566"/>
            <a:ext cx="4648200" cy="700576"/>
          </a:xfrm>
          <a:prstGeom prst="rect">
            <a:avLst/>
          </a:prstGeom>
          <a:noFill/>
        </p:spPr>
        <p:txBody>
          <a:bodyPr wrap="square" rtlCol="0">
            <a:spAutoFit/>
          </a:bodyPr>
          <a:lstStyle/>
          <a:p>
            <a:pPr>
              <a:lnSpc>
                <a:spcPct val="150000"/>
              </a:lnSpc>
            </a:pPr>
            <a:r>
              <a:rPr lang="zh-CN" altLang="zh-CN" sz="1400" dirty="0">
                <a:solidFill>
                  <a:srgbClr val="7F7F7F"/>
                </a:solidFill>
                <a:latin typeface="微软雅黑" panose="020B0503020204020204" pitchFamily="34" charset="-122"/>
                <a:ea typeface="微软雅黑" panose="020B0503020204020204" pitchFamily="34" charset="-122"/>
              </a:rPr>
              <a:t>制定本店季度销售计划网店整体规划，营销，推广，客户关系管理等老客户关系维护保证店铺经营状态协调</a:t>
            </a:r>
          </a:p>
        </p:txBody>
      </p:sp>
      <p:sp>
        <p:nvSpPr>
          <p:cNvPr id="52" name="TextBox 6">
            <a:extLst>
              <a:ext uri="{FF2B5EF4-FFF2-40B4-BE49-F238E27FC236}">
                <a16:creationId xmlns:a16="http://schemas.microsoft.com/office/drawing/2014/main" id="{B3267C93-87F2-4AC4-9A1E-A5656FF7244B}"/>
              </a:ext>
            </a:extLst>
          </p:cNvPr>
          <p:cNvSpPr txBox="1"/>
          <p:nvPr/>
        </p:nvSpPr>
        <p:spPr>
          <a:xfrm>
            <a:off x="6092592" y="3957332"/>
            <a:ext cx="1860188" cy="461665"/>
          </a:xfrm>
          <a:prstGeom prst="rect">
            <a:avLst/>
          </a:prstGeom>
          <a:noFill/>
        </p:spPr>
        <p:txBody>
          <a:bodyPr wrap="square" rtlCol="0">
            <a:spAutoFit/>
          </a:bodyPr>
          <a:lstStyle/>
          <a:p>
            <a:pPr fontAlgn="auto">
              <a:spcBef>
                <a:spcPts val="0"/>
              </a:spcBef>
              <a:spcAft>
                <a:spcPts val="0"/>
              </a:spcAft>
              <a:buFont typeface="Arial" pitchFamily="34" charset="0"/>
              <a:buNone/>
              <a:defRPr/>
            </a:pPr>
            <a:r>
              <a:rPr lang="zh-CN" altLang="en-US" sz="2400" b="1" noProof="1">
                <a:solidFill>
                  <a:srgbClr val="EB3F32"/>
                </a:solidFill>
                <a:latin typeface="微软雅黑" panose="020B0503020204020204" pitchFamily="34" charset="-122"/>
                <a:ea typeface="微软雅黑" panose="020B0503020204020204" pitchFamily="34" charset="-122"/>
              </a:rPr>
              <a:t>推广</a:t>
            </a:r>
          </a:p>
        </p:txBody>
      </p:sp>
      <p:sp>
        <p:nvSpPr>
          <p:cNvPr id="53" name="TextBox 8">
            <a:extLst>
              <a:ext uri="{FF2B5EF4-FFF2-40B4-BE49-F238E27FC236}">
                <a16:creationId xmlns:a16="http://schemas.microsoft.com/office/drawing/2014/main" id="{EF15DC26-59C8-4D95-9177-DDC116788017}"/>
              </a:ext>
            </a:extLst>
          </p:cNvPr>
          <p:cNvSpPr txBox="1"/>
          <p:nvPr/>
        </p:nvSpPr>
        <p:spPr>
          <a:xfrm>
            <a:off x="6097309" y="4463373"/>
            <a:ext cx="4560279" cy="700576"/>
          </a:xfrm>
          <a:prstGeom prst="rect">
            <a:avLst/>
          </a:prstGeom>
          <a:noFill/>
        </p:spPr>
        <p:txBody>
          <a:bodyPr wrap="square" rtlCol="0">
            <a:spAutoFit/>
          </a:bodyPr>
          <a:lstStyle/>
          <a:p>
            <a:pPr>
              <a:lnSpc>
                <a:spcPct val="150000"/>
              </a:lnSpc>
            </a:pPr>
            <a:r>
              <a:rPr lang="zh-CN" altLang="zh-CN" sz="1400" dirty="0">
                <a:solidFill>
                  <a:srgbClr val="7F7F7F"/>
                </a:solidFill>
                <a:latin typeface="微软雅黑" panose="020B0503020204020204" pitchFamily="34" charset="-122"/>
                <a:ea typeface="微软雅黑" panose="020B0503020204020204" pitchFamily="34" charset="-122"/>
              </a:rPr>
              <a:t>网络交易平台</a:t>
            </a:r>
            <a:r>
              <a:rPr lang="en-US" altLang="zh-CN" sz="1400" dirty="0">
                <a:solidFill>
                  <a:srgbClr val="7F7F7F"/>
                </a:solidFill>
                <a:latin typeface="微软雅黑" panose="020B0503020204020204" pitchFamily="34" charset="-122"/>
                <a:ea typeface="微软雅黑" panose="020B0503020204020204" pitchFamily="34" charset="-122"/>
              </a:rPr>
              <a:t>SEO</a:t>
            </a:r>
            <a:r>
              <a:rPr lang="zh-CN" altLang="zh-CN" sz="1400" dirty="0">
                <a:solidFill>
                  <a:srgbClr val="7F7F7F"/>
                </a:solidFill>
                <a:latin typeface="微软雅黑" panose="020B0503020204020204" pitchFamily="34" charset="-122"/>
                <a:ea typeface="微软雅黑" panose="020B0503020204020204" pitchFamily="34" charset="-122"/>
              </a:rPr>
              <a:t>与优化相关工作网络交易平台内部营销网络平台外部营销与其他岗位的交接管理</a:t>
            </a:r>
            <a:endParaRPr lang="zh-CN" altLang="en-US" sz="1400" dirty="0">
              <a:solidFill>
                <a:srgbClr val="1C3A6A"/>
              </a:solidFill>
              <a:latin typeface="微软雅黑" panose="020B0503020204020204" pitchFamily="34" charset="-122"/>
              <a:ea typeface="微软雅黑" panose="020B0503020204020204" pitchFamily="34" charset="-122"/>
            </a:endParaRPr>
          </a:p>
        </p:txBody>
      </p:sp>
      <p:sp>
        <p:nvSpPr>
          <p:cNvPr id="54" name="椭圆 53">
            <a:extLst>
              <a:ext uri="{FF2B5EF4-FFF2-40B4-BE49-F238E27FC236}">
                <a16:creationId xmlns:a16="http://schemas.microsoft.com/office/drawing/2014/main" id="{91F3AAEB-A5F6-4D31-AD64-39544CFF7C08}"/>
              </a:ext>
            </a:extLst>
          </p:cNvPr>
          <p:cNvSpPr/>
          <p:nvPr/>
        </p:nvSpPr>
        <p:spPr>
          <a:xfrm>
            <a:off x="1969880" y="2180323"/>
            <a:ext cx="3084366" cy="3084366"/>
          </a:xfrm>
          <a:prstGeom prst="ellipse">
            <a:avLst/>
          </a:prstGeom>
          <a:blipFill dpi="0" rotWithShape="1">
            <a:blip r:embed="rId6" cstate="email">
              <a:extLst>
                <a:ext uri="{28A0092B-C50C-407E-A947-70E740481C1C}">
                  <a14:useLocalDpi xmlns:a14="http://schemas.microsoft.com/office/drawing/2010/main"/>
                </a:ext>
              </a:extLst>
            </a:blip>
            <a:srcRect/>
            <a:stretch>
              <a:fillRect/>
            </a:stretch>
          </a:blipFill>
          <a:ln>
            <a:solidFill>
              <a:srgbClr val="203864"/>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a:extLst>
              <a:ext uri="{FF2B5EF4-FFF2-40B4-BE49-F238E27FC236}">
                <a16:creationId xmlns:a16="http://schemas.microsoft.com/office/drawing/2014/main" id="{81761E9F-7106-44E3-A59B-86002CB2C67D}"/>
              </a:ext>
            </a:extLst>
          </p:cNvPr>
          <p:cNvCxnSpPr>
            <a:cxnSpLocks/>
          </p:cNvCxnSpPr>
          <p:nvPr/>
        </p:nvCxnSpPr>
        <p:spPr>
          <a:xfrm>
            <a:off x="6204424" y="3851400"/>
            <a:ext cx="4350136" cy="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9354218"/>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Effect transition="in" filter="fade">
                                      <p:cBhvr>
                                        <p:cTn id="7" dur="500"/>
                                        <p:tgtEl>
                                          <p:spTgt spid="118"/>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p:tgtEl>
                                          <p:spTgt spid="54"/>
                                        </p:tgtEl>
                                        <p:attrNameLst>
                                          <p:attrName>ppt_x</p:attrName>
                                        </p:attrNameLst>
                                      </p:cBhvr>
                                      <p:tavLst>
                                        <p:tav tm="0">
                                          <p:val>
                                            <p:strVal val="#ppt_x-#ppt_w*1.125000"/>
                                          </p:val>
                                        </p:tav>
                                        <p:tav tm="100000">
                                          <p:val>
                                            <p:strVal val="#ppt_x"/>
                                          </p:val>
                                        </p:tav>
                                      </p:tavLst>
                                    </p:anim>
                                    <p:animEffect transition="in" filter="wipe(right)">
                                      <p:cBhvr>
                                        <p:cTn id="12" dur="500"/>
                                        <p:tgtEl>
                                          <p:spTgt spid="54"/>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animEffect transition="in" filter="fade">
                                      <p:cBhvr>
                                        <p:cTn id="18" dur="500"/>
                                        <p:tgtEl>
                                          <p:spTgt spid="50"/>
                                        </p:tgtEl>
                                      </p:cBhvr>
                                    </p:animEffect>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51"/>
                                        </p:tgtEl>
                                        <p:attrNameLst>
                                          <p:attrName>style.visibility</p:attrName>
                                        </p:attrNameLst>
                                      </p:cBhvr>
                                      <p:to>
                                        <p:strVal val="visible"/>
                                      </p:to>
                                    </p:set>
                                    <p:anim calcmode="lin" valueType="num">
                                      <p:cBhvr>
                                        <p:cTn id="22"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51"/>
                                        </p:tgtEl>
                                        <p:attrNameLst>
                                          <p:attrName>ppt_y</p:attrName>
                                        </p:attrNameLst>
                                      </p:cBhvr>
                                      <p:tavLst>
                                        <p:tav tm="0">
                                          <p:val>
                                            <p:strVal val="#ppt_y"/>
                                          </p:val>
                                        </p:tav>
                                        <p:tav tm="100000">
                                          <p:val>
                                            <p:strVal val="#ppt_y"/>
                                          </p:val>
                                        </p:tav>
                                      </p:tavLst>
                                    </p:anim>
                                    <p:anim calcmode="lin" valueType="num">
                                      <p:cBhvr>
                                        <p:cTn id="24"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51"/>
                                        </p:tgtEl>
                                      </p:cBhvr>
                                    </p:animEffect>
                                  </p:childTnLst>
                                </p:cTn>
                              </p:par>
                            </p:childTnLst>
                          </p:cTn>
                        </p:par>
                        <p:par>
                          <p:cTn id="27" fill="hold">
                            <p:stCondLst>
                              <p:cond delay="4300"/>
                            </p:stCondLst>
                            <p:childTnLst>
                              <p:par>
                                <p:cTn id="28" presetID="2" presetClass="entr" presetSubtype="2"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 calcmode="lin" valueType="num">
                                      <p:cBhvr additive="base">
                                        <p:cTn id="30" dur="500" fill="hold"/>
                                        <p:tgtEl>
                                          <p:spTgt spid="55"/>
                                        </p:tgtEl>
                                        <p:attrNameLst>
                                          <p:attrName>ppt_x</p:attrName>
                                        </p:attrNameLst>
                                      </p:cBhvr>
                                      <p:tavLst>
                                        <p:tav tm="0">
                                          <p:val>
                                            <p:strVal val="1+#ppt_w/2"/>
                                          </p:val>
                                        </p:tav>
                                        <p:tav tm="100000">
                                          <p:val>
                                            <p:strVal val="#ppt_x"/>
                                          </p:val>
                                        </p:tav>
                                      </p:tavLst>
                                    </p:anim>
                                    <p:anim calcmode="lin" valueType="num">
                                      <p:cBhvr additive="base">
                                        <p:cTn id="31" dur="500" fill="hold"/>
                                        <p:tgtEl>
                                          <p:spTgt spid="55"/>
                                        </p:tgtEl>
                                        <p:attrNameLst>
                                          <p:attrName>ppt_y</p:attrName>
                                        </p:attrNameLst>
                                      </p:cBhvr>
                                      <p:tavLst>
                                        <p:tav tm="0">
                                          <p:val>
                                            <p:strVal val="#ppt_y"/>
                                          </p:val>
                                        </p:tav>
                                        <p:tav tm="100000">
                                          <p:val>
                                            <p:strVal val="#ppt_y"/>
                                          </p:val>
                                        </p:tav>
                                      </p:tavLst>
                                    </p:anim>
                                  </p:childTnLst>
                                </p:cTn>
                              </p:par>
                            </p:childTnLst>
                          </p:cTn>
                        </p:par>
                        <p:par>
                          <p:cTn id="32" fill="hold">
                            <p:stCondLst>
                              <p:cond delay="4800"/>
                            </p:stCondLst>
                            <p:childTnLst>
                              <p:par>
                                <p:cTn id="33" presetID="53" presetClass="entr" presetSubtype="16" fill="hold" grpId="0" nodeType="afterEffect">
                                  <p:stCondLst>
                                    <p:cond delay="0"/>
                                  </p:stCondLst>
                                  <p:childTnLst>
                                    <p:set>
                                      <p:cBhvr>
                                        <p:cTn id="34" dur="1" fill="hold">
                                          <p:stCondLst>
                                            <p:cond delay="0"/>
                                          </p:stCondLst>
                                        </p:cTn>
                                        <p:tgtEl>
                                          <p:spTgt spid="52"/>
                                        </p:tgtEl>
                                        <p:attrNameLst>
                                          <p:attrName>style.visibility</p:attrName>
                                        </p:attrNameLst>
                                      </p:cBhvr>
                                      <p:to>
                                        <p:strVal val="visible"/>
                                      </p:to>
                                    </p:set>
                                    <p:anim calcmode="lin" valueType="num">
                                      <p:cBhvr>
                                        <p:cTn id="35" dur="500" fill="hold"/>
                                        <p:tgtEl>
                                          <p:spTgt spid="52"/>
                                        </p:tgtEl>
                                        <p:attrNameLst>
                                          <p:attrName>ppt_w</p:attrName>
                                        </p:attrNameLst>
                                      </p:cBhvr>
                                      <p:tavLst>
                                        <p:tav tm="0">
                                          <p:val>
                                            <p:fltVal val="0"/>
                                          </p:val>
                                        </p:tav>
                                        <p:tav tm="100000">
                                          <p:val>
                                            <p:strVal val="#ppt_w"/>
                                          </p:val>
                                        </p:tav>
                                      </p:tavLst>
                                    </p:anim>
                                    <p:anim calcmode="lin" valueType="num">
                                      <p:cBhvr>
                                        <p:cTn id="36" dur="500" fill="hold"/>
                                        <p:tgtEl>
                                          <p:spTgt spid="52"/>
                                        </p:tgtEl>
                                        <p:attrNameLst>
                                          <p:attrName>ppt_h</p:attrName>
                                        </p:attrNameLst>
                                      </p:cBhvr>
                                      <p:tavLst>
                                        <p:tav tm="0">
                                          <p:val>
                                            <p:fltVal val="0"/>
                                          </p:val>
                                        </p:tav>
                                        <p:tav tm="100000">
                                          <p:val>
                                            <p:strVal val="#ppt_h"/>
                                          </p:val>
                                        </p:tav>
                                      </p:tavLst>
                                    </p:anim>
                                    <p:animEffect transition="in" filter="fade">
                                      <p:cBhvr>
                                        <p:cTn id="37" dur="500"/>
                                        <p:tgtEl>
                                          <p:spTgt spid="52"/>
                                        </p:tgtEl>
                                      </p:cBhvr>
                                    </p:animEffect>
                                  </p:childTnLst>
                                </p:cTn>
                              </p:par>
                            </p:childTnLst>
                          </p:cTn>
                        </p:par>
                        <p:par>
                          <p:cTn id="38" fill="hold">
                            <p:stCondLst>
                              <p:cond delay="53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53"/>
                                        </p:tgtEl>
                                        <p:attrNameLst>
                                          <p:attrName>style.visibility</p:attrName>
                                        </p:attrNameLst>
                                      </p:cBhvr>
                                      <p:to>
                                        <p:strVal val="visible"/>
                                      </p:to>
                                    </p:set>
                                    <p:anim calcmode="lin" valueType="num">
                                      <p:cBhvr>
                                        <p:cTn id="41"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53"/>
                                        </p:tgtEl>
                                        <p:attrNameLst>
                                          <p:attrName>ppt_y</p:attrName>
                                        </p:attrNameLst>
                                      </p:cBhvr>
                                      <p:tavLst>
                                        <p:tav tm="0">
                                          <p:val>
                                            <p:strVal val="#ppt_y"/>
                                          </p:val>
                                        </p:tav>
                                        <p:tav tm="100000">
                                          <p:val>
                                            <p:strVal val="#ppt_y"/>
                                          </p:val>
                                        </p:tav>
                                      </p:tavLst>
                                    </p:anim>
                                    <p:anim calcmode="lin" valueType="num">
                                      <p:cBhvr>
                                        <p:cTn id="43"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1" grpId="0"/>
      <p:bldP spid="52" grpId="0"/>
      <p:bldP spid="53" grpId="0"/>
      <p:bldP spid="5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3" name="图片 82">
            <a:extLst>
              <a:ext uri="{FF2B5EF4-FFF2-40B4-BE49-F238E27FC236}">
                <a16:creationId xmlns:a16="http://schemas.microsoft.com/office/drawing/2014/main" id="{B0D837FC-3CFE-4444-BEA9-F1D1B1D02F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sp>
        <p:nvSpPr>
          <p:cNvPr id="71" name="圆角矩形 115">
            <a:extLst>
              <a:ext uri="{FF2B5EF4-FFF2-40B4-BE49-F238E27FC236}">
                <a16:creationId xmlns:a16="http://schemas.microsoft.com/office/drawing/2014/main" id="{183A14FF-700C-4EED-A0FB-4A049991F52A}"/>
              </a:ext>
            </a:extLst>
          </p:cNvPr>
          <p:cNvSpPr>
            <a:spLocks noChangeAspect="1"/>
          </p:cNvSpPr>
          <p:nvPr/>
        </p:nvSpPr>
        <p:spPr>
          <a:xfrm>
            <a:off x="1292700" y="2461509"/>
            <a:ext cx="2892122" cy="2877815"/>
          </a:xfrm>
          <a:prstGeom prst="roundRect">
            <a:avLst>
              <a:gd name="adj" fmla="val 7687"/>
            </a:avLst>
          </a:prstGeom>
          <a:noFill/>
          <a:ln w="12700" cmpd="sng">
            <a:solidFill>
              <a:schemeClr val="bg2">
                <a:lumMod val="75000"/>
              </a:schemeClr>
            </a:solidFill>
          </a:ln>
          <a:effectLst>
            <a:outerShdw dist="12700" dir="5400000" algn="tl"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3" name="文本框 72">
            <a:extLst>
              <a:ext uri="{FF2B5EF4-FFF2-40B4-BE49-F238E27FC236}">
                <a16:creationId xmlns:a16="http://schemas.microsoft.com/office/drawing/2014/main" id="{B75E05CE-8466-48F5-8EA9-49AB3C3C4D50}"/>
              </a:ext>
            </a:extLst>
          </p:cNvPr>
          <p:cNvSpPr txBox="1"/>
          <p:nvPr/>
        </p:nvSpPr>
        <p:spPr>
          <a:xfrm>
            <a:off x="1499280" y="3115586"/>
            <a:ext cx="2478962" cy="1569660"/>
          </a:xfrm>
          <a:prstGeom prst="rect">
            <a:avLst/>
          </a:prstGeom>
          <a:noFill/>
        </p:spPr>
        <p:txBody>
          <a:bodyPr wrap="square" rtlCol="0">
            <a:spAutoFit/>
          </a:bodyPr>
          <a:lstStyle/>
          <a:p>
            <a:pPr>
              <a:lnSpc>
                <a:spcPct val="200000"/>
              </a:lnSpc>
              <a:spcBef>
                <a:spcPts val="600"/>
              </a:spcBef>
            </a:pPr>
            <a:r>
              <a:rPr lang="zh-CN" altLang="zh-CN" sz="1600" dirty="0">
                <a:solidFill>
                  <a:srgbClr val="404040"/>
                </a:solidFill>
                <a:latin typeface="微软雅黑" panose="020B0503020204020204" pitchFamily="34" charset="-122"/>
                <a:ea typeface="微软雅黑" panose="020B0503020204020204" pitchFamily="34" charset="-122"/>
              </a:rPr>
              <a:t>制定季度销售目标，并制定月销售计划（计划落实到每月，并制定安排计划）</a:t>
            </a:r>
          </a:p>
        </p:txBody>
      </p:sp>
      <p:sp>
        <p:nvSpPr>
          <p:cNvPr id="75" name="圆角矩形 19">
            <a:extLst>
              <a:ext uri="{FF2B5EF4-FFF2-40B4-BE49-F238E27FC236}">
                <a16:creationId xmlns:a16="http://schemas.microsoft.com/office/drawing/2014/main" id="{79FA25E5-6BA8-4329-8F52-12E536A0F460}"/>
              </a:ext>
            </a:extLst>
          </p:cNvPr>
          <p:cNvSpPr>
            <a:spLocks noChangeAspect="1"/>
          </p:cNvSpPr>
          <p:nvPr/>
        </p:nvSpPr>
        <p:spPr>
          <a:xfrm>
            <a:off x="4649939" y="2461509"/>
            <a:ext cx="2892122" cy="2877815"/>
          </a:xfrm>
          <a:prstGeom prst="roundRect">
            <a:avLst>
              <a:gd name="adj" fmla="val 7687"/>
            </a:avLst>
          </a:prstGeom>
          <a:noFill/>
          <a:ln w="12700" cmpd="sng">
            <a:solidFill>
              <a:schemeClr val="bg2">
                <a:lumMod val="75000"/>
              </a:schemeClr>
            </a:solidFill>
          </a:ln>
          <a:effectLst>
            <a:outerShdw dist="12700" dir="5400000" algn="tl"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76" name="圆角矩形 20">
            <a:extLst>
              <a:ext uri="{FF2B5EF4-FFF2-40B4-BE49-F238E27FC236}">
                <a16:creationId xmlns:a16="http://schemas.microsoft.com/office/drawing/2014/main" id="{D0326E42-980C-460F-A707-ADD9F793FC7A}"/>
              </a:ext>
            </a:extLst>
          </p:cNvPr>
          <p:cNvSpPr>
            <a:spLocks noChangeAspect="1"/>
          </p:cNvSpPr>
          <p:nvPr/>
        </p:nvSpPr>
        <p:spPr>
          <a:xfrm>
            <a:off x="4856519" y="2209743"/>
            <a:ext cx="2478962" cy="503531"/>
          </a:xfrm>
          <a:prstGeom prst="roundRect">
            <a:avLst>
              <a:gd name="adj" fmla="val 31705"/>
            </a:avLst>
          </a:prstGeom>
          <a:solidFill>
            <a:srgbClr val="E87071"/>
          </a:solidFill>
          <a:ln w="12700">
            <a:gradFill flip="none" rotWithShape="1">
              <a:gsLst>
                <a:gs pos="0">
                  <a:schemeClr val="bg1"/>
                </a:gs>
                <a:gs pos="100000">
                  <a:schemeClr val="accent3">
                    <a:lumMod val="95000"/>
                    <a:lumOff val="5000"/>
                  </a:schemeClr>
                </a:gs>
              </a:gsLst>
              <a:lin ang="14400000" scaled="0"/>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buFont typeface="Arial" pitchFamily="34" charset="0"/>
              <a:buNone/>
              <a:defRPr/>
            </a:pPr>
            <a:r>
              <a:rPr lang="zh-CN"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制定本店季度销售计划</a:t>
            </a:r>
            <a:endParaRPr lang="zh-CN" altLang="en-US" sz="16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7" name="文本框 76">
            <a:extLst>
              <a:ext uri="{FF2B5EF4-FFF2-40B4-BE49-F238E27FC236}">
                <a16:creationId xmlns:a16="http://schemas.microsoft.com/office/drawing/2014/main" id="{6E85EF51-BB14-4127-99F2-029826F48E90}"/>
              </a:ext>
            </a:extLst>
          </p:cNvPr>
          <p:cNvSpPr txBox="1"/>
          <p:nvPr/>
        </p:nvSpPr>
        <p:spPr>
          <a:xfrm>
            <a:off x="4856519" y="3115586"/>
            <a:ext cx="2478962" cy="1077218"/>
          </a:xfrm>
          <a:prstGeom prst="rect">
            <a:avLst/>
          </a:prstGeom>
          <a:noFill/>
        </p:spPr>
        <p:txBody>
          <a:bodyPr wrap="square" rtlCol="0">
            <a:spAutoFit/>
          </a:bodyPr>
          <a:lstStyle/>
          <a:p>
            <a:pPr>
              <a:lnSpc>
                <a:spcPct val="200000"/>
              </a:lnSpc>
              <a:spcBef>
                <a:spcPts val="600"/>
              </a:spcBef>
            </a:pPr>
            <a:r>
              <a:rPr lang="zh-CN" altLang="zh-CN" sz="1600" dirty="0">
                <a:solidFill>
                  <a:srgbClr val="404040"/>
                </a:solidFill>
                <a:latin typeface="微软雅黑" panose="020B0503020204020204" pitchFamily="34" charset="-122"/>
                <a:ea typeface="微软雅黑" panose="020B0503020204020204" pitchFamily="34" charset="-122"/>
              </a:rPr>
              <a:t>针对目标列出实施方案落实到月。</a:t>
            </a:r>
          </a:p>
        </p:txBody>
      </p:sp>
      <p:sp>
        <p:nvSpPr>
          <p:cNvPr id="79" name="圆角矩形 22">
            <a:extLst>
              <a:ext uri="{FF2B5EF4-FFF2-40B4-BE49-F238E27FC236}">
                <a16:creationId xmlns:a16="http://schemas.microsoft.com/office/drawing/2014/main" id="{072B89A8-CC5B-48D8-B27C-87AD7A40E262}"/>
              </a:ext>
            </a:extLst>
          </p:cNvPr>
          <p:cNvSpPr>
            <a:spLocks noChangeAspect="1"/>
          </p:cNvSpPr>
          <p:nvPr/>
        </p:nvSpPr>
        <p:spPr>
          <a:xfrm>
            <a:off x="8007178" y="2461509"/>
            <a:ext cx="2892122" cy="2877815"/>
          </a:xfrm>
          <a:prstGeom prst="roundRect">
            <a:avLst>
              <a:gd name="adj" fmla="val 7687"/>
            </a:avLst>
          </a:prstGeom>
          <a:noFill/>
          <a:ln w="12700" cmpd="sng">
            <a:solidFill>
              <a:schemeClr val="bg2">
                <a:lumMod val="75000"/>
              </a:schemeClr>
            </a:solidFill>
          </a:ln>
          <a:effectLst>
            <a:outerShdw dist="12700" dir="5400000" algn="tl"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80" name="圆角矩形 23">
            <a:extLst>
              <a:ext uri="{FF2B5EF4-FFF2-40B4-BE49-F238E27FC236}">
                <a16:creationId xmlns:a16="http://schemas.microsoft.com/office/drawing/2014/main" id="{E8EE0C7F-F26B-4466-8C4D-C9E85EBB5432}"/>
              </a:ext>
            </a:extLst>
          </p:cNvPr>
          <p:cNvSpPr>
            <a:spLocks noChangeAspect="1"/>
          </p:cNvSpPr>
          <p:nvPr/>
        </p:nvSpPr>
        <p:spPr>
          <a:xfrm>
            <a:off x="8213758" y="2209743"/>
            <a:ext cx="2478962" cy="503531"/>
          </a:xfrm>
          <a:prstGeom prst="roundRect">
            <a:avLst>
              <a:gd name="adj" fmla="val 31705"/>
            </a:avLst>
          </a:prstGeom>
          <a:solidFill>
            <a:srgbClr val="78458D"/>
          </a:solidFill>
          <a:ln w="12700">
            <a:gradFill flip="none" rotWithShape="1">
              <a:gsLst>
                <a:gs pos="0">
                  <a:schemeClr val="bg1"/>
                </a:gs>
                <a:gs pos="100000">
                  <a:schemeClr val="accent3">
                    <a:lumMod val="95000"/>
                    <a:lumOff val="5000"/>
                  </a:schemeClr>
                </a:gs>
              </a:gsLst>
              <a:lin ang="14400000" scaled="0"/>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buFont typeface="Arial" pitchFamily="34" charset="0"/>
              <a:buNone/>
              <a:defRPr/>
            </a:pPr>
            <a:r>
              <a:rPr lang="zh-CN"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制定本店季度销售计划</a:t>
            </a:r>
            <a:endParaRPr lang="zh-CN" altLang="en-US" sz="16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81" name="文本框 80">
            <a:extLst>
              <a:ext uri="{FF2B5EF4-FFF2-40B4-BE49-F238E27FC236}">
                <a16:creationId xmlns:a16="http://schemas.microsoft.com/office/drawing/2014/main" id="{FB1653FE-3A48-4521-9DD0-8DA9DF4F1580}"/>
              </a:ext>
            </a:extLst>
          </p:cNvPr>
          <p:cNvSpPr txBox="1"/>
          <p:nvPr/>
        </p:nvSpPr>
        <p:spPr>
          <a:xfrm>
            <a:off x="8213758" y="3115586"/>
            <a:ext cx="2478962" cy="2062103"/>
          </a:xfrm>
          <a:prstGeom prst="rect">
            <a:avLst/>
          </a:prstGeom>
          <a:noFill/>
        </p:spPr>
        <p:txBody>
          <a:bodyPr wrap="square" rtlCol="0">
            <a:spAutoFit/>
          </a:bodyPr>
          <a:lstStyle/>
          <a:p>
            <a:pPr>
              <a:lnSpc>
                <a:spcPct val="200000"/>
              </a:lnSpc>
              <a:spcBef>
                <a:spcPts val="600"/>
              </a:spcBef>
            </a:pPr>
            <a:r>
              <a:rPr lang="zh-CN" altLang="zh-CN" sz="1600" dirty="0">
                <a:solidFill>
                  <a:srgbClr val="404040"/>
                </a:solidFill>
                <a:latin typeface="微软雅黑" panose="020B0503020204020204" pitchFamily="34" charset="-122"/>
                <a:ea typeface="微软雅黑" panose="020B0503020204020204" pitchFamily="34" charset="-122"/>
              </a:rPr>
              <a:t>明确当月目标与计划实施过程中所遇到问题，提前做出应策。（如货源，资金周转，其他硬件设施）</a:t>
            </a:r>
          </a:p>
        </p:txBody>
      </p:sp>
      <p:sp>
        <p:nvSpPr>
          <p:cNvPr id="82" name="圆角矩形 25">
            <a:extLst>
              <a:ext uri="{FF2B5EF4-FFF2-40B4-BE49-F238E27FC236}">
                <a16:creationId xmlns:a16="http://schemas.microsoft.com/office/drawing/2014/main" id="{E5C6E46A-5A84-4258-A929-27F70BA22A1E}"/>
              </a:ext>
            </a:extLst>
          </p:cNvPr>
          <p:cNvSpPr>
            <a:spLocks noChangeAspect="1"/>
          </p:cNvSpPr>
          <p:nvPr/>
        </p:nvSpPr>
        <p:spPr>
          <a:xfrm>
            <a:off x="1499280" y="2241499"/>
            <a:ext cx="2478962" cy="503531"/>
          </a:xfrm>
          <a:prstGeom prst="roundRect">
            <a:avLst>
              <a:gd name="adj" fmla="val 28375"/>
            </a:avLst>
          </a:prstGeom>
          <a:solidFill>
            <a:srgbClr val="01ACBE"/>
          </a:solidFill>
          <a:ln w="12700">
            <a:gradFill flip="none" rotWithShape="1">
              <a:gsLst>
                <a:gs pos="0">
                  <a:schemeClr val="bg1"/>
                </a:gs>
                <a:gs pos="100000">
                  <a:schemeClr val="accent3">
                    <a:lumMod val="95000"/>
                    <a:lumOff val="5000"/>
                  </a:schemeClr>
                </a:gs>
              </a:gsLst>
              <a:lin ang="16200000" scaled="0"/>
              <a:tileRect/>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buFont typeface="Arial" pitchFamily="34" charset="0"/>
              <a:buNone/>
              <a:defRPr/>
            </a:pPr>
            <a:r>
              <a:rPr lang="zh-CN"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制定本店季度销售计划</a:t>
            </a:r>
            <a:endParaRPr lang="zh-CN" altLang="en-US" sz="16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3" name="图片 2">
            <a:extLst>
              <a:ext uri="{FF2B5EF4-FFF2-40B4-BE49-F238E27FC236}">
                <a16:creationId xmlns:a16="http://schemas.microsoft.com/office/drawing/2014/main" id="{53514AF0-9F81-4291-ABEE-BF72D2E96F4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165095" y="-1460321"/>
            <a:ext cx="2236456" cy="3275095"/>
          </a:xfrm>
          <a:prstGeom prst="rect">
            <a:avLst/>
          </a:prstGeom>
        </p:spPr>
      </p:pic>
      <p:grpSp>
        <p:nvGrpSpPr>
          <p:cNvPr id="88" name="组合 55">
            <a:extLst>
              <a:ext uri="{FF2B5EF4-FFF2-40B4-BE49-F238E27FC236}">
                <a16:creationId xmlns:a16="http://schemas.microsoft.com/office/drawing/2014/main" id="{90621196-F509-4353-8472-5017453ADAC3}"/>
              </a:ext>
            </a:extLst>
          </p:cNvPr>
          <p:cNvGrpSpPr/>
          <p:nvPr/>
        </p:nvGrpSpPr>
        <p:grpSpPr bwMode="auto">
          <a:xfrm>
            <a:off x="4193818" y="177245"/>
            <a:ext cx="3573065" cy="696471"/>
            <a:chOff x="3791743" y="5346472"/>
            <a:chExt cx="5833187" cy="1152803"/>
          </a:xfrm>
          <a:effectLst/>
        </p:grpSpPr>
        <p:sp>
          <p:nvSpPr>
            <p:cNvPr id="90" name="任意多边形 166">
              <a:extLst>
                <a:ext uri="{FF2B5EF4-FFF2-40B4-BE49-F238E27FC236}">
                  <a16:creationId xmlns:a16="http://schemas.microsoft.com/office/drawing/2014/main" id="{3B92F4EF-5173-4C15-AE10-C0937B8290F2}"/>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89" name="圆角矩形 165">
              <a:extLst>
                <a:ext uri="{FF2B5EF4-FFF2-40B4-BE49-F238E27FC236}">
                  <a16:creationId xmlns:a16="http://schemas.microsoft.com/office/drawing/2014/main" id="{BED5BF25-FD48-46AD-912A-68EA1096E3F9}"/>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91" name="圆角矩形 167">
              <a:extLst>
                <a:ext uri="{FF2B5EF4-FFF2-40B4-BE49-F238E27FC236}">
                  <a16:creationId xmlns:a16="http://schemas.microsoft.com/office/drawing/2014/main" id="{648794B6-F633-4D16-9A6A-18F5FF0DC85D}"/>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3350114741"/>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childTnLst>
                          </p:cTn>
                        </p:par>
                        <p:par>
                          <p:cTn id="8" fill="hold">
                            <p:stCondLst>
                              <p:cond delay="500"/>
                            </p:stCondLst>
                            <p:childTnLst>
                              <p:par>
                                <p:cTn id="9" presetID="2" presetClass="entr" presetSubtype="2" decel="100000" fill="hold" grpId="0" nodeType="afterEffect">
                                  <p:stCondLst>
                                    <p:cond delay="0"/>
                                  </p:stCondLst>
                                  <p:childTnLst>
                                    <p:set>
                                      <p:cBhvr>
                                        <p:cTn id="10" dur="1" fill="hold">
                                          <p:stCondLst>
                                            <p:cond delay="0"/>
                                          </p:stCondLst>
                                        </p:cTn>
                                        <p:tgtEl>
                                          <p:spTgt spid="82"/>
                                        </p:tgtEl>
                                        <p:attrNameLst>
                                          <p:attrName>style.visibility</p:attrName>
                                        </p:attrNameLst>
                                      </p:cBhvr>
                                      <p:to>
                                        <p:strVal val="visible"/>
                                      </p:to>
                                    </p:set>
                                    <p:anim calcmode="lin" valueType="num">
                                      <p:cBhvr additive="base">
                                        <p:cTn id="11" dur="1000" fill="hold"/>
                                        <p:tgtEl>
                                          <p:spTgt spid="82"/>
                                        </p:tgtEl>
                                        <p:attrNameLst>
                                          <p:attrName>ppt_x</p:attrName>
                                        </p:attrNameLst>
                                      </p:cBhvr>
                                      <p:tavLst>
                                        <p:tav tm="0">
                                          <p:val>
                                            <p:strVal val="1+#ppt_w/2"/>
                                          </p:val>
                                        </p:tav>
                                        <p:tav tm="100000">
                                          <p:val>
                                            <p:strVal val="#ppt_x"/>
                                          </p:val>
                                        </p:tav>
                                      </p:tavLst>
                                    </p:anim>
                                    <p:anim calcmode="lin" valueType="num">
                                      <p:cBhvr additive="base">
                                        <p:cTn id="12" dur="1000" fill="hold"/>
                                        <p:tgtEl>
                                          <p:spTgt spid="82"/>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1" presetClass="entr" presetSubtype="1" fill="hold" grpId="0" nodeType="afterEffect">
                                  <p:stCondLst>
                                    <p:cond delay="0"/>
                                  </p:stCondLst>
                                  <p:childTnLst>
                                    <p:set>
                                      <p:cBhvr>
                                        <p:cTn id="15" dur="1" fill="hold">
                                          <p:stCondLst>
                                            <p:cond delay="0"/>
                                          </p:stCondLst>
                                        </p:cTn>
                                        <p:tgtEl>
                                          <p:spTgt spid="71"/>
                                        </p:tgtEl>
                                        <p:attrNameLst>
                                          <p:attrName>style.visibility</p:attrName>
                                        </p:attrNameLst>
                                      </p:cBhvr>
                                      <p:to>
                                        <p:strVal val="visible"/>
                                      </p:to>
                                    </p:set>
                                    <p:animEffect transition="in" filter="wheel(1)">
                                      <p:cBhvr>
                                        <p:cTn id="16" dur="750"/>
                                        <p:tgtEl>
                                          <p:spTgt spid="71"/>
                                        </p:tgtEl>
                                      </p:cBhvr>
                                    </p:animEffect>
                                  </p:childTnLst>
                                </p:cTn>
                              </p:par>
                            </p:childTnLst>
                          </p:cTn>
                        </p:par>
                        <p:par>
                          <p:cTn id="17" fill="hold">
                            <p:stCondLst>
                              <p:cond delay="2250"/>
                            </p:stCondLst>
                            <p:childTnLst>
                              <p:par>
                                <p:cTn id="18" presetID="10" presetClass="entr" presetSubtype="0" fill="hold" grpId="0" nodeType="afterEffect">
                                  <p:stCondLst>
                                    <p:cond delay="0"/>
                                  </p:stCondLst>
                                  <p:childTnLst>
                                    <p:set>
                                      <p:cBhvr>
                                        <p:cTn id="19" dur="1" fill="hold">
                                          <p:stCondLst>
                                            <p:cond delay="0"/>
                                          </p:stCondLst>
                                        </p:cTn>
                                        <p:tgtEl>
                                          <p:spTgt spid="73">
                                            <p:txEl>
                                              <p:pRg st="0" end="0"/>
                                            </p:txEl>
                                          </p:spTgt>
                                        </p:tgtEl>
                                        <p:attrNameLst>
                                          <p:attrName>style.visibility</p:attrName>
                                        </p:attrNameLst>
                                      </p:cBhvr>
                                      <p:to>
                                        <p:strVal val="visible"/>
                                      </p:to>
                                    </p:set>
                                    <p:animEffect transition="in" filter="fade">
                                      <p:cBhvr>
                                        <p:cTn id="20" dur="500"/>
                                        <p:tgtEl>
                                          <p:spTgt spid="73">
                                            <p:txEl>
                                              <p:pRg st="0" end="0"/>
                                            </p:txEl>
                                          </p:spTgt>
                                        </p:tgtEl>
                                      </p:cBhvr>
                                    </p:animEffect>
                                  </p:childTnLst>
                                </p:cTn>
                              </p:par>
                            </p:childTnLst>
                          </p:cTn>
                        </p:par>
                        <p:par>
                          <p:cTn id="21" fill="hold">
                            <p:stCondLst>
                              <p:cond delay="2750"/>
                            </p:stCondLst>
                            <p:childTnLst>
                              <p:par>
                                <p:cTn id="22" presetID="2" presetClass="entr" presetSubtype="2" decel="100000" fill="hold" grpId="0" nodeType="after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750" fill="hold"/>
                                        <p:tgtEl>
                                          <p:spTgt spid="76"/>
                                        </p:tgtEl>
                                        <p:attrNameLst>
                                          <p:attrName>ppt_x</p:attrName>
                                        </p:attrNameLst>
                                      </p:cBhvr>
                                      <p:tavLst>
                                        <p:tav tm="0">
                                          <p:val>
                                            <p:strVal val="1+#ppt_w/2"/>
                                          </p:val>
                                        </p:tav>
                                        <p:tav tm="100000">
                                          <p:val>
                                            <p:strVal val="#ppt_x"/>
                                          </p:val>
                                        </p:tav>
                                      </p:tavLst>
                                    </p:anim>
                                    <p:anim calcmode="lin" valueType="num">
                                      <p:cBhvr additive="base">
                                        <p:cTn id="25" dur="750" fill="hold"/>
                                        <p:tgtEl>
                                          <p:spTgt spid="76"/>
                                        </p:tgtEl>
                                        <p:attrNameLst>
                                          <p:attrName>ppt_y</p:attrName>
                                        </p:attrNameLst>
                                      </p:cBhvr>
                                      <p:tavLst>
                                        <p:tav tm="0">
                                          <p:val>
                                            <p:strVal val="#ppt_y"/>
                                          </p:val>
                                        </p:tav>
                                        <p:tav tm="100000">
                                          <p:val>
                                            <p:strVal val="#ppt_y"/>
                                          </p:val>
                                        </p:tav>
                                      </p:tavLst>
                                    </p:anim>
                                  </p:childTnLst>
                                </p:cTn>
                              </p:par>
                            </p:childTnLst>
                          </p:cTn>
                        </p:par>
                        <p:par>
                          <p:cTn id="26" fill="hold">
                            <p:stCondLst>
                              <p:cond delay="3500"/>
                            </p:stCondLst>
                            <p:childTnLst>
                              <p:par>
                                <p:cTn id="27" presetID="21" presetClass="entr" presetSubtype="1" fill="hold" grpId="0" nodeType="afterEffect">
                                  <p:stCondLst>
                                    <p:cond delay="0"/>
                                  </p:stCondLst>
                                  <p:childTnLst>
                                    <p:set>
                                      <p:cBhvr>
                                        <p:cTn id="28" dur="1" fill="hold">
                                          <p:stCondLst>
                                            <p:cond delay="0"/>
                                          </p:stCondLst>
                                        </p:cTn>
                                        <p:tgtEl>
                                          <p:spTgt spid="75"/>
                                        </p:tgtEl>
                                        <p:attrNameLst>
                                          <p:attrName>style.visibility</p:attrName>
                                        </p:attrNameLst>
                                      </p:cBhvr>
                                      <p:to>
                                        <p:strVal val="visible"/>
                                      </p:to>
                                    </p:set>
                                    <p:animEffect transition="in" filter="wheel(1)">
                                      <p:cBhvr>
                                        <p:cTn id="29" dur="750"/>
                                        <p:tgtEl>
                                          <p:spTgt spid="75"/>
                                        </p:tgtEl>
                                      </p:cBhvr>
                                    </p:animEffect>
                                  </p:childTnLst>
                                </p:cTn>
                              </p:par>
                            </p:childTnLst>
                          </p:cTn>
                        </p:par>
                        <p:par>
                          <p:cTn id="30" fill="hold">
                            <p:stCondLst>
                              <p:cond delay="4250"/>
                            </p:stCondLst>
                            <p:childTnLst>
                              <p:par>
                                <p:cTn id="31" presetID="10" presetClass="entr" presetSubtype="0" fill="hold" grpId="0" nodeType="afterEffect">
                                  <p:stCondLst>
                                    <p:cond delay="0"/>
                                  </p:stCondLst>
                                  <p:childTnLst>
                                    <p:set>
                                      <p:cBhvr>
                                        <p:cTn id="32" dur="1" fill="hold">
                                          <p:stCondLst>
                                            <p:cond delay="0"/>
                                          </p:stCondLst>
                                        </p:cTn>
                                        <p:tgtEl>
                                          <p:spTgt spid="77">
                                            <p:txEl>
                                              <p:pRg st="0" end="0"/>
                                            </p:txEl>
                                          </p:spTgt>
                                        </p:tgtEl>
                                        <p:attrNameLst>
                                          <p:attrName>style.visibility</p:attrName>
                                        </p:attrNameLst>
                                      </p:cBhvr>
                                      <p:to>
                                        <p:strVal val="visible"/>
                                      </p:to>
                                    </p:set>
                                    <p:animEffect transition="in" filter="fade">
                                      <p:cBhvr>
                                        <p:cTn id="33" dur="500"/>
                                        <p:tgtEl>
                                          <p:spTgt spid="77">
                                            <p:txEl>
                                              <p:pRg st="0" end="0"/>
                                            </p:txEl>
                                          </p:spTgt>
                                        </p:tgtEl>
                                      </p:cBhvr>
                                    </p:animEffect>
                                  </p:childTnLst>
                                </p:cTn>
                              </p:par>
                            </p:childTnLst>
                          </p:cTn>
                        </p:par>
                        <p:par>
                          <p:cTn id="34" fill="hold">
                            <p:stCondLst>
                              <p:cond delay="4750"/>
                            </p:stCondLst>
                            <p:childTnLst>
                              <p:par>
                                <p:cTn id="35" presetID="2" presetClass="entr" presetSubtype="2" decel="100000" fill="hold" grpId="0" nodeType="afterEffect">
                                  <p:stCondLst>
                                    <p:cond delay="0"/>
                                  </p:stCondLst>
                                  <p:childTnLst>
                                    <p:set>
                                      <p:cBhvr>
                                        <p:cTn id="36" dur="1" fill="hold">
                                          <p:stCondLst>
                                            <p:cond delay="0"/>
                                          </p:stCondLst>
                                        </p:cTn>
                                        <p:tgtEl>
                                          <p:spTgt spid="80"/>
                                        </p:tgtEl>
                                        <p:attrNameLst>
                                          <p:attrName>style.visibility</p:attrName>
                                        </p:attrNameLst>
                                      </p:cBhvr>
                                      <p:to>
                                        <p:strVal val="visible"/>
                                      </p:to>
                                    </p:set>
                                    <p:anim calcmode="lin" valueType="num">
                                      <p:cBhvr additive="base">
                                        <p:cTn id="37" dur="500" fill="hold"/>
                                        <p:tgtEl>
                                          <p:spTgt spid="80"/>
                                        </p:tgtEl>
                                        <p:attrNameLst>
                                          <p:attrName>ppt_x</p:attrName>
                                        </p:attrNameLst>
                                      </p:cBhvr>
                                      <p:tavLst>
                                        <p:tav tm="0">
                                          <p:val>
                                            <p:strVal val="1+#ppt_w/2"/>
                                          </p:val>
                                        </p:tav>
                                        <p:tav tm="100000">
                                          <p:val>
                                            <p:strVal val="#ppt_x"/>
                                          </p:val>
                                        </p:tav>
                                      </p:tavLst>
                                    </p:anim>
                                    <p:anim calcmode="lin" valueType="num">
                                      <p:cBhvr additive="base">
                                        <p:cTn id="38" dur="500" fill="hold"/>
                                        <p:tgtEl>
                                          <p:spTgt spid="80"/>
                                        </p:tgtEl>
                                        <p:attrNameLst>
                                          <p:attrName>ppt_y</p:attrName>
                                        </p:attrNameLst>
                                      </p:cBhvr>
                                      <p:tavLst>
                                        <p:tav tm="0">
                                          <p:val>
                                            <p:strVal val="#ppt_y"/>
                                          </p:val>
                                        </p:tav>
                                        <p:tav tm="100000">
                                          <p:val>
                                            <p:strVal val="#ppt_y"/>
                                          </p:val>
                                        </p:tav>
                                      </p:tavLst>
                                    </p:anim>
                                  </p:childTnLst>
                                </p:cTn>
                              </p:par>
                            </p:childTnLst>
                          </p:cTn>
                        </p:par>
                        <p:par>
                          <p:cTn id="39" fill="hold">
                            <p:stCondLst>
                              <p:cond delay="5250"/>
                            </p:stCondLst>
                            <p:childTnLst>
                              <p:par>
                                <p:cTn id="40" presetID="21" presetClass="entr" presetSubtype="1" fill="hold" grpId="0" nodeType="after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wheel(1)">
                                      <p:cBhvr>
                                        <p:cTn id="42" dur="750"/>
                                        <p:tgtEl>
                                          <p:spTgt spid="79"/>
                                        </p:tgtEl>
                                      </p:cBhvr>
                                    </p:animEffect>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81">
                                            <p:txEl>
                                              <p:pRg st="0" end="0"/>
                                            </p:txEl>
                                          </p:spTgt>
                                        </p:tgtEl>
                                        <p:attrNameLst>
                                          <p:attrName>style.visibility</p:attrName>
                                        </p:attrNameLst>
                                      </p:cBhvr>
                                      <p:to>
                                        <p:strVal val="visible"/>
                                      </p:to>
                                    </p:set>
                                    <p:animEffect transition="in" filter="fade">
                                      <p:cBhvr>
                                        <p:cTn id="46" dur="500"/>
                                        <p:tgtEl>
                                          <p:spTgt spid="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3" grpId="0" uiExpand="1" build="p"/>
      <p:bldP spid="75" grpId="0" animBg="1"/>
      <p:bldP spid="76" grpId="0" animBg="1"/>
      <p:bldP spid="77" grpId="0" uiExpand="1" build="p"/>
      <p:bldP spid="79" grpId="0" animBg="1"/>
      <p:bldP spid="80" grpId="0" animBg="1"/>
      <p:bldP spid="81" grpId="0" uiExpand="1" build="p"/>
      <p:bldP spid="8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86" name="组合 85">
            <a:extLst>
              <a:ext uri="{FF2B5EF4-FFF2-40B4-BE49-F238E27FC236}">
                <a16:creationId xmlns:a16="http://schemas.microsoft.com/office/drawing/2014/main" id="{BEDEA074-5DD2-40C4-9F08-CD282F17FC30}"/>
              </a:ext>
            </a:extLst>
          </p:cNvPr>
          <p:cNvGrpSpPr/>
          <p:nvPr/>
        </p:nvGrpSpPr>
        <p:grpSpPr>
          <a:xfrm>
            <a:off x="7720516" y="1862516"/>
            <a:ext cx="552450" cy="552450"/>
            <a:chOff x="7715921" y="1789455"/>
            <a:chExt cx="736600" cy="736600"/>
          </a:xfrm>
        </p:grpSpPr>
        <p:grpSp>
          <p:nvGrpSpPr>
            <p:cNvPr id="87" name="组合 86">
              <a:extLst>
                <a:ext uri="{FF2B5EF4-FFF2-40B4-BE49-F238E27FC236}">
                  <a16:creationId xmlns:a16="http://schemas.microsoft.com/office/drawing/2014/main" id="{7320FCC9-8B03-490B-8DAA-A7CFDE5B7BB5}"/>
                </a:ext>
              </a:extLst>
            </p:cNvPr>
            <p:cNvGrpSpPr/>
            <p:nvPr/>
          </p:nvGrpSpPr>
          <p:grpSpPr>
            <a:xfrm>
              <a:off x="7715921" y="1789455"/>
              <a:ext cx="736600" cy="736600"/>
              <a:chOff x="8286667" y="635396"/>
              <a:chExt cx="736600" cy="736600"/>
            </a:xfrm>
          </p:grpSpPr>
          <p:sp>
            <p:nvSpPr>
              <p:cNvPr id="106" name="椭圆 105">
                <a:extLst>
                  <a:ext uri="{FF2B5EF4-FFF2-40B4-BE49-F238E27FC236}">
                    <a16:creationId xmlns:a16="http://schemas.microsoft.com/office/drawing/2014/main" id="{614D135D-2FF0-4AB5-AF52-AC39599B51E3}"/>
                  </a:ext>
                </a:extLst>
              </p:cNvPr>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7" name="椭圆 106">
                <a:extLst>
                  <a:ext uri="{FF2B5EF4-FFF2-40B4-BE49-F238E27FC236}">
                    <a16:creationId xmlns:a16="http://schemas.microsoft.com/office/drawing/2014/main" id="{D28E7E4F-676D-42F7-874E-4FA0C5C1477A}"/>
                  </a:ext>
                </a:extLst>
              </p:cNvPr>
              <p:cNvSpPr/>
              <p:nvPr/>
            </p:nvSpPr>
            <p:spPr>
              <a:xfrm>
                <a:off x="8394381" y="743110"/>
                <a:ext cx="521172" cy="521172"/>
              </a:xfrm>
              <a:prstGeom prst="ellipse">
                <a:avLst/>
              </a:prstGeom>
              <a:solidFill>
                <a:srgbClr val="FFB850"/>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88" name="Group 18">
              <a:extLst>
                <a:ext uri="{FF2B5EF4-FFF2-40B4-BE49-F238E27FC236}">
                  <a16:creationId xmlns:a16="http://schemas.microsoft.com/office/drawing/2014/main" id="{3EC54DC2-1082-4FCC-84C0-2F49438EB292}"/>
                </a:ext>
              </a:extLst>
            </p:cNvPr>
            <p:cNvGrpSpPr>
              <a:grpSpLocks noChangeAspect="1"/>
            </p:cNvGrpSpPr>
            <p:nvPr/>
          </p:nvGrpSpPr>
          <p:grpSpPr bwMode="auto">
            <a:xfrm>
              <a:off x="7887974" y="2058396"/>
              <a:ext cx="381104" cy="224116"/>
              <a:chOff x="5315" y="1433"/>
              <a:chExt cx="2197" cy="1292"/>
            </a:xfrm>
            <a:solidFill>
              <a:schemeClr val="bg1"/>
            </a:solidFill>
          </p:grpSpPr>
          <p:sp>
            <p:nvSpPr>
              <p:cNvPr id="89" name="Freeform 19">
                <a:extLst>
                  <a:ext uri="{FF2B5EF4-FFF2-40B4-BE49-F238E27FC236}">
                    <a16:creationId xmlns:a16="http://schemas.microsoft.com/office/drawing/2014/main" id="{991DAE0B-5742-4422-948F-1494744D3A5E}"/>
                  </a:ext>
                </a:extLst>
              </p:cNvPr>
              <p:cNvSpPr>
                <a:spLocks/>
              </p:cNvSpPr>
              <p:nvPr/>
            </p:nvSpPr>
            <p:spPr bwMode="auto">
              <a:xfrm>
                <a:off x="5915" y="1440"/>
                <a:ext cx="1014" cy="1278"/>
              </a:xfrm>
              <a:custGeom>
                <a:avLst/>
                <a:gdLst>
                  <a:gd name="T0" fmla="*/ 221 w 428"/>
                  <a:gd name="T1" fmla="*/ 231 h 538"/>
                  <a:gd name="T2" fmla="*/ 324 w 428"/>
                  <a:gd name="T3" fmla="*/ 115 h 538"/>
                  <a:gd name="T4" fmla="*/ 207 w 428"/>
                  <a:gd name="T5" fmla="*/ 1 h 538"/>
                  <a:gd name="T6" fmla="*/ 93 w 428"/>
                  <a:gd name="T7" fmla="*/ 118 h 538"/>
                  <a:gd name="T8" fmla="*/ 200 w 428"/>
                  <a:gd name="T9" fmla="*/ 231 h 538"/>
                  <a:gd name="T10" fmla="*/ 2 w 428"/>
                  <a:gd name="T11" fmla="*/ 446 h 538"/>
                  <a:gd name="T12" fmla="*/ 216 w 428"/>
                  <a:gd name="T13" fmla="*/ 537 h 538"/>
                  <a:gd name="T14" fmla="*/ 426 w 428"/>
                  <a:gd name="T15" fmla="*/ 439 h 538"/>
                  <a:gd name="T16" fmla="*/ 221 w 428"/>
                  <a:gd name="T17" fmla="*/ 231 h 5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28" h="538">
                    <a:moveTo>
                      <a:pt x="221" y="231"/>
                    </a:moveTo>
                    <a:cubicBezTo>
                      <a:pt x="280" y="224"/>
                      <a:pt x="325" y="175"/>
                      <a:pt x="324" y="115"/>
                    </a:cubicBezTo>
                    <a:cubicBezTo>
                      <a:pt x="323" y="51"/>
                      <a:pt x="270" y="0"/>
                      <a:pt x="207" y="1"/>
                    </a:cubicBezTo>
                    <a:cubicBezTo>
                      <a:pt x="143" y="2"/>
                      <a:pt x="92" y="55"/>
                      <a:pt x="93" y="118"/>
                    </a:cubicBezTo>
                    <a:cubicBezTo>
                      <a:pt x="94" y="178"/>
                      <a:pt x="141" y="226"/>
                      <a:pt x="200" y="231"/>
                    </a:cubicBezTo>
                    <a:cubicBezTo>
                      <a:pt x="88" y="239"/>
                      <a:pt x="0" y="333"/>
                      <a:pt x="2" y="446"/>
                    </a:cubicBezTo>
                    <a:cubicBezTo>
                      <a:pt x="3" y="511"/>
                      <a:pt x="110" y="538"/>
                      <a:pt x="216" y="537"/>
                    </a:cubicBezTo>
                    <a:cubicBezTo>
                      <a:pt x="321" y="535"/>
                      <a:pt x="428" y="504"/>
                      <a:pt x="426" y="439"/>
                    </a:cubicBezTo>
                    <a:cubicBezTo>
                      <a:pt x="425" y="326"/>
                      <a:pt x="334" y="235"/>
                      <a:pt x="221" y="23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0" name="Freeform 20">
                <a:extLst>
                  <a:ext uri="{FF2B5EF4-FFF2-40B4-BE49-F238E27FC236}">
                    <a16:creationId xmlns:a16="http://schemas.microsoft.com/office/drawing/2014/main" id="{1FC84B08-0493-4C39-963B-986A5CD892E7}"/>
                  </a:ext>
                </a:extLst>
              </p:cNvPr>
              <p:cNvSpPr>
                <a:spLocks/>
              </p:cNvSpPr>
              <p:nvPr/>
            </p:nvSpPr>
            <p:spPr bwMode="auto">
              <a:xfrm>
                <a:off x="6825" y="1501"/>
                <a:ext cx="678" cy="946"/>
              </a:xfrm>
              <a:custGeom>
                <a:avLst/>
                <a:gdLst>
                  <a:gd name="T0" fmla="*/ 132 w 286"/>
                  <a:gd name="T1" fmla="*/ 171 h 398"/>
                  <a:gd name="T2" fmla="*/ 210 w 286"/>
                  <a:gd name="T3" fmla="*/ 85 h 398"/>
                  <a:gd name="T4" fmla="*/ 123 w 286"/>
                  <a:gd name="T5" fmla="*/ 1 h 398"/>
                  <a:gd name="T6" fmla="*/ 39 w 286"/>
                  <a:gd name="T7" fmla="*/ 88 h 398"/>
                  <a:gd name="T8" fmla="*/ 120 w 286"/>
                  <a:gd name="T9" fmla="*/ 171 h 398"/>
                  <a:gd name="T10" fmla="*/ 0 w 286"/>
                  <a:gd name="T11" fmla="*/ 237 h 398"/>
                  <a:gd name="T12" fmla="*/ 77 w 286"/>
                  <a:gd name="T13" fmla="*/ 396 h 398"/>
                  <a:gd name="T14" fmla="*/ 129 w 286"/>
                  <a:gd name="T15" fmla="*/ 398 h 398"/>
                  <a:gd name="T16" fmla="*/ 235 w 286"/>
                  <a:gd name="T17" fmla="*/ 380 h 398"/>
                  <a:gd name="T18" fmla="*/ 286 w 286"/>
                  <a:gd name="T19" fmla="*/ 326 h 398"/>
                  <a:gd name="T20" fmla="*/ 132 w 286"/>
                  <a:gd name="T21" fmla="*/ 171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6" h="398">
                    <a:moveTo>
                      <a:pt x="132" y="171"/>
                    </a:moveTo>
                    <a:cubicBezTo>
                      <a:pt x="176" y="167"/>
                      <a:pt x="210" y="130"/>
                      <a:pt x="210" y="85"/>
                    </a:cubicBezTo>
                    <a:cubicBezTo>
                      <a:pt x="209" y="38"/>
                      <a:pt x="170" y="0"/>
                      <a:pt x="123" y="1"/>
                    </a:cubicBezTo>
                    <a:cubicBezTo>
                      <a:pt x="76" y="1"/>
                      <a:pt x="38" y="40"/>
                      <a:pt x="39" y="88"/>
                    </a:cubicBezTo>
                    <a:cubicBezTo>
                      <a:pt x="39" y="133"/>
                      <a:pt x="75" y="169"/>
                      <a:pt x="120" y="171"/>
                    </a:cubicBezTo>
                    <a:cubicBezTo>
                      <a:pt x="71" y="174"/>
                      <a:pt x="28" y="198"/>
                      <a:pt x="0" y="237"/>
                    </a:cubicBezTo>
                    <a:cubicBezTo>
                      <a:pt x="43" y="277"/>
                      <a:pt x="72" y="333"/>
                      <a:pt x="77" y="396"/>
                    </a:cubicBezTo>
                    <a:cubicBezTo>
                      <a:pt x="94" y="398"/>
                      <a:pt x="111" y="398"/>
                      <a:pt x="129" y="398"/>
                    </a:cubicBezTo>
                    <a:cubicBezTo>
                      <a:pt x="170" y="397"/>
                      <a:pt x="207" y="391"/>
                      <a:pt x="235" y="380"/>
                    </a:cubicBezTo>
                    <a:cubicBezTo>
                      <a:pt x="278" y="364"/>
                      <a:pt x="286" y="342"/>
                      <a:pt x="286" y="326"/>
                    </a:cubicBezTo>
                    <a:cubicBezTo>
                      <a:pt x="285" y="241"/>
                      <a:pt x="216" y="173"/>
                      <a:pt x="132" y="1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1" name="Freeform 21">
                <a:extLst>
                  <a:ext uri="{FF2B5EF4-FFF2-40B4-BE49-F238E27FC236}">
                    <a16:creationId xmlns:a16="http://schemas.microsoft.com/office/drawing/2014/main" id="{2E79A474-5F95-4B4B-B32C-ED17D94B9DF1}"/>
                  </a:ext>
                </a:extLst>
              </p:cNvPr>
              <p:cNvSpPr>
                <a:spLocks/>
              </p:cNvSpPr>
              <p:nvPr/>
            </p:nvSpPr>
            <p:spPr bwMode="auto">
              <a:xfrm>
                <a:off x="5324" y="1520"/>
                <a:ext cx="678" cy="948"/>
              </a:xfrm>
              <a:custGeom>
                <a:avLst/>
                <a:gdLst>
                  <a:gd name="T0" fmla="*/ 286 w 286"/>
                  <a:gd name="T1" fmla="*/ 235 h 399"/>
                  <a:gd name="T2" fmla="*/ 163 w 286"/>
                  <a:gd name="T3" fmla="*/ 171 h 399"/>
                  <a:gd name="T4" fmla="*/ 241 w 286"/>
                  <a:gd name="T5" fmla="*/ 85 h 399"/>
                  <a:gd name="T6" fmla="*/ 154 w 286"/>
                  <a:gd name="T7" fmla="*/ 1 h 399"/>
                  <a:gd name="T8" fmla="*/ 70 w 286"/>
                  <a:gd name="T9" fmla="*/ 88 h 399"/>
                  <a:gd name="T10" fmla="*/ 151 w 286"/>
                  <a:gd name="T11" fmla="*/ 171 h 399"/>
                  <a:gd name="T12" fmla="*/ 2 w 286"/>
                  <a:gd name="T13" fmla="*/ 331 h 399"/>
                  <a:gd name="T14" fmla="*/ 54 w 286"/>
                  <a:gd name="T15" fmla="*/ 384 h 399"/>
                  <a:gd name="T16" fmla="*/ 161 w 286"/>
                  <a:gd name="T17" fmla="*/ 398 h 399"/>
                  <a:gd name="T18" fmla="*/ 216 w 286"/>
                  <a:gd name="T19" fmla="*/ 394 h 399"/>
                  <a:gd name="T20" fmla="*/ 286 w 286"/>
                  <a:gd name="T21" fmla="*/ 235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6" h="399">
                    <a:moveTo>
                      <a:pt x="286" y="235"/>
                    </a:moveTo>
                    <a:cubicBezTo>
                      <a:pt x="257" y="196"/>
                      <a:pt x="212" y="172"/>
                      <a:pt x="163" y="171"/>
                    </a:cubicBezTo>
                    <a:cubicBezTo>
                      <a:pt x="207" y="167"/>
                      <a:pt x="242" y="130"/>
                      <a:pt x="241" y="85"/>
                    </a:cubicBezTo>
                    <a:cubicBezTo>
                      <a:pt x="240" y="38"/>
                      <a:pt x="201" y="0"/>
                      <a:pt x="154" y="1"/>
                    </a:cubicBezTo>
                    <a:cubicBezTo>
                      <a:pt x="107" y="1"/>
                      <a:pt x="69" y="41"/>
                      <a:pt x="70" y="88"/>
                    </a:cubicBezTo>
                    <a:cubicBezTo>
                      <a:pt x="71" y="133"/>
                      <a:pt x="106" y="169"/>
                      <a:pt x="151" y="171"/>
                    </a:cubicBezTo>
                    <a:cubicBezTo>
                      <a:pt x="67" y="176"/>
                      <a:pt x="0" y="247"/>
                      <a:pt x="2" y="331"/>
                    </a:cubicBezTo>
                    <a:cubicBezTo>
                      <a:pt x="2" y="347"/>
                      <a:pt x="11" y="369"/>
                      <a:pt x="54" y="384"/>
                    </a:cubicBezTo>
                    <a:cubicBezTo>
                      <a:pt x="83" y="394"/>
                      <a:pt x="120" y="399"/>
                      <a:pt x="161" y="398"/>
                    </a:cubicBezTo>
                    <a:cubicBezTo>
                      <a:pt x="180" y="398"/>
                      <a:pt x="198" y="396"/>
                      <a:pt x="216" y="394"/>
                    </a:cubicBezTo>
                    <a:cubicBezTo>
                      <a:pt x="219" y="332"/>
                      <a:pt x="246" y="277"/>
                      <a:pt x="286" y="2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2" name="Freeform 22">
                <a:extLst>
                  <a:ext uri="{FF2B5EF4-FFF2-40B4-BE49-F238E27FC236}">
                    <a16:creationId xmlns:a16="http://schemas.microsoft.com/office/drawing/2014/main" id="{2A19E309-38D4-4B54-B737-EE6E7E3AB21D}"/>
                  </a:ext>
                </a:extLst>
              </p:cNvPr>
              <p:cNvSpPr>
                <a:spLocks/>
              </p:cNvSpPr>
              <p:nvPr/>
            </p:nvSpPr>
            <p:spPr bwMode="auto">
              <a:xfrm>
                <a:off x="6837" y="1513"/>
                <a:ext cx="656" cy="925"/>
              </a:xfrm>
              <a:custGeom>
                <a:avLst/>
                <a:gdLst>
                  <a:gd name="T0" fmla="*/ 127 w 277"/>
                  <a:gd name="T1" fmla="*/ 170 h 389"/>
                  <a:gd name="T2" fmla="*/ 127 w 277"/>
                  <a:gd name="T3" fmla="*/ 162 h 389"/>
                  <a:gd name="T4" fmla="*/ 201 w 277"/>
                  <a:gd name="T5" fmla="*/ 80 h 389"/>
                  <a:gd name="T6" fmla="*/ 119 w 277"/>
                  <a:gd name="T7" fmla="*/ 0 h 389"/>
                  <a:gd name="T8" fmla="*/ 118 w 277"/>
                  <a:gd name="T9" fmla="*/ 0 h 389"/>
                  <a:gd name="T10" fmla="*/ 61 w 277"/>
                  <a:gd name="T11" fmla="*/ 24 h 389"/>
                  <a:gd name="T12" fmla="*/ 38 w 277"/>
                  <a:gd name="T13" fmla="*/ 82 h 389"/>
                  <a:gd name="T14" fmla="*/ 115 w 277"/>
                  <a:gd name="T15" fmla="*/ 162 h 389"/>
                  <a:gd name="T16" fmla="*/ 115 w 277"/>
                  <a:gd name="T17" fmla="*/ 170 h 389"/>
                  <a:gd name="T18" fmla="*/ 0 w 277"/>
                  <a:gd name="T19" fmla="*/ 231 h 389"/>
                  <a:gd name="T20" fmla="*/ 76 w 277"/>
                  <a:gd name="T21" fmla="*/ 387 h 389"/>
                  <a:gd name="T22" fmla="*/ 124 w 277"/>
                  <a:gd name="T23" fmla="*/ 389 h 389"/>
                  <a:gd name="T24" fmla="*/ 229 w 277"/>
                  <a:gd name="T25" fmla="*/ 372 h 389"/>
                  <a:gd name="T26" fmla="*/ 277 w 277"/>
                  <a:gd name="T27" fmla="*/ 321 h 389"/>
                  <a:gd name="T28" fmla="*/ 127 w 277"/>
                  <a:gd name="T29" fmla="*/ 17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7" h="389">
                    <a:moveTo>
                      <a:pt x="127" y="170"/>
                    </a:moveTo>
                    <a:cubicBezTo>
                      <a:pt x="127" y="162"/>
                      <a:pt x="127" y="162"/>
                      <a:pt x="127" y="162"/>
                    </a:cubicBezTo>
                    <a:cubicBezTo>
                      <a:pt x="169" y="158"/>
                      <a:pt x="201" y="122"/>
                      <a:pt x="201" y="80"/>
                    </a:cubicBezTo>
                    <a:cubicBezTo>
                      <a:pt x="200" y="36"/>
                      <a:pt x="163" y="0"/>
                      <a:pt x="119" y="0"/>
                    </a:cubicBezTo>
                    <a:cubicBezTo>
                      <a:pt x="118" y="0"/>
                      <a:pt x="118" y="0"/>
                      <a:pt x="118" y="0"/>
                    </a:cubicBezTo>
                    <a:cubicBezTo>
                      <a:pt x="96" y="0"/>
                      <a:pt x="76" y="9"/>
                      <a:pt x="61" y="24"/>
                    </a:cubicBezTo>
                    <a:cubicBezTo>
                      <a:pt x="45" y="40"/>
                      <a:pt x="37" y="61"/>
                      <a:pt x="38" y="82"/>
                    </a:cubicBezTo>
                    <a:cubicBezTo>
                      <a:pt x="38" y="125"/>
                      <a:pt x="72" y="160"/>
                      <a:pt x="115" y="162"/>
                    </a:cubicBezTo>
                    <a:cubicBezTo>
                      <a:pt x="115" y="170"/>
                      <a:pt x="115" y="170"/>
                      <a:pt x="115" y="170"/>
                    </a:cubicBezTo>
                    <a:cubicBezTo>
                      <a:pt x="69" y="173"/>
                      <a:pt x="28" y="195"/>
                      <a:pt x="0" y="231"/>
                    </a:cubicBezTo>
                    <a:cubicBezTo>
                      <a:pt x="43" y="273"/>
                      <a:pt x="70" y="328"/>
                      <a:pt x="76" y="387"/>
                    </a:cubicBezTo>
                    <a:cubicBezTo>
                      <a:pt x="91" y="389"/>
                      <a:pt x="108" y="389"/>
                      <a:pt x="124" y="389"/>
                    </a:cubicBezTo>
                    <a:cubicBezTo>
                      <a:pt x="164" y="388"/>
                      <a:pt x="201" y="382"/>
                      <a:pt x="229" y="372"/>
                    </a:cubicBezTo>
                    <a:cubicBezTo>
                      <a:pt x="261" y="359"/>
                      <a:pt x="277" y="342"/>
                      <a:pt x="277" y="321"/>
                    </a:cubicBezTo>
                    <a:cubicBezTo>
                      <a:pt x="276" y="238"/>
                      <a:pt x="210" y="172"/>
                      <a:pt x="127"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3" name="Freeform 23">
                <a:extLst>
                  <a:ext uri="{FF2B5EF4-FFF2-40B4-BE49-F238E27FC236}">
                    <a16:creationId xmlns:a16="http://schemas.microsoft.com/office/drawing/2014/main" id="{7A76CC9D-8C9D-4A5A-AF3A-DA49A5260284}"/>
                  </a:ext>
                </a:extLst>
              </p:cNvPr>
              <p:cNvSpPr>
                <a:spLocks/>
              </p:cNvSpPr>
              <p:nvPr/>
            </p:nvSpPr>
            <p:spPr bwMode="auto">
              <a:xfrm>
                <a:off x="5924" y="1452"/>
                <a:ext cx="993" cy="1254"/>
              </a:xfrm>
              <a:custGeom>
                <a:avLst/>
                <a:gdLst>
                  <a:gd name="T0" fmla="*/ 217 w 419"/>
                  <a:gd name="T1" fmla="*/ 230 h 528"/>
                  <a:gd name="T2" fmla="*/ 217 w 419"/>
                  <a:gd name="T3" fmla="*/ 222 h 528"/>
                  <a:gd name="T4" fmla="*/ 316 w 419"/>
                  <a:gd name="T5" fmla="*/ 110 h 528"/>
                  <a:gd name="T6" fmla="*/ 205 w 419"/>
                  <a:gd name="T7" fmla="*/ 0 h 528"/>
                  <a:gd name="T8" fmla="*/ 203 w 419"/>
                  <a:gd name="T9" fmla="*/ 0 h 528"/>
                  <a:gd name="T10" fmla="*/ 93 w 419"/>
                  <a:gd name="T11" fmla="*/ 113 h 528"/>
                  <a:gd name="T12" fmla="*/ 196 w 419"/>
                  <a:gd name="T13" fmla="*/ 222 h 528"/>
                  <a:gd name="T14" fmla="*/ 196 w 419"/>
                  <a:gd name="T15" fmla="*/ 230 h 528"/>
                  <a:gd name="T16" fmla="*/ 2 w 419"/>
                  <a:gd name="T17" fmla="*/ 441 h 528"/>
                  <a:gd name="T18" fmla="*/ 202 w 419"/>
                  <a:gd name="T19" fmla="*/ 528 h 528"/>
                  <a:gd name="T20" fmla="*/ 202 w 419"/>
                  <a:gd name="T21" fmla="*/ 528 h 528"/>
                  <a:gd name="T22" fmla="*/ 211 w 419"/>
                  <a:gd name="T23" fmla="*/ 528 h 528"/>
                  <a:gd name="T24" fmla="*/ 418 w 419"/>
                  <a:gd name="T25" fmla="*/ 434 h 528"/>
                  <a:gd name="T26" fmla="*/ 217 w 419"/>
                  <a:gd name="T27" fmla="*/ 23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9" h="528">
                    <a:moveTo>
                      <a:pt x="217" y="230"/>
                    </a:moveTo>
                    <a:cubicBezTo>
                      <a:pt x="217" y="222"/>
                      <a:pt x="217" y="222"/>
                      <a:pt x="217" y="222"/>
                    </a:cubicBezTo>
                    <a:cubicBezTo>
                      <a:pt x="274" y="215"/>
                      <a:pt x="317" y="167"/>
                      <a:pt x="316" y="110"/>
                    </a:cubicBezTo>
                    <a:cubicBezTo>
                      <a:pt x="315" y="49"/>
                      <a:pt x="265" y="0"/>
                      <a:pt x="205" y="0"/>
                    </a:cubicBezTo>
                    <a:cubicBezTo>
                      <a:pt x="204" y="0"/>
                      <a:pt x="203" y="0"/>
                      <a:pt x="203" y="0"/>
                    </a:cubicBezTo>
                    <a:cubicBezTo>
                      <a:pt x="141" y="1"/>
                      <a:pt x="92" y="52"/>
                      <a:pt x="93" y="113"/>
                    </a:cubicBezTo>
                    <a:cubicBezTo>
                      <a:pt x="94" y="171"/>
                      <a:pt x="138" y="217"/>
                      <a:pt x="196" y="222"/>
                    </a:cubicBezTo>
                    <a:cubicBezTo>
                      <a:pt x="196" y="230"/>
                      <a:pt x="196" y="230"/>
                      <a:pt x="196" y="230"/>
                    </a:cubicBezTo>
                    <a:cubicBezTo>
                      <a:pt x="85" y="238"/>
                      <a:pt x="0" y="330"/>
                      <a:pt x="2" y="441"/>
                    </a:cubicBezTo>
                    <a:cubicBezTo>
                      <a:pt x="3" y="501"/>
                      <a:pt x="103" y="528"/>
                      <a:pt x="202" y="528"/>
                    </a:cubicBezTo>
                    <a:cubicBezTo>
                      <a:pt x="202" y="528"/>
                      <a:pt x="202" y="528"/>
                      <a:pt x="202" y="528"/>
                    </a:cubicBezTo>
                    <a:cubicBezTo>
                      <a:pt x="205" y="528"/>
                      <a:pt x="208" y="528"/>
                      <a:pt x="211" y="528"/>
                    </a:cubicBezTo>
                    <a:cubicBezTo>
                      <a:pt x="315" y="526"/>
                      <a:pt x="419" y="496"/>
                      <a:pt x="418" y="434"/>
                    </a:cubicBezTo>
                    <a:cubicBezTo>
                      <a:pt x="417" y="323"/>
                      <a:pt x="328" y="234"/>
                      <a:pt x="217" y="23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4" name="Freeform 24">
                <a:extLst>
                  <a:ext uri="{FF2B5EF4-FFF2-40B4-BE49-F238E27FC236}">
                    <a16:creationId xmlns:a16="http://schemas.microsoft.com/office/drawing/2014/main" id="{124E3B04-ED44-4E4D-AFCE-2F3C8A817DA6}"/>
                  </a:ext>
                </a:extLst>
              </p:cNvPr>
              <p:cNvSpPr>
                <a:spLocks/>
              </p:cNvSpPr>
              <p:nvPr/>
            </p:nvSpPr>
            <p:spPr bwMode="auto">
              <a:xfrm>
                <a:off x="5334" y="1532"/>
                <a:ext cx="656" cy="927"/>
              </a:xfrm>
              <a:custGeom>
                <a:avLst/>
                <a:gdLst>
                  <a:gd name="T0" fmla="*/ 159 w 277"/>
                  <a:gd name="T1" fmla="*/ 170 h 390"/>
                  <a:gd name="T2" fmla="*/ 159 w 277"/>
                  <a:gd name="T3" fmla="*/ 162 h 390"/>
                  <a:gd name="T4" fmla="*/ 233 w 277"/>
                  <a:gd name="T5" fmla="*/ 80 h 390"/>
                  <a:gd name="T6" fmla="*/ 152 w 277"/>
                  <a:gd name="T7" fmla="*/ 0 h 390"/>
                  <a:gd name="T8" fmla="*/ 150 w 277"/>
                  <a:gd name="T9" fmla="*/ 0 h 390"/>
                  <a:gd name="T10" fmla="*/ 70 w 277"/>
                  <a:gd name="T11" fmla="*/ 83 h 390"/>
                  <a:gd name="T12" fmla="*/ 147 w 277"/>
                  <a:gd name="T13" fmla="*/ 162 h 390"/>
                  <a:gd name="T14" fmla="*/ 147 w 277"/>
                  <a:gd name="T15" fmla="*/ 170 h 390"/>
                  <a:gd name="T16" fmla="*/ 2 w 277"/>
                  <a:gd name="T17" fmla="*/ 326 h 390"/>
                  <a:gd name="T18" fmla="*/ 52 w 277"/>
                  <a:gd name="T19" fmla="*/ 375 h 390"/>
                  <a:gd name="T20" fmla="*/ 157 w 277"/>
                  <a:gd name="T21" fmla="*/ 389 h 390"/>
                  <a:gd name="T22" fmla="*/ 208 w 277"/>
                  <a:gd name="T23" fmla="*/ 385 h 390"/>
                  <a:gd name="T24" fmla="*/ 277 w 277"/>
                  <a:gd name="T25" fmla="*/ 230 h 390"/>
                  <a:gd name="T26" fmla="*/ 159 w 277"/>
                  <a:gd name="T27" fmla="*/ 17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7" h="390">
                    <a:moveTo>
                      <a:pt x="159" y="170"/>
                    </a:moveTo>
                    <a:cubicBezTo>
                      <a:pt x="159" y="162"/>
                      <a:pt x="159" y="162"/>
                      <a:pt x="159" y="162"/>
                    </a:cubicBezTo>
                    <a:cubicBezTo>
                      <a:pt x="201" y="159"/>
                      <a:pt x="234" y="122"/>
                      <a:pt x="233" y="80"/>
                    </a:cubicBezTo>
                    <a:cubicBezTo>
                      <a:pt x="232" y="36"/>
                      <a:pt x="196" y="0"/>
                      <a:pt x="152" y="0"/>
                    </a:cubicBezTo>
                    <a:cubicBezTo>
                      <a:pt x="150" y="0"/>
                      <a:pt x="150" y="0"/>
                      <a:pt x="150" y="0"/>
                    </a:cubicBezTo>
                    <a:cubicBezTo>
                      <a:pt x="105" y="0"/>
                      <a:pt x="69" y="38"/>
                      <a:pt x="70" y="83"/>
                    </a:cubicBezTo>
                    <a:cubicBezTo>
                      <a:pt x="71" y="125"/>
                      <a:pt x="104" y="160"/>
                      <a:pt x="147" y="162"/>
                    </a:cubicBezTo>
                    <a:cubicBezTo>
                      <a:pt x="147" y="170"/>
                      <a:pt x="147" y="170"/>
                      <a:pt x="147" y="170"/>
                    </a:cubicBezTo>
                    <a:cubicBezTo>
                      <a:pt x="64" y="175"/>
                      <a:pt x="0" y="244"/>
                      <a:pt x="2" y="326"/>
                    </a:cubicBezTo>
                    <a:cubicBezTo>
                      <a:pt x="2" y="341"/>
                      <a:pt x="11" y="361"/>
                      <a:pt x="52" y="375"/>
                    </a:cubicBezTo>
                    <a:cubicBezTo>
                      <a:pt x="79" y="385"/>
                      <a:pt x="117" y="390"/>
                      <a:pt x="157" y="389"/>
                    </a:cubicBezTo>
                    <a:cubicBezTo>
                      <a:pt x="174" y="389"/>
                      <a:pt x="191" y="388"/>
                      <a:pt x="208" y="385"/>
                    </a:cubicBezTo>
                    <a:cubicBezTo>
                      <a:pt x="212" y="327"/>
                      <a:pt x="237" y="272"/>
                      <a:pt x="277" y="230"/>
                    </a:cubicBezTo>
                    <a:cubicBezTo>
                      <a:pt x="249" y="193"/>
                      <a:pt x="206" y="171"/>
                      <a:pt x="159" y="1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5" name="Freeform 25">
                <a:extLst>
                  <a:ext uri="{FF2B5EF4-FFF2-40B4-BE49-F238E27FC236}">
                    <a16:creationId xmlns:a16="http://schemas.microsoft.com/office/drawing/2014/main" id="{3EAA49DB-89FA-46D3-98C3-411014CE4EBC}"/>
                  </a:ext>
                </a:extLst>
              </p:cNvPr>
              <p:cNvSpPr>
                <a:spLocks/>
              </p:cNvSpPr>
              <p:nvPr/>
            </p:nvSpPr>
            <p:spPr bwMode="auto">
              <a:xfrm>
                <a:off x="5334" y="1532"/>
                <a:ext cx="656" cy="927"/>
              </a:xfrm>
              <a:custGeom>
                <a:avLst/>
                <a:gdLst>
                  <a:gd name="T0" fmla="*/ 233 w 277"/>
                  <a:gd name="T1" fmla="*/ 80 h 390"/>
                  <a:gd name="T2" fmla="*/ 152 w 277"/>
                  <a:gd name="T3" fmla="*/ 0 h 390"/>
                  <a:gd name="T4" fmla="*/ 150 w 277"/>
                  <a:gd name="T5" fmla="*/ 0 h 390"/>
                  <a:gd name="T6" fmla="*/ 70 w 277"/>
                  <a:gd name="T7" fmla="*/ 83 h 390"/>
                  <a:gd name="T8" fmla="*/ 147 w 277"/>
                  <a:gd name="T9" fmla="*/ 162 h 390"/>
                  <a:gd name="T10" fmla="*/ 147 w 277"/>
                  <a:gd name="T11" fmla="*/ 166 h 390"/>
                  <a:gd name="T12" fmla="*/ 149 w 277"/>
                  <a:gd name="T13" fmla="*/ 167 h 390"/>
                  <a:gd name="T14" fmla="*/ 147 w 277"/>
                  <a:gd name="T15" fmla="*/ 166 h 390"/>
                  <a:gd name="T16" fmla="*/ 147 w 277"/>
                  <a:gd name="T17" fmla="*/ 170 h 390"/>
                  <a:gd name="T18" fmla="*/ 2 w 277"/>
                  <a:gd name="T19" fmla="*/ 326 h 390"/>
                  <a:gd name="T20" fmla="*/ 52 w 277"/>
                  <a:gd name="T21" fmla="*/ 375 h 390"/>
                  <a:gd name="T22" fmla="*/ 157 w 277"/>
                  <a:gd name="T23" fmla="*/ 389 h 390"/>
                  <a:gd name="T24" fmla="*/ 208 w 277"/>
                  <a:gd name="T25" fmla="*/ 385 h 390"/>
                  <a:gd name="T26" fmla="*/ 277 w 277"/>
                  <a:gd name="T27" fmla="*/ 230 h 390"/>
                  <a:gd name="T28" fmla="*/ 159 w 277"/>
                  <a:gd name="T29" fmla="*/ 170 h 390"/>
                  <a:gd name="T30" fmla="*/ 159 w 277"/>
                  <a:gd name="T31" fmla="*/ 166 h 390"/>
                  <a:gd name="T32" fmla="*/ 156 w 277"/>
                  <a:gd name="T33" fmla="*/ 167 h 390"/>
                  <a:gd name="T34" fmla="*/ 159 w 277"/>
                  <a:gd name="T35" fmla="*/ 166 h 390"/>
                  <a:gd name="T36" fmla="*/ 159 w 277"/>
                  <a:gd name="T37" fmla="*/ 162 h 390"/>
                  <a:gd name="T38" fmla="*/ 233 w 277"/>
                  <a:gd name="T39" fmla="*/ 8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77" h="390">
                    <a:moveTo>
                      <a:pt x="233" y="80"/>
                    </a:moveTo>
                    <a:cubicBezTo>
                      <a:pt x="232" y="36"/>
                      <a:pt x="196" y="0"/>
                      <a:pt x="152" y="0"/>
                    </a:cubicBezTo>
                    <a:cubicBezTo>
                      <a:pt x="150" y="0"/>
                      <a:pt x="150" y="0"/>
                      <a:pt x="150" y="0"/>
                    </a:cubicBezTo>
                    <a:cubicBezTo>
                      <a:pt x="105" y="0"/>
                      <a:pt x="69" y="38"/>
                      <a:pt x="70" y="83"/>
                    </a:cubicBezTo>
                    <a:cubicBezTo>
                      <a:pt x="71" y="125"/>
                      <a:pt x="104" y="160"/>
                      <a:pt x="147" y="162"/>
                    </a:cubicBezTo>
                    <a:cubicBezTo>
                      <a:pt x="147" y="166"/>
                      <a:pt x="147" y="166"/>
                      <a:pt x="147" y="166"/>
                    </a:cubicBezTo>
                    <a:cubicBezTo>
                      <a:pt x="149" y="167"/>
                      <a:pt x="149" y="167"/>
                      <a:pt x="149" y="167"/>
                    </a:cubicBezTo>
                    <a:cubicBezTo>
                      <a:pt x="147" y="166"/>
                      <a:pt x="147" y="166"/>
                      <a:pt x="147" y="166"/>
                    </a:cubicBezTo>
                    <a:cubicBezTo>
                      <a:pt x="147" y="170"/>
                      <a:pt x="147" y="170"/>
                      <a:pt x="147" y="170"/>
                    </a:cubicBezTo>
                    <a:cubicBezTo>
                      <a:pt x="64" y="175"/>
                      <a:pt x="0" y="244"/>
                      <a:pt x="2" y="326"/>
                    </a:cubicBezTo>
                    <a:cubicBezTo>
                      <a:pt x="2" y="341"/>
                      <a:pt x="11" y="361"/>
                      <a:pt x="52" y="375"/>
                    </a:cubicBezTo>
                    <a:cubicBezTo>
                      <a:pt x="79" y="385"/>
                      <a:pt x="117" y="390"/>
                      <a:pt x="157" y="389"/>
                    </a:cubicBezTo>
                    <a:cubicBezTo>
                      <a:pt x="174" y="389"/>
                      <a:pt x="191" y="388"/>
                      <a:pt x="208" y="385"/>
                    </a:cubicBezTo>
                    <a:cubicBezTo>
                      <a:pt x="212" y="327"/>
                      <a:pt x="237" y="272"/>
                      <a:pt x="277" y="230"/>
                    </a:cubicBezTo>
                    <a:cubicBezTo>
                      <a:pt x="249" y="193"/>
                      <a:pt x="206" y="171"/>
                      <a:pt x="159" y="170"/>
                    </a:cubicBezTo>
                    <a:cubicBezTo>
                      <a:pt x="159" y="166"/>
                      <a:pt x="159" y="166"/>
                      <a:pt x="159" y="166"/>
                    </a:cubicBezTo>
                    <a:cubicBezTo>
                      <a:pt x="156" y="167"/>
                      <a:pt x="156" y="167"/>
                      <a:pt x="156" y="167"/>
                    </a:cubicBezTo>
                    <a:cubicBezTo>
                      <a:pt x="159" y="166"/>
                      <a:pt x="159" y="166"/>
                      <a:pt x="159" y="166"/>
                    </a:cubicBezTo>
                    <a:cubicBezTo>
                      <a:pt x="159" y="162"/>
                      <a:pt x="159" y="162"/>
                      <a:pt x="159" y="162"/>
                    </a:cubicBezTo>
                    <a:cubicBezTo>
                      <a:pt x="201" y="159"/>
                      <a:pt x="234" y="122"/>
                      <a:pt x="233"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6" name="Freeform 26">
                <a:extLst>
                  <a:ext uri="{FF2B5EF4-FFF2-40B4-BE49-F238E27FC236}">
                    <a16:creationId xmlns:a16="http://schemas.microsoft.com/office/drawing/2014/main" id="{4B82EBEC-D9A1-4B37-B781-96FE760842CC}"/>
                  </a:ext>
                </a:extLst>
              </p:cNvPr>
              <p:cNvSpPr>
                <a:spLocks/>
              </p:cNvSpPr>
              <p:nvPr/>
            </p:nvSpPr>
            <p:spPr bwMode="auto">
              <a:xfrm>
                <a:off x="5315" y="1924"/>
                <a:ext cx="702" cy="552"/>
              </a:xfrm>
              <a:custGeom>
                <a:avLst/>
                <a:gdLst>
                  <a:gd name="T0" fmla="*/ 294 w 296"/>
                  <a:gd name="T1" fmla="*/ 63 h 232"/>
                  <a:gd name="T2" fmla="*/ 192 w 296"/>
                  <a:gd name="T3" fmla="*/ 0 h 232"/>
                  <a:gd name="T4" fmla="*/ 167 w 296"/>
                  <a:gd name="T5" fmla="*/ 1 h 232"/>
                  <a:gd name="T6" fmla="*/ 167 w 296"/>
                  <a:gd name="T7" fmla="*/ 5 h 232"/>
                  <a:gd name="T8" fmla="*/ 285 w 296"/>
                  <a:gd name="T9" fmla="*/ 65 h 232"/>
                  <a:gd name="T10" fmla="*/ 216 w 296"/>
                  <a:gd name="T11" fmla="*/ 220 h 232"/>
                  <a:gd name="T12" fmla="*/ 165 w 296"/>
                  <a:gd name="T13" fmla="*/ 224 h 232"/>
                  <a:gd name="T14" fmla="*/ 60 w 296"/>
                  <a:gd name="T15" fmla="*/ 210 h 232"/>
                  <a:gd name="T16" fmla="*/ 10 w 296"/>
                  <a:gd name="T17" fmla="*/ 161 h 232"/>
                  <a:gd name="T18" fmla="*/ 155 w 296"/>
                  <a:gd name="T19" fmla="*/ 5 h 232"/>
                  <a:gd name="T20" fmla="*/ 155 w 296"/>
                  <a:gd name="T21" fmla="*/ 1 h 232"/>
                  <a:gd name="T22" fmla="*/ 130 w 296"/>
                  <a:gd name="T23" fmla="*/ 1 h 232"/>
                  <a:gd name="T24" fmla="*/ 155 w 296"/>
                  <a:gd name="T25" fmla="*/ 1 h 232"/>
                  <a:gd name="T26" fmla="*/ 130 w 296"/>
                  <a:gd name="T27" fmla="*/ 1 h 232"/>
                  <a:gd name="T28" fmla="*/ 2 w 296"/>
                  <a:gd name="T29" fmla="*/ 161 h 232"/>
                  <a:gd name="T30" fmla="*/ 57 w 296"/>
                  <a:gd name="T31" fmla="*/ 218 h 232"/>
                  <a:gd name="T32" fmla="*/ 157 w 296"/>
                  <a:gd name="T33" fmla="*/ 232 h 232"/>
                  <a:gd name="T34" fmla="*/ 165 w 296"/>
                  <a:gd name="T35" fmla="*/ 232 h 232"/>
                  <a:gd name="T36" fmla="*/ 220 w 296"/>
                  <a:gd name="T37" fmla="*/ 228 h 232"/>
                  <a:gd name="T38" fmla="*/ 224 w 296"/>
                  <a:gd name="T39" fmla="*/ 227 h 232"/>
                  <a:gd name="T40" fmla="*/ 224 w 296"/>
                  <a:gd name="T41" fmla="*/ 224 h 232"/>
                  <a:gd name="T42" fmla="*/ 293 w 296"/>
                  <a:gd name="T43" fmla="*/ 68 h 232"/>
                  <a:gd name="T44" fmla="*/ 296 w 296"/>
                  <a:gd name="T45" fmla="*/ 66 h 232"/>
                  <a:gd name="T46" fmla="*/ 294 w 296"/>
                  <a:gd name="T47" fmla="*/ 6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96" h="232">
                    <a:moveTo>
                      <a:pt x="294" y="63"/>
                    </a:moveTo>
                    <a:cubicBezTo>
                      <a:pt x="269" y="29"/>
                      <a:pt x="232" y="7"/>
                      <a:pt x="192" y="0"/>
                    </a:cubicBezTo>
                    <a:cubicBezTo>
                      <a:pt x="167" y="1"/>
                      <a:pt x="167" y="1"/>
                      <a:pt x="167" y="1"/>
                    </a:cubicBezTo>
                    <a:cubicBezTo>
                      <a:pt x="167" y="5"/>
                      <a:pt x="167" y="5"/>
                      <a:pt x="167" y="5"/>
                    </a:cubicBezTo>
                    <a:cubicBezTo>
                      <a:pt x="214" y="6"/>
                      <a:pt x="257" y="28"/>
                      <a:pt x="285" y="65"/>
                    </a:cubicBezTo>
                    <a:cubicBezTo>
                      <a:pt x="245" y="107"/>
                      <a:pt x="220" y="162"/>
                      <a:pt x="216" y="220"/>
                    </a:cubicBezTo>
                    <a:cubicBezTo>
                      <a:pt x="199" y="223"/>
                      <a:pt x="182" y="224"/>
                      <a:pt x="165" y="224"/>
                    </a:cubicBezTo>
                    <a:cubicBezTo>
                      <a:pt x="125" y="225"/>
                      <a:pt x="87" y="220"/>
                      <a:pt x="60" y="210"/>
                    </a:cubicBezTo>
                    <a:cubicBezTo>
                      <a:pt x="19" y="196"/>
                      <a:pt x="10" y="176"/>
                      <a:pt x="10" y="161"/>
                    </a:cubicBezTo>
                    <a:cubicBezTo>
                      <a:pt x="8" y="79"/>
                      <a:pt x="72" y="10"/>
                      <a:pt x="155" y="5"/>
                    </a:cubicBezTo>
                    <a:cubicBezTo>
                      <a:pt x="155" y="1"/>
                      <a:pt x="155" y="1"/>
                      <a:pt x="155" y="1"/>
                    </a:cubicBezTo>
                    <a:cubicBezTo>
                      <a:pt x="130" y="1"/>
                      <a:pt x="130" y="1"/>
                      <a:pt x="130" y="1"/>
                    </a:cubicBezTo>
                    <a:cubicBezTo>
                      <a:pt x="155" y="1"/>
                      <a:pt x="155" y="1"/>
                      <a:pt x="155" y="1"/>
                    </a:cubicBezTo>
                    <a:cubicBezTo>
                      <a:pt x="130" y="1"/>
                      <a:pt x="130" y="1"/>
                      <a:pt x="130" y="1"/>
                    </a:cubicBezTo>
                    <a:cubicBezTo>
                      <a:pt x="55" y="16"/>
                      <a:pt x="0" y="83"/>
                      <a:pt x="2" y="161"/>
                    </a:cubicBezTo>
                    <a:cubicBezTo>
                      <a:pt x="2" y="178"/>
                      <a:pt x="12" y="202"/>
                      <a:pt x="57" y="218"/>
                    </a:cubicBezTo>
                    <a:cubicBezTo>
                      <a:pt x="84" y="227"/>
                      <a:pt x="119" y="232"/>
                      <a:pt x="157" y="232"/>
                    </a:cubicBezTo>
                    <a:cubicBezTo>
                      <a:pt x="160" y="232"/>
                      <a:pt x="162" y="232"/>
                      <a:pt x="165" y="232"/>
                    </a:cubicBezTo>
                    <a:cubicBezTo>
                      <a:pt x="183" y="232"/>
                      <a:pt x="202" y="230"/>
                      <a:pt x="220" y="228"/>
                    </a:cubicBezTo>
                    <a:cubicBezTo>
                      <a:pt x="224" y="227"/>
                      <a:pt x="224" y="227"/>
                      <a:pt x="224" y="227"/>
                    </a:cubicBezTo>
                    <a:cubicBezTo>
                      <a:pt x="224" y="224"/>
                      <a:pt x="224" y="224"/>
                      <a:pt x="224" y="224"/>
                    </a:cubicBezTo>
                    <a:cubicBezTo>
                      <a:pt x="227" y="165"/>
                      <a:pt x="252" y="110"/>
                      <a:pt x="293" y="68"/>
                    </a:cubicBezTo>
                    <a:cubicBezTo>
                      <a:pt x="296" y="66"/>
                      <a:pt x="296" y="66"/>
                      <a:pt x="296" y="66"/>
                    </a:cubicBezTo>
                    <a:lnTo>
                      <a:pt x="294"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7" name="Freeform 27">
                <a:extLst>
                  <a:ext uri="{FF2B5EF4-FFF2-40B4-BE49-F238E27FC236}">
                    <a16:creationId xmlns:a16="http://schemas.microsoft.com/office/drawing/2014/main" id="{6996E592-C8C6-4346-BACF-2BBEF14323BF}"/>
                  </a:ext>
                </a:extLst>
              </p:cNvPr>
              <p:cNvSpPr>
                <a:spLocks/>
              </p:cNvSpPr>
              <p:nvPr/>
            </p:nvSpPr>
            <p:spPr bwMode="auto">
              <a:xfrm>
                <a:off x="5479" y="1513"/>
                <a:ext cx="429" cy="414"/>
              </a:xfrm>
              <a:custGeom>
                <a:avLst/>
                <a:gdLst>
                  <a:gd name="T0" fmla="*/ 86 w 181"/>
                  <a:gd name="T1" fmla="*/ 170 h 174"/>
                  <a:gd name="T2" fmla="*/ 9 w 181"/>
                  <a:gd name="T3" fmla="*/ 91 h 174"/>
                  <a:gd name="T4" fmla="*/ 89 w 181"/>
                  <a:gd name="T5" fmla="*/ 8 h 174"/>
                  <a:gd name="T6" fmla="*/ 91 w 181"/>
                  <a:gd name="T7" fmla="*/ 8 h 174"/>
                  <a:gd name="T8" fmla="*/ 172 w 181"/>
                  <a:gd name="T9" fmla="*/ 88 h 174"/>
                  <a:gd name="T10" fmla="*/ 98 w 181"/>
                  <a:gd name="T11" fmla="*/ 170 h 174"/>
                  <a:gd name="T12" fmla="*/ 98 w 181"/>
                  <a:gd name="T13" fmla="*/ 174 h 174"/>
                  <a:gd name="T14" fmla="*/ 123 w 181"/>
                  <a:gd name="T15" fmla="*/ 173 h 174"/>
                  <a:gd name="T16" fmla="*/ 98 w 181"/>
                  <a:gd name="T17" fmla="*/ 174 h 174"/>
                  <a:gd name="T18" fmla="*/ 123 w 181"/>
                  <a:gd name="T19" fmla="*/ 173 h 174"/>
                  <a:gd name="T20" fmla="*/ 180 w 181"/>
                  <a:gd name="T21" fmla="*/ 88 h 174"/>
                  <a:gd name="T22" fmla="*/ 91 w 181"/>
                  <a:gd name="T23" fmla="*/ 0 h 174"/>
                  <a:gd name="T24" fmla="*/ 89 w 181"/>
                  <a:gd name="T25" fmla="*/ 0 h 174"/>
                  <a:gd name="T26" fmla="*/ 1 w 181"/>
                  <a:gd name="T27" fmla="*/ 91 h 174"/>
                  <a:gd name="T28" fmla="*/ 61 w 181"/>
                  <a:gd name="T29" fmla="*/ 174 h 174"/>
                  <a:gd name="T30" fmla="*/ 86 w 181"/>
                  <a:gd name="T31" fmla="*/ 174 h 174"/>
                  <a:gd name="T32" fmla="*/ 86 w 181"/>
                  <a:gd name="T33" fmla="*/ 17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 h="174">
                    <a:moveTo>
                      <a:pt x="86" y="170"/>
                    </a:moveTo>
                    <a:cubicBezTo>
                      <a:pt x="43" y="168"/>
                      <a:pt x="10" y="133"/>
                      <a:pt x="9" y="91"/>
                    </a:cubicBezTo>
                    <a:cubicBezTo>
                      <a:pt x="8" y="46"/>
                      <a:pt x="44" y="8"/>
                      <a:pt x="89" y="8"/>
                    </a:cubicBezTo>
                    <a:cubicBezTo>
                      <a:pt x="91" y="8"/>
                      <a:pt x="91" y="8"/>
                      <a:pt x="91" y="8"/>
                    </a:cubicBezTo>
                    <a:cubicBezTo>
                      <a:pt x="135" y="8"/>
                      <a:pt x="171" y="44"/>
                      <a:pt x="172" y="88"/>
                    </a:cubicBezTo>
                    <a:cubicBezTo>
                      <a:pt x="173" y="130"/>
                      <a:pt x="140" y="167"/>
                      <a:pt x="98" y="170"/>
                    </a:cubicBezTo>
                    <a:cubicBezTo>
                      <a:pt x="98" y="174"/>
                      <a:pt x="98" y="174"/>
                      <a:pt x="98" y="174"/>
                    </a:cubicBezTo>
                    <a:cubicBezTo>
                      <a:pt x="123" y="173"/>
                      <a:pt x="123" y="173"/>
                      <a:pt x="123" y="173"/>
                    </a:cubicBezTo>
                    <a:cubicBezTo>
                      <a:pt x="98" y="174"/>
                      <a:pt x="98" y="174"/>
                      <a:pt x="98" y="174"/>
                    </a:cubicBezTo>
                    <a:cubicBezTo>
                      <a:pt x="123" y="173"/>
                      <a:pt x="123" y="173"/>
                      <a:pt x="123" y="173"/>
                    </a:cubicBezTo>
                    <a:cubicBezTo>
                      <a:pt x="157" y="159"/>
                      <a:pt x="181" y="126"/>
                      <a:pt x="180" y="88"/>
                    </a:cubicBezTo>
                    <a:cubicBezTo>
                      <a:pt x="179" y="39"/>
                      <a:pt x="139" y="0"/>
                      <a:pt x="91" y="0"/>
                    </a:cubicBezTo>
                    <a:cubicBezTo>
                      <a:pt x="89" y="0"/>
                      <a:pt x="89" y="0"/>
                      <a:pt x="89" y="0"/>
                    </a:cubicBezTo>
                    <a:cubicBezTo>
                      <a:pt x="40" y="0"/>
                      <a:pt x="0" y="41"/>
                      <a:pt x="1" y="91"/>
                    </a:cubicBezTo>
                    <a:cubicBezTo>
                      <a:pt x="2" y="129"/>
                      <a:pt x="27" y="162"/>
                      <a:pt x="61" y="174"/>
                    </a:cubicBezTo>
                    <a:cubicBezTo>
                      <a:pt x="86" y="174"/>
                      <a:pt x="86" y="174"/>
                      <a:pt x="86" y="174"/>
                    </a:cubicBezTo>
                    <a:lnTo>
                      <a:pt x="86"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8" name="Freeform 28">
                <a:extLst>
                  <a:ext uri="{FF2B5EF4-FFF2-40B4-BE49-F238E27FC236}">
                    <a16:creationId xmlns:a16="http://schemas.microsoft.com/office/drawing/2014/main" id="{2916D383-BC42-4836-BB9D-734BE89C4F0D}"/>
                  </a:ext>
                </a:extLst>
              </p:cNvPr>
              <p:cNvSpPr>
                <a:spLocks/>
              </p:cNvSpPr>
              <p:nvPr/>
            </p:nvSpPr>
            <p:spPr bwMode="auto">
              <a:xfrm>
                <a:off x="5924" y="1452"/>
                <a:ext cx="993" cy="1254"/>
              </a:xfrm>
              <a:custGeom>
                <a:avLst/>
                <a:gdLst>
                  <a:gd name="T0" fmla="*/ 316 w 419"/>
                  <a:gd name="T1" fmla="*/ 110 h 528"/>
                  <a:gd name="T2" fmla="*/ 205 w 419"/>
                  <a:gd name="T3" fmla="*/ 0 h 528"/>
                  <a:gd name="T4" fmla="*/ 203 w 419"/>
                  <a:gd name="T5" fmla="*/ 0 h 528"/>
                  <a:gd name="T6" fmla="*/ 93 w 419"/>
                  <a:gd name="T7" fmla="*/ 113 h 528"/>
                  <a:gd name="T8" fmla="*/ 196 w 419"/>
                  <a:gd name="T9" fmla="*/ 222 h 528"/>
                  <a:gd name="T10" fmla="*/ 196 w 419"/>
                  <a:gd name="T11" fmla="*/ 226 h 528"/>
                  <a:gd name="T12" fmla="*/ 198 w 419"/>
                  <a:gd name="T13" fmla="*/ 226 h 528"/>
                  <a:gd name="T14" fmla="*/ 196 w 419"/>
                  <a:gd name="T15" fmla="*/ 226 h 528"/>
                  <a:gd name="T16" fmla="*/ 196 w 419"/>
                  <a:gd name="T17" fmla="*/ 230 h 528"/>
                  <a:gd name="T18" fmla="*/ 2 w 419"/>
                  <a:gd name="T19" fmla="*/ 441 h 528"/>
                  <a:gd name="T20" fmla="*/ 202 w 419"/>
                  <a:gd name="T21" fmla="*/ 528 h 528"/>
                  <a:gd name="T22" fmla="*/ 202 w 419"/>
                  <a:gd name="T23" fmla="*/ 528 h 528"/>
                  <a:gd name="T24" fmla="*/ 211 w 419"/>
                  <a:gd name="T25" fmla="*/ 528 h 528"/>
                  <a:gd name="T26" fmla="*/ 418 w 419"/>
                  <a:gd name="T27" fmla="*/ 434 h 528"/>
                  <a:gd name="T28" fmla="*/ 217 w 419"/>
                  <a:gd name="T29" fmla="*/ 230 h 528"/>
                  <a:gd name="T30" fmla="*/ 217 w 419"/>
                  <a:gd name="T31" fmla="*/ 226 h 528"/>
                  <a:gd name="T32" fmla="*/ 213 w 419"/>
                  <a:gd name="T33" fmla="*/ 226 h 528"/>
                  <a:gd name="T34" fmla="*/ 217 w 419"/>
                  <a:gd name="T35" fmla="*/ 226 h 528"/>
                  <a:gd name="T36" fmla="*/ 217 w 419"/>
                  <a:gd name="T37" fmla="*/ 222 h 528"/>
                  <a:gd name="T38" fmla="*/ 316 w 419"/>
                  <a:gd name="T39" fmla="*/ 11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19" h="528">
                    <a:moveTo>
                      <a:pt x="316" y="110"/>
                    </a:moveTo>
                    <a:cubicBezTo>
                      <a:pt x="315" y="49"/>
                      <a:pt x="265" y="0"/>
                      <a:pt x="205" y="0"/>
                    </a:cubicBezTo>
                    <a:cubicBezTo>
                      <a:pt x="204" y="0"/>
                      <a:pt x="203" y="0"/>
                      <a:pt x="203" y="0"/>
                    </a:cubicBezTo>
                    <a:cubicBezTo>
                      <a:pt x="141" y="1"/>
                      <a:pt x="92" y="52"/>
                      <a:pt x="93" y="113"/>
                    </a:cubicBezTo>
                    <a:cubicBezTo>
                      <a:pt x="94" y="171"/>
                      <a:pt x="138" y="217"/>
                      <a:pt x="196" y="222"/>
                    </a:cubicBezTo>
                    <a:cubicBezTo>
                      <a:pt x="196" y="226"/>
                      <a:pt x="196" y="226"/>
                      <a:pt x="196" y="226"/>
                    </a:cubicBezTo>
                    <a:cubicBezTo>
                      <a:pt x="198" y="226"/>
                      <a:pt x="198" y="226"/>
                      <a:pt x="198" y="226"/>
                    </a:cubicBezTo>
                    <a:cubicBezTo>
                      <a:pt x="196" y="226"/>
                      <a:pt x="196" y="226"/>
                      <a:pt x="196" y="226"/>
                    </a:cubicBezTo>
                    <a:cubicBezTo>
                      <a:pt x="196" y="230"/>
                      <a:pt x="196" y="230"/>
                      <a:pt x="196" y="230"/>
                    </a:cubicBezTo>
                    <a:cubicBezTo>
                      <a:pt x="85" y="238"/>
                      <a:pt x="0" y="330"/>
                      <a:pt x="2" y="441"/>
                    </a:cubicBezTo>
                    <a:cubicBezTo>
                      <a:pt x="3" y="501"/>
                      <a:pt x="103" y="528"/>
                      <a:pt x="202" y="528"/>
                    </a:cubicBezTo>
                    <a:cubicBezTo>
                      <a:pt x="202" y="528"/>
                      <a:pt x="202" y="528"/>
                      <a:pt x="202" y="528"/>
                    </a:cubicBezTo>
                    <a:cubicBezTo>
                      <a:pt x="205" y="528"/>
                      <a:pt x="208" y="528"/>
                      <a:pt x="211" y="528"/>
                    </a:cubicBezTo>
                    <a:cubicBezTo>
                      <a:pt x="315" y="526"/>
                      <a:pt x="419" y="496"/>
                      <a:pt x="418" y="434"/>
                    </a:cubicBezTo>
                    <a:cubicBezTo>
                      <a:pt x="417" y="323"/>
                      <a:pt x="328" y="234"/>
                      <a:pt x="217" y="230"/>
                    </a:cubicBezTo>
                    <a:cubicBezTo>
                      <a:pt x="217" y="226"/>
                      <a:pt x="217" y="226"/>
                      <a:pt x="217" y="226"/>
                    </a:cubicBezTo>
                    <a:cubicBezTo>
                      <a:pt x="213" y="226"/>
                      <a:pt x="213" y="226"/>
                      <a:pt x="213" y="226"/>
                    </a:cubicBezTo>
                    <a:cubicBezTo>
                      <a:pt x="217" y="226"/>
                      <a:pt x="217" y="226"/>
                      <a:pt x="217" y="226"/>
                    </a:cubicBezTo>
                    <a:cubicBezTo>
                      <a:pt x="217" y="222"/>
                      <a:pt x="217" y="222"/>
                      <a:pt x="217" y="222"/>
                    </a:cubicBezTo>
                    <a:cubicBezTo>
                      <a:pt x="274" y="215"/>
                      <a:pt x="317" y="167"/>
                      <a:pt x="316" y="1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99" name="Freeform 29">
                <a:extLst>
                  <a:ext uri="{FF2B5EF4-FFF2-40B4-BE49-F238E27FC236}">
                    <a16:creationId xmlns:a16="http://schemas.microsoft.com/office/drawing/2014/main" id="{2DEF8424-5B62-424E-8876-DD8968C06934}"/>
                  </a:ext>
                </a:extLst>
              </p:cNvPr>
              <p:cNvSpPr>
                <a:spLocks/>
              </p:cNvSpPr>
              <p:nvPr/>
            </p:nvSpPr>
            <p:spPr bwMode="auto">
              <a:xfrm>
                <a:off x="5905" y="1984"/>
                <a:ext cx="1034" cy="741"/>
              </a:xfrm>
              <a:custGeom>
                <a:avLst/>
                <a:gdLst>
                  <a:gd name="T0" fmla="*/ 251 w 436"/>
                  <a:gd name="T1" fmla="*/ 0 h 312"/>
                  <a:gd name="T2" fmla="*/ 225 w 436"/>
                  <a:gd name="T3" fmla="*/ 2 h 312"/>
                  <a:gd name="T4" fmla="*/ 225 w 436"/>
                  <a:gd name="T5" fmla="*/ 6 h 312"/>
                  <a:gd name="T6" fmla="*/ 426 w 436"/>
                  <a:gd name="T7" fmla="*/ 210 h 312"/>
                  <a:gd name="T8" fmla="*/ 219 w 436"/>
                  <a:gd name="T9" fmla="*/ 304 h 312"/>
                  <a:gd name="T10" fmla="*/ 210 w 436"/>
                  <a:gd name="T11" fmla="*/ 304 h 312"/>
                  <a:gd name="T12" fmla="*/ 210 w 436"/>
                  <a:gd name="T13" fmla="*/ 304 h 312"/>
                  <a:gd name="T14" fmla="*/ 10 w 436"/>
                  <a:gd name="T15" fmla="*/ 217 h 312"/>
                  <a:gd name="T16" fmla="*/ 204 w 436"/>
                  <a:gd name="T17" fmla="*/ 6 h 312"/>
                  <a:gd name="T18" fmla="*/ 204 w 436"/>
                  <a:gd name="T19" fmla="*/ 2 h 312"/>
                  <a:gd name="T20" fmla="*/ 178 w 436"/>
                  <a:gd name="T21" fmla="*/ 1 h 312"/>
                  <a:gd name="T22" fmla="*/ 204 w 436"/>
                  <a:gd name="T23" fmla="*/ 2 h 312"/>
                  <a:gd name="T24" fmla="*/ 178 w 436"/>
                  <a:gd name="T25" fmla="*/ 1 h 312"/>
                  <a:gd name="T26" fmla="*/ 2 w 436"/>
                  <a:gd name="T27" fmla="*/ 217 h 312"/>
                  <a:gd name="T28" fmla="*/ 210 w 436"/>
                  <a:gd name="T29" fmla="*/ 312 h 312"/>
                  <a:gd name="T30" fmla="*/ 210 w 436"/>
                  <a:gd name="T31" fmla="*/ 312 h 312"/>
                  <a:gd name="T32" fmla="*/ 220 w 436"/>
                  <a:gd name="T33" fmla="*/ 312 h 312"/>
                  <a:gd name="T34" fmla="*/ 435 w 436"/>
                  <a:gd name="T35" fmla="*/ 210 h 312"/>
                  <a:gd name="T36" fmla="*/ 251 w 436"/>
                  <a:gd name="T37" fmla="*/ 0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6" h="312">
                    <a:moveTo>
                      <a:pt x="251" y="0"/>
                    </a:moveTo>
                    <a:cubicBezTo>
                      <a:pt x="225" y="2"/>
                      <a:pt x="225" y="2"/>
                      <a:pt x="225" y="2"/>
                    </a:cubicBezTo>
                    <a:cubicBezTo>
                      <a:pt x="225" y="6"/>
                      <a:pt x="225" y="6"/>
                      <a:pt x="225" y="6"/>
                    </a:cubicBezTo>
                    <a:cubicBezTo>
                      <a:pt x="336" y="10"/>
                      <a:pt x="425" y="99"/>
                      <a:pt x="426" y="210"/>
                    </a:cubicBezTo>
                    <a:cubicBezTo>
                      <a:pt x="427" y="272"/>
                      <a:pt x="323" y="302"/>
                      <a:pt x="219" y="304"/>
                    </a:cubicBezTo>
                    <a:cubicBezTo>
                      <a:pt x="216" y="304"/>
                      <a:pt x="213" y="304"/>
                      <a:pt x="210" y="304"/>
                    </a:cubicBezTo>
                    <a:cubicBezTo>
                      <a:pt x="210" y="304"/>
                      <a:pt x="210" y="304"/>
                      <a:pt x="210" y="304"/>
                    </a:cubicBezTo>
                    <a:cubicBezTo>
                      <a:pt x="111" y="304"/>
                      <a:pt x="11" y="277"/>
                      <a:pt x="10" y="217"/>
                    </a:cubicBezTo>
                    <a:cubicBezTo>
                      <a:pt x="8" y="106"/>
                      <a:pt x="93" y="14"/>
                      <a:pt x="204" y="6"/>
                    </a:cubicBezTo>
                    <a:cubicBezTo>
                      <a:pt x="204" y="2"/>
                      <a:pt x="204" y="2"/>
                      <a:pt x="204" y="2"/>
                    </a:cubicBezTo>
                    <a:cubicBezTo>
                      <a:pt x="178" y="1"/>
                      <a:pt x="178" y="1"/>
                      <a:pt x="178" y="1"/>
                    </a:cubicBezTo>
                    <a:cubicBezTo>
                      <a:pt x="204" y="2"/>
                      <a:pt x="204" y="2"/>
                      <a:pt x="204" y="2"/>
                    </a:cubicBezTo>
                    <a:cubicBezTo>
                      <a:pt x="178" y="1"/>
                      <a:pt x="178" y="1"/>
                      <a:pt x="178" y="1"/>
                    </a:cubicBezTo>
                    <a:cubicBezTo>
                      <a:pt x="75" y="20"/>
                      <a:pt x="0" y="111"/>
                      <a:pt x="2" y="217"/>
                    </a:cubicBezTo>
                    <a:cubicBezTo>
                      <a:pt x="3" y="287"/>
                      <a:pt x="115" y="312"/>
                      <a:pt x="210" y="312"/>
                    </a:cubicBezTo>
                    <a:cubicBezTo>
                      <a:pt x="210" y="312"/>
                      <a:pt x="210" y="312"/>
                      <a:pt x="210" y="312"/>
                    </a:cubicBezTo>
                    <a:cubicBezTo>
                      <a:pt x="213" y="312"/>
                      <a:pt x="216" y="312"/>
                      <a:pt x="220" y="312"/>
                    </a:cubicBezTo>
                    <a:cubicBezTo>
                      <a:pt x="327" y="310"/>
                      <a:pt x="436" y="278"/>
                      <a:pt x="435" y="210"/>
                    </a:cubicBezTo>
                    <a:cubicBezTo>
                      <a:pt x="433" y="104"/>
                      <a:pt x="354" y="16"/>
                      <a:pt x="2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0" name="Freeform 30">
                <a:extLst>
                  <a:ext uri="{FF2B5EF4-FFF2-40B4-BE49-F238E27FC236}">
                    <a16:creationId xmlns:a16="http://schemas.microsoft.com/office/drawing/2014/main" id="{533ECB30-25EB-4368-AC88-BAAE85EA57DB}"/>
                  </a:ext>
                </a:extLst>
              </p:cNvPr>
              <p:cNvSpPr>
                <a:spLocks/>
              </p:cNvSpPr>
              <p:nvPr/>
            </p:nvSpPr>
            <p:spPr bwMode="auto">
              <a:xfrm>
                <a:off x="6123" y="1433"/>
                <a:ext cx="571" cy="556"/>
              </a:xfrm>
              <a:custGeom>
                <a:avLst/>
                <a:gdLst>
                  <a:gd name="T0" fmla="*/ 112 w 241"/>
                  <a:gd name="T1" fmla="*/ 230 h 234"/>
                  <a:gd name="T2" fmla="*/ 9 w 241"/>
                  <a:gd name="T3" fmla="*/ 121 h 234"/>
                  <a:gd name="T4" fmla="*/ 119 w 241"/>
                  <a:gd name="T5" fmla="*/ 8 h 234"/>
                  <a:gd name="T6" fmla="*/ 121 w 241"/>
                  <a:gd name="T7" fmla="*/ 8 h 234"/>
                  <a:gd name="T8" fmla="*/ 232 w 241"/>
                  <a:gd name="T9" fmla="*/ 118 h 234"/>
                  <a:gd name="T10" fmla="*/ 133 w 241"/>
                  <a:gd name="T11" fmla="*/ 230 h 234"/>
                  <a:gd name="T12" fmla="*/ 133 w 241"/>
                  <a:gd name="T13" fmla="*/ 234 h 234"/>
                  <a:gd name="T14" fmla="*/ 159 w 241"/>
                  <a:gd name="T15" fmla="*/ 232 h 234"/>
                  <a:gd name="T16" fmla="*/ 133 w 241"/>
                  <a:gd name="T17" fmla="*/ 234 h 234"/>
                  <a:gd name="T18" fmla="*/ 159 w 241"/>
                  <a:gd name="T19" fmla="*/ 232 h 234"/>
                  <a:gd name="T20" fmla="*/ 240 w 241"/>
                  <a:gd name="T21" fmla="*/ 118 h 234"/>
                  <a:gd name="T22" fmla="*/ 121 w 241"/>
                  <a:gd name="T23" fmla="*/ 0 h 234"/>
                  <a:gd name="T24" fmla="*/ 119 w 241"/>
                  <a:gd name="T25" fmla="*/ 0 h 234"/>
                  <a:gd name="T26" fmla="*/ 1 w 241"/>
                  <a:gd name="T27" fmla="*/ 122 h 234"/>
                  <a:gd name="T28" fmla="*/ 86 w 241"/>
                  <a:gd name="T29" fmla="*/ 233 h 234"/>
                  <a:gd name="T30" fmla="*/ 112 w 241"/>
                  <a:gd name="T31" fmla="*/ 234 h 234"/>
                  <a:gd name="T32" fmla="*/ 112 w 241"/>
                  <a:gd name="T33" fmla="*/ 23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 h="234">
                    <a:moveTo>
                      <a:pt x="112" y="230"/>
                    </a:moveTo>
                    <a:cubicBezTo>
                      <a:pt x="54" y="225"/>
                      <a:pt x="10" y="179"/>
                      <a:pt x="9" y="121"/>
                    </a:cubicBezTo>
                    <a:cubicBezTo>
                      <a:pt x="8" y="60"/>
                      <a:pt x="57" y="9"/>
                      <a:pt x="119" y="8"/>
                    </a:cubicBezTo>
                    <a:cubicBezTo>
                      <a:pt x="119" y="8"/>
                      <a:pt x="120" y="8"/>
                      <a:pt x="121" y="8"/>
                    </a:cubicBezTo>
                    <a:cubicBezTo>
                      <a:pt x="181" y="8"/>
                      <a:pt x="231" y="57"/>
                      <a:pt x="232" y="118"/>
                    </a:cubicBezTo>
                    <a:cubicBezTo>
                      <a:pt x="233" y="175"/>
                      <a:pt x="190" y="223"/>
                      <a:pt x="133" y="230"/>
                    </a:cubicBezTo>
                    <a:cubicBezTo>
                      <a:pt x="133" y="234"/>
                      <a:pt x="133" y="234"/>
                      <a:pt x="133" y="234"/>
                    </a:cubicBezTo>
                    <a:cubicBezTo>
                      <a:pt x="159" y="232"/>
                      <a:pt x="159" y="232"/>
                      <a:pt x="159" y="232"/>
                    </a:cubicBezTo>
                    <a:cubicBezTo>
                      <a:pt x="133" y="234"/>
                      <a:pt x="133" y="234"/>
                      <a:pt x="133" y="234"/>
                    </a:cubicBezTo>
                    <a:cubicBezTo>
                      <a:pt x="159" y="232"/>
                      <a:pt x="159" y="232"/>
                      <a:pt x="159" y="232"/>
                    </a:cubicBezTo>
                    <a:cubicBezTo>
                      <a:pt x="208" y="216"/>
                      <a:pt x="241" y="170"/>
                      <a:pt x="240" y="118"/>
                    </a:cubicBezTo>
                    <a:cubicBezTo>
                      <a:pt x="239" y="53"/>
                      <a:pt x="186" y="0"/>
                      <a:pt x="121" y="0"/>
                    </a:cubicBezTo>
                    <a:cubicBezTo>
                      <a:pt x="120" y="0"/>
                      <a:pt x="119" y="0"/>
                      <a:pt x="119" y="0"/>
                    </a:cubicBezTo>
                    <a:cubicBezTo>
                      <a:pt x="53" y="1"/>
                      <a:pt x="0" y="56"/>
                      <a:pt x="1" y="122"/>
                    </a:cubicBezTo>
                    <a:cubicBezTo>
                      <a:pt x="2" y="174"/>
                      <a:pt x="37" y="219"/>
                      <a:pt x="86" y="233"/>
                    </a:cubicBezTo>
                    <a:cubicBezTo>
                      <a:pt x="112" y="234"/>
                      <a:pt x="112" y="234"/>
                      <a:pt x="112" y="234"/>
                    </a:cubicBezTo>
                    <a:lnTo>
                      <a:pt x="112" y="2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1" name="Freeform 31">
                <a:extLst>
                  <a:ext uri="{FF2B5EF4-FFF2-40B4-BE49-F238E27FC236}">
                    <a16:creationId xmlns:a16="http://schemas.microsoft.com/office/drawing/2014/main" id="{A98B5A70-8EF4-4D83-9AF6-329118BDF51B}"/>
                  </a:ext>
                </a:extLst>
              </p:cNvPr>
              <p:cNvSpPr>
                <a:spLocks/>
              </p:cNvSpPr>
              <p:nvPr/>
            </p:nvSpPr>
            <p:spPr bwMode="auto">
              <a:xfrm>
                <a:off x="6837" y="1513"/>
                <a:ext cx="656" cy="925"/>
              </a:xfrm>
              <a:custGeom>
                <a:avLst/>
                <a:gdLst>
                  <a:gd name="T0" fmla="*/ 201 w 277"/>
                  <a:gd name="T1" fmla="*/ 80 h 389"/>
                  <a:gd name="T2" fmla="*/ 119 w 277"/>
                  <a:gd name="T3" fmla="*/ 0 h 389"/>
                  <a:gd name="T4" fmla="*/ 118 w 277"/>
                  <a:gd name="T5" fmla="*/ 0 h 389"/>
                  <a:gd name="T6" fmla="*/ 61 w 277"/>
                  <a:gd name="T7" fmla="*/ 24 h 389"/>
                  <a:gd name="T8" fmla="*/ 38 w 277"/>
                  <a:gd name="T9" fmla="*/ 82 h 389"/>
                  <a:gd name="T10" fmla="*/ 115 w 277"/>
                  <a:gd name="T11" fmla="*/ 162 h 389"/>
                  <a:gd name="T12" fmla="*/ 115 w 277"/>
                  <a:gd name="T13" fmla="*/ 166 h 389"/>
                  <a:gd name="T14" fmla="*/ 117 w 277"/>
                  <a:gd name="T15" fmla="*/ 166 h 389"/>
                  <a:gd name="T16" fmla="*/ 115 w 277"/>
                  <a:gd name="T17" fmla="*/ 166 h 389"/>
                  <a:gd name="T18" fmla="*/ 115 w 277"/>
                  <a:gd name="T19" fmla="*/ 170 h 389"/>
                  <a:gd name="T20" fmla="*/ 0 w 277"/>
                  <a:gd name="T21" fmla="*/ 231 h 389"/>
                  <a:gd name="T22" fmla="*/ 76 w 277"/>
                  <a:gd name="T23" fmla="*/ 387 h 389"/>
                  <a:gd name="T24" fmla="*/ 124 w 277"/>
                  <a:gd name="T25" fmla="*/ 389 h 389"/>
                  <a:gd name="T26" fmla="*/ 229 w 277"/>
                  <a:gd name="T27" fmla="*/ 372 h 389"/>
                  <a:gd name="T28" fmla="*/ 277 w 277"/>
                  <a:gd name="T29" fmla="*/ 321 h 389"/>
                  <a:gd name="T30" fmla="*/ 127 w 277"/>
                  <a:gd name="T31" fmla="*/ 170 h 389"/>
                  <a:gd name="T32" fmla="*/ 127 w 277"/>
                  <a:gd name="T33" fmla="*/ 166 h 389"/>
                  <a:gd name="T34" fmla="*/ 124 w 277"/>
                  <a:gd name="T35" fmla="*/ 166 h 389"/>
                  <a:gd name="T36" fmla="*/ 127 w 277"/>
                  <a:gd name="T37" fmla="*/ 166 h 389"/>
                  <a:gd name="T38" fmla="*/ 127 w 277"/>
                  <a:gd name="T39" fmla="*/ 162 h 389"/>
                  <a:gd name="T40" fmla="*/ 201 w 277"/>
                  <a:gd name="T41" fmla="*/ 8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7" h="389">
                    <a:moveTo>
                      <a:pt x="201" y="80"/>
                    </a:moveTo>
                    <a:cubicBezTo>
                      <a:pt x="200" y="36"/>
                      <a:pt x="163" y="0"/>
                      <a:pt x="119" y="0"/>
                    </a:cubicBezTo>
                    <a:cubicBezTo>
                      <a:pt x="118" y="0"/>
                      <a:pt x="118" y="0"/>
                      <a:pt x="118" y="0"/>
                    </a:cubicBezTo>
                    <a:cubicBezTo>
                      <a:pt x="96" y="0"/>
                      <a:pt x="76" y="9"/>
                      <a:pt x="61" y="24"/>
                    </a:cubicBezTo>
                    <a:cubicBezTo>
                      <a:pt x="45" y="40"/>
                      <a:pt x="37" y="61"/>
                      <a:pt x="38" y="82"/>
                    </a:cubicBezTo>
                    <a:cubicBezTo>
                      <a:pt x="38" y="125"/>
                      <a:pt x="72" y="160"/>
                      <a:pt x="115" y="162"/>
                    </a:cubicBezTo>
                    <a:cubicBezTo>
                      <a:pt x="115" y="166"/>
                      <a:pt x="115" y="166"/>
                      <a:pt x="115" y="166"/>
                    </a:cubicBezTo>
                    <a:cubicBezTo>
                      <a:pt x="117" y="166"/>
                      <a:pt x="117" y="166"/>
                      <a:pt x="117" y="166"/>
                    </a:cubicBezTo>
                    <a:cubicBezTo>
                      <a:pt x="115" y="166"/>
                      <a:pt x="115" y="166"/>
                      <a:pt x="115" y="166"/>
                    </a:cubicBezTo>
                    <a:cubicBezTo>
                      <a:pt x="115" y="170"/>
                      <a:pt x="115" y="170"/>
                      <a:pt x="115" y="170"/>
                    </a:cubicBezTo>
                    <a:cubicBezTo>
                      <a:pt x="69" y="173"/>
                      <a:pt x="28" y="195"/>
                      <a:pt x="0" y="231"/>
                    </a:cubicBezTo>
                    <a:cubicBezTo>
                      <a:pt x="43" y="273"/>
                      <a:pt x="70" y="328"/>
                      <a:pt x="76" y="387"/>
                    </a:cubicBezTo>
                    <a:cubicBezTo>
                      <a:pt x="91" y="389"/>
                      <a:pt x="108" y="389"/>
                      <a:pt x="124" y="389"/>
                    </a:cubicBezTo>
                    <a:cubicBezTo>
                      <a:pt x="164" y="388"/>
                      <a:pt x="201" y="382"/>
                      <a:pt x="229" y="372"/>
                    </a:cubicBezTo>
                    <a:cubicBezTo>
                      <a:pt x="261" y="359"/>
                      <a:pt x="277" y="342"/>
                      <a:pt x="277" y="321"/>
                    </a:cubicBezTo>
                    <a:cubicBezTo>
                      <a:pt x="276" y="238"/>
                      <a:pt x="210" y="172"/>
                      <a:pt x="127" y="170"/>
                    </a:cubicBezTo>
                    <a:cubicBezTo>
                      <a:pt x="127" y="166"/>
                      <a:pt x="127" y="166"/>
                      <a:pt x="127" y="166"/>
                    </a:cubicBezTo>
                    <a:cubicBezTo>
                      <a:pt x="124" y="166"/>
                      <a:pt x="124" y="166"/>
                      <a:pt x="124" y="166"/>
                    </a:cubicBezTo>
                    <a:cubicBezTo>
                      <a:pt x="127" y="166"/>
                      <a:pt x="127" y="166"/>
                      <a:pt x="127" y="166"/>
                    </a:cubicBezTo>
                    <a:cubicBezTo>
                      <a:pt x="127" y="162"/>
                      <a:pt x="127" y="162"/>
                      <a:pt x="127" y="162"/>
                    </a:cubicBezTo>
                    <a:cubicBezTo>
                      <a:pt x="169" y="158"/>
                      <a:pt x="201" y="122"/>
                      <a:pt x="201"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2" name="Freeform 32">
                <a:extLst>
                  <a:ext uri="{FF2B5EF4-FFF2-40B4-BE49-F238E27FC236}">
                    <a16:creationId xmlns:a16="http://schemas.microsoft.com/office/drawing/2014/main" id="{585DB11C-A754-4413-BCCF-04C260DDEC26}"/>
                  </a:ext>
                </a:extLst>
              </p:cNvPr>
              <p:cNvSpPr>
                <a:spLocks/>
              </p:cNvSpPr>
              <p:nvPr/>
            </p:nvSpPr>
            <p:spPr bwMode="auto">
              <a:xfrm>
                <a:off x="6905" y="1492"/>
                <a:ext cx="427" cy="416"/>
              </a:xfrm>
              <a:custGeom>
                <a:avLst/>
                <a:gdLst>
                  <a:gd name="T0" fmla="*/ 86 w 180"/>
                  <a:gd name="T1" fmla="*/ 171 h 175"/>
                  <a:gd name="T2" fmla="*/ 9 w 180"/>
                  <a:gd name="T3" fmla="*/ 91 h 175"/>
                  <a:gd name="T4" fmla="*/ 32 w 180"/>
                  <a:gd name="T5" fmla="*/ 33 h 175"/>
                  <a:gd name="T6" fmla="*/ 89 w 180"/>
                  <a:gd name="T7" fmla="*/ 9 h 175"/>
                  <a:gd name="T8" fmla="*/ 90 w 180"/>
                  <a:gd name="T9" fmla="*/ 9 h 175"/>
                  <a:gd name="T10" fmla="*/ 172 w 180"/>
                  <a:gd name="T11" fmla="*/ 89 h 175"/>
                  <a:gd name="T12" fmla="*/ 98 w 180"/>
                  <a:gd name="T13" fmla="*/ 171 h 175"/>
                  <a:gd name="T14" fmla="*/ 98 w 180"/>
                  <a:gd name="T15" fmla="*/ 175 h 175"/>
                  <a:gd name="T16" fmla="*/ 122 w 180"/>
                  <a:gd name="T17" fmla="*/ 173 h 175"/>
                  <a:gd name="T18" fmla="*/ 98 w 180"/>
                  <a:gd name="T19" fmla="*/ 175 h 175"/>
                  <a:gd name="T20" fmla="*/ 122 w 180"/>
                  <a:gd name="T21" fmla="*/ 173 h 175"/>
                  <a:gd name="T22" fmla="*/ 180 w 180"/>
                  <a:gd name="T23" fmla="*/ 89 h 175"/>
                  <a:gd name="T24" fmla="*/ 90 w 180"/>
                  <a:gd name="T25" fmla="*/ 0 h 175"/>
                  <a:gd name="T26" fmla="*/ 89 w 180"/>
                  <a:gd name="T27" fmla="*/ 1 h 175"/>
                  <a:gd name="T28" fmla="*/ 26 w 180"/>
                  <a:gd name="T29" fmla="*/ 28 h 175"/>
                  <a:gd name="T30" fmla="*/ 1 w 180"/>
                  <a:gd name="T31" fmla="*/ 92 h 175"/>
                  <a:gd name="T32" fmla="*/ 61 w 180"/>
                  <a:gd name="T33" fmla="*/ 174 h 175"/>
                  <a:gd name="T34" fmla="*/ 86 w 180"/>
                  <a:gd name="T35" fmla="*/ 175 h 175"/>
                  <a:gd name="T36" fmla="*/ 61 w 180"/>
                  <a:gd name="T37" fmla="*/ 174 h 175"/>
                  <a:gd name="T38" fmla="*/ 86 w 180"/>
                  <a:gd name="T39" fmla="*/ 175 h 175"/>
                  <a:gd name="T40" fmla="*/ 86 w 180"/>
                  <a:gd name="T41" fmla="*/ 171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0" h="175">
                    <a:moveTo>
                      <a:pt x="86" y="171"/>
                    </a:moveTo>
                    <a:cubicBezTo>
                      <a:pt x="43" y="169"/>
                      <a:pt x="9" y="134"/>
                      <a:pt x="9" y="91"/>
                    </a:cubicBezTo>
                    <a:cubicBezTo>
                      <a:pt x="8" y="70"/>
                      <a:pt x="16" y="49"/>
                      <a:pt x="32" y="33"/>
                    </a:cubicBezTo>
                    <a:cubicBezTo>
                      <a:pt x="47" y="18"/>
                      <a:pt x="67" y="9"/>
                      <a:pt x="89" y="9"/>
                    </a:cubicBezTo>
                    <a:cubicBezTo>
                      <a:pt x="90" y="9"/>
                      <a:pt x="90" y="9"/>
                      <a:pt x="90" y="9"/>
                    </a:cubicBezTo>
                    <a:cubicBezTo>
                      <a:pt x="134" y="9"/>
                      <a:pt x="171" y="45"/>
                      <a:pt x="172" y="89"/>
                    </a:cubicBezTo>
                    <a:cubicBezTo>
                      <a:pt x="172" y="131"/>
                      <a:pt x="140" y="167"/>
                      <a:pt x="98" y="171"/>
                    </a:cubicBezTo>
                    <a:cubicBezTo>
                      <a:pt x="98" y="175"/>
                      <a:pt x="98" y="175"/>
                      <a:pt x="98" y="175"/>
                    </a:cubicBezTo>
                    <a:cubicBezTo>
                      <a:pt x="122" y="173"/>
                      <a:pt x="122" y="173"/>
                      <a:pt x="122" y="173"/>
                    </a:cubicBezTo>
                    <a:cubicBezTo>
                      <a:pt x="98" y="175"/>
                      <a:pt x="98" y="175"/>
                      <a:pt x="98" y="175"/>
                    </a:cubicBezTo>
                    <a:cubicBezTo>
                      <a:pt x="122" y="173"/>
                      <a:pt x="122" y="173"/>
                      <a:pt x="122" y="173"/>
                    </a:cubicBezTo>
                    <a:cubicBezTo>
                      <a:pt x="156" y="160"/>
                      <a:pt x="180" y="127"/>
                      <a:pt x="180" y="89"/>
                    </a:cubicBezTo>
                    <a:cubicBezTo>
                      <a:pt x="179" y="40"/>
                      <a:pt x="139" y="0"/>
                      <a:pt x="90" y="0"/>
                    </a:cubicBezTo>
                    <a:cubicBezTo>
                      <a:pt x="89" y="1"/>
                      <a:pt x="89" y="1"/>
                      <a:pt x="89" y="1"/>
                    </a:cubicBezTo>
                    <a:cubicBezTo>
                      <a:pt x="65" y="1"/>
                      <a:pt x="42" y="11"/>
                      <a:pt x="26" y="28"/>
                    </a:cubicBezTo>
                    <a:cubicBezTo>
                      <a:pt x="9" y="45"/>
                      <a:pt x="0" y="68"/>
                      <a:pt x="1" y="92"/>
                    </a:cubicBezTo>
                    <a:cubicBezTo>
                      <a:pt x="1" y="130"/>
                      <a:pt x="26" y="162"/>
                      <a:pt x="61" y="174"/>
                    </a:cubicBezTo>
                    <a:cubicBezTo>
                      <a:pt x="86" y="175"/>
                      <a:pt x="86" y="175"/>
                      <a:pt x="86" y="175"/>
                    </a:cubicBezTo>
                    <a:cubicBezTo>
                      <a:pt x="61" y="174"/>
                      <a:pt x="61" y="174"/>
                      <a:pt x="61" y="174"/>
                    </a:cubicBezTo>
                    <a:cubicBezTo>
                      <a:pt x="86" y="175"/>
                      <a:pt x="86" y="175"/>
                      <a:pt x="86" y="175"/>
                    </a:cubicBezTo>
                    <a:lnTo>
                      <a:pt x="86" y="1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3" name="Freeform 33">
                <a:extLst>
                  <a:ext uri="{FF2B5EF4-FFF2-40B4-BE49-F238E27FC236}">
                    <a16:creationId xmlns:a16="http://schemas.microsoft.com/office/drawing/2014/main" id="{5EB298C5-7A90-4CBC-A727-0137B5F3B3CC}"/>
                  </a:ext>
                </a:extLst>
              </p:cNvPr>
              <p:cNvSpPr>
                <a:spLocks/>
              </p:cNvSpPr>
              <p:nvPr/>
            </p:nvSpPr>
            <p:spPr bwMode="auto">
              <a:xfrm>
                <a:off x="6813" y="1903"/>
                <a:ext cx="699" cy="554"/>
              </a:xfrm>
              <a:custGeom>
                <a:avLst/>
                <a:gdLst>
                  <a:gd name="T0" fmla="*/ 161 w 295"/>
                  <a:gd name="T1" fmla="*/ 0 h 233"/>
                  <a:gd name="T2" fmla="*/ 137 w 295"/>
                  <a:gd name="T3" fmla="*/ 2 h 233"/>
                  <a:gd name="T4" fmla="*/ 137 w 295"/>
                  <a:gd name="T5" fmla="*/ 6 h 233"/>
                  <a:gd name="T6" fmla="*/ 287 w 295"/>
                  <a:gd name="T7" fmla="*/ 157 h 233"/>
                  <a:gd name="T8" fmla="*/ 239 w 295"/>
                  <a:gd name="T9" fmla="*/ 208 h 233"/>
                  <a:gd name="T10" fmla="*/ 134 w 295"/>
                  <a:gd name="T11" fmla="*/ 225 h 233"/>
                  <a:gd name="T12" fmla="*/ 86 w 295"/>
                  <a:gd name="T13" fmla="*/ 223 h 233"/>
                  <a:gd name="T14" fmla="*/ 10 w 295"/>
                  <a:gd name="T15" fmla="*/ 67 h 233"/>
                  <a:gd name="T16" fmla="*/ 125 w 295"/>
                  <a:gd name="T17" fmla="*/ 6 h 233"/>
                  <a:gd name="T18" fmla="*/ 125 w 295"/>
                  <a:gd name="T19" fmla="*/ 2 h 233"/>
                  <a:gd name="T20" fmla="*/ 100 w 295"/>
                  <a:gd name="T21" fmla="*/ 1 h 233"/>
                  <a:gd name="T22" fmla="*/ 2 w 295"/>
                  <a:gd name="T23" fmla="*/ 65 h 233"/>
                  <a:gd name="T24" fmla="*/ 0 w 295"/>
                  <a:gd name="T25" fmla="*/ 68 h 233"/>
                  <a:gd name="T26" fmla="*/ 2 w 295"/>
                  <a:gd name="T27" fmla="*/ 71 h 233"/>
                  <a:gd name="T28" fmla="*/ 78 w 295"/>
                  <a:gd name="T29" fmla="*/ 227 h 233"/>
                  <a:gd name="T30" fmla="*/ 78 w 295"/>
                  <a:gd name="T31" fmla="*/ 230 h 233"/>
                  <a:gd name="T32" fmla="*/ 81 w 295"/>
                  <a:gd name="T33" fmla="*/ 231 h 233"/>
                  <a:gd name="T34" fmla="*/ 127 w 295"/>
                  <a:gd name="T35" fmla="*/ 233 h 233"/>
                  <a:gd name="T36" fmla="*/ 134 w 295"/>
                  <a:gd name="T37" fmla="*/ 233 h 233"/>
                  <a:gd name="T38" fmla="*/ 242 w 295"/>
                  <a:gd name="T39" fmla="*/ 215 h 233"/>
                  <a:gd name="T40" fmla="*/ 295 w 295"/>
                  <a:gd name="T41" fmla="*/ 157 h 233"/>
                  <a:gd name="T42" fmla="*/ 161 w 295"/>
                  <a:gd name="T43"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95" h="233">
                    <a:moveTo>
                      <a:pt x="161" y="0"/>
                    </a:moveTo>
                    <a:cubicBezTo>
                      <a:pt x="137" y="2"/>
                      <a:pt x="137" y="2"/>
                      <a:pt x="137" y="2"/>
                    </a:cubicBezTo>
                    <a:cubicBezTo>
                      <a:pt x="137" y="6"/>
                      <a:pt x="137" y="6"/>
                      <a:pt x="137" y="6"/>
                    </a:cubicBezTo>
                    <a:cubicBezTo>
                      <a:pt x="220" y="8"/>
                      <a:pt x="286" y="74"/>
                      <a:pt x="287" y="157"/>
                    </a:cubicBezTo>
                    <a:cubicBezTo>
                      <a:pt x="287" y="178"/>
                      <a:pt x="271" y="195"/>
                      <a:pt x="239" y="208"/>
                    </a:cubicBezTo>
                    <a:cubicBezTo>
                      <a:pt x="211" y="218"/>
                      <a:pt x="174" y="224"/>
                      <a:pt x="134" y="225"/>
                    </a:cubicBezTo>
                    <a:cubicBezTo>
                      <a:pt x="118" y="225"/>
                      <a:pt x="101" y="225"/>
                      <a:pt x="86" y="223"/>
                    </a:cubicBezTo>
                    <a:cubicBezTo>
                      <a:pt x="80" y="164"/>
                      <a:pt x="53" y="109"/>
                      <a:pt x="10" y="67"/>
                    </a:cubicBezTo>
                    <a:cubicBezTo>
                      <a:pt x="38" y="31"/>
                      <a:pt x="79" y="9"/>
                      <a:pt x="125" y="6"/>
                    </a:cubicBezTo>
                    <a:cubicBezTo>
                      <a:pt x="125" y="2"/>
                      <a:pt x="125" y="2"/>
                      <a:pt x="125" y="2"/>
                    </a:cubicBezTo>
                    <a:cubicBezTo>
                      <a:pt x="100" y="1"/>
                      <a:pt x="100" y="1"/>
                      <a:pt x="100" y="1"/>
                    </a:cubicBezTo>
                    <a:cubicBezTo>
                      <a:pt x="60" y="10"/>
                      <a:pt x="26" y="32"/>
                      <a:pt x="2" y="65"/>
                    </a:cubicBezTo>
                    <a:cubicBezTo>
                      <a:pt x="0" y="68"/>
                      <a:pt x="0" y="68"/>
                      <a:pt x="0" y="68"/>
                    </a:cubicBezTo>
                    <a:cubicBezTo>
                      <a:pt x="2" y="71"/>
                      <a:pt x="2" y="71"/>
                      <a:pt x="2" y="71"/>
                    </a:cubicBezTo>
                    <a:cubicBezTo>
                      <a:pt x="46" y="112"/>
                      <a:pt x="73" y="167"/>
                      <a:pt x="78" y="227"/>
                    </a:cubicBezTo>
                    <a:cubicBezTo>
                      <a:pt x="78" y="230"/>
                      <a:pt x="78" y="230"/>
                      <a:pt x="78" y="230"/>
                    </a:cubicBezTo>
                    <a:cubicBezTo>
                      <a:pt x="81" y="231"/>
                      <a:pt x="81" y="231"/>
                      <a:pt x="81" y="231"/>
                    </a:cubicBezTo>
                    <a:cubicBezTo>
                      <a:pt x="96" y="232"/>
                      <a:pt x="112" y="233"/>
                      <a:pt x="127" y="233"/>
                    </a:cubicBezTo>
                    <a:cubicBezTo>
                      <a:pt x="130" y="233"/>
                      <a:pt x="132" y="233"/>
                      <a:pt x="134" y="233"/>
                    </a:cubicBezTo>
                    <a:cubicBezTo>
                      <a:pt x="175" y="233"/>
                      <a:pt x="213" y="226"/>
                      <a:pt x="242" y="215"/>
                    </a:cubicBezTo>
                    <a:cubicBezTo>
                      <a:pt x="286" y="198"/>
                      <a:pt x="295" y="174"/>
                      <a:pt x="295" y="157"/>
                    </a:cubicBezTo>
                    <a:cubicBezTo>
                      <a:pt x="294" y="78"/>
                      <a:pt x="237" y="14"/>
                      <a:pt x="1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4" name="Freeform 34">
                <a:extLst>
                  <a:ext uri="{FF2B5EF4-FFF2-40B4-BE49-F238E27FC236}">
                    <a16:creationId xmlns:a16="http://schemas.microsoft.com/office/drawing/2014/main" id="{2596E9E1-4ADF-4F79-A8BF-6AE4EBDCC54B}"/>
                  </a:ext>
                </a:extLst>
              </p:cNvPr>
              <p:cNvSpPr>
                <a:spLocks/>
              </p:cNvSpPr>
              <p:nvPr/>
            </p:nvSpPr>
            <p:spPr bwMode="auto">
              <a:xfrm>
                <a:off x="6327" y="2038"/>
                <a:ext cx="173" cy="324"/>
              </a:xfrm>
              <a:custGeom>
                <a:avLst/>
                <a:gdLst>
                  <a:gd name="T0" fmla="*/ 83 w 173"/>
                  <a:gd name="T1" fmla="*/ 0 h 324"/>
                  <a:gd name="T2" fmla="*/ 0 w 173"/>
                  <a:gd name="T3" fmla="*/ 86 h 324"/>
                  <a:gd name="T4" fmla="*/ 83 w 173"/>
                  <a:gd name="T5" fmla="*/ 324 h 324"/>
                  <a:gd name="T6" fmla="*/ 173 w 173"/>
                  <a:gd name="T7" fmla="*/ 88 h 324"/>
                  <a:gd name="T8" fmla="*/ 83 w 173"/>
                  <a:gd name="T9" fmla="*/ 0 h 324"/>
                </a:gdLst>
                <a:ahLst/>
                <a:cxnLst>
                  <a:cxn ang="0">
                    <a:pos x="T0" y="T1"/>
                  </a:cxn>
                  <a:cxn ang="0">
                    <a:pos x="T2" y="T3"/>
                  </a:cxn>
                  <a:cxn ang="0">
                    <a:pos x="T4" y="T5"/>
                  </a:cxn>
                  <a:cxn ang="0">
                    <a:pos x="T6" y="T7"/>
                  </a:cxn>
                  <a:cxn ang="0">
                    <a:pos x="T8" y="T9"/>
                  </a:cxn>
                </a:cxnLst>
                <a:rect l="0" t="0" r="r" b="b"/>
                <a:pathLst>
                  <a:path w="173" h="324">
                    <a:moveTo>
                      <a:pt x="83" y="0"/>
                    </a:moveTo>
                    <a:lnTo>
                      <a:pt x="0" y="86"/>
                    </a:lnTo>
                    <a:lnTo>
                      <a:pt x="83" y="324"/>
                    </a:lnTo>
                    <a:lnTo>
                      <a:pt x="173" y="88"/>
                    </a:lnTo>
                    <a:lnTo>
                      <a:pt x="8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05" name="Freeform 35">
                <a:extLst>
                  <a:ext uri="{FF2B5EF4-FFF2-40B4-BE49-F238E27FC236}">
                    <a16:creationId xmlns:a16="http://schemas.microsoft.com/office/drawing/2014/main" id="{454168A7-4352-43EA-982E-D385E43BD292}"/>
                  </a:ext>
                </a:extLst>
              </p:cNvPr>
              <p:cNvSpPr>
                <a:spLocks/>
              </p:cNvSpPr>
              <p:nvPr/>
            </p:nvSpPr>
            <p:spPr bwMode="auto">
              <a:xfrm>
                <a:off x="6327" y="2038"/>
                <a:ext cx="173" cy="324"/>
              </a:xfrm>
              <a:custGeom>
                <a:avLst/>
                <a:gdLst>
                  <a:gd name="T0" fmla="*/ 83 w 173"/>
                  <a:gd name="T1" fmla="*/ 0 h 324"/>
                  <a:gd name="T2" fmla="*/ 0 w 173"/>
                  <a:gd name="T3" fmla="*/ 86 h 324"/>
                  <a:gd name="T4" fmla="*/ 83 w 173"/>
                  <a:gd name="T5" fmla="*/ 324 h 324"/>
                  <a:gd name="T6" fmla="*/ 173 w 173"/>
                  <a:gd name="T7" fmla="*/ 88 h 324"/>
                  <a:gd name="T8" fmla="*/ 83 w 173"/>
                  <a:gd name="T9" fmla="*/ 0 h 324"/>
                </a:gdLst>
                <a:ahLst/>
                <a:cxnLst>
                  <a:cxn ang="0">
                    <a:pos x="T0" y="T1"/>
                  </a:cxn>
                  <a:cxn ang="0">
                    <a:pos x="T2" y="T3"/>
                  </a:cxn>
                  <a:cxn ang="0">
                    <a:pos x="T4" y="T5"/>
                  </a:cxn>
                  <a:cxn ang="0">
                    <a:pos x="T6" y="T7"/>
                  </a:cxn>
                  <a:cxn ang="0">
                    <a:pos x="T8" y="T9"/>
                  </a:cxn>
                </a:cxnLst>
                <a:rect l="0" t="0" r="r" b="b"/>
                <a:pathLst>
                  <a:path w="173" h="324">
                    <a:moveTo>
                      <a:pt x="83" y="0"/>
                    </a:moveTo>
                    <a:lnTo>
                      <a:pt x="0" y="86"/>
                    </a:lnTo>
                    <a:lnTo>
                      <a:pt x="83" y="324"/>
                    </a:lnTo>
                    <a:lnTo>
                      <a:pt x="173" y="88"/>
                    </a:lnTo>
                    <a:lnTo>
                      <a:pt x="83"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08" name="组合 107">
            <a:extLst>
              <a:ext uri="{FF2B5EF4-FFF2-40B4-BE49-F238E27FC236}">
                <a16:creationId xmlns:a16="http://schemas.microsoft.com/office/drawing/2014/main" id="{FDF44075-CC5A-4F10-AD94-2650FB0FC14B}"/>
              </a:ext>
            </a:extLst>
          </p:cNvPr>
          <p:cNvGrpSpPr/>
          <p:nvPr/>
        </p:nvGrpSpPr>
        <p:grpSpPr>
          <a:xfrm>
            <a:off x="3736464" y="4324399"/>
            <a:ext cx="552450" cy="552450"/>
            <a:chOff x="3678404" y="3977185"/>
            <a:chExt cx="736600" cy="736600"/>
          </a:xfrm>
        </p:grpSpPr>
        <p:grpSp>
          <p:nvGrpSpPr>
            <p:cNvPr id="109" name="组合 108">
              <a:extLst>
                <a:ext uri="{FF2B5EF4-FFF2-40B4-BE49-F238E27FC236}">
                  <a16:creationId xmlns:a16="http://schemas.microsoft.com/office/drawing/2014/main" id="{9CD71271-65B1-49BB-9DE3-2233CD03C2D4}"/>
                </a:ext>
              </a:extLst>
            </p:cNvPr>
            <p:cNvGrpSpPr/>
            <p:nvPr/>
          </p:nvGrpSpPr>
          <p:grpSpPr>
            <a:xfrm>
              <a:off x="3678404" y="3977185"/>
              <a:ext cx="736600" cy="736600"/>
              <a:chOff x="8286667" y="635396"/>
              <a:chExt cx="736600" cy="736600"/>
            </a:xfrm>
          </p:grpSpPr>
          <p:sp>
            <p:nvSpPr>
              <p:cNvPr id="145" name="椭圆 144">
                <a:extLst>
                  <a:ext uri="{FF2B5EF4-FFF2-40B4-BE49-F238E27FC236}">
                    <a16:creationId xmlns:a16="http://schemas.microsoft.com/office/drawing/2014/main" id="{02A7F1E2-BE39-4174-B937-F1B605757D60}"/>
                  </a:ext>
                </a:extLst>
              </p:cNvPr>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6" name="椭圆 145">
                <a:extLst>
                  <a:ext uri="{FF2B5EF4-FFF2-40B4-BE49-F238E27FC236}">
                    <a16:creationId xmlns:a16="http://schemas.microsoft.com/office/drawing/2014/main" id="{97B82669-3041-41AC-A628-A8DA58C6BB47}"/>
                  </a:ext>
                </a:extLst>
              </p:cNvPr>
              <p:cNvSpPr/>
              <p:nvPr/>
            </p:nvSpPr>
            <p:spPr>
              <a:xfrm>
                <a:off x="8394381" y="743110"/>
                <a:ext cx="521172" cy="521172"/>
              </a:xfrm>
              <a:prstGeom prst="ellipse">
                <a:avLst/>
              </a:prstGeom>
              <a:solidFill>
                <a:srgbClr val="663A77"/>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10" name="Group 38">
              <a:extLst>
                <a:ext uri="{FF2B5EF4-FFF2-40B4-BE49-F238E27FC236}">
                  <a16:creationId xmlns:a16="http://schemas.microsoft.com/office/drawing/2014/main" id="{1AF1F967-BF72-4436-B4ED-D59A6191F3D9}"/>
                </a:ext>
              </a:extLst>
            </p:cNvPr>
            <p:cNvGrpSpPr>
              <a:grpSpLocks noChangeAspect="1"/>
            </p:cNvGrpSpPr>
            <p:nvPr/>
          </p:nvGrpSpPr>
          <p:grpSpPr bwMode="auto">
            <a:xfrm>
              <a:off x="3885883" y="4202897"/>
              <a:ext cx="331304" cy="273727"/>
              <a:chOff x="3136" y="1579"/>
              <a:chExt cx="1404" cy="1160"/>
            </a:xfrm>
            <a:solidFill>
              <a:schemeClr val="bg1"/>
            </a:solidFill>
          </p:grpSpPr>
          <p:sp>
            <p:nvSpPr>
              <p:cNvPr id="111" name="Freeform 39">
                <a:extLst>
                  <a:ext uri="{FF2B5EF4-FFF2-40B4-BE49-F238E27FC236}">
                    <a16:creationId xmlns:a16="http://schemas.microsoft.com/office/drawing/2014/main" id="{97937803-3E26-4FBA-AFCB-CF2420B58C87}"/>
                  </a:ext>
                </a:extLst>
              </p:cNvPr>
              <p:cNvSpPr>
                <a:spLocks/>
              </p:cNvSpPr>
              <p:nvPr/>
            </p:nvSpPr>
            <p:spPr bwMode="auto">
              <a:xfrm>
                <a:off x="3152" y="1783"/>
                <a:ext cx="1371" cy="409"/>
              </a:xfrm>
              <a:custGeom>
                <a:avLst/>
                <a:gdLst>
                  <a:gd name="T0" fmla="*/ 532 w 1371"/>
                  <a:gd name="T1" fmla="*/ 288 h 409"/>
                  <a:gd name="T2" fmla="*/ 839 w 1371"/>
                  <a:gd name="T3" fmla="*/ 288 h 409"/>
                  <a:gd name="T4" fmla="*/ 839 w 1371"/>
                  <a:gd name="T5" fmla="*/ 409 h 409"/>
                  <a:gd name="T6" fmla="*/ 1191 w 1371"/>
                  <a:gd name="T7" fmla="*/ 409 h 409"/>
                  <a:gd name="T8" fmla="*/ 1371 w 1371"/>
                  <a:gd name="T9" fmla="*/ 0 h 409"/>
                  <a:gd name="T10" fmla="*/ 0 w 1371"/>
                  <a:gd name="T11" fmla="*/ 0 h 409"/>
                  <a:gd name="T12" fmla="*/ 181 w 1371"/>
                  <a:gd name="T13" fmla="*/ 409 h 409"/>
                  <a:gd name="T14" fmla="*/ 532 w 1371"/>
                  <a:gd name="T15" fmla="*/ 409 h 409"/>
                  <a:gd name="T16" fmla="*/ 532 w 1371"/>
                  <a:gd name="T17" fmla="*/ 288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71" h="409">
                    <a:moveTo>
                      <a:pt x="532" y="288"/>
                    </a:moveTo>
                    <a:lnTo>
                      <a:pt x="839" y="288"/>
                    </a:lnTo>
                    <a:lnTo>
                      <a:pt x="839" y="409"/>
                    </a:lnTo>
                    <a:lnTo>
                      <a:pt x="1191" y="409"/>
                    </a:lnTo>
                    <a:lnTo>
                      <a:pt x="1371" y="0"/>
                    </a:lnTo>
                    <a:lnTo>
                      <a:pt x="0" y="0"/>
                    </a:lnTo>
                    <a:lnTo>
                      <a:pt x="181" y="409"/>
                    </a:lnTo>
                    <a:lnTo>
                      <a:pt x="532" y="409"/>
                    </a:lnTo>
                    <a:lnTo>
                      <a:pt x="532" y="2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2" name="Rectangle 40">
                <a:extLst>
                  <a:ext uri="{FF2B5EF4-FFF2-40B4-BE49-F238E27FC236}">
                    <a16:creationId xmlns:a16="http://schemas.microsoft.com/office/drawing/2014/main" id="{AA4354F0-7007-4665-8760-2CD0EAB812E6}"/>
                  </a:ext>
                </a:extLst>
              </p:cNvPr>
              <p:cNvSpPr>
                <a:spLocks noChangeArrowheads="1"/>
              </p:cNvSpPr>
              <p:nvPr/>
            </p:nvSpPr>
            <p:spPr bwMode="auto">
              <a:xfrm>
                <a:off x="3741" y="2128"/>
                <a:ext cx="193" cy="1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3" name="Freeform 41">
                <a:extLst>
                  <a:ext uri="{FF2B5EF4-FFF2-40B4-BE49-F238E27FC236}">
                    <a16:creationId xmlns:a16="http://schemas.microsoft.com/office/drawing/2014/main" id="{9253DE1D-E632-4369-9DDD-9BBFEA01DD84}"/>
                  </a:ext>
                </a:extLst>
              </p:cNvPr>
              <p:cNvSpPr>
                <a:spLocks/>
              </p:cNvSpPr>
              <p:nvPr/>
            </p:nvSpPr>
            <p:spPr bwMode="auto">
              <a:xfrm>
                <a:off x="3150" y="1919"/>
                <a:ext cx="1375" cy="808"/>
              </a:xfrm>
              <a:custGeom>
                <a:avLst/>
                <a:gdLst>
                  <a:gd name="T0" fmla="*/ 841 w 1375"/>
                  <a:gd name="T1" fmla="*/ 409 h 808"/>
                  <a:gd name="T2" fmla="*/ 534 w 1375"/>
                  <a:gd name="T3" fmla="*/ 409 h 808"/>
                  <a:gd name="T4" fmla="*/ 534 w 1375"/>
                  <a:gd name="T5" fmla="*/ 330 h 808"/>
                  <a:gd name="T6" fmla="*/ 147 w 1375"/>
                  <a:gd name="T7" fmla="*/ 330 h 808"/>
                  <a:gd name="T8" fmla="*/ 0 w 1375"/>
                  <a:gd name="T9" fmla="*/ 0 h 808"/>
                  <a:gd name="T10" fmla="*/ 0 w 1375"/>
                  <a:gd name="T11" fmla="*/ 808 h 808"/>
                  <a:gd name="T12" fmla="*/ 1375 w 1375"/>
                  <a:gd name="T13" fmla="*/ 808 h 808"/>
                  <a:gd name="T14" fmla="*/ 1375 w 1375"/>
                  <a:gd name="T15" fmla="*/ 0 h 808"/>
                  <a:gd name="T16" fmla="*/ 1228 w 1375"/>
                  <a:gd name="T17" fmla="*/ 330 h 808"/>
                  <a:gd name="T18" fmla="*/ 841 w 1375"/>
                  <a:gd name="T19" fmla="*/ 330 h 808"/>
                  <a:gd name="T20" fmla="*/ 841 w 1375"/>
                  <a:gd name="T21" fmla="*/ 40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75" h="808">
                    <a:moveTo>
                      <a:pt x="841" y="409"/>
                    </a:moveTo>
                    <a:lnTo>
                      <a:pt x="534" y="409"/>
                    </a:lnTo>
                    <a:lnTo>
                      <a:pt x="534" y="330"/>
                    </a:lnTo>
                    <a:lnTo>
                      <a:pt x="147" y="330"/>
                    </a:lnTo>
                    <a:lnTo>
                      <a:pt x="0" y="0"/>
                    </a:lnTo>
                    <a:lnTo>
                      <a:pt x="0" y="808"/>
                    </a:lnTo>
                    <a:lnTo>
                      <a:pt x="1375" y="808"/>
                    </a:lnTo>
                    <a:lnTo>
                      <a:pt x="1375" y="0"/>
                    </a:lnTo>
                    <a:lnTo>
                      <a:pt x="1228" y="330"/>
                    </a:lnTo>
                    <a:lnTo>
                      <a:pt x="841" y="330"/>
                    </a:lnTo>
                    <a:lnTo>
                      <a:pt x="841" y="40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4" name="Freeform 42">
                <a:extLst>
                  <a:ext uri="{FF2B5EF4-FFF2-40B4-BE49-F238E27FC236}">
                    <a16:creationId xmlns:a16="http://schemas.microsoft.com/office/drawing/2014/main" id="{BBE629DD-A9B4-4F4C-8951-CCCC9F0E2402}"/>
                  </a:ext>
                </a:extLst>
              </p:cNvPr>
              <p:cNvSpPr>
                <a:spLocks/>
              </p:cNvSpPr>
              <p:nvPr/>
            </p:nvSpPr>
            <p:spPr bwMode="auto">
              <a:xfrm>
                <a:off x="3680" y="1588"/>
                <a:ext cx="316" cy="138"/>
              </a:xfrm>
              <a:custGeom>
                <a:avLst/>
                <a:gdLst>
                  <a:gd name="T0" fmla="*/ 256 w 316"/>
                  <a:gd name="T1" fmla="*/ 60 h 138"/>
                  <a:gd name="T2" fmla="*/ 256 w 316"/>
                  <a:gd name="T3" fmla="*/ 138 h 138"/>
                  <a:gd name="T4" fmla="*/ 316 w 316"/>
                  <a:gd name="T5" fmla="*/ 138 h 138"/>
                  <a:gd name="T6" fmla="*/ 316 w 316"/>
                  <a:gd name="T7" fmla="*/ 0 h 138"/>
                  <a:gd name="T8" fmla="*/ 0 w 316"/>
                  <a:gd name="T9" fmla="*/ 0 h 138"/>
                  <a:gd name="T10" fmla="*/ 0 w 316"/>
                  <a:gd name="T11" fmla="*/ 138 h 138"/>
                  <a:gd name="T12" fmla="*/ 59 w 316"/>
                  <a:gd name="T13" fmla="*/ 138 h 138"/>
                  <a:gd name="T14" fmla="*/ 59 w 316"/>
                  <a:gd name="T15" fmla="*/ 60 h 138"/>
                  <a:gd name="T16" fmla="*/ 256 w 316"/>
                  <a:gd name="T17" fmla="*/ 6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138">
                    <a:moveTo>
                      <a:pt x="256" y="60"/>
                    </a:moveTo>
                    <a:lnTo>
                      <a:pt x="256" y="138"/>
                    </a:lnTo>
                    <a:lnTo>
                      <a:pt x="316" y="138"/>
                    </a:lnTo>
                    <a:lnTo>
                      <a:pt x="316" y="0"/>
                    </a:lnTo>
                    <a:lnTo>
                      <a:pt x="0" y="0"/>
                    </a:lnTo>
                    <a:lnTo>
                      <a:pt x="0" y="138"/>
                    </a:lnTo>
                    <a:lnTo>
                      <a:pt x="59" y="138"/>
                    </a:lnTo>
                    <a:lnTo>
                      <a:pt x="59" y="60"/>
                    </a:lnTo>
                    <a:lnTo>
                      <a:pt x="256"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5" name="Freeform 43">
                <a:extLst>
                  <a:ext uri="{FF2B5EF4-FFF2-40B4-BE49-F238E27FC236}">
                    <a16:creationId xmlns:a16="http://schemas.microsoft.com/office/drawing/2014/main" id="{1B289CC9-457F-4C82-87B1-D56A18768AED}"/>
                  </a:ext>
                </a:extLst>
              </p:cNvPr>
              <p:cNvSpPr>
                <a:spLocks/>
              </p:cNvSpPr>
              <p:nvPr/>
            </p:nvSpPr>
            <p:spPr bwMode="auto">
              <a:xfrm>
                <a:off x="3924" y="1648"/>
                <a:ext cx="12" cy="90"/>
              </a:xfrm>
              <a:custGeom>
                <a:avLst/>
                <a:gdLst>
                  <a:gd name="T0" fmla="*/ 12 w 12"/>
                  <a:gd name="T1" fmla="*/ 0 h 90"/>
                  <a:gd name="T2" fmla="*/ 0 w 12"/>
                  <a:gd name="T3" fmla="*/ 12 h 90"/>
                  <a:gd name="T4" fmla="*/ 0 w 12"/>
                  <a:gd name="T5" fmla="*/ 90 h 90"/>
                  <a:gd name="T6" fmla="*/ 12 w 12"/>
                  <a:gd name="T7" fmla="*/ 78 h 90"/>
                  <a:gd name="T8" fmla="*/ 12 w 12"/>
                  <a:gd name="T9" fmla="*/ 0 h 90"/>
                </a:gdLst>
                <a:ahLst/>
                <a:cxnLst>
                  <a:cxn ang="0">
                    <a:pos x="T0" y="T1"/>
                  </a:cxn>
                  <a:cxn ang="0">
                    <a:pos x="T2" y="T3"/>
                  </a:cxn>
                  <a:cxn ang="0">
                    <a:pos x="T4" y="T5"/>
                  </a:cxn>
                  <a:cxn ang="0">
                    <a:pos x="T6" y="T7"/>
                  </a:cxn>
                  <a:cxn ang="0">
                    <a:pos x="T8" y="T9"/>
                  </a:cxn>
                </a:cxnLst>
                <a:rect l="0" t="0" r="r" b="b"/>
                <a:pathLst>
                  <a:path w="12" h="90">
                    <a:moveTo>
                      <a:pt x="12" y="0"/>
                    </a:moveTo>
                    <a:lnTo>
                      <a:pt x="0" y="12"/>
                    </a:lnTo>
                    <a:lnTo>
                      <a:pt x="0" y="90"/>
                    </a:lnTo>
                    <a:lnTo>
                      <a:pt x="12" y="78"/>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6" name="Freeform 44">
                <a:extLst>
                  <a:ext uri="{FF2B5EF4-FFF2-40B4-BE49-F238E27FC236}">
                    <a16:creationId xmlns:a16="http://schemas.microsoft.com/office/drawing/2014/main" id="{4976AEE3-8D7E-46BF-848F-396EAAE68445}"/>
                  </a:ext>
                </a:extLst>
              </p:cNvPr>
              <p:cNvSpPr>
                <a:spLocks/>
              </p:cNvSpPr>
              <p:nvPr/>
            </p:nvSpPr>
            <p:spPr bwMode="auto">
              <a:xfrm>
                <a:off x="3924" y="1726"/>
                <a:ext cx="81" cy="12"/>
              </a:xfrm>
              <a:custGeom>
                <a:avLst/>
                <a:gdLst>
                  <a:gd name="T0" fmla="*/ 12 w 81"/>
                  <a:gd name="T1" fmla="*/ 0 h 12"/>
                  <a:gd name="T2" fmla="*/ 0 w 81"/>
                  <a:gd name="T3" fmla="*/ 12 h 12"/>
                  <a:gd name="T4" fmla="*/ 81 w 81"/>
                  <a:gd name="T5" fmla="*/ 12 h 12"/>
                  <a:gd name="T6" fmla="*/ 72 w 81"/>
                  <a:gd name="T7" fmla="*/ 0 h 12"/>
                  <a:gd name="T8" fmla="*/ 12 w 81"/>
                  <a:gd name="T9" fmla="*/ 0 h 12"/>
                </a:gdLst>
                <a:ahLst/>
                <a:cxnLst>
                  <a:cxn ang="0">
                    <a:pos x="T0" y="T1"/>
                  </a:cxn>
                  <a:cxn ang="0">
                    <a:pos x="T2" y="T3"/>
                  </a:cxn>
                  <a:cxn ang="0">
                    <a:pos x="T4" y="T5"/>
                  </a:cxn>
                  <a:cxn ang="0">
                    <a:pos x="T6" y="T7"/>
                  </a:cxn>
                  <a:cxn ang="0">
                    <a:pos x="T8" y="T9"/>
                  </a:cxn>
                </a:cxnLst>
                <a:rect l="0" t="0" r="r" b="b"/>
                <a:pathLst>
                  <a:path w="81" h="12">
                    <a:moveTo>
                      <a:pt x="12" y="0"/>
                    </a:moveTo>
                    <a:lnTo>
                      <a:pt x="0" y="12"/>
                    </a:lnTo>
                    <a:lnTo>
                      <a:pt x="81" y="12"/>
                    </a:lnTo>
                    <a:lnTo>
                      <a:pt x="7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7" name="Freeform 45">
                <a:extLst>
                  <a:ext uri="{FF2B5EF4-FFF2-40B4-BE49-F238E27FC236}">
                    <a16:creationId xmlns:a16="http://schemas.microsoft.com/office/drawing/2014/main" id="{1CEA8C3C-DE19-47E5-8D1D-AFD0FFEDF47F}"/>
                  </a:ext>
                </a:extLst>
              </p:cNvPr>
              <p:cNvSpPr>
                <a:spLocks/>
              </p:cNvSpPr>
              <p:nvPr/>
            </p:nvSpPr>
            <p:spPr bwMode="auto">
              <a:xfrm>
                <a:off x="3996" y="1579"/>
                <a:ext cx="9" cy="159"/>
              </a:xfrm>
              <a:custGeom>
                <a:avLst/>
                <a:gdLst>
                  <a:gd name="T0" fmla="*/ 0 w 9"/>
                  <a:gd name="T1" fmla="*/ 147 h 159"/>
                  <a:gd name="T2" fmla="*/ 9 w 9"/>
                  <a:gd name="T3" fmla="*/ 159 h 159"/>
                  <a:gd name="T4" fmla="*/ 9 w 9"/>
                  <a:gd name="T5" fmla="*/ 0 h 159"/>
                  <a:gd name="T6" fmla="*/ 0 w 9"/>
                  <a:gd name="T7" fmla="*/ 9 h 159"/>
                  <a:gd name="T8" fmla="*/ 0 w 9"/>
                  <a:gd name="T9" fmla="*/ 147 h 159"/>
                </a:gdLst>
                <a:ahLst/>
                <a:cxnLst>
                  <a:cxn ang="0">
                    <a:pos x="T0" y="T1"/>
                  </a:cxn>
                  <a:cxn ang="0">
                    <a:pos x="T2" y="T3"/>
                  </a:cxn>
                  <a:cxn ang="0">
                    <a:pos x="T4" y="T5"/>
                  </a:cxn>
                  <a:cxn ang="0">
                    <a:pos x="T6" y="T7"/>
                  </a:cxn>
                  <a:cxn ang="0">
                    <a:pos x="T8" y="T9"/>
                  </a:cxn>
                </a:cxnLst>
                <a:rect l="0" t="0" r="r" b="b"/>
                <a:pathLst>
                  <a:path w="9" h="159">
                    <a:moveTo>
                      <a:pt x="0" y="147"/>
                    </a:moveTo>
                    <a:lnTo>
                      <a:pt x="9" y="159"/>
                    </a:lnTo>
                    <a:lnTo>
                      <a:pt x="9" y="0"/>
                    </a:lnTo>
                    <a:lnTo>
                      <a:pt x="0" y="9"/>
                    </a:lnTo>
                    <a:lnTo>
                      <a:pt x="0" y="1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8" name="Freeform 46">
                <a:extLst>
                  <a:ext uri="{FF2B5EF4-FFF2-40B4-BE49-F238E27FC236}">
                    <a16:creationId xmlns:a16="http://schemas.microsoft.com/office/drawing/2014/main" id="{979F35C4-D6AA-4397-B8C3-B1A2BE6F89C5}"/>
                  </a:ext>
                </a:extLst>
              </p:cNvPr>
              <p:cNvSpPr>
                <a:spLocks/>
              </p:cNvSpPr>
              <p:nvPr/>
            </p:nvSpPr>
            <p:spPr bwMode="auto">
              <a:xfrm>
                <a:off x="3670" y="1579"/>
                <a:ext cx="335" cy="9"/>
              </a:xfrm>
              <a:custGeom>
                <a:avLst/>
                <a:gdLst>
                  <a:gd name="T0" fmla="*/ 326 w 335"/>
                  <a:gd name="T1" fmla="*/ 9 h 9"/>
                  <a:gd name="T2" fmla="*/ 335 w 335"/>
                  <a:gd name="T3" fmla="*/ 0 h 9"/>
                  <a:gd name="T4" fmla="*/ 0 w 335"/>
                  <a:gd name="T5" fmla="*/ 0 h 9"/>
                  <a:gd name="T6" fmla="*/ 10 w 335"/>
                  <a:gd name="T7" fmla="*/ 9 h 9"/>
                  <a:gd name="T8" fmla="*/ 326 w 335"/>
                  <a:gd name="T9" fmla="*/ 9 h 9"/>
                </a:gdLst>
                <a:ahLst/>
                <a:cxnLst>
                  <a:cxn ang="0">
                    <a:pos x="T0" y="T1"/>
                  </a:cxn>
                  <a:cxn ang="0">
                    <a:pos x="T2" y="T3"/>
                  </a:cxn>
                  <a:cxn ang="0">
                    <a:pos x="T4" y="T5"/>
                  </a:cxn>
                  <a:cxn ang="0">
                    <a:pos x="T6" y="T7"/>
                  </a:cxn>
                  <a:cxn ang="0">
                    <a:pos x="T8" y="T9"/>
                  </a:cxn>
                </a:cxnLst>
                <a:rect l="0" t="0" r="r" b="b"/>
                <a:pathLst>
                  <a:path w="335" h="9">
                    <a:moveTo>
                      <a:pt x="326" y="9"/>
                    </a:moveTo>
                    <a:lnTo>
                      <a:pt x="335" y="0"/>
                    </a:lnTo>
                    <a:lnTo>
                      <a:pt x="0" y="0"/>
                    </a:lnTo>
                    <a:lnTo>
                      <a:pt x="10" y="9"/>
                    </a:lnTo>
                    <a:lnTo>
                      <a:pt x="32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19" name="Freeform 47">
                <a:extLst>
                  <a:ext uri="{FF2B5EF4-FFF2-40B4-BE49-F238E27FC236}">
                    <a16:creationId xmlns:a16="http://schemas.microsoft.com/office/drawing/2014/main" id="{9C51D238-0FB1-4D19-8494-6F9D90512C23}"/>
                  </a:ext>
                </a:extLst>
              </p:cNvPr>
              <p:cNvSpPr>
                <a:spLocks/>
              </p:cNvSpPr>
              <p:nvPr/>
            </p:nvSpPr>
            <p:spPr bwMode="auto">
              <a:xfrm>
                <a:off x="3739" y="1648"/>
                <a:ext cx="197" cy="12"/>
              </a:xfrm>
              <a:custGeom>
                <a:avLst/>
                <a:gdLst>
                  <a:gd name="T0" fmla="*/ 0 w 197"/>
                  <a:gd name="T1" fmla="*/ 0 h 12"/>
                  <a:gd name="T2" fmla="*/ 12 w 197"/>
                  <a:gd name="T3" fmla="*/ 12 h 12"/>
                  <a:gd name="T4" fmla="*/ 185 w 197"/>
                  <a:gd name="T5" fmla="*/ 12 h 12"/>
                  <a:gd name="T6" fmla="*/ 197 w 197"/>
                  <a:gd name="T7" fmla="*/ 0 h 12"/>
                  <a:gd name="T8" fmla="*/ 0 w 197"/>
                  <a:gd name="T9" fmla="*/ 0 h 12"/>
                </a:gdLst>
                <a:ahLst/>
                <a:cxnLst>
                  <a:cxn ang="0">
                    <a:pos x="T0" y="T1"/>
                  </a:cxn>
                  <a:cxn ang="0">
                    <a:pos x="T2" y="T3"/>
                  </a:cxn>
                  <a:cxn ang="0">
                    <a:pos x="T4" y="T5"/>
                  </a:cxn>
                  <a:cxn ang="0">
                    <a:pos x="T6" y="T7"/>
                  </a:cxn>
                  <a:cxn ang="0">
                    <a:pos x="T8" y="T9"/>
                  </a:cxn>
                </a:cxnLst>
                <a:rect l="0" t="0" r="r" b="b"/>
                <a:pathLst>
                  <a:path w="197" h="12">
                    <a:moveTo>
                      <a:pt x="0" y="0"/>
                    </a:moveTo>
                    <a:lnTo>
                      <a:pt x="12" y="12"/>
                    </a:lnTo>
                    <a:lnTo>
                      <a:pt x="185" y="12"/>
                    </a:lnTo>
                    <a:lnTo>
                      <a:pt x="19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0" name="Freeform 48">
                <a:extLst>
                  <a:ext uri="{FF2B5EF4-FFF2-40B4-BE49-F238E27FC236}">
                    <a16:creationId xmlns:a16="http://schemas.microsoft.com/office/drawing/2014/main" id="{A3894670-8BBA-4821-9B13-EB2FA22B69C4}"/>
                  </a:ext>
                </a:extLst>
              </p:cNvPr>
              <p:cNvSpPr>
                <a:spLocks/>
              </p:cNvSpPr>
              <p:nvPr/>
            </p:nvSpPr>
            <p:spPr bwMode="auto">
              <a:xfrm>
                <a:off x="3739" y="1648"/>
                <a:ext cx="12" cy="90"/>
              </a:xfrm>
              <a:custGeom>
                <a:avLst/>
                <a:gdLst>
                  <a:gd name="T0" fmla="*/ 0 w 12"/>
                  <a:gd name="T1" fmla="*/ 78 h 90"/>
                  <a:gd name="T2" fmla="*/ 12 w 12"/>
                  <a:gd name="T3" fmla="*/ 90 h 90"/>
                  <a:gd name="T4" fmla="*/ 12 w 12"/>
                  <a:gd name="T5" fmla="*/ 12 h 90"/>
                  <a:gd name="T6" fmla="*/ 0 w 12"/>
                  <a:gd name="T7" fmla="*/ 0 h 90"/>
                  <a:gd name="T8" fmla="*/ 0 w 12"/>
                  <a:gd name="T9" fmla="*/ 78 h 90"/>
                </a:gdLst>
                <a:ahLst/>
                <a:cxnLst>
                  <a:cxn ang="0">
                    <a:pos x="T0" y="T1"/>
                  </a:cxn>
                  <a:cxn ang="0">
                    <a:pos x="T2" y="T3"/>
                  </a:cxn>
                  <a:cxn ang="0">
                    <a:pos x="T4" y="T5"/>
                  </a:cxn>
                  <a:cxn ang="0">
                    <a:pos x="T6" y="T7"/>
                  </a:cxn>
                  <a:cxn ang="0">
                    <a:pos x="T8" y="T9"/>
                  </a:cxn>
                </a:cxnLst>
                <a:rect l="0" t="0" r="r" b="b"/>
                <a:pathLst>
                  <a:path w="12" h="90">
                    <a:moveTo>
                      <a:pt x="0" y="78"/>
                    </a:moveTo>
                    <a:lnTo>
                      <a:pt x="12" y="90"/>
                    </a:lnTo>
                    <a:lnTo>
                      <a:pt x="12" y="12"/>
                    </a:lnTo>
                    <a:lnTo>
                      <a:pt x="0" y="0"/>
                    </a:lnTo>
                    <a:lnTo>
                      <a:pt x="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1" name="Freeform 49">
                <a:extLst>
                  <a:ext uri="{FF2B5EF4-FFF2-40B4-BE49-F238E27FC236}">
                    <a16:creationId xmlns:a16="http://schemas.microsoft.com/office/drawing/2014/main" id="{77B48ADC-31D9-49C8-86EF-B84CF72C169D}"/>
                  </a:ext>
                </a:extLst>
              </p:cNvPr>
              <p:cNvSpPr>
                <a:spLocks/>
              </p:cNvSpPr>
              <p:nvPr/>
            </p:nvSpPr>
            <p:spPr bwMode="auto">
              <a:xfrm>
                <a:off x="3670" y="1726"/>
                <a:ext cx="81" cy="12"/>
              </a:xfrm>
              <a:custGeom>
                <a:avLst/>
                <a:gdLst>
                  <a:gd name="T0" fmla="*/ 69 w 81"/>
                  <a:gd name="T1" fmla="*/ 0 h 12"/>
                  <a:gd name="T2" fmla="*/ 10 w 81"/>
                  <a:gd name="T3" fmla="*/ 0 h 12"/>
                  <a:gd name="T4" fmla="*/ 0 w 81"/>
                  <a:gd name="T5" fmla="*/ 12 h 12"/>
                  <a:gd name="T6" fmla="*/ 81 w 81"/>
                  <a:gd name="T7" fmla="*/ 12 h 12"/>
                  <a:gd name="T8" fmla="*/ 69 w 81"/>
                  <a:gd name="T9" fmla="*/ 0 h 12"/>
                </a:gdLst>
                <a:ahLst/>
                <a:cxnLst>
                  <a:cxn ang="0">
                    <a:pos x="T0" y="T1"/>
                  </a:cxn>
                  <a:cxn ang="0">
                    <a:pos x="T2" y="T3"/>
                  </a:cxn>
                  <a:cxn ang="0">
                    <a:pos x="T4" y="T5"/>
                  </a:cxn>
                  <a:cxn ang="0">
                    <a:pos x="T6" y="T7"/>
                  </a:cxn>
                  <a:cxn ang="0">
                    <a:pos x="T8" y="T9"/>
                  </a:cxn>
                </a:cxnLst>
                <a:rect l="0" t="0" r="r" b="b"/>
                <a:pathLst>
                  <a:path w="81" h="12">
                    <a:moveTo>
                      <a:pt x="69" y="0"/>
                    </a:moveTo>
                    <a:lnTo>
                      <a:pt x="10" y="0"/>
                    </a:lnTo>
                    <a:lnTo>
                      <a:pt x="0" y="12"/>
                    </a:lnTo>
                    <a:lnTo>
                      <a:pt x="81" y="12"/>
                    </a:lnTo>
                    <a:lnTo>
                      <a:pt x="6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2" name="Freeform 50">
                <a:extLst>
                  <a:ext uri="{FF2B5EF4-FFF2-40B4-BE49-F238E27FC236}">
                    <a16:creationId xmlns:a16="http://schemas.microsoft.com/office/drawing/2014/main" id="{B157C73C-8ABA-44AB-B910-C0F84296E351}"/>
                  </a:ext>
                </a:extLst>
              </p:cNvPr>
              <p:cNvSpPr>
                <a:spLocks/>
              </p:cNvSpPr>
              <p:nvPr/>
            </p:nvSpPr>
            <p:spPr bwMode="auto">
              <a:xfrm>
                <a:off x="3670" y="1579"/>
                <a:ext cx="10" cy="159"/>
              </a:xfrm>
              <a:custGeom>
                <a:avLst/>
                <a:gdLst>
                  <a:gd name="T0" fmla="*/ 10 w 10"/>
                  <a:gd name="T1" fmla="*/ 9 h 159"/>
                  <a:gd name="T2" fmla="*/ 0 w 10"/>
                  <a:gd name="T3" fmla="*/ 0 h 159"/>
                  <a:gd name="T4" fmla="*/ 0 w 10"/>
                  <a:gd name="T5" fmla="*/ 159 h 159"/>
                  <a:gd name="T6" fmla="*/ 10 w 10"/>
                  <a:gd name="T7" fmla="*/ 147 h 159"/>
                  <a:gd name="T8" fmla="*/ 10 w 10"/>
                  <a:gd name="T9" fmla="*/ 9 h 159"/>
                </a:gdLst>
                <a:ahLst/>
                <a:cxnLst>
                  <a:cxn ang="0">
                    <a:pos x="T0" y="T1"/>
                  </a:cxn>
                  <a:cxn ang="0">
                    <a:pos x="T2" y="T3"/>
                  </a:cxn>
                  <a:cxn ang="0">
                    <a:pos x="T4" y="T5"/>
                  </a:cxn>
                  <a:cxn ang="0">
                    <a:pos x="T6" y="T7"/>
                  </a:cxn>
                  <a:cxn ang="0">
                    <a:pos x="T8" y="T9"/>
                  </a:cxn>
                </a:cxnLst>
                <a:rect l="0" t="0" r="r" b="b"/>
                <a:pathLst>
                  <a:path w="10" h="159">
                    <a:moveTo>
                      <a:pt x="10" y="9"/>
                    </a:moveTo>
                    <a:lnTo>
                      <a:pt x="0" y="0"/>
                    </a:lnTo>
                    <a:lnTo>
                      <a:pt x="0" y="159"/>
                    </a:lnTo>
                    <a:lnTo>
                      <a:pt x="10" y="147"/>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3" name="Freeform 51">
                <a:extLst>
                  <a:ext uri="{FF2B5EF4-FFF2-40B4-BE49-F238E27FC236}">
                    <a16:creationId xmlns:a16="http://schemas.microsoft.com/office/drawing/2014/main" id="{D669AB39-6D6C-4CA9-B267-B57E6CC33CD1}"/>
                  </a:ext>
                </a:extLst>
              </p:cNvPr>
              <p:cNvSpPr>
                <a:spLocks/>
              </p:cNvSpPr>
              <p:nvPr/>
            </p:nvSpPr>
            <p:spPr bwMode="auto">
              <a:xfrm>
                <a:off x="3138" y="1864"/>
                <a:ext cx="12" cy="875"/>
              </a:xfrm>
              <a:custGeom>
                <a:avLst/>
                <a:gdLst>
                  <a:gd name="T0" fmla="*/ 12 w 12"/>
                  <a:gd name="T1" fmla="*/ 55 h 875"/>
                  <a:gd name="T2" fmla="*/ 0 w 12"/>
                  <a:gd name="T3" fmla="*/ 0 h 875"/>
                  <a:gd name="T4" fmla="*/ 0 w 12"/>
                  <a:gd name="T5" fmla="*/ 875 h 875"/>
                  <a:gd name="T6" fmla="*/ 12 w 12"/>
                  <a:gd name="T7" fmla="*/ 863 h 875"/>
                  <a:gd name="T8" fmla="*/ 12 w 12"/>
                  <a:gd name="T9" fmla="*/ 55 h 875"/>
                </a:gdLst>
                <a:ahLst/>
                <a:cxnLst>
                  <a:cxn ang="0">
                    <a:pos x="T0" y="T1"/>
                  </a:cxn>
                  <a:cxn ang="0">
                    <a:pos x="T2" y="T3"/>
                  </a:cxn>
                  <a:cxn ang="0">
                    <a:pos x="T4" y="T5"/>
                  </a:cxn>
                  <a:cxn ang="0">
                    <a:pos x="T6" y="T7"/>
                  </a:cxn>
                  <a:cxn ang="0">
                    <a:pos x="T8" y="T9"/>
                  </a:cxn>
                </a:cxnLst>
                <a:rect l="0" t="0" r="r" b="b"/>
                <a:pathLst>
                  <a:path w="12" h="875">
                    <a:moveTo>
                      <a:pt x="12" y="55"/>
                    </a:moveTo>
                    <a:lnTo>
                      <a:pt x="0" y="0"/>
                    </a:lnTo>
                    <a:lnTo>
                      <a:pt x="0" y="875"/>
                    </a:lnTo>
                    <a:lnTo>
                      <a:pt x="12" y="863"/>
                    </a:lnTo>
                    <a:lnTo>
                      <a:pt x="12"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4" name="Freeform 52">
                <a:extLst>
                  <a:ext uri="{FF2B5EF4-FFF2-40B4-BE49-F238E27FC236}">
                    <a16:creationId xmlns:a16="http://schemas.microsoft.com/office/drawing/2014/main" id="{6FA2D9BF-9499-4B96-A84C-934F4EE56527}"/>
                  </a:ext>
                </a:extLst>
              </p:cNvPr>
              <p:cNvSpPr>
                <a:spLocks/>
              </p:cNvSpPr>
              <p:nvPr/>
            </p:nvSpPr>
            <p:spPr bwMode="auto">
              <a:xfrm>
                <a:off x="3684" y="2316"/>
                <a:ext cx="307" cy="12"/>
              </a:xfrm>
              <a:custGeom>
                <a:avLst/>
                <a:gdLst>
                  <a:gd name="T0" fmla="*/ 307 w 307"/>
                  <a:gd name="T1" fmla="*/ 12 h 12"/>
                  <a:gd name="T2" fmla="*/ 297 w 307"/>
                  <a:gd name="T3" fmla="*/ 0 h 12"/>
                  <a:gd name="T4" fmla="*/ 10 w 307"/>
                  <a:gd name="T5" fmla="*/ 0 h 12"/>
                  <a:gd name="T6" fmla="*/ 0 w 307"/>
                  <a:gd name="T7" fmla="*/ 12 h 12"/>
                  <a:gd name="T8" fmla="*/ 307 w 307"/>
                  <a:gd name="T9" fmla="*/ 12 h 12"/>
                </a:gdLst>
                <a:ahLst/>
                <a:cxnLst>
                  <a:cxn ang="0">
                    <a:pos x="T0" y="T1"/>
                  </a:cxn>
                  <a:cxn ang="0">
                    <a:pos x="T2" y="T3"/>
                  </a:cxn>
                  <a:cxn ang="0">
                    <a:pos x="T4" y="T5"/>
                  </a:cxn>
                  <a:cxn ang="0">
                    <a:pos x="T6" y="T7"/>
                  </a:cxn>
                  <a:cxn ang="0">
                    <a:pos x="T8" y="T9"/>
                  </a:cxn>
                </a:cxnLst>
                <a:rect l="0" t="0" r="r" b="b"/>
                <a:pathLst>
                  <a:path w="307" h="12">
                    <a:moveTo>
                      <a:pt x="307" y="12"/>
                    </a:moveTo>
                    <a:lnTo>
                      <a:pt x="297" y="0"/>
                    </a:lnTo>
                    <a:lnTo>
                      <a:pt x="10" y="0"/>
                    </a:lnTo>
                    <a:lnTo>
                      <a:pt x="0" y="12"/>
                    </a:lnTo>
                    <a:lnTo>
                      <a:pt x="307"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5" name="Freeform 53">
                <a:extLst>
                  <a:ext uri="{FF2B5EF4-FFF2-40B4-BE49-F238E27FC236}">
                    <a16:creationId xmlns:a16="http://schemas.microsoft.com/office/drawing/2014/main" id="{098804FC-BF54-48DA-87B7-53FF02F4F978}"/>
                  </a:ext>
                </a:extLst>
              </p:cNvPr>
              <p:cNvSpPr>
                <a:spLocks/>
              </p:cNvSpPr>
              <p:nvPr/>
            </p:nvSpPr>
            <p:spPr bwMode="auto">
              <a:xfrm>
                <a:off x="3981" y="2240"/>
                <a:ext cx="397" cy="9"/>
              </a:xfrm>
              <a:custGeom>
                <a:avLst/>
                <a:gdLst>
                  <a:gd name="T0" fmla="*/ 397 w 397"/>
                  <a:gd name="T1" fmla="*/ 9 h 9"/>
                  <a:gd name="T2" fmla="*/ 390 w 397"/>
                  <a:gd name="T3" fmla="*/ 0 h 9"/>
                  <a:gd name="T4" fmla="*/ 0 w 397"/>
                  <a:gd name="T5" fmla="*/ 0 h 9"/>
                  <a:gd name="T6" fmla="*/ 10 w 397"/>
                  <a:gd name="T7" fmla="*/ 9 h 9"/>
                  <a:gd name="T8" fmla="*/ 397 w 397"/>
                  <a:gd name="T9" fmla="*/ 9 h 9"/>
                </a:gdLst>
                <a:ahLst/>
                <a:cxnLst>
                  <a:cxn ang="0">
                    <a:pos x="T0" y="T1"/>
                  </a:cxn>
                  <a:cxn ang="0">
                    <a:pos x="T2" y="T3"/>
                  </a:cxn>
                  <a:cxn ang="0">
                    <a:pos x="T4" y="T5"/>
                  </a:cxn>
                  <a:cxn ang="0">
                    <a:pos x="T6" y="T7"/>
                  </a:cxn>
                  <a:cxn ang="0">
                    <a:pos x="T8" y="T9"/>
                  </a:cxn>
                </a:cxnLst>
                <a:rect l="0" t="0" r="r" b="b"/>
                <a:pathLst>
                  <a:path w="397" h="9">
                    <a:moveTo>
                      <a:pt x="397" y="9"/>
                    </a:moveTo>
                    <a:lnTo>
                      <a:pt x="390" y="0"/>
                    </a:lnTo>
                    <a:lnTo>
                      <a:pt x="0" y="0"/>
                    </a:lnTo>
                    <a:lnTo>
                      <a:pt x="10" y="9"/>
                    </a:lnTo>
                    <a:lnTo>
                      <a:pt x="39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6" name="Freeform 54">
                <a:extLst>
                  <a:ext uri="{FF2B5EF4-FFF2-40B4-BE49-F238E27FC236}">
                    <a16:creationId xmlns:a16="http://schemas.microsoft.com/office/drawing/2014/main" id="{885E26E3-CD1F-49ED-85E1-E650A95DB219}"/>
                  </a:ext>
                </a:extLst>
              </p:cNvPr>
              <p:cNvSpPr>
                <a:spLocks/>
              </p:cNvSpPr>
              <p:nvPr/>
            </p:nvSpPr>
            <p:spPr bwMode="auto">
              <a:xfrm>
                <a:off x="4525" y="1864"/>
                <a:ext cx="12" cy="875"/>
              </a:xfrm>
              <a:custGeom>
                <a:avLst/>
                <a:gdLst>
                  <a:gd name="T0" fmla="*/ 0 w 12"/>
                  <a:gd name="T1" fmla="*/ 863 h 875"/>
                  <a:gd name="T2" fmla="*/ 12 w 12"/>
                  <a:gd name="T3" fmla="*/ 875 h 875"/>
                  <a:gd name="T4" fmla="*/ 12 w 12"/>
                  <a:gd name="T5" fmla="*/ 0 h 875"/>
                  <a:gd name="T6" fmla="*/ 0 w 12"/>
                  <a:gd name="T7" fmla="*/ 55 h 875"/>
                  <a:gd name="T8" fmla="*/ 0 w 12"/>
                  <a:gd name="T9" fmla="*/ 863 h 875"/>
                </a:gdLst>
                <a:ahLst/>
                <a:cxnLst>
                  <a:cxn ang="0">
                    <a:pos x="T0" y="T1"/>
                  </a:cxn>
                  <a:cxn ang="0">
                    <a:pos x="T2" y="T3"/>
                  </a:cxn>
                  <a:cxn ang="0">
                    <a:pos x="T4" y="T5"/>
                  </a:cxn>
                  <a:cxn ang="0">
                    <a:pos x="T6" y="T7"/>
                  </a:cxn>
                  <a:cxn ang="0">
                    <a:pos x="T8" y="T9"/>
                  </a:cxn>
                </a:cxnLst>
                <a:rect l="0" t="0" r="r" b="b"/>
                <a:pathLst>
                  <a:path w="12" h="875">
                    <a:moveTo>
                      <a:pt x="0" y="863"/>
                    </a:moveTo>
                    <a:lnTo>
                      <a:pt x="12" y="875"/>
                    </a:lnTo>
                    <a:lnTo>
                      <a:pt x="12" y="0"/>
                    </a:lnTo>
                    <a:lnTo>
                      <a:pt x="0" y="55"/>
                    </a:lnTo>
                    <a:lnTo>
                      <a:pt x="0" y="8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7" name="Freeform 55">
                <a:extLst>
                  <a:ext uri="{FF2B5EF4-FFF2-40B4-BE49-F238E27FC236}">
                    <a16:creationId xmlns:a16="http://schemas.microsoft.com/office/drawing/2014/main" id="{5F98E727-025F-44A8-B7FE-360C689822EF}"/>
                  </a:ext>
                </a:extLst>
              </p:cNvPr>
              <p:cNvSpPr>
                <a:spLocks/>
              </p:cNvSpPr>
              <p:nvPr/>
            </p:nvSpPr>
            <p:spPr bwMode="auto">
              <a:xfrm>
                <a:off x="3138" y="2727"/>
                <a:ext cx="1399" cy="12"/>
              </a:xfrm>
              <a:custGeom>
                <a:avLst/>
                <a:gdLst>
                  <a:gd name="T0" fmla="*/ 12 w 1399"/>
                  <a:gd name="T1" fmla="*/ 0 h 12"/>
                  <a:gd name="T2" fmla="*/ 0 w 1399"/>
                  <a:gd name="T3" fmla="*/ 12 h 12"/>
                  <a:gd name="T4" fmla="*/ 1399 w 1399"/>
                  <a:gd name="T5" fmla="*/ 12 h 12"/>
                  <a:gd name="T6" fmla="*/ 1387 w 1399"/>
                  <a:gd name="T7" fmla="*/ 0 h 12"/>
                  <a:gd name="T8" fmla="*/ 12 w 1399"/>
                  <a:gd name="T9" fmla="*/ 0 h 12"/>
                </a:gdLst>
                <a:ahLst/>
                <a:cxnLst>
                  <a:cxn ang="0">
                    <a:pos x="T0" y="T1"/>
                  </a:cxn>
                  <a:cxn ang="0">
                    <a:pos x="T2" y="T3"/>
                  </a:cxn>
                  <a:cxn ang="0">
                    <a:pos x="T4" y="T5"/>
                  </a:cxn>
                  <a:cxn ang="0">
                    <a:pos x="T6" y="T7"/>
                  </a:cxn>
                  <a:cxn ang="0">
                    <a:pos x="T8" y="T9"/>
                  </a:cxn>
                </a:cxnLst>
                <a:rect l="0" t="0" r="r" b="b"/>
                <a:pathLst>
                  <a:path w="1399" h="12">
                    <a:moveTo>
                      <a:pt x="12" y="0"/>
                    </a:moveTo>
                    <a:lnTo>
                      <a:pt x="0" y="12"/>
                    </a:lnTo>
                    <a:lnTo>
                      <a:pt x="1399" y="12"/>
                    </a:lnTo>
                    <a:lnTo>
                      <a:pt x="1387"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8" name="Freeform 56">
                <a:extLst>
                  <a:ext uri="{FF2B5EF4-FFF2-40B4-BE49-F238E27FC236}">
                    <a16:creationId xmlns:a16="http://schemas.microsoft.com/office/drawing/2014/main" id="{C19725DB-711C-4310-823E-FFC21EF21770}"/>
                  </a:ext>
                </a:extLst>
              </p:cNvPr>
              <p:cNvSpPr>
                <a:spLocks/>
              </p:cNvSpPr>
              <p:nvPr/>
            </p:nvSpPr>
            <p:spPr bwMode="auto">
              <a:xfrm>
                <a:off x="4371" y="1864"/>
                <a:ext cx="166" cy="385"/>
              </a:xfrm>
              <a:custGeom>
                <a:avLst/>
                <a:gdLst>
                  <a:gd name="T0" fmla="*/ 7 w 166"/>
                  <a:gd name="T1" fmla="*/ 385 h 385"/>
                  <a:gd name="T2" fmla="*/ 154 w 166"/>
                  <a:gd name="T3" fmla="*/ 55 h 385"/>
                  <a:gd name="T4" fmla="*/ 166 w 166"/>
                  <a:gd name="T5" fmla="*/ 0 h 385"/>
                  <a:gd name="T6" fmla="*/ 0 w 166"/>
                  <a:gd name="T7" fmla="*/ 376 h 385"/>
                  <a:gd name="T8" fmla="*/ 7 w 166"/>
                  <a:gd name="T9" fmla="*/ 385 h 385"/>
                </a:gdLst>
                <a:ahLst/>
                <a:cxnLst>
                  <a:cxn ang="0">
                    <a:pos x="T0" y="T1"/>
                  </a:cxn>
                  <a:cxn ang="0">
                    <a:pos x="T2" y="T3"/>
                  </a:cxn>
                  <a:cxn ang="0">
                    <a:pos x="T4" y="T5"/>
                  </a:cxn>
                  <a:cxn ang="0">
                    <a:pos x="T6" y="T7"/>
                  </a:cxn>
                  <a:cxn ang="0">
                    <a:pos x="T8" y="T9"/>
                  </a:cxn>
                </a:cxnLst>
                <a:rect l="0" t="0" r="r" b="b"/>
                <a:pathLst>
                  <a:path w="166" h="385">
                    <a:moveTo>
                      <a:pt x="7" y="385"/>
                    </a:moveTo>
                    <a:lnTo>
                      <a:pt x="154" y="55"/>
                    </a:lnTo>
                    <a:lnTo>
                      <a:pt x="166" y="0"/>
                    </a:lnTo>
                    <a:lnTo>
                      <a:pt x="0" y="376"/>
                    </a:lnTo>
                    <a:lnTo>
                      <a:pt x="7"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29" name="Freeform 57">
                <a:extLst>
                  <a:ext uri="{FF2B5EF4-FFF2-40B4-BE49-F238E27FC236}">
                    <a16:creationId xmlns:a16="http://schemas.microsoft.com/office/drawing/2014/main" id="{1A58E9B0-2332-442A-B9D3-7A371EE4F3DD}"/>
                  </a:ext>
                </a:extLst>
              </p:cNvPr>
              <p:cNvSpPr>
                <a:spLocks/>
              </p:cNvSpPr>
              <p:nvPr/>
            </p:nvSpPr>
            <p:spPr bwMode="auto">
              <a:xfrm>
                <a:off x="3981" y="2240"/>
                <a:ext cx="10" cy="88"/>
              </a:xfrm>
              <a:custGeom>
                <a:avLst/>
                <a:gdLst>
                  <a:gd name="T0" fmla="*/ 10 w 10"/>
                  <a:gd name="T1" fmla="*/ 9 h 88"/>
                  <a:gd name="T2" fmla="*/ 0 w 10"/>
                  <a:gd name="T3" fmla="*/ 0 h 88"/>
                  <a:gd name="T4" fmla="*/ 0 w 10"/>
                  <a:gd name="T5" fmla="*/ 76 h 88"/>
                  <a:gd name="T6" fmla="*/ 10 w 10"/>
                  <a:gd name="T7" fmla="*/ 88 h 88"/>
                  <a:gd name="T8" fmla="*/ 10 w 10"/>
                  <a:gd name="T9" fmla="*/ 9 h 88"/>
                </a:gdLst>
                <a:ahLst/>
                <a:cxnLst>
                  <a:cxn ang="0">
                    <a:pos x="T0" y="T1"/>
                  </a:cxn>
                  <a:cxn ang="0">
                    <a:pos x="T2" y="T3"/>
                  </a:cxn>
                  <a:cxn ang="0">
                    <a:pos x="T4" y="T5"/>
                  </a:cxn>
                  <a:cxn ang="0">
                    <a:pos x="T6" y="T7"/>
                  </a:cxn>
                  <a:cxn ang="0">
                    <a:pos x="T8" y="T9"/>
                  </a:cxn>
                </a:cxnLst>
                <a:rect l="0" t="0" r="r" b="b"/>
                <a:pathLst>
                  <a:path w="10" h="88">
                    <a:moveTo>
                      <a:pt x="10" y="9"/>
                    </a:moveTo>
                    <a:lnTo>
                      <a:pt x="0" y="0"/>
                    </a:lnTo>
                    <a:lnTo>
                      <a:pt x="0" y="76"/>
                    </a:lnTo>
                    <a:lnTo>
                      <a:pt x="10" y="88"/>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0" name="Freeform 58">
                <a:extLst>
                  <a:ext uri="{FF2B5EF4-FFF2-40B4-BE49-F238E27FC236}">
                    <a16:creationId xmlns:a16="http://schemas.microsoft.com/office/drawing/2014/main" id="{E97A5AC2-9EC9-4E63-AA4E-FF8420FE0A48}"/>
                  </a:ext>
                </a:extLst>
              </p:cNvPr>
              <p:cNvSpPr>
                <a:spLocks/>
              </p:cNvSpPr>
              <p:nvPr/>
            </p:nvSpPr>
            <p:spPr bwMode="auto">
              <a:xfrm>
                <a:off x="3684" y="2240"/>
                <a:ext cx="10" cy="88"/>
              </a:xfrm>
              <a:custGeom>
                <a:avLst/>
                <a:gdLst>
                  <a:gd name="T0" fmla="*/ 0 w 10"/>
                  <a:gd name="T1" fmla="*/ 88 h 88"/>
                  <a:gd name="T2" fmla="*/ 10 w 10"/>
                  <a:gd name="T3" fmla="*/ 76 h 88"/>
                  <a:gd name="T4" fmla="*/ 10 w 10"/>
                  <a:gd name="T5" fmla="*/ 0 h 88"/>
                  <a:gd name="T6" fmla="*/ 0 w 10"/>
                  <a:gd name="T7" fmla="*/ 9 h 88"/>
                  <a:gd name="T8" fmla="*/ 0 w 10"/>
                  <a:gd name="T9" fmla="*/ 88 h 88"/>
                </a:gdLst>
                <a:ahLst/>
                <a:cxnLst>
                  <a:cxn ang="0">
                    <a:pos x="T0" y="T1"/>
                  </a:cxn>
                  <a:cxn ang="0">
                    <a:pos x="T2" y="T3"/>
                  </a:cxn>
                  <a:cxn ang="0">
                    <a:pos x="T4" y="T5"/>
                  </a:cxn>
                  <a:cxn ang="0">
                    <a:pos x="T6" y="T7"/>
                  </a:cxn>
                  <a:cxn ang="0">
                    <a:pos x="T8" y="T9"/>
                  </a:cxn>
                </a:cxnLst>
                <a:rect l="0" t="0" r="r" b="b"/>
                <a:pathLst>
                  <a:path w="10" h="88">
                    <a:moveTo>
                      <a:pt x="0" y="88"/>
                    </a:moveTo>
                    <a:lnTo>
                      <a:pt x="10" y="76"/>
                    </a:lnTo>
                    <a:lnTo>
                      <a:pt x="10" y="0"/>
                    </a:lnTo>
                    <a:lnTo>
                      <a:pt x="0" y="9"/>
                    </a:lnTo>
                    <a:lnTo>
                      <a:pt x="0"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1" name="Freeform 59">
                <a:extLst>
                  <a:ext uri="{FF2B5EF4-FFF2-40B4-BE49-F238E27FC236}">
                    <a16:creationId xmlns:a16="http://schemas.microsoft.com/office/drawing/2014/main" id="{A37DE890-FB83-490D-BF0E-99FFF414E2CC}"/>
                  </a:ext>
                </a:extLst>
              </p:cNvPr>
              <p:cNvSpPr>
                <a:spLocks/>
              </p:cNvSpPr>
              <p:nvPr/>
            </p:nvSpPr>
            <p:spPr bwMode="auto">
              <a:xfrm>
                <a:off x="3297" y="2240"/>
                <a:ext cx="397" cy="9"/>
              </a:xfrm>
              <a:custGeom>
                <a:avLst/>
                <a:gdLst>
                  <a:gd name="T0" fmla="*/ 387 w 397"/>
                  <a:gd name="T1" fmla="*/ 9 h 9"/>
                  <a:gd name="T2" fmla="*/ 397 w 397"/>
                  <a:gd name="T3" fmla="*/ 0 h 9"/>
                  <a:gd name="T4" fmla="*/ 7 w 397"/>
                  <a:gd name="T5" fmla="*/ 0 h 9"/>
                  <a:gd name="T6" fmla="*/ 0 w 397"/>
                  <a:gd name="T7" fmla="*/ 9 h 9"/>
                  <a:gd name="T8" fmla="*/ 387 w 397"/>
                  <a:gd name="T9" fmla="*/ 9 h 9"/>
                </a:gdLst>
                <a:ahLst/>
                <a:cxnLst>
                  <a:cxn ang="0">
                    <a:pos x="T0" y="T1"/>
                  </a:cxn>
                  <a:cxn ang="0">
                    <a:pos x="T2" y="T3"/>
                  </a:cxn>
                  <a:cxn ang="0">
                    <a:pos x="T4" y="T5"/>
                  </a:cxn>
                  <a:cxn ang="0">
                    <a:pos x="T6" y="T7"/>
                  </a:cxn>
                  <a:cxn ang="0">
                    <a:pos x="T8" y="T9"/>
                  </a:cxn>
                </a:cxnLst>
                <a:rect l="0" t="0" r="r" b="b"/>
                <a:pathLst>
                  <a:path w="397" h="9">
                    <a:moveTo>
                      <a:pt x="387" y="9"/>
                    </a:moveTo>
                    <a:lnTo>
                      <a:pt x="397" y="0"/>
                    </a:lnTo>
                    <a:lnTo>
                      <a:pt x="7" y="0"/>
                    </a:lnTo>
                    <a:lnTo>
                      <a:pt x="0" y="9"/>
                    </a:lnTo>
                    <a:lnTo>
                      <a:pt x="3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2" name="Freeform 60">
                <a:extLst>
                  <a:ext uri="{FF2B5EF4-FFF2-40B4-BE49-F238E27FC236}">
                    <a16:creationId xmlns:a16="http://schemas.microsoft.com/office/drawing/2014/main" id="{871AC9C0-60C3-4096-BC8D-6B2D41414D87}"/>
                  </a:ext>
                </a:extLst>
              </p:cNvPr>
              <p:cNvSpPr>
                <a:spLocks/>
              </p:cNvSpPr>
              <p:nvPr/>
            </p:nvSpPr>
            <p:spPr bwMode="auto">
              <a:xfrm>
                <a:off x="3138" y="1864"/>
                <a:ext cx="166" cy="385"/>
              </a:xfrm>
              <a:custGeom>
                <a:avLst/>
                <a:gdLst>
                  <a:gd name="T0" fmla="*/ 159 w 166"/>
                  <a:gd name="T1" fmla="*/ 385 h 385"/>
                  <a:gd name="T2" fmla="*/ 166 w 166"/>
                  <a:gd name="T3" fmla="*/ 376 h 385"/>
                  <a:gd name="T4" fmla="*/ 0 w 166"/>
                  <a:gd name="T5" fmla="*/ 0 h 385"/>
                  <a:gd name="T6" fmla="*/ 12 w 166"/>
                  <a:gd name="T7" fmla="*/ 55 h 385"/>
                  <a:gd name="T8" fmla="*/ 159 w 166"/>
                  <a:gd name="T9" fmla="*/ 385 h 385"/>
                </a:gdLst>
                <a:ahLst/>
                <a:cxnLst>
                  <a:cxn ang="0">
                    <a:pos x="T0" y="T1"/>
                  </a:cxn>
                  <a:cxn ang="0">
                    <a:pos x="T2" y="T3"/>
                  </a:cxn>
                  <a:cxn ang="0">
                    <a:pos x="T4" y="T5"/>
                  </a:cxn>
                  <a:cxn ang="0">
                    <a:pos x="T6" y="T7"/>
                  </a:cxn>
                  <a:cxn ang="0">
                    <a:pos x="T8" y="T9"/>
                  </a:cxn>
                </a:cxnLst>
                <a:rect l="0" t="0" r="r" b="b"/>
                <a:pathLst>
                  <a:path w="166" h="385">
                    <a:moveTo>
                      <a:pt x="159" y="385"/>
                    </a:moveTo>
                    <a:lnTo>
                      <a:pt x="166" y="376"/>
                    </a:lnTo>
                    <a:lnTo>
                      <a:pt x="0" y="0"/>
                    </a:lnTo>
                    <a:lnTo>
                      <a:pt x="12" y="55"/>
                    </a:lnTo>
                    <a:lnTo>
                      <a:pt x="159"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3" name="Freeform 61">
                <a:extLst>
                  <a:ext uri="{FF2B5EF4-FFF2-40B4-BE49-F238E27FC236}">
                    <a16:creationId xmlns:a16="http://schemas.microsoft.com/office/drawing/2014/main" id="{1AAEE7F9-3508-4033-9004-00E0929B42C0}"/>
                  </a:ext>
                </a:extLst>
              </p:cNvPr>
              <p:cNvSpPr>
                <a:spLocks/>
              </p:cNvSpPr>
              <p:nvPr/>
            </p:nvSpPr>
            <p:spPr bwMode="auto">
              <a:xfrm>
                <a:off x="3730" y="2270"/>
                <a:ext cx="216" cy="12"/>
              </a:xfrm>
              <a:custGeom>
                <a:avLst/>
                <a:gdLst>
                  <a:gd name="T0" fmla="*/ 11 w 216"/>
                  <a:gd name="T1" fmla="*/ 0 h 12"/>
                  <a:gd name="T2" fmla="*/ 0 w 216"/>
                  <a:gd name="T3" fmla="*/ 12 h 12"/>
                  <a:gd name="T4" fmla="*/ 216 w 216"/>
                  <a:gd name="T5" fmla="*/ 12 h 12"/>
                  <a:gd name="T6" fmla="*/ 204 w 216"/>
                  <a:gd name="T7" fmla="*/ 0 h 12"/>
                  <a:gd name="T8" fmla="*/ 11 w 216"/>
                  <a:gd name="T9" fmla="*/ 0 h 12"/>
                </a:gdLst>
                <a:ahLst/>
                <a:cxnLst>
                  <a:cxn ang="0">
                    <a:pos x="T0" y="T1"/>
                  </a:cxn>
                  <a:cxn ang="0">
                    <a:pos x="T2" y="T3"/>
                  </a:cxn>
                  <a:cxn ang="0">
                    <a:pos x="T4" y="T5"/>
                  </a:cxn>
                  <a:cxn ang="0">
                    <a:pos x="T6" y="T7"/>
                  </a:cxn>
                  <a:cxn ang="0">
                    <a:pos x="T8" y="T9"/>
                  </a:cxn>
                </a:cxnLst>
                <a:rect l="0" t="0" r="r" b="b"/>
                <a:pathLst>
                  <a:path w="216" h="12">
                    <a:moveTo>
                      <a:pt x="11" y="0"/>
                    </a:moveTo>
                    <a:lnTo>
                      <a:pt x="0" y="12"/>
                    </a:lnTo>
                    <a:lnTo>
                      <a:pt x="216" y="12"/>
                    </a:lnTo>
                    <a:lnTo>
                      <a:pt x="204" y="0"/>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4" name="Freeform 62">
                <a:extLst>
                  <a:ext uri="{FF2B5EF4-FFF2-40B4-BE49-F238E27FC236}">
                    <a16:creationId xmlns:a16="http://schemas.microsoft.com/office/drawing/2014/main" id="{67E6EE67-C1AA-47F4-A867-D8E420DDDF84}"/>
                  </a:ext>
                </a:extLst>
              </p:cNvPr>
              <p:cNvSpPr>
                <a:spLocks/>
              </p:cNvSpPr>
              <p:nvPr/>
            </p:nvSpPr>
            <p:spPr bwMode="auto">
              <a:xfrm>
                <a:off x="3934" y="2116"/>
                <a:ext cx="12" cy="166"/>
              </a:xfrm>
              <a:custGeom>
                <a:avLst/>
                <a:gdLst>
                  <a:gd name="T0" fmla="*/ 0 w 12"/>
                  <a:gd name="T1" fmla="*/ 154 h 166"/>
                  <a:gd name="T2" fmla="*/ 12 w 12"/>
                  <a:gd name="T3" fmla="*/ 166 h 166"/>
                  <a:gd name="T4" fmla="*/ 12 w 12"/>
                  <a:gd name="T5" fmla="*/ 0 h 166"/>
                  <a:gd name="T6" fmla="*/ 0 w 12"/>
                  <a:gd name="T7" fmla="*/ 12 h 166"/>
                  <a:gd name="T8" fmla="*/ 0 w 12"/>
                  <a:gd name="T9" fmla="*/ 154 h 166"/>
                </a:gdLst>
                <a:ahLst/>
                <a:cxnLst>
                  <a:cxn ang="0">
                    <a:pos x="T0" y="T1"/>
                  </a:cxn>
                  <a:cxn ang="0">
                    <a:pos x="T2" y="T3"/>
                  </a:cxn>
                  <a:cxn ang="0">
                    <a:pos x="T4" y="T5"/>
                  </a:cxn>
                  <a:cxn ang="0">
                    <a:pos x="T6" y="T7"/>
                  </a:cxn>
                  <a:cxn ang="0">
                    <a:pos x="T8" y="T9"/>
                  </a:cxn>
                </a:cxnLst>
                <a:rect l="0" t="0" r="r" b="b"/>
                <a:pathLst>
                  <a:path w="12" h="166">
                    <a:moveTo>
                      <a:pt x="0" y="154"/>
                    </a:moveTo>
                    <a:lnTo>
                      <a:pt x="12" y="166"/>
                    </a:lnTo>
                    <a:lnTo>
                      <a:pt x="12" y="0"/>
                    </a:lnTo>
                    <a:lnTo>
                      <a:pt x="0" y="12"/>
                    </a:lnTo>
                    <a:lnTo>
                      <a:pt x="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5" name="Freeform 63">
                <a:extLst>
                  <a:ext uri="{FF2B5EF4-FFF2-40B4-BE49-F238E27FC236}">
                    <a16:creationId xmlns:a16="http://schemas.microsoft.com/office/drawing/2014/main" id="{9CA27ADD-E2D9-4CF0-B196-4EA399F0B4C4}"/>
                  </a:ext>
                </a:extLst>
              </p:cNvPr>
              <p:cNvSpPr>
                <a:spLocks/>
              </p:cNvSpPr>
              <p:nvPr/>
            </p:nvSpPr>
            <p:spPr bwMode="auto">
              <a:xfrm>
                <a:off x="3730" y="2116"/>
                <a:ext cx="216" cy="12"/>
              </a:xfrm>
              <a:custGeom>
                <a:avLst/>
                <a:gdLst>
                  <a:gd name="T0" fmla="*/ 204 w 216"/>
                  <a:gd name="T1" fmla="*/ 12 h 12"/>
                  <a:gd name="T2" fmla="*/ 216 w 216"/>
                  <a:gd name="T3" fmla="*/ 0 h 12"/>
                  <a:gd name="T4" fmla="*/ 0 w 216"/>
                  <a:gd name="T5" fmla="*/ 0 h 12"/>
                  <a:gd name="T6" fmla="*/ 11 w 216"/>
                  <a:gd name="T7" fmla="*/ 12 h 12"/>
                  <a:gd name="T8" fmla="*/ 204 w 216"/>
                  <a:gd name="T9" fmla="*/ 12 h 12"/>
                </a:gdLst>
                <a:ahLst/>
                <a:cxnLst>
                  <a:cxn ang="0">
                    <a:pos x="T0" y="T1"/>
                  </a:cxn>
                  <a:cxn ang="0">
                    <a:pos x="T2" y="T3"/>
                  </a:cxn>
                  <a:cxn ang="0">
                    <a:pos x="T4" y="T5"/>
                  </a:cxn>
                  <a:cxn ang="0">
                    <a:pos x="T6" y="T7"/>
                  </a:cxn>
                  <a:cxn ang="0">
                    <a:pos x="T8" y="T9"/>
                  </a:cxn>
                </a:cxnLst>
                <a:rect l="0" t="0" r="r" b="b"/>
                <a:pathLst>
                  <a:path w="216" h="12">
                    <a:moveTo>
                      <a:pt x="204" y="12"/>
                    </a:moveTo>
                    <a:lnTo>
                      <a:pt x="216" y="0"/>
                    </a:lnTo>
                    <a:lnTo>
                      <a:pt x="0" y="0"/>
                    </a:lnTo>
                    <a:lnTo>
                      <a:pt x="11" y="12"/>
                    </a:lnTo>
                    <a:lnTo>
                      <a:pt x="20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6" name="Freeform 64">
                <a:extLst>
                  <a:ext uri="{FF2B5EF4-FFF2-40B4-BE49-F238E27FC236}">
                    <a16:creationId xmlns:a16="http://schemas.microsoft.com/office/drawing/2014/main" id="{E77E2B42-0A83-4EC3-9A49-240522C626CD}"/>
                  </a:ext>
                </a:extLst>
              </p:cNvPr>
              <p:cNvSpPr>
                <a:spLocks/>
              </p:cNvSpPr>
              <p:nvPr/>
            </p:nvSpPr>
            <p:spPr bwMode="auto">
              <a:xfrm>
                <a:off x="3730" y="2116"/>
                <a:ext cx="11" cy="166"/>
              </a:xfrm>
              <a:custGeom>
                <a:avLst/>
                <a:gdLst>
                  <a:gd name="T0" fmla="*/ 11 w 11"/>
                  <a:gd name="T1" fmla="*/ 154 h 166"/>
                  <a:gd name="T2" fmla="*/ 11 w 11"/>
                  <a:gd name="T3" fmla="*/ 12 h 166"/>
                  <a:gd name="T4" fmla="*/ 0 w 11"/>
                  <a:gd name="T5" fmla="*/ 0 h 166"/>
                  <a:gd name="T6" fmla="*/ 0 w 11"/>
                  <a:gd name="T7" fmla="*/ 166 h 166"/>
                  <a:gd name="T8" fmla="*/ 11 w 11"/>
                  <a:gd name="T9" fmla="*/ 154 h 166"/>
                </a:gdLst>
                <a:ahLst/>
                <a:cxnLst>
                  <a:cxn ang="0">
                    <a:pos x="T0" y="T1"/>
                  </a:cxn>
                  <a:cxn ang="0">
                    <a:pos x="T2" y="T3"/>
                  </a:cxn>
                  <a:cxn ang="0">
                    <a:pos x="T4" y="T5"/>
                  </a:cxn>
                  <a:cxn ang="0">
                    <a:pos x="T6" y="T7"/>
                  </a:cxn>
                  <a:cxn ang="0">
                    <a:pos x="T8" y="T9"/>
                  </a:cxn>
                </a:cxnLst>
                <a:rect l="0" t="0" r="r" b="b"/>
                <a:pathLst>
                  <a:path w="11" h="166">
                    <a:moveTo>
                      <a:pt x="11" y="154"/>
                    </a:moveTo>
                    <a:lnTo>
                      <a:pt x="11" y="12"/>
                    </a:lnTo>
                    <a:lnTo>
                      <a:pt x="0" y="0"/>
                    </a:lnTo>
                    <a:lnTo>
                      <a:pt x="0" y="166"/>
                    </a:lnTo>
                    <a:lnTo>
                      <a:pt x="11"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7" name="Freeform 65">
                <a:extLst>
                  <a:ext uri="{FF2B5EF4-FFF2-40B4-BE49-F238E27FC236}">
                    <a16:creationId xmlns:a16="http://schemas.microsoft.com/office/drawing/2014/main" id="{6BAAB17C-7B7F-4208-B1A6-5CDA816DD221}"/>
                  </a:ext>
                </a:extLst>
              </p:cNvPr>
              <p:cNvSpPr>
                <a:spLocks/>
              </p:cNvSpPr>
              <p:nvPr/>
            </p:nvSpPr>
            <p:spPr bwMode="auto">
              <a:xfrm>
                <a:off x="3136" y="1774"/>
                <a:ext cx="197" cy="430"/>
              </a:xfrm>
              <a:custGeom>
                <a:avLst/>
                <a:gdLst>
                  <a:gd name="T0" fmla="*/ 197 w 197"/>
                  <a:gd name="T1" fmla="*/ 418 h 430"/>
                  <a:gd name="T2" fmla="*/ 16 w 197"/>
                  <a:gd name="T3" fmla="*/ 9 h 430"/>
                  <a:gd name="T4" fmla="*/ 0 w 197"/>
                  <a:gd name="T5" fmla="*/ 0 h 430"/>
                  <a:gd name="T6" fmla="*/ 190 w 197"/>
                  <a:gd name="T7" fmla="*/ 430 h 430"/>
                  <a:gd name="T8" fmla="*/ 197 w 197"/>
                  <a:gd name="T9" fmla="*/ 418 h 430"/>
                </a:gdLst>
                <a:ahLst/>
                <a:cxnLst>
                  <a:cxn ang="0">
                    <a:pos x="T0" y="T1"/>
                  </a:cxn>
                  <a:cxn ang="0">
                    <a:pos x="T2" y="T3"/>
                  </a:cxn>
                  <a:cxn ang="0">
                    <a:pos x="T4" y="T5"/>
                  </a:cxn>
                  <a:cxn ang="0">
                    <a:pos x="T6" y="T7"/>
                  </a:cxn>
                  <a:cxn ang="0">
                    <a:pos x="T8" y="T9"/>
                  </a:cxn>
                </a:cxnLst>
                <a:rect l="0" t="0" r="r" b="b"/>
                <a:pathLst>
                  <a:path w="197" h="430">
                    <a:moveTo>
                      <a:pt x="197" y="418"/>
                    </a:moveTo>
                    <a:lnTo>
                      <a:pt x="16" y="9"/>
                    </a:lnTo>
                    <a:lnTo>
                      <a:pt x="0" y="0"/>
                    </a:lnTo>
                    <a:lnTo>
                      <a:pt x="190" y="430"/>
                    </a:lnTo>
                    <a:lnTo>
                      <a:pt x="197"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8" name="Freeform 66">
                <a:extLst>
                  <a:ext uri="{FF2B5EF4-FFF2-40B4-BE49-F238E27FC236}">
                    <a16:creationId xmlns:a16="http://schemas.microsoft.com/office/drawing/2014/main" id="{8C17AA00-C539-4CEE-BB67-85BBB5E28879}"/>
                  </a:ext>
                </a:extLst>
              </p:cNvPr>
              <p:cNvSpPr>
                <a:spLocks/>
              </p:cNvSpPr>
              <p:nvPr/>
            </p:nvSpPr>
            <p:spPr bwMode="auto">
              <a:xfrm>
                <a:off x="3684" y="2071"/>
                <a:ext cx="307" cy="9"/>
              </a:xfrm>
              <a:custGeom>
                <a:avLst/>
                <a:gdLst>
                  <a:gd name="T0" fmla="*/ 0 w 307"/>
                  <a:gd name="T1" fmla="*/ 0 h 9"/>
                  <a:gd name="T2" fmla="*/ 10 w 307"/>
                  <a:gd name="T3" fmla="*/ 9 h 9"/>
                  <a:gd name="T4" fmla="*/ 297 w 307"/>
                  <a:gd name="T5" fmla="*/ 9 h 9"/>
                  <a:gd name="T6" fmla="*/ 307 w 307"/>
                  <a:gd name="T7" fmla="*/ 0 h 9"/>
                  <a:gd name="T8" fmla="*/ 0 w 307"/>
                  <a:gd name="T9" fmla="*/ 0 h 9"/>
                </a:gdLst>
                <a:ahLst/>
                <a:cxnLst>
                  <a:cxn ang="0">
                    <a:pos x="T0" y="T1"/>
                  </a:cxn>
                  <a:cxn ang="0">
                    <a:pos x="T2" y="T3"/>
                  </a:cxn>
                  <a:cxn ang="0">
                    <a:pos x="T4" y="T5"/>
                  </a:cxn>
                  <a:cxn ang="0">
                    <a:pos x="T6" y="T7"/>
                  </a:cxn>
                  <a:cxn ang="0">
                    <a:pos x="T8" y="T9"/>
                  </a:cxn>
                </a:cxnLst>
                <a:rect l="0" t="0" r="r" b="b"/>
                <a:pathLst>
                  <a:path w="307" h="9">
                    <a:moveTo>
                      <a:pt x="0" y="0"/>
                    </a:moveTo>
                    <a:lnTo>
                      <a:pt x="10" y="9"/>
                    </a:lnTo>
                    <a:lnTo>
                      <a:pt x="297" y="9"/>
                    </a:lnTo>
                    <a:lnTo>
                      <a:pt x="30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39" name="Freeform 67">
                <a:extLst>
                  <a:ext uri="{FF2B5EF4-FFF2-40B4-BE49-F238E27FC236}">
                    <a16:creationId xmlns:a16="http://schemas.microsoft.com/office/drawing/2014/main" id="{C8EB48DB-7D4D-41AA-A2EE-3F9DC8CF0CC6}"/>
                  </a:ext>
                </a:extLst>
              </p:cNvPr>
              <p:cNvSpPr>
                <a:spLocks/>
              </p:cNvSpPr>
              <p:nvPr/>
            </p:nvSpPr>
            <p:spPr bwMode="auto">
              <a:xfrm>
                <a:off x="3981" y="2071"/>
                <a:ext cx="10" cy="133"/>
              </a:xfrm>
              <a:custGeom>
                <a:avLst/>
                <a:gdLst>
                  <a:gd name="T0" fmla="*/ 10 w 10"/>
                  <a:gd name="T1" fmla="*/ 0 h 133"/>
                  <a:gd name="T2" fmla="*/ 0 w 10"/>
                  <a:gd name="T3" fmla="*/ 9 h 133"/>
                  <a:gd name="T4" fmla="*/ 0 w 10"/>
                  <a:gd name="T5" fmla="*/ 133 h 133"/>
                  <a:gd name="T6" fmla="*/ 10 w 10"/>
                  <a:gd name="T7" fmla="*/ 121 h 133"/>
                  <a:gd name="T8" fmla="*/ 10 w 10"/>
                  <a:gd name="T9" fmla="*/ 0 h 133"/>
                </a:gdLst>
                <a:ahLst/>
                <a:cxnLst>
                  <a:cxn ang="0">
                    <a:pos x="T0" y="T1"/>
                  </a:cxn>
                  <a:cxn ang="0">
                    <a:pos x="T2" y="T3"/>
                  </a:cxn>
                  <a:cxn ang="0">
                    <a:pos x="T4" y="T5"/>
                  </a:cxn>
                  <a:cxn ang="0">
                    <a:pos x="T6" y="T7"/>
                  </a:cxn>
                  <a:cxn ang="0">
                    <a:pos x="T8" y="T9"/>
                  </a:cxn>
                </a:cxnLst>
                <a:rect l="0" t="0" r="r" b="b"/>
                <a:pathLst>
                  <a:path w="10" h="133">
                    <a:moveTo>
                      <a:pt x="10" y="0"/>
                    </a:moveTo>
                    <a:lnTo>
                      <a:pt x="0" y="9"/>
                    </a:lnTo>
                    <a:lnTo>
                      <a:pt x="0" y="133"/>
                    </a:lnTo>
                    <a:lnTo>
                      <a:pt x="10" y="121"/>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0" name="Freeform 68">
                <a:extLst>
                  <a:ext uri="{FF2B5EF4-FFF2-40B4-BE49-F238E27FC236}">
                    <a16:creationId xmlns:a16="http://schemas.microsoft.com/office/drawing/2014/main" id="{75A575A2-4EC9-4E73-AD98-562B7FB1E7C3}"/>
                  </a:ext>
                </a:extLst>
              </p:cNvPr>
              <p:cNvSpPr>
                <a:spLocks/>
              </p:cNvSpPr>
              <p:nvPr/>
            </p:nvSpPr>
            <p:spPr bwMode="auto">
              <a:xfrm>
                <a:off x="3684" y="2071"/>
                <a:ext cx="10" cy="133"/>
              </a:xfrm>
              <a:custGeom>
                <a:avLst/>
                <a:gdLst>
                  <a:gd name="T0" fmla="*/ 0 w 10"/>
                  <a:gd name="T1" fmla="*/ 121 h 133"/>
                  <a:gd name="T2" fmla="*/ 10 w 10"/>
                  <a:gd name="T3" fmla="*/ 133 h 133"/>
                  <a:gd name="T4" fmla="*/ 10 w 10"/>
                  <a:gd name="T5" fmla="*/ 9 h 133"/>
                  <a:gd name="T6" fmla="*/ 0 w 10"/>
                  <a:gd name="T7" fmla="*/ 0 h 133"/>
                  <a:gd name="T8" fmla="*/ 0 w 10"/>
                  <a:gd name="T9" fmla="*/ 121 h 133"/>
                </a:gdLst>
                <a:ahLst/>
                <a:cxnLst>
                  <a:cxn ang="0">
                    <a:pos x="T0" y="T1"/>
                  </a:cxn>
                  <a:cxn ang="0">
                    <a:pos x="T2" y="T3"/>
                  </a:cxn>
                  <a:cxn ang="0">
                    <a:pos x="T4" y="T5"/>
                  </a:cxn>
                  <a:cxn ang="0">
                    <a:pos x="T6" y="T7"/>
                  </a:cxn>
                  <a:cxn ang="0">
                    <a:pos x="T8" y="T9"/>
                  </a:cxn>
                </a:cxnLst>
                <a:rect l="0" t="0" r="r" b="b"/>
                <a:pathLst>
                  <a:path w="10" h="133">
                    <a:moveTo>
                      <a:pt x="0" y="121"/>
                    </a:moveTo>
                    <a:lnTo>
                      <a:pt x="10" y="133"/>
                    </a:lnTo>
                    <a:lnTo>
                      <a:pt x="10" y="9"/>
                    </a:lnTo>
                    <a:lnTo>
                      <a:pt x="0" y="0"/>
                    </a:lnTo>
                    <a:lnTo>
                      <a:pt x="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1" name="Freeform 69">
                <a:extLst>
                  <a:ext uri="{FF2B5EF4-FFF2-40B4-BE49-F238E27FC236}">
                    <a16:creationId xmlns:a16="http://schemas.microsoft.com/office/drawing/2014/main" id="{7D58A0F4-B148-4AEA-AD77-BF451FEC6F06}"/>
                  </a:ext>
                </a:extLst>
              </p:cNvPr>
              <p:cNvSpPr>
                <a:spLocks/>
              </p:cNvSpPr>
              <p:nvPr/>
            </p:nvSpPr>
            <p:spPr bwMode="auto">
              <a:xfrm>
                <a:off x="3981" y="2192"/>
                <a:ext cx="369" cy="12"/>
              </a:xfrm>
              <a:custGeom>
                <a:avLst/>
                <a:gdLst>
                  <a:gd name="T0" fmla="*/ 10 w 369"/>
                  <a:gd name="T1" fmla="*/ 0 h 12"/>
                  <a:gd name="T2" fmla="*/ 0 w 369"/>
                  <a:gd name="T3" fmla="*/ 12 h 12"/>
                  <a:gd name="T4" fmla="*/ 369 w 369"/>
                  <a:gd name="T5" fmla="*/ 12 h 12"/>
                  <a:gd name="T6" fmla="*/ 362 w 369"/>
                  <a:gd name="T7" fmla="*/ 0 h 12"/>
                  <a:gd name="T8" fmla="*/ 10 w 369"/>
                  <a:gd name="T9" fmla="*/ 0 h 12"/>
                </a:gdLst>
                <a:ahLst/>
                <a:cxnLst>
                  <a:cxn ang="0">
                    <a:pos x="T0" y="T1"/>
                  </a:cxn>
                  <a:cxn ang="0">
                    <a:pos x="T2" y="T3"/>
                  </a:cxn>
                  <a:cxn ang="0">
                    <a:pos x="T4" y="T5"/>
                  </a:cxn>
                  <a:cxn ang="0">
                    <a:pos x="T6" y="T7"/>
                  </a:cxn>
                  <a:cxn ang="0">
                    <a:pos x="T8" y="T9"/>
                  </a:cxn>
                </a:cxnLst>
                <a:rect l="0" t="0" r="r" b="b"/>
                <a:pathLst>
                  <a:path w="369" h="12">
                    <a:moveTo>
                      <a:pt x="10" y="0"/>
                    </a:moveTo>
                    <a:lnTo>
                      <a:pt x="0" y="12"/>
                    </a:lnTo>
                    <a:lnTo>
                      <a:pt x="369" y="12"/>
                    </a:lnTo>
                    <a:lnTo>
                      <a:pt x="362"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2" name="Freeform 70">
                <a:extLst>
                  <a:ext uri="{FF2B5EF4-FFF2-40B4-BE49-F238E27FC236}">
                    <a16:creationId xmlns:a16="http://schemas.microsoft.com/office/drawing/2014/main" id="{853CF865-A541-47FC-A09D-DD229A135CC0}"/>
                  </a:ext>
                </a:extLst>
              </p:cNvPr>
              <p:cNvSpPr>
                <a:spLocks/>
              </p:cNvSpPr>
              <p:nvPr/>
            </p:nvSpPr>
            <p:spPr bwMode="auto">
              <a:xfrm>
                <a:off x="3136" y="1774"/>
                <a:ext cx="1404" cy="9"/>
              </a:xfrm>
              <a:custGeom>
                <a:avLst/>
                <a:gdLst>
                  <a:gd name="T0" fmla="*/ 1387 w 1404"/>
                  <a:gd name="T1" fmla="*/ 9 h 9"/>
                  <a:gd name="T2" fmla="*/ 1404 w 1404"/>
                  <a:gd name="T3" fmla="*/ 0 h 9"/>
                  <a:gd name="T4" fmla="*/ 0 w 1404"/>
                  <a:gd name="T5" fmla="*/ 0 h 9"/>
                  <a:gd name="T6" fmla="*/ 16 w 1404"/>
                  <a:gd name="T7" fmla="*/ 9 h 9"/>
                  <a:gd name="T8" fmla="*/ 1387 w 1404"/>
                  <a:gd name="T9" fmla="*/ 9 h 9"/>
                </a:gdLst>
                <a:ahLst/>
                <a:cxnLst>
                  <a:cxn ang="0">
                    <a:pos x="T0" y="T1"/>
                  </a:cxn>
                  <a:cxn ang="0">
                    <a:pos x="T2" y="T3"/>
                  </a:cxn>
                  <a:cxn ang="0">
                    <a:pos x="T4" y="T5"/>
                  </a:cxn>
                  <a:cxn ang="0">
                    <a:pos x="T6" y="T7"/>
                  </a:cxn>
                  <a:cxn ang="0">
                    <a:pos x="T8" y="T9"/>
                  </a:cxn>
                </a:cxnLst>
                <a:rect l="0" t="0" r="r" b="b"/>
                <a:pathLst>
                  <a:path w="1404" h="9">
                    <a:moveTo>
                      <a:pt x="1387" y="9"/>
                    </a:moveTo>
                    <a:lnTo>
                      <a:pt x="1404" y="0"/>
                    </a:lnTo>
                    <a:lnTo>
                      <a:pt x="0" y="0"/>
                    </a:lnTo>
                    <a:lnTo>
                      <a:pt x="16" y="9"/>
                    </a:lnTo>
                    <a:lnTo>
                      <a:pt x="1387"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3" name="Freeform 71">
                <a:extLst>
                  <a:ext uri="{FF2B5EF4-FFF2-40B4-BE49-F238E27FC236}">
                    <a16:creationId xmlns:a16="http://schemas.microsoft.com/office/drawing/2014/main" id="{F3C3AE07-3CEF-4F7A-A1B7-703533F93EEF}"/>
                  </a:ext>
                </a:extLst>
              </p:cNvPr>
              <p:cNvSpPr>
                <a:spLocks/>
              </p:cNvSpPr>
              <p:nvPr/>
            </p:nvSpPr>
            <p:spPr bwMode="auto">
              <a:xfrm>
                <a:off x="4343" y="1774"/>
                <a:ext cx="197" cy="430"/>
              </a:xfrm>
              <a:custGeom>
                <a:avLst/>
                <a:gdLst>
                  <a:gd name="T0" fmla="*/ 0 w 197"/>
                  <a:gd name="T1" fmla="*/ 418 h 430"/>
                  <a:gd name="T2" fmla="*/ 7 w 197"/>
                  <a:gd name="T3" fmla="*/ 430 h 430"/>
                  <a:gd name="T4" fmla="*/ 197 w 197"/>
                  <a:gd name="T5" fmla="*/ 0 h 430"/>
                  <a:gd name="T6" fmla="*/ 180 w 197"/>
                  <a:gd name="T7" fmla="*/ 9 h 430"/>
                  <a:gd name="T8" fmla="*/ 0 w 197"/>
                  <a:gd name="T9" fmla="*/ 418 h 430"/>
                </a:gdLst>
                <a:ahLst/>
                <a:cxnLst>
                  <a:cxn ang="0">
                    <a:pos x="T0" y="T1"/>
                  </a:cxn>
                  <a:cxn ang="0">
                    <a:pos x="T2" y="T3"/>
                  </a:cxn>
                  <a:cxn ang="0">
                    <a:pos x="T4" y="T5"/>
                  </a:cxn>
                  <a:cxn ang="0">
                    <a:pos x="T6" y="T7"/>
                  </a:cxn>
                  <a:cxn ang="0">
                    <a:pos x="T8" y="T9"/>
                  </a:cxn>
                </a:cxnLst>
                <a:rect l="0" t="0" r="r" b="b"/>
                <a:pathLst>
                  <a:path w="197" h="430">
                    <a:moveTo>
                      <a:pt x="0" y="418"/>
                    </a:moveTo>
                    <a:lnTo>
                      <a:pt x="7" y="430"/>
                    </a:lnTo>
                    <a:lnTo>
                      <a:pt x="197" y="0"/>
                    </a:lnTo>
                    <a:lnTo>
                      <a:pt x="180" y="9"/>
                    </a:lnTo>
                    <a:lnTo>
                      <a:pt x="0" y="4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44" name="Freeform 72">
                <a:extLst>
                  <a:ext uri="{FF2B5EF4-FFF2-40B4-BE49-F238E27FC236}">
                    <a16:creationId xmlns:a16="http://schemas.microsoft.com/office/drawing/2014/main" id="{63FAB264-7931-40DD-9162-9AD4FDF93BDB}"/>
                  </a:ext>
                </a:extLst>
              </p:cNvPr>
              <p:cNvSpPr>
                <a:spLocks/>
              </p:cNvSpPr>
              <p:nvPr/>
            </p:nvSpPr>
            <p:spPr bwMode="auto">
              <a:xfrm>
                <a:off x="3326" y="2192"/>
                <a:ext cx="368" cy="12"/>
              </a:xfrm>
              <a:custGeom>
                <a:avLst/>
                <a:gdLst>
                  <a:gd name="T0" fmla="*/ 7 w 368"/>
                  <a:gd name="T1" fmla="*/ 0 h 12"/>
                  <a:gd name="T2" fmla="*/ 0 w 368"/>
                  <a:gd name="T3" fmla="*/ 12 h 12"/>
                  <a:gd name="T4" fmla="*/ 368 w 368"/>
                  <a:gd name="T5" fmla="*/ 12 h 12"/>
                  <a:gd name="T6" fmla="*/ 358 w 368"/>
                  <a:gd name="T7" fmla="*/ 0 h 12"/>
                  <a:gd name="T8" fmla="*/ 7 w 368"/>
                  <a:gd name="T9" fmla="*/ 0 h 12"/>
                </a:gdLst>
                <a:ahLst/>
                <a:cxnLst>
                  <a:cxn ang="0">
                    <a:pos x="T0" y="T1"/>
                  </a:cxn>
                  <a:cxn ang="0">
                    <a:pos x="T2" y="T3"/>
                  </a:cxn>
                  <a:cxn ang="0">
                    <a:pos x="T4" y="T5"/>
                  </a:cxn>
                  <a:cxn ang="0">
                    <a:pos x="T6" y="T7"/>
                  </a:cxn>
                  <a:cxn ang="0">
                    <a:pos x="T8" y="T9"/>
                  </a:cxn>
                </a:cxnLst>
                <a:rect l="0" t="0" r="r" b="b"/>
                <a:pathLst>
                  <a:path w="368" h="12">
                    <a:moveTo>
                      <a:pt x="7" y="0"/>
                    </a:moveTo>
                    <a:lnTo>
                      <a:pt x="0" y="12"/>
                    </a:lnTo>
                    <a:lnTo>
                      <a:pt x="368" y="12"/>
                    </a:lnTo>
                    <a:lnTo>
                      <a:pt x="358"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grpSp>
        <p:nvGrpSpPr>
          <p:cNvPr id="147" name="组合 146">
            <a:extLst>
              <a:ext uri="{FF2B5EF4-FFF2-40B4-BE49-F238E27FC236}">
                <a16:creationId xmlns:a16="http://schemas.microsoft.com/office/drawing/2014/main" id="{711F47EA-65AF-4F04-8571-51686665832F}"/>
              </a:ext>
            </a:extLst>
          </p:cNvPr>
          <p:cNvGrpSpPr/>
          <p:nvPr/>
        </p:nvGrpSpPr>
        <p:grpSpPr>
          <a:xfrm>
            <a:off x="3506649" y="2085968"/>
            <a:ext cx="552450" cy="552450"/>
            <a:chOff x="3678404" y="2170455"/>
            <a:chExt cx="736600" cy="736600"/>
          </a:xfrm>
        </p:grpSpPr>
        <p:grpSp>
          <p:nvGrpSpPr>
            <p:cNvPr id="148" name="组合 147">
              <a:extLst>
                <a:ext uri="{FF2B5EF4-FFF2-40B4-BE49-F238E27FC236}">
                  <a16:creationId xmlns:a16="http://schemas.microsoft.com/office/drawing/2014/main" id="{A37BECCA-ED56-4046-8DC1-1D93CE88AFA1}"/>
                </a:ext>
              </a:extLst>
            </p:cNvPr>
            <p:cNvGrpSpPr/>
            <p:nvPr/>
          </p:nvGrpSpPr>
          <p:grpSpPr>
            <a:xfrm>
              <a:off x="3678404" y="2170455"/>
              <a:ext cx="736600" cy="736600"/>
              <a:chOff x="8286667" y="635396"/>
              <a:chExt cx="736600" cy="736600"/>
            </a:xfrm>
          </p:grpSpPr>
          <p:sp>
            <p:nvSpPr>
              <p:cNvPr id="154" name="椭圆 153">
                <a:extLst>
                  <a:ext uri="{FF2B5EF4-FFF2-40B4-BE49-F238E27FC236}">
                    <a16:creationId xmlns:a16="http://schemas.microsoft.com/office/drawing/2014/main" id="{7428975C-2CFD-43D7-ABA2-C91A0340D953}"/>
                  </a:ext>
                </a:extLst>
              </p:cNvPr>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5" name="椭圆 154">
                <a:extLst>
                  <a:ext uri="{FF2B5EF4-FFF2-40B4-BE49-F238E27FC236}">
                    <a16:creationId xmlns:a16="http://schemas.microsoft.com/office/drawing/2014/main" id="{9A878984-74B0-449D-A335-E9700A40ED36}"/>
                  </a:ext>
                </a:extLst>
              </p:cNvPr>
              <p:cNvSpPr/>
              <p:nvPr/>
            </p:nvSpPr>
            <p:spPr>
              <a:xfrm>
                <a:off x="8394381" y="743110"/>
                <a:ext cx="521172" cy="521172"/>
              </a:xfrm>
              <a:prstGeom prst="ellipse">
                <a:avLst/>
              </a:prstGeom>
              <a:solidFill>
                <a:srgbClr val="01ACBE"/>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49" name="Group 909">
              <a:extLst>
                <a:ext uri="{FF2B5EF4-FFF2-40B4-BE49-F238E27FC236}">
                  <a16:creationId xmlns:a16="http://schemas.microsoft.com/office/drawing/2014/main" id="{EF477FAF-9AA2-489C-BBE6-B1A99845E955}"/>
                </a:ext>
              </a:extLst>
            </p:cNvPr>
            <p:cNvGrpSpPr>
              <a:grpSpLocks noChangeAspect="1"/>
            </p:cNvGrpSpPr>
            <p:nvPr/>
          </p:nvGrpSpPr>
          <p:grpSpPr bwMode="auto">
            <a:xfrm>
              <a:off x="3895992" y="2402053"/>
              <a:ext cx="321515" cy="274198"/>
              <a:chOff x="6090" y="1175"/>
              <a:chExt cx="265" cy="226"/>
            </a:xfrm>
            <a:solidFill>
              <a:schemeClr val="bg1"/>
            </a:solidFill>
            <a:effectLst/>
          </p:grpSpPr>
          <p:sp>
            <p:nvSpPr>
              <p:cNvPr id="150" name="Freeform 910">
                <a:extLst>
                  <a:ext uri="{FF2B5EF4-FFF2-40B4-BE49-F238E27FC236}">
                    <a16:creationId xmlns:a16="http://schemas.microsoft.com/office/drawing/2014/main" id="{A175D24A-0A96-43E8-9733-9EC275E17BD6}"/>
                  </a:ext>
                </a:extLst>
              </p:cNvPr>
              <p:cNvSpPr>
                <a:spLocks/>
              </p:cNvSpPr>
              <p:nvPr/>
            </p:nvSpPr>
            <p:spPr bwMode="auto">
              <a:xfrm>
                <a:off x="6129" y="1269"/>
                <a:ext cx="56" cy="96"/>
              </a:xfrm>
              <a:custGeom>
                <a:avLst/>
                <a:gdLst>
                  <a:gd name="T0" fmla="*/ 2 w 23"/>
                  <a:gd name="T1" fmla="*/ 40 h 40"/>
                  <a:gd name="T2" fmla="*/ 21 w 23"/>
                  <a:gd name="T3" fmla="*/ 40 h 40"/>
                  <a:gd name="T4" fmla="*/ 23 w 23"/>
                  <a:gd name="T5" fmla="*/ 38 h 40"/>
                  <a:gd name="T6" fmla="*/ 23 w 23"/>
                  <a:gd name="T7" fmla="*/ 2 h 40"/>
                  <a:gd name="T8" fmla="*/ 21 w 23"/>
                  <a:gd name="T9" fmla="*/ 0 h 40"/>
                  <a:gd name="T10" fmla="*/ 2 w 23"/>
                  <a:gd name="T11" fmla="*/ 0 h 40"/>
                  <a:gd name="T12" fmla="*/ 0 w 23"/>
                  <a:gd name="T13" fmla="*/ 2 h 40"/>
                  <a:gd name="T14" fmla="*/ 0 w 23"/>
                  <a:gd name="T15" fmla="*/ 38 h 40"/>
                  <a:gd name="T16" fmla="*/ 2 w 23"/>
                  <a:gd name="T17"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40">
                    <a:moveTo>
                      <a:pt x="2" y="40"/>
                    </a:moveTo>
                    <a:cubicBezTo>
                      <a:pt x="21" y="40"/>
                      <a:pt x="21" y="40"/>
                      <a:pt x="21" y="40"/>
                    </a:cubicBezTo>
                    <a:cubicBezTo>
                      <a:pt x="22" y="40"/>
                      <a:pt x="23" y="39"/>
                      <a:pt x="23" y="38"/>
                    </a:cubicBezTo>
                    <a:cubicBezTo>
                      <a:pt x="23" y="2"/>
                      <a:pt x="23" y="2"/>
                      <a:pt x="23" y="2"/>
                    </a:cubicBezTo>
                    <a:cubicBezTo>
                      <a:pt x="23" y="1"/>
                      <a:pt x="22" y="0"/>
                      <a:pt x="21" y="0"/>
                    </a:cubicBezTo>
                    <a:cubicBezTo>
                      <a:pt x="2" y="0"/>
                      <a:pt x="2" y="0"/>
                      <a:pt x="2" y="0"/>
                    </a:cubicBezTo>
                    <a:cubicBezTo>
                      <a:pt x="1" y="0"/>
                      <a:pt x="0" y="1"/>
                      <a:pt x="0" y="2"/>
                    </a:cubicBezTo>
                    <a:cubicBezTo>
                      <a:pt x="0" y="38"/>
                      <a:pt x="0" y="38"/>
                      <a:pt x="0" y="38"/>
                    </a:cubicBezTo>
                    <a:cubicBezTo>
                      <a:pt x="0" y="39"/>
                      <a:pt x="1" y="40"/>
                      <a:pt x="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51" name="Freeform 911">
                <a:extLst>
                  <a:ext uri="{FF2B5EF4-FFF2-40B4-BE49-F238E27FC236}">
                    <a16:creationId xmlns:a16="http://schemas.microsoft.com/office/drawing/2014/main" id="{CEE91542-A5C2-4D85-805D-506684AC1CA2}"/>
                  </a:ext>
                </a:extLst>
              </p:cNvPr>
              <p:cNvSpPr>
                <a:spLocks/>
              </p:cNvSpPr>
              <p:nvPr/>
            </p:nvSpPr>
            <p:spPr bwMode="auto">
              <a:xfrm>
                <a:off x="6209" y="1235"/>
                <a:ext cx="54" cy="130"/>
              </a:xfrm>
              <a:custGeom>
                <a:avLst/>
                <a:gdLst>
                  <a:gd name="T0" fmla="*/ 2 w 22"/>
                  <a:gd name="T1" fmla="*/ 54 h 54"/>
                  <a:gd name="T2" fmla="*/ 20 w 22"/>
                  <a:gd name="T3" fmla="*/ 54 h 54"/>
                  <a:gd name="T4" fmla="*/ 22 w 22"/>
                  <a:gd name="T5" fmla="*/ 52 h 54"/>
                  <a:gd name="T6" fmla="*/ 22 w 22"/>
                  <a:gd name="T7" fmla="*/ 2 h 54"/>
                  <a:gd name="T8" fmla="*/ 20 w 22"/>
                  <a:gd name="T9" fmla="*/ 0 h 54"/>
                  <a:gd name="T10" fmla="*/ 2 w 22"/>
                  <a:gd name="T11" fmla="*/ 0 h 54"/>
                  <a:gd name="T12" fmla="*/ 0 w 22"/>
                  <a:gd name="T13" fmla="*/ 2 h 54"/>
                  <a:gd name="T14" fmla="*/ 0 w 22"/>
                  <a:gd name="T15" fmla="*/ 52 h 54"/>
                  <a:gd name="T16" fmla="*/ 2 w 22"/>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54">
                    <a:moveTo>
                      <a:pt x="2" y="54"/>
                    </a:moveTo>
                    <a:cubicBezTo>
                      <a:pt x="20" y="54"/>
                      <a:pt x="20" y="54"/>
                      <a:pt x="20" y="54"/>
                    </a:cubicBezTo>
                    <a:cubicBezTo>
                      <a:pt x="21" y="54"/>
                      <a:pt x="22" y="53"/>
                      <a:pt x="22" y="52"/>
                    </a:cubicBezTo>
                    <a:cubicBezTo>
                      <a:pt x="22" y="2"/>
                      <a:pt x="22" y="2"/>
                      <a:pt x="22" y="2"/>
                    </a:cubicBezTo>
                    <a:cubicBezTo>
                      <a:pt x="22" y="1"/>
                      <a:pt x="21" y="0"/>
                      <a:pt x="20" y="0"/>
                    </a:cubicBezTo>
                    <a:cubicBezTo>
                      <a:pt x="2" y="0"/>
                      <a:pt x="2" y="0"/>
                      <a:pt x="2" y="0"/>
                    </a:cubicBezTo>
                    <a:cubicBezTo>
                      <a:pt x="1" y="0"/>
                      <a:pt x="0" y="1"/>
                      <a:pt x="0" y="2"/>
                    </a:cubicBezTo>
                    <a:cubicBezTo>
                      <a:pt x="0" y="52"/>
                      <a:pt x="0" y="52"/>
                      <a:pt x="0" y="52"/>
                    </a:cubicBezTo>
                    <a:cubicBezTo>
                      <a:pt x="0" y="53"/>
                      <a:pt x="1" y="54"/>
                      <a:pt x="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52" name="Freeform 912">
                <a:extLst>
                  <a:ext uri="{FF2B5EF4-FFF2-40B4-BE49-F238E27FC236}">
                    <a16:creationId xmlns:a16="http://schemas.microsoft.com/office/drawing/2014/main" id="{98E34635-7BD5-4F85-B865-4976E55F367A}"/>
                  </a:ext>
                </a:extLst>
              </p:cNvPr>
              <p:cNvSpPr>
                <a:spLocks/>
              </p:cNvSpPr>
              <p:nvPr/>
            </p:nvSpPr>
            <p:spPr bwMode="auto">
              <a:xfrm>
                <a:off x="6287" y="1207"/>
                <a:ext cx="56" cy="158"/>
              </a:xfrm>
              <a:custGeom>
                <a:avLst/>
                <a:gdLst>
                  <a:gd name="T0" fmla="*/ 2 w 23"/>
                  <a:gd name="T1" fmla="*/ 66 h 66"/>
                  <a:gd name="T2" fmla="*/ 21 w 23"/>
                  <a:gd name="T3" fmla="*/ 66 h 66"/>
                  <a:gd name="T4" fmla="*/ 23 w 23"/>
                  <a:gd name="T5" fmla="*/ 64 h 66"/>
                  <a:gd name="T6" fmla="*/ 23 w 23"/>
                  <a:gd name="T7" fmla="*/ 2 h 66"/>
                  <a:gd name="T8" fmla="*/ 21 w 23"/>
                  <a:gd name="T9" fmla="*/ 0 h 66"/>
                  <a:gd name="T10" fmla="*/ 2 w 23"/>
                  <a:gd name="T11" fmla="*/ 0 h 66"/>
                  <a:gd name="T12" fmla="*/ 0 w 23"/>
                  <a:gd name="T13" fmla="*/ 2 h 66"/>
                  <a:gd name="T14" fmla="*/ 0 w 23"/>
                  <a:gd name="T15" fmla="*/ 64 h 66"/>
                  <a:gd name="T16" fmla="*/ 2 w 23"/>
                  <a:gd name="T17" fmla="*/ 6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66">
                    <a:moveTo>
                      <a:pt x="2" y="66"/>
                    </a:moveTo>
                    <a:cubicBezTo>
                      <a:pt x="21" y="66"/>
                      <a:pt x="21" y="66"/>
                      <a:pt x="21" y="66"/>
                    </a:cubicBezTo>
                    <a:cubicBezTo>
                      <a:pt x="22" y="66"/>
                      <a:pt x="23" y="65"/>
                      <a:pt x="23" y="64"/>
                    </a:cubicBezTo>
                    <a:cubicBezTo>
                      <a:pt x="23" y="2"/>
                      <a:pt x="23" y="2"/>
                      <a:pt x="23" y="2"/>
                    </a:cubicBezTo>
                    <a:cubicBezTo>
                      <a:pt x="23" y="1"/>
                      <a:pt x="22" y="0"/>
                      <a:pt x="21" y="0"/>
                    </a:cubicBezTo>
                    <a:cubicBezTo>
                      <a:pt x="2" y="0"/>
                      <a:pt x="2" y="0"/>
                      <a:pt x="2" y="0"/>
                    </a:cubicBezTo>
                    <a:cubicBezTo>
                      <a:pt x="1" y="0"/>
                      <a:pt x="0" y="1"/>
                      <a:pt x="0" y="2"/>
                    </a:cubicBezTo>
                    <a:cubicBezTo>
                      <a:pt x="0" y="64"/>
                      <a:pt x="0" y="64"/>
                      <a:pt x="0" y="64"/>
                    </a:cubicBezTo>
                    <a:cubicBezTo>
                      <a:pt x="0" y="65"/>
                      <a:pt x="1" y="66"/>
                      <a:pt x="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sp>
            <p:nvSpPr>
              <p:cNvPr id="153" name="Freeform 913">
                <a:extLst>
                  <a:ext uri="{FF2B5EF4-FFF2-40B4-BE49-F238E27FC236}">
                    <a16:creationId xmlns:a16="http://schemas.microsoft.com/office/drawing/2014/main" id="{74AD552A-FF69-49A3-BF2E-A10C59846D2E}"/>
                  </a:ext>
                </a:extLst>
              </p:cNvPr>
              <p:cNvSpPr>
                <a:spLocks/>
              </p:cNvSpPr>
              <p:nvPr/>
            </p:nvSpPr>
            <p:spPr bwMode="auto">
              <a:xfrm>
                <a:off x="6090" y="1175"/>
                <a:ext cx="265" cy="226"/>
              </a:xfrm>
              <a:custGeom>
                <a:avLst/>
                <a:gdLst>
                  <a:gd name="T0" fmla="*/ 104 w 109"/>
                  <a:gd name="T1" fmla="*/ 85 h 94"/>
                  <a:gd name="T2" fmla="*/ 9 w 109"/>
                  <a:gd name="T3" fmla="*/ 85 h 94"/>
                  <a:gd name="T4" fmla="*/ 9 w 109"/>
                  <a:gd name="T5" fmla="*/ 85 h 94"/>
                  <a:gd name="T6" fmla="*/ 9 w 109"/>
                  <a:gd name="T7" fmla="*/ 4 h 94"/>
                  <a:gd name="T8" fmla="*/ 4 w 109"/>
                  <a:gd name="T9" fmla="*/ 0 h 94"/>
                  <a:gd name="T10" fmla="*/ 0 w 109"/>
                  <a:gd name="T11" fmla="*/ 4 h 94"/>
                  <a:gd name="T12" fmla="*/ 0 w 109"/>
                  <a:gd name="T13" fmla="*/ 85 h 94"/>
                  <a:gd name="T14" fmla="*/ 9 w 109"/>
                  <a:gd name="T15" fmla="*/ 94 h 94"/>
                  <a:gd name="T16" fmla="*/ 104 w 109"/>
                  <a:gd name="T17" fmla="*/ 94 h 94"/>
                  <a:gd name="T18" fmla="*/ 109 w 109"/>
                  <a:gd name="T19" fmla="*/ 90 h 94"/>
                  <a:gd name="T20" fmla="*/ 104 w 109"/>
                  <a:gd name="T21" fmla="*/ 8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94">
                    <a:moveTo>
                      <a:pt x="104" y="85"/>
                    </a:moveTo>
                    <a:cubicBezTo>
                      <a:pt x="9" y="85"/>
                      <a:pt x="9" y="85"/>
                      <a:pt x="9" y="85"/>
                    </a:cubicBezTo>
                    <a:cubicBezTo>
                      <a:pt x="9" y="85"/>
                      <a:pt x="9" y="85"/>
                      <a:pt x="9" y="85"/>
                    </a:cubicBezTo>
                    <a:cubicBezTo>
                      <a:pt x="9" y="4"/>
                      <a:pt x="9" y="4"/>
                      <a:pt x="9" y="4"/>
                    </a:cubicBezTo>
                    <a:cubicBezTo>
                      <a:pt x="9" y="2"/>
                      <a:pt x="7" y="0"/>
                      <a:pt x="4" y="0"/>
                    </a:cubicBezTo>
                    <a:cubicBezTo>
                      <a:pt x="2" y="0"/>
                      <a:pt x="0" y="2"/>
                      <a:pt x="0" y="4"/>
                    </a:cubicBezTo>
                    <a:cubicBezTo>
                      <a:pt x="0" y="85"/>
                      <a:pt x="0" y="85"/>
                      <a:pt x="0" y="85"/>
                    </a:cubicBezTo>
                    <a:cubicBezTo>
                      <a:pt x="0" y="90"/>
                      <a:pt x="4" y="94"/>
                      <a:pt x="9" y="94"/>
                    </a:cubicBezTo>
                    <a:cubicBezTo>
                      <a:pt x="104" y="94"/>
                      <a:pt x="104" y="94"/>
                      <a:pt x="104" y="94"/>
                    </a:cubicBezTo>
                    <a:cubicBezTo>
                      <a:pt x="107" y="94"/>
                      <a:pt x="109" y="92"/>
                      <a:pt x="109" y="90"/>
                    </a:cubicBezTo>
                    <a:cubicBezTo>
                      <a:pt x="109" y="87"/>
                      <a:pt x="107" y="85"/>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chemeClr val="bg1"/>
                  </a:solidFill>
                </a:endParaRPr>
              </a:p>
            </p:txBody>
          </p:sp>
        </p:grpSp>
      </p:grpSp>
      <p:grpSp>
        <p:nvGrpSpPr>
          <p:cNvPr id="156" name="组合 155">
            <a:extLst>
              <a:ext uri="{FF2B5EF4-FFF2-40B4-BE49-F238E27FC236}">
                <a16:creationId xmlns:a16="http://schemas.microsoft.com/office/drawing/2014/main" id="{120ECB56-6D81-477E-80B2-CD425F5BF359}"/>
              </a:ext>
            </a:extLst>
          </p:cNvPr>
          <p:cNvGrpSpPr/>
          <p:nvPr/>
        </p:nvGrpSpPr>
        <p:grpSpPr>
          <a:xfrm>
            <a:off x="7425256" y="4048174"/>
            <a:ext cx="552450" cy="552450"/>
            <a:chOff x="7715921" y="3596185"/>
            <a:chExt cx="736600" cy="736600"/>
          </a:xfrm>
        </p:grpSpPr>
        <p:grpSp>
          <p:nvGrpSpPr>
            <p:cNvPr id="157" name="组合 156">
              <a:extLst>
                <a:ext uri="{FF2B5EF4-FFF2-40B4-BE49-F238E27FC236}">
                  <a16:creationId xmlns:a16="http://schemas.microsoft.com/office/drawing/2014/main" id="{7D0038D0-390D-4318-814A-2AF5B4CB5913}"/>
                </a:ext>
              </a:extLst>
            </p:cNvPr>
            <p:cNvGrpSpPr/>
            <p:nvPr/>
          </p:nvGrpSpPr>
          <p:grpSpPr>
            <a:xfrm>
              <a:off x="7715921" y="3596185"/>
              <a:ext cx="736600" cy="736600"/>
              <a:chOff x="8286667" y="635396"/>
              <a:chExt cx="736600" cy="736600"/>
            </a:xfrm>
          </p:grpSpPr>
          <p:sp>
            <p:nvSpPr>
              <p:cNvPr id="163" name="椭圆 162">
                <a:extLst>
                  <a:ext uri="{FF2B5EF4-FFF2-40B4-BE49-F238E27FC236}">
                    <a16:creationId xmlns:a16="http://schemas.microsoft.com/office/drawing/2014/main" id="{C17064FE-DCEF-4FB3-90FD-B6BF3BF1798F}"/>
                  </a:ext>
                </a:extLst>
              </p:cNvPr>
              <p:cNvSpPr/>
              <p:nvPr/>
            </p:nvSpPr>
            <p:spPr>
              <a:xfrm>
                <a:off x="8286667" y="635396"/>
                <a:ext cx="736600" cy="736600"/>
              </a:xfrm>
              <a:prstGeom prst="ellipse">
                <a:avLst/>
              </a:prstGeom>
              <a:gradFill flip="none" rotWithShape="1">
                <a:gsLst>
                  <a:gs pos="0">
                    <a:schemeClr val="bg1">
                      <a:lumMod val="85000"/>
                    </a:schemeClr>
                  </a:gs>
                  <a:gs pos="100000">
                    <a:srgbClr val="F7F7F7"/>
                  </a:gs>
                </a:gsLst>
                <a:lin ang="2700000" scaled="1"/>
                <a:tileRect/>
              </a:gradFill>
              <a:ln w="15875">
                <a:gradFill flip="none" rotWithShape="1">
                  <a:gsLst>
                    <a:gs pos="0">
                      <a:schemeClr val="bg1"/>
                    </a:gs>
                    <a:gs pos="100000">
                      <a:schemeClr val="bg1">
                        <a:lumMod val="85000"/>
                      </a:schemeClr>
                    </a:gs>
                  </a:gsLst>
                  <a:lin ang="2700000" scaled="1"/>
                  <a:tileRect/>
                </a:gradFill>
              </a:ln>
              <a:effectLst>
                <a:outerShdw blurRad="101600" dist="50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4" name="椭圆 163">
                <a:extLst>
                  <a:ext uri="{FF2B5EF4-FFF2-40B4-BE49-F238E27FC236}">
                    <a16:creationId xmlns:a16="http://schemas.microsoft.com/office/drawing/2014/main" id="{FF57C31E-CDBA-43A2-9A84-466ADAC1CEC7}"/>
                  </a:ext>
                </a:extLst>
              </p:cNvPr>
              <p:cNvSpPr/>
              <p:nvPr/>
            </p:nvSpPr>
            <p:spPr>
              <a:xfrm>
                <a:off x="8394381" y="743110"/>
                <a:ext cx="521172" cy="521172"/>
              </a:xfrm>
              <a:prstGeom prst="ellipse">
                <a:avLst/>
              </a:prstGeom>
              <a:solidFill>
                <a:srgbClr val="E87071"/>
              </a:solidFill>
              <a:ln w="15875">
                <a:gradFill flip="none" rotWithShape="1">
                  <a:gsLst>
                    <a:gs pos="100000">
                      <a:schemeClr val="bg1"/>
                    </a:gs>
                    <a:gs pos="0">
                      <a:schemeClr val="bg1">
                        <a:lumMod val="75000"/>
                      </a:schemeClr>
                    </a:gs>
                  </a:gsLst>
                  <a:lin ang="2700000" scaled="1"/>
                  <a:tileRect/>
                </a:gradFill>
              </a:ln>
              <a:effectLst>
                <a:innerShdw blurRad="635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158" name="组合 157">
              <a:extLst>
                <a:ext uri="{FF2B5EF4-FFF2-40B4-BE49-F238E27FC236}">
                  <a16:creationId xmlns:a16="http://schemas.microsoft.com/office/drawing/2014/main" id="{4413D679-E532-41DF-934D-DE111A3AAFB3}"/>
                </a:ext>
              </a:extLst>
            </p:cNvPr>
            <p:cNvGrpSpPr/>
            <p:nvPr/>
          </p:nvGrpSpPr>
          <p:grpSpPr>
            <a:xfrm>
              <a:off x="7948637" y="3804338"/>
              <a:ext cx="275408" cy="296010"/>
              <a:chOff x="8042594" y="2360613"/>
              <a:chExt cx="403225" cy="433388"/>
            </a:xfrm>
            <a:solidFill>
              <a:schemeClr val="bg1"/>
            </a:solidFill>
          </p:grpSpPr>
          <p:sp>
            <p:nvSpPr>
              <p:cNvPr id="159" name="Freeform 23">
                <a:extLst>
                  <a:ext uri="{FF2B5EF4-FFF2-40B4-BE49-F238E27FC236}">
                    <a16:creationId xmlns:a16="http://schemas.microsoft.com/office/drawing/2014/main" id="{6635DB72-3718-42E7-A266-9345DE872A46}"/>
                  </a:ext>
                </a:extLst>
              </p:cNvPr>
              <p:cNvSpPr>
                <a:spLocks/>
              </p:cNvSpPr>
              <p:nvPr/>
            </p:nvSpPr>
            <p:spPr bwMode="auto">
              <a:xfrm>
                <a:off x="8042594" y="2541588"/>
                <a:ext cx="223838" cy="252413"/>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0" name="Freeform 24">
                <a:extLst>
                  <a:ext uri="{FF2B5EF4-FFF2-40B4-BE49-F238E27FC236}">
                    <a16:creationId xmlns:a16="http://schemas.microsoft.com/office/drawing/2014/main" id="{A304332B-81E0-4AE5-A9A6-C6B223C961C7}"/>
                  </a:ext>
                </a:extLst>
              </p:cNvPr>
              <p:cNvSpPr>
                <a:spLocks/>
              </p:cNvSpPr>
              <p:nvPr/>
            </p:nvSpPr>
            <p:spPr bwMode="auto">
              <a:xfrm>
                <a:off x="8190231" y="2424113"/>
                <a:ext cx="228600" cy="369888"/>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1" name="Freeform 25">
                <a:extLst>
                  <a:ext uri="{FF2B5EF4-FFF2-40B4-BE49-F238E27FC236}">
                    <a16:creationId xmlns:a16="http://schemas.microsoft.com/office/drawing/2014/main" id="{C7D1FDC6-03D4-409B-A1E1-F1B2B2C28CB7}"/>
                  </a:ext>
                </a:extLst>
              </p:cNvPr>
              <p:cNvSpPr>
                <a:spLocks/>
              </p:cNvSpPr>
              <p:nvPr/>
            </p:nvSpPr>
            <p:spPr bwMode="auto">
              <a:xfrm>
                <a:off x="8293419" y="2566988"/>
                <a:ext cx="152400" cy="219075"/>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sp>
            <p:nvSpPr>
              <p:cNvPr id="162" name="Freeform 26">
                <a:extLst>
                  <a:ext uri="{FF2B5EF4-FFF2-40B4-BE49-F238E27FC236}">
                    <a16:creationId xmlns:a16="http://schemas.microsoft.com/office/drawing/2014/main" id="{30329898-E629-47EE-978E-5C7899E0460E}"/>
                  </a:ext>
                </a:extLst>
              </p:cNvPr>
              <p:cNvSpPr>
                <a:spLocks/>
              </p:cNvSpPr>
              <p:nvPr/>
            </p:nvSpPr>
            <p:spPr bwMode="auto">
              <a:xfrm>
                <a:off x="8328344" y="2360613"/>
                <a:ext cx="74613" cy="76200"/>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p>
            </p:txBody>
          </p:sp>
        </p:grpSp>
      </p:grpSp>
      <p:sp>
        <p:nvSpPr>
          <p:cNvPr id="169" name="TextBox 277">
            <a:extLst>
              <a:ext uri="{FF2B5EF4-FFF2-40B4-BE49-F238E27FC236}">
                <a16:creationId xmlns:a16="http://schemas.microsoft.com/office/drawing/2014/main" id="{F02C1B38-BB6A-4324-9E90-86B15650B07C}"/>
              </a:ext>
            </a:extLst>
          </p:cNvPr>
          <p:cNvSpPr txBox="1"/>
          <p:nvPr/>
        </p:nvSpPr>
        <p:spPr>
          <a:xfrm>
            <a:off x="1146321" y="2059013"/>
            <a:ext cx="2360328" cy="923330"/>
          </a:xfrm>
          <a:prstGeom prst="rect">
            <a:avLst/>
          </a:prstGeom>
          <a:noFill/>
        </p:spPr>
        <p:txBody>
          <a:bodyPr wrap="square" rtlCol="0">
            <a:spAutoFit/>
          </a:bodyPr>
          <a:lstStyle/>
          <a:p>
            <a:pPr>
              <a:lnSpc>
                <a:spcPct val="150000"/>
              </a:lnSpc>
              <a:spcBef>
                <a:spcPts val="600"/>
              </a:spcBef>
            </a:pPr>
            <a:r>
              <a:rPr lang="zh-CN" altLang="zh-CN" sz="1200" dirty="0">
                <a:solidFill>
                  <a:srgbClr val="404040"/>
                </a:solidFill>
                <a:latin typeface="微软雅黑" panose="020B0503020204020204" pitchFamily="34" charset="-122"/>
                <a:ea typeface="微软雅黑" panose="020B0503020204020204" pitchFamily="34" charset="-122"/>
              </a:rPr>
              <a:t>负责网店日常改版策划，上架，推广，销售，售后服务等经营与管理工作。</a:t>
            </a:r>
          </a:p>
        </p:txBody>
      </p:sp>
      <p:sp>
        <p:nvSpPr>
          <p:cNvPr id="170" name="TextBox 278">
            <a:extLst>
              <a:ext uri="{FF2B5EF4-FFF2-40B4-BE49-F238E27FC236}">
                <a16:creationId xmlns:a16="http://schemas.microsoft.com/office/drawing/2014/main" id="{23C34A85-9F76-48D1-8349-C175864F9B23}"/>
              </a:ext>
            </a:extLst>
          </p:cNvPr>
          <p:cNvSpPr txBox="1"/>
          <p:nvPr/>
        </p:nvSpPr>
        <p:spPr>
          <a:xfrm>
            <a:off x="1293782" y="4316789"/>
            <a:ext cx="2360328" cy="646331"/>
          </a:xfrm>
          <a:prstGeom prst="rect">
            <a:avLst/>
          </a:prstGeom>
          <a:noFill/>
        </p:spPr>
        <p:txBody>
          <a:bodyPr wrap="square" rtlCol="0">
            <a:spAutoFit/>
          </a:bodyPr>
          <a:lstStyle/>
          <a:p>
            <a:pPr>
              <a:lnSpc>
                <a:spcPct val="150000"/>
              </a:lnSpc>
              <a:spcBef>
                <a:spcPts val="600"/>
              </a:spcBef>
            </a:pPr>
            <a:r>
              <a:rPr lang="zh-CN" altLang="zh-CN" sz="1200" dirty="0">
                <a:solidFill>
                  <a:srgbClr val="404040"/>
                </a:solidFill>
                <a:latin typeface="微软雅黑" panose="020B0503020204020204" pitchFamily="34" charset="-122"/>
                <a:ea typeface="微软雅黑" panose="020B0503020204020204" pitchFamily="34" charset="-122"/>
              </a:rPr>
              <a:t>负责执行与配合公司相关营销活动，策划店铺促销方案。</a:t>
            </a:r>
          </a:p>
        </p:txBody>
      </p:sp>
      <p:sp>
        <p:nvSpPr>
          <p:cNvPr id="171" name="TextBox 279">
            <a:extLst>
              <a:ext uri="{FF2B5EF4-FFF2-40B4-BE49-F238E27FC236}">
                <a16:creationId xmlns:a16="http://schemas.microsoft.com/office/drawing/2014/main" id="{3AA97106-C08B-4637-A563-1E49A445F489}"/>
              </a:ext>
            </a:extLst>
          </p:cNvPr>
          <p:cNvSpPr txBox="1"/>
          <p:nvPr/>
        </p:nvSpPr>
        <p:spPr>
          <a:xfrm>
            <a:off x="8419200" y="1747925"/>
            <a:ext cx="2360328" cy="646331"/>
          </a:xfrm>
          <a:prstGeom prst="rect">
            <a:avLst/>
          </a:prstGeom>
          <a:noFill/>
        </p:spPr>
        <p:txBody>
          <a:bodyPr wrap="square" rtlCol="0">
            <a:spAutoFit/>
          </a:bodyPr>
          <a:lstStyle/>
          <a:p>
            <a:pPr>
              <a:lnSpc>
                <a:spcPct val="150000"/>
              </a:lnSpc>
              <a:spcBef>
                <a:spcPts val="600"/>
              </a:spcBef>
            </a:pPr>
            <a:r>
              <a:rPr lang="zh-CN" altLang="zh-CN" sz="1200" dirty="0">
                <a:solidFill>
                  <a:srgbClr val="404040"/>
                </a:solidFill>
                <a:latin typeface="微软雅黑" panose="020B0503020204020204" pitchFamily="34" charset="-122"/>
                <a:ea typeface="微软雅黑" panose="020B0503020204020204" pitchFamily="34" charset="-122"/>
              </a:rPr>
              <a:t>负责网店日常维护，保证网店的正常运作，优化店铺及商品排名。</a:t>
            </a:r>
          </a:p>
        </p:txBody>
      </p:sp>
      <p:sp>
        <p:nvSpPr>
          <p:cNvPr id="172" name="TextBox 280">
            <a:extLst>
              <a:ext uri="{FF2B5EF4-FFF2-40B4-BE49-F238E27FC236}">
                <a16:creationId xmlns:a16="http://schemas.microsoft.com/office/drawing/2014/main" id="{51410B3F-B470-4F76-8CE1-1CCB2A90276B}"/>
              </a:ext>
            </a:extLst>
          </p:cNvPr>
          <p:cNvSpPr txBox="1"/>
          <p:nvPr/>
        </p:nvSpPr>
        <p:spPr>
          <a:xfrm>
            <a:off x="8138621" y="3960566"/>
            <a:ext cx="2360328" cy="923330"/>
          </a:xfrm>
          <a:prstGeom prst="rect">
            <a:avLst/>
          </a:prstGeom>
          <a:noFill/>
        </p:spPr>
        <p:txBody>
          <a:bodyPr wrap="square" rtlCol="0">
            <a:spAutoFit/>
          </a:bodyPr>
          <a:lstStyle/>
          <a:p>
            <a:pPr>
              <a:lnSpc>
                <a:spcPct val="150000"/>
              </a:lnSpc>
              <a:spcBef>
                <a:spcPts val="600"/>
              </a:spcBef>
            </a:pPr>
            <a:r>
              <a:rPr lang="zh-CN" altLang="zh-CN" sz="1200" dirty="0">
                <a:solidFill>
                  <a:srgbClr val="404040"/>
                </a:solidFill>
                <a:latin typeface="微软雅黑" panose="020B0503020204020204" pitchFamily="34" charset="-122"/>
                <a:ea typeface="微软雅黑" panose="020B0503020204020204" pitchFamily="34" charset="-122"/>
              </a:rPr>
              <a:t>负责收集市场和行业信息，提供有效应对方案</a:t>
            </a:r>
            <a:r>
              <a:rPr lang="zh-CN" altLang="en-US" sz="1200" dirty="0">
                <a:solidFill>
                  <a:srgbClr val="404040"/>
                </a:solidFill>
                <a:latin typeface="微软雅黑" panose="020B0503020204020204" pitchFamily="34" charset="-122"/>
                <a:ea typeface="微软雅黑" panose="020B0503020204020204" pitchFamily="34" charset="-122"/>
              </a:rPr>
              <a:t>。</a:t>
            </a:r>
            <a:r>
              <a:rPr lang="zh-CN" altLang="zh-CN" sz="1200" dirty="0">
                <a:solidFill>
                  <a:srgbClr val="404040"/>
                </a:solidFill>
                <a:latin typeface="微软雅黑" panose="020B0503020204020204" pitchFamily="34" charset="-122"/>
                <a:ea typeface="微软雅黑" panose="020B0503020204020204" pitchFamily="34" charset="-122"/>
              </a:rPr>
              <a:t>客户关系维护，处理相关客户投诉及纠纷问题。</a:t>
            </a:r>
          </a:p>
        </p:txBody>
      </p:sp>
      <p:pic>
        <p:nvPicPr>
          <p:cNvPr id="3" name="图片 2">
            <a:extLst>
              <a:ext uri="{FF2B5EF4-FFF2-40B4-BE49-F238E27FC236}">
                <a16:creationId xmlns:a16="http://schemas.microsoft.com/office/drawing/2014/main" id="{2647A8EC-F4E4-4426-B372-611645E7076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31509" y="1357011"/>
            <a:ext cx="3131857" cy="4424848"/>
          </a:xfrm>
          <a:prstGeom prst="rect">
            <a:avLst/>
          </a:prstGeom>
        </p:spPr>
      </p:pic>
      <p:pic>
        <p:nvPicPr>
          <p:cNvPr id="5" name="图片 4">
            <a:extLst>
              <a:ext uri="{FF2B5EF4-FFF2-40B4-BE49-F238E27FC236}">
                <a16:creationId xmlns:a16="http://schemas.microsoft.com/office/drawing/2014/main" id="{62B02A3C-D349-4E47-A7AC-075471FC349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70185" y="4275206"/>
            <a:ext cx="4715822" cy="3013305"/>
          </a:xfrm>
          <a:prstGeom prst="rect">
            <a:avLst/>
          </a:prstGeom>
        </p:spPr>
      </p:pic>
      <p:pic>
        <p:nvPicPr>
          <p:cNvPr id="173" name="图片 172">
            <a:extLst>
              <a:ext uri="{FF2B5EF4-FFF2-40B4-BE49-F238E27FC236}">
                <a16:creationId xmlns:a16="http://schemas.microsoft.com/office/drawing/2014/main" id="{11DF380D-4636-492E-991F-C52A9BAAF6A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48093" y="-974416"/>
            <a:ext cx="4715822" cy="3013305"/>
          </a:xfrm>
          <a:prstGeom prst="rect">
            <a:avLst/>
          </a:prstGeom>
        </p:spPr>
      </p:pic>
      <p:sp>
        <p:nvSpPr>
          <p:cNvPr id="179" name="TextBox 41">
            <a:extLst>
              <a:ext uri="{FF2B5EF4-FFF2-40B4-BE49-F238E27FC236}">
                <a16:creationId xmlns:a16="http://schemas.microsoft.com/office/drawing/2014/main" id="{CE65ABA2-F06E-4333-90B7-95AE107ECF20}"/>
              </a:ext>
            </a:extLst>
          </p:cNvPr>
          <p:cNvSpPr txBox="1"/>
          <p:nvPr/>
        </p:nvSpPr>
        <p:spPr bwMode="auto">
          <a:xfrm>
            <a:off x="4550357" y="5896209"/>
            <a:ext cx="2813009" cy="369332"/>
          </a:xfrm>
          <a:prstGeom prst="rect">
            <a:avLst/>
          </a:prstGeom>
          <a:solidFill>
            <a:srgbClr val="EB3F32"/>
          </a:solidFill>
          <a:ln>
            <a:noFill/>
          </a:ln>
          <a:effectLst/>
        </p:spPr>
        <p:style>
          <a:lnRef idx="1">
            <a:schemeClr val="accent5"/>
          </a:lnRef>
          <a:fillRef idx="3">
            <a:schemeClr val="accent5"/>
          </a:fillRef>
          <a:effectRef idx="2">
            <a:schemeClr val="accent5"/>
          </a:effectRef>
          <a:fontRef idx="minor">
            <a:schemeClr val="lt1"/>
          </a:fontRef>
        </p:style>
        <p:txBody>
          <a:bodyPr wrap="square">
            <a:spAutoFit/>
          </a:bodyPr>
          <a:lstStyle/>
          <a:p>
            <a:pPr algn="dist" fontAlgn="auto">
              <a:spcBef>
                <a:spcPts val="0"/>
              </a:spcBef>
              <a:spcAft>
                <a:spcPts val="0"/>
              </a:spcAft>
              <a:buFont typeface="Arial" pitchFamily="34" charset="0"/>
              <a:buNone/>
              <a:defRPr/>
            </a:pPr>
            <a:r>
              <a:rPr lang="zh-CN" altLang="zh-CN"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整体规划营销推广等</a:t>
            </a:r>
            <a:endParaRPr lang="zh-CN" altLang="en-US"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nvGrpSpPr>
          <p:cNvPr id="181" name="组合 55">
            <a:extLst>
              <a:ext uri="{FF2B5EF4-FFF2-40B4-BE49-F238E27FC236}">
                <a16:creationId xmlns:a16="http://schemas.microsoft.com/office/drawing/2014/main" id="{996A32DC-678A-4002-B74A-1E05291C8232}"/>
              </a:ext>
            </a:extLst>
          </p:cNvPr>
          <p:cNvGrpSpPr/>
          <p:nvPr/>
        </p:nvGrpSpPr>
        <p:grpSpPr bwMode="auto">
          <a:xfrm>
            <a:off x="4193818" y="177245"/>
            <a:ext cx="3573065" cy="696471"/>
            <a:chOff x="3791743" y="5346472"/>
            <a:chExt cx="5833187" cy="1152803"/>
          </a:xfrm>
          <a:effectLst/>
        </p:grpSpPr>
        <p:sp>
          <p:nvSpPr>
            <p:cNvPr id="182" name="任意多边形 166">
              <a:extLst>
                <a:ext uri="{FF2B5EF4-FFF2-40B4-BE49-F238E27FC236}">
                  <a16:creationId xmlns:a16="http://schemas.microsoft.com/office/drawing/2014/main" id="{59F8B9F9-DC97-44CE-8237-52241B6202C1}"/>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183" name="圆角矩形 165">
              <a:extLst>
                <a:ext uri="{FF2B5EF4-FFF2-40B4-BE49-F238E27FC236}">
                  <a16:creationId xmlns:a16="http://schemas.microsoft.com/office/drawing/2014/main" id="{EF6CF9C0-71E3-47CB-84B8-F9BEA24A5850}"/>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184" name="圆角矩形 167">
              <a:extLst>
                <a:ext uri="{FF2B5EF4-FFF2-40B4-BE49-F238E27FC236}">
                  <a16:creationId xmlns:a16="http://schemas.microsoft.com/office/drawing/2014/main" id="{A8B9D888-F4F1-42E0-BAAC-181BB04564AA}"/>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2550426411"/>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1"/>
                                            </p:tgtEl>
                                            <p:attrNameLst>
                                              <p:attrName>style.visibility</p:attrName>
                                            </p:attrNameLst>
                                          </p:cBhvr>
                                          <p:to>
                                            <p:strVal val="visible"/>
                                          </p:to>
                                        </p:set>
                                        <p:animEffect transition="in" filter="fade">
                                          <p:cBhvr>
                                            <p:cTn id="7" dur="500"/>
                                            <p:tgtEl>
                                              <p:spTgt spid="18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47"/>
                                            </p:tgtEl>
                                            <p:attrNameLst>
                                              <p:attrName>style.visibility</p:attrName>
                                            </p:attrNameLst>
                                          </p:cBhvr>
                                          <p:to>
                                            <p:strVal val="visible"/>
                                          </p:to>
                                        </p:set>
                                        <p:anim calcmode="lin" valueType="num">
                                          <p:cBhvr>
                                            <p:cTn id="11" dur="500" fill="hold"/>
                                            <p:tgtEl>
                                              <p:spTgt spid="147"/>
                                            </p:tgtEl>
                                            <p:attrNameLst>
                                              <p:attrName>ppt_w</p:attrName>
                                            </p:attrNameLst>
                                          </p:cBhvr>
                                          <p:tavLst>
                                            <p:tav tm="0">
                                              <p:val>
                                                <p:fltVal val="0"/>
                                              </p:val>
                                            </p:tav>
                                            <p:tav tm="100000">
                                              <p:val>
                                                <p:strVal val="#ppt_w"/>
                                              </p:val>
                                            </p:tav>
                                          </p:tavLst>
                                        </p:anim>
                                        <p:anim calcmode="lin" valueType="num">
                                          <p:cBhvr>
                                            <p:cTn id="12" dur="500" fill="hold"/>
                                            <p:tgtEl>
                                              <p:spTgt spid="147"/>
                                            </p:tgtEl>
                                            <p:attrNameLst>
                                              <p:attrName>ppt_h</p:attrName>
                                            </p:attrNameLst>
                                          </p:cBhvr>
                                          <p:tavLst>
                                            <p:tav tm="0">
                                              <p:val>
                                                <p:fltVal val="0"/>
                                              </p:val>
                                            </p:tav>
                                            <p:tav tm="100000">
                                              <p:val>
                                                <p:strVal val="#ppt_h"/>
                                              </p:val>
                                            </p:tav>
                                          </p:tavLst>
                                        </p:anim>
                                        <p:animEffect transition="in" filter="fade">
                                          <p:cBhvr>
                                            <p:cTn id="13" dur="500"/>
                                            <p:tgtEl>
                                              <p:spTgt spid="147"/>
                                            </p:tgtEl>
                                          </p:cBhvr>
                                        </p:animEffect>
                                      </p:childTnLst>
                                    </p:cTn>
                                  </p:par>
                                  <p:par>
                                    <p:cTn id="14" presetID="53" presetClass="entr" presetSubtype="16" fill="hold" nodeType="withEffect">
                                      <p:stCondLst>
                                        <p:cond delay="0"/>
                                      </p:stCondLst>
                                      <p:childTnLst>
                                        <p:set>
                                          <p:cBhvr>
                                            <p:cTn id="15" dur="1" fill="hold">
                                              <p:stCondLst>
                                                <p:cond delay="0"/>
                                              </p:stCondLst>
                                            </p:cTn>
                                            <p:tgtEl>
                                              <p:spTgt spid="86"/>
                                            </p:tgtEl>
                                            <p:attrNameLst>
                                              <p:attrName>style.visibility</p:attrName>
                                            </p:attrNameLst>
                                          </p:cBhvr>
                                          <p:to>
                                            <p:strVal val="visible"/>
                                          </p:to>
                                        </p:set>
                                        <p:anim calcmode="lin" valueType="num">
                                          <p:cBhvr>
                                            <p:cTn id="16" dur="500" fill="hold"/>
                                            <p:tgtEl>
                                              <p:spTgt spid="86"/>
                                            </p:tgtEl>
                                            <p:attrNameLst>
                                              <p:attrName>ppt_w</p:attrName>
                                            </p:attrNameLst>
                                          </p:cBhvr>
                                          <p:tavLst>
                                            <p:tav tm="0">
                                              <p:val>
                                                <p:fltVal val="0"/>
                                              </p:val>
                                            </p:tav>
                                            <p:tav tm="100000">
                                              <p:val>
                                                <p:strVal val="#ppt_w"/>
                                              </p:val>
                                            </p:tav>
                                          </p:tavLst>
                                        </p:anim>
                                        <p:anim calcmode="lin" valueType="num">
                                          <p:cBhvr>
                                            <p:cTn id="17" dur="500" fill="hold"/>
                                            <p:tgtEl>
                                              <p:spTgt spid="86"/>
                                            </p:tgtEl>
                                            <p:attrNameLst>
                                              <p:attrName>ppt_h</p:attrName>
                                            </p:attrNameLst>
                                          </p:cBhvr>
                                          <p:tavLst>
                                            <p:tav tm="0">
                                              <p:val>
                                                <p:fltVal val="0"/>
                                              </p:val>
                                            </p:tav>
                                            <p:tav tm="100000">
                                              <p:val>
                                                <p:strVal val="#ppt_h"/>
                                              </p:val>
                                            </p:tav>
                                          </p:tavLst>
                                        </p:anim>
                                        <p:animEffect transition="in" filter="fade">
                                          <p:cBhvr>
                                            <p:cTn id="18" dur="500"/>
                                            <p:tgtEl>
                                              <p:spTgt spid="86"/>
                                            </p:tgtEl>
                                          </p:cBhvr>
                                        </p:animEffect>
                                      </p:childTnLst>
                                    </p:cTn>
                                  </p:par>
                                  <p:par>
                                    <p:cTn id="19" presetID="53" presetClass="entr" presetSubtype="16" fill="hold" nodeType="withEffect">
                                      <p:stCondLst>
                                        <p:cond delay="0"/>
                                      </p:stCondLst>
                                      <p:childTnLst>
                                        <p:set>
                                          <p:cBhvr>
                                            <p:cTn id="20" dur="1" fill="hold">
                                              <p:stCondLst>
                                                <p:cond delay="0"/>
                                              </p:stCondLst>
                                            </p:cTn>
                                            <p:tgtEl>
                                              <p:spTgt spid="156"/>
                                            </p:tgtEl>
                                            <p:attrNameLst>
                                              <p:attrName>style.visibility</p:attrName>
                                            </p:attrNameLst>
                                          </p:cBhvr>
                                          <p:to>
                                            <p:strVal val="visible"/>
                                          </p:to>
                                        </p:set>
                                        <p:anim calcmode="lin" valueType="num">
                                          <p:cBhvr>
                                            <p:cTn id="21" dur="500" fill="hold"/>
                                            <p:tgtEl>
                                              <p:spTgt spid="156"/>
                                            </p:tgtEl>
                                            <p:attrNameLst>
                                              <p:attrName>ppt_w</p:attrName>
                                            </p:attrNameLst>
                                          </p:cBhvr>
                                          <p:tavLst>
                                            <p:tav tm="0">
                                              <p:val>
                                                <p:fltVal val="0"/>
                                              </p:val>
                                            </p:tav>
                                            <p:tav tm="100000">
                                              <p:val>
                                                <p:strVal val="#ppt_w"/>
                                              </p:val>
                                            </p:tav>
                                          </p:tavLst>
                                        </p:anim>
                                        <p:anim calcmode="lin" valueType="num">
                                          <p:cBhvr>
                                            <p:cTn id="22" dur="500" fill="hold"/>
                                            <p:tgtEl>
                                              <p:spTgt spid="156"/>
                                            </p:tgtEl>
                                            <p:attrNameLst>
                                              <p:attrName>ppt_h</p:attrName>
                                            </p:attrNameLst>
                                          </p:cBhvr>
                                          <p:tavLst>
                                            <p:tav tm="0">
                                              <p:val>
                                                <p:fltVal val="0"/>
                                              </p:val>
                                            </p:tav>
                                            <p:tav tm="100000">
                                              <p:val>
                                                <p:strVal val="#ppt_h"/>
                                              </p:val>
                                            </p:tav>
                                          </p:tavLst>
                                        </p:anim>
                                        <p:animEffect transition="in" filter="fade">
                                          <p:cBhvr>
                                            <p:cTn id="23" dur="500"/>
                                            <p:tgtEl>
                                              <p:spTgt spid="156"/>
                                            </p:tgtEl>
                                          </p:cBhvr>
                                        </p:animEffect>
                                      </p:childTnLst>
                                    </p:cTn>
                                  </p:par>
                                  <p:par>
                                    <p:cTn id="24" presetID="53" presetClass="entr" presetSubtype="16" fill="hold" nodeType="withEffect">
                                      <p:stCondLst>
                                        <p:cond delay="0"/>
                                      </p:stCondLst>
                                      <p:childTnLst>
                                        <p:set>
                                          <p:cBhvr>
                                            <p:cTn id="25" dur="1" fill="hold">
                                              <p:stCondLst>
                                                <p:cond delay="0"/>
                                              </p:stCondLst>
                                            </p:cTn>
                                            <p:tgtEl>
                                              <p:spTgt spid="108"/>
                                            </p:tgtEl>
                                            <p:attrNameLst>
                                              <p:attrName>style.visibility</p:attrName>
                                            </p:attrNameLst>
                                          </p:cBhvr>
                                          <p:to>
                                            <p:strVal val="visible"/>
                                          </p:to>
                                        </p:set>
                                        <p:anim calcmode="lin" valueType="num">
                                          <p:cBhvr>
                                            <p:cTn id="26" dur="500" fill="hold"/>
                                            <p:tgtEl>
                                              <p:spTgt spid="108"/>
                                            </p:tgtEl>
                                            <p:attrNameLst>
                                              <p:attrName>ppt_w</p:attrName>
                                            </p:attrNameLst>
                                          </p:cBhvr>
                                          <p:tavLst>
                                            <p:tav tm="0">
                                              <p:val>
                                                <p:fltVal val="0"/>
                                              </p:val>
                                            </p:tav>
                                            <p:tav tm="100000">
                                              <p:val>
                                                <p:strVal val="#ppt_w"/>
                                              </p:val>
                                            </p:tav>
                                          </p:tavLst>
                                        </p:anim>
                                        <p:anim calcmode="lin" valueType="num">
                                          <p:cBhvr>
                                            <p:cTn id="27" dur="500" fill="hold"/>
                                            <p:tgtEl>
                                              <p:spTgt spid="108"/>
                                            </p:tgtEl>
                                            <p:attrNameLst>
                                              <p:attrName>ppt_h</p:attrName>
                                            </p:attrNameLst>
                                          </p:cBhvr>
                                          <p:tavLst>
                                            <p:tav tm="0">
                                              <p:val>
                                                <p:fltVal val="0"/>
                                              </p:val>
                                            </p:tav>
                                            <p:tav tm="100000">
                                              <p:val>
                                                <p:strVal val="#ppt_h"/>
                                              </p:val>
                                            </p:tav>
                                          </p:tavLst>
                                        </p:anim>
                                        <p:animEffect transition="in" filter="fade">
                                          <p:cBhvr>
                                            <p:cTn id="28" dur="500"/>
                                            <p:tgtEl>
                                              <p:spTgt spid="108"/>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71"/>
                                            </p:tgtEl>
                                            <p:attrNameLst>
                                              <p:attrName>style.visibility</p:attrName>
                                            </p:attrNameLst>
                                          </p:cBhvr>
                                          <p:to>
                                            <p:strVal val="visible"/>
                                          </p:to>
                                        </p:set>
                                        <p:animEffect transition="in" filter="wipe(left)">
                                          <p:cBhvr>
                                            <p:cTn id="32" dur="500"/>
                                            <p:tgtEl>
                                              <p:spTgt spid="171"/>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169"/>
                                            </p:tgtEl>
                                            <p:attrNameLst>
                                              <p:attrName>style.visibility</p:attrName>
                                            </p:attrNameLst>
                                          </p:cBhvr>
                                          <p:to>
                                            <p:strVal val="visible"/>
                                          </p:to>
                                        </p:set>
                                        <p:animEffect transition="in" filter="wipe(right)">
                                          <p:cBhvr>
                                            <p:cTn id="35" dur="500"/>
                                            <p:tgtEl>
                                              <p:spTgt spid="169"/>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170"/>
                                            </p:tgtEl>
                                            <p:attrNameLst>
                                              <p:attrName>style.visibility</p:attrName>
                                            </p:attrNameLst>
                                          </p:cBhvr>
                                          <p:to>
                                            <p:strVal val="visible"/>
                                          </p:to>
                                        </p:set>
                                        <p:animEffect transition="in" filter="wipe(right)">
                                          <p:cBhvr>
                                            <p:cTn id="38" dur="500"/>
                                            <p:tgtEl>
                                              <p:spTgt spid="17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72"/>
                                            </p:tgtEl>
                                            <p:attrNameLst>
                                              <p:attrName>style.visibility</p:attrName>
                                            </p:attrNameLst>
                                          </p:cBhvr>
                                          <p:to>
                                            <p:strVal val="visible"/>
                                          </p:to>
                                        </p:set>
                                        <p:animEffect transition="in" filter="wipe(left)">
                                          <p:cBhvr>
                                            <p:cTn id="41" dur="500"/>
                                            <p:tgtEl>
                                              <p:spTgt spid="172"/>
                                            </p:tgtEl>
                                          </p:cBhvr>
                                        </p:animEffect>
                                      </p:childTnLst>
                                    </p:cTn>
                                  </p:par>
                                </p:childTnLst>
                              </p:cTn>
                            </p:par>
                            <p:par>
                              <p:cTn id="42" fill="hold">
                                <p:stCondLst>
                                  <p:cond delay="1500"/>
                                </p:stCondLst>
                                <p:childTnLst>
                                  <p:par>
                                    <p:cTn id="43" presetID="2" presetClass="entr" presetSubtype="4" fill="hold" grpId="0" nodeType="afterEffect" p14:presetBounceEnd="48000">
                                      <p:stCondLst>
                                        <p:cond delay="0"/>
                                      </p:stCondLst>
                                      <p:childTnLst>
                                        <p:set>
                                          <p:cBhvr>
                                            <p:cTn id="44" dur="1" fill="hold">
                                              <p:stCondLst>
                                                <p:cond delay="0"/>
                                              </p:stCondLst>
                                            </p:cTn>
                                            <p:tgtEl>
                                              <p:spTgt spid="179"/>
                                            </p:tgtEl>
                                            <p:attrNameLst>
                                              <p:attrName>style.visibility</p:attrName>
                                            </p:attrNameLst>
                                          </p:cBhvr>
                                          <p:to>
                                            <p:strVal val="visible"/>
                                          </p:to>
                                        </p:set>
                                        <p:anim calcmode="lin" valueType="num" p14:bounceEnd="48000">
                                          <p:cBhvr additive="base">
                                            <p:cTn id="45" dur="500" fill="hold"/>
                                            <p:tgtEl>
                                              <p:spTgt spid="179"/>
                                            </p:tgtEl>
                                            <p:attrNameLst>
                                              <p:attrName>ppt_x</p:attrName>
                                            </p:attrNameLst>
                                          </p:cBhvr>
                                          <p:tavLst>
                                            <p:tav tm="0">
                                              <p:val>
                                                <p:strVal val="#ppt_x"/>
                                              </p:val>
                                            </p:tav>
                                            <p:tav tm="100000">
                                              <p:val>
                                                <p:strVal val="#ppt_x"/>
                                              </p:val>
                                            </p:tav>
                                          </p:tavLst>
                                        </p:anim>
                                        <p:anim calcmode="lin" valueType="num" p14:bounceEnd="48000">
                                          <p:cBhvr additive="base">
                                            <p:cTn id="46" dur="500" fill="hold"/>
                                            <p:tgtEl>
                                              <p:spTgt spid="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p:bldP spid="170" grpId="0"/>
          <p:bldP spid="171" grpId="0"/>
          <p:bldP spid="172" grpId="0"/>
          <p:bldP spid="17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1"/>
                                            </p:tgtEl>
                                            <p:attrNameLst>
                                              <p:attrName>style.visibility</p:attrName>
                                            </p:attrNameLst>
                                          </p:cBhvr>
                                          <p:to>
                                            <p:strVal val="visible"/>
                                          </p:to>
                                        </p:set>
                                        <p:animEffect transition="in" filter="fade">
                                          <p:cBhvr>
                                            <p:cTn id="7" dur="500"/>
                                            <p:tgtEl>
                                              <p:spTgt spid="18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47"/>
                                            </p:tgtEl>
                                            <p:attrNameLst>
                                              <p:attrName>style.visibility</p:attrName>
                                            </p:attrNameLst>
                                          </p:cBhvr>
                                          <p:to>
                                            <p:strVal val="visible"/>
                                          </p:to>
                                        </p:set>
                                        <p:anim calcmode="lin" valueType="num">
                                          <p:cBhvr>
                                            <p:cTn id="11" dur="500" fill="hold"/>
                                            <p:tgtEl>
                                              <p:spTgt spid="147"/>
                                            </p:tgtEl>
                                            <p:attrNameLst>
                                              <p:attrName>ppt_w</p:attrName>
                                            </p:attrNameLst>
                                          </p:cBhvr>
                                          <p:tavLst>
                                            <p:tav tm="0">
                                              <p:val>
                                                <p:fltVal val="0"/>
                                              </p:val>
                                            </p:tav>
                                            <p:tav tm="100000">
                                              <p:val>
                                                <p:strVal val="#ppt_w"/>
                                              </p:val>
                                            </p:tav>
                                          </p:tavLst>
                                        </p:anim>
                                        <p:anim calcmode="lin" valueType="num">
                                          <p:cBhvr>
                                            <p:cTn id="12" dur="500" fill="hold"/>
                                            <p:tgtEl>
                                              <p:spTgt spid="147"/>
                                            </p:tgtEl>
                                            <p:attrNameLst>
                                              <p:attrName>ppt_h</p:attrName>
                                            </p:attrNameLst>
                                          </p:cBhvr>
                                          <p:tavLst>
                                            <p:tav tm="0">
                                              <p:val>
                                                <p:fltVal val="0"/>
                                              </p:val>
                                            </p:tav>
                                            <p:tav tm="100000">
                                              <p:val>
                                                <p:strVal val="#ppt_h"/>
                                              </p:val>
                                            </p:tav>
                                          </p:tavLst>
                                        </p:anim>
                                        <p:animEffect transition="in" filter="fade">
                                          <p:cBhvr>
                                            <p:cTn id="13" dur="500"/>
                                            <p:tgtEl>
                                              <p:spTgt spid="147"/>
                                            </p:tgtEl>
                                          </p:cBhvr>
                                        </p:animEffect>
                                      </p:childTnLst>
                                    </p:cTn>
                                  </p:par>
                                  <p:par>
                                    <p:cTn id="14" presetID="53" presetClass="entr" presetSubtype="16" fill="hold" nodeType="withEffect">
                                      <p:stCondLst>
                                        <p:cond delay="0"/>
                                      </p:stCondLst>
                                      <p:childTnLst>
                                        <p:set>
                                          <p:cBhvr>
                                            <p:cTn id="15" dur="1" fill="hold">
                                              <p:stCondLst>
                                                <p:cond delay="0"/>
                                              </p:stCondLst>
                                            </p:cTn>
                                            <p:tgtEl>
                                              <p:spTgt spid="86"/>
                                            </p:tgtEl>
                                            <p:attrNameLst>
                                              <p:attrName>style.visibility</p:attrName>
                                            </p:attrNameLst>
                                          </p:cBhvr>
                                          <p:to>
                                            <p:strVal val="visible"/>
                                          </p:to>
                                        </p:set>
                                        <p:anim calcmode="lin" valueType="num">
                                          <p:cBhvr>
                                            <p:cTn id="16" dur="500" fill="hold"/>
                                            <p:tgtEl>
                                              <p:spTgt spid="86"/>
                                            </p:tgtEl>
                                            <p:attrNameLst>
                                              <p:attrName>ppt_w</p:attrName>
                                            </p:attrNameLst>
                                          </p:cBhvr>
                                          <p:tavLst>
                                            <p:tav tm="0">
                                              <p:val>
                                                <p:fltVal val="0"/>
                                              </p:val>
                                            </p:tav>
                                            <p:tav tm="100000">
                                              <p:val>
                                                <p:strVal val="#ppt_w"/>
                                              </p:val>
                                            </p:tav>
                                          </p:tavLst>
                                        </p:anim>
                                        <p:anim calcmode="lin" valueType="num">
                                          <p:cBhvr>
                                            <p:cTn id="17" dur="500" fill="hold"/>
                                            <p:tgtEl>
                                              <p:spTgt spid="86"/>
                                            </p:tgtEl>
                                            <p:attrNameLst>
                                              <p:attrName>ppt_h</p:attrName>
                                            </p:attrNameLst>
                                          </p:cBhvr>
                                          <p:tavLst>
                                            <p:tav tm="0">
                                              <p:val>
                                                <p:fltVal val="0"/>
                                              </p:val>
                                            </p:tav>
                                            <p:tav tm="100000">
                                              <p:val>
                                                <p:strVal val="#ppt_h"/>
                                              </p:val>
                                            </p:tav>
                                          </p:tavLst>
                                        </p:anim>
                                        <p:animEffect transition="in" filter="fade">
                                          <p:cBhvr>
                                            <p:cTn id="18" dur="500"/>
                                            <p:tgtEl>
                                              <p:spTgt spid="86"/>
                                            </p:tgtEl>
                                          </p:cBhvr>
                                        </p:animEffect>
                                      </p:childTnLst>
                                    </p:cTn>
                                  </p:par>
                                  <p:par>
                                    <p:cTn id="19" presetID="53" presetClass="entr" presetSubtype="16" fill="hold" nodeType="withEffect">
                                      <p:stCondLst>
                                        <p:cond delay="0"/>
                                      </p:stCondLst>
                                      <p:childTnLst>
                                        <p:set>
                                          <p:cBhvr>
                                            <p:cTn id="20" dur="1" fill="hold">
                                              <p:stCondLst>
                                                <p:cond delay="0"/>
                                              </p:stCondLst>
                                            </p:cTn>
                                            <p:tgtEl>
                                              <p:spTgt spid="156"/>
                                            </p:tgtEl>
                                            <p:attrNameLst>
                                              <p:attrName>style.visibility</p:attrName>
                                            </p:attrNameLst>
                                          </p:cBhvr>
                                          <p:to>
                                            <p:strVal val="visible"/>
                                          </p:to>
                                        </p:set>
                                        <p:anim calcmode="lin" valueType="num">
                                          <p:cBhvr>
                                            <p:cTn id="21" dur="500" fill="hold"/>
                                            <p:tgtEl>
                                              <p:spTgt spid="156"/>
                                            </p:tgtEl>
                                            <p:attrNameLst>
                                              <p:attrName>ppt_w</p:attrName>
                                            </p:attrNameLst>
                                          </p:cBhvr>
                                          <p:tavLst>
                                            <p:tav tm="0">
                                              <p:val>
                                                <p:fltVal val="0"/>
                                              </p:val>
                                            </p:tav>
                                            <p:tav tm="100000">
                                              <p:val>
                                                <p:strVal val="#ppt_w"/>
                                              </p:val>
                                            </p:tav>
                                          </p:tavLst>
                                        </p:anim>
                                        <p:anim calcmode="lin" valueType="num">
                                          <p:cBhvr>
                                            <p:cTn id="22" dur="500" fill="hold"/>
                                            <p:tgtEl>
                                              <p:spTgt spid="156"/>
                                            </p:tgtEl>
                                            <p:attrNameLst>
                                              <p:attrName>ppt_h</p:attrName>
                                            </p:attrNameLst>
                                          </p:cBhvr>
                                          <p:tavLst>
                                            <p:tav tm="0">
                                              <p:val>
                                                <p:fltVal val="0"/>
                                              </p:val>
                                            </p:tav>
                                            <p:tav tm="100000">
                                              <p:val>
                                                <p:strVal val="#ppt_h"/>
                                              </p:val>
                                            </p:tav>
                                          </p:tavLst>
                                        </p:anim>
                                        <p:animEffect transition="in" filter="fade">
                                          <p:cBhvr>
                                            <p:cTn id="23" dur="500"/>
                                            <p:tgtEl>
                                              <p:spTgt spid="156"/>
                                            </p:tgtEl>
                                          </p:cBhvr>
                                        </p:animEffect>
                                      </p:childTnLst>
                                    </p:cTn>
                                  </p:par>
                                  <p:par>
                                    <p:cTn id="24" presetID="53" presetClass="entr" presetSubtype="16" fill="hold" nodeType="withEffect">
                                      <p:stCondLst>
                                        <p:cond delay="0"/>
                                      </p:stCondLst>
                                      <p:childTnLst>
                                        <p:set>
                                          <p:cBhvr>
                                            <p:cTn id="25" dur="1" fill="hold">
                                              <p:stCondLst>
                                                <p:cond delay="0"/>
                                              </p:stCondLst>
                                            </p:cTn>
                                            <p:tgtEl>
                                              <p:spTgt spid="108"/>
                                            </p:tgtEl>
                                            <p:attrNameLst>
                                              <p:attrName>style.visibility</p:attrName>
                                            </p:attrNameLst>
                                          </p:cBhvr>
                                          <p:to>
                                            <p:strVal val="visible"/>
                                          </p:to>
                                        </p:set>
                                        <p:anim calcmode="lin" valueType="num">
                                          <p:cBhvr>
                                            <p:cTn id="26" dur="500" fill="hold"/>
                                            <p:tgtEl>
                                              <p:spTgt spid="108"/>
                                            </p:tgtEl>
                                            <p:attrNameLst>
                                              <p:attrName>ppt_w</p:attrName>
                                            </p:attrNameLst>
                                          </p:cBhvr>
                                          <p:tavLst>
                                            <p:tav tm="0">
                                              <p:val>
                                                <p:fltVal val="0"/>
                                              </p:val>
                                            </p:tav>
                                            <p:tav tm="100000">
                                              <p:val>
                                                <p:strVal val="#ppt_w"/>
                                              </p:val>
                                            </p:tav>
                                          </p:tavLst>
                                        </p:anim>
                                        <p:anim calcmode="lin" valueType="num">
                                          <p:cBhvr>
                                            <p:cTn id="27" dur="500" fill="hold"/>
                                            <p:tgtEl>
                                              <p:spTgt spid="108"/>
                                            </p:tgtEl>
                                            <p:attrNameLst>
                                              <p:attrName>ppt_h</p:attrName>
                                            </p:attrNameLst>
                                          </p:cBhvr>
                                          <p:tavLst>
                                            <p:tav tm="0">
                                              <p:val>
                                                <p:fltVal val="0"/>
                                              </p:val>
                                            </p:tav>
                                            <p:tav tm="100000">
                                              <p:val>
                                                <p:strVal val="#ppt_h"/>
                                              </p:val>
                                            </p:tav>
                                          </p:tavLst>
                                        </p:anim>
                                        <p:animEffect transition="in" filter="fade">
                                          <p:cBhvr>
                                            <p:cTn id="28" dur="500"/>
                                            <p:tgtEl>
                                              <p:spTgt spid="108"/>
                                            </p:tgtEl>
                                          </p:cBhvr>
                                        </p:animEffect>
                                      </p:childTnLst>
                                    </p:cTn>
                                  </p:par>
                                </p:childTnLst>
                              </p:cTn>
                            </p:par>
                            <p:par>
                              <p:cTn id="29" fill="hold">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171"/>
                                            </p:tgtEl>
                                            <p:attrNameLst>
                                              <p:attrName>style.visibility</p:attrName>
                                            </p:attrNameLst>
                                          </p:cBhvr>
                                          <p:to>
                                            <p:strVal val="visible"/>
                                          </p:to>
                                        </p:set>
                                        <p:animEffect transition="in" filter="wipe(left)">
                                          <p:cBhvr>
                                            <p:cTn id="32" dur="500"/>
                                            <p:tgtEl>
                                              <p:spTgt spid="171"/>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169"/>
                                            </p:tgtEl>
                                            <p:attrNameLst>
                                              <p:attrName>style.visibility</p:attrName>
                                            </p:attrNameLst>
                                          </p:cBhvr>
                                          <p:to>
                                            <p:strVal val="visible"/>
                                          </p:to>
                                        </p:set>
                                        <p:animEffect transition="in" filter="wipe(right)">
                                          <p:cBhvr>
                                            <p:cTn id="35" dur="500"/>
                                            <p:tgtEl>
                                              <p:spTgt spid="169"/>
                                            </p:tgtEl>
                                          </p:cBhvr>
                                        </p:animEffect>
                                      </p:childTnLst>
                                    </p:cTn>
                                  </p:par>
                                  <p:par>
                                    <p:cTn id="36" presetID="22" presetClass="entr" presetSubtype="2" fill="hold" grpId="0" nodeType="withEffect">
                                      <p:stCondLst>
                                        <p:cond delay="0"/>
                                      </p:stCondLst>
                                      <p:childTnLst>
                                        <p:set>
                                          <p:cBhvr>
                                            <p:cTn id="37" dur="1" fill="hold">
                                              <p:stCondLst>
                                                <p:cond delay="0"/>
                                              </p:stCondLst>
                                            </p:cTn>
                                            <p:tgtEl>
                                              <p:spTgt spid="170"/>
                                            </p:tgtEl>
                                            <p:attrNameLst>
                                              <p:attrName>style.visibility</p:attrName>
                                            </p:attrNameLst>
                                          </p:cBhvr>
                                          <p:to>
                                            <p:strVal val="visible"/>
                                          </p:to>
                                        </p:set>
                                        <p:animEffect transition="in" filter="wipe(right)">
                                          <p:cBhvr>
                                            <p:cTn id="38" dur="500"/>
                                            <p:tgtEl>
                                              <p:spTgt spid="170"/>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72"/>
                                            </p:tgtEl>
                                            <p:attrNameLst>
                                              <p:attrName>style.visibility</p:attrName>
                                            </p:attrNameLst>
                                          </p:cBhvr>
                                          <p:to>
                                            <p:strVal val="visible"/>
                                          </p:to>
                                        </p:set>
                                        <p:animEffect transition="in" filter="wipe(left)">
                                          <p:cBhvr>
                                            <p:cTn id="41" dur="500"/>
                                            <p:tgtEl>
                                              <p:spTgt spid="172"/>
                                            </p:tgtEl>
                                          </p:cBhvr>
                                        </p:animEffect>
                                      </p:childTnLst>
                                    </p:cTn>
                                  </p:par>
                                </p:childTnLst>
                              </p:cTn>
                            </p:par>
                            <p:par>
                              <p:cTn id="42" fill="hold">
                                <p:stCondLst>
                                  <p:cond delay="1500"/>
                                </p:stCondLst>
                                <p:childTnLst>
                                  <p:par>
                                    <p:cTn id="43" presetID="2" presetClass="entr" presetSubtype="4" fill="hold" grpId="0" nodeType="afterEffect">
                                      <p:stCondLst>
                                        <p:cond delay="0"/>
                                      </p:stCondLst>
                                      <p:childTnLst>
                                        <p:set>
                                          <p:cBhvr>
                                            <p:cTn id="44" dur="1" fill="hold">
                                              <p:stCondLst>
                                                <p:cond delay="0"/>
                                              </p:stCondLst>
                                            </p:cTn>
                                            <p:tgtEl>
                                              <p:spTgt spid="179"/>
                                            </p:tgtEl>
                                            <p:attrNameLst>
                                              <p:attrName>style.visibility</p:attrName>
                                            </p:attrNameLst>
                                          </p:cBhvr>
                                          <p:to>
                                            <p:strVal val="visible"/>
                                          </p:to>
                                        </p:set>
                                        <p:anim calcmode="lin" valueType="num">
                                          <p:cBhvr additive="base">
                                            <p:cTn id="45" dur="500" fill="hold"/>
                                            <p:tgtEl>
                                              <p:spTgt spid="179"/>
                                            </p:tgtEl>
                                            <p:attrNameLst>
                                              <p:attrName>ppt_x</p:attrName>
                                            </p:attrNameLst>
                                          </p:cBhvr>
                                          <p:tavLst>
                                            <p:tav tm="0">
                                              <p:val>
                                                <p:strVal val="#ppt_x"/>
                                              </p:val>
                                            </p:tav>
                                            <p:tav tm="100000">
                                              <p:val>
                                                <p:strVal val="#ppt_x"/>
                                              </p:val>
                                            </p:tav>
                                          </p:tavLst>
                                        </p:anim>
                                        <p:anim calcmode="lin" valueType="num">
                                          <p:cBhvr additive="base">
                                            <p:cTn id="46" dur="500" fill="hold"/>
                                            <p:tgtEl>
                                              <p:spTgt spid="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p:bldP spid="170" grpId="0"/>
          <p:bldP spid="171" grpId="0"/>
          <p:bldP spid="172" grpId="0"/>
          <p:bldP spid="179"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3" name="AutoShape 30">
            <a:extLst>
              <a:ext uri="{FF2B5EF4-FFF2-40B4-BE49-F238E27FC236}">
                <a16:creationId xmlns:a16="http://schemas.microsoft.com/office/drawing/2014/main" id="{0E757C22-3443-420E-B9D3-4132AA66CAC4}"/>
              </a:ext>
            </a:extLst>
          </p:cNvPr>
          <p:cNvSpPr>
            <a:spLocks noChangeAspect="1" noChangeArrowheads="1" noTextEdit="1"/>
          </p:cNvSpPr>
          <p:nvPr/>
        </p:nvSpPr>
        <p:spPr bwMode="auto">
          <a:xfrm>
            <a:off x="5230395" y="3743825"/>
            <a:ext cx="52451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任意多边形: 形状 29">
            <a:extLst>
              <a:ext uri="{FF2B5EF4-FFF2-40B4-BE49-F238E27FC236}">
                <a16:creationId xmlns:a16="http://schemas.microsoft.com/office/drawing/2014/main" id="{54B9B9C1-D181-4921-92E0-5909475FF837}"/>
              </a:ext>
            </a:extLst>
          </p:cNvPr>
          <p:cNvSpPr/>
          <p:nvPr/>
        </p:nvSpPr>
        <p:spPr>
          <a:xfrm>
            <a:off x="2036848" y="2339977"/>
            <a:ext cx="2600522" cy="1063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0" y="0"/>
                </a:lnTo>
                <a:lnTo>
                  <a:pt x="0" y="21600"/>
                </a:lnTo>
                <a:lnTo>
                  <a:pt x="13172" y="21600"/>
                </a:lnTo>
                <a:cubicBezTo>
                  <a:pt x="14174" y="18627"/>
                  <a:pt x="15207" y="15731"/>
                  <a:pt x="16266" y="12900"/>
                </a:cubicBezTo>
                <a:cubicBezTo>
                  <a:pt x="17950" y="8401"/>
                  <a:pt x="19728" y="4093"/>
                  <a:pt x="21600" y="0"/>
                </a:cubicBezTo>
                <a:close/>
              </a:path>
            </a:pathLst>
          </a:custGeom>
          <a:solidFill>
            <a:schemeClr val="accent1">
              <a:lumMod val="75000"/>
            </a:schemeClr>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34" name="任意多边形: 形状 33">
            <a:extLst>
              <a:ext uri="{FF2B5EF4-FFF2-40B4-BE49-F238E27FC236}">
                <a16:creationId xmlns:a16="http://schemas.microsoft.com/office/drawing/2014/main" id="{0792DE3A-CD59-4942-8B31-64741BD7C5F8}"/>
              </a:ext>
            </a:extLst>
          </p:cNvPr>
          <p:cNvSpPr/>
          <p:nvPr/>
        </p:nvSpPr>
        <p:spPr>
          <a:xfrm>
            <a:off x="3777657" y="1844825"/>
            <a:ext cx="2615975" cy="141617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chemeClr val="accent1">
              <a:lumMod val="75000"/>
            </a:schemeClr>
          </a:solidFill>
          <a:ln w="12700">
            <a:miter lim="400000"/>
          </a:ln>
        </p:spPr>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sp>
        <p:nvSpPr>
          <p:cNvPr id="35" name="任意多边形: 形状 34">
            <a:extLst>
              <a:ext uri="{FF2B5EF4-FFF2-40B4-BE49-F238E27FC236}">
                <a16:creationId xmlns:a16="http://schemas.microsoft.com/office/drawing/2014/main" id="{361451EF-4E84-4A19-B43F-EA9ECD222272}"/>
              </a:ext>
            </a:extLst>
          </p:cNvPr>
          <p:cNvSpPr/>
          <p:nvPr/>
        </p:nvSpPr>
        <p:spPr>
          <a:xfrm>
            <a:off x="994752" y="3396683"/>
            <a:ext cx="2600070" cy="1063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62" y="0"/>
                </a:lnTo>
                <a:lnTo>
                  <a:pt x="0" y="21600"/>
                </a:lnTo>
                <a:lnTo>
                  <a:pt x="12689" y="21600"/>
                </a:lnTo>
                <a:lnTo>
                  <a:pt x="21600" y="0"/>
                </a:lnTo>
                <a:close/>
              </a:path>
            </a:pathLst>
          </a:custGeom>
          <a:solidFill>
            <a:srgbClr val="C7C8CA"/>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36" name="任意多边形: 形状 35">
            <a:extLst>
              <a:ext uri="{FF2B5EF4-FFF2-40B4-BE49-F238E27FC236}">
                <a16:creationId xmlns:a16="http://schemas.microsoft.com/office/drawing/2014/main" id="{9A7871C8-C684-41E7-8F2D-C1D1B3AEA8CB}"/>
              </a:ext>
            </a:extLst>
          </p:cNvPr>
          <p:cNvSpPr/>
          <p:nvPr/>
        </p:nvSpPr>
        <p:spPr>
          <a:xfrm>
            <a:off x="2712156" y="2901531"/>
            <a:ext cx="2615975" cy="141617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rgbClr val="C7C8CA"/>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37" name="任意多边形: 形状 36">
            <a:extLst>
              <a:ext uri="{FF2B5EF4-FFF2-40B4-BE49-F238E27FC236}">
                <a16:creationId xmlns:a16="http://schemas.microsoft.com/office/drawing/2014/main" id="{FAECDFE9-C237-4C55-AB3D-D6935B1F3ABD}"/>
              </a:ext>
            </a:extLst>
          </p:cNvPr>
          <p:cNvSpPr/>
          <p:nvPr/>
        </p:nvSpPr>
        <p:spPr>
          <a:xfrm>
            <a:off x="-71051" y="4457479"/>
            <a:ext cx="2603060" cy="106380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8751" y="0"/>
                </a:lnTo>
                <a:lnTo>
                  <a:pt x="0" y="21600"/>
                </a:lnTo>
                <a:lnTo>
                  <a:pt x="14029" y="21600"/>
                </a:lnTo>
                <a:lnTo>
                  <a:pt x="21600" y="0"/>
                </a:lnTo>
                <a:close/>
              </a:path>
            </a:pathLst>
          </a:custGeom>
          <a:solidFill>
            <a:srgbClr val="3AB6AF"/>
          </a:solidFill>
          <a:ln w="12700">
            <a:miter lim="400000"/>
          </a:ln>
        </p:spPr>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sp>
        <p:nvSpPr>
          <p:cNvPr id="46" name="任意多边形: 形状 45">
            <a:extLst>
              <a:ext uri="{FF2B5EF4-FFF2-40B4-BE49-F238E27FC236}">
                <a16:creationId xmlns:a16="http://schemas.microsoft.com/office/drawing/2014/main" id="{54D9169D-3933-4203-B133-1032A9CD4A0F}"/>
              </a:ext>
            </a:extLst>
          </p:cNvPr>
          <p:cNvSpPr/>
          <p:nvPr/>
        </p:nvSpPr>
        <p:spPr>
          <a:xfrm>
            <a:off x="1564329" y="4106704"/>
            <a:ext cx="2615975" cy="1416174"/>
          </a:xfrm>
          <a:custGeom>
            <a:avLst/>
            <a:gdLst/>
            <a:ahLst/>
            <a:cxnLst>
              <a:cxn ang="0">
                <a:pos x="wd2" y="hd2"/>
              </a:cxn>
              <a:cxn ang="5400000">
                <a:pos x="wd2" y="hd2"/>
              </a:cxn>
              <a:cxn ang="10800000">
                <a:pos x="wd2" y="hd2"/>
              </a:cxn>
              <a:cxn ang="16200000">
                <a:pos x="wd2" y="hd2"/>
              </a:cxn>
            </a:cxnLst>
            <a:rect l="0" t="0" r="r" b="b"/>
            <a:pathLst>
              <a:path w="21600" h="21600" extrusionOk="0">
                <a:moveTo>
                  <a:pt x="15865" y="21600"/>
                </a:moveTo>
                <a:cubicBezTo>
                  <a:pt x="15986" y="21600"/>
                  <a:pt x="16105" y="21513"/>
                  <a:pt x="16210" y="21347"/>
                </a:cubicBezTo>
                <a:lnTo>
                  <a:pt x="21600" y="10793"/>
                </a:lnTo>
                <a:lnTo>
                  <a:pt x="16208" y="237"/>
                </a:lnTo>
                <a:cubicBezTo>
                  <a:pt x="16110" y="83"/>
                  <a:pt x="15996" y="0"/>
                  <a:pt x="15880" y="0"/>
                </a:cubicBezTo>
                <a:cubicBezTo>
                  <a:pt x="15616" y="0"/>
                  <a:pt x="15391" y="416"/>
                  <a:pt x="15377" y="920"/>
                </a:cubicBezTo>
                <a:lnTo>
                  <a:pt x="15382" y="3373"/>
                </a:lnTo>
                <a:lnTo>
                  <a:pt x="10620" y="3373"/>
                </a:lnTo>
                <a:cubicBezTo>
                  <a:pt x="10261" y="3372"/>
                  <a:pt x="9818" y="3433"/>
                  <a:pt x="9416" y="3585"/>
                </a:cubicBezTo>
                <a:cubicBezTo>
                  <a:pt x="9014" y="3737"/>
                  <a:pt x="8652" y="3981"/>
                  <a:pt x="8455" y="4347"/>
                </a:cubicBezTo>
                <a:cubicBezTo>
                  <a:pt x="8387" y="4483"/>
                  <a:pt x="834" y="18287"/>
                  <a:pt x="517" y="19016"/>
                </a:cubicBezTo>
                <a:cubicBezTo>
                  <a:pt x="224" y="19690"/>
                  <a:pt x="48" y="20667"/>
                  <a:pt x="0" y="21293"/>
                </a:cubicBezTo>
                <a:cubicBezTo>
                  <a:pt x="181" y="20284"/>
                  <a:pt x="554" y="19528"/>
                  <a:pt x="1048" y="19024"/>
                </a:cubicBezTo>
                <a:cubicBezTo>
                  <a:pt x="1541" y="18521"/>
                  <a:pt x="2154" y="18269"/>
                  <a:pt x="2814" y="18269"/>
                </a:cubicBezTo>
                <a:lnTo>
                  <a:pt x="15383" y="18257"/>
                </a:lnTo>
                <a:lnTo>
                  <a:pt x="15377" y="20664"/>
                </a:lnTo>
                <a:cubicBezTo>
                  <a:pt x="15390" y="21192"/>
                  <a:pt x="15600" y="21600"/>
                  <a:pt x="15865" y="21600"/>
                </a:cubicBezTo>
                <a:close/>
              </a:path>
            </a:pathLst>
          </a:custGeom>
          <a:solidFill>
            <a:srgbClr val="3AB6AF"/>
          </a:solidFill>
          <a:ln w="12700">
            <a:miter lim="400000"/>
          </a:ln>
        </p:spPr>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sp>
        <p:nvSpPr>
          <p:cNvPr id="47" name="矩形 46">
            <a:extLst>
              <a:ext uri="{FF2B5EF4-FFF2-40B4-BE49-F238E27FC236}">
                <a16:creationId xmlns:a16="http://schemas.microsoft.com/office/drawing/2014/main" id="{D32E8390-227B-47DD-958F-F9F8F8B28EC2}"/>
              </a:ext>
            </a:extLst>
          </p:cNvPr>
          <p:cNvSpPr/>
          <p:nvPr/>
        </p:nvSpPr>
        <p:spPr>
          <a:xfrm>
            <a:off x="1954617" y="4680634"/>
            <a:ext cx="1878561" cy="351812"/>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Autofit/>
          </a:bodyPr>
          <a:lstStyle/>
          <a:p>
            <a:pPr algn="ctr" fontAlgn="auto">
              <a:spcBef>
                <a:spcPts val="0"/>
              </a:spcBef>
              <a:spcAft>
                <a:spcPts val="0"/>
              </a:spcAft>
              <a:buFont typeface="Arial" pitchFamily="34" charset="0"/>
              <a:buNone/>
              <a:defRPr/>
            </a:pPr>
            <a:r>
              <a:rPr lang="zh-CN" altLang="zh-CN"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保证店铺经营状态协调</a:t>
            </a:r>
            <a:endParaRPr lang="zh-CN" altLang="en-US" sz="14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8" name="矩形 47">
            <a:extLst>
              <a:ext uri="{FF2B5EF4-FFF2-40B4-BE49-F238E27FC236}">
                <a16:creationId xmlns:a16="http://schemas.microsoft.com/office/drawing/2014/main" id="{FFEA9048-A586-4329-9246-F53926262EDE}"/>
              </a:ext>
            </a:extLst>
          </p:cNvPr>
          <p:cNvSpPr/>
          <p:nvPr/>
        </p:nvSpPr>
        <p:spPr>
          <a:xfrm>
            <a:off x="3228457" y="3427310"/>
            <a:ext cx="1878561" cy="351812"/>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Autofit/>
          </a:bodyPr>
          <a:lstStyle/>
          <a:p>
            <a:pPr algn="ctr" fontAlgn="auto">
              <a:spcBef>
                <a:spcPts val="0"/>
              </a:spcBef>
              <a:spcAft>
                <a:spcPts val="0"/>
              </a:spcAft>
              <a:buFont typeface="Arial" pitchFamily="34" charset="0"/>
              <a:buNone/>
              <a:defRPr/>
            </a:pPr>
            <a:r>
              <a:rPr lang="zh-CN" altLang="zh-CN"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老客户关系维护</a:t>
            </a:r>
            <a:endParaRPr lang="zh-CN" altLang="en-US" sz="14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9" name="矩形 48">
            <a:extLst>
              <a:ext uri="{FF2B5EF4-FFF2-40B4-BE49-F238E27FC236}">
                <a16:creationId xmlns:a16="http://schemas.microsoft.com/office/drawing/2014/main" id="{B0957459-5154-41F6-BF01-4CD8085CEA99}"/>
              </a:ext>
            </a:extLst>
          </p:cNvPr>
          <p:cNvSpPr/>
          <p:nvPr/>
        </p:nvSpPr>
        <p:spPr>
          <a:xfrm>
            <a:off x="4408432" y="2358132"/>
            <a:ext cx="1539627" cy="351812"/>
          </a:xfrm>
          <a:prstGeom prst="rect">
            <a:avLst/>
          </a:prstGeom>
          <a:ln w="12700">
            <a:miter lim="400000"/>
          </a:ln>
          <a:extLst>
            <a:ext uri="{C572A759-6A51-4108-AA02-DFA0A04FC94B}">
              <ma14:wrappingTextBoxFlag xmlns="" xmlns:lc="http://schemas.openxmlformats.org/drawingml/2006/lockedCanvas" xmlns:a16="http://schemas.microsoft.com/office/drawing/2014/main" xmlns:p14="http://schemas.microsoft.com/office/powerpoint/2010/main" xmlns:ma14="http://schemas.microsoft.com/office/mac/drawingml/2011/main" val="1"/>
            </a:ext>
          </a:extLst>
        </p:spPr>
        <p:txBody>
          <a:bodyPr lIns="25400" tIns="25400" rIns="25400" bIns="25400" anchor="ctr">
            <a:noAutofit/>
          </a:bodyPr>
          <a:lstStyle/>
          <a:p>
            <a:pPr algn="ctr" fontAlgn="auto">
              <a:spcBef>
                <a:spcPts val="0"/>
              </a:spcBef>
              <a:spcAft>
                <a:spcPts val="0"/>
              </a:spcAft>
              <a:buFont typeface="Arial" pitchFamily="34" charset="0"/>
              <a:buNone/>
              <a:defRPr/>
            </a:pPr>
            <a:r>
              <a:rPr lang="zh-CN" altLang="zh-CN" sz="1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老客户关系维护</a:t>
            </a:r>
            <a:endParaRPr lang="zh-CN" altLang="en-US" sz="14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50" name="椭圆 49">
            <a:extLst>
              <a:ext uri="{FF2B5EF4-FFF2-40B4-BE49-F238E27FC236}">
                <a16:creationId xmlns:a16="http://schemas.microsoft.com/office/drawing/2014/main" id="{8F0CE23B-0595-48C8-96C7-B6C39FEFB874}"/>
              </a:ext>
            </a:extLst>
          </p:cNvPr>
          <p:cNvSpPr/>
          <p:nvPr/>
        </p:nvSpPr>
        <p:spPr>
          <a:xfrm flipH="1">
            <a:off x="2896236" y="2431638"/>
            <a:ext cx="797849" cy="797849"/>
          </a:xfrm>
          <a:prstGeom prst="ellipse">
            <a:avLst/>
          </a:prstGeom>
          <a:solidFill>
            <a:srgbClr val="FFFFFF"/>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1" name="椭圆 50">
            <a:extLst>
              <a:ext uri="{FF2B5EF4-FFF2-40B4-BE49-F238E27FC236}">
                <a16:creationId xmlns:a16="http://schemas.microsoft.com/office/drawing/2014/main" id="{099E1256-F5D9-490C-B21A-045CC5CB27BD}"/>
              </a:ext>
            </a:extLst>
          </p:cNvPr>
          <p:cNvSpPr/>
          <p:nvPr/>
        </p:nvSpPr>
        <p:spPr>
          <a:xfrm flipH="1">
            <a:off x="862971" y="4590459"/>
            <a:ext cx="797849" cy="797849"/>
          </a:xfrm>
          <a:prstGeom prst="ellipse">
            <a:avLst/>
          </a:prstGeom>
          <a:solidFill>
            <a:srgbClr val="FFFFFF"/>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2" name="任意多边形: 形状 51">
            <a:extLst>
              <a:ext uri="{FF2B5EF4-FFF2-40B4-BE49-F238E27FC236}">
                <a16:creationId xmlns:a16="http://schemas.microsoft.com/office/drawing/2014/main" id="{55C1CEBC-9190-47E4-9B5B-88504A5174EA}"/>
              </a:ext>
            </a:extLst>
          </p:cNvPr>
          <p:cNvSpPr/>
          <p:nvPr/>
        </p:nvSpPr>
        <p:spPr>
          <a:xfrm>
            <a:off x="1119293" y="4887355"/>
            <a:ext cx="260599" cy="228661"/>
          </a:xfrm>
          <a:custGeom>
            <a:avLst/>
            <a:gdLst/>
            <a:ahLst/>
            <a:cxnLst>
              <a:cxn ang="0">
                <a:pos x="wd2" y="hd2"/>
              </a:cxn>
              <a:cxn ang="5400000">
                <a:pos x="wd2" y="hd2"/>
              </a:cxn>
              <a:cxn ang="10800000">
                <a:pos x="wd2" y="hd2"/>
              </a:cxn>
              <a:cxn ang="16200000">
                <a:pos x="wd2" y="hd2"/>
              </a:cxn>
            </a:cxnLst>
            <a:rect l="0" t="0" r="r" b="b"/>
            <a:pathLst>
              <a:path w="21600" h="21600" extrusionOk="0">
                <a:moveTo>
                  <a:pt x="10800" y="20706"/>
                </a:moveTo>
                <a:cubicBezTo>
                  <a:pt x="9461" y="19774"/>
                  <a:pt x="675" y="13396"/>
                  <a:pt x="675" y="6539"/>
                </a:cubicBezTo>
                <a:cubicBezTo>
                  <a:pt x="675" y="3703"/>
                  <a:pt x="2442" y="769"/>
                  <a:pt x="5400" y="769"/>
                </a:cubicBezTo>
                <a:cubicBezTo>
                  <a:pt x="7835" y="769"/>
                  <a:pt x="10462" y="2681"/>
                  <a:pt x="10462" y="5770"/>
                </a:cubicBezTo>
                <a:lnTo>
                  <a:pt x="11138" y="5770"/>
                </a:lnTo>
                <a:cubicBezTo>
                  <a:pt x="11138" y="2681"/>
                  <a:pt x="13765" y="769"/>
                  <a:pt x="16200" y="769"/>
                </a:cubicBezTo>
                <a:cubicBezTo>
                  <a:pt x="19158" y="769"/>
                  <a:pt x="20925" y="3703"/>
                  <a:pt x="20925" y="6539"/>
                </a:cubicBezTo>
                <a:cubicBezTo>
                  <a:pt x="20925" y="13393"/>
                  <a:pt x="12139" y="19774"/>
                  <a:pt x="10800" y="20706"/>
                </a:cubicBezTo>
                <a:close/>
                <a:moveTo>
                  <a:pt x="16200" y="0"/>
                </a:moveTo>
                <a:cubicBezTo>
                  <a:pt x="13717" y="0"/>
                  <a:pt x="11597" y="1595"/>
                  <a:pt x="10800" y="3819"/>
                </a:cubicBezTo>
                <a:cubicBezTo>
                  <a:pt x="10003" y="1595"/>
                  <a:pt x="7883" y="0"/>
                  <a:pt x="5400" y="0"/>
                </a:cubicBezTo>
                <a:cubicBezTo>
                  <a:pt x="2020" y="0"/>
                  <a:pt x="0" y="3325"/>
                  <a:pt x="0" y="6539"/>
                </a:cubicBezTo>
                <a:cubicBezTo>
                  <a:pt x="0" y="9843"/>
                  <a:pt x="1798" y="13368"/>
                  <a:pt x="5343" y="17017"/>
                </a:cubicBezTo>
                <a:cubicBezTo>
                  <a:pt x="7954" y="19705"/>
                  <a:pt x="10604" y="21470"/>
                  <a:pt x="10631" y="21488"/>
                </a:cubicBezTo>
                <a:lnTo>
                  <a:pt x="10800" y="21600"/>
                </a:lnTo>
                <a:lnTo>
                  <a:pt x="10969" y="21488"/>
                </a:lnTo>
                <a:cubicBezTo>
                  <a:pt x="10996" y="21470"/>
                  <a:pt x="13646" y="19705"/>
                  <a:pt x="16257" y="17017"/>
                </a:cubicBezTo>
                <a:cubicBezTo>
                  <a:pt x="19802" y="13368"/>
                  <a:pt x="21600" y="9843"/>
                  <a:pt x="21600" y="6539"/>
                </a:cubicBezTo>
                <a:cubicBezTo>
                  <a:pt x="21600" y="3325"/>
                  <a:pt x="19580" y="0"/>
                  <a:pt x="16200" y="0"/>
                </a:cubicBezTo>
                <a:close/>
              </a:path>
            </a:pathLst>
          </a:custGeom>
          <a:solidFill>
            <a:srgbClr val="282828"/>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3" name="椭圆 52">
            <a:extLst>
              <a:ext uri="{FF2B5EF4-FFF2-40B4-BE49-F238E27FC236}">
                <a16:creationId xmlns:a16="http://schemas.microsoft.com/office/drawing/2014/main" id="{9C1FEAF8-6B18-47A7-9C10-A017103794CF}"/>
              </a:ext>
            </a:extLst>
          </p:cNvPr>
          <p:cNvSpPr/>
          <p:nvPr/>
        </p:nvSpPr>
        <p:spPr>
          <a:xfrm flipH="1">
            <a:off x="1898744" y="3532545"/>
            <a:ext cx="792085" cy="792085"/>
          </a:xfrm>
          <a:prstGeom prst="ellipse">
            <a:avLst/>
          </a:prstGeom>
          <a:solidFill>
            <a:srgbClr val="FFFFFF"/>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4" name="任意多边形: 形状 53">
            <a:extLst>
              <a:ext uri="{FF2B5EF4-FFF2-40B4-BE49-F238E27FC236}">
                <a16:creationId xmlns:a16="http://schemas.microsoft.com/office/drawing/2014/main" id="{AB5BE198-9C59-42AA-8074-CE11886CCA23}"/>
              </a:ext>
            </a:extLst>
          </p:cNvPr>
          <p:cNvSpPr/>
          <p:nvPr/>
        </p:nvSpPr>
        <p:spPr>
          <a:xfrm>
            <a:off x="2146546" y="3780347"/>
            <a:ext cx="296480" cy="29648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7915" y="0"/>
                  <a:pt x="5204" y="1124"/>
                  <a:pt x="3164" y="3164"/>
                </a:cubicBezTo>
                <a:cubicBezTo>
                  <a:pt x="1124" y="5203"/>
                  <a:pt x="0" y="7915"/>
                  <a:pt x="0" y="10800"/>
                </a:cubicBezTo>
                <a:cubicBezTo>
                  <a:pt x="0" y="13685"/>
                  <a:pt x="1124" y="16396"/>
                  <a:pt x="3164" y="18436"/>
                </a:cubicBezTo>
                <a:cubicBezTo>
                  <a:pt x="5204" y="20476"/>
                  <a:pt x="7915" y="21600"/>
                  <a:pt x="10800" y="21600"/>
                </a:cubicBezTo>
                <a:cubicBezTo>
                  <a:pt x="13685" y="21600"/>
                  <a:pt x="16396" y="20476"/>
                  <a:pt x="18436" y="18436"/>
                </a:cubicBezTo>
                <a:cubicBezTo>
                  <a:pt x="20476" y="16397"/>
                  <a:pt x="21600" y="13685"/>
                  <a:pt x="21600" y="10800"/>
                </a:cubicBezTo>
                <a:cubicBezTo>
                  <a:pt x="21600" y="7915"/>
                  <a:pt x="20476" y="5204"/>
                  <a:pt x="18436" y="3164"/>
                </a:cubicBezTo>
                <a:cubicBezTo>
                  <a:pt x="16396" y="1124"/>
                  <a:pt x="13685" y="0"/>
                  <a:pt x="10800" y="0"/>
                </a:cubicBezTo>
                <a:close/>
                <a:moveTo>
                  <a:pt x="10800" y="675"/>
                </a:moveTo>
                <a:cubicBezTo>
                  <a:pt x="13505" y="675"/>
                  <a:pt x="16049" y="1726"/>
                  <a:pt x="17961" y="3639"/>
                </a:cubicBezTo>
                <a:cubicBezTo>
                  <a:pt x="19874" y="5551"/>
                  <a:pt x="20925" y="8096"/>
                  <a:pt x="20925" y="10800"/>
                </a:cubicBezTo>
                <a:cubicBezTo>
                  <a:pt x="20925" y="13505"/>
                  <a:pt x="19874" y="16049"/>
                  <a:pt x="17961" y="17961"/>
                </a:cubicBezTo>
                <a:cubicBezTo>
                  <a:pt x="16049" y="19874"/>
                  <a:pt x="13505" y="20925"/>
                  <a:pt x="10800" y="20925"/>
                </a:cubicBezTo>
                <a:cubicBezTo>
                  <a:pt x="8096" y="20925"/>
                  <a:pt x="5551" y="19874"/>
                  <a:pt x="3639" y="17961"/>
                </a:cubicBezTo>
                <a:cubicBezTo>
                  <a:pt x="1726" y="16049"/>
                  <a:pt x="675" y="13505"/>
                  <a:pt x="675" y="10800"/>
                </a:cubicBezTo>
                <a:cubicBezTo>
                  <a:pt x="675" y="8096"/>
                  <a:pt x="1726" y="5551"/>
                  <a:pt x="3639" y="3639"/>
                </a:cubicBezTo>
                <a:cubicBezTo>
                  <a:pt x="5551" y="1726"/>
                  <a:pt x="8095" y="675"/>
                  <a:pt x="10800" y="675"/>
                </a:cubicBezTo>
                <a:close/>
                <a:moveTo>
                  <a:pt x="10462" y="1350"/>
                </a:moveTo>
                <a:cubicBezTo>
                  <a:pt x="10462" y="1350"/>
                  <a:pt x="10462" y="2700"/>
                  <a:pt x="10462" y="2700"/>
                </a:cubicBezTo>
                <a:lnTo>
                  <a:pt x="11138" y="2700"/>
                </a:lnTo>
                <a:lnTo>
                  <a:pt x="11138" y="1350"/>
                </a:lnTo>
                <a:lnTo>
                  <a:pt x="10462" y="1350"/>
                </a:lnTo>
                <a:close/>
                <a:moveTo>
                  <a:pt x="10462" y="4050"/>
                </a:moveTo>
                <a:lnTo>
                  <a:pt x="10462" y="10937"/>
                </a:lnTo>
                <a:lnTo>
                  <a:pt x="13595" y="14080"/>
                </a:lnTo>
                <a:lnTo>
                  <a:pt x="14080" y="13595"/>
                </a:lnTo>
                <a:lnTo>
                  <a:pt x="11138" y="10663"/>
                </a:lnTo>
                <a:cubicBezTo>
                  <a:pt x="11138" y="10663"/>
                  <a:pt x="11138" y="4050"/>
                  <a:pt x="11138" y="4050"/>
                </a:cubicBezTo>
                <a:lnTo>
                  <a:pt x="10462" y="4050"/>
                </a:lnTo>
                <a:close/>
                <a:moveTo>
                  <a:pt x="1350" y="10462"/>
                </a:moveTo>
                <a:cubicBezTo>
                  <a:pt x="1350" y="10462"/>
                  <a:pt x="1350" y="11138"/>
                  <a:pt x="1350" y="11138"/>
                </a:cubicBezTo>
                <a:lnTo>
                  <a:pt x="2700" y="11138"/>
                </a:lnTo>
                <a:lnTo>
                  <a:pt x="2700" y="10462"/>
                </a:lnTo>
                <a:lnTo>
                  <a:pt x="1350" y="10462"/>
                </a:lnTo>
                <a:close/>
                <a:moveTo>
                  <a:pt x="18900" y="10462"/>
                </a:moveTo>
                <a:cubicBezTo>
                  <a:pt x="18900" y="10462"/>
                  <a:pt x="18900" y="11138"/>
                  <a:pt x="18900" y="11138"/>
                </a:cubicBezTo>
                <a:lnTo>
                  <a:pt x="20250" y="11138"/>
                </a:lnTo>
                <a:lnTo>
                  <a:pt x="20250" y="10462"/>
                </a:lnTo>
                <a:lnTo>
                  <a:pt x="18900" y="10462"/>
                </a:lnTo>
                <a:close/>
                <a:moveTo>
                  <a:pt x="10462" y="18900"/>
                </a:moveTo>
                <a:cubicBezTo>
                  <a:pt x="10462" y="18900"/>
                  <a:pt x="10462" y="20250"/>
                  <a:pt x="10462" y="20250"/>
                </a:cubicBezTo>
                <a:lnTo>
                  <a:pt x="11138" y="20250"/>
                </a:lnTo>
                <a:lnTo>
                  <a:pt x="11138" y="18900"/>
                </a:lnTo>
                <a:lnTo>
                  <a:pt x="10462" y="18900"/>
                </a:lnTo>
                <a:close/>
              </a:path>
            </a:pathLst>
          </a:custGeom>
          <a:solidFill>
            <a:srgbClr val="282828"/>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5" name="任意多边形: 形状 54">
            <a:extLst>
              <a:ext uri="{FF2B5EF4-FFF2-40B4-BE49-F238E27FC236}">
                <a16:creationId xmlns:a16="http://schemas.microsoft.com/office/drawing/2014/main" id="{310D4AEF-30B5-4384-A014-A345479B8D84}"/>
              </a:ext>
            </a:extLst>
          </p:cNvPr>
          <p:cNvSpPr/>
          <p:nvPr/>
        </p:nvSpPr>
        <p:spPr>
          <a:xfrm>
            <a:off x="3146920" y="2742544"/>
            <a:ext cx="296480" cy="176036"/>
          </a:xfrm>
          <a:custGeom>
            <a:avLst/>
            <a:gdLst/>
            <a:ahLst/>
            <a:cxnLst>
              <a:cxn ang="0">
                <a:pos x="wd2" y="hd2"/>
              </a:cxn>
              <a:cxn ang="5400000">
                <a:pos x="wd2" y="hd2"/>
              </a:cxn>
              <a:cxn ang="10800000">
                <a:pos x="wd2" y="hd2"/>
              </a:cxn>
              <a:cxn ang="16200000">
                <a:pos x="wd2" y="hd2"/>
              </a:cxn>
            </a:cxnLst>
            <a:rect l="0" t="0" r="r" b="b"/>
            <a:pathLst>
              <a:path w="21600" h="21600" extrusionOk="0">
                <a:moveTo>
                  <a:pt x="18563" y="20463"/>
                </a:moveTo>
                <a:lnTo>
                  <a:pt x="3712" y="20463"/>
                </a:lnTo>
                <a:cubicBezTo>
                  <a:pt x="2009" y="20463"/>
                  <a:pt x="675" y="18216"/>
                  <a:pt x="675" y="15347"/>
                </a:cubicBezTo>
                <a:cubicBezTo>
                  <a:pt x="675" y="12526"/>
                  <a:pt x="2088" y="10232"/>
                  <a:pt x="3825" y="10232"/>
                </a:cubicBezTo>
                <a:lnTo>
                  <a:pt x="4666" y="10232"/>
                </a:lnTo>
                <a:lnTo>
                  <a:pt x="4719" y="9771"/>
                </a:lnTo>
                <a:cubicBezTo>
                  <a:pt x="5287" y="4849"/>
                  <a:pt x="8201" y="1137"/>
                  <a:pt x="11497" y="1137"/>
                </a:cubicBezTo>
                <a:cubicBezTo>
                  <a:pt x="15207" y="1137"/>
                  <a:pt x="18225" y="5981"/>
                  <a:pt x="18225" y="11937"/>
                </a:cubicBezTo>
                <a:lnTo>
                  <a:pt x="18225" y="12505"/>
                </a:lnTo>
                <a:lnTo>
                  <a:pt x="18563" y="12505"/>
                </a:lnTo>
                <a:cubicBezTo>
                  <a:pt x="19887" y="12505"/>
                  <a:pt x="20925" y="14253"/>
                  <a:pt x="20925" y="16484"/>
                </a:cubicBezTo>
                <a:cubicBezTo>
                  <a:pt x="20925" y="18715"/>
                  <a:pt x="19887" y="20463"/>
                  <a:pt x="18563" y="20463"/>
                </a:cubicBezTo>
                <a:close/>
                <a:moveTo>
                  <a:pt x="18893" y="11397"/>
                </a:moveTo>
                <a:cubicBezTo>
                  <a:pt x="18717" y="5064"/>
                  <a:pt x="15467" y="0"/>
                  <a:pt x="11497" y="0"/>
                </a:cubicBezTo>
                <a:cubicBezTo>
                  <a:pt x="7986" y="0"/>
                  <a:pt x="4866" y="3878"/>
                  <a:pt x="4115" y="9095"/>
                </a:cubicBezTo>
                <a:lnTo>
                  <a:pt x="3825" y="9095"/>
                </a:lnTo>
                <a:cubicBezTo>
                  <a:pt x="1716" y="9095"/>
                  <a:pt x="0" y="11900"/>
                  <a:pt x="0" y="15347"/>
                </a:cubicBezTo>
                <a:cubicBezTo>
                  <a:pt x="0" y="18853"/>
                  <a:pt x="1631" y="21600"/>
                  <a:pt x="3712" y="21600"/>
                </a:cubicBezTo>
                <a:lnTo>
                  <a:pt x="18563" y="21600"/>
                </a:lnTo>
                <a:cubicBezTo>
                  <a:pt x="20266" y="21600"/>
                  <a:pt x="21600" y="19353"/>
                  <a:pt x="21600" y="16484"/>
                </a:cubicBezTo>
                <a:cubicBezTo>
                  <a:pt x="21600" y="13804"/>
                  <a:pt x="20435" y="11666"/>
                  <a:pt x="18893" y="11397"/>
                </a:cubicBezTo>
                <a:close/>
              </a:path>
            </a:pathLst>
          </a:custGeom>
          <a:solidFill>
            <a:srgbClr val="282828"/>
          </a:solidFill>
          <a:ln w="12700">
            <a:miter lim="400000"/>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7" name="文本框 16">
            <a:extLst>
              <a:ext uri="{FF2B5EF4-FFF2-40B4-BE49-F238E27FC236}">
                <a16:creationId xmlns:a16="http://schemas.microsoft.com/office/drawing/2014/main" id="{0FA9F8FB-8E8F-4A85-8C4C-2616DC2941D2}"/>
              </a:ext>
            </a:extLst>
          </p:cNvPr>
          <p:cNvSpPr txBox="1"/>
          <p:nvPr/>
        </p:nvSpPr>
        <p:spPr>
          <a:xfrm>
            <a:off x="6638820" y="1868347"/>
            <a:ext cx="4753155" cy="1147572"/>
          </a:xfrm>
          <a:prstGeom prst="rect">
            <a:avLst/>
          </a:prstGeom>
          <a:noFill/>
        </p:spPr>
        <p:txBody>
          <a:bodyPr wrap="square" anchor="ctr">
            <a:normAutofit/>
          </a:bodyPr>
          <a:lstStyle/>
          <a:p>
            <a:pPr>
              <a:lnSpc>
                <a:spcPct val="120000"/>
              </a:lnSpc>
              <a:spcBef>
                <a:spcPts val="600"/>
              </a:spcBef>
            </a:pPr>
            <a:r>
              <a:rPr lang="en-US"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1.</a:t>
            </a:r>
            <a:r>
              <a:rPr lang="zh-CN"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每天不定时观察店铺数据，直通车，钻展的消耗，做出适当的调整与对策。</a:t>
            </a:r>
          </a:p>
          <a:p>
            <a:pPr>
              <a:lnSpc>
                <a:spcPct val="120000"/>
              </a:lnSpc>
              <a:spcBef>
                <a:spcPts val="600"/>
              </a:spcBef>
            </a:pPr>
            <a:r>
              <a:rPr lang="en-US"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2.</a:t>
            </a:r>
            <a:r>
              <a:rPr lang="zh-CN"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与客服沟通遇到问题，对问题进行实质反馈。</a:t>
            </a:r>
          </a:p>
          <a:p>
            <a:pPr>
              <a:lnSpc>
                <a:spcPct val="120000"/>
              </a:lnSpc>
              <a:spcBef>
                <a:spcPts val="600"/>
              </a:spcBef>
            </a:pPr>
            <a:r>
              <a:rPr lang="en-US"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3.</a:t>
            </a:r>
            <a:r>
              <a:rPr lang="zh-CN"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配合并指导美工优化店铺形象，广告图制作。</a:t>
            </a:r>
          </a:p>
          <a:p>
            <a:pPr>
              <a:lnSpc>
                <a:spcPct val="120000"/>
              </a:lnSpc>
              <a:spcBef>
                <a:spcPts val="600"/>
              </a:spcBef>
            </a:pPr>
            <a:r>
              <a:rPr lang="en-US"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4.</a:t>
            </a:r>
            <a:r>
              <a:rPr lang="zh-CN" altLang="zh-CN" sz="900" dirty="0">
                <a:solidFill>
                  <a:schemeClr val="tx1">
                    <a:lumMod val="50000"/>
                    <a:lumOff val="50000"/>
                  </a:schemeClr>
                </a:solidFill>
                <a:latin typeface="方正正纤黑简体" panose="02000000000000000000" pitchFamily="2" charset="-122"/>
                <a:ea typeface="方正正纤黑简体" panose="02000000000000000000" pitchFamily="2" charset="-122"/>
              </a:rPr>
              <a:t>整理和分析快递与发货部的交接问题，提出有效意见反馈到各部门。</a:t>
            </a:r>
          </a:p>
        </p:txBody>
      </p:sp>
      <p:sp>
        <p:nvSpPr>
          <p:cNvPr id="59" name="文本框 18">
            <a:extLst>
              <a:ext uri="{FF2B5EF4-FFF2-40B4-BE49-F238E27FC236}">
                <a16:creationId xmlns:a16="http://schemas.microsoft.com/office/drawing/2014/main" id="{554982AB-A1FE-4D3E-A9A9-BEEA38B62DE8}"/>
              </a:ext>
            </a:extLst>
          </p:cNvPr>
          <p:cNvSpPr txBox="1"/>
          <p:nvPr/>
        </p:nvSpPr>
        <p:spPr>
          <a:xfrm>
            <a:off x="5743446" y="3027333"/>
            <a:ext cx="6448554" cy="1464792"/>
          </a:xfrm>
          <a:prstGeom prst="rect">
            <a:avLst/>
          </a:prstGeom>
          <a:noFill/>
        </p:spPr>
        <p:txBody>
          <a:bodyPr wrap="square" anchor="ctr">
            <a:normAutofit/>
          </a:bodyPr>
          <a:lstStyle/>
          <a:p>
            <a:pPr>
              <a:lnSpc>
                <a:spcPct val="170000"/>
              </a:lnSpc>
              <a:defRPr/>
            </a:pPr>
            <a:r>
              <a:rPr lang="en-US" altLang="zh-CN" sz="900" dirty="0">
                <a:solidFill>
                  <a:schemeClr val="tx1">
                    <a:lumMod val="50000"/>
                    <a:lumOff val="50000"/>
                  </a:schemeClr>
                </a:solidFill>
                <a:latin typeface="方正正纤黑简体" pitchFamily="2" charset="-122"/>
                <a:ea typeface="方正正纤黑简体" pitchFamily="2" charset="-122"/>
              </a:rPr>
              <a:t>1.</a:t>
            </a:r>
            <a:r>
              <a:rPr lang="zh-CN" altLang="zh-CN" sz="900" dirty="0">
                <a:solidFill>
                  <a:schemeClr val="tx1">
                    <a:lumMod val="50000"/>
                    <a:lumOff val="50000"/>
                  </a:schemeClr>
                </a:solidFill>
                <a:latin typeface="方正正纤黑简体" pitchFamily="2" charset="-122"/>
                <a:ea typeface="方正正纤黑简体" pitchFamily="2" charset="-122"/>
              </a:rPr>
              <a:t>把已经产生购买的顾客利用微信茶小福进行后期维护。</a:t>
            </a:r>
          </a:p>
          <a:p>
            <a:pPr>
              <a:lnSpc>
                <a:spcPct val="170000"/>
              </a:lnSpc>
              <a:defRPr/>
            </a:pPr>
            <a:r>
              <a:rPr lang="en-US" altLang="zh-CN" sz="900" dirty="0">
                <a:solidFill>
                  <a:schemeClr val="tx1">
                    <a:lumMod val="50000"/>
                    <a:lumOff val="50000"/>
                  </a:schemeClr>
                </a:solidFill>
                <a:latin typeface="方正正纤黑简体" pitchFamily="2" charset="-122"/>
                <a:ea typeface="方正正纤黑简体" pitchFamily="2" charset="-122"/>
              </a:rPr>
              <a:t>2.</a:t>
            </a:r>
            <a:r>
              <a:rPr lang="zh-CN" altLang="zh-CN" sz="900" dirty="0">
                <a:solidFill>
                  <a:schemeClr val="tx1">
                    <a:lumMod val="50000"/>
                    <a:lumOff val="50000"/>
                  </a:schemeClr>
                </a:solidFill>
                <a:latin typeface="方正正纤黑简体" pitchFamily="2" charset="-122"/>
                <a:ea typeface="方正正纤黑简体" pitchFamily="2" charset="-122"/>
              </a:rPr>
              <a:t>整出不同级别的老顾客，对不同级别的顾客做出相应的维护。</a:t>
            </a:r>
          </a:p>
          <a:p>
            <a:pPr>
              <a:lnSpc>
                <a:spcPct val="170000"/>
              </a:lnSpc>
              <a:defRPr/>
            </a:pPr>
            <a:r>
              <a:rPr lang="en-US" altLang="zh-CN" sz="900" dirty="0">
                <a:solidFill>
                  <a:schemeClr val="tx1">
                    <a:lumMod val="50000"/>
                    <a:lumOff val="50000"/>
                  </a:schemeClr>
                </a:solidFill>
                <a:latin typeface="方正正纤黑简体" pitchFamily="2" charset="-122"/>
                <a:ea typeface="方正正纤黑简体" pitchFamily="2" charset="-122"/>
              </a:rPr>
              <a:t>3.</a:t>
            </a:r>
            <a:r>
              <a:rPr lang="zh-CN" altLang="zh-CN" sz="900" dirty="0">
                <a:solidFill>
                  <a:schemeClr val="tx1">
                    <a:lumMod val="50000"/>
                    <a:lumOff val="50000"/>
                  </a:schemeClr>
                </a:solidFill>
                <a:latin typeface="方正正纤黑简体" pitchFamily="2" charset="-122"/>
                <a:ea typeface="方正正纤黑简体" pitchFamily="2" charset="-122"/>
              </a:rPr>
              <a:t>整理和分析在客户关系处理中的问题和改善方法，提出有效意见反馈到公司客服部。（可用会员关系管理软件，以及表格）</a:t>
            </a:r>
          </a:p>
          <a:p>
            <a:pPr>
              <a:lnSpc>
                <a:spcPct val="170000"/>
              </a:lnSpc>
              <a:defRPr/>
            </a:pPr>
            <a:r>
              <a:rPr lang="en-US" altLang="zh-CN" sz="900" dirty="0">
                <a:solidFill>
                  <a:schemeClr val="tx1">
                    <a:lumMod val="50000"/>
                    <a:lumOff val="50000"/>
                  </a:schemeClr>
                </a:solidFill>
                <a:latin typeface="方正正纤黑简体" pitchFamily="2" charset="-122"/>
                <a:ea typeface="方正正纤黑简体" pitchFamily="2" charset="-122"/>
              </a:rPr>
              <a:t>4.</a:t>
            </a:r>
            <a:r>
              <a:rPr lang="zh-CN" altLang="zh-CN" sz="900" dirty="0">
                <a:solidFill>
                  <a:schemeClr val="tx1">
                    <a:lumMod val="50000"/>
                    <a:lumOff val="50000"/>
                  </a:schemeClr>
                </a:solidFill>
                <a:latin typeface="方正正纤黑简体" pitchFamily="2" charset="-122"/>
                <a:ea typeface="方正正纤黑简体" pitchFamily="2" charset="-122"/>
              </a:rPr>
              <a:t>针对店里贵宾顾客做不订期的回仿</a:t>
            </a:r>
          </a:p>
          <a:p>
            <a:pPr>
              <a:lnSpc>
                <a:spcPct val="170000"/>
              </a:lnSpc>
              <a:defRPr/>
            </a:pPr>
            <a:r>
              <a:rPr lang="en-US" altLang="zh-CN" sz="900" dirty="0">
                <a:solidFill>
                  <a:schemeClr val="tx1">
                    <a:lumMod val="50000"/>
                    <a:lumOff val="50000"/>
                  </a:schemeClr>
                </a:solidFill>
                <a:latin typeface="方正正纤黑简体" pitchFamily="2" charset="-122"/>
                <a:ea typeface="方正正纤黑简体" pitchFamily="2" charset="-122"/>
              </a:rPr>
              <a:t>5</a:t>
            </a:r>
            <a:r>
              <a:rPr lang="zh-CN" altLang="zh-CN" sz="900" dirty="0">
                <a:solidFill>
                  <a:schemeClr val="tx1">
                    <a:lumMod val="50000"/>
                    <a:lumOff val="50000"/>
                  </a:schemeClr>
                </a:solidFill>
                <a:latin typeface="方正正纤黑简体" pitchFamily="2" charset="-122"/>
                <a:ea typeface="方正正纤黑简体" pitchFamily="2" charset="-122"/>
              </a:rPr>
              <a:t>老顾客同比增长数据每周要统计并做与调整与相应对策</a:t>
            </a:r>
            <a:endParaRPr lang="zh-CN" altLang="en-US" sz="900" dirty="0">
              <a:solidFill>
                <a:schemeClr val="tx1">
                  <a:lumMod val="50000"/>
                  <a:lumOff val="50000"/>
                </a:schemeClr>
              </a:solidFill>
              <a:latin typeface="方正正纤黑简体" pitchFamily="2" charset="-122"/>
              <a:ea typeface="方正正纤黑简体" pitchFamily="2" charset="-122"/>
            </a:endParaRPr>
          </a:p>
        </p:txBody>
      </p:sp>
      <p:sp>
        <p:nvSpPr>
          <p:cNvPr id="61" name="文本框 20">
            <a:extLst>
              <a:ext uri="{FF2B5EF4-FFF2-40B4-BE49-F238E27FC236}">
                <a16:creationId xmlns:a16="http://schemas.microsoft.com/office/drawing/2014/main" id="{2E6ABD1D-1A9C-4149-A331-7F11FC1FC69E}"/>
              </a:ext>
            </a:extLst>
          </p:cNvPr>
          <p:cNvSpPr txBox="1"/>
          <p:nvPr/>
        </p:nvSpPr>
        <p:spPr>
          <a:xfrm>
            <a:off x="4567812" y="4657561"/>
            <a:ext cx="4670144" cy="1016633"/>
          </a:xfrm>
          <a:prstGeom prst="rect">
            <a:avLst/>
          </a:prstGeom>
          <a:noFill/>
        </p:spPr>
        <p:txBody>
          <a:bodyPr wrap="square" anchor="ctr">
            <a:noAutofit/>
          </a:bodyPr>
          <a:lstStyle/>
          <a:p>
            <a:pPr>
              <a:lnSpc>
                <a:spcPct val="120000"/>
              </a:lnSpc>
              <a:spcBef>
                <a:spcPts val="600"/>
              </a:spcBef>
            </a:pPr>
            <a:r>
              <a:rPr lang="en-US"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1.</a:t>
            </a:r>
            <a:r>
              <a:rPr lang="zh-CN"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每天不定时观察店铺数据，直通车，钻展的消耗，做出适当的调整与对策。</a:t>
            </a:r>
          </a:p>
          <a:p>
            <a:pPr>
              <a:lnSpc>
                <a:spcPct val="120000"/>
              </a:lnSpc>
              <a:spcBef>
                <a:spcPts val="600"/>
              </a:spcBef>
            </a:pPr>
            <a:r>
              <a:rPr lang="en-US"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2.</a:t>
            </a:r>
            <a:r>
              <a:rPr lang="zh-CN"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与客服沟通遇到问题，对问题进行实质反馈。</a:t>
            </a:r>
          </a:p>
          <a:p>
            <a:pPr>
              <a:lnSpc>
                <a:spcPct val="120000"/>
              </a:lnSpc>
              <a:spcBef>
                <a:spcPts val="600"/>
              </a:spcBef>
            </a:pPr>
            <a:r>
              <a:rPr lang="en-US"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3.</a:t>
            </a:r>
            <a:r>
              <a:rPr lang="zh-CN"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配合并指导美工优化店铺形象，广告图制作。</a:t>
            </a:r>
          </a:p>
          <a:p>
            <a:pPr>
              <a:lnSpc>
                <a:spcPct val="120000"/>
              </a:lnSpc>
              <a:spcBef>
                <a:spcPts val="600"/>
              </a:spcBef>
            </a:pPr>
            <a:r>
              <a:rPr lang="en-US"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4.</a:t>
            </a:r>
            <a:r>
              <a:rPr lang="zh-CN" altLang="zh-CN" sz="1000" dirty="0">
                <a:solidFill>
                  <a:schemeClr val="tx1">
                    <a:lumMod val="50000"/>
                    <a:lumOff val="50000"/>
                  </a:schemeClr>
                </a:solidFill>
                <a:latin typeface="方正正纤黑简体" panose="02000000000000000000" pitchFamily="2" charset="-122"/>
                <a:ea typeface="方正正纤黑简体" panose="02000000000000000000" pitchFamily="2" charset="-122"/>
              </a:rPr>
              <a:t>整理和分析快递与发货部的交接问题，提出有效意见反馈到各部门。</a:t>
            </a:r>
          </a:p>
        </p:txBody>
      </p:sp>
      <p:pic>
        <p:nvPicPr>
          <p:cNvPr id="3" name="图片 2">
            <a:extLst>
              <a:ext uri="{FF2B5EF4-FFF2-40B4-BE49-F238E27FC236}">
                <a16:creationId xmlns:a16="http://schemas.microsoft.com/office/drawing/2014/main" id="{8B636883-4638-461E-9970-FC2B62C225D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3354" y="128024"/>
            <a:ext cx="2303614" cy="2303614"/>
          </a:xfrm>
          <a:prstGeom prst="rect">
            <a:avLst/>
          </a:prstGeom>
        </p:spPr>
      </p:pic>
      <p:pic>
        <p:nvPicPr>
          <p:cNvPr id="71" name="图片 70">
            <a:extLst>
              <a:ext uri="{FF2B5EF4-FFF2-40B4-BE49-F238E27FC236}">
                <a16:creationId xmlns:a16="http://schemas.microsoft.com/office/drawing/2014/main" id="{C2A3D6D2-9C37-4C03-8F88-EE21DDD23E6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673203" y="3692638"/>
            <a:ext cx="3657298" cy="3657298"/>
          </a:xfrm>
          <a:prstGeom prst="rect">
            <a:avLst/>
          </a:prstGeom>
        </p:spPr>
      </p:pic>
      <p:grpSp>
        <p:nvGrpSpPr>
          <p:cNvPr id="38" name="组合 55">
            <a:extLst>
              <a:ext uri="{FF2B5EF4-FFF2-40B4-BE49-F238E27FC236}">
                <a16:creationId xmlns:a16="http://schemas.microsoft.com/office/drawing/2014/main" id="{ADB48A28-4F0A-4188-9047-DB978BF8B63F}"/>
              </a:ext>
            </a:extLst>
          </p:cNvPr>
          <p:cNvGrpSpPr/>
          <p:nvPr/>
        </p:nvGrpSpPr>
        <p:grpSpPr bwMode="auto">
          <a:xfrm>
            <a:off x="4193818" y="177245"/>
            <a:ext cx="3573065" cy="696471"/>
            <a:chOff x="3791743" y="5346472"/>
            <a:chExt cx="5833187" cy="1152803"/>
          </a:xfrm>
          <a:effectLst/>
        </p:grpSpPr>
        <p:sp>
          <p:nvSpPr>
            <p:cNvPr id="39" name="任意多边形 166">
              <a:extLst>
                <a:ext uri="{FF2B5EF4-FFF2-40B4-BE49-F238E27FC236}">
                  <a16:creationId xmlns:a16="http://schemas.microsoft.com/office/drawing/2014/main" id="{6C674F36-4271-4119-8510-D0E70F2B1355}"/>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40" name="圆角矩形 165">
              <a:extLst>
                <a:ext uri="{FF2B5EF4-FFF2-40B4-BE49-F238E27FC236}">
                  <a16:creationId xmlns:a16="http://schemas.microsoft.com/office/drawing/2014/main" id="{AC97E480-A769-4D5A-A3DC-D134AB879ACE}"/>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41" name="圆角矩形 167">
              <a:extLst>
                <a:ext uri="{FF2B5EF4-FFF2-40B4-BE49-F238E27FC236}">
                  <a16:creationId xmlns:a16="http://schemas.microsoft.com/office/drawing/2014/main" id="{014B0B15-E92F-46B0-8C43-49798A330BF1}"/>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3735163652"/>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0-#ppt_w/2"/>
                                          </p:val>
                                        </p:tav>
                                        <p:tav tm="100000">
                                          <p:val>
                                            <p:strVal val="#ppt_x"/>
                                          </p:val>
                                        </p:tav>
                                      </p:tavLst>
                                    </p:anim>
                                    <p:anim calcmode="lin" valueType="num">
                                      <p:cBhvr additive="base">
                                        <p:cTn id="16" dur="500" fill="hold"/>
                                        <p:tgtEl>
                                          <p:spTgt spid="46"/>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0-#ppt_w/2"/>
                                          </p:val>
                                        </p:tav>
                                        <p:tav tm="100000">
                                          <p:val>
                                            <p:strVal val="#ppt_x"/>
                                          </p:val>
                                        </p:tav>
                                      </p:tavLst>
                                    </p:anim>
                                    <p:anim calcmode="lin" valueType="num">
                                      <p:cBhvr additive="base">
                                        <p:cTn id="20" dur="500" fill="hold"/>
                                        <p:tgtEl>
                                          <p:spTgt spid="3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0-#ppt_w/2"/>
                                          </p:val>
                                        </p:tav>
                                        <p:tav tm="100000">
                                          <p:val>
                                            <p:strVal val="#ppt_x"/>
                                          </p:val>
                                        </p:tav>
                                      </p:tavLst>
                                    </p:anim>
                                    <p:anim calcmode="lin" valueType="num">
                                      <p:cBhvr additive="base">
                                        <p:cTn id="24" dur="500" fill="hold"/>
                                        <p:tgtEl>
                                          <p:spTgt spid="36"/>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0-#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0-#ppt_w/2"/>
                                          </p:val>
                                        </p:tav>
                                        <p:tav tm="100000">
                                          <p:val>
                                            <p:strVal val="#ppt_x"/>
                                          </p:val>
                                        </p:tav>
                                      </p:tavLst>
                                    </p:anim>
                                    <p:anim calcmode="lin" valueType="num">
                                      <p:cBhvr additive="base">
                                        <p:cTn id="32" dur="500" fill="hold"/>
                                        <p:tgtEl>
                                          <p:spTgt spid="30"/>
                                        </p:tgtEl>
                                        <p:attrNameLst>
                                          <p:attrName>ppt_y</p:attrName>
                                        </p:attrNameLst>
                                      </p:cBhvr>
                                      <p:tavLst>
                                        <p:tav tm="0">
                                          <p:val>
                                            <p:strVal val="#ppt_y"/>
                                          </p:val>
                                        </p:tav>
                                        <p:tav tm="100000">
                                          <p:val>
                                            <p:strVal val="#ppt_y"/>
                                          </p:val>
                                        </p:tav>
                                      </p:tavLst>
                                    </p:anim>
                                  </p:childTnLst>
                                </p:cTn>
                              </p:par>
                            </p:childTnLst>
                          </p:cTn>
                        </p:par>
                        <p:par>
                          <p:cTn id="33" fill="hold">
                            <p:stCondLst>
                              <p:cond delay="1000"/>
                            </p:stCondLst>
                            <p:childTnLst>
                              <p:par>
                                <p:cTn id="34" presetID="42" presetClass="entr" presetSubtype="0" fill="hold" grpId="0" nodeType="after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fade">
                                      <p:cBhvr>
                                        <p:cTn id="36" dur="1000"/>
                                        <p:tgtEl>
                                          <p:spTgt spid="50"/>
                                        </p:tgtEl>
                                      </p:cBhvr>
                                    </p:animEffect>
                                    <p:anim calcmode="lin" valueType="num">
                                      <p:cBhvr>
                                        <p:cTn id="37" dur="1000" fill="hold"/>
                                        <p:tgtEl>
                                          <p:spTgt spid="50"/>
                                        </p:tgtEl>
                                        <p:attrNameLst>
                                          <p:attrName>ppt_x</p:attrName>
                                        </p:attrNameLst>
                                      </p:cBhvr>
                                      <p:tavLst>
                                        <p:tav tm="0">
                                          <p:val>
                                            <p:strVal val="#ppt_x"/>
                                          </p:val>
                                        </p:tav>
                                        <p:tav tm="100000">
                                          <p:val>
                                            <p:strVal val="#ppt_x"/>
                                          </p:val>
                                        </p:tav>
                                      </p:tavLst>
                                    </p:anim>
                                    <p:anim calcmode="lin" valueType="num">
                                      <p:cBhvr>
                                        <p:cTn id="38" dur="1000" fill="hold"/>
                                        <p:tgtEl>
                                          <p:spTgt spid="5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1000"/>
                                        <p:tgtEl>
                                          <p:spTgt spid="53"/>
                                        </p:tgtEl>
                                      </p:cBhvr>
                                    </p:animEffect>
                                    <p:anim calcmode="lin" valueType="num">
                                      <p:cBhvr>
                                        <p:cTn id="42" dur="1000" fill="hold"/>
                                        <p:tgtEl>
                                          <p:spTgt spid="53"/>
                                        </p:tgtEl>
                                        <p:attrNameLst>
                                          <p:attrName>ppt_x</p:attrName>
                                        </p:attrNameLst>
                                      </p:cBhvr>
                                      <p:tavLst>
                                        <p:tav tm="0">
                                          <p:val>
                                            <p:strVal val="#ppt_x"/>
                                          </p:val>
                                        </p:tav>
                                        <p:tav tm="100000">
                                          <p:val>
                                            <p:strVal val="#ppt_x"/>
                                          </p:val>
                                        </p:tav>
                                      </p:tavLst>
                                    </p:anim>
                                    <p:anim calcmode="lin" valueType="num">
                                      <p:cBhvr>
                                        <p:cTn id="43" dur="1000" fill="hold"/>
                                        <p:tgtEl>
                                          <p:spTgt spid="5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1000"/>
                                        <p:tgtEl>
                                          <p:spTgt spid="51"/>
                                        </p:tgtEl>
                                      </p:cBhvr>
                                    </p:animEffect>
                                    <p:anim calcmode="lin" valueType="num">
                                      <p:cBhvr>
                                        <p:cTn id="47" dur="1000" fill="hold"/>
                                        <p:tgtEl>
                                          <p:spTgt spid="51"/>
                                        </p:tgtEl>
                                        <p:attrNameLst>
                                          <p:attrName>ppt_x</p:attrName>
                                        </p:attrNameLst>
                                      </p:cBhvr>
                                      <p:tavLst>
                                        <p:tav tm="0">
                                          <p:val>
                                            <p:strVal val="#ppt_x"/>
                                          </p:val>
                                        </p:tav>
                                        <p:tav tm="100000">
                                          <p:val>
                                            <p:strVal val="#ppt_x"/>
                                          </p:val>
                                        </p:tav>
                                      </p:tavLst>
                                    </p:anim>
                                    <p:anim calcmode="lin" valueType="num">
                                      <p:cBhvr>
                                        <p:cTn id="48" dur="1000" fill="hold"/>
                                        <p:tgtEl>
                                          <p:spTgt spid="51"/>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2" presetClass="entr" presetSubtype="0"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fade">
                                      <p:cBhvr>
                                        <p:cTn id="52" dur="1000"/>
                                        <p:tgtEl>
                                          <p:spTgt spid="47"/>
                                        </p:tgtEl>
                                      </p:cBhvr>
                                    </p:animEffect>
                                    <p:anim calcmode="lin" valueType="num">
                                      <p:cBhvr>
                                        <p:cTn id="53" dur="1000" fill="hold"/>
                                        <p:tgtEl>
                                          <p:spTgt spid="47"/>
                                        </p:tgtEl>
                                        <p:attrNameLst>
                                          <p:attrName>ppt_x</p:attrName>
                                        </p:attrNameLst>
                                      </p:cBhvr>
                                      <p:tavLst>
                                        <p:tav tm="0">
                                          <p:val>
                                            <p:strVal val="#ppt_x"/>
                                          </p:val>
                                        </p:tav>
                                        <p:tav tm="100000">
                                          <p:val>
                                            <p:strVal val="#ppt_x"/>
                                          </p:val>
                                        </p:tav>
                                      </p:tavLst>
                                    </p:anim>
                                    <p:anim calcmode="lin" valueType="num">
                                      <p:cBhvr>
                                        <p:cTn id="54" dur="1000" fill="hold"/>
                                        <p:tgtEl>
                                          <p:spTgt spid="4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fade">
                                      <p:cBhvr>
                                        <p:cTn id="62" dur="1000"/>
                                        <p:tgtEl>
                                          <p:spTgt spid="49"/>
                                        </p:tgtEl>
                                      </p:cBhvr>
                                    </p:animEffect>
                                    <p:anim calcmode="lin" valueType="num">
                                      <p:cBhvr>
                                        <p:cTn id="63" dur="1000" fill="hold"/>
                                        <p:tgtEl>
                                          <p:spTgt spid="49"/>
                                        </p:tgtEl>
                                        <p:attrNameLst>
                                          <p:attrName>ppt_x</p:attrName>
                                        </p:attrNameLst>
                                      </p:cBhvr>
                                      <p:tavLst>
                                        <p:tav tm="0">
                                          <p:val>
                                            <p:strVal val="#ppt_x"/>
                                          </p:val>
                                        </p:tav>
                                        <p:tav tm="100000">
                                          <p:val>
                                            <p:strVal val="#ppt_x"/>
                                          </p:val>
                                        </p:tav>
                                      </p:tavLst>
                                    </p:anim>
                                    <p:anim calcmode="lin" valueType="num">
                                      <p:cBhvr>
                                        <p:cTn id="64" dur="1000" fill="hold"/>
                                        <p:tgtEl>
                                          <p:spTgt spid="49"/>
                                        </p:tgtEl>
                                        <p:attrNameLst>
                                          <p:attrName>ppt_y</p:attrName>
                                        </p:attrNameLst>
                                      </p:cBhvr>
                                      <p:tavLst>
                                        <p:tav tm="0">
                                          <p:val>
                                            <p:strVal val="#ppt_y+.1"/>
                                          </p:val>
                                        </p:tav>
                                        <p:tav tm="100000">
                                          <p:val>
                                            <p:strVal val="#ppt_y"/>
                                          </p:val>
                                        </p:tav>
                                      </p:tavLst>
                                    </p:anim>
                                  </p:childTnLst>
                                </p:cTn>
                              </p:par>
                            </p:childTnLst>
                          </p:cTn>
                        </p:par>
                        <p:par>
                          <p:cTn id="65" fill="hold">
                            <p:stCondLst>
                              <p:cond delay="3000"/>
                            </p:stCondLst>
                            <p:childTnLst>
                              <p:par>
                                <p:cTn id="66" presetID="14" presetClass="entr" presetSubtype="10"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randombar(horizontal)">
                                      <p:cBhvr>
                                        <p:cTn id="68" dur="500"/>
                                        <p:tgtEl>
                                          <p:spTgt spid="61"/>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59"/>
                                        </p:tgtEl>
                                        <p:attrNameLst>
                                          <p:attrName>style.visibility</p:attrName>
                                        </p:attrNameLst>
                                      </p:cBhvr>
                                      <p:to>
                                        <p:strVal val="visible"/>
                                      </p:to>
                                    </p:set>
                                    <p:animEffect transition="in" filter="randombar(horizontal)">
                                      <p:cBhvr>
                                        <p:cTn id="71" dur="500"/>
                                        <p:tgtEl>
                                          <p:spTgt spid="59"/>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57"/>
                                        </p:tgtEl>
                                        <p:attrNameLst>
                                          <p:attrName>style.visibility</p:attrName>
                                        </p:attrNameLst>
                                      </p:cBhvr>
                                      <p:to>
                                        <p:strVal val="visible"/>
                                      </p:to>
                                    </p:set>
                                    <p:animEffect transition="in" filter="randombar(horizontal)">
                                      <p:cBhvr>
                                        <p:cTn id="74"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4" grpId="0" animBg="1"/>
      <p:bldP spid="35" grpId="0" animBg="1"/>
      <p:bldP spid="36" grpId="0" animBg="1"/>
      <p:bldP spid="37" grpId="0" animBg="1"/>
      <p:bldP spid="46" grpId="0" animBg="1"/>
      <p:bldP spid="47" grpId="0" animBg="1"/>
      <p:bldP spid="48" grpId="0" animBg="1"/>
      <p:bldP spid="49" grpId="0" animBg="1"/>
      <p:bldP spid="50" grpId="0" animBg="1"/>
      <p:bldP spid="51" grpId="0" animBg="1"/>
      <p:bldP spid="53" grpId="0" animBg="1"/>
      <p:bldP spid="57" grpId="0"/>
      <p:bldP spid="59" grpId="0"/>
      <p:bldP spid="61"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6" name="Freeform 10">
            <a:extLst>
              <a:ext uri="{FF2B5EF4-FFF2-40B4-BE49-F238E27FC236}">
                <a16:creationId xmlns:a16="http://schemas.microsoft.com/office/drawing/2014/main" id="{2B267AA2-C00B-436C-BCA3-AFDDFBA7BE43}"/>
              </a:ext>
            </a:extLst>
          </p:cNvPr>
          <p:cNvSpPr/>
          <p:nvPr/>
        </p:nvSpPr>
        <p:spPr>
          <a:xfrm>
            <a:off x="3065985" y="2523874"/>
            <a:ext cx="2781443" cy="2781443"/>
          </a:xfrm>
          <a:custGeom>
            <a:avLst/>
            <a:gdLst>
              <a:gd name="connsiteX0" fmla="*/ 2115406 w 2980266"/>
              <a:gd name="connsiteY0" fmla="*/ 475169 h 2980266"/>
              <a:gd name="connsiteX1" fmla="*/ 2347223 w 2980266"/>
              <a:gd name="connsiteY1" fmla="*/ 280641 h 2980266"/>
              <a:gd name="connsiteX2" fmla="*/ 2532418 w 2980266"/>
              <a:gd name="connsiteY2" fmla="*/ 436038 h 2980266"/>
              <a:gd name="connsiteX3" fmla="*/ 2381100 w 2980266"/>
              <a:gd name="connsiteY3" fmla="*/ 698113 h 2980266"/>
              <a:gd name="connsiteX4" fmla="*/ 2621526 w 2980266"/>
              <a:gd name="connsiteY4" fmla="*/ 1114543 h 2980266"/>
              <a:gd name="connsiteX5" fmla="*/ 2924149 w 2980266"/>
              <a:gd name="connsiteY5" fmla="*/ 1114535 h 2980266"/>
              <a:gd name="connsiteX6" fmla="*/ 2966129 w 2980266"/>
              <a:gd name="connsiteY6" fmla="*/ 1352617 h 2980266"/>
              <a:gd name="connsiteX7" fmla="*/ 2681754 w 2980266"/>
              <a:gd name="connsiteY7" fmla="*/ 1456113 h 2980266"/>
              <a:gd name="connsiteX8" fmla="*/ 2598255 w 2980266"/>
              <a:gd name="connsiteY8" fmla="*/ 1929659 h 2980266"/>
              <a:gd name="connsiteX9" fmla="*/ 2830082 w 2980266"/>
              <a:gd name="connsiteY9" fmla="*/ 2124176 h 2980266"/>
              <a:gd name="connsiteX10" fmla="*/ 2709205 w 2980266"/>
              <a:gd name="connsiteY10" fmla="*/ 2333542 h 2980266"/>
              <a:gd name="connsiteX11" fmla="*/ 2424835 w 2980266"/>
              <a:gd name="connsiteY11" fmla="*/ 2230031 h 2980266"/>
              <a:gd name="connsiteX12" fmla="*/ 2056481 w 2980266"/>
              <a:gd name="connsiteY12" fmla="*/ 2539116 h 2980266"/>
              <a:gd name="connsiteX13" fmla="*/ 2109039 w 2980266"/>
              <a:gd name="connsiteY13" fmla="*/ 2837141 h 2980266"/>
              <a:gd name="connsiteX14" fmla="*/ 1881863 w 2980266"/>
              <a:gd name="connsiteY14" fmla="*/ 2919826 h 2980266"/>
              <a:gd name="connsiteX15" fmla="*/ 1730559 w 2980266"/>
              <a:gd name="connsiteY15" fmla="*/ 2657743 h 2980266"/>
              <a:gd name="connsiteX16" fmla="*/ 1249707 w 2980266"/>
              <a:gd name="connsiteY16" fmla="*/ 2657743 h 2980266"/>
              <a:gd name="connsiteX17" fmla="*/ 1098403 w 2980266"/>
              <a:gd name="connsiteY17" fmla="*/ 2919826 h 2980266"/>
              <a:gd name="connsiteX18" fmla="*/ 871227 w 2980266"/>
              <a:gd name="connsiteY18" fmla="*/ 2837141 h 2980266"/>
              <a:gd name="connsiteX19" fmla="*/ 923785 w 2980266"/>
              <a:gd name="connsiteY19" fmla="*/ 2539117 h 2980266"/>
              <a:gd name="connsiteX20" fmla="*/ 555431 w 2980266"/>
              <a:gd name="connsiteY20" fmla="*/ 2230032 h 2980266"/>
              <a:gd name="connsiteX21" fmla="*/ 271061 w 2980266"/>
              <a:gd name="connsiteY21" fmla="*/ 2333542 h 2980266"/>
              <a:gd name="connsiteX22" fmla="*/ 150184 w 2980266"/>
              <a:gd name="connsiteY22" fmla="*/ 2124176 h 2980266"/>
              <a:gd name="connsiteX23" fmla="*/ 382011 w 2980266"/>
              <a:gd name="connsiteY23" fmla="*/ 1929660 h 2980266"/>
              <a:gd name="connsiteX24" fmla="*/ 298512 w 2980266"/>
              <a:gd name="connsiteY24" fmla="*/ 1456114 h 2980266"/>
              <a:gd name="connsiteX25" fmla="*/ 14137 w 2980266"/>
              <a:gd name="connsiteY25" fmla="*/ 1352617 h 2980266"/>
              <a:gd name="connsiteX26" fmla="*/ 56117 w 2980266"/>
              <a:gd name="connsiteY26" fmla="*/ 1114535 h 2980266"/>
              <a:gd name="connsiteX27" fmla="*/ 358740 w 2980266"/>
              <a:gd name="connsiteY27" fmla="*/ 1114543 h 2980266"/>
              <a:gd name="connsiteX28" fmla="*/ 599166 w 2980266"/>
              <a:gd name="connsiteY28" fmla="*/ 698113 h 2980266"/>
              <a:gd name="connsiteX29" fmla="*/ 447848 w 2980266"/>
              <a:gd name="connsiteY29" fmla="*/ 436038 h 2980266"/>
              <a:gd name="connsiteX30" fmla="*/ 633043 w 2980266"/>
              <a:gd name="connsiteY30" fmla="*/ 280641 h 2980266"/>
              <a:gd name="connsiteX31" fmla="*/ 864860 w 2980266"/>
              <a:gd name="connsiteY31" fmla="*/ 475169 h 2980266"/>
              <a:gd name="connsiteX32" fmla="*/ 1316713 w 2980266"/>
              <a:gd name="connsiteY32" fmla="*/ 310708 h 2980266"/>
              <a:gd name="connsiteX33" fmla="*/ 1369255 w 2980266"/>
              <a:gd name="connsiteY33" fmla="*/ 12681 h 2980266"/>
              <a:gd name="connsiteX34" fmla="*/ 1611011 w 2980266"/>
              <a:gd name="connsiteY34" fmla="*/ 12681 h 2980266"/>
              <a:gd name="connsiteX35" fmla="*/ 1663553 w 2980266"/>
              <a:gd name="connsiteY35" fmla="*/ 310708 h 2980266"/>
              <a:gd name="connsiteX36" fmla="*/ 2115406 w 2980266"/>
              <a:gd name="connsiteY36" fmla="*/ 475169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80266" h="2980266">
                <a:moveTo>
                  <a:pt x="2115406" y="475169"/>
                </a:moveTo>
                <a:lnTo>
                  <a:pt x="2347223" y="280641"/>
                </a:lnTo>
                <a:lnTo>
                  <a:pt x="2532418" y="436038"/>
                </a:lnTo>
                <a:lnTo>
                  <a:pt x="2381100" y="698113"/>
                </a:lnTo>
                <a:cubicBezTo>
                  <a:pt x="2488696" y="819151"/>
                  <a:pt x="2570502" y="960843"/>
                  <a:pt x="2621526" y="1114543"/>
                </a:cubicBezTo>
                <a:lnTo>
                  <a:pt x="2924149" y="1114535"/>
                </a:lnTo>
                <a:lnTo>
                  <a:pt x="2966129" y="1352617"/>
                </a:lnTo>
                <a:lnTo>
                  <a:pt x="2681754" y="1456113"/>
                </a:lnTo>
                <a:cubicBezTo>
                  <a:pt x="2686376" y="1617995"/>
                  <a:pt x="2657965" y="1779121"/>
                  <a:pt x="2598255" y="1929659"/>
                </a:cubicBezTo>
                <a:lnTo>
                  <a:pt x="2830082" y="2124176"/>
                </a:lnTo>
                <a:lnTo>
                  <a:pt x="2709205" y="2333542"/>
                </a:lnTo>
                <a:lnTo>
                  <a:pt x="2424835" y="2230031"/>
                </a:lnTo>
                <a:cubicBezTo>
                  <a:pt x="2324320" y="2357010"/>
                  <a:pt x="2198986" y="2462178"/>
                  <a:pt x="2056481" y="2539116"/>
                </a:cubicBezTo>
                <a:lnTo>
                  <a:pt x="2109039" y="2837141"/>
                </a:lnTo>
                <a:lnTo>
                  <a:pt x="1881863" y="2919826"/>
                </a:lnTo>
                <a:lnTo>
                  <a:pt x="1730559" y="2657743"/>
                </a:lnTo>
                <a:cubicBezTo>
                  <a:pt x="1571939" y="2690405"/>
                  <a:pt x="1408327" y="2690405"/>
                  <a:pt x="1249707" y="2657743"/>
                </a:cubicBezTo>
                <a:lnTo>
                  <a:pt x="1098403" y="2919826"/>
                </a:lnTo>
                <a:lnTo>
                  <a:pt x="871227" y="2837141"/>
                </a:lnTo>
                <a:lnTo>
                  <a:pt x="923785" y="2539117"/>
                </a:lnTo>
                <a:cubicBezTo>
                  <a:pt x="781280" y="2462179"/>
                  <a:pt x="655947" y="2357011"/>
                  <a:pt x="555431" y="2230032"/>
                </a:cubicBezTo>
                <a:lnTo>
                  <a:pt x="271061" y="2333542"/>
                </a:lnTo>
                <a:lnTo>
                  <a:pt x="150184" y="2124176"/>
                </a:lnTo>
                <a:lnTo>
                  <a:pt x="382011" y="1929660"/>
                </a:lnTo>
                <a:cubicBezTo>
                  <a:pt x="322301" y="1779122"/>
                  <a:pt x="293890" y="1617995"/>
                  <a:pt x="298512" y="1456114"/>
                </a:cubicBezTo>
                <a:lnTo>
                  <a:pt x="14137" y="1352617"/>
                </a:lnTo>
                <a:lnTo>
                  <a:pt x="56117" y="1114535"/>
                </a:lnTo>
                <a:lnTo>
                  <a:pt x="358740" y="1114543"/>
                </a:lnTo>
                <a:cubicBezTo>
                  <a:pt x="409764" y="960843"/>
                  <a:pt x="491570" y="819151"/>
                  <a:pt x="599166" y="698113"/>
                </a:cubicBezTo>
                <a:lnTo>
                  <a:pt x="447848" y="436038"/>
                </a:lnTo>
                <a:lnTo>
                  <a:pt x="633043" y="280641"/>
                </a:lnTo>
                <a:lnTo>
                  <a:pt x="864860" y="475169"/>
                </a:lnTo>
                <a:cubicBezTo>
                  <a:pt x="1002743" y="390226"/>
                  <a:pt x="1156488" y="334267"/>
                  <a:pt x="1316713" y="310708"/>
                </a:cubicBezTo>
                <a:lnTo>
                  <a:pt x="1369255" y="12681"/>
                </a:lnTo>
                <a:lnTo>
                  <a:pt x="1611011" y="12681"/>
                </a:lnTo>
                <a:lnTo>
                  <a:pt x="1663553" y="310708"/>
                </a:lnTo>
                <a:cubicBezTo>
                  <a:pt x="1823778" y="334267"/>
                  <a:pt x="1977523" y="390226"/>
                  <a:pt x="2115406" y="475169"/>
                </a:cubicBezTo>
                <a:close/>
              </a:path>
            </a:pathLst>
          </a:custGeom>
          <a:solidFill>
            <a:srgbClr val="EB3F32"/>
          </a:solidFill>
          <a:ln w="28575" cap="flat">
            <a:solidFill>
              <a:schemeClr val="bg1"/>
            </a:solidFill>
            <a:prstDash val="solid"/>
            <a:miter lim="800000"/>
            <a:headEnd/>
            <a:tailEnd/>
          </a:ln>
          <a:effectLst>
            <a:outerShdw blurRad="101600" dist="38100" dir="2700000" sx="101000" sy="101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GB" dirty="0">
              <a:solidFill>
                <a:prstClr val="black"/>
              </a:solidFill>
              <a:cs typeface="+mn-ea"/>
              <a:sym typeface="+mn-lt"/>
            </a:endParaRPr>
          </a:p>
        </p:txBody>
      </p:sp>
      <p:sp>
        <p:nvSpPr>
          <p:cNvPr id="77" name="Freeform 11">
            <a:extLst>
              <a:ext uri="{FF2B5EF4-FFF2-40B4-BE49-F238E27FC236}">
                <a16:creationId xmlns:a16="http://schemas.microsoft.com/office/drawing/2014/main" id="{48C41EE9-CF8E-4C02-B4E9-9AD4FC90E776}"/>
              </a:ext>
            </a:extLst>
          </p:cNvPr>
          <p:cNvSpPr/>
          <p:nvPr/>
        </p:nvSpPr>
        <p:spPr>
          <a:xfrm>
            <a:off x="1448897" y="1552683"/>
            <a:ext cx="2022867" cy="2022867"/>
          </a:xfrm>
          <a:custGeom>
            <a:avLst/>
            <a:gdLst>
              <a:gd name="connsiteX0" fmla="*/ 1621800 w 2167466"/>
              <a:gd name="connsiteY0" fmla="*/ 548964 h 2167466"/>
              <a:gd name="connsiteX1" fmla="*/ 1941574 w 2167466"/>
              <a:gd name="connsiteY1" fmla="*/ 452590 h 2167466"/>
              <a:gd name="connsiteX2" fmla="*/ 2059240 w 2167466"/>
              <a:gd name="connsiteY2" fmla="*/ 656392 h 2167466"/>
              <a:gd name="connsiteX3" fmla="*/ 1815890 w 2167466"/>
              <a:gd name="connsiteY3" fmla="*/ 885138 h 2167466"/>
              <a:gd name="connsiteX4" fmla="*/ 1815890 w 2167466"/>
              <a:gd name="connsiteY4" fmla="*/ 1282328 h 2167466"/>
              <a:gd name="connsiteX5" fmla="*/ 2059240 w 2167466"/>
              <a:gd name="connsiteY5" fmla="*/ 1511074 h 2167466"/>
              <a:gd name="connsiteX6" fmla="*/ 1941574 w 2167466"/>
              <a:gd name="connsiteY6" fmla="*/ 1714876 h 2167466"/>
              <a:gd name="connsiteX7" fmla="*/ 1621800 w 2167466"/>
              <a:gd name="connsiteY7" fmla="*/ 1618502 h 2167466"/>
              <a:gd name="connsiteX8" fmla="*/ 1277823 w 2167466"/>
              <a:gd name="connsiteY8" fmla="*/ 1817097 h 2167466"/>
              <a:gd name="connsiteX9" fmla="*/ 1201398 w 2167466"/>
              <a:gd name="connsiteY9" fmla="*/ 2142217 h 2167466"/>
              <a:gd name="connsiteX10" fmla="*/ 966068 w 2167466"/>
              <a:gd name="connsiteY10" fmla="*/ 2142217 h 2167466"/>
              <a:gd name="connsiteX11" fmla="*/ 889643 w 2167466"/>
              <a:gd name="connsiteY11" fmla="*/ 1817097 h 2167466"/>
              <a:gd name="connsiteX12" fmla="*/ 545666 w 2167466"/>
              <a:gd name="connsiteY12" fmla="*/ 1618502 h 2167466"/>
              <a:gd name="connsiteX13" fmla="*/ 225892 w 2167466"/>
              <a:gd name="connsiteY13" fmla="*/ 1714876 h 2167466"/>
              <a:gd name="connsiteX14" fmla="*/ 108226 w 2167466"/>
              <a:gd name="connsiteY14" fmla="*/ 1511074 h 2167466"/>
              <a:gd name="connsiteX15" fmla="*/ 351576 w 2167466"/>
              <a:gd name="connsiteY15" fmla="*/ 1282328 h 2167466"/>
              <a:gd name="connsiteX16" fmla="*/ 351576 w 2167466"/>
              <a:gd name="connsiteY16" fmla="*/ 885138 h 2167466"/>
              <a:gd name="connsiteX17" fmla="*/ 108226 w 2167466"/>
              <a:gd name="connsiteY17" fmla="*/ 656392 h 2167466"/>
              <a:gd name="connsiteX18" fmla="*/ 225892 w 2167466"/>
              <a:gd name="connsiteY18" fmla="*/ 452590 h 2167466"/>
              <a:gd name="connsiteX19" fmla="*/ 545666 w 2167466"/>
              <a:gd name="connsiteY19" fmla="*/ 548964 h 2167466"/>
              <a:gd name="connsiteX20" fmla="*/ 889643 w 2167466"/>
              <a:gd name="connsiteY20" fmla="*/ 350369 h 2167466"/>
              <a:gd name="connsiteX21" fmla="*/ 966068 w 2167466"/>
              <a:gd name="connsiteY21" fmla="*/ 25249 h 2167466"/>
              <a:gd name="connsiteX22" fmla="*/ 1201398 w 2167466"/>
              <a:gd name="connsiteY22" fmla="*/ 25249 h 2167466"/>
              <a:gd name="connsiteX23" fmla="*/ 1277823 w 2167466"/>
              <a:gd name="connsiteY23" fmla="*/ 350369 h 2167466"/>
              <a:gd name="connsiteX24" fmla="*/ 1621800 w 2167466"/>
              <a:gd name="connsiteY24" fmla="*/ 548964 h 216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67466" h="2167466">
                <a:moveTo>
                  <a:pt x="1621800" y="548964"/>
                </a:moveTo>
                <a:lnTo>
                  <a:pt x="1941574" y="452590"/>
                </a:lnTo>
                <a:lnTo>
                  <a:pt x="2059240" y="656392"/>
                </a:lnTo>
                <a:lnTo>
                  <a:pt x="1815890" y="885138"/>
                </a:lnTo>
                <a:cubicBezTo>
                  <a:pt x="1851165" y="1015185"/>
                  <a:pt x="1851165" y="1152281"/>
                  <a:pt x="1815890" y="1282328"/>
                </a:cubicBezTo>
                <a:lnTo>
                  <a:pt x="2059240" y="1511074"/>
                </a:lnTo>
                <a:lnTo>
                  <a:pt x="1941574" y="1714876"/>
                </a:lnTo>
                <a:lnTo>
                  <a:pt x="1621800" y="1618502"/>
                </a:lnTo>
                <a:cubicBezTo>
                  <a:pt x="1526813" y="1714075"/>
                  <a:pt x="1408085" y="1782623"/>
                  <a:pt x="1277823" y="1817097"/>
                </a:cubicBezTo>
                <a:lnTo>
                  <a:pt x="1201398" y="2142217"/>
                </a:lnTo>
                <a:lnTo>
                  <a:pt x="966068" y="2142217"/>
                </a:lnTo>
                <a:lnTo>
                  <a:pt x="889643" y="1817097"/>
                </a:lnTo>
                <a:cubicBezTo>
                  <a:pt x="759381" y="1782622"/>
                  <a:pt x="640653" y="1714074"/>
                  <a:pt x="545666" y="1618502"/>
                </a:cubicBezTo>
                <a:lnTo>
                  <a:pt x="225892" y="1714876"/>
                </a:lnTo>
                <a:lnTo>
                  <a:pt x="108226" y="1511074"/>
                </a:lnTo>
                <a:lnTo>
                  <a:pt x="351576" y="1282328"/>
                </a:lnTo>
                <a:cubicBezTo>
                  <a:pt x="316301" y="1152281"/>
                  <a:pt x="316301" y="1015185"/>
                  <a:pt x="351576" y="885138"/>
                </a:cubicBezTo>
                <a:lnTo>
                  <a:pt x="108226" y="656392"/>
                </a:lnTo>
                <a:lnTo>
                  <a:pt x="225892" y="452590"/>
                </a:lnTo>
                <a:lnTo>
                  <a:pt x="545666" y="548964"/>
                </a:lnTo>
                <a:cubicBezTo>
                  <a:pt x="640653" y="453391"/>
                  <a:pt x="759381" y="384843"/>
                  <a:pt x="889643" y="350369"/>
                </a:cubicBezTo>
                <a:lnTo>
                  <a:pt x="966068" y="25249"/>
                </a:lnTo>
                <a:lnTo>
                  <a:pt x="1201398" y="25249"/>
                </a:lnTo>
                <a:lnTo>
                  <a:pt x="1277823" y="350369"/>
                </a:lnTo>
                <a:cubicBezTo>
                  <a:pt x="1408085" y="384844"/>
                  <a:pt x="1526813" y="453392"/>
                  <a:pt x="1621800" y="548964"/>
                </a:cubicBezTo>
                <a:close/>
              </a:path>
            </a:pathLst>
          </a:custGeom>
          <a:solidFill>
            <a:srgbClr val="FFC000"/>
          </a:solidFill>
          <a:ln w="28575" cap="flat">
            <a:solidFill>
              <a:schemeClr val="bg1"/>
            </a:solidFill>
            <a:prstDash val="solid"/>
            <a:miter lim="800000"/>
            <a:headEnd/>
            <a:tailEnd/>
          </a:ln>
          <a:effectLst>
            <a:outerShdw blurRad="101600" dist="38100" dir="2700000" sx="101000" sy="101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GB" dirty="0">
              <a:solidFill>
                <a:prstClr val="black"/>
              </a:solidFill>
              <a:cs typeface="+mn-ea"/>
              <a:sym typeface="+mn-lt"/>
            </a:endParaRPr>
          </a:p>
        </p:txBody>
      </p:sp>
      <p:sp>
        <p:nvSpPr>
          <p:cNvPr id="79" name="Freeform 12">
            <a:extLst>
              <a:ext uri="{FF2B5EF4-FFF2-40B4-BE49-F238E27FC236}">
                <a16:creationId xmlns:a16="http://schemas.microsoft.com/office/drawing/2014/main" id="{FE15481F-4D30-4E34-8FB4-2DC6364C4AB7}"/>
              </a:ext>
            </a:extLst>
          </p:cNvPr>
          <p:cNvSpPr/>
          <p:nvPr/>
        </p:nvSpPr>
        <p:spPr>
          <a:xfrm>
            <a:off x="2657528" y="4674330"/>
            <a:ext cx="1261973" cy="1261973"/>
          </a:xfrm>
          <a:custGeom>
            <a:avLst/>
            <a:gdLst>
              <a:gd name="connsiteX0" fmla="*/ 1589033 w 2123675"/>
              <a:gd name="connsiteY0" fmla="*/ 537873 h 2123675"/>
              <a:gd name="connsiteX1" fmla="*/ 1902347 w 2123675"/>
              <a:gd name="connsiteY1" fmla="*/ 443446 h 2123675"/>
              <a:gd name="connsiteX2" fmla="*/ 2017635 w 2123675"/>
              <a:gd name="connsiteY2" fmla="*/ 643130 h 2123675"/>
              <a:gd name="connsiteX3" fmla="*/ 1779202 w 2123675"/>
              <a:gd name="connsiteY3" fmla="*/ 867255 h 2123675"/>
              <a:gd name="connsiteX4" fmla="*/ 1779202 w 2123675"/>
              <a:gd name="connsiteY4" fmla="*/ 1256420 h 2123675"/>
              <a:gd name="connsiteX5" fmla="*/ 2017635 w 2123675"/>
              <a:gd name="connsiteY5" fmla="*/ 1480545 h 2123675"/>
              <a:gd name="connsiteX6" fmla="*/ 1902347 w 2123675"/>
              <a:gd name="connsiteY6" fmla="*/ 1680229 h 2123675"/>
              <a:gd name="connsiteX7" fmla="*/ 1589033 w 2123675"/>
              <a:gd name="connsiteY7" fmla="*/ 1585802 h 2123675"/>
              <a:gd name="connsiteX8" fmla="*/ 1252006 w 2123675"/>
              <a:gd name="connsiteY8" fmla="*/ 1780385 h 2123675"/>
              <a:gd name="connsiteX9" fmla="*/ 1177125 w 2123675"/>
              <a:gd name="connsiteY9" fmla="*/ 2098936 h 2123675"/>
              <a:gd name="connsiteX10" fmla="*/ 946550 w 2123675"/>
              <a:gd name="connsiteY10" fmla="*/ 2098936 h 2123675"/>
              <a:gd name="connsiteX11" fmla="*/ 871669 w 2123675"/>
              <a:gd name="connsiteY11" fmla="*/ 1780385 h 2123675"/>
              <a:gd name="connsiteX12" fmla="*/ 534642 w 2123675"/>
              <a:gd name="connsiteY12" fmla="*/ 1585802 h 2123675"/>
              <a:gd name="connsiteX13" fmla="*/ 221328 w 2123675"/>
              <a:gd name="connsiteY13" fmla="*/ 1680229 h 2123675"/>
              <a:gd name="connsiteX14" fmla="*/ 106040 w 2123675"/>
              <a:gd name="connsiteY14" fmla="*/ 1480545 h 2123675"/>
              <a:gd name="connsiteX15" fmla="*/ 344473 w 2123675"/>
              <a:gd name="connsiteY15" fmla="*/ 1256420 h 2123675"/>
              <a:gd name="connsiteX16" fmla="*/ 344473 w 2123675"/>
              <a:gd name="connsiteY16" fmla="*/ 867255 h 2123675"/>
              <a:gd name="connsiteX17" fmla="*/ 106040 w 2123675"/>
              <a:gd name="connsiteY17" fmla="*/ 643130 h 2123675"/>
              <a:gd name="connsiteX18" fmla="*/ 221328 w 2123675"/>
              <a:gd name="connsiteY18" fmla="*/ 443446 h 2123675"/>
              <a:gd name="connsiteX19" fmla="*/ 534642 w 2123675"/>
              <a:gd name="connsiteY19" fmla="*/ 537873 h 2123675"/>
              <a:gd name="connsiteX20" fmla="*/ 871669 w 2123675"/>
              <a:gd name="connsiteY20" fmla="*/ 343290 h 2123675"/>
              <a:gd name="connsiteX21" fmla="*/ 946550 w 2123675"/>
              <a:gd name="connsiteY21" fmla="*/ 24739 h 2123675"/>
              <a:gd name="connsiteX22" fmla="*/ 1177125 w 2123675"/>
              <a:gd name="connsiteY22" fmla="*/ 24739 h 2123675"/>
              <a:gd name="connsiteX23" fmla="*/ 1252006 w 2123675"/>
              <a:gd name="connsiteY23" fmla="*/ 343290 h 2123675"/>
              <a:gd name="connsiteX24" fmla="*/ 1589033 w 2123675"/>
              <a:gd name="connsiteY24" fmla="*/ 537873 h 212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123675" h="2123675">
                <a:moveTo>
                  <a:pt x="1366897" y="537190"/>
                </a:moveTo>
                <a:lnTo>
                  <a:pt x="1594045" y="396507"/>
                </a:lnTo>
                <a:lnTo>
                  <a:pt x="1727168" y="529630"/>
                </a:lnTo>
                <a:lnTo>
                  <a:pt x="1586485" y="756778"/>
                </a:lnTo>
                <a:cubicBezTo>
                  <a:pt x="1640670" y="849967"/>
                  <a:pt x="1669056" y="955907"/>
                  <a:pt x="1668725" y="1063703"/>
                </a:cubicBezTo>
                <a:lnTo>
                  <a:pt x="1904134" y="1190078"/>
                </a:lnTo>
                <a:lnTo>
                  <a:pt x="1855408" y="1371927"/>
                </a:lnTo>
                <a:lnTo>
                  <a:pt x="1588350" y="1363666"/>
                </a:lnTo>
                <a:cubicBezTo>
                  <a:pt x="1534739" y="1457186"/>
                  <a:pt x="1457186" y="1534739"/>
                  <a:pt x="1363666" y="1588351"/>
                </a:cubicBezTo>
                <a:lnTo>
                  <a:pt x="1371926" y="1855408"/>
                </a:lnTo>
                <a:lnTo>
                  <a:pt x="1190078" y="1904134"/>
                </a:lnTo>
                <a:lnTo>
                  <a:pt x="1063703" y="1668725"/>
                </a:lnTo>
                <a:cubicBezTo>
                  <a:pt x="955907" y="1669057"/>
                  <a:pt x="849967" y="1640670"/>
                  <a:pt x="756778" y="1586485"/>
                </a:cubicBezTo>
                <a:lnTo>
                  <a:pt x="529630" y="1727168"/>
                </a:lnTo>
                <a:lnTo>
                  <a:pt x="396507" y="1594045"/>
                </a:lnTo>
                <a:lnTo>
                  <a:pt x="537190" y="1366897"/>
                </a:lnTo>
                <a:cubicBezTo>
                  <a:pt x="483005" y="1273708"/>
                  <a:pt x="454619" y="1167768"/>
                  <a:pt x="454950" y="1059972"/>
                </a:cubicBezTo>
                <a:lnTo>
                  <a:pt x="219541" y="933597"/>
                </a:lnTo>
                <a:lnTo>
                  <a:pt x="268267" y="751748"/>
                </a:lnTo>
                <a:lnTo>
                  <a:pt x="535325" y="760009"/>
                </a:lnTo>
                <a:cubicBezTo>
                  <a:pt x="588936" y="666489"/>
                  <a:pt x="666489" y="588936"/>
                  <a:pt x="760009" y="535324"/>
                </a:cubicBezTo>
                <a:lnTo>
                  <a:pt x="751749" y="268267"/>
                </a:lnTo>
                <a:lnTo>
                  <a:pt x="933597" y="219541"/>
                </a:lnTo>
                <a:lnTo>
                  <a:pt x="1059972" y="454950"/>
                </a:lnTo>
                <a:cubicBezTo>
                  <a:pt x="1167768" y="454618"/>
                  <a:pt x="1273708" y="483005"/>
                  <a:pt x="1366897" y="537190"/>
                </a:cubicBezTo>
                <a:close/>
              </a:path>
            </a:pathLst>
          </a:custGeom>
          <a:solidFill>
            <a:srgbClr val="0070C0"/>
          </a:solidFill>
          <a:ln w="28575" cap="flat">
            <a:solidFill>
              <a:schemeClr val="bg1"/>
            </a:solidFill>
            <a:prstDash val="solid"/>
            <a:miter lim="800000"/>
            <a:headEnd/>
            <a:tailEnd/>
          </a:ln>
          <a:effectLst>
            <a:outerShdw blurRad="101600" dist="38100" dir="2700000" sx="101000" sy="101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GB" dirty="0">
              <a:solidFill>
                <a:prstClr val="black"/>
              </a:solidFill>
              <a:cs typeface="+mn-ea"/>
              <a:sym typeface="+mn-lt"/>
            </a:endParaRPr>
          </a:p>
        </p:txBody>
      </p:sp>
      <p:sp>
        <p:nvSpPr>
          <p:cNvPr id="84" name="TextBox 55">
            <a:extLst>
              <a:ext uri="{FF2B5EF4-FFF2-40B4-BE49-F238E27FC236}">
                <a16:creationId xmlns:a16="http://schemas.microsoft.com/office/drawing/2014/main" id="{9C9AB451-FA7F-4A3D-ABF4-ED4C570CE288}"/>
              </a:ext>
            </a:extLst>
          </p:cNvPr>
          <p:cNvSpPr txBox="1"/>
          <p:nvPr/>
        </p:nvSpPr>
        <p:spPr>
          <a:xfrm>
            <a:off x="3709520" y="3360354"/>
            <a:ext cx="1494371" cy="1200329"/>
          </a:xfrm>
          <a:prstGeom prst="rect">
            <a:avLst/>
          </a:prstGeom>
          <a:noFill/>
        </p:spPr>
        <p:txBody>
          <a:bodyPr wrap="square" rtlCol="0">
            <a:spAutoFit/>
          </a:bodyPr>
          <a:lstStyle/>
          <a:p>
            <a:pPr algn="ctr"/>
            <a:r>
              <a:rPr lang="zh-CN" altLang="zh-CN"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网络交易平台优化工作</a:t>
            </a:r>
            <a:endParaRPr lang="zh-CN" altLang="en-US" sz="24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90" name="TextBox 61">
            <a:extLst>
              <a:ext uri="{FF2B5EF4-FFF2-40B4-BE49-F238E27FC236}">
                <a16:creationId xmlns:a16="http://schemas.microsoft.com/office/drawing/2014/main" id="{A508609D-25EC-4143-AA4F-783BA968D094}"/>
              </a:ext>
            </a:extLst>
          </p:cNvPr>
          <p:cNvSpPr txBox="1"/>
          <p:nvPr/>
        </p:nvSpPr>
        <p:spPr>
          <a:xfrm>
            <a:off x="6522011" y="1504430"/>
            <a:ext cx="4974527" cy="600164"/>
          </a:xfrm>
          <a:prstGeom prst="rect">
            <a:avLst/>
          </a:prstGeom>
          <a:noFill/>
        </p:spPr>
        <p:txBody>
          <a:bodyPr wrap="square" rtlCol="0">
            <a:spAutoFit/>
          </a:bodyPr>
          <a:lstStyle/>
          <a:p>
            <a:pPr>
              <a:lnSpc>
                <a:spcPct val="150000"/>
              </a:lnSpc>
              <a:spcBef>
                <a:spcPts val="800"/>
              </a:spcBef>
              <a:defRPr/>
            </a:pPr>
            <a:r>
              <a:rPr lang="zh-CN" altLang="zh-CN" sz="1100" dirty="0">
                <a:solidFill>
                  <a:schemeClr val="tx1">
                    <a:lumMod val="75000"/>
                    <a:lumOff val="25000"/>
                  </a:schemeClr>
                </a:solidFill>
                <a:latin typeface="微软雅黑" panose="020B0503020204020204" pitchFamily="34" charset="-122"/>
                <a:ea typeface="微软雅黑" panose="020B0503020204020204" pitchFamily="34" charset="-122"/>
              </a:rPr>
              <a:t>利用有关软件，进行对商品关键字的</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优化</a:t>
            </a:r>
            <a:r>
              <a:rPr lang="zh-CN" altLang="zh-CN" sz="1100" dirty="0">
                <a:solidFill>
                  <a:schemeClr val="tx1">
                    <a:lumMod val="75000"/>
                    <a:lumOff val="25000"/>
                  </a:schemeClr>
                </a:solidFill>
                <a:latin typeface="微软雅黑" panose="020B0503020204020204" pitchFamily="34" charset="-122"/>
                <a:ea typeface="微软雅黑" panose="020B0503020204020204" pitchFamily="34" charset="-122"/>
              </a:rPr>
              <a:t>处理。利用淘宝网店自带各种软件，对店铺进行常规性的优化。</a:t>
            </a:r>
          </a:p>
        </p:txBody>
      </p:sp>
      <p:sp>
        <p:nvSpPr>
          <p:cNvPr id="92" name="TextBox 63">
            <a:extLst>
              <a:ext uri="{FF2B5EF4-FFF2-40B4-BE49-F238E27FC236}">
                <a16:creationId xmlns:a16="http://schemas.microsoft.com/office/drawing/2014/main" id="{3E5FA4F4-7BFB-4133-A8B4-8F3F7146E3F1}"/>
              </a:ext>
            </a:extLst>
          </p:cNvPr>
          <p:cNvSpPr txBox="1"/>
          <p:nvPr/>
        </p:nvSpPr>
        <p:spPr>
          <a:xfrm>
            <a:off x="6522011" y="2828050"/>
            <a:ext cx="4229140" cy="346249"/>
          </a:xfrm>
          <a:prstGeom prst="rect">
            <a:avLst/>
          </a:prstGeom>
          <a:noFill/>
        </p:spPr>
        <p:txBody>
          <a:bodyPr wrap="square" rtlCol="0">
            <a:spAutoFit/>
          </a:bodyPr>
          <a:lstStyle/>
          <a:p>
            <a:pPr>
              <a:lnSpc>
                <a:spcPct val="150000"/>
              </a:lnSpc>
              <a:spcBef>
                <a:spcPts val="800"/>
              </a:spcBef>
              <a:defRPr/>
            </a:pPr>
            <a:r>
              <a:rPr lang="zh-CN" altLang="zh-CN" sz="1100" dirty="0">
                <a:solidFill>
                  <a:schemeClr val="tx1">
                    <a:lumMod val="75000"/>
                    <a:lumOff val="25000"/>
                  </a:schemeClr>
                </a:solidFill>
                <a:latin typeface="微软雅黑" panose="020B0503020204020204" pitchFamily="34" charset="-122"/>
                <a:ea typeface="微软雅黑" panose="020B0503020204020204" pitchFamily="34" charset="-122"/>
              </a:rPr>
              <a:t>研究消费者的心理需求，优化对应商品描述文案。</a:t>
            </a:r>
          </a:p>
        </p:txBody>
      </p:sp>
      <p:sp>
        <p:nvSpPr>
          <p:cNvPr id="94" name="TextBox 65">
            <a:extLst>
              <a:ext uri="{FF2B5EF4-FFF2-40B4-BE49-F238E27FC236}">
                <a16:creationId xmlns:a16="http://schemas.microsoft.com/office/drawing/2014/main" id="{00D0BB8E-F36B-4114-893E-83E0EA204196}"/>
              </a:ext>
            </a:extLst>
          </p:cNvPr>
          <p:cNvSpPr txBox="1"/>
          <p:nvPr/>
        </p:nvSpPr>
        <p:spPr>
          <a:xfrm>
            <a:off x="6522011" y="3897755"/>
            <a:ext cx="5424095" cy="600164"/>
          </a:xfrm>
          <a:prstGeom prst="rect">
            <a:avLst/>
          </a:prstGeom>
          <a:noFill/>
        </p:spPr>
        <p:txBody>
          <a:bodyPr wrap="square" rtlCol="0">
            <a:spAutoFit/>
          </a:bodyPr>
          <a:lstStyle/>
          <a:p>
            <a:pPr>
              <a:lnSpc>
                <a:spcPct val="150000"/>
              </a:lnSpc>
              <a:spcBef>
                <a:spcPts val="800"/>
              </a:spcBef>
              <a:defRPr/>
            </a:pPr>
            <a:r>
              <a:rPr lang="zh-CN" altLang="zh-CN" sz="1100" dirty="0">
                <a:solidFill>
                  <a:schemeClr val="tx1">
                    <a:lumMod val="75000"/>
                    <a:lumOff val="25000"/>
                  </a:schemeClr>
                </a:solidFill>
                <a:latin typeface="微软雅黑" panose="020B0503020204020204" pitchFamily="34" charset="-122"/>
                <a:ea typeface="微软雅黑" panose="020B0503020204020204" pitchFamily="34" charset="-122"/>
              </a:rPr>
              <a:t>研究平台类目及搜索引擎，提炼有用信息促进店铺经营。研究店铺统计数据，发掘隐含内在问题并及时处理。</a:t>
            </a:r>
          </a:p>
        </p:txBody>
      </p:sp>
      <p:pic>
        <p:nvPicPr>
          <p:cNvPr id="3" name="图片 2">
            <a:extLst>
              <a:ext uri="{FF2B5EF4-FFF2-40B4-BE49-F238E27FC236}">
                <a16:creationId xmlns:a16="http://schemas.microsoft.com/office/drawing/2014/main" id="{70CB905F-0F19-4D47-ABA3-3E81B79ADD1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39099" y="4232518"/>
            <a:ext cx="5181162" cy="3310646"/>
          </a:xfrm>
          <a:prstGeom prst="rect">
            <a:avLst/>
          </a:prstGeom>
        </p:spPr>
      </p:pic>
      <p:pic>
        <p:nvPicPr>
          <p:cNvPr id="95" name="图片 94">
            <a:extLst>
              <a:ext uri="{FF2B5EF4-FFF2-40B4-BE49-F238E27FC236}">
                <a16:creationId xmlns:a16="http://schemas.microsoft.com/office/drawing/2014/main" id="{F862F246-B754-4542-9CF6-C9F98FAA4EC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82609" y="-886069"/>
            <a:ext cx="5181162" cy="3310646"/>
          </a:xfrm>
          <a:prstGeom prst="rect">
            <a:avLst/>
          </a:prstGeom>
        </p:spPr>
      </p:pic>
      <p:sp>
        <p:nvSpPr>
          <p:cNvPr id="20" name="TextBox 65">
            <a:extLst>
              <a:ext uri="{FF2B5EF4-FFF2-40B4-BE49-F238E27FC236}">
                <a16:creationId xmlns:a16="http://schemas.microsoft.com/office/drawing/2014/main" id="{9FF395EF-C489-4FA8-B78F-E01FCC6298ED}"/>
              </a:ext>
            </a:extLst>
          </p:cNvPr>
          <p:cNvSpPr txBox="1"/>
          <p:nvPr/>
        </p:nvSpPr>
        <p:spPr>
          <a:xfrm>
            <a:off x="6522011" y="5221375"/>
            <a:ext cx="5424095" cy="316369"/>
          </a:xfrm>
          <a:prstGeom prst="rect">
            <a:avLst/>
          </a:prstGeom>
          <a:noFill/>
        </p:spPr>
        <p:txBody>
          <a:bodyPr wrap="square" rtlCol="0">
            <a:spAutoFit/>
          </a:bodyPr>
          <a:lstStyle/>
          <a:p>
            <a:pPr>
              <a:lnSpc>
                <a:spcPct val="150000"/>
              </a:lnSpc>
              <a:spcBef>
                <a:spcPts val="800"/>
              </a:spcBef>
              <a:defRPr/>
            </a:pPr>
            <a:r>
              <a:rPr lang="zh-CN" altLang="zh-CN" sz="1100" dirty="0">
                <a:solidFill>
                  <a:schemeClr val="tx1">
                    <a:lumMod val="75000"/>
                    <a:lumOff val="25000"/>
                  </a:schemeClr>
                </a:solidFill>
                <a:latin typeface="微软雅黑" panose="020B0503020204020204" pitchFamily="34" charset="-122"/>
                <a:ea typeface="微软雅黑" panose="020B0503020204020204" pitchFamily="34" charset="-122"/>
              </a:rPr>
              <a:t>侦测竞争对手运营情况及市场最新动态，发掘新的商机或商品。</a:t>
            </a:r>
          </a:p>
        </p:txBody>
      </p:sp>
      <p:grpSp>
        <p:nvGrpSpPr>
          <p:cNvPr id="21" name="组合 55">
            <a:extLst>
              <a:ext uri="{FF2B5EF4-FFF2-40B4-BE49-F238E27FC236}">
                <a16:creationId xmlns:a16="http://schemas.microsoft.com/office/drawing/2014/main" id="{9A75791D-66DA-4F9B-ADD1-3552593E05D4}"/>
              </a:ext>
            </a:extLst>
          </p:cNvPr>
          <p:cNvGrpSpPr/>
          <p:nvPr/>
        </p:nvGrpSpPr>
        <p:grpSpPr bwMode="auto">
          <a:xfrm>
            <a:off x="4193818" y="177245"/>
            <a:ext cx="3573065" cy="696471"/>
            <a:chOff x="3791743" y="5346472"/>
            <a:chExt cx="5833187" cy="1152803"/>
          </a:xfrm>
          <a:effectLst/>
        </p:grpSpPr>
        <p:sp>
          <p:nvSpPr>
            <p:cNvPr id="22" name="任意多边形 166">
              <a:extLst>
                <a:ext uri="{FF2B5EF4-FFF2-40B4-BE49-F238E27FC236}">
                  <a16:creationId xmlns:a16="http://schemas.microsoft.com/office/drawing/2014/main" id="{41FD1E90-42F3-4678-97BA-467921B0BD87}"/>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23" name="圆角矩形 165">
              <a:extLst>
                <a:ext uri="{FF2B5EF4-FFF2-40B4-BE49-F238E27FC236}">
                  <a16:creationId xmlns:a16="http://schemas.microsoft.com/office/drawing/2014/main" id="{99B95D86-4D78-49C9-A23F-E79B043132C4}"/>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24" name="圆角矩形 167">
              <a:extLst>
                <a:ext uri="{FF2B5EF4-FFF2-40B4-BE49-F238E27FC236}">
                  <a16:creationId xmlns:a16="http://schemas.microsoft.com/office/drawing/2014/main" id="{81E9A0E2-EA64-4C68-B0C0-FC7FE020A28A}"/>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2360630429"/>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9"/>
                                        </p:tgtEl>
                                        <p:attrNameLst>
                                          <p:attrName>style.visibility</p:attrName>
                                        </p:attrNameLst>
                                      </p:cBhvr>
                                      <p:to>
                                        <p:strVal val="visible"/>
                                      </p:to>
                                    </p:set>
                                    <p:anim calcmode="lin" valueType="num">
                                      <p:cBhvr>
                                        <p:cTn id="11" dur="500" fill="hold"/>
                                        <p:tgtEl>
                                          <p:spTgt spid="79"/>
                                        </p:tgtEl>
                                        <p:attrNameLst>
                                          <p:attrName>ppt_w</p:attrName>
                                        </p:attrNameLst>
                                      </p:cBhvr>
                                      <p:tavLst>
                                        <p:tav tm="0">
                                          <p:val>
                                            <p:fltVal val="0"/>
                                          </p:val>
                                        </p:tav>
                                        <p:tav tm="100000">
                                          <p:val>
                                            <p:strVal val="#ppt_w"/>
                                          </p:val>
                                        </p:tav>
                                      </p:tavLst>
                                    </p:anim>
                                    <p:anim calcmode="lin" valueType="num">
                                      <p:cBhvr>
                                        <p:cTn id="12" dur="500" fill="hold"/>
                                        <p:tgtEl>
                                          <p:spTgt spid="79"/>
                                        </p:tgtEl>
                                        <p:attrNameLst>
                                          <p:attrName>ppt_h</p:attrName>
                                        </p:attrNameLst>
                                      </p:cBhvr>
                                      <p:tavLst>
                                        <p:tav tm="0">
                                          <p:val>
                                            <p:fltVal val="0"/>
                                          </p:val>
                                        </p:tav>
                                        <p:tav tm="100000">
                                          <p:val>
                                            <p:strVal val="#ppt_h"/>
                                          </p:val>
                                        </p:tav>
                                      </p:tavLst>
                                    </p:anim>
                                    <p:animEffect transition="in" filter="fade">
                                      <p:cBhvr>
                                        <p:cTn id="13" dur="500"/>
                                        <p:tgtEl>
                                          <p:spTgt spid="79"/>
                                        </p:tgtEl>
                                      </p:cBhvr>
                                    </p:animEffect>
                                  </p:childTnLst>
                                </p:cTn>
                              </p:par>
                              <p:par>
                                <p:cTn id="14" presetID="8" presetClass="emph" presetSubtype="0" fill="hold" grpId="1" nodeType="withEffect">
                                  <p:stCondLst>
                                    <p:cond delay="0"/>
                                  </p:stCondLst>
                                  <p:childTnLst>
                                    <p:animRot by="-21600000">
                                      <p:cBhvr>
                                        <p:cTn id="15" dur="2200" fill="hold"/>
                                        <p:tgtEl>
                                          <p:spTgt spid="79"/>
                                        </p:tgtEl>
                                        <p:attrNameLst>
                                          <p:attrName>r</p:attrName>
                                        </p:attrNameLst>
                                      </p:cBhvr>
                                    </p:animRot>
                                  </p:childTnLst>
                                </p:cTn>
                              </p:par>
                              <p:par>
                                <p:cTn id="16" presetID="53" presetClass="entr" presetSubtype="16" fill="hold" grpId="0" nodeType="withEffect">
                                  <p:stCondLst>
                                    <p:cond delay="0"/>
                                  </p:stCondLst>
                                  <p:childTnLst>
                                    <p:set>
                                      <p:cBhvr>
                                        <p:cTn id="17" dur="1" fill="hold">
                                          <p:stCondLst>
                                            <p:cond delay="0"/>
                                          </p:stCondLst>
                                        </p:cTn>
                                        <p:tgtEl>
                                          <p:spTgt spid="76"/>
                                        </p:tgtEl>
                                        <p:attrNameLst>
                                          <p:attrName>style.visibility</p:attrName>
                                        </p:attrNameLst>
                                      </p:cBhvr>
                                      <p:to>
                                        <p:strVal val="visible"/>
                                      </p:to>
                                    </p:set>
                                    <p:anim calcmode="lin" valueType="num">
                                      <p:cBhvr>
                                        <p:cTn id="18" dur="500" fill="hold"/>
                                        <p:tgtEl>
                                          <p:spTgt spid="76"/>
                                        </p:tgtEl>
                                        <p:attrNameLst>
                                          <p:attrName>ppt_w</p:attrName>
                                        </p:attrNameLst>
                                      </p:cBhvr>
                                      <p:tavLst>
                                        <p:tav tm="0">
                                          <p:val>
                                            <p:fltVal val="0"/>
                                          </p:val>
                                        </p:tav>
                                        <p:tav tm="100000">
                                          <p:val>
                                            <p:strVal val="#ppt_w"/>
                                          </p:val>
                                        </p:tav>
                                      </p:tavLst>
                                    </p:anim>
                                    <p:anim calcmode="lin" valueType="num">
                                      <p:cBhvr>
                                        <p:cTn id="19" dur="500" fill="hold"/>
                                        <p:tgtEl>
                                          <p:spTgt spid="76"/>
                                        </p:tgtEl>
                                        <p:attrNameLst>
                                          <p:attrName>ppt_h</p:attrName>
                                        </p:attrNameLst>
                                      </p:cBhvr>
                                      <p:tavLst>
                                        <p:tav tm="0">
                                          <p:val>
                                            <p:fltVal val="0"/>
                                          </p:val>
                                        </p:tav>
                                        <p:tav tm="100000">
                                          <p:val>
                                            <p:strVal val="#ppt_h"/>
                                          </p:val>
                                        </p:tav>
                                      </p:tavLst>
                                    </p:anim>
                                    <p:animEffect transition="in" filter="fade">
                                      <p:cBhvr>
                                        <p:cTn id="20" dur="500"/>
                                        <p:tgtEl>
                                          <p:spTgt spid="76"/>
                                        </p:tgtEl>
                                      </p:cBhvr>
                                    </p:animEffect>
                                  </p:childTnLst>
                                </p:cTn>
                              </p:par>
                              <p:par>
                                <p:cTn id="21" presetID="8" presetClass="emph" presetSubtype="0" fill="hold" grpId="1" nodeType="withEffect">
                                  <p:stCondLst>
                                    <p:cond delay="0"/>
                                  </p:stCondLst>
                                  <p:childTnLst>
                                    <p:animRot by="-21600000">
                                      <p:cBhvr>
                                        <p:cTn id="22" dur="2400" fill="hold"/>
                                        <p:tgtEl>
                                          <p:spTgt spid="76"/>
                                        </p:tgtEl>
                                        <p:attrNameLst>
                                          <p:attrName>r</p:attrName>
                                        </p:attrNameLst>
                                      </p:cBhvr>
                                    </p:animRot>
                                  </p:childTnLst>
                                </p:cTn>
                              </p:par>
                              <p:par>
                                <p:cTn id="23" presetID="53" presetClass="entr" presetSubtype="16" fill="hold" grpId="0" nodeType="with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par>
                                <p:cTn id="28" presetID="8" presetClass="emph" presetSubtype="0" fill="hold" grpId="1" nodeType="withEffect">
                                  <p:stCondLst>
                                    <p:cond delay="0"/>
                                  </p:stCondLst>
                                  <p:childTnLst>
                                    <p:animRot by="21600000">
                                      <p:cBhvr>
                                        <p:cTn id="29" dur="2500" fill="hold"/>
                                        <p:tgtEl>
                                          <p:spTgt spid="77"/>
                                        </p:tgtEl>
                                        <p:attrNameLst>
                                          <p:attrName>r</p:attrName>
                                        </p:attrNameLst>
                                      </p:cBhvr>
                                    </p:animRot>
                                  </p:childTnLst>
                                </p:cTn>
                              </p:par>
                              <p:par>
                                <p:cTn id="30" presetID="10" presetClass="entr" presetSubtype="0" fill="hold" grpId="0" nodeType="withEffect">
                                  <p:stCondLst>
                                    <p:cond delay="50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1000"/>
                                        <p:tgtEl>
                                          <p:spTgt spid="84"/>
                                        </p:tgtEl>
                                      </p:cBhvr>
                                    </p:animEffect>
                                  </p:childTnLst>
                                </p:cTn>
                              </p:par>
                              <p:par>
                                <p:cTn id="33" presetID="22" presetClass="entr" presetSubtype="1" fill="hold" grpId="0" nodeType="withEffect">
                                  <p:stCondLst>
                                    <p:cond delay="2500"/>
                                  </p:stCondLst>
                                  <p:childTnLst>
                                    <p:set>
                                      <p:cBhvr>
                                        <p:cTn id="34" dur="1" fill="hold">
                                          <p:stCondLst>
                                            <p:cond delay="0"/>
                                          </p:stCondLst>
                                        </p:cTn>
                                        <p:tgtEl>
                                          <p:spTgt spid="90"/>
                                        </p:tgtEl>
                                        <p:attrNameLst>
                                          <p:attrName>style.visibility</p:attrName>
                                        </p:attrNameLst>
                                      </p:cBhvr>
                                      <p:to>
                                        <p:strVal val="visible"/>
                                      </p:to>
                                    </p:set>
                                    <p:animEffect transition="in" filter="wipe(up)">
                                      <p:cBhvr>
                                        <p:cTn id="35" dur="500"/>
                                        <p:tgtEl>
                                          <p:spTgt spid="90"/>
                                        </p:tgtEl>
                                      </p:cBhvr>
                                    </p:animEffect>
                                  </p:childTnLst>
                                </p:cTn>
                              </p:par>
                              <p:par>
                                <p:cTn id="36" presetID="22" presetClass="entr" presetSubtype="1" fill="hold" grpId="0" nodeType="withEffect">
                                  <p:stCondLst>
                                    <p:cond delay="3250"/>
                                  </p:stCondLst>
                                  <p:childTnLst>
                                    <p:set>
                                      <p:cBhvr>
                                        <p:cTn id="37" dur="1" fill="hold">
                                          <p:stCondLst>
                                            <p:cond delay="0"/>
                                          </p:stCondLst>
                                        </p:cTn>
                                        <p:tgtEl>
                                          <p:spTgt spid="92"/>
                                        </p:tgtEl>
                                        <p:attrNameLst>
                                          <p:attrName>style.visibility</p:attrName>
                                        </p:attrNameLst>
                                      </p:cBhvr>
                                      <p:to>
                                        <p:strVal val="visible"/>
                                      </p:to>
                                    </p:set>
                                    <p:animEffect transition="in" filter="wipe(up)">
                                      <p:cBhvr>
                                        <p:cTn id="38" dur="500"/>
                                        <p:tgtEl>
                                          <p:spTgt spid="92"/>
                                        </p:tgtEl>
                                      </p:cBhvr>
                                    </p:animEffect>
                                  </p:childTnLst>
                                </p:cTn>
                              </p:par>
                              <p:par>
                                <p:cTn id="39" presetID="22" presetClass="entr" presetSubtype="1" fill="hold" grpId="0" nodeType="withEffect">
                                  <p:stCondLst>
                                    <p:cond delay="4000"/>
                                  </p:stCondLst>
                                  <p:childTnLst>
                                    <p:set>
                                      <p:cBhvr>
                                        <p:cTn id="40" dur="1" fill="hold">
                                          <p:stCondLst>
                                            <p:cond delay="0"/>
                                          </p:stCondLst>
                                        </p:cTn>
                                        <p:tgtEl>
                                          <p:spTgt spid="94"/>
                                        </p:tgtEl>
                                        <p:attrNameLst>
                                          <p:attrName>style.visibility</p:attrName>
                                        </p:attrNameLst>
                                      </p:cBhvr>
                                      <p:to>
                                        <p:strVal val="visible"/>
                                      </p:to>
                                    </p:set>
                                    <p:animEffect transition="in" filter="wipe(up)">
                                      <p:cBhvr>
                                        <p:cTn id="41" dur="500"/>
                                        <p:tgtEl>
                                          <p:spTgt spid="94"/>
                                        </p:tgtEl>
                                      </p:cBhvr>
                                    </p:animEffect>
                                  </p:childTnLst>
                                </p:cTn>
                              </p:par>
                              <p:par>
                                <p:cTn id="42" presetID="22" presetClass="entr" presetSubtype="1" fill="hold" grpId="0" nodeType="withEffect">
                                  <p:stCondLst>
                                    <p:cond delay="400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6" grpId="1" animBg="1"/>
      <p:bldP spid="77" grpId="0" animBg="1"/>
      <p:bldP spid="77" grpId="1" animBg="1"/>
      <p:bldP spid="79" grpId="0" animBg="1"/>
      <p:bldP spid="79" grpId="1" animBg="1"/>
      <p:bldP spid="84" grpId="0"/>
      <p:bldP spid="90" grpId="0"/>
      <p:bldP spid="92" grpId="0"/>
      <p:bldP spid="94"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1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65" name="MH_Picture_3">
            <a:extLst>
              <a:ext uri="{FF2B5EF4-FFF2-40B4-BE49-F238E27FC236}">
                <a16:creationId xmlns:a16="http://schemas.microsoft.com/office/drawing/2014/main" id="{CDEAE790-8501-49C3-8FD8-E09511BF500D}"/>
              </a:ext>
            </a:extLst>
          </p:cNvPr>
          <p:cNvSpPr>
            <a:spLocks/>
          </p:cNvSpPr>
          <p:nvPr>
            <p:custDataLst>
              <p:tags r:id="rId1"/>
            </p:custDataLst>
          </p:nvPr>
        </p:nvSpPr>
        <p:spPr>
          <a:xfrm>
            <a:off x="1388064" y="2036318"/>
            <a:ext cx="4448233" cy="3168351"/>
          </a:xfrm>
          <a:prstGeom prst="rect">
            <a:avLst/>
          </a:prstGeom>
          <a:blipFill dpi="0" rotWithShape="1">
            <a:blip r:embed="rId14"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66" name="组合 65">
            <a:extLst>
              <a:ext uri="{FF2B5EF4-FFF2-40B4-BE49-F238E27FC236}">
                <a16:creationId xmlns:a16="http://schemas.microsoft.com/office/drawing/2014/main" id="{51DFED0D-54DB-45FE-9E6F-8EDE82320864}"/>
              </a:ext>
            </a:extLst>
          </p:cNvPr>
          <p:cNvGrpSpPr/>
          <p:nvPr/>
        </p:nvGrpSpPr>
        <p:grpSpPr>
          <a:xfrm>
            <a:off x="6524596" y="2036318"/>
            <a:ext cx="590599" cy="590599"/>
            <a:chOff x="1117184" y="1303577"/>
            <a:chExt cx="720000" cy="720000"/>
          </a:xfrm>
          <a:effectLst>
            <a:outerShdw blurRad="50800" dist="38100" dir="2700000" algn="tl" rotWithShape="0">
              <a:prstClr val="black">
                <a:alpha val="40000"/>
              </a:prstClr>
            </a:outerShdw>
          </a:effectLst>
        </p:grpSpPr>
        <p:sp>
          <p:nvSpPr>
            <p:cNvPr id="67" name="MH_Title_1">
              <a:extLst>
                <a:ext uri="{FF2B5EF4-FFF2-40B4-BE49-F238E27FC236}">
                  <a16:creationId xmlns:a16="http://schemas.microsoft.com/office/drawing/2014/main" id="{6ABDC867-E9C9-43DF-BA63-F64ACEA02B24}"/>
                </a:ext>
              </a:extLst>
            </p:cNvPr>
            <p:cNvSpPr/>
            <p:nvPr>
              <p:custDataLst>
                <p:tags r:id="rId10"/>
              </p:custDataLst>
            </p:nvPr>
          </p:nvSpPr>
          <p:spPr>
            <a:xfrm>
              <a:off x="1117184" y="1303577"/>
              <a:ext cx="720000" cy="720000"/>
            </a:xfrm>
            <a:prstGeom prst="ellipse">
              <a:avLst/>
            </a:prstGeom>
            <a:solidFill>
              <a:srgbClr val="92D050"/>
            </a:solidFill>
            <a:ln w="28575">
              <a:solidFill>
                <a:schemeClr val="bg1"/>
              </a:solid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2700" dirty="0">
                <a:latin typeface="Impact" panose="020B0806030902050204" pitchFamily="34" charset="0"/>
              </a:endParaRPr>
            </a:p>
          </p:txBody>
        </p:sp>
        <p:sp>
          <p:nvSpPr>
            <p:cNvPr id="68" name="KSO_Shape">
              <a:extLst>
                <a:ext uri="{FF2B5EF4-FFF2-40B4-BE49-F238E27FC236}">
                  <a16:creationId xmlns:a16="http://schemas.microsoft.com/office/drawing/2014/main" id="{750B2FC3-A9C1-42BF-B91C-7C2C4B1A2737}"/>
                </a:ext>
              </a:extLst>
            </p:cNvPr>
            <p:cNvSpPr>
              <a:spLocks/>
            </p:cNvSpPr>
            <p:nvPr/>
          </p:nvSpPr>
          <p:spPr bwMode="auto">
            <a:xfrm>
              <a:off x="1246586" y="1470899"/>
              <a:ext cx="461198" cy="385869"/>
            </a:xfrm>
            <a:custGeom>
              <a:avLst/>
              <a:gdLst>
                <a:gd name="T0" fmla="*/ 259606 w 2301875"/>
                <a:gd name="T1" fmla="*/ 991831 h 1924050"/>
                <a:gd name="T2" fmla="*/ 363395 w 2301875"/>
                <a:gd name="T3" fmla="*/ 1088396 h 1924050"/>
                <a:gd name="T4" fmla="*/ 373906 w 2301875"/>
                <a:gd name="T5" fmla="*/ 1217851 h 1924050"/>
                <a:gd name="T6" fmla="*/ 363658 w 2301875"/>
                <a:gd name="T7" fmla="*/ 1442819 h 1924050"/>
                <a:gd name="T8" fmla="*/ 588842 w 2301875"/>
                <a:gd name="T9" fmla="*/ 1484918 h 1924050"/>
                <a:gd name="T10" fmla="*/ 0 w 2301875"/>
                <a:gd name="T11" fmla="*/ 1127338 h 1924050"/>
                <a:gd name="T12" fmla="*/ 34684 w 2301875"/>
                <a:gd name="T13" fmla="*/ 1006829 h 1924050"/>
                <a:gd name="T14" fmla="*/ 1779087 w 2301875"/>
                <a:gd name="T15" fmla="*/ 956047 h 1924050"/>
                <a:gd name="T16" fmla="*/ 1870302 w 2301875"/>
                <a:gd name="T17" fmla="*/ 1005757 h 1924050"/>
                <a:gd name="T18" fmla="*/ 1905000 w 2301875"/>
                <a:gd name="T19" fmla="*/ 1126216 h 1924050"/>
                <a:gd name="T20" fmla="*/ 1316177 w 2301875"/>
                <a:gd name="T21" fmla="*/ 1483912 h 1924050"/>
                <a:gd name="T22" fmla="*/ 1541455 w 2301875"/>
                <a:gd name="T23" fmla="*/ 1441567 h 1924050"/>
                <a:gd name="T24" fmla="*/ 1531202 w 2301875"/>
                <a:gd name="T25" fmla="*/ 1216429 h 1924050"/>
                <a:gd name="T26" fmla="*/ 1541455 w 2301875"/>
                <a:gd name="T27" fmla="*/ 1087027 h 1924050"/>
                <a:gd name="T28" fmla="*/ 1645025 w 2301875"/>
                <a:gd name="T29" fmla="*/ 990765 h 1924050"/>
                <a:gd name="T30" fmla="*/ 952237 w 2301875"/>
                <a:gd name="T31" fmla="*/ 799555 h 1924050"/>
                <a:gd name="T32" fmla="*/ 1296630 w 2301875"/>
                <a:gd name="T33" fmla="*/ 1376794 h 1924050"/>
                <a:gd name="T34" fmla="*/ 1192524 w 2301875"/>
                <a:gd name="T35" fmla="*/ 1453355 h 1924050"/>
                <a:gd name="T36" fmla="*/ 952237 w 2301875"/>
                <a:gd name="T37" fmla="*/ 1593850 h 1924050"/>
                <a:gd name="T38" fmla="*/ 712476 w 2301875"/>
                <a:gd name="T39" fmla="*/ 1453355 h 1924050"/>
                <a:gd name="T40" fmla="*/ 608370 w 2301875"/>
                <a:gd name="T41" fmla="*/ 1376794 h 1924050"/>
                <a:gd name="T42" fmla="*/ 166316 w 2301875"/>
                <a:gd name="T43" fmla="*/ 478681 h 1924050"/>
                <a:gd name="T44" fmla="*/ 263684 w 2301875"/>
                <a:gd name="T45" fmla="*/ 507331 h 1924050"/>
                <a:gd name="T46" fmla="*/ 328157 w 2301875"/>
                <a:gd name="T47" fmla="*/ 612732 h 1924050"/>
                <a:gd name="T48" fmla="*/ 345262 w 2301875"/>
                <a:gd name="T49" fmla="*/ 794094 h 1924050"/>
                <a:gd name="T50" fmla="*/ 277368 w 2301875"/>
                <a:gd name="T51" fmla="*/ 873209 h 1924050"/>
                <a:gd name="T52" fmla="*/ 151316 w 2301875"/>
                <a:gd name="T53" fmla="*/ 883986 h 1924050"/>
                <a:gd name="T54" fmla="*/ 54473 w 2301875"/>
                <a:gd name="T55" fmla="*/ 812493 h 1924050"/>
                <a:gd name="T56" fmla="*/ 263 w 2301875"/>
                <a:gd name="T57" fmla="*/ 680019 h 1924050"/>
                <a:gd name="T58" fmla="*/ 36316 w 2301875"/>
                <a:gd name="T59" fmla="*/ 545180 h 1924050"/>
                <a:gd name="T60" fmla="*/ 119737 w 2301875"/>
                <a:gd name="T61" fmla="*/ 485514 h 1924050"/>
                <a:gd name="T62" fmla="*/ 1779115 w 2301875"/>
                <a:gd name="T63" fmla="*/ 482627 h 1924050"/>
                <a:gd name="T64" fmla="*/ 1863390 w 2301875"/>
                <a:gd name="T65" fmla="*/ 536018 h 1924050"/>
                <a:gd name="T66" fmla="*/ 1905000 w 2301875"/>
                <a:gd name="T67" fmla="*/ 668575 h 1924050"/>
                <a:gd name="T68" fmla="*/ 1856016 w 2301875"/>
                <a:gd name="T69" fmla="*/ 804553 h 1924050"/>
                <a:gd name="T70" fmla="*/ 1759890 w 2301875"/>
                <a:gd name="T71" fmla="*/ 880564 h 1924050"/>
                <a:gd name="T72" fmla="*/ 1635059 w 2301875"/>
                <a:gd name="T73" fmla="*/ 875303 h 1924050"/>
                <a:gd name="T74" fmla="*/ 1560529 w 2301875"/>
                <a:gd name="T75" fmla="*/ 797188 h 1924050"/>
                <a:gd name="T76" fmla="*/ 1573433 w 2301875"/>
                <a:gd name="T77" fmla="*/ 623337 h 1924050"/>
                <a:gd name="T78" fmla="*/ 1636375 w 2301875"/>
                <a:gd name="T79" fmla="*/ 509454 h 1924050"/>
                <a:gd name="T80" fmla="*/ 830317 w 2301875"/>
                <a:gd name="T81" fmla="*/ 406353 h 1924050"/>
                <a:gd name="T82" fmla="*/ 922020 w 2301875"/>
                <a:gd name="T83" fmla="*/ 522867 h 1924050"/>
                <a:gd name="T84" fmla="*/ 921232 w 2301875"/>
                <a:gd name="T85" fmla="*/ 461848 h 1924050"/>
                <a:gd name="T86" fmla="*/ 944091 w 2301875"/>
                <a:gd name="T87" fmla="*/ 436599 h 1924050"/>
                <a:gd name="T88" fmla="*/ 997694 w 2301875"/>
                <a:gd name="T89" fmla="*/ 454747 h 1924050"/>
                <a:gd name="T90" fmla="*/ 986658 w 2301875"/>
                <a:gd name="T91" fmla="*/ 501037 h 1924050"/>
                <a:gd name="T92" fmla="*/ 1055239 w 2301875"/>
                <a:gd name="T93" fmla="*/ 469476 h 1924050"/>
                <a:gd name="T94" fmla="*/ 1194763 w 2301875"/>
                <a:gd name="T95" fmla="*/ 458430 h 1924050"/>
                <a:gd name="T96" fmla="*/ 669247 w 2301875"/>
                <a:gd name="T97" fmla="*/ 500774 h 1924050"/>
                <a:gd name="T98" fmla="*/ 776189 w 2301875"/>
                <a:gd name="T99" fmla="*/ 423712 h 1924050"/>
                <a:gd name="T100" fmla="*/ 1013359 w 2301875"/>
                <a:gd name="T101" fmla="*/ 13659 h 1924050"/>
                <a:gd name="T102" fmla="*/ 1091793 w 2301875"/>
                <a:gd name="T103" fmla="*/ 105070 h 1924050"/>
                <a:gd name="T104" fmla="*/ 1109106 w 2301875"/>
                <a:gd name="T105" fmla="*/ 189913 h 1924050"/>
                <a:gd name="T106" fmla="*/ 1087072 w 2301875"/>
                <a:gd name="T107" fmla="*/ 268453 h 1924050"/>
                <a:gd name="T108" fmla="*/ 1014671 w 2301875"/>
                <a:gd name="T109" fmla="*/ 381929 h 1924050"/>
                <a:gd name="T110" fmla="*/ 937812 w 2301875"/>
                <a:gd name="T111" fmla="*/ 408459 h 1924050"/>
                <a:gd name="T112" fmla="*/ 863575 w 2301875"/>
                <a:gd name="T113" fmla="*/ 352772 h 1924050"/>
                <a:gd name="T114" fmla="*/ 804290 w 2301875"/>
                <a:gd name="T115" fmla="*/ 246914 h 1924050"/>
                <a:gd name="T116" fmla="*/ 802979 w 2301875"/>
                <a:gd name="T117" fmla="*/ 161282 h 1924050"/>
                <a:gd name="T118" fmla="*/ 855443 w 2301875"/>
                <a:gd name="T119" fmla="*/ 38087 h 19240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1875" h="1924050">
                  <a:moveTo>
                    <a:pt x="143828" y="1155700"/>
                  </a:moveTo>
                  <a:lnTo>
                    <a:pt x="152400" y="1155700"/>
                  </a:lnTo>
                  <a:lnTo>
                    <a:pt x="160973" y="1155700"/>
                  </a:lnTo>
                  <a:lnTo>
                    <a:pt x="170815" y="1156336"/>
                  </a:lnTo>
                  <a:lnTo>
                    <a:pt x="180658" y="1157288"/>
                  </a:lnTo>
                  <a:lnTo>
                    <a:pt x="191453" y="1158877"/>
                  </a:lnTo>
                  <a:lnTo>
                    <a:pt x="202883" y="1160782"/>
                  </a:lnTo>
                  <a:lnTo>
                    <a:pt x="214313" y="1163006"/>
                  </a:lnTo>
                  <a:lnTo>
                    <a:pt x="226060" y="1165547"/>
                  </a:lnTo>
                  <a:lnTo>
                    <a:pt x="238125" y="1168723"/>
                  </a:lnTo>
                  <a:lnTo>
                    <a:pt x="250825" y="1172535"/>
                  </a:lnTo>
                  <a:lnTo>
                    <a:pt x="263208" y="1176664"/>
                  </a:lnTo>
                  <a:lnTo>
                    <a:pt x="275908" y="1181111"/>
                  </a:lnTo>
                  <a:lnTo>
                    <a:pt x="288608" y="1185875"/>
                  </a:lnTo>
                  <a:lnTo>
                    <a:pt x="301308" y="1191275"/>
                  </a:lnTo>
                  <a:lnTo>
                    <a:pt x="313690" y="1197310"/>
                  </a:lnTo>
                  <a:lnTo>
                    <a:pt x="326390" y="1203980"/>
                  </a:lnTo>
                  <a:lnTo>
                    <a:pt x="338455" y="1210650"/>
                  </a:lnTo>
                  <a:lnTo>
                    <a:pt x="350520" y="1217956"/>
                  </a:lnTo>
                  <a:lnTo>
                    <a:pt x="361950" y="1225897"/>
                  </a:lnTo>
                  <a:lnTo>
                    <a:pt x="373380" y="1234155"/>
                  </a:lnTo>
                  <a:lnTo>
                    <a:pt x="384175" y="1243049"/>
                  </a:lnTo>
                  <a:lnTo>
                    <a:pt x="394653" y="1252578"/>
                  </a:lnTo>
                  <a:lnTo>
                    <a:pt x="404495" y="1262424"/>
                  </a:lnTo>
                  <a:lnTo>
                    <a:pt x="413385" y="1272906"/>
                  </a:lnTo>
                  <a:lnTo>
                    <a:pt x="417830" y="1278306"/>
                  </a:lnTo>
                  <a:lnTo>
                    <a:pt x="421958" y="1284023"/>
                  </a:lnTo>
                  <a:lnTo>
                    <a:pt x="425768" y="1289423"/>
                  </a:lnTo>
                  <a:lnTo>
                    <a:pt x="429578" y="1295458"/>
                  </a:lnTo>
                  <a:lnTo>
                    <a:pt x="432753" y="1301175"/>
                  </a:lnTo>
                  <a:lnTo>
                    <a:pt x="436245" y="1307528"/>
                  </a:lnTo>
                  <a:lnTo>
                    <a:pt x="439102" y="1313881"/>
                  </a:lnTo>
                  <a:lnTo>
                    <a:pt x="441960" y="1320233"/>
                  </a:lnTo>
                  <a:lnTo>
                    <a:pt x="444818" y="1326268"/>
                  </a:lnTo>
                  <a:lnTo>
                    <a:pt x="447358" y="1332938"/>
                  </a:lnTo>
                  <a:lnTo>
                    <a:pt x="448945" y="1339926"/>
                  </a:lnTo>
                  <a:lnTo>
                    <a:pt x="451167" y="1346914"/>
                  </a:lnTo>
                  <a:lnTo>
                    <a:pt x="452755" y="1353902"/>
                  </a:lnTo>
                  <a:lnTo>
                    <a:pt x="454025" y="1360890"/>
                  </a:lnTo>
                  <a:lnTo>
                    <a:pt x="454978" y="1368513"/>
                  </a:lnTo>
                  <a:lnTo>
                    <a:pt x="455613" y="1375819"/>
                  </a:lnTo>
                  <a:lnTo>
                    <a:pt x="456565" y="1383442"/>
                  </a:lnTo>
                  <a:lnTo>
                    <a:pt x="456565" y="1391383"/>
                  </a:lnTo>
                  <a:lnTo>
                    <a:pt x="456248" y="1407264"/>
                  </a:lnTo>
                  <a:lnTo>
                    <a:pt x="455613" y="1423146"/>
                  </a:lnTo>
                  <a:lnTo>
                    <a:pt x="454660" y="1438392"/>
                  </a:lnTo>
                  <a:lnTo>
                    <a:pt x="453390" y="1454274"/>
                  </a:lnTo>
                  <a:lnTo>
                    <a:pt x="451803" y="1470155"/>
                  </a:lnTo>
                  <a:lnTo>
                    <a:pt x="449898" y="1485719"/>
                  </a:lnTo>
                  <a:lnTo>
                    <a:pt x="447675" y="1501283"/>
                  </a:lnTo>
                  <a:lnTo>
                    <a:pt x="445135" y="1516847"/>
                  </a:lnTo>
                  <a:lnTo>
                    <a:pt x="442595" y="1531776"/>
                  </a:lnTo>
                  <a:lnTo>
                    <a:pt x="439738" y="1546704"/>
                  </a:lnTo>
                  <a:lnTo>
                    <a:pt x="433705" y="1575609"/>
                  </a:lnTo>
                  <a:lnTo>
                    <a:pt x="427037" y="1603560"/>
                  </a:lnTo>
                  <a:lnTo>
                    <a:pt x="420370" y="1629288"/>
                  </a:lnTo>
                  <a:lnTo>
                    <a:pt x="413703" y="1653111"/>
                  </a:lnTo>
                  <a:lnTo>
                    <a:pt x="407035" y="1674710"/>
                  </a:lnTo>
                  <a:lnTo>
                    <a:pt x="401003" y="1693768"/>
                  </a:lnTo>
                  <a:lnTo>
                    <a:pt x="395605" y="1710284"/>
                  </a:lnTo>
                  <a:lnTo>
                    <a:pt x="387667" y="1733154"/>
                  </a:lnTo>
                  <a:lnTo>
                    <a:pt x="384175" y="1741412"/>
                  </a:lnTo>
                  <a:lnTo>
                    <a:pt x="412433" y="1741412"/>
                  </a:lnTo>
                  <a:lnTo>
                    <a:pt x="439420" y="1741730"/>
                  </a:lnTo>
                  <a:lnTo>
                    <a:pt x="464820" y="1742365"/>
                  </a:lnTo>
                  <a:lnTo>
                    <a:pt x="489268" y="1743636"/>
                  </a:lnTo>
                  <a:lnTo>
                    <a:pt x="512128" y="1745224"/>
                  </a:lnTo>
                  <a:lnTo>
                    <a:pt x="534353" y="1746494"/>
                  </a:lnTo>
                  <a:lnTo>
                    <a:pt x="554990" y="1748400"/>
                  </a:lnTo>
                  <a:lnTo>
                    <a:pt x="574040" y="1750624"/>
                  </a:lnTo>
                  <a:lnTo>
                    <a:pt x="592455" y="1753165"/>
                  </a:lnTo>
                  <a:lnTo>
                    <a:pt x="609918" y="1756023"/>
                  </a:lnTo>
                  <a:lnTo>
                    <a:pt x="626110" y="1759517"/>
                  </a:lnTo>
                  <a:lnTo>
                    <a:pt x="641033" y="1763011"/>
                  </a:lnTo>
                  <a:lnTo>
                    <a:pt x="655320" y="1767140"/>
                  </a:lnTo>
                  <a:lnTo>
                    <a:pt x="668338" y="1771270"/>
                  </a:lnTo>
                  <a:lnTo>
                    <a:pt x="680720" y="1776034"/>
                  </a:lnTo>
                  <a:lnTo>
                    <a:pt x="691833" y="1781116"/>
                  </a:lnTo>
                  <a:lnTo>
                    <a:pt x="701993" y="1786834"/>
                  </a:lnTo>
                  <a:lnTo>
                    <a:pt x="711518" y="1792551"/>
                  </a:lnTo>
                  <a:lnTo>
                    <a:pt x="720090" y="1799221"/>
                  </a:lnTo>
                  <a:lnTo>
                    <a:pt x="727710" y="1805891"/>
                  </a:lnTo>
                  <a:lnTo>
                    <a:pt x="734695" y="1813197"/>
                  </a:lnTo>
                  <a:lnTo>
                    <a:pt x="741045" y="1821138"/>
                  </a:lnTo>
                  <a:lnTo>
                    <a:pt x="746760" y="1829078"/>
                  </a:lnTo>
                  <a:lnTo>
                    <a:pt x="751523" y="1837655"/>
                  </a:lnTo>
                  <a:lnTo>
                    <a:pt x="755968" y="1846866"/>
                  </a:lnTo>
                  <a:lnTo>
                    <a:pt x="759143" y="1856077"/>
                  </a:lnTo>
                  <a:lnTo>
                    <a:pt x="762000" y="1866559"/>
                  </a:lnTo>
                  <a:lnTo>
                    <a:pt x="764223" y="1876723"/>
                  </a:lnTo>
                  <a:lnTo>
                    <a:pt x="766128" y="1887840"/>
                  </a:lnTo>
                  <a:lnTo>
                    <a:pt x="767398" y="1899275"/>
                  </a:lnTo>
                  <a:lnTo>
                    <a:pt x="768033" y="1911345"/>
                  </a:lnTo>
                  <a:lnTo>
                    <a:pt x="768350" y="1924050"/>
                  </a:lnTo>
                  <a:lnTo>
                    <a:pt x="0" y="1924050"/>
                  </a:lnTo>
                  <a:lnTo>
                    <a:pt x="0" y="1360890"/>
                  </a:lnTo>
                  <a:lnTo>
                    <a:pt x="318" y="1350408"/>
                  </a:lnTo>
                  <a:lnTo>
                    <a:pt x="635" y="1339609"/>
                  </a:lnTo>
                  <a:lnTo>
                    <a:pt x="1905" y="1329445"/>
                  </a:lnTo>
                  <a:lnTo>
                    <a:pt x="2858" y="1319280"/>
                  </a:lnTo>
                  <a:lnTo>
                    <a:pt x="4445" y="1309434"/>
                  </a:lnTo>
                  <a:lnTo>
                    <a:pt x="6350" y="1299587"/>
                  </a:lnTo>
                  <a:lnTo>
                    <a:pt x="8573" y="1289741"/>
                  </a:lnTo>
                  <a:lnTo>
                    <a:pt x="11113" y="1280529"/>
                  </a:lnTo>
                  <a:lnTo>
                    <a:pt x="13970" y="1271318"/>
                  </a:lnTo>
                  <a:lnTo>
                    <a:pt x="16828" y="1262424"/>
                  </a:lnTo>
                  <a:lnTo>
                    <a:pt x="20638" y="1254166"/>
                  </a:lnTo>
                  <a:lnTo>
                    <a:pt x="24448" y="1245590"/>
                  </a:lnTo>
                  <a:lnTo>
                    <a:pt x="28258" y="1237967"/>
                  </a:lnTo>
                  <a:lnTo>
                    <a:pt x="32385" y="1230026"/>
                  </a:lnTo>
                  <a:lnTo>
                    <a:pt x="37148" y="1222403"/>
                  </a:lnTo>
                  <a:lnTo>
                    <a:pt x="41910" y="1215415"/>
                  </a:lnTo>
                  <a:lnTo>
                    <a:pt x="47308" y="1208745"/>
                  </a:lnTo>
                  <a:lnTo>
                    <a:pt x="52388" y="1202074"/>
                  </a:lnTo>
                  <a:lnTo>
                    <a:pt x="58103" y="1196039"/>
                  </a:lnTo>
                  <a:lnTo>
                    <a:pt x="64135" y="1190322"/>
                  </a:lnTo>
                  <a:lnTo>
                    <a:pt x="70168" y="1185240"/>
                  </a:lnTo>
                  <a:lnTo>
                    <a:pt x="76835" y="1180158"/>
                  </a:lnTo>
                  <a:lnTo>
                    <a:pt x="83185" y="1175393"/>
                  </a:lnTo>
                  <a:lnTo>
                    <a:pt x="89853" y="1171582"/>
                  </a:lnTo>
                  <a:lnTo>
                    <a:pt x="96838" y="1167770"/>
                  </a:lnTo>
                  <a:lnTo>
                    <a:pt x="104458" y="1164912"/>
                  </a:lnTo>
                  <a:lnTo>
                    <a:pt x="111760" y="1161735"/>
                  </a:lnTo>
                  <a:lnTo>
                    <a:pt x="119380" y="1159512"/>
                  </a:lnTo>
                  <a:lnTo>
                    <a:pt x="127635" y="1157924"/>
                  </a:lnTo>
                  <a:lnTo>
                    <a:pt x="135255" y="1156653"/>
                  </a:lnTo>
                  <a:lnTo>
                    <a:pt x="143828" y="1155700"/>
                  </a:lnTo>
                  <a:close/>
                  <a:moveTo>
                    <a:pt x="2149730" y="1154113"/>
                  </a:moveTo>
                  <a:lnTo>
                    <a:pt x="2158306" y="1154431"/>
                  </a:lnTo>
                  <a:lnTo>
                    <a:pt x="2166564" y="1155066"/>
                  </a:lnTo>
                  <a:lnTo>
                    <a:pt x="2174505" y="1156653"/>
                  </a:lnTo>
                  <a:lnTo>
                    <a:pt x="2182763" y="1158558"/>
                  </a:lnTo>
                  <a:lnTo>
                    <a:pt x="2190069" y="1160781"/>
                  </a:lnTo>
                  <a:lnTo>
                    <a:pt x="2197692" y="1163321"/>
                  </a:lnTo>
                  <a:lnTo>
                    <a:pt x="2204680" y="1166496"/>
                  </a:lnTo>
                  <a:lnTo>
                    <a:pt x="2212303" y="1170306"/>
                  </a:lnTo>
                  <a:lnTo>
                    <a:pt x="2218656" y="1174433"/>
                  </a:lnTo>
                  <a:lnTo>
                    <a:pt x="2225326" y="1178878"/>
                  </a:lnTo>
                  <a:lnTo>
                    <a:pt x="2231679" y="1183958"/>
                  </a:lnTo>
                  <a:lnTo>
                    <a:pt x="2238031" y="1189038"/>
                  </a:lnTo>
                  <a:lnTo>
                    <a:pt x="2243749" y="1195071"/>
                  </a:lnTo>
                  <a:lnTo>
                    <a:pt x="2249466" y="1200786"/>
                  </a:lnTo>
                  <a:lnTo>
                    <a:pt x="2254866" y="1207136"/>
                  </a:lnTo>
                  <a:lnTo>
                    <a:pt x="2259948" y="1214121"/>
                  </a:lnTo>
                  <a:lnTo>
                    <a:pt x="2265030" y="1221106"/>
                  </a:lnTo>
                  <a:lnTo>
                    <a:pt x="2269477" y="1228408"/>
                  </a:lnTo>
                  <a:lnTo>
                    <a:pt x="2273606" y="1236346"/>
                  </a:lnTo>
                  <a:lnTo>
                    <a:pt x="2277735" y="1244283"/>
                  </a:lnTo>
                  <a:lnTo>
                    <a:pt x="2281547" y="1252856"/>
                  </a:lnTo>
                  <a:lnTo>
                    <a:pt x="2284723" y="1261428"/>
                  </a:lnTo>
                  <a:lnTo>
                    <a:pt x="2288217" y="1270318"/>
                  </a:lnTo>
                  <a:lnTo>
                    <a:pt x="2291076" y="1279526"/>
                  </a:lnTo>
                  <a:lnTo>
                    <a:pt x="2293299" y="1288733"/>
                  </a:lnTo>
                  <a:lnTo>
                    <a:pt x="2295523" y="1298258"/>
                  </a:lnTo>
                  <a:lnTo>
                    <a:pt x="2297428" y="1307783"/>
                  </a:lnTo>
                  <a:lnTo>
                    <a:pt x="2299334" y="1317626"/>
                  </a:lnTo>
                  <a:lnTo>
                    <a:pt x="2300287" y="1328103"/>
                  </a:lnTo>
                  <a:lnTo>
                    <a:pt x="2300922" y="1338263"/>
                  </a:lnTo>
                  <a:lnTo>
                    <a:pt x="2301875" y="1348741"/>
                  </a:lnTo>
                  <a:lnTo>
                    <a:pt x="2301875" y="1359536"/>
                  </a:lnTo>
                  <a:lnTo>
                    <a:pt x="2301875" y="1922463"/>
                  </a:lnTo>
                  <a:lnTo>
                    <a:pt x="1533525" y="1922463"/>
                  </a:lnTo>
                  <a:lnTo>
                    <a:pt x="1533843" y="1910081"/>
                  </a:lnTo>
                  <a:lnTo>
                    <a:pt x="1534160" y="1897698"/>
                  </a:lnTo>
                  <a:lnTo>
                    <a:pt x="1535748" y="1886268"/>
                  </a:lnTo>
                  <a:lnTo>
                    <a:pt x="1537019" y="1875473"/>
                  </a:lnTo>
                  <a:lnTo>
                    <a:pt x="1539560" y="1864678"/>
                  </a:lnTo>
                  <a:lnTo>
                    <a:pt x="1542736" y="1854518"/>
                  </a:lnTo>
                  <a:lnTo>
                    <a:pt x="1545913" y="1844993"/>
                  </a:lnTo>
                  <a:lnTo>
                    <a:pt x="1550042" y="1836103"/>
                  </a:lnTo>
                  <a:lnTo>
                    <a:pt x="1554806" y="1827531"/>
                  </a:lnTo>
                  <a:lnTo>
                    <a:pt x="1560524" y="1819276"/>
                  </a:lnTo>
                  <a:lnTo>
                    <a:pt x="1566559" y="1811973"/>
                  </a:lnTo>
                  <a:lnTo>
                    <a:pt x="1573547" y="1804671"/>
                  </a:lnTo>
                  <a:lnTo>
                    <a:pt x="1581487" y="1798003"/>
                  </a:lnTo>
                  <a:lnTo>
                    <a:pt x="1590381" y="1791336"/>
                  </a:lnTo>
                  <a:lnTo>
                    <a:pt x="1599592" y="1785303"/>
                  </a:lnTo>
                  <a:lnTo>
                    <a:pt x="1610074" y="1779906"/>
                  </a:lnTo>
                  <a:lnTo>
                    <a:pt x="1621191" y="1774508"/>
                  </a:lnTo>
                  <a:lnTo>
                    <a:pt x="1633261" y="1769746"/>
                  </a:lnTo>
                  <a:lnTo>
                    <a:pt x="1646602" y="1765301"/>
                  </a:lnTo>
                  <a:lnTo>
                    <a:pt x="1660578" y="1761491"/>
                  </a:lnTo>
                  <a:lnTo>
                    <a:pt x="1675824" y="1757998"/>
                  </a:lnTo>
                  <a:lnTo>
                    <a:pt x="1692023" y="1754823"/>
                  </a:lnTo>
                  <a:lnTo>
                    <a:pt x="1709493" y="1751648"/>
                  </a:lnTo>
                  <a:lnTo>
                    <a:pt x="1727598" y="1749108"/>
                  </a:lnTo>
                  <a:lnTo>
                    <a:pt x="1746973" y="1746886"/>
                  </a:lnTo>
                  <a:lnTo>
                    <a:pt x="1767619" y="1745298"/>
                  </a:lnTo>
                  <a:lnTo>
                    <a:pt x="1789853" y="1743393"/>
                  </a:lnTo>
                  <a:lnTo>
                    <a:pt x="1812723" y="1742123"/>
                  </a:lnTo>
                  <a:lnTo>
                    <a:pt x="1836863" y="1741171"/>
                  </a:lnTo>
                  <a:lnTo>
                    <a:pt x="1862591" y="1740218"/>
                  </a:lnTo>
                  <a:lnTo>
                    <a:pt x="1889272" y="1739901"/>
                  </a:lnTo>
                  <a:lnTo>
                    <a:pt x="1917859" y="1739901"/>
                  </a:lnTo>
                  <a:lnTo>
                    <a:pt x="1914365" y="1731963"/>
                  </a:lnTo>
                  <a:lnTo>
                    <a:pt x="1906424" y="1708786"/>
                  </a:lnTo>
                  <a:lnTo>
                    <a:pt x="1900707" y="1692276"/>
                  </a:lnTo>
                  <a:lnTo>
                    <a:pt x="1894989" y="1673226"/>
                  </a:lnTo>
                  <a:lnTo>
                    <a:pt x="1888319" y="1651636"/>
                  </a:lnTo>
                  <a:lnTo>
                    <a:pt x="1881649" y="1627506"/>
                  </a:lnTo>
                  <a:lnTo>
                    <a:pt x="1874661" y="1601788"/>
                  </a:lnTo>
                  <a:lnTo>
                    <a:pt x="1868308" y="1574166"/>
                  </a:lnTo>
                  <a:lnTo>
                    <a:pt x="1861956" y="1545273"/>
                  </a:lnTo>
                  <a:lnTo>
                    <a:pt x="1859097" y="1530033"/>
                  </a:lnTo>
                  <a:lnTo>
                    <a:pt x="1856556" y="1515111"/>
                  </a:lnTo>
                  <a:lnTo>
                    <a:pt x="1854333" y="1499871"/>
                  </a:lnTo>
                  <a:lnTo>
                    <a:pt x="1852109" y="1484313"/>
                  </a:lnTo>
                  <a:lnTo>
                    <a:pt x="1850203" y="1468438"/>
                  </a:lnTo>
                  <a:lnTo>
                    <a:pt x="1848298" y="1453198"/>
                  </a:lnTo>
                  <a:lnTo>
                    <a:pt x="1847027" y="1437323"/>
                  </a:lnTo>
                  <a:lnTo>
                    <a:pt x="1846392" y="1421448"/>
                  </a:lnTo>
                  <a:lnTo>
                    <a:pt x="1845439" y="1405573"/>
                  </a:lnTo>
                  <a:lnTo>
                    <a:pt x="1845439" y="1390016"/>
                  </a:lnTo>
                  <a:lnTo>
                    <a:pt x="1845439" y="1382396"/>
                  </a:lnTo>
                  <a:lnTo>
                    <a:pt x="1845757" y="1374458"/>
                  </a:lnTo>
                  <a:lnTo>
                    <a:pt x="1846709" y="1367156"/>
                  </a:lnTo>
                  <a:lnTo>
                    <a:pt x="1847662" y="1359853"/>
                  </a:lnTo>
                  <a:lnTo>
                    <a:pt x="1849251" y="1352551"/>
                  </a:lnTo>
                  <a:lnTo>
                    <a:pt x="1850521" y="1345566"/>
                  </a:lnTo>
                  <a:lnTo>
                    <a:pt x="1852427" y="1338263"/>
                  </a:lnTo>
                  <a:lnTo>
                    <a:pt x="1854650" y="1331913"/>
                  </a:lnTo>
                  <a:lnTo>
                    <a:pt x="1856874" y="1325246"/>
                  </a:lnTo>
                  <a:lnTo>
                    <a:pt x="1859732" y="1318578"/>
                  </a:lnTo>
                  <a:lnTo>
                    <a:pt x="1862591" y="1312228"/>
                  </a:lnTo>
                  <a:lnTo>
                    <a:pt x="1865767" y="1305878"/>
                  </a:lnTo>
                  <a:lnTo>
                    <a:pt x="1869261" y="1300163"/>
                  </a:lnTo>
                  <a:lnTo>
                    <a:pt x="1872438" y="1294131"/>
                  </a:lnTo>
                  <a:lnTo>
                    <a:pt x="1876249" y="1288416"/>
                  </a:lnTo>
                  <a:lnTo>
                    <a:pt x="1880061" y="1282383"/>
                  </a:lnTo>
                  <a:lnTo>
                    <a:pt x="1884190" y="1276986"/>
                  </a:lnTo>
                  <a:lnTo>
                    <a:pt x="1888637" y="1271588"/>
                  </a:lnTo>
                  <a:lnTo>
                    <a:pt x="1897531" y="1261111"/>
                  </a:lnTo>
                  <a:lnTo>
                    <a:pt x="1907377" y="1251268"/>
                  </a:lnTo>
                  <a:lnTo>
                    <a:pt x="1917859" y="1241743"/>
                  </a:lnTo>
                  <a:lnTo>
                    <a:pt x="1928341" y="1232853"/>
                  </a:lnTo>
                  <a:lnTo>
                    <a:pt x="1939458" y="1224598"/>
                  </a:lnTo>
                  <a:lnTo>
                    <a:pt x="1951210" y="1216661"/>
                  </a:lnTo>
                  <a:lnTo>
                    <a:pt x="1963280" y="1209358"/>
                  </a:lnTo>
                  <a:lnTo>
                    <a:pt x="1975668" y="1202373"/>
                  </a:lnTo>
                  <a:lnTo>
                    <a:pt x="1987738" y="1196023"/>
                  </a:lnTo>
                  <a:lnTo>
                    <a:pt x="2000761" y="1190308"/>
                  </a:lnTo>
                  <a:lnTo>
                    <a:pt x="2013466" y="1184593"/>
                  </a:lnTo>
                  <a:lnTo>
                    <a:pt x="2026171" y="1179831"/>
                  </a:lnTo>
                  <a:lnTo>
                    <a:pt x="2038876" y="1175068"/>
                  </a:lnTo>
                  <a:lnTo>
                    <a:pt x="2051264" y="1170941"/>
                  </a:lnTo>
                  <a:lnTo>
                    <a:pt x="2063969" y="1167766"/>
                  </a:lnTo>
                  <a:lnTo>
                    <a:pt x="2076039" y="1164273"/>
                  </a:lnTo>
                  <a:lnTo>
                    <a:pt x="2087792" y="1161733"/>
                  </a:lnTo>
                  <a:lnTo>
                    <a:pt x="2099226" y="1159193"/>
                  </a:lnTo>
                  <a:lnTo>
                    <a:pt x="2110344" y="1157288"/>
                  </a:lnTo>
                  <a:lnTo>
                    <a:pt x="2121143" y="1156018"/>
                  </a:lnTo>
                  <a:lnTo>
                    <a:pt x="2131307" y="1155066"/>
                  </a:lnTo>
                  <a:lnTo>
                    <a:pt x="2140836" y="1154431"/>
                  </a:lnTo>
                  <a:lnTo>
                    <a:pt x="2149730" y="1154113"/>
                  </a:lnTo>
                  <a:close/>
                  <a:moveTo>
                    <a:pt x="692229" y="965200"/>
                  </a:moveTo>
                  <a:lnTo>
                    <a:pt x="1150620" y="965200"/>
                  </a:lnTo>
                  <a:lnTo>
                    <a:pt x="1609646" y="965200"/>
                  </a:lnTo>
                  <a:lnTo>
                    <a:pt x="1762125" y="1627407"/>
                  </a:lnTo>
                  <a:lnTo>
                    <a:pt x="1757995" y="1627089"/>
                  </a:lnTo>
                  <a:lnTo>
                    <a:pt x="1745606" y="1627407"/>
                  </a:lnTo>
                  <a:lnTo>
                    <a:pt x="1727817" y="1627725"/>
                  </a:lnTo>
                  <a:lnTo>
                    <a:pt x="1716381" y="1628677"/>
                  </a:lnTo>
                  <a:lnTo>
                    <a:pt x="1703675" y="1629630"/>
                  </a:lnTo>
                  <a:lnTo>
                    <a:pt x="1690015" y="1631218"/>
                  </a:lnTo>
                  <a:lnTo>
                    <a:pt x="1675403" y="1633441"/>
                  </a:lnTo>
                  <a:lnTo>
                    <a:pt x="1660155" y="1635982"/>
                  </a:lnTo>
                  <a:lnTo>
                    <a:pt x="1643954" y="1638841"/>
                  </a:lnTo>
                  <a:lnTo>
                    <a:pt x="1627435" y="1642652"/>
                  </a:lnTo>
                  <a:lnTo>
                    <a:pt x="1610281" y="1647416"/>
                  </a:lnTo>
                  <a:lnTo>
                    <a:pt x="1593127" y="1652498"/>
                  </a:lnTo>
                  <a:lnTo>
                    <a:pt x="1575656" y="1658850"/>
                  </a:lnTo>
                  <a:lnTo>
                    <a:pt x="1566761" y="1662026"/>
                  </a:lnTo>
                  <a:lnTo>
                    <a:pt x="1557866" y="1665837"/>
                  </a:lnTo>
                  <a:lnTo>
                    <a:pt x="1549607" y="1669331"/>
                  </a:lnTo>
                  <a:lnTo>
                    <a:pt x="1540713" y="1673777"/>
                  </a:lnTo>
                  <a:lnTo>
                    <a:pt x="1532135" y="1678224"/>
                  </a:lnTo>
                  <a:lnTo>
                    <a:pt x="1523558" y="1682670"/>
                  </a:lnTo>
                  <a:lnTo>
                    <a:pt x="1515299" y="1688070"/>
                  </a:lnTo>
                  <a:lnTo>
                    <a:pt x="1507040" y="1693151"/>
                  </a:lnTo>
                  <a:lnTo>
                    <a:pt x="1499098" y="1698551"/>
                  </a:lnTo>
                  <a:lnTo>
                    <a:pt x="1490839" y="1704585"/>
                  </a:lnTo>
                  <a:lnTo>
                    <a:pt x="1483215" y="1710302"/>
                  </a:lnTo>
                  <a:lnTo>
                    <a:pt x="1475591" y="1716972"/>
                  </a:lnTo>
                  <a:lnTo>
                    <a:pt x="1467967" y="1723641"/>
                  </a:lnTo>
                  <a:lnTo>
                    <a:pt x="1460978" y="1730629"/>
                  </a:lnTo>
                  <a:lnTo>
                    <a:pt x="1453990" y="1737934"/>
                  </a:lnTo>
                  <a:lnTo>
                    <a:pt x="1447319" y="1745874"/>
                  </a:lnTo>
                  <a:lnTo>
                    <a:pt x="1440966" y="1754449"/>
                  </a:lnTo>
                  <a:lnTo>
                    <a:pt x="1434930" y="1762707"/>
                  </a:lnTo>
                  <a:lnTo>
                    <a:pt x="1428894" y="1771600"/>
                  </a:lnTo>
                  <a:lnTo>
                    <a:pt x="1423494" y="1780810"/>
                  </a:lnTo>
                  <a:lnTo>
                    <a:pt x="1418094" y="1790338"/>
                  </a:lnTo>
                  <a:lnTo>
                    <a:pt x="1413329" y="1800502"/>
                  </a:lnTo>
                  <a:lnTo>
                    <a:pt x="1408881" y="1810665"/>
                  </a:lnTo>
                  <a:lnTo>
                    <a:pt x="1405387" y="1821781"/>
                  </a:lnTo>
                  <a:lnTo>
                    <a:pt x="1401575" y="1832898"/>
                  </a:lnTo>
                  <a:lnTo>
                    <a:pt x="1398398" y="1844649"/>
                  </a:lnTo>
                  <a:lnTo>
                    <a:pt x="1395539" y="1856718"/>
                  </a:lnTo>
                  <a:lnTo>
                    <a:pt x="1392998" y="1869422"/>
                  </a:lnTo>
                  <a:lnTo>
                    <a:pt x="1391727" y="1882444"/>
                  </a:lnTo>
                  <a:lnTo>
                    <a:pt x="1390139" y="1895466"/>
                  </a:lnTo>
                  <a:lnTo>
                    <a:pt x="1389504" y="1909758"/>
                  </a:lnTo>
                  <a:lnTo>
                    <a:pt x="1389186" y="1924050"/>
                  </a:lnTo>
                  <a:lnTo>
                    <a:pt x="1150620" y="1924050"/>
                  </a:lnTo>
                  <a:lnTo>
                    <a:pt x="912689" y="1924050"/>
                  </a:lnTo>
                  <a:lnTo>
                    <a:pt x="912371" y="1909758"/>
                  </a:lnTo>
                  <a:lnTo>
                    <a:pt x="911736" y="1895466"/>
                  </a:lnTo>
                  <a:lnTo>
                    <a:pt x="910147" y="1882444"/>
                  </a:lnTo>
                  <a:lnTo>
                    <a:pt x="908877" y="1869422"/>
                  </a:lnTo>
                  <a:lnTo>
                    <a:pt x="906018" y="1856718"/>
                  </a:lnTo>
                  <a:lnTo>
                    <a:pt x="903476" y="1844649"/>
                  </a:lnTo>
                  <a:lnTo>
                    <a:pt x="900300" y="1832898"/>
                  </a:lnTo>
                  <a:lnTo>
                    <a:pt x="896488" y="1821781"/>
                  </a:lnTo>
                  <a:lnTo>
                    <a:pt x="892993" y="1810665"/>
                  </a:lnTo>
                  <a:lnTo>
                    <a:pt x="888546" y="1800502"/>
                  </a:lnTo>
                  <a:lnTo>
                    <a:pt x="883781" y="1790338"/>
                  </a:lnTo>
                  <a:lnTo>
                    <a:pt x="878381" y="1780810"/>
                  </a:lnTo>
                  <a:lnTo>
                    <a:pt x="872981" y="1771600"/>
                  </a:lnTo>
                  <a:lnTo>
                    <a:pt x="866945" y="1762707"/>
                  </a:lnTo>
                  <a:lnTo>
                    <a:pt x="860909" y="1754449"/>
                  </a:lnTo>
                  <a:lnTo>
                    <a:pt x="854556" y="1745874"/>
                  </a:lnTo>
                  <a:lnTo>
                    <a:pt x="847885" y="1737934"/>
                  </a:lnTo>
                  <a:lnTo>
                    <a:pt x="840896" y="1730629"/>
                  </a:lnTo>
                  <a:lnTo>
                    <a:pt x="833908" y="1723641"/>
                  </a:lnTo>
                  <a:lnTo>
                    <a:pt x="825966" y="1716972"/>
                  </a:lnTo>
                  <a:lnTo>
                    <a:pt x="818660" y="1710302"/>
                  </a:lnTo>
                  <a:lnTo>
                    <a:pt x="811036" y="1704585"/>
                  </a:lnTo>
                  <a:lnTo>
                    <a:pt x="802777" y="1698551"/>
                  </a:lnTo>
                  <a:lnTo>
                    <a:pt x="794835" y="1693151"/>
                  </a:lnTo>
                  <a:lnTo>
                    <a:pt x="786576" y="1688070"/>
                  </a:lnTo>
                  <a:lnTo>
                    <a:pt x="777999" y="1682670"/>
                  </a:lnTo>
                  <a:lnTo>
                    <a:pt x="769740" y="1678224"/>
                  </a:lnTo>
                  <a:lnTo>
                    <a:pt x="761163" y="1673777"/>
                  </a:lnTo>
                  <a:lnTo>
                    <a:pt x="752268" y="1669331"/>
                  </a:lnTo>
                  <a:lnTo>
                    <a:pt x="743691" y="1665837"/>
                  </a:lnTo>
                  <a:lnTo>
                    <a:pt x="735114" y="1662026"/>
                  </a:lnTo>
                  <a:lnTo>
                    <a:pt x="726537" y="1658850"/>
                  </a:lnTo>
                  <a:lnTo>
                    <a:pt x="708748" y="1652498"/>
                  </a:lnTo>
                  <a:lnTo>
                    <a:pt x="691594" y="1647416"/>
                  </a:lnTo>
                  <a:lnTo>
                    <a:pt x="674440" y="1642652"/>
                  </a:lnTo>
                  <a:lnTo>
                    <a:pt x="657921" y="1638841"/>
                  </a:lnTo>
                  <a:lnTo>
                    <a:pt x="641721" y="1635982"/>
                  </a:lnTo>
                  <a:lnTo>
                    <a:pt x="626473" y="1633441"/>
                  </a:lnTo>
                  <a:lnTo>
                    <a:pt x="611860" y="1631218"/>
                  </a:lnTo>
                  <a:lnTo>
                    <a:pt x="598200" y="1629630"/>
                  </a:lnTo>
                  <a:lnTo>
                    <a:pt x="585494" y="1628677"/>
                  </a:lnTo>
                  <a:lnTo>
                    <a:pt x="574058" y="1627725"/>
                  </a:lnTo>
                  <a:lnTo>
                    <a:pt x="555951" y="1627407"/>
                  </a:lnTo>
                  <a:lnTo>
                    <a:pt x="543880" y="1627089"/>
                  </a:lnTo>
                  <a:lnTo>
                    <a:pt x="539750" y="1627407"/>
                  </a:lnTo>
                  <a:lnTo>
                    <a:pt x="692229" y="965200"/>
                  </a:lnTo>
                  <a:close/>
                  <a:moveTo>
                    <a:pt x="200965" y="577850"/>
                  </a:moveTo>
                  <a:lnTo>
                    <a:pt x="209868" y="577850"/>
                  </a:lnTo>
                  <a:lnTo>
                    <a:pt x="218454" y="577850"/>
                  </a:lnTo>
                  <a:lnTo>
                    <a:pt x="227357" y="578802"/>
                  </a:lnTo>
                  <a:lnTo>
                    <a:pt x="235943" y="579436"/>
                  </a:lnTo>
                  <a:lnTo>
                    <a:pt x="244210" y="580705"/>
                  </a:lnTo>
                  <a:lnTo>
                    <a:pt x="251842" y="581975"/>
                  </a:lnTo>
                  <a:lnTo>
                    <a:pt x="259473" y="583878"/>
                  </a:lnTo>
                  <a:lnTo>
                    <a:pt x="267423" y="586099"/>
                  </a:lnTo>
                  <a:lnTo>
                    <a:pt x="274418" y="588321"/>
                  </a:lnTo>
                  <a:lnTo>
                    <a:pt x="281414" y="590859"/>
                  </a:lnTo>
                  <a:lnTo>
                    <a:pt x="288410" y="593715"/>
                  </a:lnTo>
                  <a:lnTo>
                    <a:pt x="294769" y="597205"/>
                  </a:lnTo>
                  <a:lnTo>
                    <a:pt x="300811" y="600378"/>
                  </a:lnTo>
                  <a:lnTo>
                    <a:pt x="307170" y="604185"/>
                  </a:lnTo>
                  <a:lnTo>
                    <a:pt x="313212" y="608310"/>
                  </a:lnTo>
                  <a:lnTo>
                    <a:pt x="318618" y="612435"/>
                  </a:lnTo>
                  <a:lnTo>
                    <a:pt x="324341" y="616560"/>
                  </a:lnTo>
                  <a:lnTo>
                    <a:pt x="329747" y="621637"/>
                  </a:lnTo>
                  <a:lnTo>
                    <a:pt x="334517" y="626396"/>
                  </a:lnTo>
                  <a:lnTo>
                    <a:pt x="339605" y="631156"/>
                  </a:lnTo>
                  <a:lnTo>
                    <a:pt x="344056" y="636233"/>
                  </a:lnTo>
                  <a:lnTo>
                    <a:pt x="348826" y="641627"/>
                  </a:lnTo>
                  <a:lnTo>
                    <a:pt x="352960" y="647338"/>
                  </a:lnTo>
                  <a:lnTo>
                    <a:pt x="357412" y="653049"/>
                  </a:lnTo>
                  <a:lnTo>
                    <a:pt x="361227" y="659078"/>
                  </a:lnTo>
                  <a:lnTo>
                    <a:pt x="365361" y="665107"/>
                  </a:lnTo>
                  <a:lnTo>
                    <a:pt x="368859" y="671135"/>
                  </a:lnTo>
                  <a:lnTo>
                    <a:pt x="375537" y="684144"/>
                  </a:lnTo>
                  <a:lnTo>
                    <a:pt x="381896" y="697471"/>
                  </a:lnTo>
                  <a:lnTo>
                    <a:pt x="387302" y="711115"/>
                  </a:lnTo>
                  <a:lnTo>
                    <a:pt x="392072" y="725393"/>
                  </a:lnTo>
                  <a:lnTo>
                    <a:pt x="396523" y="739672"/>
                  </a:lnTo>
                  <a:lnTo>
                    <a:pt x="400657" y="754267"/>
                  </a:lnTo>
                  <a:lnTo>
                    <a:pt x="403837" y="769180"/>
                  </a:lnTo>
                  <a:lnTo>
                    <a:pt x="407017" y="784093"/>
                  </a:lnTo>
                  <a:lnTo>
                    <a:pt x="409561" y="799006"/>
                  </a:lnTo>
                  <a:lnTo>
                    <a:pt x="411787" y="813919"/>
                  </a:lnTo>
                  <a:lnTo>
                    <a:pt x="413694" y="828515"/>
                  </a:lnTo>
                  <a:lnTo>
                    <a:pt x="414966" y="843428"/>
                  </a:lnTo>
                  <a:lnTo>
                    <a:pt x="416556" y="858024"/>
                  </a:lnTo>
                  <a:lnTo>
                    <a:pt x="417192" y="871985"/>
                  </a:lnTo>
                  <a:lnTo>
                    <a:pt x="418146" y="885946"/>
                  </a:lnTo>
                  <a:lnTo>
                    <a:pt x="418782" y="912281"/>
                  </a:lnTo>
                  <a:lnTo>
                    <a:pt x="419100" y="936713"/>
                  </a:lnTo>
                  <a:lnTo>
                    <a:pt x="419100" y="942425"/>
                  </a:lnTo>
                  <a:lnTo>
                    <a:pt x="418782" y="948136"/>
                  </a:lnTo>
                  <a:lnTo>
                    <a:pt x="418146" y="953530"/>
                  </a:lnTo>
                  <a:lnTo>
                    <a:pt x="417192" y="958607"/>
                  </a:lnTo>
                  <a:lnTo>
                    <a:pt x="416238" y="963684"/>
                  </a:lnTo>
                  <a:lnTo>
                    <a:pt x="414966" y="969078"/>
                  </a:lnTo>
                  <a:lnTo>
                    <a:pt x="413694" y="974154"/>
                  </a:lnTo>
                  <a:lnTo>
                    <a:pt x="411787" y="978914"/>
                  </a:lnTo>
                  <a:lnTo>
                    <a:pt x="409879" y="983356"/>
                  </a:lnTo>
                  <a:lnTo>
                    <a:pt x="407653" y="988116"/>
                  </a:lnTo>
                  <a:lnTo>
                    <a:pt x="403201" y="997000"/>
                  </a:lnTo>
                  <a:lnTo>
                    <a:pt x="397795" y="1005250"/>
                  </a:lnTo>
                  <a:lnTo>
                    <a:pt x="391754" y="1012865"/>
                  </a:lnTo>
                  <a:lnTo>
                    <a:pt x="385076" y="1020163"/>
                  </a:lnTo>
                  <a:lnTo>
                    <a:pt x="377762" y="1026826"/>
                  </a:lnTo>
                  <a:lnTo>
                    <a:pt x="370449" y="1033489"/>
                  </a:lnTo>
                  <a:lnTo>
                    <a:pt x="362181" y="1039518"/>
                  </a:lnTo>
                  <a:lnTo>
                    <a:pt x="353278" y="1044594"/>
                  </a:lnTo>
                  <a:lnTo>
                    <a:pt x="344374" y="1049671"/>
                  </a:lnTo>
                  <a:lnTo>
                    <a:pt x="335153" y="1054113"/>
                  </a:lnTo>
                  <a:lnTo>
                    <a:pt x="325613" y="1058238"/>
                  </a:lnTo>
                  <a:lnTo>
                    <a:pt x="316074" y="1061729"/>
                  </a:lnTo>
                  <a:lnTo>
                    <a:pt x="306217" y="1064902"/>
                  </a:lnTo>
                  <a:lnTo>
                    <a:pt x="296041" y="1067757"/>
                  </a:lnTo>
                  <a:lnTo>
                    <a:pt x="285866" y="1069978"/>
                  </a:lnTo>
                  <a:lnTo>
                    <a:pt x="275690" y="1071882"/>
                  </a:lnTo>
                  <a:lnTo>
                    <a:pt x="265515" y="1072834"/>
                  </a:lnTo>
                  <a:lnTo>
                    <a:pt x="255657" y="1074103"/>
                  </a:lnTo>
                  <a:lnTo>
                    <a:pt x="245482" y="1074738"/>
                  </a:lnTo>
                  <a:lnTo>
                    <a:pt x="235943" y="1074738"/>
                  </a:lnTo>
                  <a:lnTo>
                    <a:pt x="226085" y="1074420"/>
                  </a:lnTo>
                  <a:lnTo>
                    <a:pt x="216864" y="1073786"/>
                  </a:lnTo>
                  <a:lnTo>
                    <a:pt x="207960" y="1072834"/>
                  </a:lnTo>
                  <a:lnTo>
                    <a:pt x="199057" y="1070930"/>
                  </a:lnTo>
                  <a:lnTo>
                    <a:pt x="190471" y="1069344"/>
                  </a:lnTo>
                  <a:lnTo>
                    <a:pt x="182840" y="1067123"/>
                  </a:lnTo>
                  <a:lnTo>
                    <a:pt x="175526" y="1064584"/>
                  </a:lnTo>
                  <a:lnTo>
                    <a:pt x="167894" y="1061411"/>
                  </a:lnTo>
                  <a:lnTo>
                    <a:pt x="160899" y="1057921"/>
                  </a:lnTo>
                  <a:lnTo>
                    <a:pt x="153585" y="1054113"/>
                  </a:lnTo>
                  <a:lnTo>
                    <a:pt x="145954" y="1049989"/>
                  </a:lnTo>
                  <a:lnTo>
                    <a:pt x="138322" y="1045229"/>
                  </a:lnTo>
                  <a:lnTo>
                    <a:pt x="131009" y="1040470"/>
                  </a:lnTo>
                  <a:lnTo>
                    <a:pt x="123377" y="1035393"/>
                  </a:lnTo>
                  <a:lnTo>
                    <a:pt x="116063" y="1029364"/>
                  </a:lnTo>
                  <a:lnTo>
                    <a:pt x="108432" y="1023653"/>
                  </a:lnTo>
                  <a:lnTo>
                    <a:pt x="100800" y="1017307"/>
                  </a:lnTo>
                  <a:lnTo>
                    <a:pt x="93805" y="1010644"/>
                  </a:lnTo>
                  <a:lnTo>
                    <a:pt x="86491" y="1003663"/>
                  </a:lnTo>
                  <a:lnTo>
                    <a:pt x="79495" y="996365"/>
                  </a:lnTo>
                  <a:lnTo>
                    <a:pt x="72500" y="988750"/>
                  </a:lnTo>
                  <a:lnTo>
                    <a:pt x="65822" y="980818"/>
                  </a:lnTo>
                  <a:lnTo>
                    <a:pt x="59145" y="972568"/>
                  </a:lnTo>
                  <a:lnTo>
                    <a:pt x="52785" y="964318"/>
                  </a:lnTo>
                  <a:lnTo>
                    <a:pt x="46743" y="955751"/>
                  </a:lnTo>
                  <a:lnTo>
                    <a:pt x="41020" y="946550"/>
                  </a:lnTo>
                  <a:lnTo>
                    <a:pt x="35296" y="937348"/>
                  </a:lnTo>
                  <a:lnTo>
                    <a:pt x="30208" y="927829"/>
                  </a:lnTo>
                  <a:lnTo>
                    <a:pt x="25439" y="917993"/>
                  </a:lnTo>
                  <a:lnTo>
                    <a:pt x="20987" y="908157"/>
                  </a:lnTo>
                  <a:lnTo>
                    <a:pt x="16853" y="898003"/>
                  </a:lnTo>
                  <a:lnTo>
                    <a:pt x="13355" y="887532"/>
                  </a:lnTo>
                  <a:lnTo>
                    <a:pt x="9858" y="876744"/>
                  </a:lnTo>
                  <a:lnTo>
                    <a:pt x="6996" y="866273"/>
                  </a:lnTo>
                  <a:lnTo>
                    <a:pt x="4452" y="855168"/>
                  </a:lnTo>
                  <a:lnTo>
                    <a:pt x="2544" y="843745"/>
                  </a:lnTo>
                  <a:lnTo>
                    <a:pt x="1590" y="832322"/>
                  </a:lnTo>
                  <a:lnTo>
                    <a:pt x="318" y="820900"/>
                  </a:lnTo>
                  <a:lnTo>
                    <a:pt x="0" y="809160"/>
                  </a:lnTo>
                  <a:lnTo>
                    <a:pt x="318" y="799006"/>
                  </a:lnTo>
                  <a:lnTo>
                    <a:pt x="954" y="786632"/>
                  </a:lnTo>
                  <a:lnTo>
                    <a:pt x="2862" y="771401"/>
                  </a:lnTo>
                  <a:lnTo>
                    <a:pt x="4134" y="763469"/>
                  </a:lnTo>
                  <a:lnTo>
                    <a:pt x="5406" y="754585"/>
                  </a:lnTo>
                  <a:lnTo>
                    <a:pt x="7314" y="745700"/>
                  </a:lnTo>
                  <a:lnTo>
                    <a:pt x="9540" y="736181"/>
                  </a:lnTo>
                  <a:lnTo>
                    <a:pt x="12083" y="726662"/>
                  </a:lnTo>
                  <a:lnTo>
                    <a:pt x="15263" y="716826"/>
                  </a:lnTo>
                  <a:lnTo>
                    <a:pt x="18761" y="706990"/>
                  </a:lnTo>
                  <a:lnTo>
                    <a:pt x="22577" y="697154"/>
                  </a:lnTo>
                  <a:lnTo>
                    <a:pt x="27029" y="687000"/>
                  </a:lnTo>
                  <a:lnTo>
                    <a:pt x="32116" y="677164"/>
                  </a:lnTo>
                  <a:lnTo>
                    <a:pt x="37522" y="667645"/>
                  </a:lnTo>
                  <a:lnTo>
                    <a:pt x="43882" y="658126"/>
                  </a:lnTo>
                  <a:lnTo>
                    <a:pt x="50559" y="648607"/>
                  </a:lnTo>
                  <a:lnTo>
                    <a:pt x="57873" y="639405"/>
                  </a:lnTo>
                  <a:lnTo>
                    <a:pt x="66140" y="631156"/>
                  </a:lnTo>
                  <a:lnTo>
                    <a:pt x="75044" y="622906"/>
                  </a:lnTo>
                  <a:lnTo>
                    <a:pt x="79813" y="618781"/>
                  </a:lnTo>
                  <a:lnTo>
                    <a:pt x="84583" y="615291"/>
                  </a:lnTo>
                  <a:lnTo>
                    <a:pt x="89671" y="611483"/>
                  </a:lnTo>
                  <a:lnTo>
                    <a:pt x="94759" y="607993"/>
                  </a:lnTo>
                  <a:lnTo>
                    <a:pt x="100482" y="604503"/>
                  </a:lnTo>
                  <a:lnTo>
                    <a:pt x="105888" y="601647"/>
                  </a:lnTo>
                  <a:lnTo>
                    <a:pt x="111930" y="598157"/>
                  </a:lnTo>
                  <a:lnTo>
                    <a:pt x="118289" y="595618"/>
                  </a:lnTo>
                  <a:lnTo>
                    <a:pt x="124331" y="593080"/>
                  </a:lnTo>
                  <a:lnTo>
                    <a:pt x="131009" y="590542"/>
                  </a:lnTo>
                  <a:lnTo>
                    <a:pt x="137686" y="588321"/>
                  </a:lnTo>
                  <a:lnTo>
                    <a:pt x="144682" y="586099"/>
                  </a:lnTo>
                  <a:lnTo>
                    <a:pt x="151995" y="584196"/>
                  </a:lnTo>
                  <a:lnTo>
                    <a:pt x="159627" y="582927"/>
                  </a:lnTo>
                  <a:lnTo>
                    <a:pt x="167258" y="581340"/>
                  </a:lnTo>
                  <a:lnTo>
                    <a:pt x="175526" y="580071"/>
                  </a:lnTo>
                  <a:lnTo>
                    <a:pt x="183476" y="579119"/>
                  </a:lnTo>
                  <a:lnTo>
                    <a:pt x="192061" y="578484"/>
                  </a:lnTo>
                  <a:lnTo>
                    <a:pt x="200965" y="577850"/>
                  </a:lnTo>
                  <a:close/>
                  <a:moveTo>
                    <a:pt x="2083256" y="576263"/>
                  </a:moveTo>
                  <a:lnTo>
                    <a:pt x="2092166" y="576263"/>
                  </a:lnTo>
                  <a:lnTo>
                    <a:pt x="2101076" y="576263"/>
                  </a:lnTo>
                  <a:lnTo>
                    <a:pt x="2109987" y="576580"/>
                  </a:lnTo>
                  <a:lnTo>
                    <a:pt x="2118579" y="577215"/>
                  </a:lnTo>
                  <a:lnTo>
                    <a:pt x="2126534" y="578168"/>
                  </a:lnTo>
                  <a:lnTo>
                    <a:pt x="2134490" y="579438"/>
                  </a:lnTo>
                  <a:lnTo>
                    <a:pt x="2142127" y="580708"/>
                  </a:lnTo>
                  <a:lnTo>
                    <a:pt x="2149764" y="582613"/>
                  </a:lnTo>
                  <a:lnTo>
                    <a:pt x="2156765" y="584200"/>
                  </a:lnTo>
                  <a:lnTo>
                    <a:pt x="2164084" y="586105"/>
                  </a:lnTo>
                  <a:lnTo>
                    <a:pt x="2171085" y="588645"/>
                  </a:lnTo>
                  <a:lnTo>
                    <a:pt x="2177132" y="590868"/>
                  </a:lnTo>
                  <a:lnTo>
                    <a:pt x="2183814" y="594043"/>
                  </a:lnTo>
                  <a:lnTo>
                    <a:pt x="2189861" y="596583"/>
                  </a:lnTo>
                  <a:lnTo>
                    <a:pt x="2195589" y="599440"/>
                  </a:lnTo>
                  <a:lnTo>
                    <a:pt x="2201635" y="602615"/>
                  </a:lnTo>
                  <a:lnTo>
                    <a:pt x="2206726" y="606108"/>
                  </a:lnTo>
                  <a:lnTo>
                    <a:pt x="2212454" y="609918"/>
                  </a:lnTo>
                  <a:lnTo>
                    <a:pt x="2217546" y="613410"/>
                  </a:lnTo>
                  <a:lnTo>
                    <a:pt x="2222319" y="617220"/>
                  </a:lnTo>
                  <a:lnTo>
                    <a:pt x="2227093" y="620713"/>
                  </a:lnTo>
                  <a:lnTo>
                    <a:pt x="2236003" y="629285"/>
                  </a:lnTo>
                  <a:lnTo>
                    <a:pt x="2244277" y="637858"/>
                  </a:lnTo>
                  <a:lnTo>
                    <a:pt x="2251596" y="647065"/>
                  </a:lnTo>
                  <a:lnTo>
                    <a:pt x="2258279" y="656273"/>
                  </a:lnTo>
                  <a:lnTo>
                    <a:pt x="2264325" y="665798"/>
                  </a:lnTo>
                  <a:lnTo>
                    <a:pt x="2270053" y="675323"/>
                  </a:lnTo>
                  <a:lnTo>
                    <a:pt x="2274826" y="685483"/>
                  </a:lnTo>
                  <a:lnTo>
                    <a:pt x="2279281" y="695325"/>
                  </a:lnTo>
                  <a:lnTo>
                    <a:pt x="2283418" y="705168"/>
                  </a:lnTo>
                  <a:lnTo>
                    <a:pt x="2286600" y="715328"/>
                  </a:lnTo>
                  <a:lnTo>
                    <a:pt x="2290101" y="724853"/>
                  </a:lnTo>
                  <a:lnTo>
                    <a:pt x="2292647" y="734378"/>
                  </a:lnTo>
                  <a:lnTo>
                    <a:pt x="2294874" y="743903"/>
                  </a:lnTo>
                  <a:lnTo>
                    <a:pt x="2296465" y="752793"/>
                  </a:lnTo>
                  <a:lnTo>
                    <a:pt x="2298056" y="761683"/>
                  </a:lnTo>
                  <a:lnTo>
                    <a:pt x="2299329" y="769938"/>
                  </a:lnTo>
                  <a:lnTo>
                    <a:pt x="2300602" y="784860"/>
                  </a:lnTo>
                  <a:lnTo>
                    <a:pt x="2301875" y="797560"/>
                  </a:lnTo>
                  <a:lnTo>
                    <a:pt x="2301875" y="807085"/>
                  </a:lnTo>
                  <a:lnTo>
                    <a:pt x="2301557" y="818833"/>
                  </a:lnTo>
                  <a:lnTo>
                    <a:pt x="2300602" y="830581"/>
                  </a:lnTo>
                  <a:lnTo>
                    <a:pt x="2299329" y="842011"/>
                  </a:lnTo>
                  <a:lnTo>
                    <a:pt x="2297420" y="853123"/>
                  </a:lnTo>
                  <a:lnTo>
                    <a:pt x="2295192" y="864236"/>
                  </a:lnTo>
                  <a:lnTo>
                    <a:pt x="2292328" y="875348"/>
                  </a:lnTo>
                  <a:lnTo>
                    <a:pt x="2288828" y="885508"/>
                  </a:lnTo>
                  <a:lnTo>
                    <a:pt x="2285009" y="896303"/>
                  </a:lnTo>
                  <a:lnTo>
                    <a:pt x="2281191" y="906146"/>
                  </a:lnTo>
                  <a:lnTo>
                    <a:pt x="2276736" y="916306"/>
                  </a:lnTo>
                  <a:lnTo>
                    <a:pt x="2271962" y="926148"/>
                  </a:lnTo>
                  <a:lnTo>
                    <a:pt x="2266234" y="935673"/>
                  </a:lnTo>
                  <a:lnTo>
                    <a:pt x="2261143" y="944881"/>
                  </a:lnTo>
                  <a:lnTo>
                    <a:pt x="2255096" y="953771"/>
                  </a:lnTo>
                  <a:lnTo>
                    <a:pt x="2249050" y="962661"/>
                  </a:lnTo>
                  <a:lnTo>
                    <a:pt x="2242686" y="971233"/>
                  </a:lnTo>
                  <a:lnTo>
                    <a:pt x="2236321" y="979171"/>
                  </a:lnTo>
                  <a:lnTo>
                    <a:pt x="2229320" y="987108"/>
                  </a:lnTo>
                  <a:lnTo>
                    <a:pt x="2222638" y="994728"/>
                  </a:lnTo>
                  <a:lnTo>
                    <a:pt x="2215637" y="1002031"/>
                  </a:lnTo>
                  <a:lnTo>
                    <a:pt x="2208318" y="1008698"/>
                  </a:lnTo>
                  <a:lnTo>
                    <a:pt x="2200998" y="1015366"/>
                  </a:lnTo>
                  <a:lnTo>
                    <a:pt x="2193361" y="1022033"/>
                  </a:lnTo>
                  <a:lnTo>
                    <a:pt x="2186042" y="1028066"/>
                  </a:lnTo>
                  <a:lnTo>
                    <a:pt x="2178723" y="1033463"/>
                  </a:lnTo>
                  <a:lnTo>
                    <a:pt x="2171085" y="1038861"/>
                  </a:lnTo>
                  <a:lnTo>
                    <a:pt x="2163448" y="1043941"/>
                  </a:lnTo>
                  <a:lnTo>
                    <a:pt x="2155811" y="1048068"/>
                  </a:lnTo>
                  <a:lnTo>
                    <a:pt x="2148492" y="1052513"/>
                  </a:lnTo>
                  <a:lnTo>
                    <a:pt x="2141172" y="1056323"/>
                  </a:lnTo>
                  <a:lnTo>
                    <a:pt x="2133535" y="1060133"/>
                  </a:lnTo>
                  <a:lnTo>
                    <a:pt x="2126534" y="1062991"/>
                  </a:lnTo>
                  <a:lnTo>
                    <a:pt x="2119215" y="1065531"/>
                  </a:lnTo>
                  <a:lnTo>
                    <a:pt x="2110941" y="1067753"/>
                  </a:lnTo>
                  <a:lnTo>
                    <a:pt x="2102986" y="1069658"/>
                  </a:lnTo>
                  <a:lnTo>
                    <a:pt x="2094075" y="1070928"/>
                  </a:lnTo>
                  <a:lnTo>
                    <a:pt x="2085165" y="1072198"/>
                  </a:lnTo>
                  <a:lnTo>
                    <a:pt x="2075618" y="1072833"/>
                  </a:lnTo>
                  <a:lnTo>
                    <a:pt x="2066072" y="1073151"/>
                  </a:lnTo>
                  <a:lnTo>
                    <a:pt x="2056525" y="1072833"/>
                  </a:lnTo>
                  <a:lnTo>
                    <a:pt x="2046342" y="1072516"/>
                  </a:lnTo>
                  <a:lnTo>
                    <a:pt x="2036159" y="1071563"/>
                  </a:lnTo>
                  <a:lnTo>
                    <a:pt x="2025976" y="1070293"/>
                  </a:lnTo>
                  <a:lnTo>
                    <a:pt x="2015792" y="1068388"/>
                  </a:lnTo>
                  <a:lnTo>
                    <a:pt x="2005928" y="1065848"/>
                  </a:lnTo>
                  <a:lnTo>
                    <a:pt x="1995744" y="1063308"/>
                  </a:lnTo>
                  <a:lnTo>
                    <a:pt x="1985879" y="1060451"/>
                  </a:lnTo>
                  <a:lnTo>
                    <a:pt x="1975696" y="1056641"/>
                  </a:lnTo>
                  <a:lnTo>
                    <a:pt x="1966468" y="1052513"/>
                  </a:lnTo>
                  <a:lnTo>
                    <a:pt x="1957239" y="1048068"/>
                  </a:lnTo>
                  <a:lnTo>
                    <a:pt x="1948011" y="1042988"/>
                  </a:lnTo>
                  <a:lnTo>
                    <a:pt x="1939737" y="1037591"/>
                  </a:lnTo>
                  <a:lnTo>
                    <a:pt x="1931463" y="1031876"/>
                  </a:lnTo>
                  <a:lnTo>
                    <a:pt x="1923826" y="1025208"/>
                  </a:lnTo>
                  <a:lnTo>
                    <a:pt x="1916825" y="1018858"/>
                  </a:lnTo>
                  <a:lnTo>
                    <a:pt x="1910142" y="1011238"/>
                  </a:lnTo>
                  <a:lnTo>
                    <a:pt x="1904096" y="1003618"/>
                  </a:lnTo>
                  <a:lnTo>
                    <a:pt x="1898686" y="995046"/>
                  </a:lnTo>
                  <a:lnTo>
                    <a:pt x="1893913" y="986791"/>
                  </a:lnTo>
                  <a:lnTo>
                    <a:pt x="1892004" y="981711"/>
                  </a:lnTo>
                  <a:lnTo>
                    <a:pt x="1890094" y="976948"/>
                  </a:lnTo>
                  <a:lnTo>
                    <a:pt x="1888185" y="972186"/>
                  </a:lnTo>
                  <a:lnTo>
                    <a:pt x="1886912" y="967423"/>
                  </a:lnTo>
                  <a:lnTo>
                    <a:pt x="1885639" y="962343"/>
                  </a:lnTo>
                  <a:lnTo>
                    <a:pt x="1884684" y="957263"/>
                  </a:lnTo>
                  <a:lnTo>
                    <a:pt x="1883730" y="951866"/>
                  </a:lnTo>
                  <a:lnTo>
                    <a:pt x="1883093" y="946468"/>
                  </a:lnTo>
                  <a:lnTo>
                    <a:pt x="1882775" y="940753"/>
                  </a:lnTo>
                  <a:lnTo>
                    <a:pt x="1882775" y="935038"/>
                  </a:lnTo>
                  <a:lnTo>
                    <a:pt x="1882775" y="910591"/>
                  </a:lnTo>
                  <a:lnTo>
                    <a:pt x="1883730" y="884556"/>
                  </a:lnTo>
                  <a:lnTo>
                    <a:pt x="1884048" y="870586"/>
                  </a:lnTo>
                  <a:lnTo>
                    <a:pt x="1885321" y="855981"/>
                  </a:lnTo>
                  <a:lnTo>
                    <a:pt x="1886276" y="841693"/>
                  </a:lnTo>
                  <a:lnTo>
                    <a:pt x="1887867" y="827088"/>
                  </a:lnTo>
                  <a:lnTo>
                    <a:pt x="1889776" y="812165"/>
                  </a:lnTo>
                  <a:lnTo>
                    <a:pt x="1892004" y="797243"/>
                  </a:lnTo>
                  <a:lnTo>
                    <a:pt x="1894549" y="782320"/>
                  </a:lnTo>
                  <a:lnTo>
                    <a:pt x="1897413" y="767080"/>
                  </a:lnTo>
                  <a:lnTo>
                    <a:pt x="1901232" y="752475"/>
                  </a:lnTo>
                  <a:lnTo>
                    <a:pt x="1905369" y="738188"/>
                  </a:lnTo>
                  <a:lnTo>
                    <a:pt x="1909824" y="723583"/>
                  </a:lnTo>
                  <a:lnTo>
                    <a:pt x="1914597" y="709295"/>
                  </a:lnTo>
                  <a:lnTo>
                    <a:pt x="1920007" y="695643"/>
                  </a:lnTo>
                  <a:lnTo>
                    <a:pt x="1926372" y="682308"/>
                  </a:lnTo>
                  <a:lnTo>
                    <a:pt x="1933054" y="669608"/>
                  </a:lnTo>
                  <a:lnTo>
                    <a:pt x="1936555" y="663258"/>
                  </a:lnTo>
                  <a:lnTo>
                    <a:pt x="1940374" y="657225"/>
                  </a:lnTo>
                  <a:lnTo>
                    <a:pt x="1944510" y="651510"/>
                  </a:lnTo>
                  <a:lnTo>
                    <a:pt x="1948647" y="645478"/>
                  </a:lnTo>
                  <a:lnTo>
                    <a:pt x="1952784" y="640080"/>
                  </a:lnTo>
                  <a:lnTo>
                    <a:pt x="1957239" y="634365"/>
                  </a:lnTo>
                  <a:lnTo>
                    <a:pt x="1962013" y="629285"/>
                  </a:lnTo>
                  <a:lnTo>
                    <a:pt x="1967104" y="624205"/>
                  </a:lnTo>
                  <a:lnTo>
                    <a:pt x="1972196" y="619443"/>
                  </a:lnTo>
                  <a:lnTo>
                    <a:pt x="1977287" y="614998"/>
                  </a:lnTo>
                  <a:lnTo>
                    <a:pt x="1983015" y="610553"/>
                  </a:lnTo>
                  <a:lnTo>
                    <a:pt x="1988743" y="606425"/>
                  </a:lnTo>
                  <a:lnTo>
                    <a:pt x="1994790" y="602298"/>
                  </a:lnTo>
                  <a:lnTo>
                    <a:pt x="2000518" y="598805"/>
                  </a:lnTo>
                  <a:lnTo>
                    <a:pt x="2006882" y="595313"/>
                  </a:lnTo>
                  <a:lnTo>
                    <a:pt x="2013565" y="592138"/>
                  </a:lnTo>
                  <a:lnTo>
                    <a:pt x="2020248" y="588963"/>
                  </a:lnTo>
                  <a:lnTo>
                    <a:pt x="2027248" y="586423"/>
                  </a:lnTo>
                  <a:lnTo>
                    <a:pt x="2034568" y="583883"/>
                  </a:lnTo>
                  <a:lnTo>
                    <a:pt x="2041887" y="581978"/>
                  </a:lnTo>
                  <a:lnTo>
                    <a:pt x="2049842" y="580390"/>
                  </a:lnTo>
                  <a:lnTo>
                    <a:pt x="2057798" y="578803"/>
                  </a:lnTo>
                  <a:lnTo>
                    <a:pt x="2066072" y="577533"/>
                  </a:lnTo>
                  <a:lnTo>
                    <a:pt x="2074664" y="576898"/>
                  </a:lnTo>
                  <a:lnTo>
                    <a:pt x="2083256" y="576263"/>
                  </a:lnTo>
                  <a:close/>
                  <a:moveTo>
                    <a:pt x="1003300" y="490538"/>
                  </a:moveTo>
                  <a:lnTo>
                    <a:pt x="1013460" y="511810"/>
                  </a:lnTo>
                  <a:lnTo>
                    <a:pt x="1025842" y="536575"/>
                  </a:lnTo>
                  <a:lnTo>
                    <a:pt x="1039812" y="564198"/>
                  </a:lnTo>
                  <a:lnTo>
                    <a:pt x="1054417" y="592455"/>
                  </a:lnTo>
                  <a:lnTo>
                    <a:pt x="1069657" y="620395"/>
                  </a:lnTo>
                  <a:lnTo>
                    <a:pt x="1077277" y="633413"/>
                  </a:lnTo>
                  <a:lnTo>
                    <a:pt x="1084580" y="646113"/>
                  </a:lnTo>
                  <a:lnTo>
                    <a:pt x="1091565" y="657543"/>
                  </a:lnTo>
                  <a:lnTo>
                    <a:pt x="1098550" y="668338"/>
                  </a:lnTo>
                  <a:lnTo>
                    <a:pt x="1105217" y="677545"/>
                  </a:lnTo>
                  <a:lnTo>
                    <a:pt x="1111250" y="685483"/>
                  </a:lnTo>
                  <a:lnTo>
                    <a:pt x="1111250" y="648970"/>
                  </a:lnTo>
                  <a:lnTo>
                    <a:pt x="1111567" y="644525"/>
                  </a:lnTo>
                  <a:lnTo>
                    <a:pt x="1111885" y="640080"/>
                  </a:lnTo>
                  <a:lnTo>
                    <a:pt x="1113155" y="635635"/>
                  </a:lnTo>
                  <a:lnTo>
                    <a:pt x="1114107" y="631190"/>
                  </a:lnTo>
                  <a:lnTo>
                    <a:pt x="1116647" y="621983"/>
                  </a:lnTo>
                  <a:lnTo>
                    <a:pt x="1120140" y="613093"/>
                  </a:lnTo>
                  <a:lnTo>
                    <a:pt x="1123315" y="604838"/>
                  </a:lnTo>
                  <a:lnTo>
                    <a:pt x="1126490" y="596900"/>
                  </a:lnTo>
                  <a:lnTo>
                    <a:pt x="1128077" y="589598"/>
                  </a:lnTo>
                  <a:lnTo>
                    <a:pt x="1129030" y="586423"/>
                  </a:lnTo>
                  <a:lnTo>
                    <a:pt x="1129030" y="583248"/>
                  </a:lnTo>
                  <a:lnTo>
                    <a:pt x="1128712" y="580708"/>
                  </a:lnTo>
                  <a:lnTo>
                    <a:pt x="1128077" y="578168"/>
                  </a:lnTo>
                  <a:lnTo>
                    <a:pt x="1127125" y="575945"/>
                  </a:lnTo>
                  <a:lnTo>
                    <a:pt x="1125855" y="573723"/>
                  </a:lnTo>
                  <a:lnTo>
                    <a:pt x="1122997" y="569595"/>
                  </a:lnTo>
                  <a:lnTo>
                    <a:pt x="1119187" y="566103"/>
                  </a:lnTo>
                  <a:lnTo>
                    <a:pt x="1116012" y="561975"/>
                  </a:lnTo>
                  <a:lnTo>
                    <a:pt x="1114425" y="559753"/>
                  </a:lnTo>
                  <a:lnTo>
                    <a:pt x="1113155" y="557530"/>
                  </a:lnTo>
                  <a:lnTo>
                    <a:pt x="1111885" y="554990"/>
                  </a:lnTo>
                  <a:lnTo>
                    <a:pt x="1110932" y="552450"/>
                  </a:lnTo>
                  <a:lnTo>
                    <a:pt x="1109980" y="548958"/>
                  </a:lnTo>
                  <a:lnTo>
                    <a:pt x="1109980" y="545783"/>
                  </a:lnTo>
                  <a:lnTo>
                    <a:pt x="1109980" y="542290"/>
                  </a:lnTo>
                  <a:lnTo>
                    <a:pt x="1110615" y="539433"/>
                  </a:lnTo>
                  <a:lnTo>
                    <a:pt x="1111250" y="536893"/>
                  </a:lnTo>
                  <a:lnTo>
                    <a:pt x="1112202" y="534988"/>
                  </a:lnTo>
                  <a:lnTo>
                    <a:pt x="1113472" y="533083"/>
                  </a:lnTo>
                  <a:lnTo>
                    <a:pt x="1115060" y="531495"/>
                  </a:lnTo>
                  <a:lnTo>
                    <a:pt x="1116647" y="530225"/>
                  </a:lnTo>
                  <a:lnTo>
                    <a:pt x="1118870" y="529273"/>
                  </a:lnTo>
                  <a:lnTo>
                    <a:pt x="1122045" y="528320"/>
                  </a:lnTo>
                  <a:lnTo>
                    <a:pt x="1124902" y="528003"/>
                  </a:lnTo>
                  <a:lnTo>
                    <a:pt x="1131887" y="527368"/>
                  </a:lnTo>
                  <a:lnTo>
                    <a:pt x="1140777" y="527050"/>
                  </a:lnTo>
                  <a:lnTo>
                    <a:pt x="1150937" y="527050"/>
                  </a:lnTo>
                  <a:lnTo>
                    <a:pt x="1164590" y="527050"/>
                  </a:lnTo>
                  <a:lnTo>
                    <a:pt x="1175385" y="527050"/>
                  </a:lnTo>
                  <a:lnTo>
                    <a:pt x="1184275" y="527368"/>
                  </a:lnTo>
                  <a:lnTo>
                    <a:pt x="1191260" y="528003"/>
                  </a:lnTo>
                  <a:lnTo>
                    <a:pt x="1194117" y="528320"/>
                  </a:lnTo>
                  <a:lnTo>
                    <a:pt x="1196657" y="529273"/>
                  </a:lnTo>
                  <a:lnTo>
                    <a:pt x="1198880" y="530225"/>
                  </a:lnTo>
                  <a:lnTo>
                    <a:pt x="1200785" y="531495"/>
                  </a:lnTo>
                  <a:lnTo>
                    <a:pt x="1202372" y="533083"/>
                  </a:lnTo>
                  <a:lnTo>
                    <a:pt x="1203642" y="534988"/>
                  </a:lnTo>
                  <a:lnTo>
                    <a:pt x="1204595" y="536893"/>
                  </a:lnTo>
                  <a:lnTo>
                    <a:pt x="1205230" y="539433"/>
                  </a:lnTo>
                  <a:lnTo>
                    <a:pt x="1205547" y="542290"/>
                  </a:lnTo>
                  <a:lnTo>
                    <a:pt x="1205547" y="545783"/>
                  </a:lnTo>
                  <a:lnTo>
                    <a:pt x="1205547" y="548958"/>
                  </a:lnTo>
                  <a:lnTo>
                    <a:pt x="1204912" y="552450"/>
                  </a:lnTo>
                  <a:lnTo>
                    <a:pt x="1204277" y="554990"/>
                  </a:lnTo>
                  <a:lnTo>
                    <a:pt x="1202690" y="557530"/>
                  </a:lnTo>
                  <a:lnTo>
                    <a:pt x="1201420" y="559753"/>
                  </a:lnTo>
                  <a:lnTo>
                    <a:pt x="1199832" y="561975"/>
                  </a:lnTo>
                  <a:lnTo>
                    <a:pt x="1196340" y="566103"/>
                  </a:lnTo>
                  <a:lnTo>
                    <a:pt x="1193165" y="569595"/>
                  </a:lnTo>
                  <a:lnTo>
                    <a:pt x="1189672" y="573723"/>
                  </a:lnTo>
                  <a:lnTo>
                    <a:pt x="1188720" y="575945"/>
                  </a:lnTo>
                  <a:lnTo>
                    <a:pt x="1187767" y="578168"/>
                  </a:lnTo>
                  <a:lnTo>
                    <a:pt x="1187132" y="580708"/>
                  </a:lnTo>
                  <a:lnTo>
                    <a:pt x="1187132" y="583248"/>
                  </a:lnTo>
                  <a:lnTo>
                    <a:pt x="1187132" y="586423"/>
                  </a:lnTo>
                  <a:lnTo>
                    <a:pt x="1187767" y="589598"/>
                  </a:lnTo>
                  <a:lnTo>
                    <a:pt x="1189672" y="596900"/>
                  </a:lnTo>
                  <a:lnTo>
                    <a:pt x="1192212" y="604838"/>
                  </a:lnTo>
                  <a:lnTo>
                    <a:pt x="1195705" y="613093"/>
                  </a:lnTo>
                  <a:lnTo>
                    <a:pt x="1198880" y="621983"/>
                  </a:lnTo>
                  <a:lnTo>
                    <a:pt x="1201420" y="631190"/>
                  </a:lnTo>
                  <a:lnTo>
                    <a:pt x="1203007" y="635635"/>
                  </a:lnTo>
                  <a:lnTo>
                    <a:pt x="1203642" y="640080"/>
                  </a:lnTo>
                  <a:lnTo>
                    <a:pt x="1204277" y="644525"/>
                  </a:lnTo>
                  <a:lnTo>
                    <a:pt x="1204595" y="648970"/>
                  </a:lnTo>
                  <a:lnTo>
                    <a:pt x="1204595" y="685483"/>
                  </a:lnTo>
                  <a:lnTo>
                    <a:pt x="1210310" y="677863"/>
                  </a:lnTo>
                  <a:lnTo>
                    <a:pt x="1216977" y="668655"/>
                  </a:lnTo>
                  <a:lnTo>
                    <a:pt x="1223645" y="658178"/>
                  </a:lnTo>
                  <a:lnTo>
                    <a:pt x="1230630" y="646748"/>
                  </a:lnTo>
                  <a:lnTo>
                    <a:pt x="1237932" y="634683"/>
                  </a:lnTo>
                  <a:lnTo>
                    <a:pt x="1245552" y="621665"/>
                  </a:lnTo>
                  <a:lnTo>
                    <a:pt x="1260157" y="594360"/>
                  </a:lnTo>
                  <a:lnTo>
                    <a:pt x="1275080" y="566738"/>
                  </a:lnTo>
                  <a:lnTo>
                    <a:pt x="1288732" y="539750"/>
                  </a:lnTo>
                  <a:lnTo>
                    <a:pt x="1300797" y="514668"/>
                  </a:lnTo>
                  <a:lnTo>
                    <a:pt x="1311592" y="493395"/>
                  </a:lnTo>
                  <a:lnTo>
                    <a:pt x="1324927" y="497523"/>
                  </a:lnTo>
                  <a:lnTo>
                    <a:pt x="1338262" y="501015"/>
                  </a:lnTo>
                  <a:lnTo>
                    <a:pt x="1350645" y="505460"/>
                  </a:lnTo>
                  <a:lnTo>
                    <a:pt x="1362710" y="509905"/>
                  </a:lnTo>
                  <a:lnTo>
                    <a:pt x="1373822" y="514350"/>
                  </a:lnTo>
                  <a:lnTo>
                    <a:pt x="1384300" y="519113"/>
                  </a:lnTo>
                  <a:lnTo>
                    <a:pt x="1394460" y="523875"/>
                  </a:lnTo>
                  <a:lnTo>
                    <a:pt x="1403985" y="528955"/>
                  </a:lnTo>
                  <a:lnTo>
                    <a:pt x="1413192" y="533718"/>
                  </a:lnTo>
                  <a:lnTo>
                    <a:pt x="1421447" y="538480"/>
                  </a:lnTo>
                  <a:lnTo>
                    <a:pt x="1429385" y="543560"/>
                  </a:lnTo>
                  <a:lnTo>
                    <a:pt x="1436687" y="548323"/>
                  </a:lnTo>
                  <a:lnTo>
                    <a:pt x="1443672" y="553403"/>
                  </a:lnTo>
                  <a:lnTo>
                    <a:pt x="1450022" y="558165"/>
                  </a:lnTo>
                  <a:lnTo>
                    <a:pt x="1456055" y="563245"/>
                  </a:lnTo>
                  <a:lnTo>
                    <a:pt x="1461452" y="568008"/>
                  </a:lnTo>
                  <a:lnTo>
                    <a:pt x="1470977" y="576580"/>
                  </a:lnTo>
                  <a:lnTo>
                    <a:pt x="1479232" y="585153"/>
                  </a:lnTo>
                  <a:lnTo>
                    <a:pt x="1485582" y="593090"/>
                  </a:lnTo>
                  <a:lnTo>
                    <a:pt x="1490662" y="599758"/>
                  </a:lnTo>
                  <a:lnTo>
                    <a:pt x="1494155" y="604838"/>
                  </a:lnTo>
                  <a:lnTo>
                    <a:pt x="1497012" y="609283"/>
                  </a:lnTo>
                  <a:lnTo>
                    <a:pt x="1498600" y="612458"/>
                  </a:lnTo>
                  <a:lnTo>
                    <a:pt x="1498600" y="846138"/>
                  </a:lnTo>
                  <a:lnTo>
                    <a:pt x="1150937" y="846138"/>
                  </a:lnTo>
                  <a:lnTo>
                    <a:pt x="803275" y="846138"/>
                  </a:lnTo>
                  <a:lnTo>
                    <a:pt x="803275" y="612458"/>
                  </a:lnTo>
                  <a:lnTo>
                    <a:pt x="805498" y="608965"/>
                  </a:lnTo>
                  <a:lnTo>
                    <a:pt x="808673" y="604520"/>
                  </a:lnTo>
                  <a:lnTo>
                    <a:pt x="812483" y="598805"/>
                  </a:lnTo>
                  <a:lnTo>
                    <a:pt x="818515" y="591820"/>
                  </a:lnTo>
                  <a:lnTo>
                    <a:pt x="825500" y="584200"/>
                  </a:lnTo>
                  <a:lnTo>
                    <a:pt x="834390" y="575310"/>
                  </a:lnTo>
                  <a:lnTo>
                    <a:pt x="844550" y="566103"/>
                  </a:lnTo>
                  <a:lnTo>
                    <a:pt x="850582" y="561023"/>
                  </a:lnTo>
                  <a:lnTo>
                    <a:pt x="856932" y="555943"/>
                  </a:lnTo>
                  <a:lnTo>
                    <a:pt x="863917" y="550863"/>
                  </a:lnTo>
                  <a:lnTo>
                    <a:pt x="871220" y="546100"/>
                  </a:lnTo>
                  <a:lnTo>
                    <a:pt x="879157" y="541020"/>
                  </a:lnTo>
                  <a:lnTo>
                    <a:pt x="887412" y="535940"/>
                  </a:lnTo>
                  <a:lnTo>
                    <a:pt x="896620" y="530543"/>
                  </a:lnTo>
                  <a:lnTo>
                    <a:pt x="905827" y="525780"/>
                  </a:lnTo>
                  <a:lnTo>
                    <a:pt x="916305" y="520700"/>
                  </a:lnTo>
                  <a:lnTo>
                    <a:pt x="926465" y="515938"/>
                  </a:lnTo>
                  <a:lnTo>
                    <a:pt x="937895" y="511493"/>
                  </a:lnTo>
                  <a:lnTo>
                    <a:pt x="949642" y="506730"/>
                  </a:lnTo>
                  <a:lnTo>
                    <a:pt x="962342" y="502285"/>
                  </a:lnTo>
                  <a:lnTo>
                    <a:pt x="975042" y="498158"/>
                  </a:lnTo>
                  <a:lnTo>
                    <a:pt x="988695" y="494030"/>
                  </a:lnTo>
                  <a:lnTo>
                    <a:pt x="1003300" y="490538"/>
                  </a:lnTo>
                  <a:close/>
                  <a:moveTo>
                    <a:pt x="1142381" y="0"/>
                  </a:moveTo>
                  <a:lnTo>
                    <a:pt x="1150622" y="0"/>
                  </a:lnTo>
                  <a:lnTo>
                    <a:pt x="1159180" y="0"/>
                  </a:lnTo>
                  <a:lnTo>
                    <a:pt x="1167421" y="634"/>
                  </a:lnTo>
                  <a:lnTo>
                    <a:pt x="1175663" y="1902"/>
                  </a:lnTo>
                  <a:lnTo>
                    <a:pt x="1183904" y="3171"/>
                  </a:lnTo>
                  <a:lnTo>
                    <a:pt x="1192462" y="5073"/>
                  </a:lnTo>
                  <a:lnTo>
                    <a:pt x="1200386" y="7293"/>
                  </a:lnTo>
                  <a:lnTo>
                    <a:pt x="1208628" y="9830"/>
                  </a:lnTo>
                  <a:lnTo>
                    <a:pt x="1216235" y="12683"/>
                  </a:lnTo>
                  <a:lnTo>
                    <a:pt x="1224476" y="16489"/>
                  </a:lnTo>
                  <a:lnTo>
                    <a:pt x="1232083" y="20294"/>
                  </a:lnTo>
                  <a:lnTo>
                    <a:pt x="1239374" y="24733"/>
                  </a:lnTo>
                  <a:lnTo>
                    <a:pt x="1246664" y="29489"/>
                  </a:lnTo>
                  <a:lnTo>
                    <a:pt x="1254271" y="34563"/>
                  </a:lnTo>
                  <a:lnTo>
                    <a:pt x="1261245" y="39954"/>
                  </a:lnTo>
                  <a:lnTo>
                    <a:pt x="1267901" y="45978"/>
                  </a:lnTo>
                  <a:lnTo>
                    <a:pt x="1274557" y="52320"/>
                  </a:lnTo>
                  <a:lnTo>
                    <a:pt x="1280580" y="58979"/>
                  </a:lnTo>
                  <a:lnTo>
                    <a:pt x="1286602" y="66272"/>
                  </a:lnTo>
                  <a:lnTo>
                    <a:pt x="1291991" y="73565"/>
                  </a:lnTo>
                  <a:lnTo>
                    <a:pt x="1297696" y="81810"/>
                  </a:lnTo>
                  <a:lnTo>
                    <a:pt x="1302768" y="89737"/>
                  </a:lnTo>
                  <a:lnTo>
                    <a:pt x="1307205" y="98616"/>
                  </a:lnTo>
                  <a:lnTo>
                    <a:pt x="1311643" y="107494"/>
                  </a:lnTo>
                  <a:lnTo>
                    <a:pt x="1315763" y="117007"/>
                  </a:lnTo>
                  <a:lnTo>
                    <a:pt x="1319250" y="126837"/>
                  </a:lnTo>
                  <a:lnTo>
                    <a:pt x="1322420" y="137301"/>
                  </a:lnTo>
                  <a:lnTo>
                    <a:pt x="1324955" y="148082"/>
                  </a:lnTo>
                  <a:lnTo>
                    <a:pt x="1327491" y="158864"/>
                  </a:lnTo>
                  <a:lnTo>
                    <a:pt x="1328759" y="170279"/>
                  </a:lnTo>
                  <a:lnTo>
                    <a:pt x="1330344" y="182329"/>
                  </a:lnTo>
                  <a:lnTo>
                    <a:pt x="1330978" y="194695"/>
                  </a:lnTo>
                  <a:lnTo>
                    <a:pt x="1331612" y="207379"/>
                  </a:lnTo>
                  <a:lnTo>
                    <a:pt x="1330978" y="216575"/>
                  </a:lnTo>
                  <a:lnTo>
                    <a:pt x="1331612" y="215940"/>
                  </a:lnTo>
                  <a:lnTo>
                    <a:pt x="1333197" y="216575"/>
                  </a:lnTo>
                  <a:lnTo>
                    <a:pt x="1335099" y="217209"/>
                  </a:lnTo>
                  <a:lnTo>
                    <a:pt x="1336683" y="218794"/>
                  </a:lnTo>
                  <a:lnTo>
                    <a:pt x="1337951" y="221014"/>
                  </a:lnTo>
                  <a:lnTo>
                    <a:pt x="1338902" y="223234"/>
                  </a:lnTo>
                  <a:lnTo>
                    <a:pt x="1339853" y="226087"/>
                  </a:lnTo>
                  <a:lnTo>
                    <a:pt x="1340170" y="229258"/>
                  </a:lnTo>
                  <a:lnTo>
                    <a:pt x="1341121" y="233063"/>
                  </a:lnTo>
                  <a:lnTo>
                    <a:pt x="1341438" y="240991"/>
                  </a:lnTo>
                  <a:lnTo>
                    <a:pt x="1340804" y="250187"/>
                  </a:lnTo>
                  <a:lnTo>
                    <a:pt x="1339853" y="260333"/>
                  </a:lnTo>
                  <a:lnTo>
                    <a:pt x="1337951" y="270163"/>
                  </a:lnTo>
                  <a:lnTo>
                    <a:pt x="1335732" y="280627"/>
                  </a:lnTo>
                  <a:lnTo>
                    <a:pt x="1333197" y="290140"/>
                  </a:lnTo>
                  <a:lnTo>
                    <a:pt x="1330344" y="299336"/>
                  </a:lnTo>
                  <a:lnTo>
                    <a:pt x="1327174" y="307263"/>
                  </a:lnTo>
                  <a:lnTo>
                    <a:pt x="1325272" y="311068"/>
                  </a:lnTo>
                  <a:lnTo>
                    <a:pt x="1323371" y="314556"/>
                  </a:lnTo>
                  <a:lnTo>
                    <a:pt x="1321469" y="317410"/>
                  </a:lnTo>
                  <a:lnTo>
                    <a:pt x="1319567" y="319947"/>
                  </a:lnTo>
                  <a:lnTo>
                    <a:pt x="1317348" y="321850"/>
                  </a:lnTo>
                  <a:lnTo>
                    <a:pt x="1315763" y="323118"/>
                  </a:lnTo>
                  <a:lnTo>
                    <a:pt x="1313545" y="324069"/>
                  </a:lnTo>
                  <a:lnTo>
                    <a:pt x="1311326" y="324386"/>
                  </a:lnTo>
                  <a:lnTo>
                    <a:pt x="1311009" y="324386"/>
                  </a:lnTo>
                  <a:lnTo>
                    <a:pt x="1304669" y="341827"/>
                  </a:lnTo>
                  <a:lnTo>
                    <a:pt x="1297379" y="358632"/>
                  </a:lnTo>
                  <a:lnTo>
                    <a:pt x="1289455" y="374804"/>
                  </a:lnTo>
                  <a:lnTo>
                    <a:pt x="1281531" y="390659"/>
                  </a:lnTo>
                  <a:lnTo>
                    <a:pt x="1272338" y="405245"/>
                  </a:lnTo>
                  <a:lnTo>
                    <a:pt x="1267901" y="412855"/>
                  </a:lnTo>
                  <a:lnTo>
                    <a:pt x="1262512" y="419832"/>
                  </a:lnTo>
                  <a:lnTo>
                    <a:pt x="1257758" y="426490"/>
                  </a:lnTo>
                  <a:lnTo>
                    <a:pt x="1252686" y="432515"/>
                  </a:lnTo>
                  <a:lnTo>
                    <a:pt x="1247932" y="438857"/>
                  </a:lnTo>
                  <a:lnTo>
                    <a:pt x="1242543" y="444882"/>
                  </a:lnTo>
                  <a:lnTo>
                    <a:pt x="1237155" y="450590"/>
                  </a:lnTo>
                  <a:lnTo>
                    <a:pt x="1231766" y="455980"/>
                  </a:lnTo>
                  <a:lnTo>
                    <a:pt x="1226061" y="461054"/>
                  </a:lnTo>
                  <a:lnTo>
                    <a:pt x="1220672" y="465810"/>
                  </a:lnTo>
                  <a:lnTo>
                    <a:pt x="1215284" y="470249"/>
                  </a:lnTo>
                  <a:lnTo>
                    <a:pt x="1209578" y="474372"/>
                  </a:lnTo>
                  <a:lnTo>
                    <a:pt x="1203873" y="478177"/>
                  </a:lnTo>
                  <a:lnTo>
                    <a:pt x="1197851" y="481665"/>
                  </a:lnTo>
                  <a:lnTo>
                    <a:pt x="1191828" y="484519"/>
                  </a:lnTo>
                  <a:lnTo>
                    <a:pt x="1186440" y="487372"/>
                  </a:lnTo>
                  <a:lnTo>
                    <a:pt x="1180417" y="489592"/>
                  </a:lnTo>
                  <a:lnTo>
                    <a:pt x="1174712" y="491495"/>
                  </a:lnTo>
                  <a:lnTo>
                    <a:pt x="1168372" y="493080"/>
                  </a:lnTo>
                  <a:lnTo>
                    <a:pt x="1162667" y="494031"/>
                  </a:lnTo>
                  <a:lnTo>
                    <a:pt x="1156644" y="494983"/>
                  </a:lnTo>
                  <a:lnTo>
                    <a:pt x="1150622" y="495300"/>
                  </a:lnTo>
                  <a:lnTo>
                    <a:pt x="1144917" y="494983"/>
                  </a:lnTo>
                  <a:lnTo>
                    <a:pt x="1138894" y="494031"/>
                  </a:lnTo>
                  <a:lnTo>
                    <a:pt x="1133189" y="493080"/>
                  </a:lnTo>
                  <a:lnTo>
                    <a:pt x="1126849" y="491495"/>
                  </a:lnTo>
                  <a:lnTo>
                    <a:pt x="1120827" y="489592"/>
                  </a:lnTo>
                  <a:lnTo>
                    <a:pt x="1115121" y="487372"/>
                  </a:lnTo>
                  <a:lnTo>
                    <a:pt x="1109099" y="484519"/>
                  </a:lnTo>
                  <a:lnTo>
                    <a:pt x="1103710" y="481665"/>
                  </a:lnTo>
                  <a:lnTo>
                    <a:pt x="1097688" y="478177"/>
                  </a:lnTo>
                  <a:lnTo>
                    <a:pt x="1091983" y="474372"/>
                  </a:lnTo>
                  <a:lnTo>
                    <a:pt x="1086277" y="470249"/>
                  </a:lnTo>
                  <a:lnTo>
                    <a:pt x="1080572" y="465810"/>
                  </a:lnTo>
                  <a:lnTo>
                    <a:pt x="1074866" y="461054"/>
                  </a:lnTo>
                  <a:lnTo>
                    <a:pt x="1069478" y="455980"/>
                  </a:lnTo>
                  <a:lnTo>
                    <a:pt x="1064089" y="450272"/>
                  </a:lnTo>
                  <a:lnTo>
                    <a:pt x="1058701" y="444882"/>
                  </a:lnTo>
                  <a:lnTo>
                    <a:pt x="1053629" y="438857"/>
                  </a:lnTo>
                  <a:lnTo>
                    <a:pt x="1048558" y="432515"/>
                  </a:lnTo>
                  <a:lnTo>
                    <a:pt x="1043486" y="425856"/>
                  </a:lnTo>
                  <a:lnTo>
                    <a:pt x="1038415" y="419514"/>
                  </a:lnTo>
                  <a:lnTo>
                    <a:pt x="1033660" y="412538"/>
                  </a:lnTo>
                  <a:lnTo>
                    <a:pt x="1028906" y="404928"/>
                  </a:lnTo>
                  <a:lnTo>
                    <a:pt x="1020030" y="390342"/>
                  </a:lnTo>
                  <a:lnTo>
                    <a:pt x="1011472" y="374487"/>
                  </a:lnTo>
                  <a:lnTo>
                    <a:pt x="1003865" y="357998"/>
                  </a:lnTo>
                  <a:lnTo>
                    <a:pt x="996892" y="340875"/>
                  </a:lnTo>
                  <a:lnTo>
                    <a:pt x="990552" y="323752"/>
                  </a:lnTo>
                  <a:lnTo>
                    <a:pt x="988333" y="322801"/>
                  </a:lnTo>
                  <a:lnTo>
                    <a:pt x="986432" y="321850"/>
                  </a:lnTo>
                  <a:lnTo>
                    <a:pt x="984213" y="320264"/>
                  </a:lnTo>
                  <a:lnTo>
                    <a:pt x="982628" y="318045"/>
                  </a:lnTo>
                  <a:lnTo>
                    <a:pt x="980726" y="315508"/>
                  </a:lnTo>
                  <a:lnTo>
                    <a:pt x="978507" y="312971"/>
                  </a:lnTo>
                  <a:lnTo>
                    <a:pt x="975021" y="305995"/>
                  </a:lnTo>
                  <a:lnTo>
                    <a:pt x="971851" y="298068"/>
                  </a:lnTo>
                  <a:lnTo>
                    <a:pt x="969315" y="289506"/>
                  </a:lnTo>
                  <a:lnTo>
                    <a:pt x="966779" y="280310"/>
                  </a:lnTo>
                  <a:lnTo>
                    <a:pt x="964878" y="270480"/>
                  </a:lnTo>
                  <a:lnTo>
                    <a:pt x="963293" y="260968"/>
                  </a:lnTo>
                  <a:lnTo>
                    <a:pt x="962342" y="251455"/>
                  </a:lnTo>
                  <a:lnTo>
                    <a:pt x="962025" y="242576"/>
                  </a:lnTo>
                  <a:lnTo>
                    <a:pt x="962342" y="234966"/>
                  </a:lnTo>
                  <a:lnTo>
                    <a:pt x="962976" y="227990"/>
                  </a:lnTo>
                  <a:lnTo>
                    <a:pt x="963610" y="224819"/>
                  </a:lnTo>
                  <a:lnTo>
                    <a:pt x="964878" y="222599"/>
                  </a:lnTo>
                  <a:lnTo>
                    <a:pt x="965829" y="220380"/>
                  </a:lnTo>
                  <a:lnTo>
                    <a:pt x="967096" y="218794"/>
                  </a:lnTo>
                  <a:lnTo>
                    <a:pt x="968998" y="217526"/>
                  </a:lnTo>
                  <a:lnTo>
                    <a:pt x="970266" y="217209"/>
                  </a:lnTo>
                  <a:lnTo>
                    <a:pt x="970266" y="207379"/>
                  </a:lnTo>
                  <a:lnTo>
                    <a:pt x="970266" y="194695"/>
                  </a:lnTo>
                  <a:lnTo>
                    <a:pt x="971217" y="182329"/>
                  </a:lnTo>
                  <a:lnTo>
                    <a:pt x="972485" y="170279"/>
                  </a:lnTo>
                  <a:lnTo>
                    <a:pt x="974387" y="158864"/>
                  </a:lnTo>
                  <a:lnTo>
                    <a:pt x="976606" y="148082"/>
                  </a:lnTo>
                  <a:lnTo>
                    <a:pt x="979141" y="137301"/>
                  </a:lnTo>
                  <a:lnTo>
                    <a:pt x="982628" y="126837"/>
                  </a:lnTo>
                  <a:lnTo>
                    <a:pt x="985798" y="117007"/>
                  </a:lnTo>
                  <a:lnTo>
                    <a:pt x="989918" y="107494"/>
                  </a:lnTo>
                  <a:lnTo>
                    <a:pt x="994356" y="98616"/>
                  </a:lnTo>
                  <a:lnTo>
                    <a:pt x="999110" y="89737"/>
                  </a:lnTo>
                  <a:lnTo>
                    <a:pt x="1003865" y="81810"/>
                  </a:lnTo>
                  <a:lnTo>
                    <a:pt x="1009253" y="73565"/>
                  </a:lnTo>
                  <a:lnTo>
                    <a:pt x="1014959" y="66272"/>
                  </a:lnTo>
                  <a:lnTo>
                    <a:pt x="1021298" y="58979"/>
                  </a:lnTo>
                  <a:lnTo>
                    <a:pt x="1027321" y="52320"/>
                  </a:lnTo>
                  <a:lnTo>
                    <a:pt x="1033660" y="45978"/>
                  </a:lnTo>
                  <a:lnTo>
                    <a:pt x="1040633" y="39954"/>
                  </a:lnTo>
                  <a:lnTo>
                    <a:pt x="1047607" y="34563"/>
                  </a:lnTo>
                  <a:lnTo>
                    <a:pt x="1054580" y="29489"/>
                  </a:lnTo>
                  <a:lnTo>
                    <a:pt x="1061870" y="24733"/>
                  </a:lnTo>
                  <a:lnTo>
                    <a:pt x="1069795" y="20294"/>
                  </a:lnTo>
                  <a:lnTo>
                    <a:pt x="1077402" y="16489"/>
                  </a:lnTo>
                  <a:lnTo>
                    <a:pt x="1085326" y="12683"/>
                  </a:lnTo>
                  <a:lnTo>
                    <a:pt x="1092934" y="9830"/>
                  </a:lnTo>
                  <a:lnTo>
                    <a:pt x="1101175" y="7293"/>
                  </a:lnTo>
                  <a:lnTo>
                    <a:pt x="1109099" y="5073"/>
                  </a:lnTo>
                  <a:lnTo>
                    <a:pt x="1117657" y="3171"/>
                  </a:lnTo>
                  <a:lnTo>
                    <a:pt x="1125581" y="1902"/>
                  </a:lnTo>
                  <a:lnTo>
                    <a:pt x="1134140" y="634"/>
                  </a:lnTo>
                  <a:lnTo>
                    <a:pt x="1142381" y="0"/>
                  </a:lnTo>
                  <a:close/>
                </a:path>
              </a:pathLst>
            </a:custGeom>
            <a:solidFill>
              <a:schemeClr val="bg1"/>
            </a:solidFill>
            <a:ln w="28575">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69" name="组合 68">
            <a:extLst>
              <a:ext uri="{FF2B5EF4-FFF2-40B4-BE49-F238E27FC236}">
                <a16:creationId xmlns:a16="http://schemas.microsoft.com/office/drawing/2014/main" id="{EF75D4D4-1719-4F54-94C6-BAAE77B5E5AE}"/>
              </a:ext>
            </a:extLst>
          </p:cNvPr>
          <p:cNvGrpSpPr/>
          <p:nvPr/>
        </p:nvGrpSpPr>
        <p:grpSpPr>
          <a:xfrm>
            <a:off x="6531895" y="3336734"/>
            <a:ext cx="576000" cy="576000"/>
            <a:chOff x="5975988" y="2859822"/>
            <a:chExt cx="720000" cy="720000"/>
          </a:xfrm>
          <a:effectLst>
            <a:outerShdw blurRad="50800" dist="38100" dir="2700000" algn="tl" rotWithShape="0">
              <a:prstClr val="black">
                <a:alpha val="40000"/>
              </a:prstClr>
            </a:outerShdw>
          </a:effectLst>
        </p:grpSpPr>
        <p:sp>
          <p:nvSpPr>
            <p:cNvPr id="70" name="MH_Title_1">
              <a:extLst>
                <a:ext uri="{FF2B5EF4-FFF2-40B4-BE49-F238E27FC236}">
                  <a16:creationId xmlns:a16="http://schemas.microsoft.com/office/drawing/2014/main" id="{A489D155-0F4D-4875-B1A5-C0441FE9679C}"/>
                </a:ext>
              </a:extLst>
            </p:cNvPr>
            <p:cNvSpPr/>
            <p:nvPr>
              <p:custDataLst>
                <p:tags r:id="rId9"/>
              </p:custDataLst>
            </p:nvPr>
          </p:nvSpPr>
          <p:spPr>
            <a:xfrm>
              <a:off x="5975988" y="2859822"/>
              <a:ext cx="720000" cy="720000"/>
            </a:xfrm>
            <a:prstGeom prst="ellipse">
              <a:avLst/>
            </a:prstGeom>
            <a:solidFill>
              <a:srgbClr val="EB3F32"/>
            </a:solidFill>
            <a:ln w="28575">
              <a:solidFill>
                <a:schemeClr val="bg1"/>
              </a:solid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2700" dirty="0">
                <a:latin typeface="Impact" panose="020B0806030902050204" pitchFamily="34" charset="0"/>
              </a:endParaRPr>
            </a:p>
          </p:txBody>
        </p:sp>
        <p:sp>
          <p:nvSpPr>
            <p:cNvPr id="71" name="KSO_Shape">
              <a:extLst>
                <a:ext uri="{FF2B5EF4-FFF2-40B4-BE49-F238E27FC236}">
                  <a16:creationId xmlns:a16="http://schemas.microsoft.com/office/drawing/2014/main" id="{9BA2AE4C-3526-4AEE-9E89-73368B0476AE}"/>
                </a:ext>
              </a:extLst>
            </p:cNvPr>
            <p:cNvSpPr>
              <a:spLocks/>
            </p:cNvSpPr>
            <p:nvPr/>
          </p:nvSpPr>
          <p:spPr bwMode="auto">
            <a:xfrm>
              <a:off x="6073795" y="3038902"/>
              <a:ext cx="502102" cy="362350"/>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chemeClr val="bg1"/>
            </a:solidFill>
            <a:ln w="28575">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2" name="组合 71">
            <a:extLst>
              <a:ext uri="{FF2B5EF4-FFF2-40B4-BE49-F238E27FC236}">
                <a16:creationId xmlns:a16="http://schemas.microsoft.com/office/drawing/2014/main" id="{0EBD74BE-CF79-4470-A132-0DEE33D0D8A8}"/>
              </a:ext>
            </a:extLst>
          </p:cNvPr>
          <p:cNvGrpSpPr/>
          <p:nvPr/>
        </p:nvGrpSpPr>
        <p:grpSpPr>
          <a:xfrm>
            <a:off x="6531895" y="4621638"/>
            <a:ext cx="576000" cy="576000"/>
            <a:chOff x="4535568" y="3787270"/>
            <a:chExt cx="720000" cy="720000"/>
          </a:xfrm>
          <a:effectLst>
            <a:outerShdw blurRad="50800" dist="38100" dir="2700000" algn="tl" rotWithShape="0">
              <a:prstClr val="black">
                <a:alpha val="40000"/>
              </a:prstClr>
            </a:outerShdw>
          </a:effectLst>
        </p:grpSpPr>
        <p:sp>
          <p:nvSpPr>
            <p:cNvPr id="73" name="MH_Title_1">
              <a:extLst>
                <a:ext uri="{FF2B5EF4-FFF2-40B4-BE49-F238E27FC236}">
                  <a16:creationId xmlns:a16="http://schemas.microsoft.com/office/drawing/2014/main" id="{C51815E0-CB3B-413A-AC54-DAEF634A6055}"/>
                </a:ext>
              </a:extLst>
            </p:cNvPr>
            <p:cNvSpPr/>
            <p:nvPr>
              <p:custDataLst>
                <p:tags r:id="rId8"/>
              </p:custDataLst>
            </p:nvPr>
          </p:nvSpPr>
          <p:spPr>
            <a:xfrm>
              <a:off x="4535568" y="3787270"/>
              <a:ext cx="720000" cy="720000"/>
            </a:xfrm>
            <a:prstGeom prst="ellipse">
              <a:avLst/>
            </a:prstGeom>
            <a:solidFill>
              <a:srgbClr val="30BAA0"/>
            </a:solidFill>
            <a:ln w="28575">
              <a:solidFill>
                <a:schemeClr val="bg1"/>
              </a:solidFill>
            </a:ln>
            <a:effectLst>
              <a:innerShdw blurRad="63500" dist="50800" dir="189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lang="en-US" altLang="zh-CN" sz="2700" dirty="0">
                <a:latin typeface="Impact" panose="020B0806030902050204" pitchFamily="34" charset="0"/>
              </a:endParaRPr>
            </a:p>
          </p:txBody>
        </p:sp>
        <p:sp>
          <p:nvSpPr>
            <p:cNvPr id="74" name="KSO_Shape">
              <a:extLst>
                <a:ext uri="{FF2B5EF4-FFF2-40B4-BE49-F238E27FC236}">
                  <a16:creationId xmlns:a16="http://schemas.microsoft.com/office/drawing/2014/main" id="{952FBEFC-EF3A-4AF1-BB10-59485835B140}"/>
                </a:ext>
              </a:extLst>
            </p:cNvPr>
            <p:cNvSpPr>
              <a:spLocks/>
            </p:cNvSpPr>
            <p:nvPr/>
          </p:nvSpPr>
          <p:spPr bwMode="auto">
            <a:xfrm>
              <a:off x="4643568" y="3913270"/>
              <a:ext cx="504000" cy="468000"/>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chemeClr val="bg1"/>
            </a:solidFill>
            <a:ln w="28575">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rgbClr val="FFFFFF"/>
                </a:solidFill>
              </a:endParaRPr>
            </a:p>
          </p:txBody>
        </p:sp>
      </p:grpSp>
      <p:grpSp>
        <p:nvGrpSpPr>
          <p:cNvPr id="75" name="组合 74">
            <a:extLst>
              <a:ext uri="{FF2B5EF4-FFF2-40B4-BE49-F238E27FC236}">
                <a16:creationId xmlns:a16="http://schemas.microsoft.com/office/drawing/2014/main" id="{CB618E40-803B-4C78-B87C-498AC89A8B75}"/>
              </a:ext>
            </a:extLst>
          </p:cNvPr>
          <p:cNvGrpSpPr/>
          <p:nvPr/>
        </p:nvGrpSpPr>
        <p:grpSpPr>
          <a:xfrm>
            <a:off x="7576447" y="1901266"/>
            <a:ext cx="2592288" cy="928796"/>
            <a:chOff x="5652120" y="1138898"/>
            <a:chExt cx="2592288" cy="928796"/>
          </a:xfrm>
        </p:grpSpPr>
        <p:sp>
          <p:nvSpPr>
            <p:cNvPr id="76" name="MH_Text_1">
              <a:extLst>
                <a:ext uri="{FF2B5EF4-FFF2-40B4-BE49-F238E27FC236}">
                  <a16:creationId xmlns:a16="http://schemas.microsoft.com/office/drawing/2014/main" id="{AFD4192E-7245-48D3-AA8F-9E8973CE51B5}"/>
                </a:ext>
              </a:extLst>
            </p:cNvPr>
            <p:cNvSpPr txBox="1">
              <a:spLocks noChangeArrowheads="1"/>
            </p:cNvSpPr>
            <p:nvPr>
              <p:custDataLst>
                <p:tags r:id="rId6"/>
              </p:custDataLst>
            </p:nvPr>
          </p:nvSpPr>
          <p:spPr bwMode="auto">
            <a:xfrm>
              <a:off x="5652120" y="1501552"/>
              <a:ext cx="2592288" cy="5661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spcBef>
                  <a:spcPts val="800"/>
                </a:spcBef>
              </a:pPr>
              <a:r>
                <a:rPr lang="en-US" altLang="zh-CN" sz="1100" dirty="0">
                  <a:solidFill>
                    <a:srgbClr val="404040"/>
                  </a:solidFill>
                  <a:latin typeface="方正正纤黑简体" panose="02000000000000000000" pitchFamily="2" charset="-122"/>
                  <a:ea typeface="方正正纤黑简体" panose="02000000000000000000" pitchFamily="2" charset="-122"/>
                </a:rPr>
                <a:t>.</a:t>
              </a:r>
              <a:r>
                <a:rPr lang="zh-CN" altLang="zh-CN" sz="1100" dirty="0">
                  <a:solidFill>
                    <a:srgbClr val="404040"/>
                  </a:solidFill>
                  <a:latin typeface="方正正纤黑简体" panose="02000000000000000000" pitchFamily="2" charset="-122"/>
                  <a:ea typeface="方正正纤黑简体" panose="02000000000000000000" pitchFamily="2" charset="-122"/>
                </a:rPr>
                <a:t>有价流量的获取（直通车等）的日常优化。交易平台促销活动（增加店铺信誉度及新顾客）的策划和实施</a:t>
              </a:r>
            </a:p>
          </p:txBody>
        </p:sp>
        <p:sp>
          <p:nvSpPr>
            <p:cNvPr id="77" name="MH_SubTitle_1">
              <a:extLst>
                <a:ext uri="{FF2B5EF4-FFF2-40B4-BE49-F238E27FC236}">
                  <a16:creationId xmlns:a16="http://schemas.microsoft.com/office/drawing/2014/main" id="{0C515CAB-5853-4255-AA81-010D562ED07C}"/>
                </a:ext>
              </a:extLst>
            </p:cNvPr>
            <p:cNvSpPr txBox="1">
              <a:spLocks noChangeArrowheads="1"/>
            </p:cNvSpPr>
            <p:nvPr>
              <p:custDataLst>
                <p:tags r:id="rId7"/>
              </p:custDataLst>
            </p:nvPr>
          </p:nvSpPr>
          <p:spPr bwMode="auto">
            <a:xfrm>
              <a:off x="5652120" y="1138898"/>
              <a:ext cx="1797844" cy="4203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None/>
              </a:pPr>
              <a:r>
                <a:rPr lang="zh-CN" altLang="zh-CN" sz="1600" dirty="0">
                  <a:solidFill>
                    <a:srgbClr val="30BAA0"/>
                  </a:solidFill>
                  <a:latin typeface="微软雅黑" panose="020B0503020204020204" pitchFamily="34" charset="-122"/>
                  <a:ea typeface="微软雅黑" panose="020B0503020204020204" pitchFamily="34" charset="-122"/>
                </a:rPr>
                <a:t>内部营销</a:t>
              </a:r>
              <a:endParaRPr lang="zh-CN" altLang="en-US" sz="1600" dirty="0">
                <a:solidFill>
                  <a:srgbClr val="30BAA0"/>
                </a:solidFill>
                <a:latin typeface="微软雅黑" panose="020B0503020204020204" pitchFamily="34" charset="-122"/>
                <a:ea typeface="微软雅黑" panose="020B0503020204020204" pitchFamily="34" charset="-122"/>
                <a:sym typeface="+mn-lt"/>
              </a:endParaRPr>
            </a:p>
          </p:txBody>
        </p:sp>
      </p:grpSp>
      <p:cxnSp>
        <p:nvCxnSpPr>
          <p:cNvPr id="78" name="直接连接符 77">
            <a:extLst>
              <a:ext uri="{FF2B5EF4-FFF2-40B4-BE49-F238E27FC236}">
                <a16:creationId xmlns:a16="http://schemas.microsoft.com/office/drawing/2014/main" id="{5EE7010F-782F-41E1-8424-6393C03A3583}"/>
              </a:ext>
            </a:extLst>
          </p:cNvPr>
          <p:cNvCxnSpPr/>
          <p:nvPr/>
        </p:nvCxnSpPr>
        <p:spPr>
          <a:xfrm>
            <a:off x="6351895" y="2974078"/>
            <a:ext cx="381684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79" name="组合 78">
            <a:extLst>
              <a:ext uri="{FF2B5EF4-FFF2-40B4-BE49-F238E27FC236}">
                <a16:creationId xmlns:a16="http://schemas.microsoft.com/office/drawing/2014/main" id="{C916599A-03E3-4F85-9936-0B7E6FA94A44}"/>
              </a:ext>
            </a:extLst>
          </p:cNvPr>
          <p:cNvGrpSpPr/>
          <p:nvPr/>
        </p:nvGrpSpPr>
        <p:grpSpPr>
          <a:xfrm>
            <a:off x="7576447" y="3258476"/>
            <a:ext cx="2592288" cy="831726"/>
            <a:chOff x="5652120" y="2496108"/>
            <a:chExt cx="2592288" cy="831726"/>
          </a:xfrm>
        </p:grpSpPr>
        <p:sp>
          <p:nvSpPr>
            <p:cNvPr id="80" name="MH_Text_1">
              <a:extLst>
                <a:ext uri="{FF2B5EF4-FFF2-40B4-BE49-F238E27FC236}">
                  <a16:creationId xmlns:a16="http://schemas.microsoft.com/office/drawing/2014/main" id="{58FA2AAF-1187-431C-8FD1-9EC720B72B1B}"/>
                </a:ext>
              </a:extLst>
            </p:cNvPr>
            <p:cNvSpPr txBox="1">
              <a:spLocks noChangeArrowheads="1"/>
            </p:cNvSpPr>
            <p:nvPr>
              <p:custDataLst>
                <p:tags r:id="rId4"/>
              </p:custDataLst>
            </p:nvPr>
          </p:nvSpPr>
          <p:spPr bwMode="auto">
            <a:xfrm>
              <a:off x="5652120" y="2761692"/>
              <a:ext cx="2592288" cy="5661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spcBef>
                  <a:spcPts val="800"/>
                </a:spcBef>
              </a:pPr>
              <a:r>
                <a:rPr lang="zh-CN" altLang="zh-CN" sz="1100" dirty="0">
                  <a:solidFill>
                    <a:srgbClr val="404040"/>
                  </a:solidFill>
                  <a:latin typeface="方正正纤黑简体" panose="02000000000000000000" pitchFamily="2" charset="-122"/>
                  <a:ea typeface="方正正纤黑简体" panose="02000000000000000000" pitchFamily="2" charset="-122"/>
                </a:rPr>
                <a:t>淘宝论坛发帖顶贴，帮派的建立与促销活动策划与实施。</a:t>
              </a:r>
            </a:p>
          </p:txBody>
        </p:sp>
        <p:sp>
          <p:nvSpPr>
            <p:cNvPr id="81" name="MH_SubTitle_1">
              <a:extLst>
                <a:ext uri="{FF2B5EF4-FFF2-40B4-BE49-F238E27FC236}">
                  <a16:creationId xmlns:a16="http://schemas.microsoft.com/office/drawing/2014/main" id="{41CF0F55-E7E0-4A99-BCE9-2C65ABF28D3F}"/>
                </a:ext>
              </a:extLst>
            </p:cNvPr>
            <p:cNvSpPr txBox="1">
              <a:spLocks noChangeArrowheads="1"/>
            </p:cNvSpPr>
            <p:nvPr>
              <p:custDataLst>
                <p:tags r:id="rId5"/>
              </p:custDataLst>
            </p:nvPr>
          </p:nvSpPr>
          <p:spPr bwMode="auto">
            <a:xfrm>
              <a:off x="5652120" y="2496108"/>
              <a:ext cx="1797844" cy="3232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Clr>
                  <a:schemeClr val="accent2"/>
                </a:buClr>
                <a:buNone/>
              </a:pPr>
              <a:r>
                <a:rPr lang="zh-CN" altLang="zh-CN" sz="1600" dirty="0">
                  <a:solidFill>
                    <a:srgbClr val="30BAA0"/>
                  </a:solidFill>
                  <a:latin typeface="微软雅黑" panose="020B0503020204020204" pitchFamily="34" charset="-122"/>
                  <a:ea typeface="微软雅黑" panose="020B0503020204020204" pitchFamily="34" charset="-122"/>
                </a:rPr>
                <a:t>内部营销</a:t>
              </a:r>
              <a:endParaRPr lang="zh-CN" altLang="en-US" sz="1600" dirty="0">
                <a:solidFill>
                  <a:srgbClr val="30BAA0"/>
                </a:solidFill>
                <a:latin typeface="微软雅黑" panose="020B0503020204020204" pitchFamily="34" charset="-122"/>
                <a:ea typeface="微软雅黑" panose="020B0503020204020204" pitchFamily="34" charset="-122"/>
                <a:sym typeface="+mn-lt"/>
              </a:endParaRPr>
            </a:p>
          </p:txBody>
        </p:sp>
      </p:grpSp>
      <p:grpSp>
        <p:nvGrpSpPr>
          <p:cNvPr id="82" name="组合 81">
            <a:extLst>
              <a:ext uri="{FF2B5EF4-FFF2-40B4-BE49-F238E27FC236}">
                <a16:creationId xmlns:a16="http://schemas.microsoft.com/office/drawing/2014/main" id="{B7FBC89D-B8C0-4D8E-9535-99F19097CFCE}"/>
              </a:ext>
            </a:extLst>
          </p:cNvPr>
          <p:cNvGrpSpPr/>
          <p:nvPr/>
        </p:nvGrpSpPr>
        <p:grpSpPr>
          <a:xfrm>
            <a:off x="7576447" y="4518619"/>
            <a:ext cx="2592288" cy="831726"/>
            <a:chOff x="5652120" y="3756248"/>
            <a:chExt cx="2592288" cy="831726"/>
          </a:xfrm>
        </p:grpSpPr>
        <p:sp>
          <p:nvSpPr>
            <p:cNvPr id="83" name="MH_Text_1">
              <a:extLst>
                <a:ext uri="{FF2B5EF4-FFF2-40B4-BE49-F238E27FC236}">
                  <a16:creationId xmlns:a16="http://schemas.microsoft.com/office/drawing/2014/main" id="{853DA2D2-97EC-4CB4-9931-3AD7963BAD07}"/>
                </a:ext>
              </a:extLst>
            </p:cNvPr>
            <p:cNvSpPr txBox="1">
              <a:spLocks noChangeArrowheads="1"/>
            </p:cNvSpPr>
            <p:nvPr>
              <p:custDataLst>
                <p:tags r:id="rId2"/>
              </p:custDataLst>
            </p:nvPr>
          </p:nvSpPr>
          <p:spPr bwMode="auto">
            <a:xfrm>
              <a:off x="5652120" y="4021832"/>
              <a:ext cx="2592288" cy="56614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oAutofit/>
            </a:bodyPr>
            <a:lstStyle>
              <a:defPPr>
                <a:defRPr lang="en-US"/>
              </a:defPPr>
              <a:lvl1pPr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spcBef>
                  <a:spcPts val="800"/>
                </a:spcBef>
              </a:pPr>
              <a:r>
                <a:rPr lang="zh-CN" altLang="zh-CN" sz="1100" dirty="0">
                  <a:solidFill>
                    <a:srgbClr val="404040"/>
                  </a:solidFill>
                  <a:latin typeface="方正正纤黑简体" panose="02000000000000000000" pitchFamily="2" charset="-122"/>
                  <a:ea typeface="方正正纤黑简体" panose="02000000000000000000" pitchFamily="2" charset="-122"/>
                </a:rPr>
                <a:t>店铺内部活动（增加成交转换率与客单价活动）的策划和实施</a:t>
              </a:r>
            </a:p>
          </p:txBody>
        </p:sp>
        <p:sp>
          <p:nvSpPr>
            <p:cNvPr id="84" name="MH_SubTitle_1">
              <a:extLst>
                <a:ext uri="{FF2B5EF4-FFF2-40B4-BE49-F238E27FC236}">
                  <a16:creationId xmlns:a16="http://schemas.microsoft.com/office/drawing/2014/main" id="{7CC44A94-5AD6-42C7-AA7D-7A55CFBD4E7C}"/>
                </a:ext>
              </a:extLst>
            </p:cNvPr>
            <p:cNvSpPr txBox="1">
              <a:spLocks noChangeArrowheads="1"/>
            </p:cNvSpPr>
            <p:nvPr>
              <p:custDataLst>
                <p:tags r:id="rId3"/>
              </p:custDataLst>
            </p:nvPr>
          </p:nvSpPr>
          <p:spPr bwMode="auto">
            <a:xfrm>
              <a:off x="5652120" y="3756248"/>
              <a:ext cx="1797844" cy="3232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19989" tIns="0" rIns="119989" bIns="0" rtlCol="0" anchor="t">
              <a:noAutofit/>
            </a:bodyPr>
            <a:lstStyle>
              <a:defPPr>
                <a:defRPr lang="zh-CN"/>
              </a:defPPr>
              <a:lvl1pPr marL="285750" indent="-285750">
                <a:lnSpc>
                  <a:spcPct val="120000"/>
                </a:lnSpc>
                <a:buClr>
                  <a:schemeClr val="accent1"/>
                </a:buClr>
                <a:buFont typeface="Wingdings" panose="05000000000000000000" pitchFamily="2" charset="2"/>
                <a:buChar char="n"/>
                <a:defRPr sz="1400" b="1">
                  <a:solidFill>
                    <a:schemeClr val="bg1">
                      <a:lumMod val="50000"/>
                    </a:schemeClr>
                  </a:solidFill>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indent="0">
                <a:buNone/>
              </a:pPr>
              <a:r>
                <a:rPr lang="zh-CN" altLang="zh-CN" sz="1600" dirty="0">
                  <a:solidFill>
                    <a:srgbClr val="30BAA0"/>
                  </a:solidFill>
                  <a:latin typeface="微软雅黑" panose="020B0503020204020204" pitchFamily="34" charset="-122"/>
                  <a:ea typeface="微软雅黑" panose="020B0503020204020204" pitchFamily="34" charset="-122"/>
                </a:rPr>
                <a:t>内部营销</a:t>
              </a:r>
              <a:endParaRPr lang="zh-CN" altLang="en-US" sz="1600" dirty="0">
                <a:solidFill>
                  <a:srgbClr val="30BAA0"/>
                </a:solidFill>
                <a:latin typeface="微软雅黑" panose="020B0503020204020204" pitchFamily="34" charset="-122"/>
                <a:ea typeface="微软雅黑" panose="020B0503020204020204" pitchFamily="34" charset="-122"/>
                <a:sym typeface="+mn-lt"/>
              </a:endParaRPr>
            </a:p>
          </p:txBody>
        </p:sp>
      </p:grpSp>
      <p:cxnSp>
        <p:nvCxnSpPr>
          <p:cNvPr id="85" name="直接连接符 84">
            <a:extLst>
              <a:ext uri="{FF2B5EF4-FFF2-40B4-BE49-F238E27FC236}">
                <a16:creationId xmlns:a16="http://schemas.microsoft.com/office/drawing/2014/main" id="{B103494E-2442-46AA-B156-1FB271D110CD}"/>
              </a:ext>
            </a:extLst>
          </p:cNvPr>
          <p:cNvCxnSpPr/>
          <p:nvPr/>
        </p:nvCxnSpPr>
        <p:spPr>
          <a:xfrm>
            <a:off x="6351895" y="4270222"/>
            <a:ext cx="3816840" cy="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7" name="TextBox 41">
            <a:extLst>
              <a:ext uri="{FF2B5EF4-FFF2-40B4-BE49-F238E27FC236}">
                <a16:creationId xmlns:a16="http://schemas.microsoft.com/office/drawing/2014/main" id="{16C930CC-AB57-491D-BEB0-98229A6069FA}"/>
              </a:ext>
            </a:extLst>
          </p:cNvPr>
          <p:cNvSpPr txBox="1"/>
          <p:nvPr/>
        </p:nvSpPr>
        <p:spPr bwMode="auto">
          <a:xfrm>
            <a:off x="1388065" y="3769878"/>
            <a:ext cx="4452042" cy="461665"/>
          </a:xfrm>
          <a:prstGeom prst="rect">
            <a:avLst/>
          </a:prstGeom>
          <a:solidFill>
            <a:srgbClr val="30BAA0"/>
          </a:solidFill>
          <a:ln>
            <a:noFill/>
          </a:ln>
          <a:effectLst/>
        </p:spPr>
        <p:style>
          <a:lnRef idx="1">
            <a:schemeClr val="accent5"/>
          </a:lnRef>
          <a:fillRef idx="3">
            <a:schemeClr val="accent5"/>
          </a:fillRef>
          <a:effectRef idx="2">
            <a:schemeClr val="accent5"/>
          </a:effectRef>
          <a:fontRef idx="minor">
            <a:schemeClr val="lt1"/>
          </a:fontRef>
        </p:style>
        <p:txBody>
          <a:bodyPr wrap="square">
            <a:spAutoFit/>
          </a:bodyPr>
          <a:lstStyle/>
          <a:p>
            <a:pPr algn="ctr">
              <a:defRPr/>
            </a:pPr>
            <a:r>
              <a:rPr lang="zh-CN" altLang="zh-CN" sz="2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网络交易平台内部营销</a:t>
            </a:r>
            <a:endParaRPr lang="zh-CN" altLang="en-US" sz="2400"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pic>
        <p:nvPicPr>
          <p:cNvPr id="28" name="图片 27">
            <a:extLst>
              <a:ext uri="{FF2B5EF4-FFF2-40B4-BE49-F238E27FC236}">
                <a16:creationId xmlns:a16="http://schemas.microsoft.com/office/drawing/2014/main" id="{3D490D0A-6703-4B8B-A86C-4B8FCF149649}"/>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2182609" y="-886069"/>
            <a:ext cx="5181162" cy="3310646"/>
          </a:xfrm>
          <a:prstGeom prst="rect">
            <a:avLst/>
          </a:prstGeom>
        </p:spPr>
      </p:pic>
      <p:pic>
        <p:nvPicPr>
          <p:cNvPr id="29" name="图片 28">
            <a:extLst>
              <a:ext uri="{FF2B5EF4-FFF2-40B4-BE49-F238E27FC236}">
                <a16:creationId xmlns:a16="http://schemas.microsoft.com/office/drawing/2014/main" id="{61784179-EDBD-404C-946F-E2A2A977E85E}"/>
              </a:ext>
            </a:extLst>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8673203" y="3692638"/>
            <a:ext cx="3657298" cy="3657298"/>
          </a:xfrm>
          <a:prstGeom prst="rect">
            <a:avLst/>
          </a:prstGeom>
        </p:spPr>
      </p:pic>
      <p:grpSp>
        <p:nvGrpSpPr>
          <p:cNvPr id="30" name="组合 55">
            <a:extLst>
              <a:ext uri="{FF2B5EF4-FFF2-40B4-BE49-F238E27FC236}">
                <a16:creationId xmlns:a16="http://schemas.microsoft.com/office/drawing/2014/main" id="{5CB49474-0F48-40AC-A7E4-7F09FADF5121}"/>
              </a:ext>
            </a:extLst>
          </p:cNvPr>
          <p:cNvGrpSpPr/>
          <p:nvPr/>
        </p:nvGrpSpPr>
        <p:grpSpPr bwMode="auto">
          <a:xfrm>
            <a:off x="4193818" y="177245"/>
            <a:ext cx="3573065" cy="696471"/>
            <a:chOff x="3791743" y="5346472"/>
            <a:chExt cx="5833187" cy="1152803"/>
          </a:xfrm>
          <a:effectLst/>
        </p:grpSpPr>
        <p:sp>
          <p:nvSpPr>
            <p:cNvPr id="31" name="任意多边形 166">
              <a:extLst>
                <a:ext uri="{FF2B5EF4-FFF2-40B4-BE49-F238E27FC236}">
                  <a16:creationId xmlns:a16="http://schemas.microsoft.com/office/drawing/2014/main" id="{87F7F091-21C6-45FE-A919-22B8B73F569D}"/>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32" name="圆角矩形 165">
              <a:extLst>
                <a:ext uri="{FF2B5EF4-FFF2-40B4-BE49-F238E27FC236}">
                  <a16:creationId xmlns:a16="http://schemas.microsoft.com/office/drawing/2014/main" id="{93CEFBC1-0490-42FB-9F78-6668275EF242}"/>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33" name="圆角矩形 167">
              <a:extLst>
                <a:ext uri="{FF2B5EF4-FFF2-40B4-BE49-F238E27FC236}">
                  <a16:creationId xmlns:a16="http://schemas.microsoft.com/office/drawing/2014/main" id="{0F14BDEF-C73B-401D-A9E0-3EA744F7D5F6}"/>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781996237"/>
      </p:ext>
    </p:extLst>
  </p:cSld>
  <p:clrMapOvr>
    <a:masterClrMapping/>
  </p:clrMapOvr>
  <p:transition spd="slow" advClick="0" advTm="3000">
    <p:random/>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2" presetClass="entr" presetSubtype="8" fill="hold" grpId="0" nodeType="afterEffect" p14:presetBounceEnd="48000">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14:bounceEnd="48000">
                                          <p:cBhvr additive="base">
                                            <p:cTn id="11" dur="500" fill="hold"/>
                                            <p:tgtEl>
                                              <p:spTgt spid="65"/>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6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barn(inVertical)">
                                          <p:cBhvr>
                                            <p:cTn id="16" dur="500"/>
                                            <p:tgtEl>
                                              <p:spTgt spid="27"/>
                                            </p:tgtEl>
                                          </p:cBhvr>
                                        </p:animEffect>
                                      </p:childTnLst>
                                    </p:cTn>
                                  </p:par>
                                </p:childTnLst>
                              </p:cTn>
                            </p:par>
                            <p:par>
                              <p:cTn id="17" fill="hold">
                                <p:stCondLst>
                                  <p:cond delay="1500"/>
                                </p:stCondLst>
                                <p:childTnLst>
                                  <p:par>
                                    <p:cTn id="18" presetID="2" presetClass="entr" presetSubtype="4" fill="hold" nodeType="afterEffect" p14:presetBounceEnd="46000">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14:bounceEnd="46000">
                                          <p:cBhvr additive="base">
                                            <p:cTn id="20" dur="500" fill="hold"/>
                                            <p:tgtEl>
                                              <p:spTgt spid="66"/>
                                            </p:tgtEl>
                                            <p:attrNameLst>
                                              <p:attrName>ppt_x</p:attrName>
                                            </p:attrNameLst>
                                          </p:cBhvr>
                                          <p:tavLst>
                                            <p:tav tm="0">
                                              <p:val>
                                                <p:strVal val="#ppt_x"/>
                                              </p:val>
                                            </p:tav>
                                            <p:tav tm="100000">
                                              <p:val>
                                                <p:strVal val="#ppt_x"/>
                                              </p:val>
                                            </p:tav>
                                          </p:tavLst>
                                        </p:anim>
                                        <p:anim calcmode="lin" valueType="num" p14:bounceEnd="46000">
                                          <p:cBhvr additive="base">
                                            <p:cTn id="21" dur="500" fill="hold"/>
                                            <p:tgtEl>
                                              <p:spTgt spid="6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fade">
                                          <p:cBhvr>
                                            <p:cTn id="25" dur="500"/>
                                            <p:tgtEl>
                                              <p:spTgt spid="75"/>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fade">
                                          <p:cBhvr>
                                            <p:cTn id="29" dur="500"/>
                                            <p:tgtEl>
                                              <p:spTgt spid="78"/>
                                            </p:tgtEl>
                                          </p:cBhvr>
                                        </p:animEffect>
                                      </p:childTnLst>
                                    </p:cTn>
                                  </p:par>
                                  <p:par>
                                    <p:cTn id="30" presetID="2" presetClass="entr" presetSubtype="4" fill="hold" nodeType="withEffect" p14:presetBounceEnd="46000">
                                      <p:stCondLst>
                                        <p:cond delay="0"/>
                                      </p:stCondLst>
                                      <p:childTnLst>
                                        <p:set>
                                          <p:cBhvr>
                                            <p:cTn id="31" dur="1" fill="hold">
                                              <p:stCondLst>
                                                <p:cond delay="0"/>
                                              </p:stCondLst>
                                            </p:cTn>
                                            <p:tgtEl>
                                              <p:spTgt spid="69"/>
                                            </p:tgtEl>
                                            <p:attrNameLst>
                                              <p:attrName>style.visibility</p:attrName>
                                            </p:attrNameLst>
                                          </p:cBhvr>
                                          <p:to>
                                            <p:strVal val="visible"/>
                                          </p:to>
                                        </p:set>
                                        <p:anim calcmode="lin" valueType="num" p14:bounceEnd="46000">
                                          <p:cBhvr additive="base">
                                            <p:cTn id="32" dur="500" fill="hold"/>
                                            <p:tgtEl>
                                              <p:spTgt spid="69"/>
                                            </p:tgtEl>
                                            <p:attrNameLst>
                                              <p:attrName>ppt_x</p:attrName>
                                            </p:attrNameLst>
                                          </p:cBhvr>
                                          <p:tavLst>
                                            <p:tav tm="0">
                                              <p:val>
                                                <p:strVal val="#ppt_x"/>
                                              </p:val>
                                            </p:tav>
                                            <p:tav tm="100000">
                                              <p:val>
                                                <p:strVal val="#ppt_x"/>
                                              </p:val>
                                            </p:tav>
                                          </p:tavLst>
                                        </p:anim>
                                        <p:anim calcmode="lin" valueType="num" p14:bounceEnd="46000">
                                          <p:cBhvr additive="base">
                                            <p:cTn id="33" dur="500" fill="hold"/>
                                            <p:tgtEl>
                                              <p:spTgt spid="6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fade">
                                          <p:cBhvr>
                                            <p:cTn id="37" dur="500"/>
                                            <p:tgtEl>
                                              <p:spTgt spid="79"/>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fade">
                                          <p:cBhvr>
                                            <p:cTn id="41" dur="500"/>
                                            <p:tgtEl>
                                              <p:spTgt spid="85"/>
                                            </p:tgtEl>
                                          </p:cBhvr>
                                        </p:animEffect>
                                      </p:childTnLst>
                                    </p:cTn>
                                  </p:par>
                                  <p:par>
                                    <p:cTn id="42" presetID="2" presetClass="entr" presetSubtype="4" fill="hold" nodeType="withEffect" p14:presetBounceEnd="46000">
                                      <p:stCondLst>
                                        <p:cond delay="0"/>
                                      </p:stCondLst>
                                      <p:childTnLst>
                                        <p:set>
                                          <p:cBhvr>
                                            <p:cTn id="43" dur="1" fill="hold">
                                              <p:stCondLst>
                                                <p:cond delay="0"/>
                                              </p:stCondLst>
                                            </p:cTn>
                                            <p:tgtEl>
                                              <p:spTgt spid="72"/>
                                            </p:tgtEl>
                                            <p:attrNameLst>
                                              <p:attrName>style.visibility</p:attrName>
                                            </p:attrNameLst>
                                          </p:cBhvr>
                                          <p:to>
                                            <p:strVal val="visible"/>
                                          </p:to>
                                        </p:set>
                                        <p:anim calcmode="lin" valueType="num" p14:bounceEnd="46000">
                                          <p:cBhvr additive="base">
                                            <p:cTn id="44" dur="500" fill="hold"/>
                                            <p:tgtEl>
                                              <p:spTgt spid="72"/>
                                            </p:tgtEl>
                                            <p:attrNameLst>
                                              <p:attrName>ppt_x</p:attrName>
                                            </p:attrNameLst>
                                          </p:cBhvr>
                                          <p:tavLst>
                                            <p:tav tm="0">
                                              <p:val>
                                                <p:strVal val="#ppt_x"/>
                                              </p:val>
                                            </p:tav>
                                            <p:tav tm="100000">
                                              <p:val>
                                                <p:strVal val="#ppt_x"/>
                                              </p:val>
                                            </p:tav>
                                          </p:tavLst>
                                        </p:anim>
                                        <p:anim calcmode="lin" valueType="num" p14:bounceEnd="46000">
                                          <p:cBhvr additive="base">
                                            <p:cTn id="45" dur="500" fill="hold"/>
                                            <p:tgtEl>
                                              <p:spTgt spid="7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0-#ppt_w/2"/>
                                              </p:val>
                                            </p:tav>
                                            <p:tav tm="100000">
                                              <p:val>
                                                <p:strVal val="#ppt_x"/>
                                              </p:val>
                                            </p:tav>
                                          </p:tavLst>
                                        </p:anim>
                                        <p:anim calcmode="lin" valueType="num">
                                          <p:cBhvr additive="base">
                                            <p:cTn id="12" dur="500" fill="hold"/>
                                            <p:tgtEl>
                                              <p:spTgt spid="65"/>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6" presetClass="entr" presetSubtype="21"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barn(inVertical)">
                                          <p:cBhvr>
                                            <p:cTn id="16" dur="500"/>
                                            <p:tgtEl>
                                              <p:spTgt spid="27"/>
                                            </p:tgtEl>
                                          </p:cBhvr>
                                        </p:animEffect>
                                      </p:childTnLst>
                                    </p:cTn>
                                  </p:par>
                                </p:childTnLst>
                              </p:cTn>
                            </p:par>
                            <p:par>
                              <p:cTn id="17" fill="hold">
                                <p:stCondLst>
                                  <p:cond delay="1500"/>
                                </p:stCondLst>
                                <p:childTnLst>
                                  <p:par>
                                    <p:cTn id="18" presetID="2" presetClass="entr" presetSubtype="4" fill="hold" nodeType="afterEffect">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cBhvr additive="base">
                                            <p:cTn id="20" dur="500" fill="hold"/>
                                            <p:tgtEl>
                                              <p:spTgt spid="66"/>
                                            </p:tgtEl>
                                            <p:attrNameLst>
                                              <p:attrName>ppt_x</p:attrName>
                                            </p:attrNameLst>
                                          </p:cBhvr>
                                          <p:tavLst>
                                            <p:tav tm="0">
                                              <p:val>
                                                <p:strVal val="#ppt_x"/>
                                              </p:val>
                                            </p:tav>
                                            <p:tav tm="100000">
                                              <p:val>
                                                <p:strVal val="#ppt_x"/>
                                              </p:val>
                                            </p:tav>
                                          </p:tavLst>
                                        </p:anim>
                                        <p:anim calcmode="lin" valueType="num">
                                          <p:cBhvr additive="base">
                                            <p:cTn id="21" dur="500" fill="hold"/>
                                            <p:tgtEl>
                                              <p:spTgt spid="6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fade">
                                          <p:cBhvr>
                                            <p:cTn id="25" dur="500"/>
                                            <p:tgtEl>
                                              <p:spTgt spid="75"/>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fade">
                                          <p:cBhvr>
                                            <p:cTn id="29" dur="500"/>
                                            <p:tgtEl>
                                              <p:spTgt spid="78"/>
                                            </p:tgtEl>
                                          </p:cBhvr>
                                        </p:animEffect>
                                      </p:childTnLst>
                                    </p:cTn>
                                  </p:par>
                                  <p:par>
                                    <p:cTn id="30" presetID="2" presetClass="entr" presetSubtype="4" fill="hold" nodeType="withEffect">
                                      <p:stCondLst>
                                        <p:cond delay="0"/>
                                      </p:stCondLst>
                                      <p:childTnLst>
                                        <p:set>
                                          <p:cBhvr>
                                            <p:cTn id="31" dur="1" fill="hold">
                                              <p:stCondLst>
                                                <p:cond delay="0"/>
                                              </p:stCondLst>
                                            </p:cTn>
                                            <p:tgtEl>
                                              <p:spTgt spid="69"/>
                                            </p:tgtEl>
                                            <p:attrNameLst>
                                              <p:attrName>style.visibility</p:attrName>
                                            </p:attrNameLst>
                                          </p:cBhvr>
                                          <p:to>
                                            <p:strVal val="visible"/>
                                          </p:to>
                                        </p:set>
                                        <p:anim calcmode="lin" valueType="num">
                                          <p:cBhvr additive="base">
                                            <p:cTn id="32" dur="500" fill="hold"/>
                                            <p:tgtEl>
                                              <p:spTgt spid="69"/>
                                            </p:tgtEl>
                                            <p:attrNameLst>
                                              <p:attrName>ppt_x</p:attrName>
                                            </p:attrNameLst>
                                          </p:cBhvr>
                                          <p:tavLst>
                                            <p:tav tm="0">
                                              <p:val>
                                                <p:strVal val="#ppt_x"/>
                                              </p:val>
                                            </p:tav>
                                            <p:tav tm="100000">
                                              <p:val>
                                                <p:strVal val="#ppt_x"/>
                                              </p:val>
                                            </p:tav>
                                          </p:tavLst>
                                        </p:anim>
                                        <p:anim calcmode="lin" valueType="num">
                                          <p:cBhvr additive="base">
                                            <p:cTn id="33" dur="500" fill="hold"/>
                                            <p:tgtEl>
                                              <p:spTgt spid="69"/>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fade">
                                          <p:cBhvr>
                                            <p:cTn id="37" dur="500"/>
                                            <p:tgtEl>
                                              <p:spTgt spid="79"/>
                                            </p:tgtEl>
                                          </p:cBhvr>
                                        </p:animEffect>
                                      </p:childTnLst>
                                    </p:cTn>
                                  </p:par>
                                </p:childTnLst>
                              </p:cTn>
                            </p:par>
                            <p:par>
                              <p:cTn id="38" fill="hold">
                                <p:stCondLst>
                                  <p:cond delay="3500"/>
                                </p:stCondLst>
                                <p:childTnLst>
                                  <p:par>
                                    <p:cTn id="39" presetID="10" presetClass="entr" presetSubtype="0"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fade">
                                          <p:cBhvr>
                                            <p:cTn id="41" dur="500"/>
                                            <p:tgtEl>
                                              <p:spTgt spid="85"/>
                                            </p:tgtEl>
                                          </p:cBhvr>
                                        </p:animEffect>
                                      </p:childTnLst>
                                    </p:cTn>
                                  </p:par>
                                  <p:par>
                                    <p:cTn id="42" presetID="2" presetClass="entr" presetSubtype="4" fill="hold" nodeType="withEffect">
                                      <p:stCondLst>
                                        <p:cond delay="0"/>
                                      </p:stCondLst>
                                      <p:childTnLst>
                                        <p:set>
                                          <p:cBhvr>
                                            <p:cTn id="43" dur="1" fill="hold">
                                              <p:stCondLst>
                                                <p:cond delay="0"/>
                                              </p:stCondLst>
                                            </p:cTn>
                                            <p:tgtEl>
                                              <p:spTgt spid="72"/>
                                            </p:tgtEl>
                                            <p:attrNameLst>
                                              <p:attrName>style.visibility</p:attrName>
                                            </p:attrNameLst>
                                          </p:cBhvr>
                                          <p:to>
                                            <p:strVal val="visible"/>
                                          </p:to>
                                        </p:set>
                                        <p:anim calcmode="lin" valueType="num">
                                          <p:cBhvr additive="base">
                                            <p:cTn id="44" dur="500" fill="hold"/>
                                            <p:tgtEl>
                                              <p:spTgt spid="72"/>
                                            </p:tgtEl>
                                            <p:attrNameLst>
                                              <p:attrName>ppt_x</p:attrName>
                                            </p:attrNameLst>
                                          </p:cBhvr>
                                          <p:tavLst>
                                            <p:tav tm="0">
                                              <p:val>
                                                <p:strVal val="#ppt_x"/>
                                              </p:val>
                                            </p:tav>
                                            <p:tav tm="100000">
                                              <p:val>
                                                <p:strVal val="#ppt_x"/>
                                              </p:val>
                                            </p:tav>
                                          </p:tavLst>
                                        </p:anim>
                                        <p:anim calcmode="lin" valueType="num">
                                          <p:cBhvr additive="base">
                                            <p:cTn id="45" dur="500" fill="hold"/>
                                            <p:tgtEl>
                                              <p:spTgt spid="72"/>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10" presetClass="entr" presetSubtype="0" fill="hold" nodeType="afterEffect">
                                      <p:stCondLst>
                                        <p:cond delay="0"/>
                                      </p:stCondLst>
                                      <p:childTnLst>
                                        <p:set>
                                          <p:cBhvr>
                                            <p:cTn id="48" dur="1" fill="hold">
                                              <p:stCondLst>
                                                <p:cond delay="0"/>
                                              </p:stCondLst>
                                            </p:cTn>
                                            <p:tgtEl>
                                              <p:spTgt spid="82"/>
                                            </p:tgtEl>
                                            <p:attrNameLst>
                                              <p:attrName>style.visibility</p:attrName>
                                            </p:attrNameLst>
                                          </p:cBhvr>
                                          <p:to>
                                            <p:strVal val="visible"/>
                                          </p:to>
                                        </p:set>
                                        <p:animEffect transition="in" filter="fade">
                                          <p:cBhvr>
                                            <p:cTn id="49"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27"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6" name="图片 15">
            <a:extLst>
              <a:ext uri="{FF2B5EF4-FFF2-40B4-BE49-F238E27FC236}">
                <a16:creationId xmlns:a16="http://schemas.microsoft.com/office/drawing/2014/main" id="{DE74E51E-CC85-4A1D-AD01-DC21525DC1F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grpSp>
        <p:nvGrpSpPr>
          <p:cNvPr id="12" name="组合 55">
            <a:extLst>
              <a:ext uri="{FF2B5EF4-FFF2-40B4-BE49-F238E27FC236}">
                <a16:creationId xmlns:a16="http://schemas.microsoft.com/office/drawing/2014/main" id="{DC38C3B5-340E-430C-8FD0-3E788C2BC263}"/>
              </a:ext>
            </a:extLst>
          </p:cNvPr>
          <p:cNvGrpSpPr/>
          <p:nvPr/>
        </p:nvGrpSpPr>
        <p:grpSpPr bwMode="auto">
          <a:xfrm>
            <a:off x="4193818" y="177245"/>
            <a:ext cx="3573065" cy="696471"/>
            <a:chOff x="3791743" y="5346472"/>
            <a:chExt cx="5833187" cy="1152803"/>
          </a:xfrm>
          <a:effectLst/>
        </p:grpSpPr>
        <p:sp>
          <p:nvSpPr>
            <p:cNvPr id="13" name="任意多边形 166">
              <a:extLst>
                <a:ext uri="{FF2B5EF4-FFF2-40B4-BE49-F238E27FC236}">
                  <a16:creationId xmlns:a16="http://schemas.microsoft.com/office/drawing/2014/main" id="{1C2F6A6E-BAB1-4D0F-9202-812D4A9D4C22}"/>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14" name="圆角矩形 165">
              <a:extLst>
                <a:ext uri="{FF2B5EF4-FFF2-40B4-BE49-F238E27FC236}">
                  <a16:creationId xmlns:a16="http://schemas.microsoft.com/office/drawing/2014/main" id="{0C6A3EE5-52E1-47DF-B49A-3C04525D0717}"/>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15" name="圆角矩形 167">
              <a:extLst>
                <a:ext uri="{FF2B5EF4-FFF2-40B4-BE49-F238E27FC236}">
                  <a16:creationId xmlns:a16="http://schemas.microsoft.com/office/drawing/2014/main" id="{3774BB7A-BAC9-45E0-8CEF-6EA241694A5C}"/>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grpSp>
        <p:nvGrpSpPr>
          <p:cNvPr id="17" name="Group 26">
            <a:extLst>
              <a:ext uri="{FF2B5EF4-FFF2-40B4-BE49-F238E27FC236}">
                <a16:creationId xmlns:a16="http://schemas.microsoft.com/office/drawing/2014/main" id="{36FA21E7-4FE9-4813-A04A-D16C7EB03426}"/>
              </a:ext>
            </a:extLst>
          </p:cNvPr>
          <p:cNvGrpSpPr/>
          <p:nvPr/>
        </p:nvGrpSpPr>
        <p:grpSpPr>
          <a:xfrm>
            <a:off x="2674775" y="1784869"/>
            <a:ext cx="2208688" cy="3260067"/>
            <a:chOff x="1831102" y="-456325"/>
            <a:chExt cx="839611" cy="1275804"/>
          </a:xfrm>
        </p:grpSpPr>
        <p:sp>
          <p:nvSpPr>
            <p:cNvPr id="18" name="TextBox 6">
              <a:extLst>
                <a:ext uri="{FF2B5EF4-FFF2-40B4-BE49-F238E27FC236}">
                  <a16:creationId xmlns:a16="http://schemas.microsoft.com/office/drawing/2014/main" id="{3AC359A8-575E-4551-A896-20D5E987E84E}"/>
                </a:ext>
              </a:extLst>
            </p:cNvPr>
            <p:cNvSpPr txBox="1"/>
            <p:nvPr/>
          </p:nvSpPr>
          <p:spPr>
            <a:xfrm>
              <a:off x="1884075" y="377324"/>
              <a:ext cx="779934" cy="112442"/>
            </a:xfrm>
            <a:prstGeom prst="rect">
              <a:avLst/>
            </a:prstGeom>
            <a:noFill/>
          </p:spPr>
          <p:txBody>
            <a:bodyPr wrap="square" lIns="0" tIns="0" rIns="0" bIns="0" rtlCol="0" anchor="ctr">
              <a:spAutoFit/>
            </a:bodyPr>
            <a:lstStyle/>
            <a:p>
              <a:pPr algn="ctr">
                <a:defRPr/>
              </a:pPr>
              <a:r>
                <a:rPr lang="zh-CN" altLang="zh-CN" b="1" dirty="0">
                  <a:solidFill>
                    <a:schemeClr val="tx1">
                      <a:lumMod val="75000"/>
                      <a:lumOff val="25000"/>
                    </a:schemeClr>
                  </a:solidFill>
                  <a:latin typeface="微软雅黑" panose="020B0503020204020204" pitchFamily="34" charset="-122"/>
                  <a:ea typeface="微软雅黑" panose="020B0503020204020204" pitchFamily="34" charset="-122"/>
                </a:rPr>
                <a:t>网络平台外部营销</a:t>
              </a:r>
              <a:endParaRPr lang="zh-CN" altLang="en-US"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7">
              <a:extLst>
                <a:ext uri="{FF2B5EF4-FFF2-40B4-BE49-F238E27FC236}">
                  <a16:creationId xmlns:a16="http://schemas.microsoft.com/office/drawing/2014/main" id="{B4C27084-D340-42CC-89A8-5D1A8A91E6BC}"/>
                </a:ext>
              </a:extLst>
            </p:cNvPr>
            <p:cNvSpPr txBox="1"/>
            <p:nvPr/>
          </p:nvSpPr>
          <p:spPr>
            <a:xfrm>
              <a:off x="1831102" y="626765"/>
              <a:ext cx="839611" cy="192714"/>
            </a:xfrm>
            <a:prstGeom prst="rect">
              <a:avLst/>
            </a:prstGeom>
            <a:noFill/>
          </p:spPr>
          <p:txBody>
            <a:bodyPr wrap="square" lIns="0" tIns="0" rIns="0" bIns="0" rtlCol="0" anchor="t">
              <a:spAutoFit/>
            </a:bodyPr>
            <a:lstStyle/>
            <a:p>
              <a:pPr lvl="0" algn="ctr" defTabSz="914400">
                <a:spcBef>
                  <a:spcPct val="20000"/>
                </a:spcBef>
                <a:defRPr/>
              </a:pPr>
              <a:endParaRPr lang="en-US"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spcBef>
                  <a:spcPct val="20000"/>
                </a:spcBef>
                <a:defRPr/>
              </a:pPr>
              <a:r>
                <a:rPr lang="zh-CN" altLang="zh-CN" sz="1000" b="1" dirty="0">
                  <a:solidFill>
                    <a:schemeClr val="tx1">
                      <a:lumMod val="75000"/>
                      <a:lumOff val="25000"/>
                    </a:schemeClr>
                  </a:solidFill>
                  <a:latin typeface="微软雅黑" panose="020B0503020204020204" pitchFamily="34" charset="-122"/>
                  <a:ea typeface="微软雅黑" panose="020B0503020204020204" pitchFamily="34" charset="-122"/>
                </a:rPr>
                <a:t>各大博客，微</a:t>
              </a: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博</a:t>
              </a:r>
              <a:r>
                <a:rPr lang="zh-CN" altLang="zh-CN" sz="1000" b="1" dirty="0">
                  <a:solidFill>
                    <a:schemeClr val="tx1">
                      <a:lumMod val="75000"/>
                      <a:lumOff val="25000"/>
                    </a:schemeClr>
                  </a:solidFill>
                  <a:latin typeface="微软雅黑" panose="020B0503020204020204" pitchFamily="34" charset="-122"/>
                  <a:ea typeface="微软雅黑" panose="020B0503020204020204" pitchFamily="34" charset="-122"/>
                </a:rPr>
                <a:t>的建立与宣传及活动策划和实施。</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Oval 24">
              <a:extLst>
                <a:ext uri="{FF2B5EF4-FFF2-40B4-BE49-F238E27FC236}">
                  <a16:creationId xmlns:a16="http://schemas.microsoft.com/office/drawing/2014/main" id="{00CAACB2-5415-4301-A79F-537848FE59D4}"/>
                </a:ext>
              </a:extLst>
            </p:cNvPr>
            <p:cNvSpPr/>
            <p:nvPr/>
          </p:nvSpPr>
          <p:spPr>
            <a:xfrm>
              <a:off x="1912144" y="-456325"/>
              <a:ext cx="723797" cy="723795"/>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1" name="Group 26">
            <a:extLst>
              <a:ext uri="{FF2B5EF4-FFF2-40B4-BE49-F238E27FC236}">
                <a16:creationId xmlns:a16="http://schemas.microsoft.com/office/drawing/2014/main" id="{190D2176-43B0-4D31-8CD3-DF31935B4A9E}"/>
              </a:ext>
            </a:extLst>
          </p:cNvPr>
          <p:cNvGrpSpPr/>
          <p:nvPr/>
        </p:nvGrpSpPr>
        <p:grpSpPr>
          <a:xfrm>
            <a:off x="5141917" y="1784869"/>
            <a:ext cx="2294859" cy="3260068"/>
            <a:chOff x="1837857" y="-456325"/>
            <a:chExt cx="872368" cy="1275804"/>
          </a:xfrm>
        </p:grpSpPr>
        <p:sp>
          <p:nvSpPr>
            <p:cNvPr id="22" name="TextBox 42">
              <a:extLst>
                <a:ext uri="{FF2B5EF4-FFF2-40B4-BE49-F238E27FC236}">
                  <a16:creationId xmlns:a16="http://schemas.microsoft.com/office/drawing/2014/main" id="{30077D24-AE02-4975-9217-B0ECAA52A763}"/>
                </a:ext>
              </a:extLst>
            </p:cNvPr>
            <p:cNvSpPr txBox="1"/>
            <p:nvPr/>
          </p:nvSpPr>
          <p:spPr>
            <a:xfrm>
              <a:off x="1837857" y="389570"/>
              <a:ext cx="872368" cy="112442"/>
            </a:xfrm>
            <a:prstGeom prst="rect">
              <a:avLst/>
            </a:prstGeom>
            <a:noFill/>
          </p:spPr>
          <p:txBody>
            <a:bodyPr wrap="square" lIns="0" tIns="0" rIns="0" bIns="0" rtlCol="0" anchor="ctr">
              <a:spAutoFit/>
            </a:bodyPr>
            <a:lstStyle/>
            <a:p>
              <a:pPr algn="ctr">
                <a:defRPr/>
              </a:pPr>
              <a:r>
                <a:rPr lang="zh-CN" altLang="zh-CN" b="1" dirty="0">
                  <a:solidFill>
                    <a:schemeClr val="tx1">
                      <a:lumMod val="75000"/>
                      <a:lumOff val="25000"/>
                    </a:schemeClr>
                  </a:solidFill>
                  <a:latin typeface="微软雅黑" panose="020B0503020204020204" pitchFamily="34" charset="-122"/>
                  <a:ea typeface="微软雅黑" panose="020B0503020204020204" pitchFamily="34" charset="-122"/>
                </a:rPr>
                <a:t>网络平台外部营销</a:t>
              </a:r>
              <a:endParaRPr lang="zh-CN" altLang="en-US"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Box 47">
              <a:extLst>
                <a:ext uri="{FF2B5EF4-FFF2-40B4-BE49-F238E27FC236}">
                  <a16:creationId xmlns:a16="http://schemas.microsoft.com/office/drawing/2014/main" id="{B402BACA-D3DF-405D-960E-6021854D3E5A}"/>
                </a:ext>
              </a:extLst>
            </p:cNvPr>
            <p:cNvSpPr txBox="1"/>
            <p:nvPr/>
          </p:nvSpPr>
          <p:spPr>
            <a:xfrm>
              <a:off x="1858324" y="626765"/>
              <a:ext cx="831433" cy="192714"/>
            </a:xfrm>
            <a:prstGeom prst="rect">
              <a:avLst/>
            </a:prstGeom>
            <a:noFill/>
          </p:spPr>
          <p:txBody>
            <a:bodyPr wrap="square" lIns="0" tIns="0" rIns="0" bIns="0" rtlCol="0" anchor="t">
              <a:spAutoFit/>
            </a:bodyPr>
            <a:lstStyle/>
            <a:p>
              <a:pPr lvl="0" algn="ctr" defTabSz="914400">
                <a:spcBef>
                  <a:spcPct val="20000"/>
                </a:spcBef>
                <a:defRPr/>
              </a:pPr>
              <a:endParaRPr lang="en-US"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spcBef>
                  <a:spcPct val="20000"/>
                </a:spcBef>
                <a:defRPr/>
              </a:pPr>
              <a:r>
                <a:rPr lang="zh-CN" altLang="zh-CN" sz="1000" b="1" dirty="0">
                  <a:solidFill>
                    <a:schemeClr val="tx1">
                      <a:lumMod val="75000"/>
                      <a:lumOff val="25000"/>
                    </a:schemeClr>
                  </a:solidFill>
                  <a:latin typeface="微软雅黑" panose="020B0503020204020204" pitchFamily="34" charset="-122"/>
                  <a:ea typeface="微软雅黑" panose="020B0503020204020204" pitchFamily="34" charset="-122"/>
                </a:rPr>
                <a:t>有关行业的门户，论坛发帖顶贴及活动策划和实施。</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Oval 52">
              <a:extLst>
                <a:ext uri="{FF2B5EF4-FFF2-40B4-BE49-F238E27FC236}">
                  <a16:creationId xmlns:a16="http://schemas.microsoft.com/office/drawing/2014/main" id="{FAC57C73-6408-4B81-80FA-46D5184C1B0E}"/>
                </a:ext>
              </a:extLst>
            </p:cNvPr>
            <p:cNvSpPr/>
            <p:nvPr/>
          </p:nvSpPr>
          <p:spPr>
            <a:xfrm>
              <a:off x="1912144" y="-456325"/>
              <a:ext cx="723797" cy="723795"/>
            </a:xfrm>
            <a:prstGeom prst="ellipse">
              <a:avLst/>
            </a:prstGeom>
            <a:solidFill>
              <a:srgbClr val="2AB7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7" name="Group 26">
            <a:extLst>
              <a:ext uri="{FF2B5EF4-FFF2-40B4-BE49-F238E27FC236}">
                <a16:creationId xmlns:a16="http://schemas.microsoft.com/office/drawing/2014/main" id="{22C3A276-C1E3-4B6D-8954-58DDACA9D332}"/>
              </a:ext>
            </a:extLst>
          </p:cNvPr>
          <p:cNvGrpSpPr/>
          <p:nvPr/>
        </p:nvGrpSpPr>
        <p:grpSpPr>
          <a:xfrm>
            <a:off x="7593032" y="1784869"/>
            <a:ext cx="2291376" cy="3211420"/>
            <a:chOff x="1838520" y="-456325"/>
            <a:chExt cx="871044" cy="1256766"/>
          </a:xfrm>
        </p:grpSpPr>
        <p:sp>
          <p:nvSpPr>
            <p:cNvPr id="28" name="TextBox 55">
              <a:extLst>
                <a:ext uri="{FF2B5EF4-FFF2-40B4-BE49-F238E27FC236}">
                  <a16:creationId xmlns:a16="http://schemas.microsoft.com/office/drawing/2014/main" id="{22D6619C-5980-401F-83AD-FC6B5A03F816}"/>
                </a:ext>
              </a:extLst>
            </p:cNvPr>
            <p:cNvSpPr txBox="1"/>
            <p:nvPr/>
          </p:nvSpPr>
          <p:spPr>
            <a:xfrm>
              <a:off x="1838520" y="382905"/>
              <a:ext cx="871044" cy="112442"/>
            </a:xfrm>
            <a:prstGeom prst="rect">
              <a:avLst/>
            </a:prstGeom>
            <a:noFill/>
          </p:spPr>
          <p:txBody>
            <a:bodyPr wrap="square" lIns="0" tIns="0" rIns="0" bIns="0" rtlCol="0" anchor="ctr">
              <a:spAutoFit/>
            </a:bodyPr>
            <a:lstStyle/>
            <a:p>
              <a:pPr algn="ctr">
                <a:defRPr/>
              </a:pPr>
              <a:r>
                <a:rPr lang="zh-CN" altLang="zh-CN" b="1" dirty="0">
                  <a:solidFill>
                    <a:schemeClr val="tx1">
                      <a:lumMod val="75000"/>
                      <a:lumOff val="25000"/>
                    </a:schemeClr>
                  </a:solidFill>
                  <a:latin typeface="微软雅黑" panose="020B0503020204020204" pitchFamily="34" charset="-122"/>
                  <a:ea typeface="微软雅黑" panose="020B0503020204020204" pitchFamily="34" charset="-122"/>
                </a:rPr>
                <a:t>网络平台外部营销</a:t>
              </a:r>
              <a:endParaRPr lang="zh-CN" altLang="en-US"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56">
              <a:extLst>
                <a:ext uri="{FF2B5EF4-FFF2-40B4-BE49-F238E27FC236}">
                  <a16:creationId xmlns:a16="http://schemas.microsoft.com/office/drawing/2014/main" id="{F5AEDD42-B9BC-4E28-BD55-C9707DA68812}"/>
                </a:ext>
              </a:extLst>
            </p:cNvPr>
            <p:cNvSpPr txBox="1"/>
            <p:nvPr/>
          </p:nvSpPr>
          <p:spPr>
            <a:xfrm>
              <a:off x="1877369" y="607727"/>
              <a:ext cx="793346" cy="192714"/>
            </a:xfrm>
            <a:prstGeom prst="rect">
              <a:avLst/>
            </a:prstGeom>
            <a:noFill/>
          </p:spPr>
          <p:txBody>
            <a:bodyPr wrap="square" lIns="0" tIns="0" rIns="0" bIns="0" rtlCol="0" anchor="t">
              <a:spAutoFit/>
            </a:bodyPr>
            <a:lstStyle/>
            <a:p>
              <a:pPr lvl="0" algn="ctr" defTabSz="914400">
                <a:spcBef>
                  <a:spcPct val="20000"/>
                </a:spcBef>
                <a:defRPr/>
              </a:pPr>
              <a:endParaRPr lang="en-US"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a:p>
              <a:pPr lvl="0" algn="ctr">
                <a:spcBef>
                  <a:spcPct val="20000"/>
                </a:spcBef>
                <a:defRPr/>
              </a:pPr>
              <a:r>
                <a:rPr lang="zh-CN" altLang="zh-CN" sz="1000" b="1" dirty="0">
                  <a:solidFill>
                    <a:schemeClr val="tx1">
                      <a:lumMod val="75000"/>
                      <a:lumOff val="25000"/>
                    </a:schemeClr>
                  </a:solidFill>
                  <a:latin typeface="微软雅黑" panose="020B0503020204020204" pitchFamily="34" charset="-122"/>
                  <a:ea typeface="微软雅黑" panose="020B0503020204020204" pitchFamily="34" charset="-122"/>
                </a:rPr>
                <a:t>百度贴吧，知道，知乎等宣传推广活动策划和实施。</a:t>
              </a:r>
              <a:endParaRPr 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Oval 57">
              <a:extLst>
                <a:ext uri="{FF2B5EF4-FFF2-40B4-BE49-F238E27FC236}">
                  <a16:creationId xmlns:a16="http://schemas.microsoft.com/office/drawing/2014/main" id="{3BDDB7EE-B8B4-479D-85F0-7E16627A7B92}"/>
                </a:ext>
              </a:extLst>
            </p:cNvPr>
            <p:cNvSpPr/>
            <p:nvPr/>
          </p:nvSpPr>
          <p:spPr>
            <a:xfrm>
              <a:off x="1912144" y="-456325"/>
              <a:ext cx="723797" cy="723795"/>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2" name="Freeform 139">
            <a:extLst>
              <a:ext uri="{FF2B5EF4-FFF2-40B4-BE49-F238E27FC236}">
                <a16:creationId xmlns:a16="http://schemas.microsoft.com/office/drawing/2014/main" id="{554DF17D-1DD9-41E8-829D-89F60C60CA26}"/>
              </a:ext>
            </a:extLst>
          </p:cNvPr>
          <p:cNvSpPr>
            <a:spLocks/>
          </p:cNvSpPr>
          <p:nvPr/>
        </p:nvSpPr>
        <p:spPr bwMode="auto">
          <a:xfrm>
            <a:off x="8322682" y="2398222"/>
            <a:ext cx="832076" cy="630148"/>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3" name="Freeform 143">
            <a:extLst>
              <a:ext uri="{FF2B5EF4-FFF2-40B4-BE49-F238E27FC236}">
                <a16:creationId xmlns:a16="http://schemas.microsoft.com/office/drawing/2014/main" id="{A28793D6-602B-407E-8A00-CC2789E6A7DB}"/>
              </a:ext>
            </a:extLst>
          </p:cNvPr>
          <p:cNvSpPr>
            <a:spLocks noEditPoints="1"/>
          </p:cNvSpPr>
          <p:nvPr/>
        </p:nvSpPr>
        <p:spPr bwMode="auto">
          <a:xfrm>
            <a:off x="3443091" y="2347742"/>
            <a:ext cx="793774" cy="731106"/>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mn-ea"/>
            </a:endParaRPr>
          </a:p>
        </p:txBody>
      </p:sp>
      <p:sp>
        <p:nvSpPr>
          <p:cNvPr id="34" name="Freeform 160">
            <a:extLst>
              <a:ext uri="{FF2B5EF4-FFF2-40B4-BE49-F238E27FC236}">
                <a16:creationId xmlns:a16="http://schemas.microsoft.com/office/drawing/2014/main" id="{3F490ACA-1E64-43FF-9E55-0687167CDAC1}"/>
              </a:ext>
            </a:extLst>
          </p:cNvPr>
          <p:cNvSpPr>
            <a:spLocks/>
          </p:cNvSpPr>
          <p:nvPr/>
        </p:nvSpPr>
        <p:spPr bwMode="auto">
          <a:xfrm>
            <a:off x="5876793" y="2450445"/>
            <a:ext cx="825112" cy="525702"/>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mn-ea"/>
            </a:endParaRPr>
          </a:p>
        </p:txBody>
      </p:sp>
    </p:spTree>
    <p:extLst>
      <p:ext uri="{BB962C8B-B14F-4D97-AF65-F5344CB8AC3E}">
        <p14:creationId xmlns:p14="http://schemas.microsoft.com/office/powerpoint/2010/main" val="3026142913"/>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2" presetClass="entr" presetSubtype="4" accel="50000" decel="5000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accel="50000" decel="50000" fill="hold" nodeType="after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500" fill="hold"/>
                                        <p:tgtEl>
                                          <p:spTgt spid="21"/>
                                        </p:tgtEl>
                                        <p:attrNameLst>
                                          <p:attrName>ppt_x</p:attrName>
                                        </p:attrNameLst>
                                      </p:cBhvr>
                                      <p:tavLst>
                                        <p:tav tm="0">
                                          <p:val>
                                            <p:strVal val="#ppt_x"/>
                                          </p:val>
                                        </p:tav>
                                        <p:tav tm="100000">
                                          <p:val>
                                            <p:strVal val="#ppt_x"/>
                                          </p:val>
                                        </p:tav>
                                      </p:tavLst>
                                    </p:anim>
                                    <p:anim calcmode="lin" valueType="num">
                                      <p:cBhvr additive="base">
                                        <p:cTn id="17" dur="500" fill="hold"/>
                                        <p:tgtEl>
                                          <p:spTgt spid="21"/>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accel="50000" decel="50000" fill="hold" nodeType="after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id="{DD965F89-BFE8-48B1-BBA9-075624E7E0F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39099" y="4232518"/>
            <a:ext cx="5181162" cy="3310646"/>
          </a:xfrm>
          <a:prstGeom prst="rect">
            <a:avLst/>
          </a:prstGeom>
        </p:spPr>
      </p:pic>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12" name="TextBox 41">
            <a:extLst>
              <a:ext uri="{FF2B5EF4-FFF2-40B4-BE49-F238E27FC236}">
                <a16:creationId xmlns:a16="http://schemas.microsoft.com/office/drawing/2014/main" id="{04277854-5DD7-4AA1-805B-C9D217FD255F}"/>
              </a:ext>
            </a:extLst>
          </p:cNvPr>
          <p:cNvSpPr txBox="1"/>
          <p:nvPr/>
        </p:nvSpPr>
        <p:spPr bwMode="auto">
          <a:xfrm>
            <a:off x="6168008" y="1484784"/>
            <a:ext cx="2637367" cy="379656"/>
          </a:xfrm>
          <a:prstGeom prst="rect">
            <a:avLst/>
          </a:prstGeom>
          <a:solidFill>
            <a:srgbClr val="EB3F32"/>
          </a:solidFill>
          <a:ln>
            <a:noFill/>
          </a:ln>
          <a:effectLst/>
        </p:spPr>
        <p:style>
          <a:lnRef idx="1">
            <a:schemeClr val="accent5"/>
          </a:lnRef>
          <a:fillRef idx="3">
            <a:schemeClr val="accent5"/>
          </a:fillRef>
          <a:effectRef idx="2">
            <a:schemeClr val="accent5"/>
          </a:effectRef>
          <a:fontRef idx="minor">
            <a:schemeClr val="lt1"/>
          </a:fontRef>
        </p:style>
        <p:txBody>
          <a:bodyPr>
            <a:spAutoFit/>
          </a:bodyPr>
          <a:lstStyle/>
          <a:p>
            <a:pPr algn="ctr">
              <a:defRPr/>
            </a:pPr>
            <a:r>
              <a:rPr lang="zh-CN" altLang="zh-CN" sz="1867"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与其他岗位的</a:t>
            </a:r>
            <a:r>
              <a:rPr lang="zh-CN" altLang="en-US" sz="1867"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对接</a:t>
            </a:r>
            <a:endParaRPr lang="zh-CN" altLang="en-US" sz="1867"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6CE21E15-3CD5-4475-946D-47CF1B924530}"/>
              </a:ext>
            </a:extLst>
          </p:cNvPr>
          <p:cNvSpPr/>
          <p:nvPr/>
        </p:nvSpPr>
        <p:spPr>
          <a:xfrm>
            <a:off x="2208988" y="1484784"/>
            <a:ext cx="3600400" cy="2160240"/>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solidFill>
              <a:srgbClr val="EB3F32"/>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a16="http://schemas.microsoft.com/office/drawing/2014/main" id="{2F416F91-37D9-4CE3-92EB-268933E8D876}"/>
              </a:ext>
            </a:extLst>
          </p:cNvPr>
          <p:cNvSpPr/>
          <p:nvPr/>
        </p:nvSpPr>
        <p:spPr>
          <a:xfrm>
            <a:off x="6168008" y="3717032"/>
            <a:ext cx="3600400" cy="2160240"/>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solidFill>
              <a:srgbClr val="30BAA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a:extLst>
              <a:ext uri="{FF2B5EF4-FFF2-40B4-BE49-F238E27FC236}">
                <a16:creationId xmlns:a16="http://schemas.microsoft.com/office/drawing/2014/main" id="{AC52D706-A2BD-4588-B2D4-D90AF6FCDC67}"/>
              </a:ext>
            </a:extLst>
          </p:cNvPr>
          <p:cNvSpPr/>
          <p:nvPr/>
        </p:nvSpPr>
        <p:spPr>
          <a:xfrm>
            <a:off x="2105257" y="4369167"/>
            <a:ext cx="3600400" cy="1508105"/>
          </a:xfrm>
          <a:prstGeom prst="rect">
            <a:avLst/>
          </a:prstGeom>
        </p:spPr>
        <p:txBody>
          <a:bodyPr wrap="square">
            <a:spAutoFit/>
          </a:bodyPr>
          <a:lstStyle/>
          <a:p>
            <a:pPr>
              <a:lnSpc>
                <a:spcPct val="200000"/>
              </a:lnSpc>
              <a:defRPr/>
            </a:pPr>
            <a:r>
              <a:rPr lang="zh-CN" altLang="zh-CN" sz="1600" dirty="0">
                <a:solidFill>
                  <a:schemeClr val="tx1">
                    <a:lumMod val="75000"/>
                    <a:lumOff val="25000"/>
                  </a:schemeClr>
                </a:solidFill>
                <a:latin typeface="方正正纤黑简体" pitchFamily="2" charset="-122"/>
                <a:ea typeface="方正正纤黑简体" pitchFamily="2" charset="-122"/>
              </a:rPr>
              <a:t>积极配合策划部的工作，对策划部所需的素材（商品文案，设计要求等）在不影响自身职务的情况下优化处理。</a:t>
            </a:r>
            <a:r>
              <a:rPr lang="en-US" altLang="zh-CN" sz="1600" dirty="0">
                <a:solidFill>
                  <a:schemeClr val="tx1">
                    <a:lumMod val="75000"/>
                    <a:lumOff val="25000"/>
                  </a:schemeClr>
                </a:solidFill>
                <a:latin typeface="方正正纤黑简体" pitchFamily="2" charset="-122"/>
                <a:ea typeface="方正正纤黑简体" pitchFamily="2" charset="-122"/>
              </a:rPr>
              <a:t> </a:t>
            </a:r>
            <a:endParaRPr lang="zh-CN" altLang="zh-CN" sz="1600" dirty="0">
              <a:solidFill>
                <a:schemeClr val="tx1">
                  <a:lumMod val="75000"/>
                  <a:lumOff val="25000"/>
                </a:schemeClr>
              </a:solidFill>
              <a:latin typeface="方正正纤黑简体" pitchFamily="2" charset="-122"/>
              <a:ea typeface="方正正纤黑简体" pitchFamily="2" charset="-122"/>
            </a:endParaRPr>
          </a:p>
        </p:txBody>
      </p:sp>
      <p:sp>
        <p:nvSpPr>
          <p:cNvPr id="16" name="矩形 15">
            <a:extLst>
              <a:ext uri="{FF2B5EF4-FFF2-40B4-BE49-F238E27FC236}">
                <a16:creationId xmlns:a16="http://schemas.microsoft.com/office/drawing/2014/main" id="{D557E450-90BE-4948-BFB8-4B829A6DCCFA}"/>
              </a:ext>
            </a:extLst>
          </p:cNvPr>
          <p:cNvSpPr/>
          <p:nvPr/>
        </p:nvSpPr>
        <p:spPr>
          <a:xfrm>
            <a:off x="6067610" y="2025569"/>
            <a:ext cx="3700798" cy="1508105"/>
          </a:xfrm>
          <a:prstGeom prst="rect">
            <a:avLst/>
          </a:prstGeom>
        </p:spPr>
        <p:txBody>
          <a:bodyPr wrap="square">
            <a:spAutoFit/>
          </a:bodyPr>
          <a:lstStyle/>
          <a:p>
            <a:pPr>
              <a:lnSpc>
                <a:spcPct val="200000"/>
              </a:lnSpc>
            </a:pPr>
            <a:r>
              <a:rPr lang="zh-CN" altLang="zh-CN" sz="1600" dirty="0">
                <a:solidFill>
                  <a:schemeClr val="tx1">
                    <a:lumMod val="75000"/>
                    <a:lumOff val="25000"/>
                  </a:schemeClr>
                </a:solidFill>
                <a:latin typeface="方正正纤黑简体" pitchFamily="2" charset="-122"/>
                <a:ea typeface="方正正纤黑简体" pitchFamily="2" charset="-122"/>
              </a:rPr>
              <a:t>客服部是最直接面对终端的部门，故要积极向客服部咨询及调差最新的顾客需求及意见，了解市场最新情况。</a:t>
            </a:r>
            <a:endParaRPr lang="zh-CN" altLang="en-US" sz="1600" dirty="0"/>
          </a:p>
        </p:txBody>
      </p:sp>
      <p:grpSp>
        <p:nvGrpSpPr>
          <p:cNvPr id="10" name="组合 55">
            <a:extLst>
              <a:ext uri="{FF2B5EF4-FFF2-40B4-BE49-F238E27FC236}">
                <a16:creationId xmlns:a16="http://schemas.microsoft.com/office/drawing/2014/main" id="{3E6B37AF-002A-4BC2-A0F5-70152615A125}"/>
              </a:ext>
            </a:extLst>
          </p:cNvPr>
          <p:cNvGrpSpPr/>
          <p:nvPr/>
        </p:nvGrpSpPr>
        <p:grpSpPr bwMode="auto">
          <a:xfrm>
            <a:off x="4193818" y="177245"/>
            <a:ext cx="3573065" cy="696471"/>
            <a:chOff x="3791743" y="5346472"/>
            <a:chExt cx="5833187" cy="1152803"/>
          </a:xfrm>
          <a:effectLst/>
        </p:grpSpPr>
        <p:sp>
          <p:nvSpPr>
            <p:cNvPr id="11" name="任意多边形 166">
              <a:extLst>
                <a:ext uri="{FF2B5EF4-FFF2-40B4-BE49-F238E27FC236}">
                  <a16:creationId xmlns:a16="http://schemas.microsoft.com/office/drawing/2014/main" id="{8DB3DC84-F33E-4547-9132-D2C3EF548ED7}"/>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17" name="圆角矩形 165">
              <a:extLst>
                <a:ext uri="{FF2B5EF4-FFF2-40B4-BE49-F238E27FC236}">
                  <a16:creationId xmlns:a16="http://schemas.microsoft.com/office/drawing/2014/main" id="{51EBE1EE-923D-4D96-9CE2-CB88237E3FA9}"/>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r>
                <a:rPr lang="zh-CN" altLang="en-US" b="1" dirty="0">
                  <a:solidFill>
                    <a:srgbClr val="EB3F32"/>
                  </a:solidFill>
                  <a:latin typeface="微软雅黑" panose="020B0503020204020204" pitchFamily="34" charset="-122"/>
                  <a:ea typeface="微软雅黑" panose="020B0503020204020204" pitchFamily="34" charset="-122"/>
                </a:rPr>
                <a:t>运营职责</a:t>
              </a:r>
            </a:p>
          </p:txBody>
        </p:sp>
        <p:sp>
          <p:nvSpPr>
            <p:cNvPr id="18" name="圆角矩形 167">
              <a:extLst>
                <a:ext uri="{FF2B5EF4-FFF2-40B4-BE49-F238E27FC236}">
                  <a16:creationId xmlns:a16="http://schemas.microsoft.com/office/drawing/2014/main" id="{5DA587B5-F902-4F34-8250-7A0C2EFCC167}"/>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
        <p:nvSpPr>
          <p:cNvPr id="20" name="TextBox 41">
            <a:extLst>
              <a:ext uri="{FF2B5EF4-FFF2-40B4-BE49-F238E27FC236}">
                <a16:creationId xmlns:a16="http://schemas.microsoft.com/office/drawing/2014/main" id="{937DF8DA-F4F3-406D-9D36-F667D58FBCB1}"/>
              </a:ext>
            </a:extLst>
          </p:cNvPr>
          <p:cNvSpPr txBox="1"/>
          <p:nvPr/>
        </p:nvSpPr>
        <p:spPr bwMode="auto">
          <a:xfrm>
            <a:off x="2208988" y="3887895"/>
            <a:ext cx="2637367" cy="379656"/>
          </a:xfrm>
          <a:prstGeom prst="rect">
            <a:avLst/>
          </a:prstGeom>
          <a:solidFill>
            <a:srgbClr val="30BAA0"/>
          </a:solidFill>
          <a:ln>
            <a:noFill/>
          </a:ln>
          <a:effectLst/>
        </p:spPr>
        <p:style>
          <a:lnRef idx="1">
            <a:schemeClr val="accent5"/>
          </a:lnRef>
          <a:fillRef idx="3">
            <a:schemeClr val="accent5"/>
          </a:fillRef>
          <a:effectRef idx="2">
            <a:schemeClr val="accent5"/>
          </a:effectRef>
          <a:fontRef idx="minor">
            <a:schemeClr val="lt1"/>
          </a:fontRef>
        </p:style>
        <p:txBody>
          <a:bodyPr>
            <a:spAutoFit/>
          </a:bodyPr>
          <a:lstStyle/>
          <a:p>
            <a:pPr algn="ctr">
              <a:defRPr/>
            </a:pPr>
            <a:r>
              <a:rPr lang="zh-CN" altLang="zh-CN" sz="1867"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与其他岗位的</a:t>
            </a:r>
            <a:r>
              <a:rPr lang="zh-CN" altLang="en-US" sz="1867"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对接</a:t>
            </a:r>
            <a:endParaRPr lang="zh-CN" altLang="en-US" sz="1867" b="1" noProof="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54062466"/>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16" presetClass="entr" presetSubtype="21"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barn(inVertical)">
                                      <p:cBhvr>
                                        <p:cTn id="25" dur="500"/>
                                        <p:tgtEl>
                                          <p:spTgt spid="2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8" name="图片 47">
            <a:extLst>
              <a:ext uri="{FF2B5EF4-FFF2-40B4-BE49-F238E27FC236}">
                <a16:creationId xmlns:a16="http://schemas.microsoft.com/office/drawing/2014/main" id="{E15926D2-3916-4E6E-825C-3B707E35DB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7495" y="781860"/>
            <a:ext cx="2504846" cy="2294870"/>
          </a:xfrm>
          <a:prstGeom prst="rect">
            <a:avLst/>
          </a:prstGeom>
        </p:spPr>
      </p:pic>
      <p:sp>
        <p:nvSpPr>
          <p:cNvPr id="49" name="矩形 48">
            <a:extLst>
              <a:ext uri="{FF2B5EF4-FFF2-40B4-BE49-F238E27FC236}">
                <a16:creationId xmlns:a16="http://schemas.microsoft.com/office/drawing/2014/main" id="{FF89318D-08E9-4EAB-9552-EC989CC4C800}"/>
              </a:ext>
            </a:extLst>
          </p:cNvPr>
          <p:cNvSpPr/>
          <p:nvPr/>
        </p:nvSpPr>
        <p:spPr>
          <a:xfrm>
            <a:off x="5465538" y="1397151"/>
            <a:ext cx="1148758" cy="1107996"/>
          </a:xfrm>
          <a:prstGeom prst="rect">
            <a:avLst/>
          </a:prstGeom>
        </p:spPr>
        <p:txBody>
          <a:bodyPr wrap="square">
            <a:spAutoFit/>
          </a:bodyPr>
          <a:lstStyle/>
          <a:p>
            <a:pPr algn="ctr"/>
            <a:r>
              <a:rPr lang="en-US" altLang="zh-CN" sz="6600" b="1" dirty="0">
                <a:solidFill>
                  <a:srgbClr val="C80888"/>
                </a:solidFill>
                <a:ea typeface="微软雅黑" panose="020B0503020204020204" pitchFamily="34" charset="-122"/>
                <a:cs typeface="+mn-ea"/>
                <a:sym typeface="+mn-lt"/>
              </a:rPr>
              <a:t>02</a:t>
            </a:r>
            <a:endParaRPr lang="zh-CN" altLang="en-US" sz="6600" b="1" dirty="0">
              <a:solidFill>
                <a:srgbClr val="C80888"/>
              </a:solidFill>
              <a:ea typeface="微软雅黑" panose="020B0503020204020204" pitchFamily="34" charset="-122"/>
              <a:cs typeface="+mn-ea"/>
              <a:sym typeface="+mn-lt"/>
            </a:endParaRPr>
          </a:p>
        </p:txBody>
      </p:sp>
      <p:pic>
        <p:nvPicPr>
          <p:cNvPr id="64" name="图片 63">
            <a:extLst>
              <a:ext uri="{FF2B5EF4-FFF2-40B4-BE49-F238E27FC236}">
                <a16:creationId xmlns:a16="http://schemas.microsoft.com/office/drawing/2014/main" id="{11827866-6E20-49A2-B7EB-324412CE9D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9597" y="3939947"/>
            <a:ext cx="5460610" cy="1277004"/>
          </a:xfrm>
          <a:prstGeom prst="rect">
            <a:avLst/>
          </a:prstGeom>
        </p:spPr>
      </p:pic>
      <p:sp>
        <p:nvSpPr>
          <p:cNvPr id="66" name="TextBox 11">
            <a:extLst>
              <a:ext uri="{FF2B5EF4-FFF2-40B4-BE49-F238E27FC236}">
                <a16:creationId xmlns:a16="http://schemas.microsoft.com/office/drawing/2014/main" id="{7AB29AB0-B956-47CE-BEA3-961963200F37}"/>
              </a:ext>
            </a:extLst>
          </p:cNvPr>
          <p:cNvSpPr txBox="1"/>
          <p:nvPr/>
        </p:nvSpPr>
        <p:spPr>
          <a:xfrm>
            <a:off x="4114713" y="4342836"/>
            <a:ext cx="3962574" cy="483516"/>
          </a:xfrm>
          <a:prstGeom prst="rect">
            <a:avLst/>
          </a:prstGeom>
          <a:noFill/>
        </p:spPr>
        <p:txBody>
          <a:bodyPr wrap="none" lIns="360000" tIns="0" rIns="0" bIns="0" anchor="b" anchorCtr="0">
            <a:noAutofit/>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销售体系</a:t>
            </a:r>
          </a:p>
        </p:txBody>
      </p:sp>
      <p:sp>
        <p:nvSpPr>
          <p:cNvPr id="67" name="TextBox 12">
            <a:extLst>
              <a:ext uri="{FF2B5EF4-FFF2-40B4-BE49-F238E27FC236}">
                <a16:creationId xmlns:a16="http://schemas.microsoft.com/office/drawing/2014/main" id="{41AFE515-AB09-48CD-9FB4-45B9A616F111}"/>
              </a:ext>
            </a:extLst>
          </p:cNvPr>
          <p:cNvSpPr txBox="1">
            <a:spLocks/>
          </p:cNvSpPr>
          <p:nvPr/>
        </p:nvSpPr>
        <p:spPr>
          <a:xfrm>
            <a:off x="4228615" y="5434392"/>
            <a:ext cx="3962574" cy="320368"/>
          </a:xfrm>
          <a:prstGeom prst="rect">
            <a:avLst/>
          </a:prstGeom>
        </p:spPr>
        <p:txBody>
          <a:bodyPr vert="horz" wrap="square" lIns="360000" tIns="0" rIns="0" bIns="0" anchor="ctr" anchorCtr="0">
            <a:normAutofit fontScale="92500"/>
          </a:bodyPr>
          <a:lstStyle/>
          <a:p>
            <a:pPr algn="ctr">
              <a:lnSpc>
                <a:spcPct val="120000"/>
              </a:lnSpc>
            </a:pPr>
            <a:r>
              <a:rPr lang="zh-CN" altLang="en-US" sz="120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pic>
        <p:nvPicPr>
          <p:cNvPr id="69" name="图片 68">
            <a:extLst>
              <a:ext uri="{FF2B5EF4-FFF2-40B4-BE49-F238E27FC236}">
                <a16:creationId xmlns:a16="http://schemas.microsoft.com/office/drawing/2014/main" id="{E5729840-66C9-4221-96E9-646F5FA7E2E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pic>
        <p:nvPicPr>
          <p:cNvPr id="70" name="图片 69">
            <a:extLst>
              <a:ext uri="{FF2B5EF4-FFF2-40B4-BE49-F238E27FC236}">
                <a16:creationId xmlns:a16="http://schemas.microsoft.com/office/drawing/2014/main" id="{5DFEF113-3A3A-4122-8CCC-A9FDF9540A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flipV="1">
            <a:off x="8835390" y="4798061"/>
            <a:ext cx="3805831" cy="2059939"/>
          </a:xfrm>
          <a:prstGeom prst="rect">
            <a:avLst/>
          </a:prstGeom>
        </p:spPr>
      </p:pic>
    </p:spTree>
    <p:extLst>
      <p:ext uri="{BB962C8B-B14F-4D97-AF65-F5344CB8AC3E}">
        <p14:creationId xmlns:p14="http://schemas.microsoft.com/office/powerpoint/2010/main" val="4289984713"/>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heel(1)">
                                      <p:cBhvr>
                                        <p:cTn id="7" dur="2000"/>
                                        <p:tgtEl>
                                          <p:spTgt spid="48"/>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fltVal val="0"/>
                                          </p:val>
                                        </p:tav>
                                        <p:tav tm="100000">
                                          <p:val>
                                            <p:strVal val="#ppt_w"/>
                                          </p:val>
                                        </p:tav>
                                      </p:tavLst>
                                    </p:anim>
                                    <p:anim calcmode="lin" valueType="num">
                                      <p:cBhvr>
                                        <p:cTn id="12" dur="500" fill="hold"/>
                                        <p:tgtEl>
                                          <p:spTgt spid="49"/>
                                        </p:tgtEl>
                                        <p:attrNameLst>
                                          <p:attrName>ppt_h</p:attrName>
                                        </p:attrNameLst>
                                      </p:cBhvr>
                                      <p:tavLst>
                                        <p:tav tm="0">
                                          <p:val>
                                            <p:fltVal val="0"/>
                                          </p:val>
                                        </p:tav>
                                        <p:tav tm="100000">
                                          <p:val>
                                            <p:strVal val="#ppt_h"/>
                                          </p:val>
                                        </p:tav>
                                      </p:tavLst>
                                    </p:anim>
                                    <p:animEffect transition="in" filter="fade">
                                      <p:cBhvr>
                                        <p:cTn id="13" dur="500"/>
                                        <p:tgtEl>
                                          <p:spTgt spid="49"/>
                                        </p:tgtEl>
                                      </p:cBhvr>
                                    </p:animEffect>
                                  </p:childTnLst>
                                </p:cTn>
                              </p:par>
                            </p:childTnLst>
                          </p:cTn>
                        </p:par>
                        <p:par>
                          <p:cTn id="14" fill="hold">
                            <p:stCondLst>
                              <p:cond delay="2500"/>
                            </p:stCondLst>
                            <p:childTnLst>
                              <p:par>
                                <p:cTn id="15" presetID="42" presetClass="entr" presetSubtype="0"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childTnLst>
                          </p:cTn>
                        </p:par>
                        <p:par>
                          <p:cTn id="20" fill="hold">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left)">
                                      <p:cBhvr>
                                        <p:cTn id="23" dur="500"/>
                                        <p:tgtEl>
                                          <p:spTgt spid="66"/>
                                        </p:tgtEl>
                                      </p:cBhvr>
                                    </p:animEffect>
                                  </p:childTnLst>
                                </p:cTn>
                              </p:par>
                            </p:childTnLst>
                          </p:cTn>
                        </p:par>
                        <p:par>
                          <p:cTn id="24" fill="hold">
                            <p:stCondLst>
                              <p:cond delay="4000"/>
                            </p:stCondLst>
                            <p:childTnLst>
                              <p:par>
                                <p:cTn id="25" presetID="16" presetClass="entr" presetSubtype="21"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barn(inVertical)">
                                      <p:cBhvr>
                                        <p:cTn id="2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66" grpId="0"/>
      <p:bldP spid="67"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D8F7021A-CE07-4187-897E-7273F7C4C4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31371" y="5058901"/>
            <a:ext cx="2287461" cy="2110165"/>
          </a:xfrm>
          <a:prstGeom prst="rect">
            <a:avLst/>
          </a:prstGeom>
        </p:spPr>
      </p:pic>
      <p:pic>
        <p:nvPicPr>
          <p:cNvPr id="120" name="图片 119">
            <a:extLst>
              <a:ext uri="{FF2B5EF4-FFF2-40B4-BE49-F238E27FC236}">
                <a16:creationId xmlns:a16="http://schemas.microsoft.com/office/drawing/2014/main" id="{221EF4A8-FA24-43AF-BBBB-4594449A53A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48093" y="-974416"/>
            <a:ext cx="4715822" cy="3013305"/>
          </a:xfrm>
          <a:prstGeom prst="rect">
            <a:avLst/>
          </a:prstGeom>
        </p:spPr>
      </p:pic>
      <p:grpSp>
        <p:nvGrpSpPr>
          <p:cNvPr id="66" name="组合 65">
            <a:extLst>
              <a:ext uri="{FF2B5EF4-FFF2-40B4-BE49-F238E27FC236}">
                <a16:creationId xmlns:a16="http://schemas.microsoft.com/office/drawing/2014/main" id="{0F021B17-8F75-41F9-A05C-9D48E2065E90}"/>
              </a:ext>
            </a:extLst>
          </p:cNvPr>
          <p:cNvGrpSpPr/>
          <p:nvPr/>
        </p:nvGrpSpPr>
        <p:grpSpPr>
          <a:xfrm>
            <a:off x="2044701" y="1273175"/>
            <a:ext cx="1934633" cy="1936751"/>
            <a:chOff x="1784352" y="1998134"/>
            <a:chExt cx="1934633" cy="1936751"/>
          </a:xfrm>
        </p:grpSpPr>
        <p:grpSp>
          <p:nvGrpSpPr>
            <p:cNvPr id="67" name="Group 28">
              <a:extLst>
                <a:ext uri="{FF2B5EF4-FFF2-40B4-BE49-F238E27FC236}">
                  <a16:creationId xmlns:a16="http://schemas.microsoft.com/office/drawing/2014/main" id="{F4B74ADE-385F-4720-9B3C-095CC555DD7C}"/>
                </a:ext>
              </a:extLst>
            </p:cNvPr>
            <p:cNvGrpSpPr>
              <a:grpSpLocks/>
            </p:cNvGrpSpPr>
            <p:nvPr/>
          </p:nvGrpSpPr>
          <p:grpSpPr bwMode="auto">
            <a:xfrm>
              <a:off x="1784352" y="1998134"/>
              <a:ext cx="1934633" cy="1936751"/>
              <a:chOff x="1784499" y="1998922"/>
              <a:chExt cx="1935125" cy="1935125"/>
            </a:xfrm>
          </p:grpSpPr>
          <p:sp>
            <p:nvSpPr>
              <p:cNvPr id="78" name="Donut 3">
                <a:extLst>
                  <a:ext uri="{FF2B5EF4-FFF2-40B4-BE49-F238E27FC236}">
                    <a16:creationId xmlns:a16="http://schemas.microsoft.com/office/drawing/2014/main" id="{CE047247-948E-439C-A3A3-F211978E500E}"/>
                  </a:ext>
                </a:extLst>
              </p:cNvPr>
              <p:cNvSpPr/>
              <p:nvPr/>
            </p:nvSpPr>
            <p:spPr>
              <a:xfrm>
                <a:off x="1784499" y="1998922"/>
                <a:ext cx="1935125" cy="1935125"/>
              </a:xfrm>
              <a:prstGeom prst="donut">
                <a:avLst>
                  <a:gd name="adj" fmla="val 8728"/>
                </a:avLst>
              </a:prstGeom>
              <a:solidFill>
                <a:srgbClr val="30BA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121" name="Oval 21">
                <a:extLst>
                  <a:ext uri="{FF2B5EF4-FFF2-40B4-BE49-F238E27FC236}">
                    <a16:creationId xmlns:a16="http://schemas.microsoft.com/office/drawing/2014/main" id="{25657B82-B592-4391-95C5-EDD6301222FA}"/>
                  </a:ext>
                </a:extLst>
              </p:cNvPr>
              <p:cNvSpPr/>
              <p:nvPr/>
            </p:nvSpPr>
            <p:spPr>
              <a:xfrm>
                <a:off x="2027977" y="2242135"/>
                <a:ext cx="1448168" cy="1448699"/>
              </a:xfrm>
              <a:prstGeom prst="ellipse">
                <a:avLst/>
              </a:prstGeom>
              <a:solidFill>
                <a:srgbClr val="30BAA0"/>
              </a:solidFill>
              <a:ln>
                <a:noFill/>
              </a:ln>
              <a:effectLst>
                <a:outerShdw blurRad="63500" sx="104000" sy="104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grpSp>
        <p:sp>
          <p:nvSpPr>
            <p:cNvPr id="74" name="Rectangle 3">
              <a:extLst>
                <a:ext uri="{FF2B5EF4-FFF2-40B4-BE49-F238E27FC236}">
                  <a16:creationId xmlns:a16="http://schemas.microsoft.com/office/drawing/2014/main" id="{8404E92E-C6B4-46E4-A47F-64313D8E0335}"/>
                </a:ext>
              </a:extLst>
            </p:cNvPr>
            <p:cNvSpPr txBox="1">
              <a:spLocks noChangeArrowheads="1"/>
            </p:cNvSpPr>
            <p:nvPr/>
          </p:nvSpPr>
          <p:spPr bwMode="auto">
            <a:xfrm>
              <a:off x="1921934" y="2717801"/>
              <a:ext cx="1526117" cy="422745"/>
            </a:xfrm>
            <a:prstGeom prst="rect">
              <a:avLst/>
            </a:prstGeom>
            <a:noFill/>
          </p:spPr>
          <p:txBody>
            <a:bodyPr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defRPr/>
              </a:pPr>
              <a:r>
                <a:rPr lang="zh-CN" altLang="en-US" sz="2133">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淘宝店铺</a:t>
              </a:r>
            </a:p>
          </p:txBody>
        </p:sp>
      </p:grpSp>
      <p:grpSp>
        <p:nvGrpSpPr>
          <p:cNvPr id="122" name="组合 121">
            <a:extLst>
              <a:ext uri="{FF2B5EF4-FFF2-40B4-BE49-F238E27FC236}">
                <a16:creationId xmlns:a16="http://schemas.microsoft.com/office/drawing/2014/main" id="{AB7095E1-15C0-45ED-BA4E-A46E3066D959}"/>
              </a:ext>
            </a:extLst>
          </p:cNvPr>
          <p:cNvGrpSpPr/>
          <p:nvPr/>
        </p:nvGrpSpPr>
        <p:grpSpPr>
          <a:xfrm>
            <a:off x="3708400" y="3429000"/>
            <a:ext cx="1936751" cy="1936751"/>
            <a:chOff x="4013201" y="1998134"/>
            <a:chExt cx="1936751" cy="1936751"/>
          </a:xfrm>
          <a:solidFill>
            <a:srgbClr val="2D6B81"/>
          </a:solidFill>
        </p:grpSpPr>
        <p:grpSp>
          <p:nvGrpSpPr>
            <p:cNvPr id="123" name="Group 27">
              <a:extLst>
                <a:ext uri="{FF2B5EF4-FFF2-40B4-BE49-F238E27FC236}">
                  <a16:creationId xmlns:a16="http://schemas.microsoft.com/office/drawing/2014/main" id="{4B2A4ACF-5EBD-4979-9F93-0BA805FF3BED}"/>
                </a:ext>
              </a:extLst>
            </p:cNvPr>
            <p:cNvGrpSpPr>
              <a:grpSpLocks/>
            </p:cNvGrpSpPr>
            <p:nvPr/>
          </p:nvGrpSpPr>
          <p:grpSpPr bwMode="auto">
            <a:xfrm>
              <a:off x="4013201" y="1998134"/>
              <a:ext cx="1936751" cy="1936751"/>
              <a:chOff x="4013792" y="1998922"/>
              <a:chExt cx="1935125" cy="1935125"/>
            </a:xfrm>
            <a:grpFill/>
          </p:grpSpPr>
          <p:sp>
            <p:nvSpPr>
              <p:cNvPr id="125" name="Donut 6">
                <a:extLst>
                  <a:ext uri="{FF2B5EF4-FFF2-40B4-BE49-F238E27FC236}">
                    <a16:creationId xmlns:a16="http://schemas.microsoft.com/office/drawing/2014/main" id="{E87B1B12-D10F-4217-8BB2-1047A77F3E2E}"/>
                  </a:ext>
                </a:extLst>
              </p:cNvPr>
              <p:cNvSpPr/>
              <p:nvPr/>
            </p:nvSpPr>
            <p:spPr>
              <a:xfrm>
                <a:off x="4013792" y="1998922"/>
                <a:ext cx="1935125" cy="1935125"/>
              </a:xfrm>
              <a:prstGeom prst="donut">
                <a:avLst>
                  <a:gd name="adj" fmla="val 872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126" name="Oval 22">
                <a:extLst>
                  <a:ext uri="{FF2B5EF4-FFF2-40B4-BE49-F238E27FC236}">
                    <a16:creationId xmlns:a16="http://schemas.microsoft.com/office/drawing/2014/main" id="{A7AA7594-7BE7-4EF1-AE1F-7749B0EB1158}"/>
                  </a:ext>
                </a:extLst>
              </p:cNvPr>
              <p:cNvSpPr/>
              <p:nvPr/>
            </p:nvSpPr>
            <p:spPr>
              <a:xfrm>
                <a:off x="4257005" y="2242135"/>
                <a:ext cx="1448699" cy="1448699"/>
              </a:xfrm>
              <a:prstGeom prst="ellipse">
                <a:avLst/>
              </a:prstGeom>
              <a:grpFill/>
              <a:ln>
                <a:noFill/>
              </a:ln>
              <a:effectLst>
                <a:outerShdw blurRad="63500" sx="104000" sy="104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grpSp>
        <p:sp>
          <p:nvSpPr>
            <p:cNvPr id="124" name="Rectangle 3">
              <a:extLst>
                <a:ext uri="{FF2B5EF4-FFF2-40B4-BE49-F238E27FC236}">
                  <a16:creationId xmlns:a16="http://schemas.microsoft.com/office/drawing/2014/main" id="{16E1C6C4-0E7B-471E-A2F1-E5D0EBE8D5BE}"/>
                </a:ext>
              </a:extLst>
            </p:cNvPr>
            <p:cNvSpPr txBox="1">
              <a:spLocks noChangeArrowheads="1"/>
            </p:cNvSpPr>
            <p:nvPr/>
          </p:nvSpPr>
          <p:spPr bwMode="auto">
            <a:xfrm>
              <a:off x="4269317" y="2755901"/>
              <a:ext cx="1420283" cy="422745"/>
            </a:xfrm>
            <a:prstGeom prst="rect">
              <a:avLst/>
            </a:prstGeom>
            <a:noFill/>
          </p:spPr>
          <p:txBody>
            <a:bodyPr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defRPr/>
              </a:pPr>
              <a:r>
                <a:rPr lang="zh-CN" altLang="en-US" sz="2133"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京东商城</a:t>
              </a:r>
            </a:p>
          </p:txBody>
        </p:sp>
      </p:grpSp>
      <p:grpSp>
        <p:nvGrpSpPr>
          <p:cNvPr id="127" name="组合 126">
            <a:extLst>
              <a:ext uri="{FF2B5EF4-FFF2-40B4-BE49-F238E27FC236}">
                <a16:creationId xmlns:a16="http://schemas.microsoft.com/office/drawing/2014/main" id="{92A215D9-7E40-41F3-B07D-3DDE75C51F8A}"/>
              </a:ext>
            </a:extLst>
          </p:cNvPr>
          <p:cNvGrpSpPr/>
          <p:nvPr/>
        </p:nvGrpSpPr>
        <p:grpSpPr>
          <a:xfrm>
            <a:off x="7423537" y="4090525"/>
            <a:ext cx="1934633" cy="1936751"/>
            <a:chOff x="8473018" y="1998134"/>
            <a:chExt cx="1934633" cy="1936751"/>
          </a:xfrm>
          <a:solidFill>
            <a:srgbClr val="FFC000"/>
          </a:solidFill>
        </p:grpSpPr>
        <p:grpSp>
          <p:nvGrpSpPr>
            <p:cNvPr id="128" name="Group 25">
              <a:extLst>
                <a:ext uri="{FF2B5EF4-FFF2-40B4-BE49-F238E27FC236}">
                  <a16:creationId xmlns:a16="http://schemas.microsoft.com/office/drawing/2014/main" id="{A0B4ADCB-5191-4549-B290-F76C96696864}"/>
                </a:ext>
              </a:extLst>
            </p:cNvPr>
            <p:cNvGrpSpPr>
              <a:grpSpLocks/>
            </p:cNvGrpSpPr>
            <p:nvPr/>
          </p:nvGrpSpPr>
          <p:grpSpPr bwMode="auto">
            <a:xfrm>
              <a:off x="8473018" y="1998134"/>
              <a:ext cx="1934633" cy="1936751"/>
              <a:chOff x="8472377" y="1998922"/>
              <a:chExt cx="1935125" cy="1935125"/>
            </a:xfrm>
            <a:grpFill/>
          </p:grpSpPr>
          <p:sp>
            <p:nvSpPr>
              <p:cNvPr id="130" name="Donut 8">
                <a:extLst>
                  <a:ext uri="{FF2B5EF4-FFF2-40B4-BE49-F238E27FC236}">
                    <a16:creationId xmlns:a16="http://schemas.microsoft.com/office/drawing/2014/main" id="{663FEBA5-A2D5-4546-93C8-2CDFF8A2CEFE}"/>
                  </a:ext>
                </a:extLst>
              </p:cNvPr>
              <p:cNvSpPr/>
              <p:nvPr/>
            </p:nvSpPr>
            <p:spPr>
              <a:xfrm>
                <a:off x="8472377" y="1998922"/>
                <a:ext cx="1935125" cy="1935125"/>
              </a:xfrm>
              <a:prstGeom prst="donut">
                <a:avLst>
                  <a:gd name="adj" fmla="val 872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131" name="Oval 24">
                <a:extLst>
                  <a:ext uri="{FF2B5EF4-FFF2-40B4-BE49-F238E27FC236}">
                    <a16:creationId xmlns:a16="http://schemas.microsoft.com/office/drawing/2014/main" id="{B1AE97D8-6BA6-42E0-8511-2B1FE0F3342A}"/>
                  </a:ext>
                </a:extLst>
              </p:cNvPr>
              <p:cNvSpPr/>
              <p:nvPr/>
            </p:nvSpPr>
            <p:spPr>
              <a:xfrm>
                <a:off x="8715855" y="2242135"/>
                <a:ext cx="1448168" cy="1448699"/>
              </a:xfrm>
              <a:prstGeom prst="ellipse">
                <a:avLst/>
              </a:prstGeom>
              <a:grpFill/>
              <a:ln>
                <a:noFill/>
              </a:ln>
              <a:effectLst>
                <a:outerShdw blurRad="63500" sx="104000" sy="104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grpSp>
        <p:sp>
          <p:nvSpPr>
            <p:cNvPr id="129" name="Rectangle 3">
              <a:extLst>
                <a:ext uri="{FF2B5EF4-FFF2-40B4-BE49-F238E27FC236}">
                  <a16:creationId xmlns:a16="http://schemas.microsoft.com/office/drawing/2014/main" id="{12465A86-9F60-499D-9A55-DBFB17A737B2}"/>
                </a:ext>
              </a:extLst>
            </p:cNvPr>
            <p:cNvSpPr txBox="1">
              <a:spLocks noChangeArrowheads="1"/>
            </p:cNvSpPr>
            <p:nvPr/>
          </p:nvSpPr>
          <p:spPr bwMode="auto">
            <a:xfrm>
              <a:off x="8784167" y="2755901"/>
              <a:ext cx="1344084" cy="422745"/>
            </a:xfrm>
            <a:prstGeom prst="rect">
              <a:avLst/>
            </a:prstGeom>
            <a:grpFill/>
          </p:spPr>
          <p:txBody>
            <a:bodyPr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defRPr/>
              </a:pPr>
              <a:r>
                <a:rPr lang="zh-CN" altLang="en-US" sz="2133">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微信商城</a:t>
              </a:r>
            </a:p>
          </p:txBody>
        </p:sp>
      </p:grpSp>
      <p:grpSp>
        <p:nvGrpSpPr>
          <p:cNvPr id="132" name="组合 131">
            <a:extLst>
              <a:ext uri="{FF2B5EF4-FFF2-40B4-BE49-F238E27FC236}">
                <a16:creationId xmlns:a16="http://schemas.microsoft.com/office/drawing/2014/main" id="{24EF3F4C-F865-44FB-9FF1-46903E2E3269}"/>
              </a:ext>
            </a:extLst>
          </p:cNvPr>
          <p:cNvGrpSpPr/>
          <p:nvPr/>
        </p:nvGrpSpPr>
        <p:grpSpPr>
          <a:xfrm>
            <a:off x="5645151" y="1644843"/>
            <a:ext cx="1936749" cy="1936751"/>
            <a:chOff x="6242051" y="1998134"/>
            <a:chExt cx="1936749" cy="1936751"/>
          </a:xfrm>
          <a:solidFill>
            <a:srgbClr val="EB3F32"/>
          </a:solidFill>
        </p:grpSpPr>
        <p:grpSp>
          <p:nvGrpSpPr>
            <p:cNvPr id="133" name="Group 26">
              <a:extLst>
                <a:ext uri="{FF2B5EF4-FFF2-40B4-BE49-F238E27FC236}">
                  <a16:creationId xmlns:a16="http://schemas.microsoft.com/office/drawing/2014/main" id="{94781720-E6CF-4228-A7C9-9D63619AE17C}"/>
                </a:ext>
              </a:extLst>
            </p:cNvPr>
            <p:cNvGrpSpPr>
              <a:grpSpLocks/>
            </p:cNvGrpSpPr>
            <p:nvPr/>
          </p:nvGrpSpPr>
          <p:grpSpPr bwMode="auto">
            <a:xfrm>
              <a:off x="6242051" y="1998134"/>
              <a:ext cx="1936749" cy="1936751"/>
              <a:chOff x="6243085" y="1998922"/>
              <a:chExt cx="1935125" cy="1935125"/>
            </a:xfrm>
            <a:grpFill/>
          </p:grpSpPr>
          <p:sp>
            <p:nvSpPr>
              <p:cNvPr id="135" name="Donut 7">
                <a:extLst>
                  <a:ext uri="{FF2B5EF4-FFF2-40B4-BE49-F238E27FC236}">
                    <a16:creationId xmlns:a16="http://schemas.microsoft.com/office/drawing/2014/main" id="{1890B19A-C0EB-44F4-B06A-8C6691EF8652}"/>
                  </a:ext>
                </a:extLst>
              </p:cNvPr>
              <p:cNvSpPr/>
              <p:nvPr/>
            </p:nvSpPr>
            <p:spPr>
              <a:xfrm>
                <a:off x="6243085" y="1998922"/>
                <a:ext cx="1935125" cy="1935125"/>
              </a:xfrm>
              <a:prstGeom prst="donut">
                <a:avLst>
                  <a:gd name="adj" fmla="val 872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sp>
            <p:nvSpPr>
              <p:cNvPr id="136" name="Oval 23">
                <a:extLst>
                  <a:ext uri="{FF2B5EF4-FFF2-40B4-BE49-F238E27FC236}">
                    <a16:creationId xmlns:a16="http://schemas.microsoft.com/office/drawing/2014/main" id="{8AEFDF0A-3253-4BC4-AF86-00B8F1E1DFD4}"/>
                  </a:ext>
                </a:extLst>
              </p:cNvPr>
              <p:cNvSpPr/>
              <p:nvPr/>
            </p:nvSpPr>
            <p:spPr>
              <a:xfrm>
                <a:off x="6486297" y="2242135"/>
                <a:ext cx="1448701" cy="1448699"/>
              </a:xfrm>
              <a:prstGeom prst="ellipse">
                <a:avLst/>
              </a:prstGeom>
              <a:grpFill/>
              <a:ln>
                <a:noFill/>
              </a:ln>
              <a:effectLst>
                <a:outerShdw blurRad="63500" sx="104000" sy="104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333" b="1" dirty="0">
                  <a:solidFill>
                    <a:schemeClr val="bg1"/>
                  </a:solidFill>
                  <a:effectLst>
                    <a:outerShdw blurRad="38100" dist="38100" dir="2700000" algn="tl">
                      <a:srgbClr val="000000">
                        <a:alpha val="43137"/>
                      </a:srgbClr>
                    </a:outerShdw>
                  </a:effectLst>
                  <a:latin typeface="微软雅黑" panose="020B0503020204020204" pitchFamily="34" charset="-122"/>
                </a:endParaRPr>
              </a:p>
            </p:txBody>
          </p:sp>
        </p:grpSp>
        <p:sp>
          <p:nvSpPr>
            <p:cNvPr id="134" name="Rectangle 3">
              <a:extLst>
                <a:ext uri="{FF2B5EF4-FFF2-40B4-BE49-F238E27FC236}">
                  <a16:creationId xmlns:a16="http://schemas.microsoft.com/office/drawing/2014/main" id="{7E29E71C-38A9-4754-9AEC-215122E65B19}"/>
                </a:ext>
              </a:extLst>
            </p:cNvPr>
            <p:cNvSpPr txBox="1">
              <a:spLocks noChangeArrowheads="1"/>
            </p:cNvSpPr>
            <p:nvPr/>
          </p:nvSpPr>
          <p:spPr bwMode="auto">
            <a:xfrm>
              <a:off x="6576484" y="2755901"/>
              <a:ext cx="1320800" cy="422745"/>
            </a:xfrm>
            <a:prstGeom prst="rect">
              <a:avLst/>
            </a:prstGeom>
            <a:grpFill/>
          </p:spPr>
          <p:txBody>
            <a:bodyPr lIns="90000" tIns="46800" rIns="90000" bIns="4680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itchFamily="34" charset="0"/>
                  <a:ea typeface="Tahoma" pitchFamily="34" charset="0"/>
                  <a:cs typeface="Tahoma" pitchFamily="34" charset="0"/>
                </a:defRPr>
              </a:lvl1pPr>
            </a:lstStyle>
            <a:p>
              <a:pPr>
                <a:defRPr/>
              </a:pPr>
              <a:r>
                <a:rPr lang="zh-CN" altLang="en-US" sz="2133">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新浪商城</a:t>
              </a:r>
            </a:p>
          </p:txBody>
        </p:sp>
      </p:grpSp>
      <p:grpSp>
        <p:nvGrpSpPr>
          <p:cNvPr id="145" name="组合 55">
            <a:extLst>
              <a:ext uri="{FF2B5EF4-FFF2-40B4-BE49-F238E27FC236}">
                <a16:creationId xmlns:a16="http://schemas.microsoft.com/office/drawing/2014/main" id="{934DACE9-FA39-4E5D-A513-4A520525DA4E}"/>
              </a:ext>
            </a:extLst>
          </p:cNvPr>
          <p:cNvGrpSpPr/>
          <p:nvPr/>
        </p:nvGrpSpPr>
        <p:grpSpPr bwMode="auto">
          <a:xfrm>
            <a:off x="4193818" y="177245"/>
            <a:ext cx="3573065" cy="696471"/>
            <a:chOff x="3791743" y="5346472"/>
            <a:chExt cx="5833187" cy="1152803"/>
          </a:xfrm>
          <a:effectLst/>
        </p:grpSpPr>
        <p:sp>
          <p:nvSpPr>
            <p:cNvPr id="146" name="任意多边形 166">
              <a:extLst>
                <a:ext uri="{FF2B5EF4-FFF2-40B4-BE49-F238E27FC236}">
                  <a16:creationId xmlns:a16="http://schemas.microsoft.com/office/drawing/2014/main" id="{042A1BE3-14E5-4230-A69C-E758D1CA2F0C}"/>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147" name="圆角矩形 165">
              <a:extLst>
                <a:ext uri="{FF2B5EF4-FFF2-40B4-BE49-F238E27FC236}">
                  <a16:creationId xmlns:a16="http://schemas.microsoft.com/office/drawing/2014/main" id="{869E2740-7E9E-4D3C-80A0-9E6F2075C1B2}"/>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148" name="圆角矩形 167">
              <a:extLst>
                <a:ext uri="{FF2B5EF4-FFF2-40B4-BE49-F238E27FC236}">
                  <a16:creationId xmlns:a16="http://schemas.microsoft.com/office/drawing/2014/main" id="{DBC1EA0E-F2F4-461E-B227-A45901749421}"/>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1843678206"/>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fade">
                                      <p:cBhvr>
                                        <p:cTn id="7" dur="500"/>
                                        <p:tgtEl>
                                          <p:spTgt spid="14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fill="hold"/>
                                        <p:tgtEl>
                                          <p:spTgt spid="66"/>
                                        </p:tgtEl>
                                        <p:attrNameLst>
                                          <p:attrName>ppt_x</p:attrName>
                                        </p:attrNameLst>
                                      </p:cBhvr>
                                      <p:tavLst>
                                        <p:tav tm="0">
                                          <p:val>
                                            <p:strVal val="#ppt_x"/>
                                          </p:val>
                                        </p:tav>
                                        <p:tav tm="100000">
                                          <p:val>
                                            <p:strVal val="#ppt_x"/>
                                          </p:val>
                                        </p:tav>
                                      </p:tavLst>
                                    </p:anim>
                                    <p:anim calcmode="lin" valueType="num">
                                      <p:cBhvr additive="base">
                                        <p:cTn id="12" dur="500" fill="hold"/>
                                        <p:tgtEl>
                                          <p:spTgt spid="6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22"/>
                                        </p:tgtEl>
                                        <p:attrNameLst>
                                          <p:attrName>style.visibility</p:attrName>
                                        </p:attrNameLst>
                                      </p:cBhvr>
                                      <p:to>
                                        <p:strVal val="visible"/>
                                      </p:to>
                                    </p:set>
                                    <p:anim calcmode="lin" valueType="num">
                                      <p:cBhvr additive="base">
                                        <p:cTn id="16" dur="500" fill="hold"/>
                                        <p:tgtEl>
                                          <p:spTgt spid="122"/>
                                        </p:tgtEl>
                                        <p:attrNameLst>
                                          <p:attrName>ppt_x</p:attrName>
                                        </p:attrNameLst>
                                      </p:cBhvr>
                                      <p:tavLst>
                                        <p:tav tm="0">
                                          <p:val>
                                            <p:strVal val="#ppt_x"/>
                                          </p:val>
                                        </p:tav>
                                        <p:tav tm="100000">
                                          <p:val>
                                            <p:strVal val="#ppt_x"/>
                                          </p:val>
                                        </p:tav>
                                      </p:tavLst>
                                    </p:anim>
                                    <p:anim calcmode="lin" valueType="num">
                                      <p:cBhvr additive="base">
                                        <p:cTn id="17" dur="500" fill="hold"/>
                                        <p:tgtEl>
                                          <p:spTgt spid="122"/>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132"/>
                                        </p:tgtEl>
                                        <p:attrNameLst>
                                          <p:attrName>style.visibility</p:attrName>
                                        </p:attrNameLst>
                                      </p:cBhvr>
                                      <p:to>
                                        <p:strVal val="visible"/>
                                      </p:to>
                                    </p:set>
                                    <p:anim calcmode="lin" valueType="num">
                                      <p:cBhvr additive="base">
                                        <p:cTn id="21" dur="500" fill="hold"/>
                                        <p:tgtEl>
                                          <p:spTgt spid="132"/>
                                        </p:tgtEl>
                                        <p:attrNameLst>
                                          <p:attrName>ppt_x</p:attrName>
                                        </p:attrNameLst>
                                      </p:cBhvr>
                                      <p:tavLst>
                                        <p:tav tm="0">
                                          <p:val>
                                            <p:strVal val="#ppt_x"/>
                                          </p:val>
                                        </p:tav>
                                        <p:tav tm="100000">
                                          <p:val>
                                            <p:strVal val="#ppt_x"/>
                                          </p:val>
                                        </p:tav>
                                      </p:tavLst>
                                    </p:anim>
                                    <p:anim calcmode="lin" valueType="num">
                                      <p:cBhvr additive="base">
                                        <p:cTn id="22" dur="500" fill="hold"/>
                                        <p:tgtEl>
                                          <p:spTgt spid="132"/>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27"/>
                                        </p:tgtEl>
                                        <p:attrNameLst>
                                          <p:attrName>style.visibility</p:attrName>
                                        </p:attrNameLst>
                                      </p:cBhvr>
                                      <p:to>
                                        <p:strVal val="visible"/>
                                      </p:to>
                                    </p:set>
                                    <p:anim calcmode="lin" valueType="num">
                                      <p:cBhvr additive="base">
                                        <p:cTn id="26" dur="500" fill="hold"/>
                                        <p:tgtEl>
                                          <p:spTgt spid="127"/>
                                        </p:tgtEl>
                                        <p:attrNameLst>
                                          <p:attrName>ppt_x</p:attrName>
                                        </p:attrNameLst>
                                      </p:cBhvr>
                                      <p:tavLst>
                                        <p:tav tm="0">
                                          <p:val>
                                            <p:strVal val="#ppt_x"/>
                                          </p:val>
                                        </p:tav>
                                        <p:tav tm="100000">
                                          <p:val>
                                            <p:strVal val="#ppt_x"/>
                                          </p:val>
                                        </p:tav>
                                      </p:tavLst>
                                    </p:anim>
                                    <p:anim calcmode="lin" valueType="num">
                                      <p:cBhvr additive="base">
                                        <p:cTn id="27" dur="500" fill="hold"/>
                                        <p:tgtEl>
                                          <p:spTgt spid="1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10" name="组合 9">
            <a:extLst>
              <a:ext uri="{FF2B5EF4-FFF2-40B4-BE49-F238E27FC236}">
                <a16:creationId xmlns:a16="http://schemas.microsoft.com/office/drawing/2014/main" id="{20814D0E-4E51-40B2-847A-A3E3E2F0EF10}"/>
              </a:ext>
            </a:extLst>
          </p:cNvPr>
          <p:cNvGrpSpPr/>
          <p:nvPr/>
        </p:nvGrpSpPr>
        <p:grpSpPr>
          <a:xfrm>
            <a:off x="2900728" y="2142946"/>
            <a:ext cx="6390543" cy="2854767"/>
            <a:chOff x="3259392" y="1662778"/>
            <a:chExt cx="6390543" cy="2854767"/>
          </a:xfrm>
        </p:grpSpPr>
        <p:cxnSp>
          <p:nvCxnSpPr>
            <p:cNvPr id="4" name="直接连接符 3">
              <a:extLst>
                <a:ext uri="{FF2B5EF4-FFF2-40B4-BE49-F238E27FC236}">
                  <a16:creationId xmlns:a16="http://schemas.microsoft.com/office/drawing/2014/main" id="{6519E4F7-1B7F-47A4-A153-F69BD553574F}"/>
                </a:ext>
              </a:extLst>
            </p:cNvPr>
            <p:cNvCxnSpPr/>
            <p:nvPr/>
          </p:nvCxnSpPr>
          <p:spPr>
            <a:xfrm flipH="1">
              <a:off x="3259392" y="1662778"/>
              <a:ext cx="3013498" cy="2854767"/>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9" name="组合 8">
              <a:extLst>
                <a:ext uri="{FF2B5EF4-FFF2-40B4-BE49-F238E27FC236}">
                  <a16:creationId xmlns:a16="http://schemas.microsoft.com/office/drawing/2014/main" id="{197E6352-8D49-4F26-A206-1BB165C75070}"/>
                </a:ext>
              </a:extLst>
            </p:cNvPr>
            <p:cNvGrpSpPr/>
            <p:nvPr/>
          </p:nvGrpSpPr>
          <p:grpSpPr>
            <a:xfrm>
              <a:off x="3290699" y="1662778"/>
              <a:ext cx="6359236" cy="2854767"/>
              <a:chOff x="3290699" y="1662778"/>
              <a:chExt cx="6359236" cy="2854767"/>
            </a:xfrm>
          </p:grpSpPr>
          <p:cxnSp>
            <p:nvCxnSpPr>
              <p:cNvPr id="6" name="直接连接符 5">
                <a:extLst>
                  <a:ext uri="{FF2B5EF4-FFF2-40B4-BE49-F238E27FC236}">
                    <a16:creationId xmlns:a16="http://schemas.microsoft.com/office/drawing/2014/main" id="{0F0DC318-32BB-4E1A-86F0-CC0AA49BF7C0}"/>
                  </a:ext>
                </a:extLst>
              </p:cNvPr>
              <p:cNvCxnSpPr/>
              <p:nvPr/>
            </p:nvCxnSpPr>
            <p:spPr>
              <a:xfrm>
                <a:off x="3290699" y="4517545"/>
                <a:ext cx="6359236"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id="{DFAF0479-90D9-4BEA-A2D1-A9FD654D2AF3}"/>
                  </a:ext>
                </a:extLst>
              </p:cNvPr>
              <p:cNvCxnSpPr/>
              <p:nvPr/>
            </p:nvCxnSpPr>
            <p:spPr>
              <a:xfrm flipH="1" flipV="1">
                <a:off x="6272890" y="1662778"/>
                <a:ext cx="3377045" cy="2854767"/>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pic>
        <p:nvPicPr>
          <p:cNvPr id="130" name="图片 129">
            <a:extLst>
              <a:ext uri="{FF2B5EF4-FFF2-40B4-BE49-F238E27FC236}">
                <a16:creationId xmlns:a16="http://schemas.microsoft.com/office/drawing/2014/main" id="{ED0830AD-9E41-4B16-A176-3B49F0CEA2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048093" y="-974416"/>
            <a:ext cx="4715822" cy="3013305"/>
          </a:xfrm>
          <a:prstGeom prst="rect">
            <a:avLst/>
          </a:prstGeom>
        </p:spPr>
      </p:pic>
      <p:grpSp>
        <p:nvGrpSpPr>
          <p:cNvPr id="13" name="组合 12">
            <a:extLst>
              <a:ext uri="{FF2B5EF4-FFF2-40B4-BE49-F238E27FC236}">
                <a16:creationId xmlns:a16="http://schemas.microsoft.com/office/drawing/2014/main" id="{5F99389B-D6C2-4879-8332-4C21D9AB9195}"/>
              </a:ext>
            </a:extLst>
          </p:cNvPr>
          <p:cNvGrpSpPr/>
          <p:nvPr/>
        </p:nvGrpSpPr>
        <p:grpSpPr>
          <a:xfrm>
            <a:off x="4153160" y="1532904"/>
            <a:ext cx="3522133" cy="1282700"/>
            <a:chOff x="3657599" y="544777"/>
            <a:chExt cx="3522133" cy="1282700"/>
          </a:xfrm>
          <a:solidFill>
            <a:srgbClr val="30BAA0"/>
          </a:solidFill>
          <a:effectLst>
            <a:outerShdw blurRad="50800" dist="38100" dir="5400000" algn="t" rotWithShape="0">
              <a:prstClr val="black">
                <a:alpha val="40000"/>
              </a:prstClr>
            </a:outerShdw>
          </a:effectLst>
        </p:grpSpPr>
        <p:sp>
          <p:nvSpPr>
            <p:cNvPr id="14" name="矩形: 圆角 13">
              <a:extLst>
                <a:ext uri="{FF2B5EF4-FFF2-40B4-BE49-F238E27FC236}">
                  <a16:creationId xmlns:a16="http://schemas.microsoft.com/office/drawing/2014/main" id="{E0367CD0-5AE2-4D79-8FB7-BFCEDD65F910}"/>
                </a:ext>
              </a:extLst>
            </p:cNvPr>
            <p:cNvSpPr/>
            <p:nvPr/>
          </p:nvSpPr>
          <p:spPr>
            <a:xfrm>
              <a:off x="3657599" y="544777"/>
              <a:ext cx="3522133" cy="1282700"/>
            </a:xfrm>
            <a:prstGeom prst="roundRect">
              <a:avLst/>
            </a:prstGeom>
            <a:grpFill/>
            <a:ln>
              <a:solidFill>
                <a:schemeClr val="bg1"/>
              </a:solidFill>
            </a:ln>
          </p:spPr>
          <p:style>
            <a:lnRef idx="2">
              <a:scrgbClr r="0" g="0" b="0"/>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矩形: 圆角 4">
              <a:extLst>
                <a:ext uri="{FF2B5EF4-FFF2-40B4-BE49-F238E27FC236}">
                  <a16:creationId xmlns:a16="http://schemas.microsoft.com/office/drawing/2014/main" id="{29615EE7-92D7-4409-BFD7-2F0378E38FF1}"/>
                </a:ext>
              </a:extLst>
            </p:cNvPr>
            <p:cNvSpPr txBox="1"/>
            <p:nvPr/>
          </p:nvSpPr>
          <p:spPr>
            <a:xfrm>
              <a:off x="3720215" y="607393"/>
              <a:ext cx="3396901" cy="1157468"/>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客单价</a:t>
              </a:r>
            </a:p>
          </p:txBody>
        </p:sp>
      </p:grpSp>
      <p:grpSp>
        <p:nvGrpSpPr>
          <p:cNvPr id="16" name="组合 15">
            <a:extLst>
              <a:ext uri="{FF2B5EF4-FFF2-40B4-BE49-F238E27FC236}">
                <a16:creationId xmlns:a16="http://schemas.microsoft.com/office/drawing/2014/main" id="{F1FD5695-7847-42DD-BD54-3BD86ACD90D9}"/>
              </a:ext>
            </a:extLst>
          </p:cNvPr>
          <p:cNvGrpSpPr/>
          <p:nvPr/>
        </p:nvGrpSpPr>
        <p:grpSpPr>
          <a:xfrm>
            <a:off x="1170969" y="4356363"/>
            <a:ext cx="3522133" cy="1282700"/>
            <a:chOff x="3657599" y="1987814"/>
            <a:chExt cx="3522133" cy="1282700"/>
          </a:xfrm>
          <a:solidFill>
            <a:schemeClr val="tx1">
              <a:lumMod val="75000"/>
              <a:lumOff val="25000"/>
            </a:schemeClr>
          </a:solidFill>
          <a:effectLst>
            <a:outerShdw blurRad="50800" dist="38100" dir="5400000" algn="t" rotWithShape="0">
              <a:prstClr val="black">
                <a:alpha val="40000"/>
              </a:prstClr>
            </a:outerShdw>
          </a:effectLst>
        </p:grpSpPr>
        <p:sp>
          <p:nvSpPr>
            <p:cNvPr id="17" name="矩形: 圆角 16">
              <a:extLst>
                <a:ext uri="{FF2B5EF4-FFF2-40B4-BE49-F238E27FC236}">
                  <a16:creationId xmlns:a16="http://schemas.microsoft.com/office/drawing/2014/main" id="{0CD89562-A8E5-4A85-9400-D84CDA9489DF}"/>
                </a:ext>
              </a:extLst>
            </p:cNvPr>
            <p:cNvSpPr/>
            <p:nvPr/>
          </p:nvSpPr>
          <p:spPr>
            <a:xfrm>
              <a:off x="3657599" y="1987814"/>
              <a:ext cx="3522133" cy="1282700"/>
            </a:xfrm>
            <a:prstGeom prst="roundRect">
              <a:avLst/>
            </a:prstGeom>
            <a:solidFill>
              <a:srgbClr val="EB3F32"/>
            </a:solidFill>
            <a:ln>
              <a:solidFill>
                <a:schemeClr val="bg1"/>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8" name="矩形: 圆角 6">
              <a:extLst>
                <a:ext uri="{FF2B5EF4-FFF2-40B4-BE49-F238E27FC236}">
                  <a16:creationId xmlns:a16="http://schemas.microsoft.com/office/drawing/2014/main" id="{BFB5C6B4-6E05-4B5E-A7E1-42DF6CE5CB4B}"/>
                </a:ext>
              </a:extLst>
            </p:cNvPr>
            <p:cNvSpPr txBox="1"/>
            <p:nvPr/>
          </p:nvSpPr>
          <p:spPr>
            <a:xfrm>
              <a:off x="3720215" y="2050430"/>
              <a:ext cx="3396901" cy="1157468"/>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转化率</a:t>
              </a:r>
            </a:p>
          </p:txBody>
        </p:sp>
      </p:grpSp>
      <p:grpSp>
        <p:nvGrpSpPr>
          <p:cNvPr id="19" name="组合 18">
            <a:extLst>
              <a:ext uri="{FF2B5EF4-FFF2-40B4-BE49-F238E27FC236}">
                <a16:creationId xmlns:a16="http://schemas.microsoft.com/office/drawing/2014/main" id="{F39341E0-DD80-479E-80E1-5DFECF849465}"/>
              </a:ext>
            </a:extLst>
          </p:cNvPr>
          <p:cNvGrpSpPr/>
          <p:nvPr/>
        </p:nvGrpSpPr>
        <p:grpSpPr>
          <a:xfrm>
            <a:off x="7530205" y="4356363"/>
            <a:ext cx="3522133" cy="1282700"/>
            <a:chOff x="3657599" y="3430852"/>
            <a:chExt cx="3522133" cy="1282700"/>
          </a:xfrm>
          <a:solidFill>
            <a:srgbClr val="30BAA0"/>
          </a:solidFill>
          <a:effectLst>
            <a:outerShdw blurRad="50800" dist="38100" dir="5400000" algn="t" rotWithShape="0">
              <a:prstClr val="black">
                <a:alpha val="40000"/>
              </a:prstClr>
            </a:outerShdw>
          </a:effectLst>
        </p:grpSpPr>
        <p:sp>
          <p:nvSpPr>
            <p:cNvPr id="20" name="矩形: 圆角 19">
              <a:extLst>
                <a:ext uri="{FF2B5EF4-FFF2-40B4-BE49-F238E27FC236}">
                  <a16:creationId xmlns:a16="http://schemas.microsoft.com/office/drawing/2014/main" id="{1C43D6F2-6BBD-4463-8CFC-DE1F8F87F90A}"/>
                </a:ext>
              </a:extLst>
            </p:cNvPr>
            <p:cNvSpPr/>
            <p:nvPr/>
          </p:nvSpPr>
          <p:spPr>
            <a:xfrm>
              <a:off x="3657599" y="3430852"/>
              <a:ext cx="3522133" cy="1282700"/>
            </a:xfrm>
            <a:prstGeom prst="roundRect">
              <a:avLst/>
            </a:prstGeom>
            <a:solidFill>
              <a:srgbClr val="FFC000"/>
            </a:solidFill>
            <a:ln>
              <a:solidFill>
                <a:schemeClr val="bg1"/>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1" name="矩形: 圆角 8">
              <a:extLst>
                <a:ext uri="{FF2B5EF4-FFF2-40B4-BE49-F238E27FC236}">
                  <a16:creationId xmlns:a16="http://schemas.microsoft.com/office/drawing/2014/main" id="{F02920E7-B0B3-4D9B-8AFE-E7D8153C94D4}"/>
                </a:ext>
              </a:extLst>
            </p:cNvPr>
            <p:cNvSpPr txBox="1"/>
            <p:nvPr/>
          </p:nvSpPr>
          <p:spPr>
            <a:xfrm>
              <a:off x="3720215" y="3493468"/>
              <a:ext cx="3396901" cy="1157468"/>
            </a:xfrm>
            <a:prstGeom prst="rect">
              <a:avLst/>
            </a:prstGeom>
            <a:noFill/>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CN" altLang="en-US" sz="2400" b="1" kern="1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用户</a:t>
              </a:r>
              <a:r>
                <a:rPr lang="en-US" altLang="zh-CN" sz="2400" b="1" kern="1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&amp;</a:t>
              </a:r>
              <a:r>
                <a:rPr lang="zh-CN" altLang="en-US" sz="2400" b="1" kern="12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流量</a:t>
              </a:r>
            </a:p>
          </p:txBody>
        </p:sp>
      </p:grpSp>
      <p:grpSp>
        <p:nvGrpSpPr>
          <p:cNvPr id="30" name="组合 55">
            <a:extLst>
              <a:ext uri="{FF2B5EF4-FFF2-40B4-BE49-F238E27FC236}">
                <a16:creationId xmlns:a16="http://schemas.microsoft.com/office/drawing/2014/main" id="{653213A5-ADDD-4520-B22B-46659ECCBF59}"/>
              </a:ext>
            </a:extLst>
          </p:cNvPr>
          <p:cNvGrpSpPr/>
          <p:nvPr/>
        </p:nvGrpSpPr>
        <p:grpSpPr bwMode="auto">
          <a:xfrm>
            <a:off x="4193818" y="177245"/>
            <a:ext cx="3573065" cy="696471"/>
            <a:chOff x="3791743" y="5346472"/>
            <a:chExt cx="5833187" cy="1152803"/>
          </a:xfrm>
          <a:effectLst/>
        </p:grpSpPr>
        <p:sp>
          <p:nvSpPr>
            <p:cNvPr id="31" name="任意多边形 166">
              <a:extLst>
                <a:ext uri="{FF2B5EF4-FFF2-40B4-BE49-F238E27FC236}">
                  <a16:creationId xmlns:a16="http://schemas.microsoft.com/office/drawing/2014/main" id="{E30933C2-9B17-4879-BDFF-2E99FCCCE2C4}"/>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32" name="圆角矩形 165">
              <a:extLst>
                <a:ext uri="{FF2B5EF4-FFF2-40B4-BE49-F238E27FC236}">
                  <a16:creationId xmlns:a16="http://schemas.microsoft.com/office/drawing/2014/main" id="{3E412583-10A7-40A2-A54F-C80BB0B54EA6}"/>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33" name="圆角矩形 167">
              <a:extLst>
                <a:ext uri="{FF2B5EF4-FFF2-40B4-BE49-F238E27FC236}">
                  <a16:creationId xmlns:a16="http://schemas.microsoft.com/office/drawing/2014/main" id="{50E2042E-F4F7-4A26-A63C-003E02CA23D0}"/>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1431985036"/>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1800"/>
                                            <p:tgtEl>
                                              <p:spTgt spid="10"/>
                                            </p:tgtEl>
                                          </p:cBhvr>
                                        </p:animEffect>
                                      </p:childTnLst>
                                    </p:cTn>
                                  </p:par>
                                </p:childTnLst>
                              </p:cTn>
                            </p:par>
                            <p:par>
                              <p:cTn id="12" fill="hold">
                                <p:stCondLst>
                                  <p:cond delay="2300"/>
                                </p:stCondLst>
                                <p:childTnLst>
                                  <p:par>
                                    <p:cTn id="13" presetID="2" presetClass="entr" presetSubtype="4" fill="hold" nodeType="afterEffect" p14:presetBounceEnd="36000">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14:bounceEnd="36000">
                                          <p:cBhvr additive="base">
                                            <p:cTn id="15" dur="500" fill="hold"/>
                                            <p:tgtEl>
                                              <p:spTgt spid="13"/>
                                            </p:tgtEl>
                                            <p:attrNameLst>
                                              <p:attrName>ppt_x</p:attrName>
                                            </p:attrNameLst>
                                          </p:cBhvr>
                                          <p:tavLst>
                                            <p:tav tm="0">
                                              <p:val>
                                                <p:strVal val="#ppt_x"/>
                                              </p:val>
                                            </p:tav>
                                            <p:tav tm="100000">
                                              <p:val>
                                                <p:strVal val="#ppt_x"/>
                                              </p:val>
                                            </p:tav>
                                          </p:tavLst>
                                        </p:anim>
                                        <p:anim calcmode="lin" valueType="num" p14:bounceEnd="36000">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2800"/>
                                </p:stCondLst>
                                <p:childTnLst>
                                  <p:par>
                                    <p:cTn id="18" presetID="2" presetClass="entr" presetSubtype="4" fill="hold" nodeType="afterEffect" p14:presetBounceEnd="36000">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14:bounceEnd="36000">
                                          <p:cBhvr additive="base">
                                            <p:cTn id="20" dur="500" fill="hold"/>
                                            <p:tgtEl>
                                              <p:spTgt spid="16"/>
                                            </p:tgtEl>
                                            <p:attrNameLst>
                                              <p:attrName>ppt_x</p:attrName>
                                            </p:attrNameLst>
                                          </p:cBhvr>
                                          <p:tavLst>
                                            <p:tav tm="0">
                                              <p:val>
                                                <p:strVal val="#ppt_x"/>
                                              </p:val>
                                            </p:tav>
                                            <p:tav tm="100000">
                                              <p:val>
                                                <p:strVal val="#ppt_x"/>
                                              </p:val>
                                            </p:tav>
                                          </p:tavLst>
                                        </p:anim>
                                        <p:anim calcmode="lin" valueType="num" p14:bounceEnd="36000">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par>
                              <p:cTn id="22" fill="hold">
                                <p:stCondLst>
                                  <p:cond delay="3300"/>
                                </p:stCondLst>
                                <p:childTnLst>
                                  <p:par>
                                    <p:cTn id="23" presetID="2" presetClass="entr" presetSubtype="4" fill="hold" nodeType="afterEffect" p14:presetBounceEnd="36000">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14:bounceEnd="36000">
                                          <p:cBhvr additive="base">
                                            <p:cTn id="25" dur="500" fill="hold"/>
                                            <p:tgtEl>
                                              <p:spTgt spid="19"/>
                                            </p:tgtEl>
                                            <p:attrNameLst>
                                              <p:attrName>ppt_x</p:attrName>
                                            </p:attrNameLst>
                                          </p:cBhvr>
                                          <p:tavLst>
                                            <p:tav tm="0">
                                              <p:val>
                                                <p:strVal val="#ppt_x"/>
                                              </p:val>
                                            </p:tav>
                                            <p:tav tm="100000">
                                              <p:val>
                                                <p:strVal val="#ppt_x"/>
                                              </p:val>
                                            </p:tav>
                                          </p:tavLst>
                                        </p:anim>
                                        <p:anim calcmode="lin" valueType="num" p14:bounceEnd="36000">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arn(inVertical)">
                                          <p:cBhvr>
                                            <p:cTn id="11" dur="1800"/>
                                            <p:tgtEl>
                                              <p:spTgt spid="10"/>
                                            </p:tgtEl>
                                          </p:cBhvr>
                                        </p:animEffect>
                                      </p:childTnLst>
                                    </p:cTn>
                                  </p:par>
                                </p:childTnLst>
                              </p:cTn>
                            </p:par>
                            <p:par>
                              <p:cTn id="12" fill="hold">
                                <p:stCondLst>
                                  <p:cond delay="2300"/>
                                </p:stCondLst>
                                <p:childTnLst>
                                  <p:par>
                                    <p:cTn id="13" presetID="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2800"/>
                                </p:stCondLst>
                                <p:childTnLst>
                                  <p:par>
                                    <p:cTn id="18" presetID="2" presetClass="entr" presetSubtype="4"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childTnLst>
                              </p:cTn>
                            </p:par>
                            <p:par>
                              <p:cTn id="22" fill="hold">
                                <p:stCondLst>
                                  <p:cond delay="3300"/>
                                </p:stCondLst>
                                <p:childTnLst>
                                  <p:par>
                                    <p:cTn id="23" presetID="2" presetClass="entr" presetSubtype="4"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grpSp>
        <p:nvGrpSpPr>
          <p:cNvPr id="9" name="组合 8">
            <a:extLst>
              <a:ext uri="{FF2B5EF4-FFF2-40B4-BE49-F238E27FC236}">
                <a16:creationId xmlns:a16="http://schemas.microsoft.com/office/drawing/2014/main" id="{45B5F067-E8E8-46C9-BC3F-11BBB046506B}"/>
              </a:ext>
            </a:extLst>
          </p:cNvPr>
          <p:cNvGrpSpPr/>
          <p:nvPr/>
        </p:nvGrpSpPr>
        <p:grpSpPr>
          <a:xfrm>
            <a:off x="1764787" y="1336993"/>
            <a:ext cx="7514295" cy="5025573"/>
            <a:chOff x="1182896" y="882480"/>
            <a:chExt cx="8551232" cy="5719078"/>
          </a:xfrm>
        </p:grpSpPr>
        <p:cxnSp>
          <p:nvCxnSpPr>
            <p:cNvPr id="32" name="直接连接符 31">
              <a:extLst>
                <a:ext uri="{FF2B5EF4-FFF2-40B4-BE49-F238E27FC236}">
                  <a16:creationId xmlns:a16="http://schemas.microsoft.com/office/drawing/2014/main" id="{2B8A7A2B-1734-4F0D-8695-255F6006997F}"/>
                </a:ext>
              </a:extLst>
            </p:cNvPr>
            <p:cNvCxnSpPr>
              <a:cxnSpLocks/>
            </p:cNvCxnSpPr>
            <p:nvPr/>
          </p:nvCxnSpPr>
          <p:spPr>
            <a:xfrm>
              <a:off x="6036851" y="3030076"/>
              <a:ext cx="0" cy="3219735"/>
            </a:xfrm>
            <a:prstGeom prst="line">
              <a:avLst/>
            </a:prstGeom>
            <a:ln w="19050">
              <a:solidFill>
                <a:srgbClr val="95DACD"/>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711D0DE8-FCA2-4B26-89B9-998A9C7BB0D0}"/>
                </a:ext>
              </a:extLst>
            </p:cNvPr>
            <p:cNvCxnSpPr>
              <a:cxnSpLocks/>
            </p:cNvCxnSpPr>
            <p:nvPr/>
          </p:nvCxnSpPr>
          <p:spPr>
            <a:xfrm>
              <a:off x="8630169" y="3150109"/>
              <a:ext cx="0" cy="2576945"/>
            </a:xfrm>
            <a:prstGeom prst="line">
              <a:avLst/>
            </a:prstGeom>
            <a:ln w="19050">
              <a:solidFill>
                <a:srgbClr val="95DACD"/>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id="{9E2DA87E-9E9D-479C-BE61-0FC80F1FC221}"/>
                </a:ext>
              </a:extLst>
            </p:cNvPr>
            <p:cNvGrpSpPr/>
            <p:nvPr/>
          </p:nvGrpSpPr>
          <p:grpSpPr>
            <a:xfrm>
              <a:off x="1182896" y="882480"/>
              <a:ext cx="8551232" cy="5719078"/>
              <a:chOff x="1182896" y="-2629647"/>
              <a:chExt cx="8551232" cy="5719078"/>
            </a:xfrm>
          </p:grpSpPr>
          <p:sp>
            <p:nvSpPr>
              <p:cNvPr id="34" name="左大括号 33">
                <a:extLst>
                  <a:ext uri="{FF2B5EF4-FFF2-40B4-BE49-F238E27FC236}">
                    <a16:creationId xmlns:a16="http://schemas.microsoft.com/office/drawing/2014/main" id="{4F91A87F-7042-4744-AE84-7E243BB39C7D}"/>
                  </a:ext>
                </a:extLst>
              </p:cNvPr>
              <p:cNvSpPr/>
              <p:nvPr/>
            </p:nvSpPr>
            <p:spPr>
              <a:xfrm rot="5400000">
                <a:off x="5920634" y="-4179214"/>
                <a:ext cx="276820" cy="5151606"/>
              </a:xfrm>
              <a:prstGeom prst="leftBrace">
                <a:avLst/>
              </a:prstGeom>
              <a:noFill/>
              <a:ln>
                <a:solidFill>
                  <a:srgbClr val="30BAA0"/>
                </a:solidFill>
              </a:ln>
              <a:effectLst>
                <a:outerShdw blurRad="50800" dist="38100" dir="5400000" algn="t"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zh-CN" altLang="en-US" sz="160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35" name="流程图: 可选过程 34">
                <a:extLst>
                  <a:ext uri="{FF2B5EF4-FFF2-40B4-BE49-F238E27FC236}">
                    <a16:creationId xmlns:a16="http://schemas.microsoft.com/office/drawing/2014/main" id="{E75EFC2E-608B-425D-B766-C2DCAAE5D2E5}"/>
                  </a:ext>
                </a:extLst>
              </p:cNvPr>
              <p:cNvSpPr/>
              <p:nvPr/>
            </p:nvSpPr>
            <p:spPr>
              <a:xfrm>
                <a:off x="4560159" y="-2629647"/>
                <a:ext cx="2939533" cy="717992"/>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3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用户</a:t>
                </a:r>
                <a:r>
                  <a:rPr lang="en-US" altLang="zh-CN" sz="3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&amp;</a:t>
                </a:r>
                <a:r>
                  <a:rPr lang="zh-CN" altLang="en-US" sz="32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流量</a:t>
                </a:r>
              </a:p>
            </p:txBody>
          </p:sp>
          <p:sp>
            <p:nvSpPr>
              <p:cNvPr id="55" name="流程图: 可选过程 54">
                <a:extLst>
                  <a:ext uri="{FF2B5EF4-FFF2-40B4-BE49-F238E27FC236}">
                    <a16:creationId xmlns:a16="http://schemas.microsoft.com/office/drawing/2014/main" id="{FF9CA12D-A751-4E03-AE2E-FFDA304E9C4B}"/>
                  </a:ext>
                </a:extLst>
              </p:cNvPr>
              <p:cNvSpPr/>
              <p:nvPr/>
            </p:nvSpPr>
            <p:spPr>
              <a:xfrm>
                <a:off x="7877160" y="-1254121"/>
                <a:ext cx="1429380"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站内流量</a:t>
                </a:r>
              </a:p>
            </p:txBody>
          </p:sp>
          <p:sp>
            <p:nvSpPr>
              <p:cNvPr id="56" name="流程图: 可选过程 55">
                <a:extLst>
                  <a:ext uri="{FF2B5EF4-FFF2-40B4-BE49-F238E27FC236}">
                    <a16:creationId xmlns:a16="http://schemas.microsoft.com/office/drawing/2014/main" id="{8902B5A7-542B-4D48-887D-3542ECA37A1B}"/>
                  </a:ext>
                </a:extLst>
              </p:cNvPr>
              <p:cNvSpPr/>
              <p:nvPr/>
            </p:nvSpPr>
            <p:spPr>
              <a:xfrm>
                <a:off x="7877160" y="-83127"/>
                <a:ext cx="1429380"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主搜优化</a:t>
                </a:r>
              </a:p>
            </p:txBody>
          </p:sp>
          <p:sp>
            <p:nvSpPr>
              <p:cNvPr id="57" name="流程图: 可选过程 56">
                <a:extLst>
                  <a:ext uri="{FF2B5EF4-FFF2-40B4-BE49-F238E27FC236}">
                    <a16:creationId xmlns:a16="http://schemas.microsoft.com/office/drawing/2014/main" id="{E64A2F81-7CD1-4896-8909-57F0AC0E2A9A}"/>
                  </a:ext>
                </a:extLst>
              </p:cNvPr>
              <p:cNvSpPr/>
              <p:nvPr/>
            </p:nvSpPr>
            <p:spPr>
              <a:xfrm>
                <a:off x="7749516" y="1004659"/>
                <a:ext cx="1684667"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站内营销活动</a:t>
                </a:r>
              </a:p>
            </p:txBody>
          </p:sp>
          <p:sp>
            <p:nvSpPr>
              <p:cNvPr id="58" name="流程图: 可选过程 57">
                <a:extLst>
                  <a:ext uri="{FF2B5EF4-FFF2-40B4-BE49-F238E27FC236}">
                    <a16:creationId xmlns:a16="http://schemas.microsoft.com/office/drawing/2014/main" id="{FDEC7905-50E4-4BA3-A396-29D5409CF20B}"/>
                  </a:ext>
                </a:extLst>
              </p:cNvPr>
              <p:cNvSpPr/>
              <p:nvPr/>
            </p:nvSpPr>
            <p:spPr>
              <a:xfrm>
                <a:off x="7571721" y="1896762"/>
                <a:ext cx="2162407"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直通车 钻展等</a:t>
                </a:r>
              </a:p>
            </p:txBody>
          </p:sp>
          <p:sp>
            <p:nvSpPr>
              <p:cNvPr id="47" name="流程图: 可选过程 46">
                <a:extLst>
                  <a:ext uri="{FF2B5EF4-FFF2-40B4-BE49-F238E27FC236}">
                    <a16:creationId xmlns:a16="http://schemas.microsoft.com/office/drawing/2014/main" id="{D2B9FEFC-39B5-4CEB-BD9E-B8E589FC8ED0}"/>
                  </a:ext>
                </a:extLst>
              </p:cNvPr>
              <p:cNvSpPr/>
              <p:nvPr/>
            </p:nvSpPr>
            <p:spPr>
              <a:xfrm>
                <a:off x="5315234" y="-1261902"/>
                <a:ext cx="1429381" cy="703493"/>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站外流量</a:t>
                </a:r>
              </a:p>
            </p:txBody>
          </p:sp>
          <p:sp>
            <p:nvSpPr>
              <p:cNvPr id="48" name="流程图: 可选过程 47">
                <a:extLst>
                  <a:ext uri="{FF2B5EF4-FFF2-40B4-BE49-F238E27FC236}">
                    <a16:creationId xmlns:a16="http://schemas.microsoft.com/office/drawing/2014/main" id="{9FD0FB05-1E19-4A60-B753-03CE13636451}"/>
                  </a:ext>
                </a:extLst>
              </p:cNvPr>
              <p:cNvSpPr/>
              <p:nvPr/>
            </p:nvSpPr>
            <p:spPr>
              <a:xfrm>
                <a:off x="5284564" y="-348587"/>
                <a:ext cx="1429381" cy="703493"/>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淘客</a:t>
                </a:r>
              </a:p>
            </p:txBody>
          </p:sp>
          <p:sp>
            <p:nvSpPr>
              <p:cNvPr id="49" name="流程图: 可选过程 48">
                <a:extLst>
                  <a:ext uri="{FF2B5EF4-FFF2-40B4-BE49-F238E27FC236}">
                    <a16:creationId xmlns:a16="http://schemas.microsoft.com/office/drawing/2014/main" id="{C7B07102-5F6C-4FD8-9463-B29C560E4828}"/>
                  </a:ext>
                </a:extLst>
              </p:cNvPr>
              <p:cNvSpPr/>
              <p:nvPr/>
            </p:nvSpPr>
            <p:spPr>
              <a:xfrm>
                <a:off x="5284563" y="1479346"/>
                <a:ext cx="1429381" cy="703493"/>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网络软文</a:t>
                </a:r>
              </a:p>
            </p:txBody>
          </p:sp>
          <p:sp>
            <p:nvSpPr>
              <p:cNvPr id="50" name="流程图: 可选过程 49">
                <a:extLst>
                  <a:ext uri="{FF2B5EF4-FFF2-40B4-BE49-F238E27FC236}">
                    <a16:creationId xmlns:a16="http://schemas.microsoft.com/office/drawing/2014/main" id="{284306D5-C5E4-4D0C-AA8C-0001C69FFA70}"/>
                  </a:ext>
                </a:extLst>
              </p:cNvPr>
              <p:cNvSpPr/>
              <p:nvPr/>
            </p:nvSpPr>
            <p:spPr>
              <a:xfrm>
                <a:off x="5286040" y="566031"/>
                <a:ext cx="1429381" cy="703493"/>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折扣网站</a:t>
                </a:r>
              </a:p>
            </p:txBody>
          </p:sp>
          <p:sp>
            <p:nvSpPr>
              <p:cNvPr id="51" name="流程图: 可选过程 50">
                <a:extLst>
                  <a:ext uri="{FF2B5EF4-FFF2-40B4-BE49-F238E27FC236}">
                    <a16:creationId xmlns:a16="http://schemas.microsoft.com/office/drawing/2014/main" id="{11AF1FE8-1376-4AA8-8BB1-6D173F7A81E8}"/>
                  </a:ext>
                </a:extLst>
              </p:cNvPr>
              <p:cNvSpPr/>
              <p:nvPr/>
            </p:nvSpPr>
            <p:spPr>
              <a:xfrm>
                <a:off x="5281162" y="2385938"/>
                <a:ext cx="1429381" cy="703493"/>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自媒体</a:t>
                </a:r>
              </a:p>
            </p:txBody>
          </p:sp>
          <p:sp>
            <p:nvSpPr>
              <p:cNvPr id="39" name="流程图: 可选过程 38">
                <a:extLst>
                  <a:ext uri="{FF2B5EF4-FFF2-40B4-BE49-F238E27FC236}">
                    <a16:creationId xmlns:a16="http://schemas.microsoft.com/office/drawing/2014/main" id="{50610C55-C7C4-403E-AF98-018868979DC3}"/>
                  </a:ext>
                </a:extLst>
              </p:cNvPr>
              <p:cNvSpPr/>
              <p:nvPr/>
            </p:nvSpPr>
            <p:spPr>
              <a:xfrm>
                <a:off x="2742004" y="-1254121"/>
                <a:ext cx="1429381"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老客户口碑</a:t>
                </a:r>
              </a:p>
            </p:txBody>
          </p:sp>
          <p:sp>
            <p:nvSpPr>
              <p:cNvPr id="40" name="左大括号 39">
                <a:extLst>
                  <a:ext uri="{FF2B5EF4-FFF2-40B4-BE49-F238E27FC236}">
                    <a16:creationId xmlns:a16="http://schemas.microsoft.com/office/drawing/2014/main" id="{CEE781BC-108E-43BA-8B8E-FF783D69124B}"/>
                  </a:ext>
                </a:extLst>
              </p:cNvPr>
              <p:cNvSpPr/>
              <p:nvPr/>
            </p:nvSpPr>
            <p:spPr>
              <a:xfrm rot="5400000">
                <a:off x="3341401" y="-843432"/>
                <a:ext cx="193397" cy="1327212"/>
              </a:xfrm>
              <a:prstGeom prst="leftBrace">
                <a:avLst/>
              </a:prstGeom>
              <a:noFill/>
              <a:ln>
                <a:solidFill>
                  <a:srgbClr val="30BAA0"/>
                </a:solidFill>
              </a:ln>
              <a:effectLst>
                <a:outerShdw blurRad="50800" dist="38100" dir="5400000" algn="t"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zh-CN" altLang="en-US" sz="160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1" name="流程图: 可选过程 40">
                <a:extLst>
                  <a:ext uri="{FF2B5EF4-FFF2-40B4-BE49-F238E27FC236}">
                    <a16:creationId xmlns:a16="http://schemas.microsoft.com/office/drawing/2014/main" id="{FAAEF728-4829-4A91-81F9-64C1A3F12CE8}"/>
                  </a:ext>
                </a:extLst>
              </p:cNvPr>
              <p:cNvSpPr/>
              <p:nvPr/>
            </p:nvSpPr>
            <p:spPr>
              <a:xfrm>
                <a:off x="3511426" y="86638"/>
                <a:ext cx="1429381"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SNS</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42" name="流程图: 可选过程 41">
                <a:extLst>
                  <a:ext uri="{FF2B5EF4-FFF2-40B4-BE49-F238E27FC236}">
                    <a16:creationId xmlns:a16="http://schemas.microsoft.com/office/drawing/2014/main" id="{7D956262-C092-486E-8A3C-DFCDFAD4D290}"/>
                  </a:ext>
                </a:extLst>
              </p:cNvPr>
              <p:cNvSpPr/>
              <p:nvPr/>
            </p:nvSpPr>
            <p:spPr>
              <a:xfrm>
                <a:off x="1182896" y="86638"/>
                <a:ext cx="1782031" cy="703494"/>
              </a:xfrm>
              <a:prstGeom prst="flowChartAlternateProcess">
                <a:avLst/>
              </a:prstGeom>
              <a:solidFill>
                <a:srgbClr val="30BAA0"/>
              </a:solidFill>
              <a:ln>
                <a:solidFill>
                  <a:schemeClr val="bg1"/>
                </a:solidFill>
              </a:ln>
              <a:effectLst>
                <a:outerShdw blurRad="50800" dist="38100" dir="5400000" algn="t" rotWithShape="0">
                  <a:prstClr val="black">
                    <a:alpha val="40000"/>
                  </a:prstClr>
                </a:outerShdw>
              </a:effectLst>
            </p:spPr>
            <p:style>
              <a:lnRef idx="2">
                <a:schemeClr val="accent3"/>
              </a:lnRef>
              <a:fillRef idx="1">
                <a:schemeClr val="lt1"/>
              </a:fillRef>
              <a:effectRef idx="0">
                <a:schemeClr val="accent3"/>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店铺</a:t>
                </a: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VIP</a:t>
                </a: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升级</a:t>
                </a:r>
              </a:p>
            </p:txBody>
          </p:sp>
        </p:grpSp>
      </p:grpSp>
      <p:grpSp>
        <p:nvGrpSpPr>
          <p:cNvPr id="36" name="组合 55">
            <a:extLst>
              <a:ext uri="{FF2B5EF4-FFF2-40B4-BE49-F238E27FC236}">
                <a16:creationId xmlns:a16="http://schemas.microsoft.com/office/drawing/2014/main" id="{9D9C9953-C7C6-42C8-9437-7C1C4218DE82}"/>
              </a:ext>
            </a:extLst>
          </p:cNvPr>
          <p:cNvGrpSpPr/>
          <p:nvPr/>
        </p:nvGrpSpPr>
        <p:grpSpPr bwMode="auto">
          <a:xfrm>
            <a:off x="4193818" y="177245"/>
            <a:ext cx="3573065" cy="696471"/>
            <a:chOff x="3791743" y="5346472"/>
            <a:chExt cx="5833187" cy="1152803"/>
          </a:xfrm>
          <a:effectLst/>
        </p:grpSpPr>
        <p:sp>
          <p:nvSpPr>
            <p:cNvPr id="37" name="任意多边形 166">
              <a:extLst>
                <a:ext uri="{FF2B5EF4-FFF2-40B4-BE49-F238E27FC236}">
                  <a16:creationId xmlns:a16="http://schemas.microsoft.com/office/drawing/2014/main" id="{F0598293-076E-4590-820E-86BC65780ABE}"/>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38" name="圆角矩形 165">
              <a:extLst>
                <a:ext uri="{FF2B5EF4-FFF2-40B4-BE49-F238E27FC236}">
                  <a16:creationId xmlns:a16="http://schemas.microsoft.com/office/drawing/2014/main" id="{AF76AC01-80D7-4B30-A5C9-B58E9D1B80A3}"/>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61" name="圆角矩形 167">
              <a:extLst>
                <a:ext uri="{FF2B5EF4-FFF2-40B4-BE49-F238E27FC236}">
                  <a16:creationId xmlns:a16="http://schemas.microsoft.com/office/drawing/2014/main" id="{B0CB0BF8-37B5-46AA-A917-313CD422648F}"/>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pic>
        <p:nvPicPr>
          <p:cNvPr id="62" name="图片 61">
            <a:extLst>
              <a:ext uri="{FF2B5EF4-FFF2-40B4-BE49-F238E27FC236}">
                <a16:creationId xmlns:a16="http://schemas.microsoft.com/office/drawing/2014/main" id="{6DF10015-62B8-41A3-B538-A89BA4C821C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31371" y="5058901"/>
            <a:ext cx="2287461" cy="2110165"/>
          </a:xfrm>
          <a:prstGeom prst="rect">
            <a:avLst/>
          </a:prstGeom>
        </p:spPr>
      </p:pic>
      <p:pic>
        <p:nvPicPr>
          <p:cNvPr id="63" name="图片 62">
            <a:extLst>
              <a:ext uri="{FF2B5EF4-FFF2-40B4-BE49-F238E27FC236}">
                <a16:creationId xmlns:a16="http://schemas.microsoft.com/office/drawing/2014/main" id="{AAA80755-F604-41C8-B01A-6D7E344914E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048093" y="-974416"/>
            <a:ext cx="4715822" cy="3013305"/>
          </a:xfrm>
          <a:prstGeom prst="rect">
            <a:avLst/>
          </a:prstGeom>
        </p:spPr>
      </p:pic>
    </p:spTree>
    <p:extLst>
      <p:ext uri="{BB962C8B-B14F-4D97-AF65-F5344CB8AC3E}">
        <p14:creationId xmlns:p14="http://schemas.microsoft.com/office/powerpoint/2010/main" val="2982580811"/>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randombar(horizontal)">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grpSp>
        <p:nvGrpSpPr>
          <p:cNvPr id="3" name="组合 2">
            <a:extLst>
              <a:ext uri="{FF2B5EF4-FFF2-40B4-BE49-F238E27FC236}">
                <a16:creationId xmlns:a16="http://schemas.microsoft.com/office/drawing/2014/main" id="{51D46490-653D-487C-B809-5956869F1610}"/>
              </a:ext>
            </a:extLst>
          </p:cNvPr>
          <p:cNvGrpSpPr/>
          <p:nvPr/>
        </p:nvGrpSpPr>
        <p:grpSpPr>
          <a:xfrm>
            <a:off x="1594706" y="1471275"/>
            <a:ext cx="9601067" cy="3552395"/>
            <a:chOff x="1594706" y="1471275"/>
            <a:chExt cx="9601067" cy="3552395"/>
          </a:xfrm>
        </p:grpSpPr>
        <p:cxnSp>
          <p:nvCxnSpPr>
            <p:cNvPr id="22" name="肘形连接符 6">
              <a:extLst>
                <a:ext uri="{FF2B5EF4-FFF2-40B4-BE49-F238E27FC236}">
                  <a16:creationId xmlns:a16="http://schemas.microsoft.com/office/drawing/2014/main" id="{7A37A6FF-817E-4A00-B302-EDF23570291A}"/>
                </a:ext>
              </a:extLst>
            </p:cNvPr>
            <p:cNvCxnSpPr/>
            <p:nvPr/>
          </p:nvCxnSpPr>
          <p:spPr>
            <a:xfrm>
              <a:off x="5901461" y="4132114"/>
              <a:ext cx="1882672" cy="270139"/>
            </a:xfrm>
            <a:prstGeom prst="bentConnector3">
              <a:avLst>
                <a:gd name="adj1" fmla="val 10048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29" name="左大括号 28">
              <a:extLst>
                <a:ext uri="{FF2B5EF4-FFF2-40B4-BE49-F238E27FC236}">
                  <a16:creationId xmlns:a16="http://schemas.microsoft.com/office/drawing/2014/main" id="{3C19FB24-6066-4BA9-8D5B-40911FA81013}"/>
                </a:ext>
              </a:extLst>
            </p:cNvPr>
            <p:cNvSpPr/>
            <p:nvPr/>
          </p:nvSpPr>
          <p:spPr>
            <a:xfrm>
              <a:off x="2084524" y="1977803"/>
              <a:ext cx="268960" cy="2215099"/>
            </a:xfrm>
            <a:prstGeom prst="leftBrace">
              <a:avLst/>
            </a:prstGeom>
            <a:noFill/>
            <a:ln w="28575">
              <a:solidFill>
                <a:schemeClr val="bg1"/>
              </a:solidFill>
            </a:ln>
            <a:effectLst>
              <a:outerShdw blurRad="50800" dist="38100" dir="5400000" algn="t"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zh-CN" altLang="en-US" sz="1600" b="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30" name="肘形连接符 14">
              <a:extLst>
                <a:ext uri="{FF2B5EF4-FFF2-40B4-BE49-F238E27FC236}">
                  <a16:creationId xmlns:a16="http://schemas.microsoft.com/office/drawing/2014/main" id="{B56902E4-E00C-417F-BBB5-B47C5DE516E2}"/>
                </a:ext>
              </a:extLst>
            </p:cNvPr>
            <p:cNvCxnSpPr/>
            <p:nvPr/>
          </p:nvCxnSpPr>
          <p:spPr>
            <a:xfrm>
              <a:off x="6664110" y="1478031"/>
              <a:ext cx="1882672" cy="270139"/>
            </a:xfrm>
            <a:prstGeom prst="bentConnector3">
              <a:avLst>
                <a:gd name="adj1" fmla="val 10048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31" name="肘形连接符 15">
              <a:extLst>
                <a:ext uri="{FF2B5EF4-FFF2-40B4-BE49-F238E27FC236}">
                  <a16:creationId xmlns:a16="http://schemas.microsoft.com/office/drawing/2014/main" id="{DDF6B467-B0E8-43C5-8A68-4498E26723F6}"/>
                </a:ext>
              </a:extLst>
            </p:cNvPr>
            <p:cNvCxnSpPr/>
            <p:nvPr/>
          </p:nvCxnSpPr>
          <p:spPr>
            <a:xfrm>
              <a:off x="4799856" y="1484784"/>
              <a:ext cx="1882672" cy="270139"/>
            </a:xfrm>
            <a:prstGeom prst="bentConnector3">
              <a:avLst>
                <a:gd name="adj1" fmla="val 10048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32" name="肘形连接符 16">
              <a:extLst>
                <a:ext uri="{FF2B5EF4-FFF2-40B4-BE49-F238E27FC236}">
                  <a16:creationId xmlns:a16="http://schemas.microsoft.com/office/drawing/2014/main" id="{420F54A1-72FA-4E7D-ACD1-D350BA60380F}"/>
                </a:ext>
              </a:extLst>
            </p:cNvPr>
            <p:cNvCxnSpPr/>
            <p:nvPr/>
          </p:nvCxnSpPr>
          <p:spPr>
            <a:xfrm>
              <a:off x="3720356" y="1471287"/>
              <a:ext cx="1050025" cy="202601"/>
            </a:xfrm>
            <a:prstGeom prst="bentConnector3">
              <a:avLst>
                <a:gd name="adj1" fmla="val 10157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33" name="流程图: 可选过程 32">
              <a:extLst>
                <a:ext uri="{FF2B5EF4-FFF2-40B4-BE49-F238E27FC236}">
                  <a16:creationId xmlns:a16="http://schemas.microsoft.com/office/drawing/2014/main" id="{71BDBF0C-D526-49E7-A9E3-7AE760D459EE}"/>
                </a:ext>
              </a:extLst>
            </p:cNvPr>
            <p:cNvSpPr/>
            <p:nvPr/>
          </p:nvSpPr>
          <p:spPr>
            <a:xfrm>
              <a:off x="1594706" y="2004821"/>
              <a:ext cx="438244" cy="1999026"/>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转化</a:t>
              </a:r>
            </a:p>
          </p:txBody>
        </p:sp>
        <p:sp>
          <p:nvSpPr>
            <p:cNvPr id="34" name="流程图: 可选过程 33">
              <a:extLst>
                <a:ext uri="{FF2B5EF4-FFF2-40B4-BE49-F238E27FC236}">
                  <a16:creationId xmlns:a16="http://schemas.microsoft.com/office/drawing/2014/main" id="{9C4C7A81-B335-4CA3-88F2-7B346A71AE1D}"/>
                </a:ext>
              </a:extLst>
            </p:cNvPr>
            <p:cNvSpPr/>
            <p:nvPr/>
          </p:nvSpPr>
          <p:spPr>
            <a:xfrm>
              <a:off x="2390493" y="1471353"/>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页面优化</a:t>
              </a:r>
            </a:p>
          </p:txBody>
        </p:sp>
        <p:sp>
          <p:nvSpPr>
            <p:cNvPr id="51" name="流程图: 可选过程 50">
              <a:extLst>
                <a:ext uri="{FF2B5EF4-FFF2-40B4-BE49-F238E27FC236}">
                  <a16:creationId xmlns:a16="http://schemas.microsoft.com/office/drawing/2014/main" id="{D33A5097-4A49-4178-A5BC-A6DBA607FBC4}"/>
                </a:ext>
              </a:extLst>
            </p:cNvPr>
            <p:cNvSpPr/>
            <p:nvPr/>
          </p:nvSpPr>
          <p:spPr>
            <a:xfrm>
              <a:off x="2379440" y="2747771"/>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店铺活动</a:t>
              </a:r>
            </a:p>
          </p:txBody>
        </p:sp>
        <p:sp>
          <p:nvSpPr>
            <p:cNvPr id="52" name="流程图: 可选过程 51">
              <a:extLst>
                <a:ext uri="{FF2B5EF4-FFF2-40B4-BE49-F238E27FC236}">
                  <a16:creationId xmlns:a16="http://schemas.microsoft.com/office/drawing/2014/main" id="{E12AB555-E5EA-4966-AD26-F08BFE0D9288}"/>
                </a:ext>
              </a:extLst>
            </p:cNvPr>
            <p:cNvSpPr/>
            <p:nvPr/>
          </p:nvSpPr>
          <p:spPr>
            <a:xfrm>
              <a:off x="2390490" y="4084965"/>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客服</a:t>
              </a:r>
            </a:p>
          </p:txBody>
        </p:sp>
        <p:sp>
          <p:nvSpPr>
            <p:cNvPr id="53" name="流程图: 可选过程 52">
              <a:extLst>
                <a:ext uri="{FF2B5EF4-FFF2-40B4-BE49-F238E27FC236}">
                  <a16:creationId xmlns:a16="http://schemas.microsoft.com/office/drawing/2014/main" id="{137AEDFE-60F6-4AC3-BC7D-B1030C9A45B7}"/>
                </a:ext>
              </a:extLst>
            </p:cNvPr>
            <p:cNvSpPr/>
            <p:nvPr/>
          </p:nvSpPr>
          <p:spPr>
            <a:xfrm>
              <a:off x="4210363" y="1673969"/>
              <a:ext cx="1591616"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专业的商品信息</a:t>
              </a:r>
            </a:p>
          </p:txBody>
        </p:sp>
        <p:sp>
          <p:nvSpPr>
            <p:cNvPr id="54" name="流程图: 可选过程 53">
              <a:extLst>
                <a:ext uri="{FF2B5EF4-FFF2-40B4-BE49-F238E27FC236}">
                  <a16:creationId xmlns:a16="http://schemas.microsoft.com/office/drawing/2014/main" id="{9B910B34-48C2-4CF9-89F5-52657EED2EF8}"/>
                </a:ext>
              </a:extLst>
            </p:cNvPr>
            <p:cNvSpPr/>
            <p:nvPr/>
          </p:nvSpPr>
          <p:spPr>
            <a:xfrm>
              <a:off x="5905309" y="1694228"/>
              <a:ext cx="1808821"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独特的店铺特色</a:t>
              </a:r>
            </a:p>
          </p:txBody>
        </p:sp>
        <p:sp>
          <p:nvSpPr>
            <p:cNvPr id="55" name="流程图: 可选过程 54">
              <a:extLst>
                <a:ext uri="{FF2B5EF4-FFF2-40B4-BE49-F238E27FC236}">
                  <a16:creationId xmlns:a16="http://schemas.microsoft.com/office/drawing/2014/main" id="{4DE051D2-3E5D-47AB-B330-45D4ABF06802}"/>
                </a:ext>
              </a:extLst>
            </p:cNvPr>
            <p:cNvSpPr/>
            <p:nvPr/>
          </p:nvSpPr>
          <p:spPr>
            <a:xfrm>
              <a:off x="9537842" y="1775265"/>
              <a:ext cx="1657931"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玩概念及情怀</a:t>
              </a:r>
            </a:p>
          </p:txBody>
        </p:sp>
        <p:sp>
          <p:nvSpPr>
            <p:cNvPr id="56" name="流程图: 可选过程 55">
              <a:extLst>
                <a:ext uri="{FF2B5EF4-FFF2-40B4-BE49-F238E27FC236}">
                  <a16:creationId xmlns:a16="http://schemas.microsoft.com/office/drawing/2014/main" id="{CAC9522E-929D-419D-9C58-98AC4B87A9E8}"/>
                </a:ext>
              </a:extLst>
            </p:cNvPr>
            <p:cNvSpPr/>
            <p:nvPr/>
          </p:nvSpPr>
          <p:spPr>
            <a:xfrm>
              <a:off x="7857985" y="1727992"/>
              <a:ext cx="1388794" cy="925142"/>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页面描述符合商品价值</a:t>
              </a:r>
            </a:p>
          </p:txBody>
        </p:sp>
        <p:cxnSp>
          <p:nvCxnSpPr>
            <p:cNvPr id="57" name="肘形连接符 25">
              <a:extLst>
                <a:ext uri="{FF2B5EF4-FFF2-40B4-BE49-F238E27FC236}">
                  <a16:creationId xmlns:a16="http://schemas.microsoft.com/office/drawing/2014/main" id="{52F9CDD4-FC00-4E2E-A4C2-7A892062B11C}"/>
                </a:ext>
              </a:extLst>
            </p:cNvPr>
            <p:cNvCxnSpPr/>
            <p:nvPr/>
          </p:nvCxnSpPr>
          <p:spPr>
            <a:xfrm>
              <a:off x="8550468" y="1471275"/>
              <a:ext cx="1882672" cy="270139"/>
            </a:xfrm>
            <a:prstGeom prst="bentConnector3">
              <a:avLst>
                <a:gd name="adj1" fmla="val 10048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58" name="流程图: 可选过程 57">
              <a:extLst>
                <a:ext uri="{FF2B5EF4-FFF2-40B4-BE49-F238E27FC236}">
                  <a16:creationId xmlns:a16="http://schemas.microsoft.com/office/drawing/2014/main" id="{B1BD86BE-8427-49D6-9347-AB41B1DA806B}"/>
                </a:ext>
              </a:extLst>
            </p:cNvPr>
            <p:cNvSpPr/>
            <p:nvPr/>
          </p:nvSpPr>
          <p:spPr>
            <a:xfrm>
              <a:off x="7902167" y="3085433"/>
              <a:ext cx="2254650" cy="1087205"/>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稳定价格体系，</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只在特定的时间打折</a:t>
              </a:r>
            </a:p>
          </p:txBody>
        </p:sp>
        <p:sp>
          <p:nvSpPr>
            <p:cNvPr id="59" name="流程图: 可选过程 58">
              <a:extLst>
                <a:ext uri="{FF2B5EF4-FFF2-40B4-BE49-F238E27FC236}">
                  <a16:creationId xmlns:a16="http://schemas.microsoft.com/office/drawing/2014/main" id="{ED461595-7AE4-44EE-959D-8199925D009A}"/>
                </a:ext>
              </a:extLst>
            </p:cNvPr>
            <p:cNvSpPr/>
            <p:nvPr/>
          </p:nvSpPr>
          <p:spPr>
            <a:xfrm>
              <a:off x="5931099" y="3078692"/>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满减  满赠</a:t>
              </a:r>
            </a:p>
          </p:txBody>
        </p:sp>
        <p:sp>
          <p:nvSpPr>
            <p:cNvPr id="60" name="流程图: 可选过程 59">
              <a:extLst>
                <a:ext uri="{FF2B5EF4-FFF2-40B4-BE49-F238E27FC236}">
                  <a16:creationId xmlns:a16="http://schemas.microsoft.com/office/drawing/2014/main" id="{98F09941-F125-47AA-A4B5-2F2B1EFE8404}"/>
                </a:ext>
              </a:extLst>
            </p:cNvPr>
            <p:cNvSpPr/>
            <p:nvPr/>
          </p:nvSpPr>
          <p:spPr>
            <a:xfrm>
              <a:off x="4214215" y="3031428"/>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单品折扣</a:t>
              </a:r>
            </a:p>
          </p:txBody>
        </p:sp>
        <p:cxnSp>
          <p:nvCxnSpPr>
            <p:cNvPr id="61" name="肘形连接符 29">
              <a:extLst>
                <a:ext uri="{FF2B5EF4-FFF2-40B4-BE49-F238E27FC236}">
                  <a16:creationId xmlns:a16="http://schemas.microsoft.com/office/drawing/2014/main" id="{057CDBED-B256-4E60-A62D-22F2F921BD6E}"/>
                </a:ext>
              </a:extLst>
            </p:cNvPr>
            <p:cNvCxnSpPr/>
            <p:nvPr/>
          </p:nvCxnSpPr>
          <p:spPr>
            <a:xfrm>
              <a:off x="3727724" y="2781445"/>
              <a:ext cx="1050025" cy="202601"/>
            </a:xfrm>
            <a:prstGeom prst="bentConnector3">
              <a:avLst>
                <a:gd name="adj1" fmla="val 10157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62" name="肘形连接符 30">
              <a:extLst>
                <a:ext uri="{FF2B5EF4-FFF2-40B4-BE49-F238E27FC236}">
                  <a16:creationId xmlns:a16="http://schemas.microsoft.com/office/drawing/2014/main" id="{61386369-307B-4E3E-88D9-B8E0ADD4C593}"/>
                </a:ext>
              </a:extLst>
            </p:cNvPr>
            <p:cNvCxnSpPr/>
            <p:nvPr/>
          </p:nvCxnSpPr>
          <p:spPr>
            <a:xfrm>
              <a:off x="4807224" y="2774680"/>
              <a:ext cx="1882672" cy="270139"/>
            </a:xfrm>
            <a:prstGeom prst="bentConnector3">
              <a:avLst>
                <a:gd name="adj1" fmla="val 10048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63" name="肘形连接符 31">
              <a:extLst>
                <a:ext uri="{FF2B5EF4-FFF2-40B4-BE49-F238E27FC236}">
                  <a16:creationId xmlns:a16="http://schemas.microsoft.com/office/drawing/2014/main" id="{AA41B486-C37A-43F0-AAE8-7F27E20C0457}"/>
                </a:ext>
              </a:extLst>
            </p:cNvPr>
            <p:cNvCxnSpPr/>
            <p:nvPr/>
          </p:nvCxnSpPr>
          <p:spPr>
            <a:xfrm>
              <a:off x="6675162" y="2774683"/>
              <a:ext cx="1882672" cy="270139"/>
            </a:xfrm>
            <a:prstGeom prst="bentConnector3">
              <a:avLst>
                <a:gd name="adj1" fmla="val 10048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24" name="流程图: 可选过程 23">
              <a:extLst>
                <a:ext uri="{FF2B5EF4-FFF2-40B4-BE49-F238E27FC236}">
                  <a16:creationId xmlns:a16="http://schemas.microsoft.com/office/drawing/2014/main" id="{94FBFA1A-5DCD-497C-9F14-9A91FBC97CB7}"/>
                </a:ext>
              </a:extLst>
            </p:cNvPr>
            <p:cNvSpPr/>
            <p:nvPr/>
          </p:nvSpPr>
          <p:spPr>
            <a:xfrm>
              <a:off x="4088949" y="4341583"/>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响应速度</a:t>
              </a:r>
            </a:p>
          </p:txBody>
        </p:sp>
        <p:sp>
          <p:nvSpPr>
            <p:cNvPr id="25" name="流程图: 可选过程 24">
              <a:extLst>
                <a:ext uri="{FF2B5EF4-FFF2-40B4-BE49-F238E27FC236}">
                  <a16:creationId xmlns:a16="http://schemas.microsoft.com/office/drawing/2014/main" id="{62FD97DC-1EEB-49AE-8853-B835FF6522C2}"/>
                </a:ext>
              </a:extLst>
            </p:cNvPr>
            <p:cNvSpPr/>
            <p:nvPr/>
          </p:nvSpPr>
          <p:spPr>
            <a:xfrm>
              <a:off x="7014279" y="4334836"/>
              <a:ext cx="1388794"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服务态度</a:t>
              </a:r>
            </a:p>
          </p:txBody>
        </p:sp>
        <p:sp>
          <p:nvSpPr>
            <p:cNvPr id="26" name="流程图: 可选过程 25">
              <a:extLst>
                <a:ext uri="{FF2B5EF4-FFF2-40B4-BE49-F238E27FC236}">
                  <a16:creationId xmlns:a16="http://schemas.microsoft.com/office/drawing/2014/main" id="{AD9192FC-3B5E-44D6-90D9-B9C82FF60E8A}"/>
                </a:ext>
              </a:extLst>
            </p:cNvPr>
            <p:cNvSpPr/>
            <p:nvPr/>
          </p:nvSpPr>
          <p:spPr>
            <a:xfrm>
              <a:off x="5739511" y="4368597"/>
              <a:ext cx="1024067" cy="655073"/>
            </a:xfrm>
            <a:prstGeom prst="flowChartAlternateProcess">
              <a:avLst/>
            </a:prstGeom>
            <a:solidFill>
              <a:srgbClr val="FE4052"/>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专业度</a:t>
              </a:r>
            </a:p>
          </p:txBody>
        </p:sp>
        <p:cxnSp>
          <p:nvCxnSpPr>
            <p:cNvPr id="27" name="肘形连接符 11">
              <a:extLst>
                <a:ext uri="{FF2B5EF4-FFF2-40B4-BE49-F238E27FC236}">
                  <a16:creationId xmlns:a16="http://schemas.microsoft.com/office/drawing/2014/main" id="{37885C31-ECCF-4265-A42B-FE685E70E0B6}"/>
                </a:ext>
              </a:extLst>
            </p:cNvPr>
            <p:cNvCxnSpPr/>
            <p:nvPr/>
          </p:nvCxnSpPr>
          <p:spPr>
            <a:xfrm>
              <a:off x="3735094" y="4111865"/>
              <a:ext cx="1050025" cy="202601"/>
            </a:xfrm>
            <a:prstGeom prst="bentConnector3">
              <a:avLst>
                <a:gd name="adj1" fmla="val 10157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28" name="肘形连接符 12">
              <a:extLst>
                <a:ext uri="{FF2B5EF4-FFF2-40B4-BE49-F238E27FC236}">
                  <a16:creationId xmlns:a16="http://schemas.microsoft.com/office/drawing/2014/main" id="{2D0B7D36-F405-4322-9713-E3B40DE9791F}"/>
                </a:ext>
              </a:extLst>
            </p:cNvPr>
            <p:cNvCxnSpPr/>
            <p:nvPr/>
          </p:nvCxnSpPr>
          <p:spPr>
            <a:xfrm>
              <a:off x="4814592" y="4125373"/>
              <a:ext cx="1050025" cy="202601"/>
            </a:xfrm>
            <a:prstGeom prst="bentConnector3">
              <a:avLst>
                <a:gd name="adj1" fmla="val 101579"/>
              </a:avLst>
            </a:prstGeom>
            <a:solidFill>
              <a:srgbClr val="61C2E5"/>
            </a:solidFill>
            <a:ln w="28575">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grpSp>
      <p:grpSp>
        <p:nvGrpSpPr>
          <p:cNvPr id="35" name="组合 55">
            <a:extLst>
              <a:ext uri="{FF2B5EF4-FFF2-40B4-BE49-F238E27FC236}">
                <a16:creationId xmlns:a16="http://schemas.microsoft.com/office/drawing/2014/main" id="{D77F1D1A-4EBB-4D81-8659-8A0AF29C1103}"/>
              </a:ext>
            </a:extLst>
          </p:cNvPr>
          <p:cNvGrpSpPr/>
          <p:nvPr/>
        </p:nvGrpSpPr>
        <p:grpSpPr bwMode="auto">
          <a:xfrm>
            <a:off x="4193818" y="177245"/>
            <a:ext cx="3573065" cy="696471"/>
            <a:chOff x="3791743" y="5346472"/>
            <a:chExt cx="5833187" cy="1152803"/>
          </a:xfrm>
          <a:effectLst/>
        </p:grpSpPr>
        <p:sp>
          <p:nvSpPr>
            <p:cNvPr id="36" name="任意多边形 166">
              <a:extLst>
                <a:ext uri="{FF2B5EF4-FFF2-40B4-BE49-F238E27FC236}">
                  <a16:creationId xmlns:a16="http://schemas.microsoft.com/office/drawing/2014/main" id="{4D733FB1-DEBE-4B8A-89C4-DFC49F53A29F}"/>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37" name="圆角矩形 165">
              <a:extLst>
                <a:ext uri="{FF2B5EF4-FFF2-40B4-BE49-F238E27FC236}">
                  <a16:creationId xmlns:a16="http://schemas.microsoft.com/office/drawing/2014/main" id="{0509731E-77B0-4654-AB05-FE2A1927CC8E}"/>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38" name="圆角矩形 167">
              <a:extLst>
                <a:ext uri="{FF2B5EF4-FFF2-40B4-BE49-F238E27FC236}">
                  <a16:creationId xmlns:a16="http://schemas.microsoft.com/office/drawing/2014/main" id="{85902E80-8947-4A22-9B24-40354B2F0DC1}"/>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pic>
        <p:nvPicPr>
          <p:cNvPr id="39" name="图片 38">
            <a:extLst>
              <a:ext uri="{FF2B5EF4-FFF2-40B4-BE49-F238E27FC236}">
                <a16:creationId xmlns:a16="http://schemas.microsoft.com/office/drawing/2014/main" id="{FB002AB4-29B7-4B95-8957-97DFA9422EB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flipV="1">
            <a:off x="8770513" y="4368855"/>
            <a:ext cx="3825734" cy="2444559"/>
          </a:xfrm>
          <a:prstGeom prst="rect">
            <a:avLst/>
          </a:prstGeom>
        </p:spPr>
      </p:pic>
    </p:spTree>
    <p:extLst>
      <p:ext uri="{BB962C8B-B14F-4D97-AF65-F5344CB8AC3E}">
        <p14:creationId xmlns:p14="http://schemas.microsoft.com/office/powerpoint/2010/main" val="3610716239"/>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grpSp>
        <p:nvGrpSpPr>
          <p:cNvPr id="3" name="组合 2">
            <a:extLst>
              <a:ext uri="{FF2B5EF4-FFF2-40B4-BE49-F238E27FC236}">
                <a16:creationId xmlns:a16="http://schemas.microsoft.com/office/drawing/2014/main" id="{2A1FA935-CF23-42E0-B4E4-1C6B7A9EC76D}"/>
              </a:ext>
            </a:extLst>
          </p:cNvPr>
          <p:cNvGrpSpPr/>
          <p:nvPr/>
        </p:nvGrpSpPr>
        <p:grpSpPr>
          <a:xfrm>
            <a:off x="911424" y="1988840"/>
            <a:ext cx="9985109" cy="3456384"/>
            <a:chOff x="911424" y="1988840"/>
            <a:chExt cx="9985109" cy="3456384"/>
          </a:xfrm>
        </p:grpSpPr>
        <p:cxnSp>
          <p:nvCxnSpPr>
            <p:cNvPr id="25" name="肘形连接符 6">
              <a:extLst>
                <a:ext uri="{FF2B5EF4-FFF2-40B4-BE49-F238E27FC236}">
                  <a16:creationId xmlns:a16="http://schemas.microsoft.com/office/drawing/2014/main" id="{A434F8FA-3BAB-48C9-8CAD-5E10F8E5A1D2}"/>
                </a:ext>
              </a:extLst>
            </p:cNvPr>
            <p:cNvCxnSpPr/>
            <p:nvPr/>
          </p:nvCxnSpPr>
          <p:spPr>
            <a:xfrm>
              <a:off x="4972809" y="4586021"/>
              <a:ext cx="3779307" cy="409742"/>
            </a:xfrm>
            <a:prstGeom prst="bentConnector3">
              <a:avLst>
                <a:gd name="adj1" fmla="val 99467"/>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26" name="肘形连接符 7">
              <a:extLst>
                <a:ext uri="{FF2B5EF4-FFF2-40B4-BE49-F238E27FC236}">
                  <a16:creationId xmlns:a16="http://schemas.microsoft.com/office/drawing/2014/main" id="{F66D0CC4-676A-4139-8EBD-74EB65E8B14E}"/>
                </a:ext>
              </a:extLst>
            </p:cNvPr>
            <p:cNvCxnSpPr/>
            <p:nvPr/>
          </p:nvCxnSpPr>
          <p:spPr>
            <a:xfrm>
              <a:off x="3073988" y="4572805"/>
              <a:ext cx="1873158" cy="264347"/>
            </a:xfrm>
            <a:prstGeom prst="bentConnector3">
              <a:avLst>
                <a:gd name="adj1" fmla="val 10048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34" name="肘形连接符 15">
              <a:extLst>
                <a:ext uri="{FF2B5EF4-FFF2-40B4-BE49-F238E27FC236}">
                  <a16:creationId xmlns:a16="http://schemas.microsoft.com/office/drawing/2014/main" id="{C81D1391-A28D-4ABF-A1F6-0E45738098E7}"/>
                </a:ext>
              </a:extLst>
            </p:cNvPr>
            <p:cNvCxnSpPr/>
            <p:nvPr/>
          </p:nvCxnSpPr>
          <p:spPr>
            <a:xfrm>
              <a:off x="5163366" y="3284129"/>
              <a:ext cx="1873158" cy="264347"/>
            </a:xfrm>
            <a:prstGeom prst="bentConnector3">
              <a:avLst>
                <a:gd name="adj1" fmla="val 10048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35" name="左大括号 34">
              <a:extLst>
                <a:ext uri="{FF2B5EF4-FFF2-40B4-BE49-F238E27FC236}">
                  <a16:creationId xmlns:a16="http://schemas.microsoft.com/office/drawing/2014/main" id="{D16B3819-3940-4CC1-B5F4-B56992747248}"/>
                </a:ext>
              </a:extLst>
            </p:cNvPr>
            <p:cNvSpPr/>
            <p:nvPr/>
          </p:nvSpPr>
          <p:spPr>
            <a:xfrm>
              <a:off x="1398767" y="2484508"/>
              <a:ext cx="267601" cy="2167606"/>
            </a:xfrm>
            <a:prstGeom prst="leftBrace">
              <a:avLst/>
            </a:prstGeom>
            <a:noFill/>
            <a:ln w="38100">
              <a:solidFill>
                <a:schemeClr val="bg1"/>
              </a:solidFill>
            </a:ln>
            <a:effectLst>
              <a:outerShdw blurRad="50800" dist="38100" dir="5400000" algn="t"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txBody>
            <a:bodyPr anchor="ctr"/>
            <a:lstStyle/>
            <a:p>
              <a:pPr algn="ctr">
                <a:defRPr/>
              </a:pPr>
              <a:endParaRPr lang="zh-CN" altLang="en-US" sz="160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36" name="肘形连接符 17">
              <a:extLst>
                <a:ext uri="{FF2B5EF4-FFF2-40B4-BE49-F238E27FC236}">
                  <a16:creationId xmlns:a16="http://schemas.microsoft.com/office/drawing/2014/main" id="{9AF3A8DC-646C-4D98-B76B-ED8DF9BD6A03}"/>
                </a:ext>
              </a:extLst>
            </p:cNvPr>
            <p:cNvCxnSpPr/>
            <p:nvPr/>
          </p:nvCxnSpPr>
          <p:spPr>
            <a:xfrm>
              <a:off x="5955209" y="1995451"/>
              <a:ext cx="1873158" cy="264347"/>
            </a:xfrm>
            <a:prstGeom prst="bentConnector3">
              <a:avLst>
                <a:gd name="adj1" fmla="val 10048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41" name="肘形连接符 18">
              <a:extLst>
                <a:ext uri="{FF2B5EF4-FFF2-40B4-BE49-F238E27FC236}">
                  <a16:creationId xmlns:a16="http://schemas.microsoft.com/office/drawing/2014/main" id="{7526C6B5-E1C4-4B9E-8E70-BF046D75B398}"/>
                </a:ext>
              </a:extLst>
            </p:cNvPr>
            <p:cNvCxnSpPr/>
            <p:nvPr/>
          </p:nvCxnSpPr>
          <p:spPr>
            <a:xfrm>
              <a:off x="4100376" y="2002059"/>
              <a:ext cx="1873158" cy="264347"/>
            </a:xfrm>
            <a:prstGeom prst="bentConnector3">
              <a:avLst>
                <a:gd name="adj1" fmla="val 10048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cxnSp>
          <p:nvCxnSpPr>
            <p:cNvPr id="43" name="肘形连接符 19">
              <a:extLst>
                <a:ext uri="{FF2B5EF4-FFF2-40B4-BE49-F238E27FC236}">
                  <a16:creationId xmlns:a16="http://schemas.microsoft.com/office/drawing/2014/main" id="{81B54B26-2779-4E6E-A67E-643D37601E14}"/>
                </a:ext>
              </a:extLst>
            </p:cNvPr>
            <p:cNvCxnSpPr/>
            <p:nvPr/>
          </p:nvCxnSpPr>
          <p:spPr>
            <a:xfrm>
              <a:off x="3026332" y="1988852"/>
              <a:ext cx="1044718" cy="198257"/>
            </a:xfrm>
            <a:prstGeom prst="bentConnector3">
              <a:avLst>
                <a:gd name="adj1" fmla="val 10157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44" name="流程图: 可选过程 43">
              <a:extLst>
                <a:ext uri="{FF2B5EF4-FFF2-40B4-BE49-F238E27FC236}">
                  <a16:creationId xmlns:a16="http://schemas.microsoft.com/office/drawing/2014/main" id="{6B2262CE-347E-4089-841F-61BDCA7A6DF7}"/>
                </a:ext>
              </a:extLst>
            </p:cNvPr>
            <p:cNvSpPr/>
            <p:nvPr/>
          </p:nvSpPr>
          <p:spPr>
            <a:xfrm>
              <a:off x="911424" y="2510946"/>
              <a:ext cx="436029" cy="1956165"/>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客单价</a:t>
              </a:r>
            </a:p>
          </p:txBody>
        </p:sp>
        <p:sp>
          <p:nvSpPr>
            <p:cNvPr id="45" name="流程图: 可选过程 44">
              <a:extLst>
                <a:ext uri="{FF2B5EF4-FFF2-40B4-BE49-F238E27FC236}">
                  <a16:creationId xmlns:a16="http://schemas.microsoft.com/office/drawing/2014/main" id="{DE811808-C227-4B65-812F-BB9A92D49C07}"/>
                </a:ext>
              </a:extLst>
            </p:cNvPr>
            <p:cNvSpPr/>
            <p:nvPr/>
          </p:nvSpPr>
          <p:spPr>
            <a:xfrm>
              <a:off x="1703190" y="1988917"/>
              <a:ext cx="1381775"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单笔订单金额</a:t>
              </a:r>
            </a:p>
          </p:txBody>
        </p:sp>
        <p:sp>
          <p:nvSpPr>
            <p:cNvPr id="46" name="流程图: 可选过程 45">
              <a:extLst>
                <a:ext uri="{FF2B5EF4-FFF2-40B4-BE49-F238E27FC236}">
                  <a16:creationId xmlns:a16="http://schemas.microsoft.com/office/drawing/2014/main" id="{932A5DA2-3EB8-442D-A490-CDD67EE995AE}"/>
                </a:ext>
              </a:extLst>
            </p:cNvPr>
            <p:cNvSpPr/>
            <p:nvPr/>
          </p:nvSpPr>
          <p:spPr>
            <a:xfrm>
              <a:off x="1692192" y="3237967"/>
              <a:ext cx="1381775"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购买次数</a:t>
              </a:r>
            </a:p>
          </p:txBody>
        </p:sp>
        <p:sp>
          <p:nvSpPr>
            <p:cNvPr id="47" name="流程图: 可选过程 46">
              <a:extLst>
                <a:ext uri="{FF2B5EF4-FFF2-40B4-BE49-F238E27FC236}">
                  <a16:creationId xmlns:a16="http://schemas.microsoft.com/office/drawing/2014/main" id="{0D29FD9D-8C3F-47D0-90C0-D205541EDAEC}"/>
                </a:ext>
              </a:extLst>
            </p:cNvPr>
            <p:cNvSpPr/>
            <p:nvPr/>
          </p:nvSpPr>
          <p:spPr>
            <a:xfrm>
              <a:off x="1703187" y="4546490"/>
              <a:ext cx="1381775"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店铺特色</a:t>
              </a:r>
            </a:p>
          </p:txBody>
        </p:sp>
        <p:sp>
          <p:nvSpPr>
            <p:cNvPr id="48" name="流程图: 可选过程 47">
              <a:extLst>
                <a:ext uri="{FF2B5EF4-FFF2-40B4-BE49-F238E27FC236}">
                  <a16:creationId xmlns:a16="http://schemas.microsoft.com/office/drawing/2014/main" id="{4169CCF1-C49A-4823-9F11-BEA13B69FB8B}"/>
                </a:ext>
              </a:extLst>
            </p:cNvPr>
            <p:cNvSpPr/>
            <p:nvPr/>
          </p:nvSpPr>
          <p:spPr>
            <a:xfrm>
              <a:off x="3481847" y="2187188"/>
              <a:ext cx="1581801"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优质单品提高单价</a:t>
              </a:r>
            </a:p>
          </p:txBody>
        </p:sp>
        <p:sp>
          <p:nvSpPr>
            <p:cNvPr id="49" name="流程图: 可选过程 48">
              <a:extLst>
                <a:ext uri="{FF2B5EF4-FFF2-40B4-BE49-F238E27FC236}">
                  <a16:creationId xmlns:a16="http://schemas.microsoft.com/office/drawing/2014/main" id="{08586DE7-E790-406E-A773-2766ABBF50D9}"/>
                </a:ext>
              </a:extLst>
            </p:cNvPr>
            <p:cNvSpPr/>
            <p:nvPr/>
          </p:nvSpPr>
          <p:spPr>
            <a:xfrm>
              <a:off x="5310220" y="2207013"/>
              <a:ext cx="1462435"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满减   满送</a:t>
              </a:r>
            </a:p>
          </p:txBody>
        </p:sp>
        <p:sp>
          <p:nvSpPr>
            <p:cNvPr id="50" name="流程图: 可选过程 49">
              <a:extLst>
                <a:ext uri="{FF2B5EF4-FFF2-40B4-BE49-F238E27FC236}">
                  <a16:creationId xmlns:a16="http://schemas.microsoft.com/office/drawing/2014/main" id="{A4EA2A98-6A1B-44CC-ABA1-D9A3759DB9BF}"/>
                </a:ext>
              </a:extLst>
            </p:cNvPr>
            <p:cNvSpPr/>
            <p:nvPr/>
          </p:nvSpPr>
          <p:spPr>
            <a:xfrm>
              <a:off x="8814419" y="2286313"/>
              <a:ext cx="1257340"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客服推荐</a:t>
              </a:r>
            </a:p>
          </p:txBody>
        </p:sp>
        <p:sp>
          <p:nvSpPr>
            <p:cNvPr id="51" name="流程图: 可选过程 50">
              <a:extLst>
                <a:ext uri="{FF2B5EF4-FFF2-40B4-BE49-F238E27FC236}">
                  <a16:creationId xmlns:a16="http://schemas.microsoft.com/office/drawing/2014/main" id="{96962745-67F8-4CA8-9D1C-5A135684FFC5}"/>
                </a:ext>
              </a:extLst>
            </p:cNvPr>
            <p:cNvSpPr/>
            <p:nvPr/>
          </p:nvSpPr>
          <p:spPr>
            <a:xfrm>
              <a:off x="7143051" y="2240056"/>
              <a:ext cx="1381775" cy="614525"/>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关联营销</a:t>
              </a:r>
            </a:p>
          </p:txBody>
        </p:sp>
        <p:cxnSp>
          <p:nvCxnSpPr>
            <p:cNvPr id="52" name="肘形连接符 28">
              <a:extLst>
                <a:ext uri="{FF2B5EF4-FFF2-40B4-BE49-F238E27FC236}">
                  <a16:creationId xmlns:a16="http://schemas.microsoft.com/office/drawing/2014/main" id="{6955F9B2-9BC9-415D-A6F7-2B99EBECAAAE}"/>
                </a:ext>
              </a:extLst>
            </p:cNvPr>
            <p:cNvCxnSpPr/>
            <p:nvPr/>
          </p:nvCxnSpPr>
          <p:spPr>
            <a:xfrm>
              <a:off x="7832033" y="1988840"/>
              <a:ext cx="1873158" cy="264347"/>
            </a:xfrm>
            <a:prstGeom prst="bentConnector3">
              <a:avLst>
                <a:gd name="adj1" fmla="val 10048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53" name="流程图: 可选过程 52">
              <a:extLst>
                <a:ext uri="{FF2B5EF4-FFF2-40B4-BE49-F238E27FC236}">
                  <a16:creationId xmlns:a16="http://schemas.microsoft.com/office/drawing/2014/main" id="{B75473C3-C58B-4750-A160-867284FE0D14}"/>
                </a:ext>
              </a:extLst>
            </p:cNvPr>
            <p:cNvSpPr/>
            <p:nvPr/>
          </p:nvSpPr>
          <p:spPr>
            <a:xfrm>
              <a:off x="6142292" y="3548559"/>
              <a:ext cx="1960999" cy="654170"/>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首次购买的满意度</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54" name="流程图: 可选过程 53">
              <a:extLst>
                <a:ext uri="{FF2B5EF4-FFF2-40B4-BE49-F238E27FC236}">
                  <a16:creationId xmlns:a16="http://schemas.microsoft.com/office/drawing/2014/main" id="{D06FF151-1727-42D0-BF84-A29DC4D40452}"/>
                </a:ext>
              </a:extLst>
            </p:cNvPr>
            <p:cNvSpPr/>
            <p:nvPr/>
          </p:nvSpPr>
          <p:spPr>
            <a:xfrm>
              <a:off x="4903166" y="3522138"/>
              <a:ext cx="714806"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上新</a:t>
              </a:r>
            </a:p>
          </p:txBody>
        </p:sp>
        <p:sp>
          <p:nvSpPr>
            <p:cNvPr id="55" name="流程图: 可选过程 54">
              <a:extLst>
                <a:ext uri="{FF2B5EF4-FFF2-40B4-BE49-F238E27FC236}">
                  <a16:creationId xmlns:a16="http://schemas.microsoft.com/office/drawing/2014/main" id="{ADE64FFF-EFC1-4273-A2ED-CC38E83B38E6}"/>
                </a:ext>
              </a:extLst>
            </p:cNvPr>
            <p:cNvSpPr/>
            <p:nvPr/>
          </p:nvSpPr>
          <p:spPr>
            <a:xfrm>
              <a:off x="3284124" y="3515542"/>
              <a:ext cx="1366103" cy="905274"/>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发货时间</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库存管理</a:t>
              </a:r>
            </a:p>
          </p:txBody>
        </p:sp>
        <p:cxnSp>
          <p:nvCxnSpPr>
            <p:cNvPr id="56" name="肘形连接符 32">
              <a:extLst>
                <a:ext uri="{FF2B5EF4-FFF2-40B4-BE49-F238E27FC236}">
                  <a16:creationId xmlns:a16="http://schemas.microsoft.com/office/drawing/2014/main" id="{48EBF4CB-40F2-4A64-B382-487D8263D2AE}"/>
                </a:ext>
              </a:extLst>
            </p:cNvPr>
            <p:cNvCxnSpPr/>
            <p:nvPr/>
          </p:nvCxnSpPr>
          <p:spPr>
            <a:xfrm>
              <a:off x="3033663" y="3270919"/>
              <a:ext cx="1044718" cy="198257"/>
            </a:xfrm>
            <a:prstGeom prst="bentConnector3">
              <a:avLst>
                <a:gd name="adj1" fmla="val 10157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32" name="流程图: 可选过程 31">
              <a:extLst>
                <a:ext uri="{FF2B5EF4-FFF2-40B4-BE49-F238E27FC236}">
                  <a16:creationId xmlns:a16="http://schemas.microsoft.com/office/drawing/2014/main" id="{D86F39F8-B21E-4017-AA25-0E347317ADC2}"/>
                </a:ext>
              </a:extLst>
            </p:cNvPr>
            <p:cNvSpPr/>
            <p:nvPr/>
          </p:nvSpPr>
          <p:spPr>
            <a:xfrm>
              <a:off x="3393060" y="4797606"/>
              <a:ext cx="3819471"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清晰的店铺定位  符合买家的风格</a:t>
              </a:r>
            </a:p>
          </p:txBody>
        </p:sp>
        <p:sp>
          <p:nvSpPr>
            <p:cNvPr id="33" name="流程图: 可选过程 32">
              <a:extLst>
                <a:ext uri="{FF2B5EF4-FFF2-40B4-BE49-F238E27FC236}">
                  <a16:creationId xmlns:a16="http://schemas.microsoft.com/office/drawing/2014/main" id="{3472FD10-CB1F-4009-A21E-99D9A6CF87F7}"/>
                </a:ext>
              </a:extLst>
            </p:cNvPr>
            <p:cNvSpPr/>
            <p:nvPr/>
          </p:nvSpPr>
          <p:spPr>
            <a:xfrm>
              <a:off x="7630580" y="4804196"/>
              <a:ext cx="2738097" cy="641028"/>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客户关系管理  个性服务</a:t>
              </a:r>
            </a:p>
          </p:txBody>
        </p:sp>
        <p:cxnSp>
          <p:nvCxnSpPr>
            <p:cNvPr id="28" name="肘形连接符 9">
              <a:extLst>
                <a:ext uri="{FF2B5EF4-FFF2-40B4-BE49-F238E27FC236}">
                  <a16:creationId xmlns:a16="http://schemas.microsoft.com/office/drawing/2014/main" id="{FCAFFC1D-6FF7-496C-94AB-361430FFB68C}"/>
                </a:ext>
              </a:extLst>
            </p:cNvPr>
            <p:cNvCxnSpPr/>
            <p:nvPr/>
          </p:nvCxnSpPr>
          <p:spPr>
            <a:xfrm>
              <a:off x="4096708" y="3284138"/>
              <a:ext cx="1044718" cy="198257"/>
            </a:xfrm>
            <a:prstGeom prst="bentConnector3">
              <a:avLst>
                <a:gd name="adj1" fmla="val 10157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sp>
          <p:nvSpPr>
            <p:cNvPr id="29" name="流程图: 可选过程 28">
              <a:extLst>
                <a:ext uri="{FF2B5EF4-FFF2-40B4-BE49-F238E27FC236}">
                  <a16:creationId xmlns:a16="http://schemas.microsoft.com/office/drawing/2014/main" id="{A4A01927-EF49-4229-B0F2-71214A43C1D1}"/>
                </a:ext>
              </a:extLst>
            </p:cNvPr>
            <p:cNvSpPr/>
            <p:nvPr/>
          </p:nvSpPr>
          <p:spPr>
            <a:xfrm>
              <a:off x="8455195" y="3561778"/>
              <a:ext cx="2441338" cy="654170"/>
            </a:xfrm>
            <a:prstGeom prst="flowChartAlternateProcess">
              <a:avLst/>
            </a:prstGeom>
            <a:solidFill>
              <a:srgbClr val="FFC00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lIns="91440" tIns="45720" rIns="91440" bIns="45720"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能够打动顾客的利益点</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cxnSp>
          <p:nvCxnSpPr>
            <p:cNvPr id="30" name="肘形连接符 11">
              <a:extLst>
                <a:ext uri="{FF2B5EF4-FFF2-40B4-BE49-F238E27FC236}">
                  <a16:creationId xmlns:a16="http://schemas.microsoft.com/office/drawing/2014/main" id="{4493434C-6A99-4866-9F6E-466A67ECB4E9}"/>
                </a:ext>
              </a:extLst>
            </p:cNvPr>
            <p:cNvCxnSpPr/>
            <p:nvPr/>
          </p:nvCxnSpPr>
          <p:spPr>
            <a:xfrm>
              <a:off x="7040191" y="3297348"/>
              <a:ext cx="1873158" cy="264347"/>
            </a:xfrm>
            <a:prstGeom prst="bentConnector3">
              <a:avLst>
                <a:gd name="adj1" fmla="val 100489"/>
              </a:avLst>
            </a:prstGeom>
            <a:solidFill>
              <a:srgbClr val="30BAA0"/>
            </a:solidFill>
            <a:ln w="38100">
              <a:solidFill>
                <a:schemeClr val="bg1"/>
              </a:solidFill>
            </a:ln>
            <a:effectLst>
              <a:outerShdw blurRad="50800" dist="38100" dir="5400000" algn="t"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cxnSp>
      </p:grpSp>
      <p:grpSp>
        <p:nvGrpSpPr>
          <p:cNvPr id="31" name="组合 55">
            <a:extLst>
              <a:ext uri="{FF2B5EF4-FFF2-40B4-BE49-F238E27FC236}">
                <a16:creationId xmlns:a16="http://schemas.microsoft.com/office/drawing/2014/main" id="{CD55438C-9B23-45CB-898E-B6C4987F328B}"/>
              </a:ext>
            </a:extLst>
          </p:cNvPr>
          <p:cNvGrpSpPr/>
          <p:nvPr/>
        </p:nvGrpSpPr>
        <p:grpSpPr bwMode="auto">
          <a:xfrm>
            <a:off x="4193818" y="177245"/>
            <a:ext cx="3573065" cy="696471"/>
            <a:chOff x="3791743" y="5346472"/>
            <a:chExt cx="5833187" cy="1152803"/>
          </a:xfrm>
          <a:effectLst/>
        </p:grpSpPr>
        <p:sp>
          <p:nvSpPr>
            <p:cNvPr id="37" name="任意多边形 166">
              <a:extLst>
                <a:ext uri="{FF2B5EF4-FFF2-40B4-BE49-F238E27FC236}">
                  <a16:creationId xmlns:a16="http://schemas.microsoft.com/office/drawing/2014/main" id="{99FA10EB-0C13-4B24-B173-CAF2C824A4AE}"/>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38" name="圆角矩形 165">
              <a:extLst>
                <a:ext uri="{FF2B5EF4-FFF2-40B4-BE49-F238E27FC236}">
                  <a16:creationId xmlns:a16="http://schemas.microsoft.com/office/drawing/2014/main" id="{8CA4FF7D-9466-4DB3-A4A2-D7ED0F0F8515}"/>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39" name="圆角矩形 167">
              <a:extLst>
                <a:ext uri="{FF2B5EF4-FFF2-40B4-BE49-F238E27FC236}">
                  <a16:creationId xmlns:a16="http://schemas.microsoft.com/office/drawing/2014/main" id="{EE2B1C74-AAE2-477B-B276-C030D2601B4B}"/>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pic>
        <p:nvPicPr>
          <p:cNvPr id="40" name="图片 39">
            <a:extLst>
              <a:ext uri="{FF2B5EF4-FFF2-40B4-BE49-F238E27FC236}">
                <a16:creationId xmlns:a16="http://schemas.microsoft.com/office/drawing/2014/main" id="{6342EE8D-0AD9-4535-85F6-5E0CB1DDE82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flipV="1">
            <a:off x="8770513" y="4368855"/>
            <a:ext cx="3825734" cy="2444559"/>
          </a:xfrm>
          <a:prstGeom prst="rect">
            <a:avLst/>
          </a:prstGeom>
        </p:spPr>
      </p:pic>
    </p:spTree>
    <p:extLst>
      <p:ext uri="{BB962C8B-B14F-4D97-AF65-F5344CB8AC3E}">
        <p14:creationId xmlns:p14="http://schemas.microsoft.com/office/powerpoint/2010/main" val="3620920768"/>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grpSp>
        <p:nvGrpSpPr>
          <p:cNvPr id="50" name="组合 55">
            <a:extLst>
              <a:ext uri="{FF2B5EF4-FFF2-40B4-BE49-F238E27FC236}">
                <a16:creationId xmlns:a16="http://schemas.microsoft.com/office/drawing/2014/main" id="{8E578800-71A4-4CBB-A657-E81FCB583FC6}"/>
              </a:ext>
            </a:extLst>
          </p:cNvPr>
          <p:cNvGrpSpPr/>
          <p:nvPr/>
        </p:nvGrpSpPr>
        <p:grpSpPr>
          <a:xfrm>
            <a:off x="1271464" y="1700808"/>
            <a:ext cx="9985109" cy="3840427"/>
            <a:chOff x="5053819" y="1028700"/>
            <a:chExt cx="6003911" cy="2910254"/>
          </a:xfrm>
          <a:solidFill>
            <a:srgbClr val="30BAA0"/>
          </a:solidFill>
        </p:grpSpPr>
        <p:grpSp>
          <p:nvGrpSpPr>
            <p:cNvPr id="51" name="组合 39">
              <a:extLst>
                <a:ext uri="{FF2B5EF4-FFF2-40B4-BE49-F238E27FC236}">
                  <a16:creationId xmlns:a16="http://schemas.microsoft.com/office/drawing/2014/main" id="{51FDFA2B-DBF8-4F6C-BD78-15FC9FBACA10}"/>
                </a:ext>
              </a:extLst>
            </p:cNvPr>
            <p:cNvGrpSpPr/>
            <p:nvPr/>
          </p:nvGrpSpPr>
          <p:grpSpPr>
            <a:xfrm>
              <a:off x="5053819" y="1028700"/>
              <a:ext cx="6003911" cy="2910254"/>
              <a:chOff x="5141741" y="1252025"/>
              <a:chExt cx="7444906" cy="4086665"/>
            </a:xfrm>
            <a:grpFill/>
          </p:grpSpPr>
          <p:sp>
            <p:nvSpPr>
              <p:cNvPr id="55" name="圆角矩形 11">
                <a:extLst>
                  <a:ext uri="{FF2B5EF4-FFF2-40B4-BE49-F238E27FC236}">
                    <a16:creationId xmlns:a16="http://schemas.microsoft.com/office/drawing/2014/main" id="{D191D7FB-BEE7-4B83-B4A1-F47DE518852D}"/>
                  </a:ext>
                </a:extLst>
              </p:cNvPr>
              <p:cNvSpPr/>
              <p:nvPr/>
            </p:nvSpPr>
            <p:spPr>
              <a:xfrm>
                <a:off x="5190978" y="1252025"/>
                <a:ext cx="1266093" cy="829993"/>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发布商品设置佣金</a:t>
                </a:r>
              </a:p>
            </p:txBody>
          </p:sp>
          <p:sp>
            <p:nvSpPr>
              <p:cNvPr id="56" name="圆角矩形 12">
                <a:extLst>
                  <a:ext uri="{FF2B5EF4-FFF2-40B4-BE49-F238E27FC236}">
                    <a16:creationId xmlns:a16="http://schemas.microsoft.com/office/drawing/2014/main" id="{100F9B39-D4E6-4A6F-9251-7466A928F9C0}"/>
                  </a:ext>
                </a:extLst>
              </p:cNvPr>
              <p:cNvSpPr/>
              <p:nvPr/>
            </p:nvSpPr>
            <p:spPr>
              <a:xfrm>
                <a:off x="11320553" y="2988858"/>
                <a:ext cx="1266094" cy="829993"/>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微店店主</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及顾客</a:t>
                </a:r>
              </a:p>
            </p:txBody>
          </p:sp>
          <p:sp>
            <p:nvSpPr>
              <p:cNvPr id="57" name="圆角矩形 13">
                <a:extLst>
                  <a:ext uri="{FF2B5EF4-FFF2-40B4-BE49-F238E27FC236}">
                    <a16:creationId xmlns:a16="http://schemas.microsoft.com/office/drawing/2014/main" id="{DE677C4A-EE1A-42E8-8EDF-6AB605BA33CF}"/>
                  </a:ext>
                </a:extLst>
              </p:cNvPr>
              <p:cNvSpPr/>
              <p:nvPr/>
            </p:nvSpPr>
            <p:spPr>
              <a:xfrm>
                <a:off x="7873216" y="1589650"/>
                <a:ext cx="1636544" cy="614289"/>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分销商品市场</a:t>
                </a:r>
              </a:p>
            </p:txBody>
          </p:sp>
          <p:sp>
            <p:nvSpPr>
              <p:cNvPr id="58" name="圆角矩形 14">
                <a:extLst>
                  <a:ext uri="{FF2B5EF4-FFF2-40B4-BE49-F238E27FC236}">
                    <a16:creationId xmlns:a16="http://schemas.microsoft.com/office/drawing/2014/main" id="{6A963E7D-9923-4681-B0D1-316BE3ADB881}"/>
                  </a:ext>
                </a:extLst>
              </p:cNvPr>
              <p:cNvSpPr/>
              <p:nvPr/>
            </p:nvSpPr>
            <p:spPr>
              <a:xfrm>
                <a:off x="5200357" y="2963594"/>
                <a:ext cx="1266093" cy="829993"/>
              </a:xfrm>
              <a:prstGeom prst="roundRect">
                <a:avLst/>
              </a:prstGeom>
              <a:grpFill/>
              <a:ln>
                <a:solidFill>
                  <a:srgbClr val="30BAA0"/>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供应商</a:t>
                </a:r>
              </a:p>
            </p:txBody>
          </p:sp>
          <p:sp>
            <p:nvSpPr>
              <p:cNvPr id="59" name="圆角矩形 15">
                <a:extLst>
                  <a:ext uri="{FF2B5EF4-FFF2-40B4-BE49-F238E27FC236}">
                    <a16:creationId xmlns:a16="http://schemas.microsoft.com/office/drawing/2014/main" id="{E4168D03-7BA2-4ED7-B829-C3031D9BCABD}"/>
                  </a:ext>
                </a:extLst>
              </p:cNvPr>
              <p:cNvSpPr/>
              <p:nvPr/>
            </p:nvSpPr>
            <p:spPr>
              <a:xfrm>
                <a:off x="5141741" y="4508697"/>
                <a:ext cx="1266093" cy="829993"/>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发货给</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卖家</a:t>
                </a:r>
              </a:p>
            </p:txBody>
          </p:sp>
          <p:sp>
            <p:nvSpPr>
              <p:cNvPr id="60" name="圆角矩形 16">
                <a:extLst>
                  <a:ext uri="{FF2B5EF4-FFF2-40B4-BE49-F238E27FC236}">
                    <a16:creationId xmlns:a16="http://schemas.microsoft.com/office/drawing/2014/main" id="{1AA98778-32AD-458F-9FF9-B969BECEC506}"/>
                  </a:ext>
                </a:extLst>
              </p:cNvPr>
              <p:cNvSpPr/>
              <p:nvPr/>
            </p:nvSpPr>
            <p:spPr>
              <a:xfrm>
                <a:off x="7842738" y="4255478"/>
                <a:ext cx="1681090" cy="682282"/>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交易完成</a:t>
                </a:r>
                <a:endPar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佣金结算</a:t>
                </a:r>
              </a:p>
            </p:txBody>
          </p:sp>
          <p:sp>
            <p:nvSpPr>
              <p:cNvPr id="61" name="圆角矩形 17">
                <a:extLst>
                  <a:ext uri="{FF2B5EF4-FFF2-40B4-BE49-F238E27FC236}">
                    <a16:creationId xmlns:a16="http://schemas.microsoft.com/office/drawing/2014/main" id="{8A2E5EF4-B24A-4724-8583-AB4B7DD5FC21}"/>
                  </a:ext>
                </a:extLst>
              </p:cNvPr>
              <p:cNvSpPr/>
              <p:nvPr/>
            </p:nvSpPr>
            <p:spPr>
              <a:xfrm>
                <a:off x="8909537" y="3080825"/>
                <a:ext cx="1266093" cy="595534"/>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买家购买</a:t>
                </a:r>
              </a:p>
            </p:txBody>
          </p:sp>
          <p:sp>
            <p:nvSpPr>
              <p:cNvPr id="62" name="圆角矩形 18">
                <a:extLst>
                  <a:ext uri="{FF2B5EF4-FFF2-40B4-BE49-F238E27FC236}">
                    <a16:creationId xmlns:a16="http://schemas.microsoft.com/office/drawing/2014/main" id="{8E3E37C8-26CD-4AAA-B6B7-A326189E622E}"/>
                  </a:ext>
                </a:extLst>
              </p:cNvPr>
              <p:cNvSpPr/>
              <p:nvPr/>
            </p:nvSpPr>
            <p:spPr>
              <a:xfrm>
                <a:off x="7162799" y="3092548"/>
                <a:ext cx="1266093" cy="595534"/>
              </a:xfrm>
              <a:prstGeom prst="roundRect">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订单生成</a:t>
                </a:r>
              </a:p>
            </p:txBody>
          </p:sp>
          <p:sp>
            <p:nvSpPr>
              <p:cNvPr id="63" name="右箭头 19">
                <a:extLst>
                  <a:ext uri="{FF2B5EF4-FFF2-40B4-BE49-F238E27FC236}">
                    <a16:creationId xmlns:a16="http://schemas.microsoft.com/office/drawing/2014/main" id="{264A3EAA-FF89-43CF-80F7-842972FA3756}"/>
                  </a:ext>
                </a:extLst>
              </p:cNvPr>
              <p:cNvSpPr/>
              <p:nvPr/>
            </p:nvSpPr>
            <p:spPr>
              <a:xfrm>
                <a:off x="6639950" y="1772529"/>
                <a:ext cx="1139483" cy="154745"/>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4" name="右箭头 20">
                <a:extLst>
                  <a:ext uri="{FF2B5EF4-FFF2-40B4-BE49-F238E27FC236}">
                    <a16:creationId xmlns:a16="http://schemas.microsoft.com/office/drawing/2014/main" id="{D6BFEF0F-08B3-4A47-81FA-38274175DE60}"/>
                  </a:ext>
                </a:extLst>
              </p:cNvPr>
              <p:cNvSpPr/>
              <p:nvPr/>
            </p:nvSpPr>
            <p:spPr>
              <a:xfrm>
                <a:off x="6553200" y="4654062"/>
                <a:ext cx="1139483" cy="154745"/>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5" name="右箭头 21">
                <a:extLst>
                  <a:ext uri="{FF2B5EF4-FFF2-40B4-BE49-F238E27FC236}">
                    <a16:creationId xmlns:a16="http://schemas.microsoft.com/office/drawing/2014/main" id="{8FD86FE0-8A2E-42D8-863B-B71229B1D164}"/>
                  </a:ext>
                </a:extLst>
              </p:cNvPr>
              <p:cNvSpPr/>
              <p:nvPr/>
            </p:nvSpPr>
            <p:spPr>
              <a:xfrm rot="10800000">
                <a:off x="6595402" y="3303561"/>
                <a:ext cx="452512" cy="143021"/>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6" name="右箭头 22">
                <a:extLst>
                  <a:ext uri="{FF2B5EF4-FFF2-40B4-BE49-F238E27FC236}">
                    <a16:creationId xmlns:a16="http://schemas.microsoft.com/office/drawing/2014/main" id="{40917B01-1C1F-4EF5-BE82-EE6AF0BF7A7A}"/>
                  </a:ext>
                </a:extLst>
              </p:cNvPr>
              <p:cNvSpPr/>
              <p:nvPr/>
            </p:nvSpPr>
            <p:spPr>
              <a:xfrm rot="10800000">
                <a:off x="8492196" y="3301215"/>
                <a:ext cx="356382" cy="131301"/>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7" name="右箭头 23">
                <a:extLst>
                  <a:ext uri="{FF2B5EF4-FFF2-40B4-BE49-F238E27FC236}">
                    <a16:creationId xmlns:a16="http://schemas.microsoft.com/office/drawing/2014/main" id="{B5379FB4-9D30-4088-A0F4-975BE9E08640}"/>
                  </a:ext>
                </a:extLst>
              </p:cNvPr>
              <p:cNvSpPr/>
              <p:nvPr/>
            </p:nvSpPr>
            <p:spPr>
              <a:xfrm rot="10800000">
                <a:off x="10236590" y="3329347"/>
                <a:ext cx="1061515" cy="170343"/>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8" name="右箭头 24">
                <a:extLst>
                  <a:ext uri="{FF2B5EF4-FFF2-40B4-BE49-F238E27FC236}">
                    <a16:creationId xmlns:a16="http://schemas.microsoft.com/office/drawing/2014/main" id="{9F24D658-AD45-4FEF-A7B6-83A167BC70AC}"/>
                  </a:ext>
                </a:extLst>
              </p:cNvPr>
              <p:cNvSpPr/>
              <p:nvPr/>
            </p:nvSpPr>
            <p:spPr>
              <a:xfrm rot="1695813">
                <a:off x="9718430" y="2248486"/>
                <a:ext cx="1139483" cy="154745"/>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69" name="右箭头 25">
                <a:extLst>
                  <a:ext uri="{FF2B5EF4-FFF2-40B4-BE49-F238E27FC236}">
                    <a16:creationId xmlns:a16="http://schemas.microsoft.com/office/drawing/2014/main" id="{65723648-12EE-4FBC-9BA1-4B2EB2C5AF68}"/>
                  </a:ext>
                </a:extLst>
              </p:cNvPr>
              <p:cNvSpPr/>
              <p:nvPr/>
            </p:nvSpPr>
            <p:spPr>
              <a:xfrm rot="20267061">
                <a:off x="9659815" y="4300025"/>
                <a:ext cx="1139483" cy="154745"/>
              </a:xfrm>
              <a:prstGeom prst="rightArrow">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2" name="流程图: 联系 28">
                <a:extLst>
                  <a:ext uri="{FF2B5EF4-FFF2-40B4-BE49-F238E27FC236}">
                    <a16:creationId xmlns:a16="http://schemas.microsoft.com/office/drawing/2014/main" id="{5C51FE98-2A0A-4693-9700-6399E23FDCB6}"/>
                  </a:ext>
                </a:extLst>
              </p:cNvPr>
              <p:cNvSpPr/>
              <p:nvPr/>
            </p:nvSpPr>
            <p:spPr>
              <a:xfrm>
                <a:off x="7104185" y="1730326"/>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2</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3" name="流程图: 联系 29">
                <a:extLst>
                  <a:ext uri="{FF2B5EF4-FFF2-40B4-BE49-F238E27FC236}">
                    <a16:creationId xmlns:a16="http://schemas.microsoft.com/office/drawing/2014/main" id="{E64BD1E9-1A9E-4D3F-8CBD-DA71F0E327DC}"/>
                  </a:ext>
                </a:extLst>
              </p:cNvPr>
              <p:cNvSpPr/>
              <p:nvPr/>
            </p:nvSpPr>
            <p:spPr>
              <a:xfrm>
                <a:off x="10084192" y="4260166"/>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7</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4" name="流程图: 联系 30">
                <a:extLst>
                  <a:ext uri="{FF2B5EF4-FFF2-40B4-BE49-F238E27FC236}">
                    <a16:creationId xmlns:a16="http://schemas.microsoft.com/office/drawing/2014/main" id="{ED46A77C-EBA8-46A8-B29A-10731C3B4CDB}"/>
                  </a:ext>
                </a:extLst>
              </p:cNvPr>
              <p:cNvSpPr/>
              <p:nvPr/>
            </p:nvSpPr>
            <p:spPr>
              <a:xfrm>
                <a:off x="5720862" y="3920197"/>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6</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5" name="流程图: 联系 31">
                <a:extLst>
                  <a:ext uri="{FF2B5EF4-FFF2-40B4-BE49-F238E27FC236}">
                    <a16:creationId xmlns:a16="http://schemas.microsoft.com/office/drawing/2014/main" id="{15DF56E9-A700-48F7-90C1-F87AA30DBCC1}"/>
                  </a:ext>
                </a:extLst>
              </p:cNvPr>
              <p:cNvSpPr/>
              <p:nvPr/>
            </p:nvSpPr>
            <p:spPr>
              <a:xfrm>
                <a:off x="6859796" y="3228535"/>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5</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6" name="流程图: 联系 32">
                <a:extLst>
                  <a:ext uri="{FF2B5EF4-FFF2-40B4-BE49-F238E27FC236}">
                    <a16:creationId xmlns:a16="http://schemas.microsoft.com/office/drawing/2014/main" id="{6B354759-F1CD-4AC4-B15D-8FE9C961E5AC}"/>
                  </a:ext>
                </a:extLst>
              </p:cNvPr>
              <p:cNvSpPr/>
              <p:nvPr/>
            </p:nvSpPr>
            <p:spPr>
              <a:xfrm>
                <a:off x="11011763" y="3295357"/>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4</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7" name="流程图: 联系 33">
                <a:extLst>
                  <a:ext uri="{FF2B5EF4-FFF2-40B4-BE49-F238E27FC236}">
                    <a16:creationId xmlns:a16="http://schemas.microsoft.com/office/drawing/2014/main" id="{82CA616A-7D9B-489D-8BAD-232581C6EFA2}"/>
                  </a:ext>
                </a:extLst>
              </p:cNvPr>
              <p:cNvSpPr/>
              <p:nvPr/>
            </p:nvSpPr>
            <p:spPr>
              <a:xfrm>
                <a:off x="10102948" y="2112498"/>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3</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78" name="流程图: 联系 34">
                <a:extLst>
                  <a:ext uri="{FF2B5EF4-FFF2-40B4-BE49-F238E27FC236}">
                    <a16:creationId xmlns:a16="http://schemas.microsoft.com/office/drawing/2014/main" id="{ACB026A4-3757-4D79-B22D-64797E5F7FFE}"/>
                  </a:ext>
                </a:extLst>
              </p:cNvPr>
              <p:cNvSpPr/>
              <p:nvPr/>
            </p:nvSpPr>
            <p:spPr>
              <a:xfrm>
                <a:off x="5683349" y="2405575"/>
                <a:ext cx="239150" cy="281354"/>
              </a:xfrm>
              <a:prstGeom prst="flowChartConnector">
                <a:avLst/>
              </a:prstGeom>
              <a:grpFill/>
              <a:ln>
                <a:solidFill>
                  <a:srgbClr val="30BAA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altLang="zh-CN"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1</a:t>
                </a:r>
                <a:endPar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52" name="TextBox 8">
              <a:extLst>
                <a:ext uri="{FF2B5EF4-FFF2-40B4-BE49-F238E27FC236}">
                  <a16:creationId xmlns:a16="http://schemas.microsoft.com/office/drawing/2014/main" id="{27CAD837-A976-4F64-A543-148933AD6902}"/>
                </a:ext>
              </a:extLst>
            </p:cNvPr>
            <p:cNvSpPr txBox="1"/>
            <p:nvPr/>
          </p:nvSpPr>
          <p:spPr>
            <a:xfrm rot="1759901">
              <a:off x="8842898" y="1488763"/>
              <a:ext cx="1163441" cy="256554"/>
            </a:xfrm>
            <a:prstGeom prst="rect">
              <a:avLst/>
            </a:prstGeom>
            <a:grpFill/>
            <a:ln>
              <a:solidFill>
                <a:srgbClr val="30BAA0"/>
              </a:solidFill>
            </a:ln>
          </p:spPr>
          <p:txBody>
            <a:bodyPr>
              <a:spAutoFit/>
            </a:bodyP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分销商上架</a:t>
              </a:r>
            </a:p>
          </p:txBody>
        </p:sp>
        <p:sp>
          <p:nvSpPr>
            <p:cNvPr id="53" name="TextBox 9">
              <a:extLst>
                <a:ext uri="{FF2B5EF4-FFF2-40B4-BE49-F238E27FC236}">
                  <a16:creationId xmlns:a16="http://schemas.microsoft.com/office/drawing/2014/main" id="{DC0740F8-1280-4233-B16C-69D11CE73DA7}"/>
                </a:ext>
              </a:extLst>
            </p:cNvPr>
            <p:cNvSpPr txBox="1"/>
            <p:nvPr/>
          </p:nvSpPr>
          <p:spPr>
            <a:xfrm>
              <a:off x="9162740" y="2183811"/>
              <a:ext cx="704913" cy="256554"/>
            </a:xfrm>
            <a:prstGeom prst="rect">
              <a:avLst/>
            </a:prstGeom>
            <a:grpFill/>
            <a:ln>
              <a:solidFill>
                <a:srgbClr val="30BAA0"/>
              </a:solidFill>
            </a:ln>
          </p:spPr>
          <p:txBody>
            <a:bodyPr>
              <a:spAutoFit/>
            </a:bodyP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进行推广</a:t>
              </a:r>
            </a:p>
          </p:txBody>
        </p:sp>
        <p:sp>
          <p:nvSpPr>
            <p:cNvPr id="54" name="TextBox 10">
              <a:extLst>
                <a:ext uri="{FF2B5EF4-FFF2-40B4-BE49-F238E27FC236}">
                  <a16:creationId xmlns:a16="http://schemas.microsoft.com/office/drawing/2014/main" id="{3846CC75-6791-4F15-9F8C-64E43FD0D97A}"/>
                </a:ext>
              </a:extLst>
            </p:cNvPr>
            <p:cNvSpPr txBox="1"/>
            <p:nvPr/>
          </p:nvSpPr>
          <p:spPr>
            <a:xfrm rot="20158711">
              <a:off x="8715010" y="3381118"/>
              <a:ext cx="1163441" cy="256554"/>
            </a:xfrm>
            <a:prstGeom prst="rect">
              <a:avLst/>
            </a:prstGeom>
            <a:grpFill/>
            <a:ln>
              <a:solidFill>
                <a:srgbClr val="30BAA0"/>
              </a:solidFill>
            </a:ln>
          </p:spPr>
          <p:txBody>
            <a:bodyPr>
              <a:spAutoFit/>
            </a:bodyPr>
            <a:lstStyle/>
            <a:p>
              <a:pPr algn="ctr">
                <a:defRPr/>
              </a:pPr>
              <a:r>
                <a:rPr lang="zh-CN" altLang="en-US" sz="1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系统自动结算</a:t>
              </a:r>
            </a:p>
          </p:txBody>
        </p:sp>
      </p:grpSp>
      <p:grpSp>
        <p:nvGrpSpPr>
          <p:cNvPr id="32" name="组合 55">
            <a:extLst>
              <a:ext uri="{FF2B5EF4-FFF2-40B4-BE49-F238E27FC236}">
                <a16:creationId xmlns:a16="http://schemas.microsoft.com/office/drawing/2014/main" id="{5810C8A4-D99D-4040-8F88-9F52C2862515}"/>
              </a:ext>
            </a:extLst>
          </p:cNvPr>
          <p:cNvGrpSpPr/>
          <p:nvPr/>
        </p:nvGrpSpPr>
        <p:grpSpPr bwMode="auto">
          <a:xfrm>
            <a:off x="4193818" y="177245"/>
            <a:ext cx="3573065" cy="696471"/>
            <a:chOff x="3791743" y="5346472"/>
            <a:chExt cx="5833187" cy="1152803"/>
          </a:xfrm>
          <a:effectLst/>
        </p:grpSpPr>
        <p:sp>
          <p:nvSpPr>
            <p:cNvPr id="33" name="任意多边形 166">
              <a:extLst>
                <a:ext uri="{FF2B5EF4-FFF2-40B4-BE49-F238E27FC236}">
                  <a16:creationId xmlns:a16="http://schemas.microsoft.com/office/drawing/2014/main" id="{5B4ABB04-B390-4285-B214-26A57D1C68BB}"/>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34" name="圆角矩形 165">
              <a:extLst>
                <a:ext uri="{FF2B5EF4-FFF2-40B4-BE49-F238E27FC236}">
                  <a16:creationId xmlns:a16="http://schemas.microsoft.com/office/drawing/2014/main" id="{56EC6CDB-7DE6-47EA-964A-7174009C4BA7}"/>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35" name="圆角矩形 167">
              <a:extLst>
                <a:ext uri="{FF2B5EF4-FFF2-40B4-BE49-F238E27FC236}">
                  <a16:creationId xmlns:a16="http://schemas.microsoft.com/office/drawing/2014/main" id="{779F2BBB-F2CC-49B2-BC09-7A8995C91224}"/>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pic>
        <p:nvPicPr>
          <p:cNvPr id="36" name="图片 35">
            <a:extLst>
              <a:ext uri="{FF2B5EF4-FFF2-40B4-BE49-F238E27FC236}">
                <a16:creationId xmlns:a16="http://schemas.microsoft.com/office/drawing/2014/main" id="{CEC99C02-4C55-4397-AA88-2FFC1266E15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flipV="1">
            <a:off x="8770513" y="4368855"/>
            <a:ext cx="3825734" cy="2444559"/>
          </a:xfrm>
          <a:prstGeom prst="rect">
            <a:avLst/>
          </a:prstGeom>
        </p:spPr>
      </p:pic>
    </p:spTree>
    <p:extLst>
      <p:ext uri="{BB962C8B-B14F-4D97-AF65-F5344CB8AC3E}">
        <p14:creationId xmlns:p14="http://schemas.microsoft.com/office/powerpoint/2010/main" val="2610284263"/>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p:cTn id="11" dur="500" fill="hold"/>
                                        <p:tgtEl>
                                          <p:spTgt spid="50"/>
                                        </p:tgtEl>
                                        <p:attrNameLst>
                                          <p:attrName>ppt_w</p:attrName>
                                        </p:attrNameLst>
                                      </p:cBhvr>
                                      <p:tavLst>
                                        <p:tav tm="0">
                                          <p:val>
                                            <p:fltVal val="0"/>
                                          </p:val>
                                        </p:tav>
                                        <p:tav tm="100000">
                                          <p:val>
                                            <p:strVal val="#ppt_w"/>
                                          </p:val>
                                        </p:tav>
                                      </p:tavLst>
                                    </p:anim>
                                    <p:anim calcmode="lin" valueType="num">
                                      <p:cBhvr>
                                        <p:cTn id="12" dur="500" fill="hold"/>
                                        <p:tgtEl>
                                          <p:spTgt spid="50"/>
                                        </p:tgtEl>
                                        <p:attrNameLst>
                                          <p:attrName>ppt_h</p:attrName>
                                        </p:attrNameLst>
                                      </p:cBhvr>
                                      <p:tavLst>
                                        <p:tav tm="0">
                                          <p:val>
                                            <p:fltVal val="0"/>
                                          </p:val>
                                        </p:tav>
                                        <p:tav tm="100000">
                                          <p:val>
                                            <p:strVal val="#ppt_h"/>
                                          </p:val>
                                        </p:tav>
                                      </p:tavLst>
                                    </p:anim>
                                    <p:animEffect transition="in" filter="fade">
                                      <p:cBhvr>
                                        <p:cTn id="13" dur="500"/>
                                        <p:tgtEl>
                                          <p:spTgt spid="50"/>
                                        </p:tgtEl>
                                      </p:cBhvr>
                                    </p:animEffect>
                                  </p:childTnLst>
                                </p:cTn>
                              </p:par>
                            </p:childTnLst>
                          </p:cTn>
                        </p:par>
                        <p:par>
                          <p:cTn id="14" fill="hold">
                            <p:stCondLst>
                              <p:cond delay="1000"/>
                            </p:stCondLst>
                            <p:childTnLst>
                              <p:par>
                                <p:cTn id="15" presetID="26" presetClass="emph" presetSubtype="0" fill="hold" nodeType="afterEffect">
                                  <p:stCondLst>
                                    <p:cond delay="0"/>
                                  </p:stCondLst>
                                  <p:childTnLst>
                                    <p:animEffect transition="out" filter="fade">
                                      <p:cBhvr>
                                        <p:cTn id="16" dur="500" tmFilter="0, 0; .2, .5; .8, .5; 1, 0"/>
                                        <p:tgtEl>
                                          <p:spTgt spid="50"/>
                                        </p:tgtEl>
                                      </p:cBhvr>
                                    </p:animEffect>
                                    <p:animScale>
                                      <p:cBhvr>
                                        <p:cTn id="17" dur="250" autoRev="1" fill="hold"/>
                                        <p:tgtEl>
                                          <p:spTgt spid="5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115" name="直接箭头连接符 114">
            <a:extLst>
              <a:ext uri="{FF2B5EF4-FFF2-40B4-BE49-F238E27FC236}">
                <a16:creationId xmlns:a16="http://schemas.microsoft.com/office/drawing/2014/main" id="{1DE664DE-63F9-4ECF-A44B-0430D960409F}"/>
              </a:ext>
            </a:extLst>
          </p:cNvPr>
          <p:cNvCxnSpPr>
            <a:cxnSpLocks/>
          </p:cNvCxnSpPr>
          <p:nvPr/>
        </p:nvCxnSpPr>
        <p:spPr>
          <a:xfrm>
            <a:off x="3790952" y="3731056"/>
            <a:ext cx="283707" cy="77024"/>
          </a:xfrm>
          <a:prstGeom prst="straightConnector1">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6" name="直接连接符 115">
            <a:extLst>
              <a:ext uri="{FF2B5EF4-FFF2-40B4-BE49-F238E27FC236}">
                <a16:creationId xmlns:a16="http://schemas.microsoft.com/office/drawing/2014/main" id="{44A62E3E-77CB-4A0A-8530-D1FC46E5CF6F}"/>
              </a:ext>
            </a:extLst>
          </p:cNvPr>
          <p:cNvCxnSpPr>
            <a:cxnSpLocks/>
          </p:cNvCxnSpPr>
          <p:nvPr/>
        </p:nvCxnSpPr>
        <p:spPr>
          <a:xfrm>
            <a:off x="2272292" y="2319082"/>
            <a:ext cx="0" cy="0"/>
          </a:xfrm>
          <a:prstGeom prst="line">
            <a:avLst/>
          </a:prstGeom>
          <a:ln w="19050">
            <a:solidFill>
              <a:srgbClr val="F7D9D3"/>
            </a:solidFill>
          </a:ln>
        </p:spPr>
        <p:style>
          <a:lnRef idx="1">
            <a:schemeClr val="accent1"/>
          </a:lnRef>
          <a:fillRef idx="0">
            <a:schemeClr val="accent1"/>
          </a:fillRef>
          <a:effectRef idx="0">
            <a:schemeClr val="accent1"/>
          </a:effectRef>
          <a:fontRef idx="minor">
            <a:schemeClr val="tx1"/>
          </a:fontRef>
        </p:style>
      </p:cxnSp>
      <p:grpSp>
        <p:nvGrpSpPr>
          <p:cNvPr id="117" name="组合 116">
            <a:extLst>
              <a:ext uri="{FF2B5EF4-FFF2-40B4-BE49-F238E27FC236}">
                <a16:creationId xmlns:a16="http://schemas.microsoft.com/office/drawing/2014/main" id="{7E3005BE-2955-4C5A-B1CC-7860BE507A9C}"/>
              </a:ext>
            </a:extLst>
          </p:cNvPr>
          <p:cNvGrpSpPr/>
          <p:nvPr/>
        </p:nvGrpSpPr>
        <p:grpSpPr>
          <a:xfrm>
            <a:off x="2353714" y="2220684"/>
            <a:ext cx="729660" cy="438194"/>
            <a:chOff x="2132468" y="2251530"/>
            <a:chExt cx="584200" cy="350838"/>
          </a:xfrm>
        </p:grpSpPr>
        <p:cxnSp>
          <p:nvCxnSpPr>
            <p:cNvPr id="118" name="直接连接符 117">
              <a:extLst>
                <a:ext uri="{FF2B5EF4-FFF2-40B4-BE49-F238E27FC236}">
                  <a16:creationId xmlns:a16="http://schemas.microsoft.com/office/drawing/2014/main" id="{FA989598-4DCA-40E7-A1FE-F5C59ACEB085}"/>
                </a:ext>
              </a:extLst>
            </p:cNvPr>
            <p:cNvCxnSpPr/>
            <p:nvPr/>
          </p:nvCxnSpPr>
          <p:spPr bwMode="auto">
            <a:xfrm flipV="1">
              <a:off x="2132468" y="2251530"/>
              <a:ext cx="265112" cy="350838"/>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a:extLst>
                <a:ext uri="{FF2B5EF4-FFF2-40B4-BE49-F238E27FC236}">
                  <a16:creationId xmlns:a16="http://schemas.microsoft.com/office/drawing/2014/main" id="{6C5C7DAF-6640-436E-BA77-C1B0A8173B6E}"/>
                </a:ext>
              </a:extLst>
            </p:cNvPr>
            <p:cNvCxnSpPr/>
            <p:nvPr/>
          </p:nvCxnSpPr>
          <p:spPr bwMode="auto">
            <a:xfrm>
              <a:off x="2389643" y="2251530"/>
              <a:ext cx="3270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cxnSp>
        <p:nvCxnSpPr>
          <p:cNvPr id="120" name="直接箭头连接符 119">
            <a:extLst>
              <a:ext uri="{FF2B5EF4-FFF2-40B4-BE49-F238E27FC236}">
                <a16:creationId xmlns:a16="http://schemas.microsoft.com/office/drawing/2014/main" id="{7C66A5D8-34AF-47D0-8384-4554F250C827}"/>
              </a:ext>
            </a:extLst>
          </p:cNvPr>
          <p:cNvCxnSpPr>
            <a:cxnSpLocks/>
          </p:cNvCxnSpPr>
          <p:nvPr/>
        </p:nvCxnSpPr>
        <p:spPr>
          <a:xfrm>
            <a:off x="3643888" y="4484826"/>
            <a:ext cx="162571" cy="565513"/>
          </a:xfrm>
          <a:prstGeom prst="straightConnector1">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121" name="组合 120">
            <a:extLst>
              <a:ext uri="{FF2B5EF4-FFF2-40B4-BE49-F238E27FC236}">
                <a16:creationId xmlns:a16="http://schemas.microsoft.com/office/drawing/2014/main" id="{D374CAD5-4906-4106-A8CE-26F2CA0AF09C}"/>
              </a:ext>
            </a:extLst>
          </p:cNvPr>
          <p:cNvGrpSpPr/>
          <p:nvPr/>
        </p:nvGrpSpPr>
        <p:grpSpPr>
          <a:xfrm>
            <a:off x="3299418" y="1349085"/>
            <a:ext cx="1197595" cy="1197595"/>
            <a:chOff x="2862912" y="1786005"/>
            <a:chExt cx="958850" cy="958850"/>
          </a:xfrm>
        </p:grpSpPr>
        <p:sp>
          <p:nvSpPr>
            <p:cNvPr id="122" name="椭圆 121">
              <a:extLst>
                <a:ext uri="{FF2B5EF4-FFF2-40B4-BE49-F238E27FC236}">
                  <a16:creationId xmlns:a16="http://schemas.microsoft.com/office/drawing/2014/main" id="{80F17236-A675-4779-A161-34D46FC0CAFF}"/>
                </a:ext>
              </a:extLst>
            </p:cNvPr>
            <p:cNvSpPr/>
            <p:nvPr/>
          </p:nvSpPr>
          <p:spPr bwMode="auto">
            <a:xfrm>
              <a:off x="2862912" y="1786005"/>
              <a:ext cx="958850" cy="958850"/>
            </a:xfrm>
            <a:prstGeom prst="ellipse">
              <a:avLst/>
            </a:prstGeom>
            <a:solidFill>
              <a:srgbClr val="FFC000"/>
            </a:solid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sp>
          <p:nvSpPr>
            <p:cNvPr id="123" name="文本框 122">
              <a:extLst>
                <a:ext uri="{FF2B5EF4-FFF2-40B4-BE49-F238E27FC236}">
                  <a16:creationId xmlns:a16="http://schemas.microsoft.com/office/drawing/2014/main" id="{21F54FC3-6AE9-4DAF-9EA2-32E541911DA1}"/>
                </a:ext>
              </a:extLst>
            </p:cNvPr>
            <p:cNvSpPr txBox="1"/>
            <p:nvPr/>
          </p:nvSpPr>
          <p:spPr>
            <a:xfrm>
              <a:off x="2887479" y="1998272"/>
              <a:ext cx="912782" cy="534013"/>
            </a:xfrm>
            <a:prstGeom prst="rect">
              <a:avLst/>
            </a:prstGeom>
            <a:noFill/>
          </p:spPr>
          <p:txBody>
            <a:bodyPr wrap="none" rtlCol="0">
              <a:spAutoFit/>
            </a:bodyPr>
            <a:lstStyle/>
            <a:p>
              <a:pPr algn="ctr">
                <a:defRPr/>
              </a:pPr>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粉丝经济</a:t>
              </a:r>
              <a:endParaRPr lang="en-US" altLang="zh-CN"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a:p>
              <a:pPr algn="ctr">
                <a:defRPr/>
              </a:pPr>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口碑相传</a:t>
              </a:r>
              <a:endParaRPr lang="en-US" altLang="zh-CN"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24" name="组合 123">
            <a:extLst>
              <a:ext uri="{FF2B5EF4-FFF2-40B4-BE49-F238E27FC236}">
                <a16:creationId xmlns:a16="http://schemas.microsoft.com/office/drawing/2014/main" id="{49E459F3-2777-49E6-9FD3-BDE4D85AB263}"/>
              </a:ext>
            </a:extLst>
          </p:cNvPr>
          <p:cNvGrpSpPr/>
          <p:nvPr/>
        </p:nvGrpSpPr>
        <p:grpSpPr>
          <a:xfrm>
            <a:off x="4205863" y="3124615"/>
            <a:ext cx="1197595" cy="1197595"/>
            <a:chOff x="4358143" y="3260272"/>
            <a:chExt cx="958850" cy="958850"/>
          </a:xfrm>
          <a:solidFill>
            <a:srgbClr val="30BAA0"/>
          </a:solidFill>
        </p:grpSpPr>
        <p:sp>
          <p:nvSpPr>
            <p:cNvPr id="125" name="椭圆 124">
              <a:extLst>
                <a:ext uri="{FF2B5EF4-FFF2-40B4-BE49-F238E27FC236}">
                  <a16:creationId xmlns:a16="http://schemas.microsoft.com/office/drawing/2014/main" id="{7B52D5B7-C5E8-4092-8780-581BAF5F4AD4}"/>
                </a:ext>
              </a:extLst>
            </p:cNvPr>
            <p:cNvSpPr/>
            <p:nvPr/>
          </p:nvSpPr>
          <p:spPr bwMode="auto">
            <a:xfrm>
              <a:off x="4358143" y="3260272"/>
              <a:ext cx="958850" cy="958850"/>
            </a:xfrm>
            <a:prstGeom prst="ellipse">
              <a:avLst/>
            </a:prstGeom>
            <a:grp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sp>
          <p:nvSpPr>
            <p:cNvPr id="126" name="文本框 125">
              <a:extLst>
                <a:ext uri="{FF2B5EF4-FFF2-40B4-BE49-F238E27FC236}">
                  <a16:creationId xmlns:a16="http://schemas.microsoft.com/office/drawing/2014/main" id="{170B6042-C039-40DA-A5EF-19928FA0EDCB}"/>
                </a:ext>
              </a:extLst>
            </p:cNvPr>
            <p:cNvSpPr txBox="1"/>
            <p:nvPr/>
          </p:nvSpPr>
          <p:spPr>
            <a:xfrm>
              <a:off x="4513396" y="3558690"/>
              <a:ext cx="617591" cy="378357"/>
            </a:xfrm>
            <a:prstGeom prst="rect">
              <a:avLst/>
            </a:prstGeom>
            <a:grpFill/>
          </p:spPr>
          <p:txBody>
            <a:bodyPr wrap="none" rtlCol="0">
              <a:spAutoFit/>
            </a:bodyPr>
            <a:lstStyle/>
            <a:p>
              <a:pPr marL="107997" algn="ctr">
                <a:lnSpc>
                  <a:spcPct val="150000"/>
                </a:lnSpc>
                <a:spcBef>
                  <a:spcPts val="600"/>
                </a:spcBef>
                <a:defRPr/>
              </a:pPr>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优势</a:t>
              </a:r>
              <a:endParaRPr lang="en-US" altLang="zh-CN"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27" name="组合 126">
            <a:extLst>
              <a:ext uri="{FF2B5EF4-FFF2-40B4-BE49-F238E27FC236}">
                <a16:creationId xmlns:a16="http://schemas.microsoft.com/office/drawing/2014/main" id="{A86979E1-ABC3-4B28-9F35-72BE52C0AE38}"/>
              </a:ext>
            </a:extLst>
          </p:cNvPr>
          <p:cNvGrpSpPr/>
          <p:nvPr/>
        </p:nvGrpSpPr>
        <p:grpSpPr>
          <a:xfrm>
            <a:off x="3514731" y="5074495"/>
            <a:ext cx="1195612" cy="1197595"/>
            <a:chOff x="3244796" y="4860584"/>
            <a:chExt cx="957262" cy="958850"/>
          </a:xfrm>
          <a:solidFill>
            <a:srgbClr val="92D050"/>
          </a:solidFill>
        </p:grpSpPr>
        <p:sp>
          <p:nvSpPr>
            <p:cNvPr id="128" name="椭圆 127">
              <a:extLst>
                <a:ext uri="{FF2B5EF4-FFF2-40B4-BE49-F238E27FC236}">
                  <a16:creationId xmlns:a16="http://schemas.microsoft.com/office/drawing/2014/main" id="{8B614845-7EC0-4F37-8519-22D70019D5E3}"/>
                </a:ext>
              </a:extLst>
            </p:cNvPr>
            <p:cNvSpPr/>
            <p:nvPr/>
          </p:nvSpPr>
          <p:spPr bwMode="auto">
            <a:xfrm>
              <a:off x="3244796" y="4860584"/>
              <a:ext cx="957262" cy="958850"/>
            </a:xfrm>
            <a:prstGeom prst="ellipse">
              <a:avLst/>
            </a:prstGeom>
            <a:grpFill/>
            <a:ln w="31750" cap="flat">
              <a:gradFill>
                <a:gsLst>
                  <a:gs pos="0">
                    <a:schemeClr val="bg1"/>
                  </a:gs>
                  <a:gs pos="100000">
                    <a:srgbClr val="DDDDDD"/>
                  </a:gs>
                </a:gsLst>
                <a:lin ang="5400000" scaled="1"/>
              </a:gradFill>
              <a:prstDash val="solid"/>
              <a:miter lim="800000"/>
              <a:headEnd/>
              <a:tailEnd/>
            </a:ln>
            <a:effectLst>
              <a:outerShdw blurRad="228600" dist="101600" dir="5400000" algn="t" rotWithShape="0">
                <a:schemeClr val="tx1">
                  <a:lumMod val="85000"/>
                  <a:lumOff val="15000"/>
                  <a:alpha val="33000"/>
                </a:schemeClr>
              </a:outerShdw>
            </a:effectLst>
          </p:spPr>
          <p:txBody>
            <a:bodyPr vert="horz" wrap="square" lIns="91440" tIns="45720" rIns="91440" bIns="45720" numCol="1" anchor="t" anchorCtr="0" compatLnSpc="1">
              <a:prstTxWarp prst="textNoShape">
                <a:avLst/>
              </a:prstTxWarp>
            </a:bodyPr>
            <a:lstStyle/>
            <a:p>
              <a:endParaRPr lang="zh-CN" altLang="en-US" dirty="0">
                <a:solidFill>
                  <a:prstClr val="black"/>
                </a:solidFill>
                <a:cs typeface="+mn-ea"/>
                <a:sym typeface="+mn-lt"/>
              </a:endParaRPr>
            </a:p>
          </p:txBody>
        </p:sp>
        <p:sp>
          <p:nvSpPr>
            <p:cNvPr id="129" name="文本框 128">
              <a:extLst>
                <a:ext uri="{FF2B5EF4-FFF2-40B4-BE49-F238E27FC236}">
                  <a16:creationId xmlns:a16="http://schemas.microsoft.com/office/drawing/2014/main" id="{DB80E0A4-AD47-4BCA-A9C0-5CB7338CB1FD}"/>
                </a:ext>
              </a:extLst>
            </p:cNvPr>
            <p:cNvSpPr txBox="1"/>
            <p:nvPr/>
          </p:nvSpPr>
          <p:spPr>
            <a:xfrm>
              <a:off x="3381850" y="5100454"/>
              <a:ext cx="617590" cy="378357"/>
            </a:xfrm>
            <a:prstGeom prst="rect">
              <a:avLst/>
            </a:prstGeom>
            <a:grpFill/>
          </p:spPr>
          <p:txBody>
            <a:bodyPr wrap="none" rtlCol="0">
              <a:spAutoFit/>
            </a:bodyPr>
            <a:lstStyle/>
            <a:p>
              <a:pPr marL="107997">
                <a:lnSpc>
                  <a:spcPct val="150000"/>
                </a:lnSpc>
                <a:spcBef>
                  <a:spcPts val="600"/>
                </a:spcBef>
                <a:defRPr/>
              </a:pPr>
              <a:r>
                <a:rPr lang="zh-CN" altLang="en-US"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特点</a:t>
              </a:r>
              <a:endParaRPr lang="en-US" altLang="zh-CN"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grpSp>
        <p:nvGrpSpPr>
          <p:cNvPr id="130" name="组合 129">
            <a:extLst>
              <a:ext uri="{FF2B5EF4-FFF2-40B4-BE49-F238E27FC236}">
                <a16:creationId xmlns:a16="http://schemas.microsoft.com/office/drawing/2014/main" id="{735BBED7-2F34-4895-A46C-995277842DA2}"/>
              </a:ext>
            </a:extLst>
          </p:cNvPr>
          <p:cNvGrpSpPr/>
          <p:nvPr/>
        </p:nvGrpSpPr>
        <p:grpSpPr>
          <a:xfrm>
            <a:off x="4751383" y="1488389"/>
            <a:ext cx="5654713" cy="1301549"/>
            <a:chOff x="3980318" y="1716774"/>
            <a:chExt cx="4527426" cy="1042080"/>
          </a:xfrm>
        </p:grpSpPr>
        <p:cxnSp>
          <p:nvCxnSpPr>
            <p:cNvPr id="131" name="直接连接符 130">
              <a:extLst>
                <a:ext uri="{FF2B5EF4-FFF2-40B4-BE49-F238E27FC236}">
                  <a16:creationId xmlns:a16="http://schemas.microsoft.com/office/drawing/2014/main" id="{222B4C26-6391-4F96-9858-362D49337361}"/>
                </a:ext>
              </a:extLst>
            </p:cNvPr>
            <p:cNvCxnSpPr>
              <a:cxnSpLocks/>
            </p:cNvCxnSpPr>
            <p:nvPr/>
          </p:nvCxnSpPr>
          <p:spPr>
            <a:xfrm>
              <a:off x="3980318" y="2251530"/>
              <a:ext cx="640382"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2" name="左中括号 131">
              <a:extLst>
                <a:ext uri="{FF2B5EF4-FFF2-40B4-BE49-F238E27FC236}">
                  <a16:creationId xmlns:a16="http://schemas.microsoft.com/office/drawing/2014/main" id="{DF35B39D-E645-4DED-89F9-E5E818B3C96C}"/>
                </a:ext>
              </a:extLst>
            </p:cNvPr>
            <p:cNvSpPr/>
            <p:nvPr/>
          </p:nvSpPr>
          <p:spPr>
            <a:xfrm>
              <a:off x="4741097" y="1716774"/>
              <a:ext cx="123825" cy="1042080"/>
            </a:xfrm>
            <a:prstGeom prst="leftBracket">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cs typeface="+mn-ea"/>
                <a:sym typeface="+mn-lt"/>
              </a:endParaRPr>
            </a:p>
          </p:txBody>
        </p:sp>
        <p:sp>
          <p:nvSpPr>
            <p:cNvPr id="133" name="Rectangle 5">
              <a:extLst>
                <a:ext uri="{FF2B5EF4-FFF2-40B4-BE49-F238E27FC236}">
                  <a16:creationId xmlns:a16="http://schemas.microsoft.com/office/drawing/2014/main" id="{D1D706B0-AC3A-4B01-8E56-60E6E6D227AC}"/>
                </a:ext>
              </a:extLst>
            </p:cNvPr>
            <p:cNvSpPr>
              <a:spLocks/>
            </p:cNvSpPr>
            <p:nvPr/>
          </p:nvSpPr>
          <p:spPr bwMode="auto">
            <a:xfrm>
              <a:off x="5053577" y="1908950"/>
              <a:ext cx="3454167" cy="65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marL="171450" indent="-171450">
                <a:lnSpc>
                  <a:spcPct val="150000"/>
                </a:lnSpc>
                <a:buFont typeface="Wingdings" panose="05000000000000000000" pitchFamily="2" charset="2"/>
                <a:buChar char="l"/>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有赞是围绕分销商和粉丝之间的连接；</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71450" indent="-171450">
                <a:lnSpc>
                  <a:spcPct val="150000"/>
                </a:lnSpc>
                <a:buFont typeface="Wingdings" panose="05000000000000000000" pitchFamily="2" charset="2"/>
                <a:buChar char="l"/>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丰富的支付方式，刷新行业的营销工具，商品，订单等的数据统计以及基于卖家的</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ERP</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CRM</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等工具的建立逐渐显现出优势。</a:t>
              </a:r>
            </a:p>
          </p:txBody>
        </p:sp>
      </p:grpSp>
      <p:grpSp>
        <p:nvGrpSpPr>
          <p:cNvPr id="134" name="组合 133">
            <a:extLst>
              <a:ext uri="{FF2B5EF4-FFF2-40B4-BE49-F238E27FC236}">
                <a16:creationId xmlns:a16="http://schemas.microsoft.com/office/drawing/2014/main" id="{6293339E-A1B1-4C10-B1A6-801008FD3D07}"/>
              </a:ext>
            </a:extLst>
          </p:cNvPr>
          <p:cNvGrpSpPr/>
          <p:nvPr/>
        </p:nvGrpSpPr>
        <p:grpSpPr>
          <a:xfrm>
            <a:off x="5710184" y="3109430"/>
            <a:ext cx="5286077" cy="1236401"/>
            <a:chOff x="5453518" y="3309485"/>
            <a:chExt cx="4232281" cy="989920"/>
          </a:xfrm>
        </p:grpSpPr>
        <p:cxnSp>
          <p:nvCxnSpPr>
            <p:cNvPr id="135" name="直接连接符 134">
              <a:extLst>
                <a:ext uri="{FF2B5EF4-FFF2-40B4-BE49-F238E27FC236}">
                  <a16:creationId xmlns:a16="http://schemas.microsoft.com/office/drawing/2014/main" id="{F23C8F92-0650-4154-82B5-F7D6517B6B5C}"/>
                </a:ext>
              </a:extLst>
            </p:cNvPr>
            <p:cNvCxnSpPr/>
            <p:nvPr/>
          </p:nvCxnSpPr>
          <p:spPr>
            <a:xfrm flipH="1">
              <a:off x="5453518" y="3806372"/>
              <a:ext cx="893762"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6" name="左中括号 135">
              <a:extLst>
                <a:ext uri="{FF2B5EF4-FFF2-40B4-BE49-F238E27FC236}">
                  <a16:creationId xmlns:a16="http://schemas.microsoft.com/office/drawing/2014/main" id="{58375075-0B00-4CE9-A27A-C49FAC588E77}"/>
                </a:ext>
              </a:extLst>
            </p:cNvPr>
            <p:cNvSpPr/>
            <p:nvPr/>
          </p:nvSpPr>
          <p:spPr>
            <a:xfrm>
              <a:off x="6411915" y="3309485"/>
              <a:ext cx="123825" cy="989920"/>
            </a:xfrm>
            <a:prstGeom prst="leftBracket">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cs typeface="+mn-ea"/>
                <a:sym typeface="+mn-lt"/>
              </a:endParaRPr>
            </a:p>
          </p:txBody>
        </p:sp>
        <p:sp>
          <p:nvSpPr>
            <p:cNvPr id="137" name="Rectangle 5">
              <a:extLst>
                <a:ext uri="{FF2B5EF4-FFF2-40B4-BE49-F238E27FC236}">
                  <a16:creationId xmlns:a16="http://schemas.microsoft.com/office/drawing/2014/main" id="{A7D62C4F-1565-4A82-8EDD-6F9B96627CEE}"/>
                </a:ext>
              </a:extLst>
            </p:cNvPr>
            <p:cNvSpPr>
              <a:spLocks/>
            </p:cNvSpPr>
            <p:nvPr/>
          </p:nvSpPr>
          <p:spPr bwMode="auto">
            <a:xfrm>
              <a:off x="6600374" y="3321643"/>
              <a:ext cx="3085425" cy="74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基于微信公众号的</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CRM</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丰富的营销共计及粉丝互动；</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完善的订单处理体系；</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分销产品的品质保障。</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8" name="组合 137">
            <a:extLst>
              <a:ext uri="{FF2B5EF4-FFF2-40B4-BE49-F238E27FC236}">
                <a16:creationId xmlns:a16="http://schemas.microsoft.com/office/drawing/2014/main" id="{F45EDCF3-0A77-4232-8074-AAE578583AA9}"/>
              </a:ext>
            </a:extLst>
          </p:cNvPr>
          <p:cNvGrpSpPr/>
          <p:nvPr/>
        </p:nvGrpSpPr>
        <p:grpSpPr>
          <a:xfrm>
            <a:off x="4975572" y="5285928"/>
            <a:ext cx="5607438" cy="1284850"/>
            <a:chOff x="4333875" y="4828999"/>
            <a:chExt cx="4489577" cy="1028711"/>
          </a:xfrm>
        </p:grpSpPr>
        <p:cxnSp>
          <p:nvCxnSpPr>
            <p:cNvPr id="139" name="直接连接符 138">
              <a:extLst>
                <a:ext uri="{FF2B5EF4-FFF2-40B4-BE49-F238E27FC236}">
                  <a16:creationId xmlns:a16="http://schemas.microsoft.com/office/drawing/2014/main" id="{F93B2726-8ECC-498D-9BE7-D753E565059C}"/>
                </a:ext>
              </a:extLst>
            </p:cNvPr>
            <p:cNvCxnSpPr/>
            <p:nvPr/>
          </p:nvCxnSpPr>
          <p:spPr>
            <a:xfrm flipH="1">
              <a:off x="4333875" y="5361443"/>
              <a:ext cx="893763"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40" name="左中括号 139">
              <a:extLst>
                <a:ext uri="{FF2B5EF4-FFF2-40B4-BE49-F238E27FC236}">
                  <a16:creationId xmlns:a16="http://schemas.microsoft.com/office/drawing/2014/main" id="{DE4871DC-B36E-474B-BA1E-98864138E22A}"/>
                </a:ext>
              </a:extLst>
            </p:cNvPr>
            <p:cNvSpPr/>
            <p:nvPr/>
          </p:nvSpPr>
          <p:spPr>
            <a:xfrm>
              <a:off x="5327650" y="4865176"/>
              <a:ext cx="123825" cy="992534"/>
            </a:xfrm>
            <a:prstGeom prst="leftBracket">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cs typeface="+mn-ea"/>
                <a:sym typeface="+mn-lt"/>
              </a:endParaRPr>
            </a:p>
          </p:txBody>
        </p:sp>
        <p:sp>
          <p:nvSpPr>
            <p:cNvPr id="141" name="Rectangle 5">
              <a:extLst>
                <a:ext uri="{FF2B5EF4-FFF2-40B4-BE49-F238E27FC236}">
                  <a16:creationId xmlns:a16="http://schemas.microsoft.com/office/drawing/2014/main" id="{F5808C21-B60C-4281-AB40-D36198133162}"/>
                </a:ext>
              </a:extLst>
            </p:cNvPr>
            <p:cNvSpPr>
              <a:spLocks/>
            </p:cNvSpPr>
            <p:nvPr/>
          </p:nvSpPr>
          <p:spPr bwMode="auto">
            <a:xfrm>
              <a:off x="5551487" y="4828999"/>
              <a:ext cx="3271965" cy="101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自建供货商，分销商，个人，企业等平台形成行业壁垒；</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覆盖整个产业生态；</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强大的营销工具；</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07997">
                <a:lnSpc>
                  <a:spcPct val="150000"/>
                </a:lnSpc>
                <a:spcBef>
                  <a:spcPts val="600"/>
                </a:spcBef>
                <a:defRPr/>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建立商家自有</a:t>
              </a: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CRM</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以此来对粉丝进行二次营销。</a:t>
              </a:r>
              <a:endParaRPr lang="en-US" altLang="zh-CN" sz="1100" dirty="0">
                <a:solidFill>
                  <a:schemeClr val="tx1">
                    <a:lumMod val="50000"/>
                    <a:lumOff val="50000"/>
                  </a:schemeClr>
                </a:solidFill>
                <a:cs typeface="+mn-ea"/>
                <a:sym typeface="+mn-lt"/>
              </a:endParaRPr>
            </a:p>
          </p:txBody>
        </p:sp>
      </p:grpSp>
      <p:grpSp>
        <p:nvGrpSpPr>
          <p:cNvPr id="142" name="组合 141">
            <a:extLst>
              <a:ext uri="{FF2B5EF4-FFF2-40B4-BE49-F238E27FC236}">
                <a16:creationId xmlns:a16="http://schemas.microsoft.com/office/drawing/2014/main" id="{6A1EE9C5-AC40-47D7-BB30-4C5DAD1BDB48}"/>
              </a:ext>
            </a:extLst>
          </p:cNvPr>
          <p:cNvGrpSpPr/>
          <p:nvPr/>
        </p:nvGrpSpPr>
        <p:grpSpPr>
          <a:xfrm>
            <a:off x="1500429" y="2753746"/>
            <a:ext cx="2201725" cy="2201725"/>
            <a:chOff x="1360492" y="2870770"/>
            <a:chExt cx="1762804" cy="1762804"/>
          </a:xfrm>
          <a:solidFill>
            <a:srgbClr val="2D6B81"/>
          </a:solidFill>
        </p:grpSpPr>
        <p:sp>
          <p:nvSpPr>
            <p:cNvPr id="143" name="椭圆 142">
              <a:extLst>
                <a:ext uri="{FF2B5EF4-FFF2-40B4-BE49-F238E27FC236}">
                  <a16:creationId xmlns:a16="http://schemas.microsoft.com/office/drawing/2014/main" id="{F01938EB-BCA1-431D-8CB9-F7569C95B2F4}"/>
                </a:ext>
              </a:extLst>
            </p:cNvPr>
            <p:cNvSpPr/>
            <p:nvPr/>
          </p:nvSpPr>
          <p:spPr>
            <a:xfrm>
              <a:off x="1360492" y="2870770"/>
              <a:ext cx="1762804" cy="1762804"/>
            </a:xfrm>
            <a:prstGeom prst="ellipse">
              <a:avLst/>
            </a:prstGeom>
            <a:grpFill/>
            <a:ln w="28575" cap="flat">
              <a:solidFill>
                <a:schemeClr val="bg1"/>
              </a:solid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4" name="KSO_Shape">
              <a:extLst>
                <a:ext uri="{FF2B5EF4-FFF2-40B4-BE49-F238E27FC236}">
                  <a16:creationId xmlns:a16="http://schemas.microsoft.com/office/drawing/2014/main" id="{04786FB7-2391-488C-A1EA-A5259734331B}"/>
                </a:ext>
              </a:extLst>
            </p:cNvPr>
            <p:cNvSpPr>
              <a:spLocks/>
            </p:cNvSpPr>
            <p:nvPr/>
          </p:nvSpPr>
          <p:spPr bwMode="auto">
            <a:xfrm>
              <a:off x="1880337" y="3145972"/>
              <a:ext cx="672818" cy="705754"/>
            </a:xfrm>
            <a:custGeom>
              <a:avLst/>
              <a:gdLst>
                <a:gd name="T0" fmla="*/ 1052180 w 1822450"/>
                <a:gd name="T1" fmla="*/ 1891814 h 1912938"/>
                <a:gd name="T2" fmla="*/ 834486 w 1822450"/>
                <a:gd name="T3" fmla="*/ 1843067 h 1912938"/>
                <a:gd name="T4" fmla="*/ 702457 w 1822450"/>
                <a:gd name="T5" fmla="*/ 1904601 h 1912938"/>
                <a:gd name="T6" fmla="*/ 1654740 w 1822450"/>
                <a:gd name="T7" fmla="*/ 1644404 h 1912938"/>
                <a:gd name="T8" fmla="*/ 1553494 w 1822450"/>
                <a:gd name="T9" fmla="*/ 1640423 h 1912938"/>
                <a:gd name="T10" fmla="*/ 1385313 w 1822450"/>
                <a:gd name="T11" fmla="*/ 1639229 h 1912938"/>
                <a:gd name="T12" fmla="*/ 1338497 w 1822450"/>
                <a:gd name="T13" fmla="*/ 1607788 h 1912938"/>
                <a:gd name="T14" fmla="*/ 436229 w 1822450"/>
                <a:gd name="T15" fmla="*/ 1649976 h 1912938"/>
                <a:gd name="T16" fmla="*/ 265376 w 1822450"/>
                <a:gd name="T17" fmla="*/ 1639229 h 1912938"/>
                <a:gd name="T18" fmla="*/ 148309 w 1822450"/>
                <a:gd name="T19" fmla="*/ 1649577 h 1912938"/>
                <a:gd name="T20" fmla="*/ 624432 w 1822450"/>
                <a:gd name="T21" fmla="*/ 1289910 h 1912938"/>
                <a:gd name="T22" fmla="*/ 583933 w 1822450"/>
                <a:gd name="T23" fmla="*/ 1302672 h 1912938"/>
                <a:gd name="T24" fmla="*/ 1245239 w 1822450"/>
                <a:gd name="T25" fmla="*/ 1301091 h 1912938"/>
                <a:gd name="T26" fmla="*/ 1203152 w 1822450"/>
                <a:gd name="T27" fmla="*/ 1281551 h 1912938"/>
                <a:gd name="T28" fmla="*/ 110393 w 1822450"/>
                <a:gd name="T29" fmla="*/ 1147347 h 1912938"/>
                <a:gd name="T30" fmla="*/ 86508 w 1822450"/>
                <a:gd name="T31" fmla="*/ 1182918 h 1912938"/>
                <a:gd name="T32" fmla="*/ 1760008 w 1822450"/>
                <a:gd name="T33" fmla="*/ 1169884 h 1912938"/>
                <a:gd name="T34" fmla="*/ 1709636 w 1822450"/>
                <a:gd name="T35" fmla="*/ 1166651 h 1912938"/>
                <a:gd name="T36" fmla="*/ 366123 w 1822450"/>
                <a:gd name="T37" fmla="*/ 583339 h 1912938"/>
                <a:gd name="T38" fmla="*/ 468306 w 1822450"/>
                <a:gd name="T39" fmla="*/ 1328065 h 1912938"/>
                <a:gd name="T40" fmla="*/ 96264 w 1822450"/>
                <a:gd name="T41" fmla="*/ 768237 h 1912938"/>
                <a:gd name="T42" fmla="*/ 1183 w 1822450"/>
                <a:gd name="T43" fmla="*/ 654059 h 1912938"/>
                <a:gd name="T44" fmla="*/ 1654601 w 1822450"/>
                <a:gd name="T45" fmla="*/ 539486 h 1912938"/>
                <a:gd name="T46" fmla="*/ 1777799 w 1822450"/>
                <a:gd name="T47" fmla="*/ 1076207 h 1912938"/>
                <a:gd name="T48" fmla="*/ 1669211 w 1822450"/>
                <a:gd name="T49" fmla="*/ 1082926 h 1912938"/>
                <a:gd name="T50" fmla="*/ 1379381 w 1822450"/>
                <a:gd name="T51" fmla="*/ 1258406 h 1912938"/>
                <a:gd name="T52" fmla="*/ 1596951 w 1822450"/>
                <a:gd name="T53" fmla="*/ 534744 h 1912938"/>
                <a:gd name="T54" fmla="*/ 1341509 w 1822450"/>
                <a:gd name="T55" fmla="*/ 631970 h 1912938"/>
                <a:gd name="T56" fmla="*/ 1211058 w 1822450"/>
                <a:gd name="T57" fmla="*/ 878592 h 1912938"/>
                <a:gd name="T58" fmla="*/ 913390 w 1822450"/>
                <a:gd name="T59" fmla="*/ 1388436 h 1912938"/>
                <a:gd name="T60" fmla="*/ 620862 w 1822450"/>
                <a:gd name="T61" fmla="*/ 1012575 h 1912938"/>
                <a:gd name="T62" fmla="*/ 490410 w 1822450"/>
                <a:gd name="T63" fmla="*/ 658450 h 1912938"/>
                <a:gd name="T64" fmla="*/ 791239 w 1822450"/>
                <a:gd name="T65" fmla="*/ 477436 h 1912938"/>
                <a:gd name="T66" fmla="*/ 930565 w 1822450"/>
                <a:gd name="T67" fmla="*/ 340686 h 1912938"/>
                <a:gd name="T68" fmla="*/ 1525019 w 1822450"/>
                <a:gd name="T69" fmla="*/ 348987 h 1912938"/>
                <a:gd name="T70" fmla="*/ 1543211 w 1822450"/>
                <a:gd name="T71" fmla="*/ 320925 h 1912938"/>
                <a:gd name="T72" fmla="*/ 361253 w 1822450"/>
                <a:gd name="T73" fmla="*/ 309859 h 1912938"/>
                <a:gd name="T74" fmla="*/ 388900 w 1822450"/>
                <a:gd name="T75" fmla="*/ 340686 h 1912938"/>
                <a:gd name="T76" fmla="*/ 1589483 w 1822450"/>
                <a:gd name="T77" fmla="*/ 183386 h 1912938"/>
                <a:gd name="T78" fmla="*/ 1537279 w 1822450"/>
                <a:gd name="T79" fmla="*/ 257688 h 1912938"/>
                <a:gd name="T80" fmla="*/ 1630219 w 1822450"/>
                <a:gd name="T81" fmla="*/ 376257 h 1912938"/>
                <a:gd name="T82" fmla="*/ 1556658 w 1822450"/>
                <a:gd name="T83" fmla="*/ 503916 h 1912938"/>
                <a:gd name="T84" fmla="*/ 1370381 w 1822450"/>
                <a:gd name="T85" fmla="*/ 446213 h 1912938"/>
                <a:gd name="T86" fmla="*/ 1339928 w 1822450"/>
                <a:gd name="T87" fmla="*/ 311439 h 1912938"/>
                <a:gd name="T88" fmla="*/ 1371963 w 1822450"/>
                <a:gd name="T89" fmla="*/ 194056 h 1912938"/>
                <a:gd name="T90" fmla="*/ 478954 w 1822450"/>
                <a:gd name="T91" fmla="*/ 223304 h 1912938"/>
                <a:gd name="T92" fmla="*/ 457626 w 1822450"/>
                <a:gd name="T93" fmla="*/ 275474 h 1912938"/>
                <a:gd name="T94" fmla="*/ 476585 w 1822450"/>
                <a:gd name="T95" fmla="*/ 405900 h 1912938"/>
                <a:gd name="T96" fmla="*/ 374682 w 1822450"/>
                <a:gd name="T97" fmla="*/ 531187 h 1912938"/>
                <a:gd name="T98" fmla="*/ 206423 w 1822450"/>
                <a:gd name="T99" fmla="*/ 401156 h 1912938"/>
                <a:gd name="T100" fmla="*/ 203659 w 1822450"/>
                <a:gd name="T101" fmla="*/ 280612 h 1912938"/>
                <a:gd name="T102" fmla="*/ 318991 w 1822450"/>
                <a:gd name="T103" fmla="*/ 160462 h 1912938"/>
                <a:gd name="T104" fmla="*/ 951483 w 1822450"/>
                <a:gd name="T105" fmla="*/ 193267 h 1912938"/>
                <a:gd name="T106" fmla="*/ 978320 w 1822450"/>
                <a:gd name="T107" fmla="*/ 240299 h 1912938"/>
                <a:gd name="T108" fmla="*/ 1028839 w 1822450"/>
                <a:gd name="T109" fmla="*/ 19762 h 1912938"/>
                <a:gd name="T110" fmla="*/ 985031 w 1822450"/>
                <a:gd name="T111" fmla="*/ 122916 h 1912938"/>
                <a:gd name="T112" fmla="*/ 1097906 w 1822450"/>
                <a:gd name="T113" fmla="*/ 194847 h 1912938"/>
                <a:gd name="T114" fmla="*/ 1067122 w 1822450"/>
                <a:gd name="T115" fmla="*/ 354520 h 1912938"/>
                <a:gd name="T116" fmla="*/ 893862 w 1822450"/>
                <a:gd name="T117" fmla="*/ 476646 h 1912938"/>
                <a:gd name="T118" fmla="*/ 745465 w 1822450"/>
                <a:gd name="T119" fmla="*/ 315392 h 1912938"/>
                <a:gd name="T120" fmla="*/ 746649 w 1822450"/>
                <a:gd name="T121" fmla="*/ 154929 h 1912938"/>
                <a:gd name="T122" fmla="*/ 892678 w 1822450"/>
                <a:gd name="T123" fmla="*/ 3162 h 191293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822450" h="1912938">
                  <a:moveTo>
                    <a:pt x="987425" y="1839913"/>
                  </a:moveTo>
                  <a:lnTo>
                    <a:pt x="1085699" y="1839913"/>
                  </a:lnTo>
                  <a:lnTo>
                    <a:pt x="1094850" y="1845932"/>
                  </a:lnTo>
                  <a:lnTo>
                    <a:pt x="1104399" y="1852753"/>
                  </a:lnTo>
                  <a:lnTo>
                    <a:pt x="1115141" y="1860778"/>
                  </a:lnTo>
                  <a:lnTo>
                    <a:pt x="1126282" y="1870407"/>
                  </a:lnTo>
                  <a:lnTo>
                    <a:pt x="1131454" y="1874821"/>
                  </a:lnTo>
                  <a:lnTo>
                    <a:pt x="1135831" y="1879636"/>
                  </a:lnTo>
                  <a:lnTo>
                    <a:pt x="1139809" y="1884450"/>
                  </a:lnTo>
                  <a:lnTo>
                    <a:pt x="1142594" y="1888864"/>
                  </a:lnTo>
                  <a:lnTo>
                    <a:pt x="1144982" y="1893679"/>
                  </a:lnTo>
                  <a:lnTo>
                    <a:pt x="1145777" y="1895685"/>
                  </a:lnTo>
                  <a:lnTo>
                    <a:pt x="1146175" y="1897691"/>
                  </a:lnTo>
                  <a:lnTo>
                    <a:pt x="1145777" y="1900500"/>
                  </a:lnTo>
                  <a:lnTo>
                    <a:pt x="1144982" y="1902907"/>
                  </a:lnTo>
                  <a:lnTo>
                    <a:pt x="1142992" y="1905315"/>
                  </a:lnTo>
                  <a:lnTo>
                    <a:pt x="1140605" y="1907321"/>
                  </a:lnTo>
                  <a:lnTo>
                    <a:pt x="1137422" y="1908926"/>
                  </a:lnTo>
                  <a:lnTo>
                    <a:pt x="1133046" y="1910531"/>
                  </a:lnTo>
                  <a:lnTo>
                    <a:pt x="1127475" y="1911735"/>
                  </a:lnTo>
                  <a:lnTo>
                    <a:pt x="1120712" y="1912537"/>
                  </a:lnTo>
                  <a:lnTo>
                    <a:pt x="1112754" y="1912938"/>
                  </a:lnTo>
                  <a:lnTo>
                    <a:pt x="1105195" y="1912938"/>
                  </a:lnTo>
                  <a:lnTo>
                    <a:pt x="1098033" y="1912537"/>
                  </a:lnTo>
                  <a:lnTo>
                    <a:pt x="1091269" y="1911735"/>
                  </a:lnTo>
                  <a:lnTo>
                    <a:pt x="1084903" y="1910130"/>
                  </a:lnTo>
                  <a:lnTo>
                    <a:pt x="1078537" y="1908525"/>
                  </a:lnTo>
                  <a:lnTo>
                    <a:pt x="1072569" y="1906920"/>
                  </a:lnTo>
                  <a:lnTo>
                    <a:pt x="1066601" y="1904914"/>
                  </a:lnTo>
                  <a:lnTo>
                    <a:pt x="1061031" y="1902105"/>
                  </a:lnTo>
                  <a:lnTo>
                    <a:pt x="1055859" y="1899697"/>
                  </a:lnTo>
                  <a:lnTo>
                    <a:pt x="1045514" y="1893679"/>
                  </a:lnTo>
                  <a:lnTo>
                    <a:pt x="1035965" y="1887259"/>
                  </a:lnTo>
                  <a:lnTo>
                    <a:pt x="1026416" y="1880438"/>
                  </a:lnTo>
                  <a:lnTo>
                    <a:pt x="1022438" y="1878031"/>
                  </a:lnTo>
                  <a:lnTo>
                    <a:pt x="1019255" y="1876827"/>
                  </a:lnTo>
                  <a:lnTo>
                    <a:pt x="1018459" y="1876827"/>
                  </a:lnTo>
                  <a:lnTo>
                    <a:pt x="1017663" y="1876827"/>
                  </a:lnTo>
                  <a:lnTo>
                    <a:pt x="1016470" y="1877629"/>
                  </a:lnTo>
                  <a:lnTo>
                    <a:pt x="1015674" y="1878833"/>
                  </a:lnTo>
                  <a:lnTo>
                    <a:pt x="1015276" y="1880037"/>
                  </a:lnTo>
                  <a:lnTo>
                    <a:pt x="1014083" y="1880839"/>
                  </a:lnTo>
                  <a:lnTo>
                    <a:pt x="1013685" y="1881241"/>
                  </a:lnTo>
                  <a:lnTo>
                    <a:pt x="1012889" y="1881241"/>
                  </a:lnTo>
                  <a:lnTo>
                    <a:pt x="1002146" y="1880839"/>
                  </a:lnTo>
                  <a:lnTo>
                    <a:pt x="995781" y="1880438"/>
                  </a:lnTo>
                  <a:lnTo>
                    <a:pt x="993393" y="1880037"/>
                  </a:lnTo>
                  <a:lnTo>
                    <a:pt x="991802" y="1879234"/>
                  </a:lnTo>
                  <a:lnTo>
                    <a:pt x="989812" y="1870006"/>
                  </a:lnTo>
                  <a:lnTo>
                    <a:pt x="988619" y="1861580"/>
                  </a:lnTo>
                  <a:lnTo>
                    <a:pt x="988221" y="1855160"/>
                  </a:lnTo>
                  <a:lnTo>
                    <a:pt x="988221" y="1850747"/>
                  </a:lnTo>
                  <a:lnTo>
                    <a:pt x="988221" y="1847136"/>
                  </a:lnTo>
                  <a:lnTo>
                    <a:pt x="988619" y="1844728"/>
                  </a:lnTo>
                  <a:lnTo>
                    <a:pt x="989017" y="1843123"/>
                  </a:lnTo>
                  <a:lnTo>
                    <a:pt x="987425" y="1839913"/>
                  </a:lnTo>
                  <a:close/>
                  <a:moveTo>
                    <a:pt x="739926" y="1839913"/>
                  </a:moveTo>
                  <a:lnTo>
                    <a:pt x="838200" y="1839913"/>
                  </a:lnTo>
                  <a:lnTo>
                    <a:pt x="836608" y="1843123"/>
                  </a:lnTo>
                  <a:lnTo>
                    <a:pt x="837006" y="1844728"/>
                  </a:lnTo>
                  <a:lnTo>
                    <a:pt x="837404" y="1847136"/>
                  </a:lnTo>
                  <a:lnTo>
                    <a:pt x="837404" y="1850747"/>
                  </a:lnTo>
                  <a:lnTo>
                    <a:pt x="837404" y="1855160"/>
                  </a:lnTo>
                  <a:lnTo>
                    <a:pt x="837006" y="1861580"/>
                  </a:lnTo>
                  <a:lnTo>
                    <a:pt x="835813" y="1870006"/>
                  </a:lnTo>
                  <a:lnTo>
                    <a:pt x="833823" y="1879234"/>
                  </a:lnTo>
                  <a:lnTo>
                    <a:pt x="831834" y="1880037"/>
                  </a:lnTo>
                  <a:lnTo>
                    <a:pt x="829447" y="1880438"/>
                  </a:lnTo>
                  <a:lnTo>
                    <a:pt x="823479" y="1880839"/>
                  </a:lnTo>
                  <a:lnTo>
                    <a:pt x="812338" y="1881241"/>
                  </a:lnTo>
                  <a:lnTo>
                    <a:pt x="811542" y="1881241"/>
                  </a:lnTo>
                  <a:lnTo>
                    <a:pt x="810747" y="1880839"/>
                  </a:lnTo>
                  <a:lnTo>
                    <a:pt x="810349" y="1880037"/>
                  </a:lnTo>
                  <a:lnTo>
                    <a:pt x="809553" y="1878833"/>
                  </a:lnTo>
                  <a:lnTo>
                    <a:pt x="809155" y="1877629"/>
                  </a:lnTo>
                  <a:lnTo>
                    <a:pt x="807962" y="1876827"/>
                  </a:lnTo>
                  <a:lnTo>
                    <a:pt x="807166" y="1876827"/>
                  </a:lnTo>
                  <a:lnTo>
                    <a:pt x="806370" y="1876827"/>
                  </a:lnTo>
                  <a:lnTo>
                    <a:pt x="803187" y="1878031"/>
                  </a:lnTo>
                  <a:lnTo>
                    <a:pt x="799209" y="1880438"/>
                  </a:lnTo>
                  <a:lnTo>
                    <a:pt x="789660" y="1887259"/>
                  </a:lnTo>
                  <a:lnTo>
                    <a:pt x="780111" y="1893679"/>
                  </a:lnTo>
                  <a:lnTo>
                    <a:pt x="769368" y="1899697"/>
                  </a:lnTo>
                  <a:lnTo>
                    <a:pt x="764594" y="1902105"/>
                  </a:lnTo>
                  <a:lnTo>
                    <a:pt x="758626" y="1904914"/>
                  </a:lnTo>
                  <a:lnTo>
                    <a:pt x="753056" y="1906920"/>
                  </a:lnTo>
                  <a:lnTo>
                    <a:pt x="747088" y="1908525"/>
                  </a:lnTo>
                  <a:lnTo>
                    <a:pt x="740722" y="1910130"/>
                  </a:lnTo>
                  <a:lnTo>
                    <a:pt x="733958" y="1911735"/>
                  </a:lnTo>
                  <a:lnTo>
                    <a:pt x="727194" y="1912537"/>
                  </a:lnTo>
                  <a:lnTo>
                    <a:pt x="720032" y="1912938"/>
                  </a:lnTo>
                  <a:lnTo>
                    <a:pt x="712473" y="1912938"/>
                  </a:lnTo>
                  <a:lnTo>
                    <a:pt x="704913" y="1912537"/>
                  </a:lnTo>
                  <a:lnTo>
                    <a:pt x="700139" y="1912136"/>
                  </a:lnTo>
                  <a:lnTo>
                    <a:pt x="695365" y="1911333"/>
                  </a:lnTo>
                  <a:lnTo>
                    <a:pt x="691386" y="1909728"/>
                  </a:lnTo>
                  <a:lnTo>
                    <a:pt x="687805" y="1908926"/>
                  </a:lnTo>
                  <a:lnTo>
                    <a:pt x="685020" y="1907321"/>
                  </a:lnTo>
                  <a:lnTo>
                    <a:pt x="683031" y="1905716"/>
                  </a:lnTo>
                  <a:lnTo>
                    <a:pt x="681041" y="1903710"/>
                  </a:lnTo>
                  <a:lnTo>
                    <a:pt x="680245" y="1902105"/>
                  </a:lnTo>
                  <a:lnTo>
                    <a:pt x="679450" y="1900099"/>
                  </a:lnTo>
                  <a:lnTo>
                    <a:pt x="679450" y="1898093"/>
                  </a:lnTo>
                  <a:lnTo>
                    <a:pt x="679848" y="1895685"/>
                  </a:lnTo>
                  <a:lnTo>
                    <a:pt x="680245" y="1893679"/>
                  </a:lnTo>
                  <a:lnTo>
                    <a:pt x="681439" y="1891673"/>
                  </a:lnTo>
                  <a:lnTo>
                    <a:pt x="684224" y="1886457"/>
                  </a:lnTo>
                  <a:lnTo>
                    <a:pt x="687805" y="1881642"/>
                  </a:lnTo>
                  <a:lnTo>
                    <a:pt x="692182" y="1876827"/>
                  </a:lnTo>
                  <a:lnTo>
                    <a:pt x="697354" y="1872012"/>
                  </a:lnTo>
                  <a:lnTo>
                    <a:pt x="702526" y="1866796"/>
                  </a:lnTo>
                  <a:lnTo>
                    <a:pt x="708494" y="1861981"/>
                  </a:lnTo>
                  <a:lnTo>
                    <a:pt x="720032" y="1853555"/>
                  </a:lnTo>
                  <a:lnTo>
                    <a:pt x="729581" y="1846333"/>
                  </a:lnTo>
                  <a:lnTo>
                    <a:pt x="739926" y="1839913"/>
                  </a:lnTo>
                  <a:close/>
                  <a:moveTo>
                    <a:pt x="1538288" y="1614488"/>
                  </a:moveTo>
                  <a:lnTo>
                    <a:pt x="1616076" y="1614488"/>
                  </a:lnTo>
                  <a:lnTo>
                    <a:pt x="1619648" y="1616486"/>
                  </a:lnTo>
                  <a:lnTo>
                    <a:pt x="1628379" y="1622880"/>
                  </a:lnTo>
                  <a:lnTo>
                    <a:pt x="1640286" y="1631273"/>
                  </a:lnTo>
                  <a:lnTo>
                    <a:pt x="1646239" y="1636069"/>
                  </a:lnTo>
                  <a:lnTo>
                    <a:pt x="1651795" y="1641264"/>
                  </a:lnTo>
                  <a:lnTo>
                    <a:pt x="1656557" y="1646060"/>
                  </a:lnTo>
                  <a:lnTo>
                    <a:pt x="1660526" y="1651256"/>
                  </a:lnTo>
                  <a:lnTo>
                    <a:pt x="1661717" y="1653653"/>
                  </a:lnTo>
                  <a:lnTo>
                    <a:pt x="1662907" y="1656451"/>
                  </a:lnTo>
                  <a:lnTo>
                    <a:pt x="1663701" y="1658449"/>
                  </a:lnTo>
                  <a:lnTo>
                    <a:pt x="1663701" y="1660448"/>
                  </a:lnTo>
                  <a:lnTo>
                    <a:pt x="1663304" y="1662845"/>
                  </a:lnTo>
                  <a:lnTo>
                    <a:pt x="1662511" y="1664444"/>
                  </a:lnTo>
                  <a:lnTo>
                    <a:pt x="1661320" y="1666043"/>
                  </a:lnTo>
                  <a:lnTo>
                    <a:pt x="1659336" y="1668041"/>
                  </a:lnTo>
                  <a:lnTo>
                    <a:pt x="1656161" y="1669240"/>
                  </a:lnTo>
                  <a:lnTo>
                    <a:pt x="1652986" y="1670039"/>
                  </a:lnTo>
                  <a:lnTo>
                    <a:pt x="1648620" y="1670838"/>
                  </a:lnTo>
                  <a:lnTo>
                    <a:pt x="1643461" y="1671238"/>
                  </a:lnTo>
                  <a:lnTo>
                    <a:pt x="1637904" y="1671638"/>
                  </a:lnTo>
                  <a:lnTo>
                    <a:pt x="1631951" y="1671638"/>
                  </a:lnTo>
                  <a:lnTo>
                    <a:pt x="1625998" y="1671238"/>
                  </a:lnTo>
                  <a:lnTo>
                    <a:pt x="1620442" y="1670838"/>
                  </a:lnTo>
                  <a:lnTo>
                    <a:pt x="1615282" y="1669640"/>
                  </a:lnTo>
                  <a:lnTo>
                    <a:pt x="1610520" y="1668441"/>
                  </a:lnTo>
                  <a:lnTo>
                    <a:pt x="1605757" y="1666842"/>
                  </a:lnTo>
                  <a:lnTo>
                    <a:pt x="1600995" y="1665243"/>
                  </a:lnTo>
                  <a:lnTo>
                    <a:pt x="1592660" y="1661646"/>
                  </a:lnTo>
                  <a:lnTo>
                    <a:pt x="1584723" y="1656851"/>
                  </a:lnTo>
                  <a:lnTo>
                    <a:pt x="1576785" y="1651655"/>
                  </a:lnTo>
                  <a:lnTo>
                    <a:pt x="1569245" y="1646060"/>
                  </a:lnTo>
                  <a:lnTo>
                    <a:pt x="1566070" y="1644062"/>
                  </a:lnTo>
                  <a:lnTo>
                    <a:pt x="1564085" y="1643263"/>
                  </a:lnTo>
                  <a:lnTo>
                    <a:pt x="1562101" y="1643263"/>
                  </a:lnTo>
                  <a:lnTo>
                    <a:pt x="1561307" y="1643662"/>
                  </a:lnTo>
                  <a:lnTo>
                    <a:pt x="1560513" y="1645660"/>
                  </a:lnTo>
                  <a:lnTo>
                    <a:pt x="1559720" y="1646460"/>
                  </a:lnTo>
                  <a:lnTo>
                    <a:pt x="1558926" y="1647259"/>
                  </a:lnTo>
                  <a:lnTo>
                    <a:pt x="1550195" y="1646460"/>
                  </a:lnTo>
                  <a:lnTo>
                    <a:pt x="1545035" y="1646060"/>
                  </a:lnTo>
                  <a:lnTo>
                    <a:pt x="1543448" y="1645660"/>
                  </a:lnTo>
                  <a:lnTo>
                    <a:pt x="1541860" y="1645261"/>
                  </a:lnTo>
                  <a:lnTo>
                    <a:pt x="1540273" y="1637667"/>
                  </a:lnTo>
                  <a:lnTo>
                    <a:pt x="1539479" y="1631273"/>
                  </a:lnTo>
                  <a:lnTo>
                    <a:pt x="1539082" y="1626877"/>
                  </a:lnTo>
                  <a:lnTo>
                    <a:pt x="1539082" y="1622880"/>
                  </a:lnTo>
                  <a:lnTo>
                    <a:pt x="1539082" y="1618085"/>
                  </a:lnTo>
                  <a:lnTo>
                    <a:pt x="1539479" y="1616486"/>
                  </a:lnTo>
                  <a:lnTo>
                    <a:pt x="1538288" y="1614488"/>
                  </a:lnTo>
                  <a:close/>
                  <a:moveTo>
                    <a:pt x="1343177" y="1614488"/>
                  </a:moveTo>
                  <a:lnTo>
                    <a:pt x="1420813" y="1614488"/>
                  </a:lnTo>
                  <a:lnTo>
                    <a:pt x="1419619" y="1616486"/>
                  </a:lnTo>
                  <a:lnTo>
                    <a:pt x="1420017" y="1618085"/>
                  </a:lnTo>
                  <a:lnTo>
                    <a:pt x="1420415" y="1622880"/>
                  </a:lnTo>
                  <a:lnTo>
                    <a:pt x="1420415" y="1626877"/>
                  </a:lnTo>
                  <a:lnTo>
                    <a:pt x="1420017" y="1631273"/>
                  </a:lnTo>
                  <a:lnTo>
                    <a:pt x="1419221" y="1637667"/>
                  </a:lnTo>
                  <a:lnTo>
                    <a:pt x="1417628" y="1645261"/>
                  </a:lnTo>
                  <a:lnTo>
                    <a:pt x="1416434" y="1645660"/>
                  </a:lnTo>
                  <a:lnTo>
                    <a:pt x="1414045" y="1646060"/>
                  </a:lnTo>
                  <a:lnTo>
                    <a:pt x="1409665" y="1646460"/>
                  </a:lnTo>
                  <a:lnTo>
                    <a:pt x="1400508" y="1647259"/>
                  </a:lnTo>
                  <a:lnTo>
                    <a:pt x="1399712" y="1646460"/>
                  </a:lnTo>
                  <a:lnTo>
                    <a:pt x="1398916" y="1645660"/>
                  </a:lnTo>
                  <a:lnTo>
                    <a:pt x="1398119" y="1643662"/>
                  </a:lnTo>
                  <a:lnTo>
                    <a:pt x="1397323" y="1643263"/>
                  </a:lnTo>
                  <a:lnTo>
                    <a:pt x="1395731" y="1643263"/>
                  </a:lnTo>
                  <a:lnTo>
                    <a:pt x="1393342" y="1644062"/>
                  </a:lnTo>
                  <a:lnTo>
                    <a:pt x="1390157" y="1646060"/>
                  </a:lnTo>
                  <a:lnTo>
                    <a:pt x="1382592" y="1651655"/>
                  </a:lnTo>
                  <a:lnTo>
                    <a:pt x="1375028" y="1656851"/>
                  </a:lnTo>
                  <a:lnTo>
                    <a:pt x="1366667" y="1661646"/>
                  </a:lnTo>
                  <a:lnTo>
                    <a:pt x="1357908" y="1665243"/>
                  </a:lnTo>
                  <a:lnTo>
                    <a:pt x="1353528" y="1666842"/>
                  </a:lnTo>
                  <a:lnTo>
                    <a:pt x="1348751" y="1668441"/>
                  </a:lnTo>
                  <a:lnTo>
                    <a:pt x="1343973" y="1669640"/>
                  </a:lnTo>
                  <a:lnTo>
                    <a:pt x="1338399" y="1670838"/>
                  </a:lnTo>
                  <a:lnTo>
                    <a:pt x="1333223" y="1671238"/>
                  </a:lnTo>
                  <a:lnTo>
                    <a:pt x="1327649" y="1671638"/>
                  </a:lnTo>
                  <a:lnTo>
                    <a:pt x="1321677" y="1671638"/>
                  </a:lnTo>
                  <a:lnTo>
                    <a:pt x="1315307" y="1671238"/>
                  </a:lnTo>
                  <a:lnTo>
                    <a:pt x="1310131" y="1670838"/>
                  </a:lnTo>
                  <a:lnTo>
                    <a:pt x="1306548" y="1670039"/>
                  </a:lnTo>
                  <a:lnTo>
                    <a:pt x="1302567" y="1669240"/>
                  </a:lnTo>
                  <a:lnTo>
                    <a:pt x="1300178" y="1668041"/>
                  </a:lnTo>
                  <a:lnTo>
                    <a:pt x="1297789" y="1666043"/>
                  </a:lnTo>
                  <a:lnTo>
                    <a:pt x="1296595" y="1664444"/>
                  </a:lnTo>
                  <a:lnTo>
                    <a:pt x="1295798" y="1662845"/>
                  </a:lnTo>
                  <a:lnTo>
                    <a:pt x="1295400" y="1660448"/>
                  </a:lnTo>
                  <a:lnTo>
                    <a:pt x="1295400" y="1658449"/>
                  </a:lnTo>
                  <a:lnTo>
                    <a:pt x="1296197" y="1656451"/>
                  </a:lnTo>
                  <a:lnTo>
                    <a:pt x="1296993" y="1653653"/>
                  </a:lnTo>
                  <a:lnTo>
                    <a:pt x="1298585" y="1651256"/>
                  </a:lnTo>
                  <a:lnTo>
                    <a:pt x="1302567" y="1646060"/>
                  </a:lnTo>
                  <a:lnTo>
                    <a:pt x="1307742" y="1641264"/>
                  </a:lnTo>
                  <a:lnTo>
                    <a:pt x="1312918" y="1636069"/>
                  </a:lnTo>
                  <a:lnTo>
                    <a:pt x="1318890" y="1631273"/>
                  </a:lnTo>
                  <a:lnTo>
                    <a:pt x="1330436" y="1622880"/>
                  </a:lnTo>
                  <a:lnTo>
                    <a:pt x="1339195" y="1616486"/>
                  </a:lnTo>
                  <a:lnTo>
                    <a:pt x="1343177" y="1614488"/>
                  </a:lnTo>
                  <a:close/>
                  <a:moveTo>
                    <a:pt x="392113" y="1614488"/>
                  </a:moveTo>
                  <a:lnTo>
                    <a:pt x="469901" y="1614488"/>
                  </a:lnTo>
                  <a:lnTo>
                    <a:pt x="473472" y="1616486"/>
                  </a:lnTo>
                  <a:lnTo>
                    <a:pt x="482204" y="1622880"/>
                  </a:lnTo>
                  <a:lnTo>
                    <a:pt x="493713" y="1631273"/>
                  </a:lnTo>
                  <a:lnTo>
                    <a:pt x="499269" y="1636069"/>
                  </a:lnTo>
                  <a:lnTo>
                    <a:pt x="505223" y="1641264"/>
                  </a:lnTo>
                  <a:lnTo>
                    <a:pt x="509985" y="1646060"/>
                  </a:lnTo>
                  <a:lnTo>
                    <a:pt x="514351" y="1651256"/>
                  </a:lnTo>
                  <a:lnTo>
                    <a:pt x="515541" y="1653653"/>
                  </a:lnTo>
                  <a:lnTo>
                    <a:pt x="516732" y="1656451"/>
                  </a:lnTo>
                  <a:lnTo>
                    <a:pt x="517129" y="1658449"/>
                  </a:lnTo>
                  <a:lnTo>
                    <a:pt x="517526" y="1660448"/>
                  </a:lnTo>
                  <a:lnTo>
                    <a:pt x="517129" y="1662845"/>
                  </a:lnTo>
                  <a:lnTo>
                    <a:pt x="516335" y="1664444"/>
                  </a:lnTo>
                  <a:lnTo>
                    <a:pt x="515144" y="1666043"/>
                  </a:lnTo>
                  <a:lnTo>
                    <a:pt x="512763" y="1668041"/>
                  </a:lnTo>
                  <a:lnTo>
                    <a:pt x="509985" y="1669240"/>
                  </a:lnTo>
                  <a:lnTo>
                    <a:pt x="506413" y="1670039"/>
                  </a:lnTo>
                  <a:lnTo>
                    <a:pt x="502444" y="1670838"/>
                  </a:lnTo>
                  <a:lnTo>
                    <a:pt x="497285" y="1671238"/>
                  </a:lnTo>
                  <a:lnTo>
                    <a:pt x="490935" y="1671638"/>
                  </a:lnTo>
                  <a:lnTo>
                    <a:pt x="484982" y="1671638"/>
                  </a:lnTo>
                  <a:lnTo>
                    <a:pt x="479426" y="1671238"/>
                  </a:lnTo>
                  <a:lnTo>
                    <a:pt x="474266" y="1670838"/>
                  </a:lnTo>
                  <a:lnTo>
                    <a:pt x="469107" y="1669640"/>
                  </a:lnTo>
                  <a:lnTo>
                    <a:pt x="463947" y="1668441"/>
                  </a:lnTo>
                  <a:lnTo>
                    <a:pt x="459582" y="1666842"/>
                  </a:lnTo>
                  <a:lnTo>
                    <a:pt x="454819" y="1665243"/>
                  </a:lnTo>
                  <a:lnTo>
                    <a:pt x="446088" y="1661646"/>
                  </a:lnTo>
                  <a:lnTo>
                    <a:pt x="437754" y="1656851"/>
                  </a:lnTo>
                  <a:lnTo>
                    <a:pt x="430213" y="1651655"/>
                  </a:lnTo>
                  <a:lnTo>
                    <a:pt x="422672" y="1646060"/>
                  </a:lnTo>
                  <a:lnTo>
                    <a:pt x="419497" y="1644062"/>
                  </a:lnTo>
                  <a:lnTo>
                    <a:pt x="417116" y="1643263"/>
                  </a:lnTo>
                  <a:lnTo>
                    <a:pt x="415925" y="1643263"/>
                  </a:lnTo>
                  <a:lnTo>
                    <a:pt x="415132" y="1643662"/>
                  </a:lnTo>
                  <a:lnTo>
                    <a:pt x="413941" y="1645660"/>
                  </a:lnTo>
                  <a:lnTo>
                    <a:pt x="413544" y="1646460"/>
                  </a:lnTo>
                  <a:lnTo>
                    <a:pt x="412750" y="1647259"/>
                  </a:lnTo>
                  <a:lnTo>
                    <a:pt x="403622" y="1646460"/>
                  </a:lnTo>
                  <a:lnTo>
                    <a:pt x="398860" y="1646060"/>
                  </a:lnTo>
                  <a:lnTo>
                    <a:pt x="396875" y="1645660"/>
                  </a:lnTo>
                  <a:lnTo>
                    <a:pt x="395685" y="1645261"/>
                  </a:lnTo>
                  <a:lnTo>
                    <a:pt x="394097" y="1637667"/>
                  </a:lnTo>
                  <a:lnTo>
                    <a:pt x="393303" y="1631273"/>
                  </a:lnTo>
                  <a:lnTo>
                    <a:pt x="392510" y="1626877"/>
                  </a:lnTo>
                  <a:lnTo>
                    <a:pt x="392510" y="1622880"/>
                  </a:lnTo>
                  <a:lnTo>
                    <a:pt x="392907" y="1618085"/>
                  </a:lnTo>
                  <a:lnTo>
                    <a:pt x="393303" y="1616486"/>
                  </a:lnTo>
                  <a:lnTo>
                    <a:pt x="392113" y="1614488"/>
                  </a:lnTo>
                  <a:close/>
                  <a:moveTo>
                    <a:pt x="195660" y="1614488"/>
                  </a:moveTo>
                  <a:lnTo>
                    <a:pt x="273051" y="1614488"/>
                  </a:lnTo>
                  <a:lnTo>
                    <a:pt x="271860" y="1616486"/>
                  </a:lnTo>
                  <a:lnTo>
                    <a:pt x="272257" y="1618085"/>
                  </a:lnTo>
                  <a:lnTo>
                    <a:pt x="272654" y="1622880"/>
                  </a:lnTo>
                  <a:lnTo>
                    <a:pt x="272654" y="1626877"/>
                  </a:lnTo>
                  <a:lnTo>
                    <a:pt x="271860" y="1631273"/>
                  </a:lnTo>
                  <a:lnTo>
                    <a:pt x="271066" y="1637667"/>
                  </a:lnTo>
                  <a:lnTo>
                    <a:pt x="269479" y="1645261"/>
                  </a:lnTo>
                  <a:lnTo>
                    <a:pt x="267891" y="1645660"/>
                  </a:lnTo>
                  <a:lnTo>
                    <a:pt x="266304" y="1646060"/>
                  </a:lnTo>
                  <a:lnTo>
                    <a:pt x="261541" y="1646460"/>
                  </a:lnTo>
                  <a:lnTo>
                    <a:pt x="252810" y="1647259"/>
                  </a:lnTo>
                  <a:lnTo>
                    <a:pt x="251619" y="1646460"/>
                  </a:lnTo>
                  <a:lnTo>
                    <a:pt x="251223" y="1645660"/>
                  </a:lnTo>
                  <a:lnTo>
                    <a:pt x="250032" y="1643662"/>
                  </a:lnTo>
                  <a:lnTo>
                    <a:pt x="249238" y="1643263"/>
                  </a:lnTo>
                  <a:lnTo>
                    <a:pt x="247651" y="1643263"/>
                  </a:lnTo>
                  <a:lnTo>
                    <a:pt x="245666" y="1644062"/>
                  </a:lnTo>
                  <a:lnTo>
                    <a:pt x="242491" y="1646060"/>
                  </a:lnTo>
                  <a:lnTo>
                    <a:pt x="234554" y="1651655"/>
                  </a:lnTo>
                  <a:lnTo>
                    <a:pt x="227013" y="1656851"/>
                  </a:lnTo>
                  <a:lnTo>
                    <a:pt x="219076" y="1661646"/>
                  </a:lnTo>
                  <a:lnTo>
                    <a:pt x="210344" y="1665243"/>
                  </a:lnTo>
                  <a:lnTo>
                    <a:pt x="205582" y="1666842"/>
                  </a:lnTo>
                  <a:lnTo>
                    <a:pt x="200819" y="1668441"/>
                  </a:lnTo>
                  <a:lnTo>
                    <a:pt x="196057" y="1669640"/>
                  </a:lnTo>
                  <a:lnTo>
                    <a:pt x="190897" y="1670838"/>
                  </a:lnTo>
                  <a:lnTo>
                    <a:pt x="185341" y="1671238"/>
                  </a:lnTo>
                  <a:lnTo>
                    <a:pt x="179785" y="1671638"/>
                  </a:lnTo>
                  <a:lnTo>
                    <a:pt x="173832" y="1671638"/>
                  </a:lnTo>
                  <a:lnTo>
                    <a:pt x="167482" y="1671238"/>
                  </a:lnTo>
                  <a:lnTo>
                    <a:pt x="162719" y="1670838"/>
                  </a:lnTo>
                  <a:lnTo>
                    <a:pt x="158353" y="1670039"/>
                  </a:lnTo>
                  <a:lnTo>
                    <a:pt x="155178" y="1669240"/>
                  </a:lnTo>
                  <a:lnTo>
                    <a:pt x="152003" y="1668041"/>
                  </a:lnTo>
                  <a:lnTo>
                    <a:pt x="150416" y="1666043"/>
                  </a:lnTo>
                  <a:lnTo>
                    <a:pt x="148828" y="1664444"/>
                  </a:lnTo>
                  <a:lnTo>
                    <a:pt x="148035" y="1662845"/>
                  </a:lnTo>
                  <a:lnTo>
                    <a:pt x="147638" y="1660448"/>
                  </a:lnTo>
                  <a:lnTo>
                    <a:pt x="148035" y="1658449"/>
                  </a:lnTo>
                  <a:lnTo>
                    <a:pt x="148828" y="1656451"/>
                  </a:lnTo>
                  <a:lnTo>
                    <a:pt x="149622" y="1653653"/>
                  </a:lnTo>
                  <a:lnTo>
                    <a:pt x="151210" y="1651256"/>
                  </a:lnTo>
                  <a:lnTo>
                    <a:pt x="155178" y="1646060"/>
                  </a:lnTo>
                  <a:lnTo>
                    <a:pt x="159544" y="1641264"/>
                  </a:lnTo>
                  <a:lnTo>
                    <a:pt x="165497" y="1636069"/>
                  </a:lnTo>
                  <a:lnTo>
                    <a:pt x="171450" y="1631273"/>
                  </a:lnTo>
                  <a:lnTo>
                    <a:pt x="182960" y="1622880"/>
                  </a:lnTo>
                  <a:lnTo>
                    <a:pt x="191691" y="1616486"/>
                  </a:lnTo>
                  <a:lnTo>
                    <a:pt x="195660" y="1614488"/>
                  </a:lnTo>
                  <a:close/>
                  <a:moveTo>
                    <a:pt x="538163" y="1219200"/>
                  </a:moveTo>
                  <a:lnTo>
                    <a:pt x="618247" y="1234417"/>
                  </a:lnTo>
                  <a:lnTo>
                    <a:pt x="620638" y="1235218"/>
                  </a:lnTo>
                  <a:lnTo>
                    <a:pt x="623427" y="1236419"/>
                  </a:lnTo>
                  <a:lnTo>
                    <a:pt x="625419" y="1238421"/>
                  </a:lnTo>
                  <a:lnTo>
                    <a:pt x="627013" y="1241225"/>
                  </a:lnTo>
                  <a:lnTo>
                    <a:pt x="629404" y="1244428"/>
                  </a:lnTo>
                  <a:lnTo>
                    <a:pt x="630599" y="1248032"/>
                  </a:lnTo>
                  <a:lnTo>
                    <a:pt x="632193" y="1252037"/>
                  </a:lnTo>
                  <a:lnTo>
                    <a:pt x="633388" y="1256442"/>
                  </a:lnTo>
                  <a:lnTo>
                    <a:pt x="635380" y="1266052"/>
                  </a:lnTo>
                  <a:lnTo>
                    <a:pt x="637372" y="1276464"/>
                  </a:lnTo>
                  <a:lnTo>
                    <a:pt x="639364" y="1296487"/>
                  </a:lnTo>
                  <a:lnTo>
                    <a:pt x="639763" y="1300491"/>
                  </a:lnTo>
                  <a:lnTo>
                    <a:pt x="639364" y="1303294"/>
                  </a:lnTo>
                  <a:lnTo>
                    <a:pt x="638567" y="1304896"/>
                  </a:lnTo>
                  <a:lnTo>
                    <a:pt x="637771" y="1305697"/>
                  </a:lnTo>
                  <a:lnTo>
                    <a:pt x="636177" y="1305697"/>
                  </a:lnTo>
                  <a:lnTo>
                    <a:pt x="634185" y="1304496"/>
                  </a:lnTo>
                  <a:lnTo>
                    <a:pt x="632591" y="1302894"/>
                  </a:lnTo>
                  <a:lnTo>
                    <a:pt x="630599" y="1300491"/>
                  </a:lnTo>
                  <a:lnTo>
                    <a:pt x="626615" y="1295285"/>
                  </a:lnTo>
                  <a:lnTo>
                    <a:pt x="623029" y="1288878"/>
                  </a:lnTo>
                  <a:lnTo>
                    <a:pt x="620240" y="1282471"/>
                  </a:lnTo>
                  <a:lnTo>
                    <a:pt x="619841" y="1279668"/>
                  </a:lnTo>
                  <a:lnTo>
                    <a:pt x="619443" y="1277265"/>
                  </a:lnTo>
                  <a:lnTo>
                    <a:pt x="619443" y="1275263"/>
                  </a:lnTo>
                  <a:lnTo>
                    <a:pt x="619044" y="1273261"/>
                  </a:lnTo>
                  <a:lnTo>
                    <a:pt x="618646" y="1271659"/>
                  </a:lnTo>
                  <a:lnTo>
                    <a:pt x="617849" y="1270457"/>
                  </a:lnTo>
                  <a:lnTo>
                    <a:pt x="617052" y="1269657"/>
                  </a:lnTo>
                  <a:lnTo>
                    <a:pt x="616255" y="1268856"/>
                  </a:lnTo>
                  <a:lnTo>
                    <a:pt x="615060" y="1268455"/>
                  </a:lnTo>
                  <a:lnTo>
                    <a:pt x="613865" y="1268455"/>
                  </a:lnTo>
                  <a:lnTo>
                    <a:pt x="613068" y="1268856"/>
                  </a:lnTo>
                  <a:lnTo>
                    <a:pt x="612271" y="1269256"/>
                  </a:lnTo>
                  <a:lnTo>
                    <a:pt x="611076" y="1270457"/>
                  </a:lnTo>
                  <a:lnTo>
                    <a:pt x="610677" y="1271659"/>
                  </a:lnTo>
                  <a:lnTo>
                    <a:pt x="609880" y="1273661"/>
                  </a:lnTo>
                  <a:lnTo>
                    <a:pt x="609482" y="1276064"/>
                  </a:lnTo>
                  <a:lnTo>
                    <a:pt x="609084" y="1278466"/>
                  </a:lnTo>
                  <a:lnTo>
                    <a:pt x="609084" y="1281670"/>
                  </a:lnTo>
                  <a:lnTo>
                    <a:pt x="608287" y="1285675"/>
                  </a:lnTo>
                  <a:lnTo>
                    <a:pt x="607888" y="1289279"/>
                  </a:lnTo>
                  <a:lnTo>
                    <a:pt x="607091" y="1292482"/>
                  </a:lnTo>
                  <a:lnTo>
                    <a:pt x="606295" y="1295686"/>
                  </a:lnTo>
                  <a:lnTo>
                    <a:pt x="604701" y="1298489"/>
                  </a:lnTo>
                  <a:lnTo>
                    <a:pt x="603107" y="1300892"/>
                  </a:lnTo>
                  <a:lnTo>
                    <a:pt x="600716" y="1302894"/>
                  </a:lnTo>
                  <a:lnTo>
                    <a:pt x="598724" y="1304896"/>
                  </a:lnTo>
                  <a:lnTo>
                    <a:pt x="594740" y="1306498"/>
                  </a:lnTo>
                  <a:lnTo>
                    <a:pt x="591154" y="1307699"/>
                  </a:lnTo>
                  <a:lnTo>
                    <a:pt x="585975" y="1308100"/>
                  </a:lnTo>
                  <a:lnTo>
                    <a:pt x="580396" y="1308100"/>
                  </a:lnTo>
                  <a:lnTo>
                    <a:pt x="578404" y="1307699"/>
                  </a:lnTo>
                  <a:lnTo>
                    <a:pt x="576014" y="1307299"/>
                  </a:lnTo>
                  <a:lnTo>
                    <a:pt x="571631" y="1305697"/>
                  </a:lnTo>
                  <a:lnTo>
                    <a:pt x="568045" y="1303294"/>
                  </a:lnTo>
                  <a:lnTo>
                    <a:pt x="564459" y="1299690"/>
                  </a:lnTo>
                  <a:lnTo>
                    <a:pt x="560475" y="1295285"/>
                  </a:lnTo>
                  <a:lnTo>
                    <a:pt x="557287" y="1290079"/>
                  </a:lnTo>
                  <a:lnTo>
                    <a:pt x="554498" y="1284073"/>
                  </a:lnTo>
                  <a:lnTo>
                    <a:pt x="551311" y="1277666"/>
                  </a:lnTo>
                  <a:lnTo>
                    <a:pt x="548920" y="1271258"/>
                  </a:lnTo>
                  <a:lnTo>
                    <a:pt x="546530" y="1264451"/>
                  </a:lnTo>
                  <a:lnTo>
                    <a:pt x="543342" y="1251236"/>
                  </a:lnTo>
                  <a:lnTo>
                    <a:pt x="540952" y="1238822"/>
                  </a:lnTo>
                  <a:lnTo>
                    <a:pt x="539358" y="1228811"/>
                  </a:lnTo>
                  <a:lnTo>
                    <a:pt x="538163" y="1219200"/>
                  </a:lnTo>
                  <a:close/>
                  <a:moveTo>
                    <a:pt x="1292225" y="1217613"/>
                  </a:moveTo>
                  <a:lnTo>
                    <a:pt x="1290632" y="1227624"/>
                  </a:lnTo>
                  <a:lnTo>
                    <a:pt x="1289436" y="1237635"/>
                  </a:lnTo>
                  <a:lnTo>
                    <a:pt x="1287046" y="1250049"/>
                  </a:lnTo>
                  <a:lnTo>
                    <a:pt x="1283061" y="1263665"/>
                  </a:lnTo>
                  <a:lnTo>
                    <a:pt x="1281069" y="1270472"/>
                  </a:lnTo>
                  <a:lnTo>
                    <a:pt x="1278679" y="1276879"/>
                  </a:lnTo>
                  <a:lnTo>
                    <a:pt x="1275491" y="1283287"/>
                  </a:lnTo>
                  <a:lnTo>
                    <a:pt x="1272702" y="1289293"/>
                  </a:lnTo>
                  <a:lnTo>
                    <a:pt x="1269116" y="1294099"/>
                  </a:lnTo>
                  <a:lnTo>
                    <a:pt x="1265530" y="1298504"/>
                  </a:lnTo>
                  <a:lnTo>
                    <a:pt x="1261546" y="1302108"/>
                  </a:lnTo>
                  <a:lnTo>
                    <a:pt x="1258359" y="1304110"/>
                  </a:lnTo>
                  <a:lnTo>
                    <a:pt x="1253976" y="1305712"/>
                  </a:lnTo>
                  <a:lnTo>
                    <a:pt x="1249593" y="1306513"/>
                  </a:lnTo>
                  <a:lnTo>
                    <a:pt x="1244015" y="1306513"/>
                  </a:lnTo>
                  <a:lnTo>
                    <a:pt x="1239632" y="1306112"/>
                  </a:lnTo>
                  <a:lnTo>
                    <a:pt x="1235250" y="1304911"/>
                  </a:lnTo>
                  <a:lnTo>
                    <a:pt x="1232062" y="1303309"/>
                  </a:lnTo>
                  <a:lnTo>
                    <a:pt x="1229273" y="1301707"/>
                  </a:lnTo>
                  <a:lnTo>
                    <a:pt x="1227281" y="1299305"/>
                  </a:lnTo>
                  <a:lnTo>
                    <a:pt x="1225687" y="1296902"/>
                  </a:lnTo>
                  <a:lnTo>
                    <a:pt x="1223695" y="1294099"/>
                  </a:lnTo>
                  <a:lnTo>
                    <a:pt x="1222898" y="1291296"/>
                  </a:lnTo>
                  <a:lnTo>
                    <a:pt x="1222101" y="1288092"/>
                  </a:lnTo>
                  <a:lnTo>
                    <a:pt x="1221703" y="1284088"/>
                  </a:lnTo>
                  <a:lnTo>
                    <a:pt x="1221304" y="1280083"/>
                  </a:lnTo>
                  <a:lnTo>
                    <a:pt x="1221304" y="1276879"/>
                  </a:lnTo>
                  <a:lnTo>
                    <a:pt x="1220906" y="1274477"/>
                  </a:lnTo>
                  <a:lnTo>
                    <a:pt x="1220508" y="1272074"/>
                  </a:lnTo>
                  <a:lnTo>
                    <a:pt x="1219711" y="1270072"/>
                  </a:lnTo>
                  <a:lnTo>
                    <a:pt x="1219312" y="1268870"/>
                  </a:lnTo>
                  <a:lnTo>
                    <a:pt x="1218117" y="1267669"/>
                  </a:lnTo>
                  <a:lnTo>
                    <a:pt x="1216922" y="1266868"/>
                  </a:lnTo>
                  <a:lnTo>
                    <a:pt x="1216125" y="1266468"/>
                  </a:lnTo>
                  <a:lnTo>
                    <a:pt x="1214930" y="1266468"/>
                  </a:lnTo>
                  <a:lnTo>
                    <a:pt x="1214133" y="1266868"/>
                  </a:lnTo>
                  <a:lnTo>
                    <a:pt x="1213336" y="1268070"/>
                  </a:lnTo>
                  <a:lnTo>
                    <a:pt x="1212539" y="1268870"/>
                  </a:lnTo>
                  <a:lnTo>
                    <a:pt x="1211742" y="1270072"/>
                  </a:lnTo>
                  <a:lnTo>
                    <a:pt x="1211344" y="1271674"/>
                  </a:lnTo>
                  <a:lnTo>
                    <a:pt x="1210945" y="1273275"/>
                  </a:lnTo>
                  <a:lnTo>
                    <a:pt x="1210945" y="1275678"/>
                  </a:lnTo>
                  <a:lnTo>
                    <a:pt x="1210945" y="1278081"/>
                  </a:lnTo>
                  <a:lnTo>
                    <a:pt x="1209750" y="1280483"/>
                  </a:lnTo>
                  <a:lnTo>
                    <a:pt x="1207359" y="1286891"/>
                  </a:lnTo>
                  <a:lnTo>
                    <a:pt x="1203773" y="1293298"/>
                  </a:lnTo>
                  <a:lnTo>
                    <a:pt x="1199789" y="1298904"/>
                  </a:lnTo>
                  <a:lnTo>
                    <a:pt x="1197797" y="1300906"/>
                  </a:lnTo>
                  <a:lnTo>
                    <a:pt x="1195805" y="1302909"/>
                  </a:lnTo>
                  <a:lnTo>
                    <a:pt x="1194211" y="1304110"/>
                  </a:lnTo>
                  <a:lnTo>
                    <a:pt x="1192617" y="1304110"/>
                  </a:lnTo>
                  <a:lnTo>
                    <a:pt x="1191821" y="1303710"/>
                  </a:lnTo>
                  <a:lnTo>
                    <a:pt x="1191024" y="1302108"/>
                  </a:lnTo>
                  <a:lnTo>
                    <a:pt x="1190625" y="1298904"/>
                  </a:lnTo>
                  <a:lnTo>
                    <a:pt x="1191024" y="1294900"/>
                  </a:lnTo>
                  <a:lnTo>
                    <a:pt x="1193016" y="1274877"/>
                  </a:lnTo>
                  <a:lnTo>
                    <a:pt x="1194610" y="1264465"/>
                  </a:lnTo>
                  <a:lnTo>
                    <a:pt x="1197000" y="1254855"/>
                  </a:lnTo>
                  <a:lnTo>
                    <a:pt x="1198195" y="1250450"/>
                  </a:lnTo>
                  <a:lnTo>
                    <a:pt x="1199789" y="1246045"/>
                  </a:lnTo>
                  <a:lnTo>
                    <a:pt x="1200984" y="1242841"/>
                  </a:lnTo>
                  <a:lnTo>
                    <a:pt x="1202977" y="1239237"/>
                  </a:lnTo>
                  <a:lnTo>
                    <a:pt x="1204969" y="1236834"/>
                  </a:lnTo>
                  <a:lnTo>
                    <a:pt x="1206961" y="1234832"/>
                  </a:lnTo>
                  <a:lnTo>
                    <a:pt x="1209352" y="1233631"/>
                  </a:lnTo>
                  <a:lnTo>
                    <a:pt x="1212141" y="1232429"/>
                  </a:lnTo>
                  <a:lnTo>
                    <a:pt x="1292225" y="1217613"/>
                  </a:lnTo>
                  <a:close/>
                  <a:moveTo>
                    <a:pt x="36513" y="1122363"/>
                  </a:moveTo>
                  <a:lnTo>
                    <a:pt x="98598" y="1134269"/>
                  </a:lnTo>
                  <a:lnTo>
                    <a:pt x="100956" y="1135063"/>
                  </a:lnTo>
                  <a:lnTo>
                    <a:pt x="102921" y="1135857"/>
                  </a:lnTo>
                  <a:lnTo>
                    <a:pt x="104492" y="1137444"/>
                  </a:lnTo>
                  <a:lnTo>
                    <a:pt x="105671" y="1139825"/>
                  </a:lnTo>
                  <a:lnTo>
                    <a:pt x="107636" y="1142207"/>
                  </a:lnTo>
                  <a:lnTo>
                    <a:pt x="108815" y="1145382"/>
                  </a:lnTo>
                  <a:lnTo>
                    <a:pt x="110779" y="1152128"/>
                  </a:lnTo>
                  <a:lnTo>
                    <a:pt x="112351" y="1159272"/>
                  </a:lnTo>
                  <a:lnTo>
                    <a:pt x="113923" y="1167210"/>
                  </a:lnTo>
                  <a:lnTo>
                    <a:pt x="115495" y="1183085"/>
                  </a:lnTo>
                  <a:lnTo>
                    <a:pt x="115888" y="1186260"/>
                  </a:lnTo>
                  <a:lnTo>
                    <a:pt x="115495" y="1188641"/>
                  </a:lnTo>
                  <a:lnTo>
                    <a:pt x="115102" y="1189832"/>
                  </a:lnTo>
                  <a:lnTo>
                    <a:pt x="114316" y="1190228"/>
                  </a:lnTo>
                  <a:lnTo>
                    <a:pt x="112744" y="1190228"/>
                  </a:lnTo>
                  <a:lnTo>
                    <a:pt x="111565" y="1189435"/>
                  </a:lnTo>
                  <a:lnTo>
                    <a:pt x="109994" y="1188244"/>
                  </a:lnTo>
                  <a:lnTo>
                    <a:pt x="108422" y="1186657"/>
                  </a:lnTo>
                  <a:lnTo>
                    <a:pt x="105278" y="1181894"/>
                  </a:lnTo>
                  <a:lnTo>
                    <a:pt x="102528" y="1177132"/>
                  </a:lnTo>
                  <a:lnTo>
                    <a:pt x="100563" y="1172369"/>
                  </a:lnTo>
                  <a:lnTo>
                    <a:pt x="100170" y="1169988"/>
                  </a:lnTo>
                  <a:lnTo>
                    <a:pt x="100170" y="1168003"/>
                  </a:lnTo>
                  <a:lnTo>
                    <a:pt x="99384" y="1164828"/>
                  </a:lnTo>
                  <a:lnTo>
                    <a:pt x="98598" y="1162447"/>
                  </a:lnTo>
                  <a:lnTo>
                    <a:pt x="97026" y="1161257"/>
                  </a:lnTo>
                  <a:lnTo>
                    <a:pt x="96633" y="1161257"/>
                  </a:lnTo>
                  <a:lnTo>
                    <a:pt x="95848" y="1161257"/>
                  </a:lnTo>
                  <a:lnTo>
                    <a:pt x="95062" y="1161257"/>
                  </a:lnTo>
                  <a:lnTo>
                    <a:pt x="94276" y="1161653"/>
                  </a:lnTo>
                  <a:lnTo>
                    <a:pt x="92704" y="1163638"/>
                  </a:lnTo>
                  <a:lnTo>
                    <a:pt x="91525" y="1167210"/>
                  </a:lnTo>
                  <a:lnTo>
                    <a:pt x="91525" y="1171178"/>
                  </a:lnTo>
                  <a:lnTo>
                    <a:pt x="91132" y="1176338"/>
                  </a:lnTo>
                  <a:lnTo>
                    <a:pt x="90346" y="1181100"/>
                  </a:lnTo>
                  <a:lnTo>
                    <a:pt x="89167" y="1184275"/>
                  </a:lnTo>
                  <a:lnTo>
                    <a:pt x="87989" y="1186260"/>
                  </a:lnTo>
                  <a:lnTo>
                    <a:pt x="86810" y="1187847"/>
                  </a:lnTo>
                  <a:lnTo>
                    <a:pt x="85238" y="1189038"/>
                  </a:lnTo>
                  <a:lnTo>
                    <a:pt x="83666" y="1189832"/>
                  </a:lnTo>
                  <a:lnTo>
                    <a:pt x="82094" y="1191022"/>
                  </a:lnTo>
                  <a:lnTo>
                    <a:pt x="80130" y="1191419"/>
                  </a:lnTo>
                  <a:lnTo>
                    <a:pt x="75414" y="1192213"/>
                  </a:lnTo>
                  <a:lnTo>
                    <a:pt x="69520" y="1192213"/>
                  </a:lnTo>
                  <a:lnTo>
                    <a:pt x="67163" y="1191816"/>
                  </a:lnTo>
                  <a:lnTo>
                    <a:pt x="64412" y="1191022"/>
                  </a:lnTo>
                  <a:lnTo>
                    <a:pt x="62447" y="1190228"/>
                  </a:lnTo>
                  <a:lnTo>
                    <a:pt x="60482" y="1188641"/>
                  </a:lnTo>
                  <a:lnTo>
                    <a:pt x="58125" y="1187053"/>
                  </a:lnTo>
                  <a:lnTo>
                    <a:pt x="56160" y="1185069"/>
                  </a:lnTo>
                  <a:lnTo>
                    <a:pt x="53016" y="1180703"/>
                  </a:lnTo>
                  <a:lnTo>
                    <a:pt x="49873" y="1175147"/>
                  </a:lnTo>
                  <a:lnTo>
                    <a:pt x="47122" y="1169194"/>
                  </a:lnTo>
                  <a:lnTo>
                    <a:pt x="44765" y="1162844"/>
                  </a:lnTo>
                  <a:lnTo>
                    <a:pt x="42800" y="1156494"/>
                  </a:lnTo>
                  <a:lnTo>
                    <a:pt x="41228" y="1150144"/>
                  </a:lnTo>
                  <a:lnTo>
                    <a:pt x="40049" y="1143794"/>
                  </a:lnTo>
                  <a:lnTo>
                    <a:pt x="37692" y="1133475"/>
                  </a:lnTo>
                  <a:lnTo>
                    <a:pt x="36513" y="1125538"/>
                  </a:lnTo>
                  <a:lnTo>
                    <a:pt x="36513" y="1122363"/>
                  </a:lnTo>
                  <a:close/>
                  <a:moveTo>
                    <a:pt x="1779588" y="1120775"/>
                  </a:moveTo>
                  <a:lnTo>
                    <a:pt x="1779588" y="1123616"/>
                  </a:lnTo>
                  <a:lnTo>
                    <a:pt x="1778404" y="1131734"/>
                  </a:lnTo>
                  <a:lnTo>
                    <a:pt x="1776824" y="1142693"/>
                  </a:lnTo>
                  <a:lnTo>
                    <a:pt x="1775244" y="1149188"/>
                  </a:lnTo>
                  <a:lnTo>
                    <a:pt x="1773665" y="1155682"/>
                  </a:lnTo>
                  <a:lnTo>
                    <a:pt x="1771690" y="1162176"/>
                  </a:lnTo>
                  <a:lnTo>
                    <a:pt x="1769321" y="1168671"/>
                  </a:lnTo>
                  <a:lnTo>
                    <a:pt x="1766162" y="1174759"/>
                  </a:lnTo>
                  <a:lnTo>
                    <a:pt x="1763397" y="1180442"/>
                  </a:lnTo>
                  <a:lnTo>
                    <a:pt x="1760238" y="1184907"/>
                  </a:lnTo>
                  <a:lnTo>
                    <a:pt x="1757869" y="1186530"/>
                  </a:lnTo>
                  <a:lnTo>
                    <a:pt x="1755894" y="1188560"/>
                  </a:lnTo>
                  <a:lnTo>
                    <a:pt x="1753920" y="1189777"/>
                  </a:lnTo>
                  <a:lnTo>
                    <a:pt x="1751550" y="1190995"/>
                  </a:lnTo>
                  <a:lnTo>
                    <a:pt x="1749181" y="1191807"/>
                  </a:lnTo>
                  <a:lnTo>
                    <a:pt x="1746812" y="1192213"/>
                  </a:lnTo>
                  <a:lnTo>
                    <a:pt x="1740888" y="1192213"/>
                  </a:lnTo>
                  <a:lnTo>
                    <a:pt x="1736149" y="1191401"/>
                  </a:lnTo>
                  <a:lnTo>
                    <a:pt x="1734175" y="1190589"/>
                  </a:lnTo>
                  <a:lnTo>
                    <a:pt x="1732200" y="1189777"/>
                  </a:lnTo>
                  <a:lnTo>
                    <a:pt x="1730621" y="1188966"/>
                  </a:lnTo>
                  <a:lnTo>
                    <a:pt x="1729436" y="1187748"/>
                  </a:lnTo>
                  <a:lnTo>
                    <a:pt x="1728251" y="1185718"/>
                  </a:lnTo>
                  <a:lnTo>
                    <a:pt x="1727461" y="1184095"/>
                  </a:lnTo>
                  <a:lnTo>
                    <a:pt x="1725487" y="1180442"/>
                  </a:lnTo>
                  <a:lnTo>
                    <a:pt x="1724697" y="1175977"/>
                  </a:lnTo>
                  <a:lnTo>
                    <a:pt x="1724697" y="1170700"/>
                  </a:lnTo>
                  <a:lnTo>
                    <a:pt x="1724302" y="1166235"/>
                  </a:lnTo>
                  <a:lnTo>
                    <a:pt x="1723117" y="1162988"/>
                  </a:lnTo>
                  <a:lnTo>
                    <a:pt x="1721933" y="1160959"/>
                  </a:lnTo>
                  <a:lnTo>
                    <a:pt x="1721143" y="1160553"/>
                  </a:lnTo>
                  <a:lnTo>
                    <a:pt x="1720748" y="1160147"/>
                  </a:lnTo>
                  <a:lnTo>
                    <a:pt x="1719958" y="1160553"/>
                  </a:lnTo>
                  <a:lnTo>
                    <a:pt x="1718774" y="1160553"/>
                  </a:lnTo>
                  <a:lnTo>
                    <a:pt x="1717589" y="1161770"/>
                  </a:lnTo>
                  <a:lnTo>
                    <a:pt x="1716404" y="1164206"/>
                  </a:lnTo>
                  <a:lnTo>
                    <a:pt x="1716009" y="1167453"/>
                  </a:lnTo>
                  <a:lnTo>
                    <a:pt x="1716009" y="1169482"/>
                  </a:lnTo>
                  <a:lnTo>
                    <a:pt x="1715614" y="1171512"/>
                  </a:lnTo>
                  <a:lnTo>
                    <a:pt x="1713640" y="1176383"/>
                  </a:lnTo>
                  <a:lnTo>
                    <a:pt x="1710481" y="1181659"/>
                  </a:lnTo>
                  <a:lnTo>
                    <a:pt x="1707716" y="1186124"/>
                  </a:lnTo>
                  <a:lnTo>
                    <a:pt x="1706137" y="1188154"/>
                  </a:lnTo>
                  <a:lnTo>
                    <a:pt x="1704557" y="1189371"/>
                  </a:lnTo>
                  <a:lnTo>
                    <a:pt x="1702978" y="1190183"/>
                  </a:lnTo>
                  <a:lnTo>
                    <a:pt x="1702188" y="1190183"/>
                  </a:lnTo>
                  <a:lnTo>
                    <a:pt x="1701003" y="1189777"/>
                  </a:lnTo>
                  <a:lnTo>
                    <a:pt x="1700608" y="1188560"/>
                  </a:lnTo>
                  <a:lnTo>
                    <a:pt x="1700213" y="1185718"/>
                  </a:lnTo>
                  <a:lnTo>
                    <a:pt x="1700608" y="1182877"/>
                  </a:lnTo>
                  <a:lnTo>
                    <a:pt x="1702188" y="1166641"/>
                  </a:lnTo>
                  <a:lnTo>
                    <a:pt x="1703767" y="1158117"/>
                  </a:lnTo>
                  <a:lnTo>
                    <a:pt x="1704952" y="1150811"/>
                  </a:lnTo>
                  <a:lnTo>
                    <a:pt x="1707716" y="1143911"/>
                  </a:lnTo>
                  <a:lnTo>
                    <a:pt x="1708901" y="1141070"/>
                  </a:lnTo>
                  <a:lnTo>
                    <a:pt x="1710086" y="1138634"/>
                  </a:lnTo>
                  <a:lnTo>
                    <a:pt x="1711665" y="1136199"/>
                  </a:lnTo>
                  <a:lnTo>
                    <a:pt x="1713640" y="1134575"/>
                  </a:lnTo>
                  <a:lnTo>
                    <a:pt x="1715219" y="1133763"/>
                  </a:lnTo>
                  <a:lnTo>
                    <a:pt x="1717194" y="1132952"/>
                  </a:lnTo>
                  <a:lnTo>
                    <a:pt x="1779588" y="1120775"/>
                  </a:lnTo>
                  <a:close/>
                  <a:moveTo>
                    <a:pt x="233586" y="538163"/>
                  </a:moveTo>
                  <a:lnTo>
                    <a:pt x="238336" y="538163"/>
                  </a:lnTo>
                  <a:lnTo>
                    <a:pt x="300494" y="768264"/>
                  </a:lnTo>
                  <a:lnTo>
                    <a:pt x="301682" y="758743"/>
                  </a:lnTo>
                  <a:lnTo>
                    <a:pt x="323061" y="601242"/>
                  </a:lnTo>
                  <a:lnTo>
                    <a:pt x="317122" y="585770"/>
                  </a:lnTo>
                  <a:lnTo>
                    <a:pt x="328999" y="565140"/>
                  </a:lnTo>
                  <a:lnTo>
                    <a:pt x="355921" y="565140"/>
                  </a:lnTo>
                  <a:lnTo>
                    <a:pt x="367403" y="585770"/>
                  </a:lnTo>
                  <a:lnTo>
                    <a:pt x="362256" y="604416"/>
                  </a:lnTo>
                  <a:lnTo>
                    <a:pt x="381259" y="770645"/>
                  </a:lnTo>
                  <a:lnTo>
                    <a:pt x="394720" y="710739"/>
                  </a:lnTo>
                  <a:lnTo>
                    <a:pt x="395908" y="741287"/>
                  </a:lnTo>
                  <a:lnTo>
                    <a:pt x="397096" y="773818"/>
                  </a:lnTo>
                  <a:lnTo>
                    <a:pt x="401055" y="844039"/>
                  </a:lnTo>
                  <a:lnTo>
                    <a:pt x="405806" y="918227"/>
                  </a:lnTo>
                  <a:lnTo>
                    <a:pt x="410952" y="992018"/>
                  </a:lnTo>
                  <a:lnTo>
                    <a:pt x="416891" y="1061048"/>
                  </a:lnTo>
                  <a:lnTo>
                    <a:pt x="423226" y="1122541"/>
                  </a:lnTo>
                  <a:lnTo>
                    <a:pt x="426393" y="1148725"/>
                  </a:lnTo>
                  <a:lnTo>
                    <a:pt x="428768" y="1171338"/>
                  </a:lnTo>
                  <a:lnTo>
                    <a:pt x="431936" y="1190381"/>
                  </a:lnTo>
                  <a:lnTo>
                    <a:pt x="434311" y="1204663"/>
                  </a:lnTo>
                  <a:lnTo>
                    <a:pt x="435499" y="1210218"/>
                  </a:lnTo>
                  <a:lnTo>
                    <a:pt x="436687" y="1215375"/>
                  </a:lnTo>
                  <a:lnTo>
                    <a:pt x="439062" y="1220532"/>
                  </a:lnTo>
                  <a:lnTo>
                    <a:pt x="440646" y="1225293"/>
                  </a:lnTo>
                  <a:lnTo>
                    <a:pt x="440646" y="1228467"/>
                  </a:lnTo>
                  <a:lnTo>
                    <a:pt x="441833" y="1238385"/>
                  </a:lnTo>
                  <a:lnTo>
                    <a:pt x="443021" y="1248700"/>
                  </a:lnTo>
                  <a:lnTo>
                    <a:pt x="444605" y="1258221"/>
                  </a:lnTo>
                  <a:lnTo>
                    <a:pt x="446584" y="1268140"/>
                  </a:lnTo>
                  <a:lnTo>
                    <a:pt x="448564" y="1277264"/>
                  </a:lnTo>
                  <a:lnTo>
                    <a:pt x="450939" y="1285992"/>
                  </a:lnTo>
                  <a:lnTo>
                    <a:pt x="453711" y="1295117"/>
                  </a:lnTo>
                  <a:lnTo>
                    <a:pt x="456086" y="1303448"/>
                  </a:lnTo>
                  <a:lnTo>
                    <a:pt x="459649" y="1311383"/>
                  </a:lnTo>
                  <a:lnTo>
                    <a:pt x="462816" y="1318921"/>
                  </a:lnTo>
                  <a:lnTo>
                    <a:pt x="466380" y="1326458"/>
                  </a:lnTo>
                  <a:lnTo>
                    <a:pt x="469943" y="1333599"/>
                  </a:lnTo>
                  <a:lnTo>
                    <a:pt x="473902" y="1340344"/>
                  </a:lnTo>
                  <a:lnTo>
                    <a:pt x="477861" y="1346691"/>
                  </a:lnTo>
                  <a:lnTo>
                    <a:pt x="482612" y="1353039"/>
                  </a:lnTo>
                  <a:lnTo>
                    <a:pt x="487363" y="1358990"/>
                  </a:lnTo>
                  <a:lnTo>
                    <a:pt x="469151" y="1598613"/>
                  </a:lnTo>
                  <a:lnTo>
                    <a:pt x="383239" y="1598613"/>
                  </a:lnTo>
                  <a:lnTo>
                    <a:pt x="340481" y="1260999"/>
                  </a:lnTo>
                  <a:lnTo>
                    <a:pt x="334938" y="1261395"/>
                  </a:lnTo>
                  <a:lnTo>
                    <a:pt x="329395" y="1261792"/>
                  </a:lnTo>
                  <a:lnTo>
                    <a:pt x="326228" y="1261792"/>
                  </a:lnTo>
                  <a:lnTo>
                    <a:pt x="322269" y="1261395"/>
                  </a:lnTo>
                  <a:lnTo>
                    <a:pt x="282282" y="1597423"/>
                  </a:lnTo>
                  <a:lnTo>
                    <a:pt x="193203" y="1598613"/>
                  </a:lnTo>
                  <a:lnTo>
                    <a:pt x="160738" y="1168165"/>
                  </a:lnTo>
                  <a:lnTo>
                    <a:pt x="154800" y="1158246"/>
                  </a:lnTo>
                  <a:lnTo>
                    <a:pt x="149257" y="1148725"/>
                  </a:lnTo>
                  <a:lnTo>
                    <a:pt x="144110" y="1139203"/>
                  </a:lnTo>
                  <a:lnTo>
                    <a:pt x="140151" y="1128889"/>
                  </a:lnTo>
                  <a:lnTo>
                    <a:pt x="139755" y="1124921"/>
                  </a:lnTo>
                  <a:lnTo>
                    <a:pt x="134609" y="1066999"/>
                  </a:lnTo>
                  <a:lnTo>
                    <a:pt x="128670" y="1003920"/>
                  </a:lnTo>
                  <a:lnTo>
                    <a:pt x="122335" y="924971"/>
                  </a:lnTo>
                  <a:lnTo>
                    <a:pt x="108875" y="730972"/>
                  </a:lnTo>
                  <a:lnTo>
                    <a:pt x="103728" y="726608"/>
                  </a:lnTo>
                  <a:lnTo>
                    <a:pt x="98185" y="721054"/>
                  </a:lnTo>
                  <a:lnTo>
                    <a:pt x="97789" y="721450"/>
                  </a:lnTo>
                  <a:lnTo>
                    <a:pt x="96997" y="723434"/>
                  </a:lnTo>
                  <a:lnTo>
                    <a:pt x="96601" y="727798"/>
                  </a:lnTo>
                  <a:lnTo>
                    <a:pt x="96601" y="733352"/>
                  </a:lnTo>
                  <a:lnTo>
                    <a:pt x="96205" y="749618"/>
                  </a:lnTo>
                  <a:lnTo>
                    <a:pt x="96601" y="771438"/>
                  </a:lnTo>
                  <a:lnTo>
                    <a:pt x="97789" y="826980"/>
                  </a:lnTo>
                  <a:lnTo>
                    <a:pt x="100165" y="893630"/>
                  </a:lnTo>
                  <a:lnTo>
                    <a:pt x="103332" y="962660"/>
                  </a:lnTo>
                  <a:lnTo>
                    <a:pt x="106499" y="1027327"/>
                  </a:lnTo>
                  <a:lnTo>
                    <a:pt x="109666" y="1079694"/>
                  </a:lnTo>
                  <a:lnTo>
                    <a:pt x="112042" y="1112226"/>
                  </a:lnTo>
                  <a:lnTo>
                    <a:pt x="97393" y="1112623"/>
                  </a:lnTo>
                  <a:lnTo>
                    <a:pt x="87891" y="1112623"/>
                  </a:lnTo>
                  <a:lnTo>
                    <a:pt x="76806" y="1111433"/>
                  </a:lnTo>
                  <a:lnTo>
                    <a:pt x="65325" y="1109449"/>
                  </a:lnTo>
                  <a:lnTo>
                    <a:pt x="59386" y="1108259"/>
                  </a:lnTo>
                  <a:lnTo>
                    <a:pt x="53843" y="1107069"/>
                  </a:lnTo>
                  <a:lnTo>
                    <a:pt x="47905" y="1104688"/>
                  </a:lnTo>
                  <a:lnTo>
                    <a:pt x="41966" y="1102308"/>
                  </a:lnTo>
                  <a:lnTo>
                    <a:pt x="36027" y="1099928"/>
                  </a:lnTo>
                  <a:lnTo>
                    <a:pt x="30485" y="1096357"/>
                  </a:lnTo>
                  <a:lnTo>
                    <a:pt x="27713" y="1079298"/>
                  </a:lnTo>
                  <a:lnTo>
                    <a:pt x="24546" y="1056684"/>
                  </a:lnTo>
                  <a:lnTo>
                    <a:pt x="21775" y="1030104"/>
                  </a:lnTo>
                  <a:lnTo>
                    <a:pt x="18607" y="1000349"/>
                  </a:lnTo>
                  <a:lnTo>
                    <a:pt x="15836" y="967024"/>
                  </a:lnTo>
                  <a:lnTo>
                    <a:pt x="13065" y="932509"/>
                  </a:lnTo>
                  <a:lnTo>
                    <a:pt x="7918" y="860305"/>
                  </a:lnTo>
                  <a:lnTo>
                    <a:pt x="3563" y="790084"/>
                  </a:lnTo>
                  <a:lnTo>
                    <a:pt x="2375" y="757949"/>
                  </a:lnTo>
                  <a:lnTo>
                    <a:pt x="1187" y="728591"/>
                  </a:lnTo>
                  <a:lnTo>
                    <a:pt x="396" y="702804"/>
                  </a:lnTo>
                  <a:lnTo>
                    <a:pt x="0" y="681778"/>
                  </a:lnTo>
                  <a:lnTo>
                    <a:pt x="396" y="666305"/>
                  </a:lnTo>
                  <a:lnTo>
                    <a:pt x="792" y="660751"/>
                  </a:lnTo>
                  <a:lnTo>
                    <a:pt x="1187" y="656784"/>
                  </a:lnTo>
                  <a:lnTo>
                    <a:pt x="1979" y="650436"/>
                  </a:lnTo>
                  <a:lnTo>
                    <a:pt x="3167" y="644089"/>
                  </a:lnTo>
                  <a:lnTo>
                    <a:pt x="5147" y="638535"/>
                  </a:lnTo>
                  <a:lnTo>
                    <a:pt x="7918" y="632584"/>
                  </a:lnTo>
                  <a:lnTo>
                    <a:pt x="11085" y="626633"/>
                  </a:lnTo>
                  <a:lnTo>
                    <a:pt x="15044" y="621475"/>
                  </a:lnTo>
                  <a:lnTo>
                    <a:pt x="19003" y="615921"/>
                  </a:lnTo>
                  <a:lnTo>
                    <a:pt x="24150" y="610764"/>
                  </a:lnTo>
                  <a:lnTo>
                    <a:pt x="29693" y="606003"/>
                  </a:lnTo>
                  <a:lnTo>
                    <a:pt x="35631" y="601242"/>
                  </a:lnTo>
                  <a:lnTo>
                    <a:pt x="41966" y="596482"/>
                  </a:lnTo>
                  <a:lnTo>
                    <a:pt x="48696" y="592514"/>
                  </a:lnTo>
                  <a:lnTo>
                    <a:pt x="55427" y="588150"/>
                  </a:lnTo>
                  <a:lnTo>
                    <a:pt x="62949" y="584580"/>
                  </a:lnTo>
                  <a:lnTo>
                    <a:pt x="70867" y="580612"/>
                  </a:lnTo>
                  <a:lnTo>
                    <a:pt x="78785" y="576645"/>
                  </a:lnTo>
                  <a:lnTo>
                    <a:pt x="96205" y="569504"/>
                  </a:lnTo>
                  <a:lnTo>
                    <a:pt x="114417" y="563950"/>
                  </a:lnTo>
                  <a:lnTo>
                    <a:pt x="132629" y="557999"/>
                  </a:lnTo>
                  <a:lnTo>
                    <a:pt x="152029" y="552842"/>
                  </a:lnTo>
                  <a:lnTo>
                    <a:pt x="171428" y="548478"/>
                  </a:lnTo>
                  <a:lnTo>
                    <a:pt x="190828" y="544510"/>
                  </a:lnTo>
                  <a:lnTo>
                    <a:pt x="210227" y="540940"/>
                  </a:lnTo>
                  <a:lnTo>
                    <a:pt x="229627" y="538559"/>
                  </a:lnTo>
                  <a:lnTo>
                    <a:pt x="233586" y="538163"/>
                  </a:lnTo>
                  <a:close/>
                  <a:moveTo>
                    <a:pt x="1612045" y="536575"/>
                  </a:moveTo>
                  <a:lnTo>
                    <a:pt x="1621555" y="536972"/>
                  </a:lnTo>
                  <a:lnTo>
                    <a:pt x="1631461" y="537369"/>
                  </a:lnTo>
                  <a:lnTo>
                    <a:pt x="1640970" y="538559"/>
                  </a:lnTo>
                  <a:lnTo>
                    <a:pt x="1650480" y="540147"/>
                  </a:lnTo>
                  <a:lnTo>
                    <a:pt x="1660386" y="541734"/>
                  </a:lnTo>
                  <a:lnTo>
                    <a:pt x="1669896" y="544512"/>
                  </a:lnTo>
                  <a:lnTo>
                    <a:pt x="1679406" y="546894"/>
                  </a:lnTo>
                  <a:lnTo>
                    <a:pt x="1688916" y="550465"/>
                  </a:lnTo>
                  <a:lnTo>
                    <a:pt x="1698030" y="553640"/>
                  </a:lnTo>
                  <a:lnTo>
                    <a:pt x="1707539" y="557212"/>
                  </a:lnTo>
                  <a:lnTo>
                    <a:pt x="1716257" y="560784"/>
                  </a:lnTo>
                  <a:lnTo>
                    <a:pt x="1724974" y="565150"/>
                  </a:lnTo>
                  <a:lnTo>
                    <a:pt x="1742409" y="573484"/>
                  </a:lnTo>
                  <a:lnTo>
                    <a:pt x="1758259" y="582215"/>
                  </a:lnTo>
                  <a:lnTo>
                    <a:pt x="1772523" y="591344"/>
                  </a:lnTo>
                  <a:lnTo>
                    <a:pt x="1785600" y="600472"/>
                  </a:lnTo>
                  <a:lnTo>
                    <a:pt x="1797091" y="608806"/>
                  </a:lnTo>
                  <a:lnTo>
                    <a:pt x="1806997" y="616744"/>
                  </a:lnTo>
                  <a:lnTo>
                    <a:pt x="1814129" y="623887"/>
                  </a:lnTo>
                  <a:lnTo>
                    <a:pt x="1816903" y="627062"/>
                  </a:lnTo>
                  <a:lnTo>
                    <a:pt x="1818884" y="629840"/>
                  </a:lnTo>
                  <a:lnTo>
                    <a:pt x="1820865" y="632619"/>
                  </a:lnTo>
                  <a:lnTo>
                    <a:pt x="1821658" y="634603"/>
                  </a:lnTo>
                  <a:lnTo>
                    <a:pt x="1822054" y="638572"/>
                  </a:lnTo>
                  <a:lnTo>
                    <a:pt x="1822450" y="644128"/>
                  </a:lnTo>
                  <a:lnTo>
                    <a:pt x="1822450" y="660797"/>
                  </a:lnTo>
                  <a:lnTo>
                    <a:pt x="1821658" y="682625"/>
                  </a:lnTo>
                  <a:lnTo>
                    <a:pt x="1819677" y="710009"/>
                  </a:lnTo>
                  <a:lnTo>
                    <a:pt x="1818092" y="741362"/>
                  </a:lnTo>
                  <a:lnTo>
                    <a:pt x="1815714" y="775494"/>
                  </a:lnTo>
                  <a:lnTo>
                    <a:pt x="1809374" y="850106"/>
                  </a:lnTo>
                  <a:lnTo>
                    <a:pt x="1802242" y="926306"/>
                  </a:lnTo>
                  <a:lnTo>
                    <a:pt x="1794713" y="998141"/>
                  </a:lnTo>
                  <a:lnTo>
                    <a:pt x="1790751" y="1029494"/>
                  </a:lnTo>
                  <a:lnTo>
                    <a:pt x="1787581" y="1057672"/>
                  </a:lnTo>
                  <a:lnTo>
                    <a:pt x="1784015" y="1080691"/>
                  </a:lnTo>
                  <a:lnTo>
                    <a:pt x="1781241" y="1097756"/>
                  </a:lnTo>
                  <a:lnTo>
                    <a:pt x="1770146" y="1102122"/>
                  </a:lnTo>
                  <a:lnTo>
                    <a:pt x="1759844" y="1106091"/>
                  </a:lnTo>
                  <a:lnTo>
                    <a:pt x="1749938" y="1108472"/>
                  </a:lnTo>
                  <a:lnTo>
                    <a:pt x="1740824" y="1110456"/>
                  </a:lnTo>
                  <a:lnTo>
                    <a:pt x="1731710" y="1112044"/>
                  </a:lnTo>
                  <a:lnTo>
                    <a:pt x="1724182" y="1112441"/>
                  </a:lnTo>
                  <a:lnTo>
                    <a:pt x="1720616" y="1112044"/>
                  </a:lnTo>
                  <a:lnTo>
                    <a:pt x="1717446" y="1111250"/>
                  </a:lnTo>
                  <a:lnTo>
                    <a:pt x="1714276" y="1110853"/>
                  </a:lnTo>
                  <a:lnTo>
                    <a:pt x="1711502" y="1110059"/>
                  </a:lnTo>
                  <a:lnTo>
                    <a:pt x="1712691" y="1096566"/>
                  </a:lnTo>
                  <a:lnTo>
                    <a:pt x="1713879" y="1077119"/>
                  </a:lnTo>
                  <a:lnTo>
                    <a:pt x="1715464" y="1025128"/>
                  </a:lnTo>
                  <a:lnTo>
                    <a:pt x="1717049" y="960041"/>
                  </a:lnTo>
                  <a:lnTo>
                    <a:pt x="1718238" y="890587"/>
                  </a:lnTo>
                  <a:lnTo>
                    <a:pt x="1719031" y="823912"/>
                  </a:lnTo>
                  <a:lnTo>
                    <a:pt x="1718238" y="794544"/>
                  </a:lnTo>
                  <a:lnTo>
                    <a:pt x="1717842" y="768747"/>
                  </a:lnTo>
                  <a:lnTo>
                    <a:pt x="1717446" y="747315"/>
                  </a:lnTo>
                  <a:lnTo>
                    <a:pt x="1716257" y="731440"/>
                  </a:lnTo>
                  <a:lnTo>
                    <a:pt x="1715464" y="726281"/>
                  </a:lnTo>
                  <a:lnTo>
                    <a:pt x="1715068" y="722312"/>
                  </a:lnTo>
                  <a:lnTo>
                    <a:pt x="1713879" y="720725"/>
                  </a:lnTo>
                  <a:lnTo>
                    <a:pt x="1713483" y="720328"/>
                  </a:lnTo>
                  <a:lnTo>
                    <a:pt x="1713087" y="720725"/>
                  </a:lnTo>
                  <a:lnTo>
                    <a:pt x="1707539" y="727869"/>
                  </a:lnTo>
                  <a:lnTo>
                    <a:pt x="1702388" y="735409"/>
                  </a:lnTo>
                  <a:lnTo>
                    <a:pt x="1701200" y="737394"/>
                  </a:lnTo>
                  <a:lnTo>
                    <a:pt x="1683765" y="992584"/>
                  </a:lnTo>
                  <a:lnTo>
                    <a:pt x="1675047" y="1087438"/>
                  </a:lnTo>
                  <a:lnTo>
                    <a:pt x="1671877" y="1124744"/>
                  </a:lnTo>
                  <a:lnTo>
                    <a:pt x="1671085" y="1128316"/>
                  </a:lnTo>
                  <a:lnTo>
                    <a:pt x="1669104" y="1134269"/>
                  </a:lnTo>
                  <a:lnTo>
                    <a:pt x="1667123" y="1140222"/>
                  </a:lnTo>
                  <a:lnTo>
                    <a:pt x="1664349" y="1145778"/>
                  </a:lnTo>
                  <a:lnTo>
                    <a:pt x="1661971" y="1151334"/>
                  </a:lnTo>
                  <a:lnTo>
                    <a:pt x="1655631" y="1162447"/>
                  </a:lnTo>
                  <a:lnTo>
                    <a:pt x="1648499" y="1173956"/>
                  </a:lnTo>
                  <a:lnTo>
                    <a:pt x="1616403" y="1598613"/>
                  </a:lnTo>
                  <a:lnTo>
                    <a:pt x="1531211" y="1598613"/>
                  </a:lnTo>
                  <a:lnTo>
                    <a:pt x="1488020" y="1260872"/>
                  </a:lnTo>
                  <a:lnTo>
                    <a:pt x="1482869" y="1261269"/>
                  </a:lnTo>
                  <a:lnTo>
                    <a:pt x="1477322" y="1261666"/>
                  </a:lnTo>
                  <a:lnTo>
                    <a:pt x="1473359" y="1261666"/>
                  </a:lnTo>
                  <a:lnTo>
                    <a:pt x="1470189" y="1261269"/>
                  </a:lnTo>
                  <a:lnTo>
                    <a:pt x="1429772" y="1597422"/>
                  </a:lnTo>
                  <a:lnTo>
                    <a:pt x="1340617" y="1598613"/>
                  </a:lnTo>
                  <a:lnTo>
                    <a:pt x="1323975" y="1376760"/>
                  </a:lnTo>
                  <a:lnTo>
                    <a:pt x="1330315" y="1370806"/>
                  </a:lnTo>
                  <a:lnTo>
                    <a:pt x="1336655" y="1364456"/>
                  </a:lnTo>
                  <a:lnTo>
                    <a:pt x="1342995" y="1357710"/>
                  </a:lnTo>
                  <a:lnTo>
                    <a:pt x="1348542" y="1350566"/>
                  </a:lnTo>
                  <a:lnTo>
                    <a:pt x="1354090" y="1342628"/>
                  </a:lnTo>
                  <a:lnTo>
                    <a:pt x="1358845" y="1334294"/>
                  </a:lnTo>
                  <a:lnTo>
                    <a:pt x="1363600" y="1325563"/>
                  </a:lnTo>
                  <a:lnTo>
                    <a:pt x="1368355" y="1316435"/>
                  </a:lnTo>
                  <a:lnTo>
                    <a:pt x="1371921" y="1306513"/>
                  </a:lnTo>
                  <a:lnTo>
                    <a:pt x="1375883" y="1296591"/>
                  </a:lnTo>
                  <a:lnTo>
                    <a:pt x="1379053" y="1285875"/>
                  </a:lnTo>
                  <a:lnTo>
                    <a:pt x="1381827" y="1275160"/>
                  </a:lnTo>
                  <a:lnTo>
                    <a:pt x="1384204" y="1263650"/>
                  </a:lnTo>
                  <a:lnTo>
                    <a:pt x="1386186" y="1251347"/>
                  </a:lnTo>
                  <a:lnTo>
                    <a:pt x="1388563" y="1239044"/>
                  </a:lnTo>
                  <a:lnTo>
                    <a:pt x="1389752" y="1226344"/>
                  </a:lnTo>
                  <a:lnTo>
                    <a:pt x="1389752" y="1222375"/>
                  </a:lnTo>
                  <a:lnTo>
                    <a:pt x="1389752" y="1218009"/>
                  </a:lnTo>
                  <a:lnTo>
                    <a:pt x="1389356" y="1209675"/>
                  </a:lnTo>
                  <a:lnTo>
                    <a:pt x="1390148" y="1207294"/>
                  </a:lnTo>
                  <a:lnTo>
                    <a:pt x="1392129" y="1194594"/>
                  </a:lnTo>
                  <a:lnTo>
                    <a:pt x="1394903" y="1177925"/>
                  </a:lnTo>
                  <a:lnTo>
                    <a:pt x="1400450" y="1134269"/>
                  </a:lnTo>
                  <a:lnTo>
                    <a:pt x="1407186" y="1078309"/>
                  </a:lnTo>
                  <a:lnTo>
                    <a:pt x="1413923" y="1013619"/>
                  </a:lnTo>
                  <a:lnTo>
                    <a:pt x="1421055" y="943769"/>
                  </a:lnTo>
                  <a:lnTo>
                    <a:pt x="1427791" y="871537"/>
                  </a:lnTo>
                  <a:lnTo>
                    <a:pt x="1433735" y="800894"/>
                  </a:lnTo>
                  <a:lnTo>
                    <a:pt x="1438886" y="734219"/>
                  </a:lnTo>
                  <a:lnTo>
                    <a:pt x="1447603" y="767953"/>
                  </a:lnTo>
                  <a:lnTo>
                    <a:pt x="1449188" y="758428"/>
                  </a:lnTo>
                  <a:lnTo>
                    <a:pt x="1470586" y="600869"/>
                  </a:lnTo>
                  <a:lnTo>
                    <a:pt x="1464642" y="585390"/>
                  </a:lnTo>
                  <a:lnTo>
                    <a:pt x="1476529" y="564753"/>
                  </a:lnTo>
                  <a:lnTo>
                    <a:pt x="1503870" y="564753"/>
                  </a:lnTo>
                  <a:lnTo>
                    <a:pt x="1514569" y="585390"/>
                  </a:lnTo>
                  <a:lnTo>
                    <a:pt x="1509814" y="604044"/>
                  </a:lnTo>
                  <a:lnTo>
                    <a:pt x="1528833" y="770334"/>
                  </a:lnTo>
                  <a:lnTo>
                    <a:pt x="1579949" y="545306"/>
                  </a:lnTo>
                  <a:lnTo>
                    <a:pt x="1585893" y="542131"/>
                  </a:lnTo>
                  <a:lnTo>
                    <a:pt x="1589855" y="540147"/>
                  </a:lnTo>
                  <a:lnTo>
                    <a:pt x="1592629" y="538559"/>
                  </a:lnTo>
                  <a:lnTo>
                    <a:pt x="1593025" y="538162"/>
                  </a:lnTo>
                  <a:lnTo>
                    <a:pt x="1602535" y="536972"/>
                  </a:lnTo>
                  <a:lnTo>
                    <a:pt x="1612045" y="536575"/>
                  </a:lnTo>
                  <a:close/>
                  <a:moveTo>
                    <a:pt x="1080417" y="477838"/>
                  </a:moveTo>
                  <a:lnTo>
                    <a:pt x="1092318" y="478235"/>
                  </a:lnTo>
                  <a:lnTo>
                    <a:pt x="1104616" y="478632"/>
                  </a:lnTo>
                  <a:lnTo>
                    <a:pt x="1116913" y="480219"/>
                  </a:lnTo>
                  <a:lnTo>
                    <a:pt x="1128814" y="482600"/>
                  </a:lnTo>
                  <a:lnTo>
                    <a:pt x="1141111" y="484982"/>
                  </a:lnTo>
                  <a:lnTo>
                    <a:pt x="1153409" y="487760"/>
                  </a:lnTo>
                  <a:lnTo>
                    <a:pt x="1165706" y="491332"/>
                  </a:lnTo>
                  <a:lnTo>
                    <a:pt x="1178003" y="494903"/>
                  </a:lnTo>
                  <a:lnTo>
                    <a:pt x="1189507" y="499269"/>
                  </a:lnTo>
                  <a:lnTo>
                    <a:pt x="1201011" y="504032"/>
                  </a:lnTo>
                  <a:lnTo>
                    <a:pt x="1212515" y="508397"/>
                  </a:lnTo>
                  <a:lnTo>
                    <a:pt x="1223623" y="513557"/>
                  </a:lnTo>
                  <a:lnTo>
                    <a:pt x="1234730" y="519113"/>
                  </a:lnTo>
                  <a:lnTo>
                    <a:pt x="1245441" y="524669"/>
                  </a:lnTo>
                  <a:lnTo>
                    <a:pt x="1255358" y="530225"/>
                  </a:lnTo>
                  <a:lnTo>
                    <a:pt x="1265672" y="536178"/>
                  </a:lnTo>
                  <a:lnTo>
                    <a:pt x="1283920" y="547291"/>
                  </a:lnTo>
                  <a:lnTo>
                    <a:pt x="1300581" y="558403"/>
                  </a:lnTo>
                  <a:lnTo>
                    <a:pt x="1314862" y="569119"/>
                  </a:lnTo>
                  <a:lnTo>
                    <a:pt x="1327159" y="579438"/>
                  </a:lnTo>
                  <a:lnTo>
                    <a:pt x="1331919" y="584200"/>
                  </a:lnTo>
                  <a:lnTo>
                    <a:pt x="1336283" y="588169"/>
                  </a:lnTo>
                  <a:lnTo>
                    <a:pt x="1339456" y="592535"/>
                  </a:lnTo>
                  <a:lnTo>
                    <a:pt x="1342630" y="595710"/>
                  </a:lnTo>
                  <a:lnTo>
                    <a:pt x="1344217" y="599282"/>
                  </a:lnTo>
                  <a:lnTo>
                    <a:pt x="1345407" y="601663"/>
                  </a:lnTo>
                  <a:lnTo>
                    <a:pt x="1346200" y="606822"/>
                  </a:lnTo>
                  <a:lnTo>
                    <a:pt x="1346200" y="613966"/>
                  </a:lnTo>
                  <a:lnTo>
                    <a:pt x="1346200" y="634603"/>
                  </a:lnTo>
                  <a:lnTo>
                    <a:pt x="1345407" y="662782"/>
                  </a:lnTo>
                  <a:lnTo>
                    <a:pt x="1343820" y="696913"/>
                  </a:lnTo>
                  <a:lnTo>
                    <a:pt x="1341043" y="736600"/>
                  </a:lnTo>
                  <a:lnTo>
                    <a:pt x="1337870" y="779860"/>
                  </a:lnTo>
                  <a:lnTo>
                    <a:pt x="1334299" y="825897"/>
                  </a:lnTo>
                  <a:lnTo>
                    <a:pt x="1330333" y="873919"/>
                  </a:lnTo>
                  <a:lnTo>
                    <a:pt x="1325572" y="922735"/>
                  </a:lnTo>
                  <a:lnTo>
                    <a:pt x="1321209" y="970757"/>
                  </a:lnTo>
                  <a:lnTo>
                    <a:pt x="1316448" y="1017588"/>
                  </a:lnTo>
                  <a:lnTo>
                    <a:pt x="1311291" y="1061244"/>
                  </a:lnTo>
                  <a:lnTo>
                    <a:pt x="1306928" y="1101328"/>
                  </a:lnTo>
                  <a:lnTo>
                    <a:pt x="1302564" y="1136253"/>
                  </a:lnTo>
                  <a:lnTo>
                    <a:pt x="1298201" y="1166019"/>
                  </a:lnTo>
                  <a:lnTo>
                    <a:pt x="1294630" y="1187847"/>
                  </a:lnTo>
                  <a:lnTo>
                    <a:pt x="1280746" y="1193403"/>
                  </a:lnTo>
                  <a:lnTo>
                    <a:pt x="1267655" y="1197372"/>
                  </a:lnTo>
                  <a:lnTo>
                    <a:pt x="1254961" y="1201341"/>
                  </a:lnTo>
                  <a:lnTo>
                    <a:pt x="1243061" y="1203722"/>
                  </a:lnTo>
                  <a:lnTo>
                    <a:pt x="1232350" y="1205310"/>
                  </a:lnTo>
                  <a:lnTo>
                    <a:pt x="1227193" y="1205310"/>
                  </a:lnTo>
                  <a:lnTo>
                    <a:pt x="1222433" y="1205707"/>
                  </a:lnTo>
                  <a:lnTo>
                    <a:pt x="1217672" y="1205310"/>
                  </a:lnTo>
                  <a:lnTo>
                    <a:pt x="1213706" y="1204913"/>
                  </a:lnTo>
                  <a:lnTo>
                    <a:pt x="1209739" y="1204119"/>
                  </a:lnTo>
                  <a:lnTo>
                    <a:pt x="1206565" y="1202928"/>
                  </a:lnTo>
                  <a:lnTo>
                    <a:pt x="1207755" y="1186260"/>
                  </a:lnTo>
                  <a:lnTo>
                    <a:pt x="1208945" y="1161653"/>
                  </a:lnTo>
                  <a:lnTo>
                    <a:pt x="1211722" y="1094978"/>
                  </a:lnTo>
                  <a:lnTo>
                    <a:pt x="1213706" y="1013222"/>
                  </a:lnTo>
                  <a:lnTo>
                    <a:pt x="1214896" y="925116"/>
                  </a:lnTo>
                  <a:lnTo>
                    <a:pt x="1215292" y="882253"/>
                  </a:lnTo>
                  <a:lnTo>
                    <a:pt x="1215292" y="841375"/>
                  </a:lnTo>
                  <a:lnTo>
                    <a:pt x="1215292" y="804069"/>
                  </a:lnTo>
                  <a:lnTo>
                    <a:pt x="1214499" y="771128"/>
                  </a:lnTo>
                  <a:lnTo>
                    <a:pt x="1213706" y="744141"/>
                  </a:lnTo>
                  <a:lnTo>
                    <a:pt x="1212515" y="724297"/>
                  </a:lnTo>
                  <a:lnTo>
                    <a:pt x="1211722" y="717153"/>
                  </a:lnTo>
                  <a:lnTo>
                    <a:pt x="1210532" y="712788"/>
                  </a:lnTo>
                  <a:lnTo>
                    <a:pt x="1209739" y="711200"/>
                  </a:lnTo>
                  <a:lnTo>
                    <a:pt x="1209342" y="710407"/>
                  </a:lnTo>
                  <a:lnTo>
                    <a:pt x="1208945" y="710010"/>
                  </a:lnTo>
                  <a:lnTo>
                    <a:pt x="1208152" y="710407"/>
                  </a:lnTo>
                  <a:lnTo>
                    <a:pt x="1201408" y="719932"/>
                  </a:lnTo>
                  <a:lnTo>
                    <a:pt x="1194664" y="729457"/>
                  </a:lnTo>
                  <a:lnTo>
                    <a:pt x="1193078" y="731838"/>
                  </a:lnTo>
                  <a:lnTo>
                    <a:pt x="1171260" y="1054497"/>
                  </a:lnTo>
                  <a:lnTo>
                    <a:pt x="1165309" y="1121966"/>
                  </a:lnTo>
                  <a:lnTo>
                    <a:pt x="1160549" y="1174750"/>
                  </a:lnTo>
                  <a:lnTo>
                    <a:pt x="1155789" y="1221582"/>
                  </a:lnTo>
                  <a:lnTo>
                    <a:pt x="1155392" y="1225947"/>
                  </a:lnTo>
                  <a:lnTo>
                    <a:pt x="1153012" y="1233488"/>
                  </a:lnTo>
                  <a:lnTo>
                    <a:pt x="1149838" y="1241028"/>
                  </a:lnTo>
                  <a:lnTo>
                    <a:pt x="1147062" y="1248172"/>
                  </a:lnTo>
                  <a:lnTo>
                    <a:pt x="1143888" y="1255316"/>
                  </a:lnTo>
                  <a:lnTo>
                    <a:pt x="1139921" y="1262460"/>
                  </a:lnTo>
                  <a:lnTo>
                    <a:pt x="1135557" y="1269603"/>
                  </a:lnTo>
                  <a:lnTo>
                    <a:pt x="1131591" y="1276350"/>
                  </a:lnTo>
                  <a:lnTo>
                    <a:pt x="1126830" y="1283494"/>
                  </a:lnTo>
                  <a:lnTo>
                    <a:pt x="1086368" y="1820863"/>
                  </a:lnTo>
                  <a:lnTo>
                    <a:pt x="977674" y="1820863"/>
                  </a:lnTo>
                  <a:lnTo>
                    <a:pt x="923328" y="1393428"/>
                  </a:lnTo>
                  <a:lnTo>
                    <a:pt x="916584" y="1394222"/>
                  </a:lnTo>
                  <a:lnTo>
                    <a:pt x="909840" y="1394619"/>
                  </a:lnTo>
                  <a:lnTo>
                    <a:pt x="905080" y="1394222"/>
                  </a:lnTo>
                  <a:lnTo>
                    <a:pt x="900716" y="1393825"/>
                  </a:lnTo>
                  <a:lnTo>
                    <a:pt x="849543" y="1819275"/>
                  </a:lnTo>
                  <a:lnTo>
                    <a:pt x="736486" y="1820863"/>
                  </a:lnTo>
                  <a:lnTo>
                    <a:pt x="695627" y="1276350"/>
                  </a:lnTo>
                  <a:lnTo>
                    <a:pt x="687693" y="1264047"/>
                  </a:lnTo>
                  <a:lnTo>
                    <a:pt x="680553" y="1251744"/>
                  </a:lnTo>
                  <a:lnTo>
                    <a:pt x="677776" y="1245394"/>
                  </a:lnTo>
                  <a:lnTo>
                    <a:pt x="674602" y="1239044"/>
                  </a:lnTo>
                  <a:lnTo>
                    <a:pt x="671826" y="1232694"/>
                  </a:lnTo>
                  <a:lnTo>
                    <a:pt x="669842" y="1226741"/>
                  </a:lnTo>
                  <a:lnTo>
                    <a:pt x="669049" y="1221582"/>
                  </a:lnTo>
                  <a:lnTo>
                    <a:pt x="661908" y="1148160"/>
                  </a:lnTo>
                  <a:lnTo>
                    <a:pt x="654768" y="1068388"/>
                  </a:lnTo>
                  <a:lnTo>
                    <a:pt x="646437" y="968375"/>
                  </a:lnTo>
                  <a:lnTo>
                    <a:pt x="630173" y="723503"/>
                  </a:lnTo>
                  <a:lnTo>
                    <a:pt x="626603" y="720725"/>
                  </a:lnTo>
                  <a:lnTo>
                    <a:pt x="623826" y="717550"/>
                  </a:lnTo>
                  <a:lnTo>
                    <a:pt x="616686" y="710407"/>
                  </a:lnTo>
                  <a:lnTo>
                    <a:pt x="616289" y="710407"/>
                  </a:lnTo>
                  <a:lnTo>
                    <a:pt x="615892" y="710803"/>
                  </a:lnTo>
                  <a:lnTo>
                    <a:pt x="614702" y="713978"/>
                  </a:lnTo>
                  <a:lnTo>
                    <a:pt x="614305" y="719138"/>
                  </a:lnTo>
                  <a:lnTo>
                    <a:pt x="613909" y="726678"/>
                  </a:lnTo>
                  <a:lnTo>
                    <a:pt x="613909" y="746919"/>
                  </a:lnTo>
                  <a:lnTo>
                    <a:pt x="613909" y="774303"/>
                  </a:lnTo>
                  <a:lnTo>
                    <a:pt x="614702" y="807641"/>
                  </a:lnTo>
                  <a:lnTo>
                    <a:pt x="615892" y="844947"/>
                  </a:lnTo>
                  <a:lnTo>
                    <a:pt x="619066" y="929085"/>
                  </a:lnTo>
                  <a:lnTo>
                    <a:pt x="623033" y="1016794"/>
                  </a:lnTo>
                  <a:lnTo>
                    <a:pt x="627000" y="1098550"/>
                  </a:lnTo>
                  <a:lnTo>
                    <a:pt x="630966" y="1164035"/>
                  </a:lnTo>
                  <a:lnTo>
                    <a:pt x="632553" y="1188641"/>
                  </a:lnTo>
                  <a:lnTo>
                    <a:pt x="634140" y="1205310"/>
                  </a:lnTo>
                  <a:lnTo>
                    <a:pt x="625810" y="1205310"/>
                  </a:lnTo>
                  <a:lnTo>
                    <a:pt x="615099" y="1205707"/>
                  </a:lnTo>
                  <a:lnTo>
                    <a:pt x="603198" y="1205310"/>
                  </a:lnTo>
                  <a:lnTo>
                    <a:pt x="589711" y="1204516"/>
                  </a:lnTo>
                  <a:lnTo>
                    <a:pt x="582570" y="1203325"/>
                  </a:lnTo>
                  <a:lnTo>
                    <a:pt x="575033" y="1202135"/>
                  </a:lnTo>
                  <a:lnTo>
                    <a:pt x="567496" y="1200944"/>
                  </a:lnTo>
                  <a:lnTo>
                    <a:pt x="559959" y="1198563"/>
                  </a:lnTo>
                  <a:lnTo>
                    <a:pt x="552422" y="1196182"/>
                  </a:lnTo>
                  <a:lnTo>
                    <a:pt x="544885" y="1193403"/>
                  </a:lnTo>
                  <a:lnTo>
                    <a:pt x="537744" y="1189435"/>
                  </a:lnTo>
                  <a:lnTo>
                    <a:pt x="530604" y="1185466"/>
                  </a:lnTo>
                  <a:lnTo>
                    <a:pt x="528620" y="1175544"/>
                  </a:lnTo>
                  <a:lnTo>
                    <a:pt x="526637" y="1163638"/>
                  </a:lnTo>
                  <a:lnTo>
                    <a:pt x="523067" y="1135460"/>
                  </a:lnTo>
                  <a:lnTo>
                    <a:pt x="519100" y="1101725"/>
                  </a:lnTo>
                  <a:lnTo>
                    <a:pt x="515530" y="1064022"/>
                  </a:lnTo>
                  <a:lnTo>
                    <a:pt x="511959" y="1021953"/>
                  </a:lnTo>
                  <a:lnTo>
                    <a:pt x="508389" y="978297"/>
                  </a:lnTo>
                  <a:lnTo>
                    <a:pt x="504819" y="932657"/>
                  </a:lnTo>
                  <a:lnTo>
                    <a:pt x="502042" y="886619"/>
                  </a:lnTo>
                  <a:lnTo>
                    <a:pt x="498868" y="841772"/>
                  </a:lnTo>
                  <a:lnTo>
                    <a:pt x="496885" y="798116"/>
                  </a:lnTo>
                  <a:lnTo>
                    <a:pt x="494902" y="757238"/>
                  </a:lnTo>
                  <a:lnTo>
                    <a:pt x="492918" y="720328"/>
                  </a:lnTo>
                  <a:lnTo>
                    <a:pt x="492125" y="687785"/>
                  </a:lnTo>
                  <a:lnTo>
                    <a:pt x="492125" y="661194"/>
                  </a:lnTo>
                  <a:lnTo>
                    <a:pt x="492125" y="641350"/>
                  </a:lnTo>
                  <a:lnTo>
                    <a:pt x="492521" y="634603"/>
                  </a:lnTo>
                  <a:lnTo>
                    <a:pt x="493315" y="629444"/>
                  </a:lnTo>
                  <a:lnTo>
                    <a:pt x="494505" y="621507"/>
                  </a:lnTo>
                  <a:lnTo>
                    <a:pt x="496092" y="613569"/>
                  </a:lnTo>
                  <a:lnTo>
                    <a:pt x="498472" y="606028"/>
                  </a:lnTo>
                  <a:lnTo>
                    <a:pt x="502042" y="598885"/>
                  </a:lnTo>
                  <a:lnTo>
                    <a:pt x="506009" y="591741"/>
                  </a:lnTo>
                  <a:lnTo>
                    <a:pt x="510769" y="584597"/>
                  </a:lnTo>
                  <a:lnTo>
                    <a:pt x="516323" y="578247"/>
                  </a:lnTo>
                  <a:lnTo>
                    <a:pt x="522670" y="571500"/>
                  </a:lnTo>
                  <a:lnTo>
                    <a:pt x="529414" y="565547"/>
                  </a:lnTo>
                  <a:lnTo>
                    <a:pt x="536951" y="559594"/>
                  </a:lnTo>
                  <a:lnTo>
                    <a:pt x="544885" y="553641"/>
                  </a:lnTo>
                  <a:lnTo>
                    <a:pt x="553215" y="548085"/>
                  </a:lnTo>
                  <a:lnTo>
                    <a:pt x="562339" y="542925"/>
                  </a:lnTo>
                  <a:lnTo>
                    <a:pt x="571860" y="537766"/>
                  </a:lnTo>
                  <a:lnTo>
                    <a:pt x="581777" y="533003"/>
                  </a:lnTo>
                  <a:lnTo>
                    <a:pt x="592091" y="528241"/>
                  </a:lnTo>
                  <a:lnTo>
                    <a:pt x="602801" y="523875"/>
                  </a:lnTo>
                  <a:lnTo>
                    <a:pt x="613512" y="519510"/>
                  </a:lnTo>
                  <a:lnTo>
                    <a:pt x="625016" y="515144"/>
                  </a:lnTo>
                  <a:lnTo>
                    <a:pt x="636520" y="511572"/>
                  </a:lnTo>
                  <a:lnTo>
                    <a:pt x="659925" y="504428"/>
                  </a:lnTo>
                  <a:lnTo>
                    <a:pt x="684520" y="498078"/>
                  </a:lnTo>
                  <a:lnTo>
                    <a:pt x="709115" y="492522"/>
                  </a:lnTo>
                  <a:lnTo>
                    <a:pt x="733709" y="487363"/>
                  </a:lnTo>
                  <a:lnTo>
                    <a:pt x="758701" y="483394"/>
                  </a:lnTo>
                  <a:lnTo>
                    <a:pt x="782502" y="479425"/>
                  </a:lnTo>
                  <a:lnTo>
                    <a:pt x="788056" y="479028"/>
                  </a:lnTo>
                  <a:lnTo>
                    <a:pt x="794006" y="479425"/>
                  </a:lnTo>
                  <a:lnTo>
                    <a:pt x="872948" y="770335"/>
                  </a:lnTo>
                  <a:lnTo>
                    <a:pt x="874138" y="758428"/>
                  </a:lnTo>
                  <a:lnTo>
                    <a:pt x="901510" y="559197"/>
                  </a:lnTo>
                  <a:lnTo>
                    <a:pt x="893576" y="539353"/>
                  </a:lnTo>
                  <a:lnTo>
                    <a:pt x="908650" y="513557"/>
                  </a:lnTo>
                  <a:lnTo>
                    <a:pt x="943162" y="513160"/>
                  </a:lnTo>
                  <a:lnTo>
                    <a:pt x="957443" y="539353"/>
                  </a:lnTo>
                  <a:lnTo>
                    <a:pt x="950699" y="563166"/>
                  </a:lnTo>
                  <a:lnTo>
                    <a:pt x="975294" y="773510"/>
                  </a:lnTo>
                  <a:lnTo>
                    <a:pt x="1039558" y="488950"/>
                  </a:lnTo>
                  <a:lnTo>
                    <a:pt x="1046699" y="485378"/>
                  </a:lnTo>
                  <a:lnTo>
                    <a:pt x="1052252" y="482600"/>
                  </a:lnTo>
                  <a:lnTo>
                    <a:pt x="1055823" y="480219"/>
                  </a:lnTo>
                  <a:lnTo>
                    <a:pt x="1056616" y="479822"/>
                  </a:lnTo>
                  <a:lnTo>
                    <a:pt x="1056616" y="479425"/>
                  </a:lnTo>
                  <a:lnTo>
                    <a:pt x="1068120" y="478235"/>
                  </a:lnTo>
                  <a:lnTo>
                    <a:pt x="1080417" y="477838"/>
                  </a:lnTo>
                  <a:close/>
                  <a:moveTo>
                    <a:pt x="1485107" y="451247"/>
                  </a:moveTo>
                  <a:lnTo>
                    <a:pt x="1485107" y="475853"/>
                  </a:lnTo>
                  <a:lnTo>
                    <a:pt x="1508523" y="475853"/>
                  </a:lnTo>
                  <a:lnTo>
                    <a:pt x="1508523" y="451247"/>
                  </a:lnTo>
                  <a:lnTo>
                    <a:pt x="1485107" y="451247"/>
                  </a:lnTo>
                  <a:close/>
                  <a:moveTo>
                    <a:pt x="328429" y="426244"/>
                  </a:moveTo>
                  <a:lnTo>
                    <a:pt x="328429" y="449263"/>
                  </a:lnTo>
                  <a:lnTo>
                    <a:pt x="350229" y="449263"/>
                  </a:lnTo>
                  <a:lnTo>
                    <a:pt x="350229" y="426244"/>
                  </a:lnTo>
                  <a:lnTo>
                    <a:pt x="328429" y="426244"/>
                  </a:lnTo>
                  <a:close/>
                  <a:moveTo>
                    <a:pt x="904908" y="342106"/>
                  </a:moveTo>
                  <a:lnTo>
                    <a:pt x="904908" y="371872"/>
                  </a:lnTo>
                  <a:lnTo>
                    <a:pt x="933819" y="371872"/>
                  </a:lnTo>
                  <a:lnTo>
                    <a:pt x="933819" y="342106"/>
                  </a:lnTo>
                  <a:lnTo>
                    <a:pt x="904908" y="342106"/>
                  </a:lnTo>
                  <a:close/>
                  <a:moveTo>
                    <a:pt x="1494632" y="300037"/>
                  </a:moveTo>
                  <a:lnTo>
                    <a:pt x="1489473" y="300434"/>
                  </a:lnTo>
                  <a:lnTo>
                    <a:pt x="1483123" y="301228"/>
                  </a:lnTo>
                  <a:lnTo>
                    <a:pt x="1477169" y="302419"/>
                  </a:lnTo>
                  <a:lnTo>
                    <a:pt x="1465660" y="304800"/>
                  </a:lnTo>
                  <a:lnTo>
                    <a:pt x="1460501" y="306784"/>
                  </a:lnTo>
                  <a:lnTo>
                    <a:pt x="1456532" y="307975"/>
                  </a:lnTo>
                  <a:lnTo>
                    <a:pt x="1456532" y="331391"/>
                  </a:lnTo>
                  <a:lnTo>
                    <a:pt x="1457723" y="331391"/>
                  </a:lnTo>
                  <a:lnTo>
                    <a:pt x="1460898" y="329406"/>
                  </a:lnTo>
                  <a:lnTo>
                    <a:pt x="1465263" y="327819"/>
                  </a:lnTo>
                  <a:lnTo>
                    <a:pt x="1475582" y="323453"/>
                  </a:lnTo>
                  <a:lnTo>
                    <a:pt x="1480741" y="321866"/>
                  </a:lnTo>
                  <a:lnTo>
                    <a:pt x="1486694" y="320675"/>
                  </a:lnTo>
                  <a:lnTo>
                    <a:pt x="1492648" y="319484"/>
                  </a:lnTo>
                  <a:lnTo>
                    <a:pt x="1498998" y="319484"/>
                  </a:lnTo>
                  <a:lnTo>
                    <a:pt x="1505744" y="320278"/>
                  </a:lnTo>
                  <a:lnTo>
                    <a:pt x="1511698" y="321469"/>
                  </a:lnTo>
                  <a:lnTo>
                    <a:pt x="1517254" y="323056"/>
                  </a:lnTo>
                  <a:lnTo>
                    <a:pt x="1519635" y="324644"/>
                  </a:lnTo>
                  <a:lnTo>
                    <a:pt x="1521619" y="325834"/>
                  </a:lnTo>
                  <a:lnTo>
                    <a:pt x="1524001" y="327819"/>
                  </a:lnTo>
                  <a:lnTo>
                    <a:pt x="1525588" y="329803"/>
                  </a:lnTo>
                  <a:lnTo>
                    <a:pt x="1527176" y="331787"/>
                  </a:lnTo>
                  <a:lnTo>
                    <a:pt x="1528366" y="334169"/>
                  </a:lnTo>
                  <a:lnTo>
                    <a:pt x="1529160" y="336550"/>
                  </a:lnTo>
                  <a:lnTo>
                    <a:pt x="1530351" y="339328"/>
                  </a:lnTo>
                  <a:lnTo>
                    <a:pt x="1530748" y="342503"/>
                  </a:lnTo>
                  <a:lnTo>
                    <a:pt x="1530748" y="345281"/>
                  </a:lnTo>
                  <a:lnTo>
                    <a:pt x="1530351" y="350441"/>
                  </a:lnTo>
                  <a:lnTo>
                    <a:pt x="1529954" y="354806"/>
                  </a:lnTo>
                  <a:lnTo>
                    <a:pt x="1528366" y="358378"/>
                  </a:lnTo>
                  <a:lnTo>
                    <a:pt x="1526779" y="361950"/>
                  </a:lnTo>
                  <a:lnTo>
                    <a:pt x="1524794" y="365125"/>
                  </a:lnTo>
                  <a:lnTo>
                    <a:pt x="1522413" y="368300"/>
                  </a:lnTo>
                  <a:lnTo>
                    <a:pt x="1519635" y="371475"/>
                  </a:lnTo>
                  <a:lnTo>
                    <a:pt x="1516857" y="374650"/>
                  </a:lnTo>
                  <a:lnTo>
                    <a:pt x="1513285" y="377031"/>
                  </a:lnTo>
                  <a:lnTo>
                    <a:pt x="1510110" y="379413"/>
                  </a:lnTo>
                  <a:lnTo>
                    <a:pt x="1502569" y="384572"/>
                  </a:lnTo>
                  <a:lnTo>
                    <a:pt x="1485901" y="393700"/>
                  </a:lnTo>
                  <a:lnTo>
                    <a:pt x="1485901" y="429419"/>
                  </a:lnTo>
                  <a:lnTo>
                    <a:pt x="1506538" y="429419"/>
                  </a:lnTo>
                  <a:lnTo>
                    <a:pt x="1506538" y="403225"/>
                  </a:lnTo>
                  <a:lnTo>
                    <a:pt x="1515666" y="397669"/>
                  </a:lnTo>
                  <a:lnTo>
                    <a:pt x="1524794" y="392113"/>
                  </a:lnTo>
                  <a:lnTo>
                    <a:pt x="1532732" y="386159"/>
                  </a:lnTo>
                  <a:lnTo>
                    <a:pt x="1539479" y="379413"/>
                  </a:lnTo>
                  <a:lnTo>
                    <a:pt x="1542654" y="376238"/>
                  </a:lnTo>
                  <a:lnTo>
                    <a:pt x="1545432" y="372269"/>
                  </a:lnTo>
                  <a:lnTo>
                    <a:pt x="1547813" y="368300"/>
                  </a:lnTo>
                  <a:lnTo>
                    <a:pt x="1550194" y="363934"/>
                  </a:lnTo>
                  <a:lnTo>
                    <a:pt x="1552179" y="359172"/>
                  </a:lnTo>
                  <a:lnTo>
                    <a:pt x="1553369" y="354806"/>
                  </a:lnTo>
                  <a:lnTo>
                    <a:pt x="1553766" y="349250"/>
                  </a:lnTo>
                  <a:lnTo>
                    <a:pt x="1554163" y="343694"/>
                  </a:lnTo>
                  <a:lnTo>
                    <a:pt x="1553766" y="338931"/>
                  </a:lnTo>
                  <a:lnTo>
                    <a:pt x="1553369" y="334566"/>
                  </a:lnTo>
                  <a:lnTo>
                    <a:pt x="1552179" y="330200"/>
                  </a:lnTo>
                  <a:lnTo>
                    <a:pt x="1550591" y="325834"/>
                  </a:lnTo>
                  <a:lnTo>
                    <a:pt x="1548607" y="322262"/>
                  </a:lnTo>
                  <a:lnTo>
                    <a:pt x="1546226" y="318294"/>
                  </a:lnTo>
                  <a:lnTo>
                    <a:pt x="1543448" y="315119"/>
                  </a:lnTo>
                  <a:lnTo>
                    <a:pt x="1539876" y="311944"/>
                  </a:lnTo>
                  <a:lnTo>
                    <a:pt x="1535907" y="309166"/>
                  </a:lnTo>
                  <a:lnTo>
                    <a:pt x="1531938" y="306784"/>
                  </a:lnTo>
                  <a:lnTo>
                    <a:pt x="1527573" y="304403"/>
                  </a:lnTo>
                  <a:lnTo>
                    <a:pt x="1522413" y="302816"/>
                  </a:lnTo>
                  <a:lnTo>
                    <a:pt x="1517651" y="301625"/>
                  </a:lnTo>
                  <a:lnTo>
                    <a:pt x="1512491" y="300831"/>
                  </a:lnTo>
                  <a:lnTo>
                    <a:pt x="1506538" y="300037"/>
                  </a:lnTo>
                  <a:lnTo>
                    <a:pt x="1500585" y="300037"/>
                  </a:lnTo>
                  <a:lnTo>
                    <a:pt x="1494632" y="300037"/>
                  </a:lnTo>
                  <a:close/>
                  <a:moveTo>
                    <a:pt x="342698" y="286941"/>
                  </a:moveTo>
                  <a:lnTo>
                    <a:pt x="337545" y="287337"/>
                  </a:lnTo>
                  <a:lnTo>
                    <a:pt x="332393" y="287734"/>
                  </a:lnTo>
                  <a:lnTo>
                    <a:pt x="321295" y="289322"/>
                  </a:lnTo>
                  <a:lnTo>
                    <a:pt x="310593" y="291703"/>
                  </a:lnTo>
                  <a:lnTo>
                    <a:pt x="302270" y="294481"/>
                  </a:lnTo>
                  <a:lnTo>
                    <a:pt x="302270" y="316309"/>
                  </a:lnTo>
                  <a:lnTo>
                    <a:pt x="303063" y="316309"/>
                  </a:lnTo>
                  <a:lnTo>
                    <a:pt x="306630" y="314325"/>
                  </a:lnTo>
                  <a:lnTo>
                    <a:pt x="310197" y="312341"/>
                  </a:lnTo>
                  <a:lnTo>
                    <a:pt x="319709" y="308769"/>
                  </a:lnTo>
                  <a:lnTo>
                    <a:pt x="324862" y="307181"/>
                  </a:lnTo>
                  <a:lnTo>
                    <a:pt x="330015" y="305991"/>
                  </a:lnTo>
                  <a:lnTo>
                    <a:pt x="335564" y="305197"/>
                  </a:lnTo>
                  <a:lnTo>
                    <a:pt x="341509" y="305197"/>
                  </a:lnTo>
                  <a:lnTo>
                    <a:pt x="347454" y="305197"/>
                  </a:lnTo>
                  <a:lnTo>
                    <a:pt x="353003" y="306784"/>
                  </a:lnTo>
                  <a:lnTo>
                    <a:pt x="357759" y="308372"/>
                  </a:lnTo>
                  <a:lnTo>
                    <a:pt x="362516" y="311150"/>
                  </a:lnTo>
                  <a:lnTo>
                    <a:pt x="364101" y="312341"/>
                  </a:lnTo>
                  <a:lnTo>
                    <a:pt x="366083" y="314722"/>
                  </a:lnTo>
                  <a:lnTo>
                    <a:pt x="367272" y="316309"/>
                  </a:lnTo>
                  <a:lnTo>
                    <a:pt x="368461" y="318294"/>
                  </a:lnTo>
                  <a:lnTo>
                    <a:pt x="369254" y="321072"/>
                  </a:lnTo>
                  <a:lnTo>
                    <a:pt x="370046" y="323453"/>
                  </a:lnTo>
                  <a:lnTo>
                    <a:pt x="370443" y="325834"/>
                  </a:lnTo>
                  <a:lnTo>
                    <a:pt x="370443" y="329009"/>
                  </a:lnTo>
                  <a:lnTo>
                    <a:pt x="370046" y="333772"/>
                  </a:lnTo>
                  <a:lnTo>
                    <a:pt x="369650" y="337344"/>
                  </a:lnTo>
                  <a:lnTo>
                    <a:pt x="368461" y="341312"/>
                  </a:lnTo>
                  <a:lnTo>
                    <a:pt x="367272" y="344091"/>
                  </a:lnTo>
                  <a:lnTo>
                    <a:pt x="365290" y="347266"/>
                  </a:lnTo>
                  <a:lnTo>
                    <a:pt x="362912" y="350044"/>
                  </a:lnTo>
                  <a:lnTo>
                    <a:pt x="360534" y="352822"/>
                  </a:lnTo>
                  <a:lnTo>
                    <a:pt x="357363" y="355600"/>
                  </a:lnTo>
                  <a:lnTo>
                    <a:pt x="351814" y="360759"/>
                  </a:lnTo>
                  <a:lnTo>
                    <a:pt x="344283" y="365125"/>
                  </a:lnTo>
                  <a:lnTo>
                    <a:pt x="329222" y="373459"/>
                  </a:lnTo>
                  <a:lnTo>
                    <a:pt x="329222" y="406400"/>
                  </a:lnTo>
                  <a:lnTo>
                    <a:pt x="348643" y="406400"/>
                  </a:lnTo>
                  <a:lnTo>
                    <a:pt x="348643" y="382588"/>
                  </a:lnTo>
                  <a:lnTo>
                    <a:pt x="356967" y="377428"/>
                  </a:lnTo>
                  <a:lnTo>
                    <a:pt x="365290" y="371872"/>
                  </a:lnTo>
                  <a:lnTo>
                    <a:pt x="372424" y="366316"/>
                  </a:lnTo>
                  <a:lnTo>
                    <a:pt x="378370" y="360759"/>
                  </a:lnTo>
                  <a:lnTo>
                    <a:pt x="381541" y="357188"/>
                  </a:lnTo>
                  <a:lnTo>
                    <a:pt x="384315" y="354013"/>
                  </a:lnTo>
                  <a:lnTo>
                    <a:pt x="386693" y="350044"/>
                  </a:lnTo>
                  <a:lnTo>
                    <a:pt x="388675" y="346075"/>
                  </a:lnTo>
                  <a:lnTo>
                    <a:pt x="390260" y="342106"/>
                  </a:lnTo>
                  <a:lnTo>
                    <a:pt x="391053" y="337344"/>
                  </a:lnTo>
                  <a:lnTo>
                    <a:pt x="391846" y="332581"/>
                  </a:lnTo>
                  <a:lnTo>
                    <a:pt x="392638" y="327819"/>
                  </a:lnTo>
                  <a:lnTo>
                    <a:pt x="391846" y="323056"/>
                  </a:lnTo>
                  <a:lnTo>
                    <a:pt x="391449" y="318691"/>
                  </a:lnTo>
                  <a:lnTo>
                    <a:pt x="390260" y="314722"/>
                  </a:lnTo>
                  <a:lnTo>
                    <a:pt x="389071" y="310753"/>
                  </a:lnTo>
                  <a:lnTo>
                    <a:pt x="387089" y="307578"/>
                  </a:lnTo>
                  <a:lnTo>
                    <a:pt x="384711" y="304006"/>
                  </a:lnTo>
                  <a:lnTo>
                    <a:pt x="381937" y="301228"/>
                  </a:lnTo>
                  <a:lnTo>
                    <a:pt x="379162" y="298053"/>
                  </a:lnTo>
                  <a:lnTo>
                    <a:pt x="375595" y="295672"/>
                  </a:lnTo>
                  <a:lnTo>
                    <a:pt x="372028" y="293291"/>
                  </a:lnTo>
                  <a:lnTo>
                    <a:pt x="367668" y="291306"/>
                  </a:lnTo>
                  <a:lnTo>
                    <a:pt x="363308" y="289719"/>
                  </a:lnTo>
                  <a:lnTo>
                    <a:pt x="358948" y="288528"/>
                  </a:lnTo>
                  <a:lnTo>
                    <a:pt x="353796" y="287734"/>
                  </a:lnTo>
                  <a:lnTo>
                    <a:pt x="348247" y="287337"/>
                  </a:lnTo>
                  <a:lnTo>
                    <a:pt x="342698" y="286941"/>
                  </a:lnTo>
                  <a:close/>
                  <a:moveTo>
                    <a:pt x="1500585" y="158750"/>
                  </a:moveTo>
                  <a:lnTo>
                    <a:pt x="1511301" y="159147"/>
                  </a:lnTo>
                  <a:lnTo>
                    <a:pt x="1521223" y="159940"/>
                  </a:lnTo>
                  <a:lnTo>
                    <a:pt x="1531541" y="161528"/>
                  </a:lnTo>
                  <a:lnTo>
                    <a:pt x="1540669" y="163115"/>
                  </a:lnTo>
                  <a:lnTo>
                    <a:pt x="1550194" y="165894"/>
                  </a:lnTo>
                  <a:lnTo>
                    <a:pt x="1558529" y="168275"/>
                  </a:lnTo>
                  <a:lnTo>
                    <a:pt x="1566863" y="171450"/>
                  </a:lnTo>
                  <a:lnTo>
                    <a:pt x="1574404" y="174228"/>
                  </a:lnTo>
                  <a:lnTo>
                    <a:pt x="1581548" y="177403"/>
                  </a:lnTo>
                  <a:lnTo>
                    <a:pt x="1588294" y="180975"/>
                  </a:lnTo>
                  <a:lnTo>
                    <a:pt x="1595041" y="184150"/>
                  </a:lnTo>
                  <a:lnTo>
                    <a:pt x="1606154" y="191690"/>
                  </a:lnTo>
                  <a:lnTo>
                    <a:pt x="1615679" y="198437"/>
                  </a:lnTo>
                  <a:lnTo>
                    <a:pt x="1622823" y="203994"/>
                  </a:lnTo>
                  <a:lnTo>
                    <a:pt x="1628379" y="208756"/>
                  </a:lnTo>
                  <a:lnTo>
                    <a:pt x="1632744" y="213122"/>
                  </a:lnTo>
                  <a:lnTo>
                    <a:pt x="1631554" y="216297"/>
                  </a:lnTo>
                  <a:lnTo>
                    <a:pt x="1629173" y="219869"/>
                  </a:lnTo>
                  <a:lnTo>
                    <a:pt x="1626791" y="224234"/>
                  </a:lnTo>
                  <a:lnTo>
                    <a:pt x="1623219" y="229394"/>
                  </a:lnTo>
                  <a:lnTo>
                    <a:pt x="1619251" y="234950"/>
                  </a:lnTo>
                  <a:lnTo>
                    <a:pt x="1614091" y="240903"/>
                  </a:lnTo>
                  <a:lnTo>
                    <a:pt x="1607741" y="246459"/>
                  </a:lnTo>
                  <a:lnTo>
                    <a:pt x="1604566" y="248840"/>
                  </a:lnTo>
                  <a:lnTo>
                    <a:pt x="1600994" y="251222"/>
                  </a:lnTo>
                  <a:lnTo>
                    <a:pt x="1597423" y="253603"/>
                  </a:lnTo>
                  <a:lnTo>
                    <a:pt x="1593057" y="255587"/>
                  </a:lnTo>
                  <a:lnTo>
                    <a:pt x="1588691" y="257175"/>
                  </a:lnTo>
                  <a:lnTo>
                    <a:pt x="1584723" y="258762"/>
                  </a:lnTo>
                  <a:lnTo>
                    <a:pt x="1579563" y="259953"/>
                  </a:lnTo>
                  <a:lnTo>
                    <a:pt x="1574801" y="260747"/>
                  </a:lnTo>
                  <a:lnTo>
                    <a:pt x="1569244" y="261144"/>
                  </a:lnTo>
                  <a:lnTo>
                    <a:pt x="1564085" y="261144"/>
                  </a:lnTo>
                  <a:lnTo>
                    <a:pt x="1558529" y="260747"/>
                  </a:lnTo>
                  <a:lnTo>
                    <a:pt x="1552179" y="259953"/>
                  </a:lnTo>
                  <a:lnTo>
                    <a:pt x="1545829" y="257969"/>
                  </a:lnTo>
                  <a:lnTo>
                    <a:pt x="1539479" y="255984"/>
                  </a:lnTo>
                  <a:lnTo>
                    <a:pt x="1532732" y="253603"/>
                  </a:lnTo>
                  <a:lnTo>
                    <a:pt x="1525588" y="250031"/>
                  </a:lnTo>
                  <a:lnTo>
                    <a:pt x="1517651" y="246062"/>
                  </a:lnTo>
                  <a:lnTo>
                    <a:pt x="1509316" y="242490"/>
                  </a:lnTo>
                  <a:lnTo>
                    <a:pt x="1542654" y="258762"/>
                  </a:lnTo>
                  <a:lnTo>
                    <a:pt x="1558926" y="266303"/>
                  </a:lnTo>
                  <a:lnTo>
                    <a:pt x="1566069" y="269081"/>
                  </a:lnTo>
                  <a:lnTo>
                    <a:pt x="1573610" y="271462"/>
                  </a:lnTo>
                  <a:lnTo>
                    <a:pt x="1580754" y="273844"/>
                  </a:lnTo>
                  <a:lnTo>
                    <a:pt x="1587501" y="275431"/>
                  </a:lnTo>
                  <a:lnTo>
                    <a:pt x="1593851" y="276622"/>
                  </a:lnTo>
                  <a:lnTo>
                    <a:pt x="1599804" y="277019"/>
                  </a:lnTo>
                  <a:lnTo>
                    <a:pt x="1605757" y="276622"/>
                  </a:lnTo>
                  <a:lnTo>
                    <a:pt x="1611313" y="275431"/>
                  </a:lnTo>
                  <a:lnTo>
                    <a:pt x="1615679" y="273844"/>
                  </a:lnTo>
                  <a:lnTo>
                    <a:pt x="1618457" y="271859"/>
                  </a:lnTo>
                  <a:lnTo>
                    <a:pt x="1620441" y="270669"/>
                  </a:lnTo>
                  <a:lnTo>
                    <a:pt x="1621632" y="282178"/>
                  </a:lnTo>
                  <a:lnTo>
                    <a:pt x="1622029" y="292497"/>
                  </a:lnTo>
                  <a:lnTo>
                    <a:pt x="1621632" y="302419"/>
                  </a:lnTo>
                  <a:lnTo>
                    <a:pt x="1621235" y="311944"/>
                  </a:lnTo>
                  <a:lnTo>
                    <a:pt x="1622823" y="310356"/>
                  </a:lnTo>
                  <a:lnTo>
                    <a:pt x="1623616" y="309959"/>
                  </a:lnTo>
                  <a:lnTo>
                    <a:pt x="1625204" y="309562"/>
                  </a:lnTo>
                  <a:lnTo>
                    <a:pt x="1626394" y="309959"/>
                  </a:lnTo>
                  <a:lnTo>
                    <a:pt x="1627188" y="310753"/>
                  </a:lnTo>
                  <a:lnTo>
                    <a:pt x="1628379" y="311944"/>
                  </a:lnTo>
                  <a:lnTo>
                    <a:pt x="1629569" y="313928"/>
                  </a:lnTo>
                  <a:lnTo>
                    <a:pt x="1631951" y="317897"/>
                  </a:lnTo>
                  <a:lnTo>
                    <a:pt x="1633538" y="323850"/>
                  </a:lnTo>
                  <a:lnTo>
                    <a:pt x="1634729" y="331391"/>
                  </a:lnTo>
                  <a:lnTo>
                    <a:pt x="1635919" y="339328"/>
                  </a:lnTo>
                  <a:lnTo>
                    <a:pt x="1636316" y="348853"/>
                  </a:lnTo>
                  <a:lnTo>
                    <a:pt x="1636713" y="358775"/>
                  </a:lnTo>
                  <a:lnTo>
                    <a:pt x="1636316" y="368697"/>
                  </a:lnTo>
                  <a:lnTo>
                    <a:pt x="1635919" y="377825"/>
                  </a:lnTo>
                  <a:lnTo>
                    <a:pt x="1634729" y="385763"/>
                  </a:lnTo>
                  <a:lnTo>
                    <a:pt x="1633538" y="393303"/>
                  </a:lnTo>
                  <a:lnTo>
                    <a:pt x="1631951" y="399256"/>
                  </a:lnTo>
                  <a:lnTo>
                    <a:pt x="1629569" y="404019"/>
                  </a:lnTo>
                  <a:lnTo>
                    <a:pt x="1628379" y="405209"/>
                  </a:lnTo>
                  <a:lnTo>
                    <a:pt x="1627188" y="406400"/>
                  </a:lnTo>
                  <a:lnTo>
                    <a:pt x="1626394" y="407194"/>
                  </a:lnTo>
                  <a:lnTo>
                    <a:pt x="1625204" y="407591"/>
                  </a:lnTo>
                  <a:lnTo>
                    <a:pt x="1623616" y="407194"/>
                  </a:lnTo>
                  <a:lnTo>
                    <a:pt x="1622426" y="406400"/>
                  </a:lnTo>
                  <a:lnTo>
                    <a:pt x="1621235" y="405209"/>
                  </a:lnTo>
                  <a:lnTo>
                    <a:pt x="1620044" y="403622"/>
                  </a:lnTo>
                  <a:lnTo>
                    <a:pt x="1618060" y="398463"/>
                  </a:lnTo>
                  <a:lnTo>
                    <a:pt x="1616076" y="392113"/>
                  </a:lnTo>
                  <a:lnTo>
                    <a:pt x="1614885" y="400447"/>
                  </a:lnTo>
                  <a:lnTo>
                    <a:pt x="1613694" y="409178"/>
                  </a:lnTo>
                  <a:lnTo>
                    <a:pt x="1612107" y="417116"/>
                  </a:lnTo>
                  <a:lnTo>
                    <a:pt x="1609726" y="425053"/>
                  </a:lnTo>
                  <a:lnTo>
                    <a:pt x="1607344" y="432594"/>
                  </a:lnTo>
                  <a:lnTo>
                    <a:pt x="1604963" y="440135"/>
                  </a:lnTo>
                  <a:lnTo>
                    <a:pt x="1601788" y="447278"/>
                  </a:lnTo>
                  <a:lnTo>
                    <a:pt x="1599010" y="454025"/>
                  </a:lnTo>
                  <a:lnTo>
                    <a:pt x="1595438" y="460772"/>
                  </a:lnTo>
                  <a:lnTo>
                    <a:pt x="1592263" y="467519"/>
                  </a:lnTo>
                  <a:lnTo>
                    <a:pt x="1588294" y="473869"/>
                  </a:lnTo>
                  <a:lnTo>
                    <a:pt x="1584326" y="479822"/>
                  </a:lnTo>
                  <a:lnTo>
                    <a:pt x="1579960" y="485775"/>
                  </a:lnTo>
                  <a:lnTo>
                    <a:pt x="1575594" y="491331"/>
                  </a:lnTo>
                  <a:lnTo>
                    <a:pt x="1571626" y="496491"/>
                  </a:lnTo>
                  <a:lnTo>
                    <a:pt x="1566863" y="501253"/>
                  </a:lnTo>
                  <a:lnTo>
                    <a:pt x="1562101" y="506016"/>
                  </a:lnTo>
                  <a:lnTo>
                    <a:pt x="1557735" y="510778"/>
                  </a:lnTo>
                  <a:lnTo>
                    <a:pt x="1552576" y="514747"/>
                  </a:lnTo>
                  <a:lnTo>
                    <a:pt x="1547416" y="518716"/>
                  </a:lnTo>
                  <a:lnTo>
                    <a:pt x="1542257" y="521891"/>
                  </a:lnTo>
                  <a:lnTo>
                    <a:pt x="1537494" y="525463"/>
                  </a:lnTo>
                  <a:lnTo>
                    <a:pt x="1532335" y="528241"/>
                  </a:lnTo>
                  <a:lnTo>
                    <a:pt x="1527176" y="531416"/>
                  </a:lnTo>
                  <a:lnTo>
                    <a:pt x="1522016" y="533400"/>
                  </a:lnTo>
                  <a:lnTo>
                    <a:pt x="1517254" y="535385"/>
                  </a:lnTo>
                  <a:lnTo>
                    <a:pt x="1512094" y="537766"/>
                  </a:lnTo>
                  <a:lnTo>
                    <a:pt x="1506935" y="538957"/>
                  </a:lnTo>
                  <a:lnTo>
                    <a:pt x="1502569" y="540147"/>
                  </a:lnTo>
                  <a:lnTo>
                    <a:pt x="1497410" y="540941"/>
                  </a:lnTo>
                  <a:lnTo>
                    <a:pt x="1492648" y="541338"/>
                  </a:lnTo>
                  <a:lnTo>
                    <a:pt x="1487488" y="541338"/>
                  </a:lnTo>
                  <a:lnTo>
                    <a:pt x="1483916" y="541338"/>
                  </a:lnTo>
                  <a:lnTo>
                    <a:pt x="1479948" y="540941"/>
                  </a:lnTo>
                  <a:lnTo>
                    <a:pt x="1475979" y="540147"/>
                  </a:lnTo>
                  <a:lnTo>
                    <a:pt x="1471613" y="538957"/>
                  </a:lnTo>
                  <a:lnTo>
                    <a:pt x="1466851" y="537369"/>
                  </a:lnTo>
                  <a:lnTo>
                    <a:pt x="1462485" y="535385"/>
                  </a:lnTo>
                  <a:lnTo>
                    <a:pt x="1452960" y="531019"/>
                  </a:lnTo>
                  <a:lnTo>
                    <a:pt x="1443435" y="525066"/>
                  </a:lnTo>
                  <a:lnTo>
                    <a:pt x="1433513" y="517922"/>
                  </a:lnTo>
                  <a:lnTo>
                    <a:pt x="1423988" y="509985"/>
                  </a:lnTo>
                  <a:lnTo>
                    <a:pt x="1414066" y="500460"/>
                  </a:lnTo>
                  <a:lnTo>
                    <a:pt x="1404938" y="490538"/>
                  </a:lnTo>
                  <a:lnTo>
                    <a:pt x="1395810" y="479425"/>
                  </a:lnTo>
                  <a:lnTo>
                    <a:pt x="1386682" y="467519"/>
                  </a:lnTo>
                  <a:lnTo>
                    <a:pt x="1378744" y="454819"/>
                  </a:lnTo>
                  <a:lnTo>
                    <a:pt x="1375173" y="448072"/>
                  </a:lnTo>
                  <a:lnTo>
                    <a:pt x="1371601" y="441325"/>
                  </a:lnTo>
                  <a:lnTo>
                    <a:pt x="1368426" y="434578"/>
                  </a:lnTo>
                  <a:lnTo>
                    <a:pt x="1364854" y="427434"/>
                  </a:lnTo>
                  <a:lnTo>
                    <a:pt x="1362076" y="420291"/>
                  </a:lnTo>
                  <a:lnTo>
                    <a:pt x="1359298" y="412750"/>
                  </a:lnTo>
                  <a:lnTo>
                    <a:pt x="1356916" y="405209"/>
                  </a:lnTo>
                  <a:lnTo>
                    <a:pt x="1354932" y="397669"/>
                  </a:lnTo>
                  <a:lnTo>
                    <a:pt x="1352948" y="402828"/>
                  </a:lnTo>
                  <a:lnTo>
                    <a:pt x="1350963" y="406400"/>
                  </a:lnTo>
                  <a:lnTo>
                    <a:pt x="1350169" y="408384"/>
                  </a:lnTo>
                  <a:lnTo>
                    <a:pt x="1349376" y="409178"/>
                  </a:lnTo>
                  <a:lnTo>
                    <a:pt x="1348185" y="409972"/>
                  </a:lnTo>
                  <a:lnTo>
                    <a:pt x="1346994" y="409972"/>
                  </a:lnTo>
                  <a:lnTo>
                    <a:pt x="1345407" y="409972"/>
                  </a:lnTo>
                  <a:lnTo>
                    <a:pt x="1344613" y="409178"/>
                  </a:lnTo>
                  <a:lnTo>
                    <a:pt x="1343423" y="407591"/>
                  </a:lnTo>
                  <a:lnTo>
                    <a:pt x="1342232" y="406003"/>
                  </a:lnTo>
                  <a:lnTo>
                    <a:pt x="1340248" y="401638"/>
                  </a:lnTo>
                  <a:lnTo>
                    <a:pt x="1338263" y="395684"/>
                  </a:lnTo>
                  <a:lnTo>
                    <a:pt x="1337073" y="388541"/>
                  </a:lnTo>
                  <a:lnTo>
                    <a:pt x="1335882" y="379809"/>
                  </a:lnTo>
                  <a:lnTo>
                    <a:pt x="1335088" y="371078"/>
                  </a:lnTo>
                  <a:lnTo>
                    <a:pt x="1335088" y="361156"/>
                  </a:lnTo>
                  <a:lnTo>
                    <a:pt x="1335088" y="351234"/>
                  </a:lnTo>
                  <a:lnTo>
                    <a:pt x="1335882" y="342106"/>
                  </a:lnTo>
                  <a:lnTo>
                    <a:pt x="1337073" y="333772"/>
                  </a:lnTo>
                  <a:lnTo>
                    <a:pt x="1338263" y="326231"/>
                  </a:lnTo>
                  <a:lnTo>
                    <a:pt x="1340248" y="320675"/>
                  </a:lnTo>
                  <a:lnTo>
                    <a:pt x="1342232" y="315912"/>
                  </a:lnTo>
                  <a:lnTo>
                    <a:pt x="1343423" y="314325"/>
                  </a:lnTo>
                  <a:lnTo>
                    <a:pt x="1344613" y="312737"/>
                  </a:lnTo>
                  <a:lnTo>
                    <a:pt x="1345407" y="312341"/>
                  </a:lnTo>
                  <a:lnTo>
                    <a:pt x="1346994" y="311944"/>
                  </a:lnTo>
                  <a:lnTo>
                    <a:pt x="1347788" y="311944"/>
                  </a:lnTo>
                  <a:lnTo>
                    <a:pt x="1348582" y="312341"/>
                  </a:lnTo>
                  <a:lnTo>
                    <a:pt x="1348979" y="300037"/>
                  </a:lnTo>
                  <a:lnTo>
                    <a:pt x="1349773" y="294084"/>
                  </a:lnTo>
                  <a:lnTo>
                    <a:pt x="1350566" y="288528"/>
                  </a:lnTo>
                  <a:lnTo>
                    <a:pt x="1350169" y="281781"/>
                  </a:lnTo>
                  <a:lnTo>
                    <a:pt x="1349773" y="275431"/>
                  </a:lnTo>
                  <a:lnTo>
                    <a:pt x="1349773" y="269081"/>
                  </a:lnTo>
                  <a:lnTo>
                    <a:pt x="1350169" y="263525"/>
                  </a:lnTo>
                  <a:lnTo>
                    <a:pt x="1350566" y="257969"/>
                  </a:lnTo>
                  <a:lnTo>
                    <a:pt x="1351360" y="253206"/>
                  </a:lnTo>
                  <a:lnTo>
                    <a:pt x="1352154" y="248444"/>
                  </a:lnTo>
                  <a:lnTo>
                    <a:pt x="1353741" y="243681"/>
                  </a:lnTo>
                  <a:lnTo>
                    <a:pt x="1355329" y="240109"/>
                  </a:lnTo>
                  <a:lnTo>
                    <a:pt x="1356916" y="236140"/>
                  </a:lnTo>
                  <a:lnTo>
                    <a:pt x="1358901" y="232569"/>
                  </a:lnTo>
                  <a:lnTo>
                    <a:pt x="1361282" y="229394"/>
                  </a:lnTo>
                  <a:lnTo>
                    <a:pt x="1363663" y="226615"/>
                  </a:lnTo>
                  <a:lnTo>
                    <a:pt x="1366044" y="223837"/>
                  </a:lnTo>
                  <a:lnTo>
                    <a:pt x="1369219" y="221456"/>
                  </a:lnTo>
                  <a:lnTo>
                    <a:pt x="1371998" y="219472"/>
                  </a:lnTo>
                  <a:lnTo>
                    <a:pt x="1358504" y="219869"/>
                  </a:lnTo>
                  <a:lnTo>
                    <a:pt x="1348582" y="219869"/>
                  </a:lnTo>
                  <a:lnTo>
                    <a:pt x="1339454" y="220662"/>
                  </a:lnTo>
                  <a:lnTo>
                    <a:pt x="1345407" y="217090"/>
                  </a:lnTo>
                  <a:lnTo>
                    <a:pt x="1351757" y="213122"/>
                  </a:lnTo>
                  <a:lnTo>
                    <a:pt x="1358107" y="208756"/>
                  </a:lnTo>
                  <a:lnTo>
                    <a:pt x="1364457" y="203597"/>
                  </a:lnTo>
                  <a:lnTo>
                    <a:pt x="1376760" y="194865"/>
                  </a:lnTo>
                  <a:lnTo>
                    <a:pt x="1382316" y="190897"/>
                  </a:lnTo>
                  <a:lnTo>
                    <a:pt x="1387476" y="187722"/>
                  </a:lnTo>
                  <a:lnTo>
                    <a:pt x="1401763" y="180975"/>
                  </a:lnTo>
                  <a:lnTo>
                    <a:pt x="1415257" y="175022"/>
                  </a:lnTo>
                  <a:lnTo>
                    <a:pt x="1428751" y="170259"/>
                  </a:lnTo>
                  <a:lnTo>
                    <a:pt x="1441054" y="166687"/>
                  </a:lnTo>
                  <a:lnTo>
                    <a:pt x="1453754" y="163115"/>
                  </a:lnTo>
                  <a:lnTo>
                    <a:pt x="1466057" y="161131"/>
                  </a:lnTo>
                  <a:lnTo>
                    <a:pt x="1477963" y="159544"/>
                  </a:lnTo>
                  <a:lnTo>
                    <a:pt x="1489473" y="159147"/>
                  </a:lnTo>
                  <a:lnTo>
                    <a:pt x="1500585" y="158750"/>
                  </a:lnTo>
                  <a:close/>
                  <a:moveTo>
                    <a:pt x="354192" y="158750"/>
                  </a:moveTo>
                  <a:lnTo>
                    <a:pt x="365290" y="159147"/>
                  </a:lnTo>
                  <a:lnTo>
                    <a:pt x="375199" y="159940"/>
                  </a:lnTo>
                  <a:lnTo>
                    <a:pt x="385108" y="161528"/>
                  </a:lnTo>
                  <a:lnTo>
                    <a:pt x="394620" y="163115"/>
                  </a:lnTo>
                  <a:lnTo>
                    <a:pt x="403340" y="165894"/>
                  </a:lnTo>
                  <a:lnTo>
                    <a:pt x="412060" y="168275"/>
                  </a:lnTo>
                  <a:lnTo>
                    <a:pt x="420383" y="171450"/>
                  </a:lnTo>
                  <a:lnTo>
                    <a:pt x="428310" y="174228"/>
                  </a:lnTo>
                  <a:lnTo>
                    <a:pt x="435445" y="177403"/>
                  </a:lnTo>
                  <a:lnTo>
                    <a:pt x="442183" y="180975"/>
                  </a:lnTo>
                  <a:lnTo>
                    <a:pt x="448524" y="184150"/>
                  </a:lnTo>
                  <a:lnTo>
                    <a:pt x="460019" y="191690"/>
                  </a:lnTo>
                  <a:lnTo>
                    <a:pt x="469135" y="198437"/>
                  </a:lnTo>
                  <a:lnTo>
                    <a:pt x="476665" y="203994"/>
                  </a:lnTo>
                  <a:lnTo>
                    <a:pt x="482214" y="208756"/>
                  </a:lnTo>
                  <a:lnTo>
                    <a:pt x="486178" y="213122"/>
                  </a:lnTo>
                  <a:lnTo>
                    <a:pt x="484592" y="216297"/>
                  </a:lnTo>
                  <a:lnTo>
                    <a:pt x="483007" y="219869"/>
                  </a:lnTo>
                  <a:lnTo>
                    <a:pt x="480629" y="224234"/>
                  </a:lnTo>
                  <a:lnTo>
                    <a:pt x="477062" y="229394"/>
                  </a:lnTo>
                  <a:lnTo>
                    <a:pt x="472306" y="234950"/>
                  </a:lnTo>
                  <a:lnTo>
                    <a:pt x="467549" y="240903"/>
                  </a:lnTo>
                  <a:lnTo>
                    <a:pt x="461604" y="246459"/>
                  </a:lnTo>
                  <a:lnTo>
                    <a:pt x="458037" y="248840"/>
                  </a:lnTo>
                  <a:lnTo>
                    <a:pt x="454866" y="251222"/>
                  </a:lnTo>
                  <a:lnTo>
                    <a:pt x="450902" y="253603"/>
                  </a:lnTo>
                  <a:lnTo>
                    <a:pt x="446939" y="255587"/>
                  </a:lnTo>
                  <a:lnTo>
                    <a:pt x="442579" y="257175"/>
                  </a:lnTo>
                  <a:lnTo>
                    <a:pt x="437823" y="258762"/>
                  </a:lnTo>
                  <a:lnTo>
                    <a:pt x="433463" y="259953"/>
                  </a:lnTo>
                  <a:lnTo>
                    <a:pt x="428310" y="260747"/>
                  </a:lnTo>
                  <a:lnTo>
                    <a:pt x="423158" y="261144"/>
                  </a:lnTo>
                  <a:lnTo>
                    <a:pt x="417609" y="261144"/>
                  </a:lnTo>
                  <a:lnTo>
                    <a:pt x="411663" y="260747"/>
                  </a:lnTo>
                  <a:lnTo>
                    <a:pt x="406114" y="259953"/>
                  </a:lnTo>
                  <a:lnTo>
                    <a:pt x="399773" y="257969"/>
                  </a:lnTo>
                  <a:lnTo>
                    <a:pt x="393431" y="255984"/>
                  </a:lnTo>
                  <a:lnTo>
                    <a:pt x="386693" y="253603"/>
                  </a:lnTo>
                  <a:lnTo>
                    <a:pt x="379559" y="250031"/>
                  </a:lnTo>
                  <a:lnTo>
                    <a:pt x="371235" y="246062"/>
                  </a:lnTo>
                  <a:lnTo>
                    <a:pt x="362912" y="242490"/>
                  </a:lnTo>
                  <a:lnTo>
                    <a:pt x="396602" y="258762"/>
                  </a:lnTo>
                  <a:lnTo>
                    <a:pt x="412060" y="266303"/>
                  </a:lnTo>
                  <a:lnTo>
                    <a:pt x="419987" y="269081"/>
                  </a:lnTo>
                  <a:lnTo>
                    <a:pt x="427518" y="271462"/>
                  </a:lnTo>
                  <a:lnTo>
                    <a:pt x="434256" y="273844"/>
                  </a:lnTo>
                  <a:lnTo>
                    <a:pt x="440994" y="275431"/>
                  </a:lnTo>
                  <a:lnTo>
                    <a:pt x="447732" y="276622"/>
                  </a:lnTo>
                  <a:lnTo>
                    <a:pt x="453677" y="277019"/>
                  </a:lnTo>
                  <a:lnTo>
                    <a:pt x="459226" y="276622"/>
                  </a:lnTo>
                  <a:lnTo>
                    <a:pt x="464378" y="275431"/>
                  </a:lnTo>
                  <a:lnTo>
                    <a:pt x="469531" y="273844"/>
                  </a:lnTo>
                  <a:lnTo>
                    <a:pt x="471513" y="271859"/>
                  </a:lnTo>
                  <a:lnTo>
                    <a:pt x="473891" y="270669"/>
                  </a:lnTo>
                  <a:lnTo>
                    <a:pt x="475080" y="282178"/>
                  </a:lnTo>
                  <a:lnTo>
                    <a:pt x="475476" y="292497"/>
                  </a:lnTo>
                  <a:lnTo>
                    <a:pt x="475476" y="302419"/>
                  </a:lnTo>
                  <a:lnTo>
                    <a:pt x="475080" y="311944"/>
                  </a:lnTo>
                  <a:lnTo>
                    <a:pt x="476665" y="310356"/>
                  </a:lnTo>
                  <a:lnTo>
                    <a:pt x="477458" y="309959"/>
                  </a:lnTo>
                  <a:lnTo>
                    <a:pt x="478251" y="309562"/>
                  </a:lnTo>
                  <a:lnTo>
                    <a:pt x="479440" y="309959"/>
                  </a:lnTo>
                  <a:lnTo>
                    <a:pt x="481025" y="310753"/>
                  </a:lnTo>
                  <a:lnTo>
                    <a:pt x="482214" y="311944"/>
                  </a:lnTo>
                  <a:lnTo>
                    <a:pt x="483007" y="313928"/>
                  </a:lnTo>
                  <a:lnTo>
                    <a:pt x="484989" y="317897"/>
                  </a:lnTo>
                  <a:lnTo>
                    <a:pt x="486574" y="323850"/>
                  </a:lnTo>
                  <a:lnTo>
                    <a:pt x="488556" y="331391"/>
                  </a:lnTo>
                  <a:lnTo>
                    <a:pt x="489349" y="339328"/>
                  </a:lnTo>
                  <a:lnTo>
                    <a:pt x="490141" y="348853"/>
                  </a:lnTo>
                  <a:lnTo>
                    <a:pt x="490538" y="358775"/>
                  </a:lnTo>
                  <a:lnTo>
                    <a:pt x="490141" y="368697"/>
                  </a:lnTo>
                  <a:lnTo>
                    <a:pt x="489349" y="377825"/>
                  </a:lnTo>
                  <a:lnTo>
                    <a:pt x="488556" y="385763"/>
                  </a:lnTo>
                  <a:lnTo>
                    <a:pt x="486574" y="393303"/>
                  </a:lnTo>
                  <a:lnTo>
                    <a:pt x="484989" y="399256"/>
                  </a:lnTo>
                  <a:lnTo>
                    <a:pt x="483007" y="404019"/>
                  </a:lnTo>
                  <a:lnTo>
                    <a:pt x="482214" y="405209"/>
                  </a:lnTo>
                  <a:lnTo>
                    <a:pt x="481025" y="406400"/>
                  </a:lnTo>
                  <a:lnTo>
                    <a:pt x="479440" y="407194"/>
                  </a:lnTo>
                  <a:lnTo>
                    <a:pt x="478251" y="407591"/>
                  </a:lnTo>
                  <a:lnTo>
                    <a:pt x="477062" y="407194"/>
                  </a:lnTo>
                  <a:lnTo>
                    <a:pt x="475873" y="406400"/>
                  </a:lnTo>
                  <a:lnTo>
                    <a:pt x="475080" y="405209"/>
                  </a:lnTo>
                  <a:lnTo>
                    <a:pt x="473891" y="403622"/>
                  </a:lnTo>
                  <a:lnTo>
                    <a:pt x="471513" y="398463"/>
                  </a:lnTo>
                  <a:lnTo>
                    <a:pt x="469927" y="392113"/>
                  </a:lnTo>
                  <a:lnTo>
                    <a:pt x="468738" y="400447"/>
                  </a:lnTo>
                  <a:lnTo>
                    <a:pt x="467549" y="409178"/>
                  </a:lnTo>
                  <a:lnTo>
                    <a:pt x="465171" y="417116"/>
                  </a:lnTo>
                  <a:lnTo>
                    <a:pt x="463586" y="425053"/>
                  </a:lnTo>
                  <a:lnTo>
                    <a:pt x="461208" y="432594"/>
                  </a:lnTo>
                  <a:lnTo>
                    <a:pt x="458433" y="440135"/>
                  </a:lnTo>
                  <a:lnTo>
                    <a:pt x="455659" y="447278"/>
                  </a:lnTo>
                  <a:lnTo>
                    <a:pt x="452488" y="454025"/>
                  </a:lnTo>
                  <a:lnTo>
                    <a:pt x="449317" y="460772"/>
                  </a:lnTo>
                  <a:lnTo>
                    <a:pt x="445353" y="467519"/>
                  </a:lnTo>
                  <a:lnTo>
                    <a:pt x="441786" y="473869"/>
                  </a:lnTo>
                  <a:lnTo>
                    <a:pt x="437823" y="479822"/>
                  </a:lnTo>
                  <a:lnTo>
                    <a:pt x="433859" y="485775"/>
                  </a:lnTo>
                  <a:lnTo>
                    <a:pt x="429499" y="491331"/>
                  </a:lnTo>
                  <a:lnTo>
                    <a:pt x="424743" y="496491"/>
                  </a:lnTo>
                  <a:lnTo>
                    <a:pt x="420780" y="501253"/>
                  </a:lnTo>
                  <a:lnTo>
                    <a:pt x="416023" y="506016"/>
                  </a:lnTo>
                  <a:lnTo>
                    <a:pt x="410871" y="510778"/>
                  </a:lnTo>
                  <a:lnTo>
                    <a:pt x="406511" y="514747"/>
                  </a:lnTo>
                  <a:lnTo>
                    <a:pt x="401358" y="518716"/>
                  </a:lnTo>
                  <a:lnTo>
                    <a:pt x="396206" y="521891"/>
                  </a:lnTo>
                  <a:lnTo>
                    <a:pt x="391053" y="525463"/>
                  </a:lnTo>
                  <a:lnTo>
                    <a:pt x="386297" y="528241"/>
                  </a:lnTo>
                  <a:lnTo>
                    <a:pt x="381144" y="531416"/>
                  </a:lnTo>
                  <a:lnTo>
                    <a:pt x="375992" y="533400"/>
                  </a:lnTo>
                  <a:lnTo>
                    <a:pt x="370839" y="535385"/>
                  </a:lnTo>
                  <a:lnTo>
                    <a:pt x="366083" y="537766"/>
                  </a:lnTo>
                  <a:lnTo>
                    <a:pt x="360930" y="538957"/>
                  </a:lnTo>
                  <a:lnTo>
                    <a:pt x="355778" y="540147"/>
                  </a:lnTo>
                  <a:lnTo>
                    <a:pt x="351021" y="540941"/>
                  </a:lnTo>
                  <a:lnTo>
                    <a:pt x="346265" y="541338"/>
                  </a:lnTo>
                  <a:lnTo>
                    <a:pt x="341509" y="541338"/>
                  </a:lnTo>
                  <a:lnTo>
                    <a:pt x="337545" y="541338"/>
                  </a:lnTo>
                  <a:lnTo>
                    <a:pt x="333582" y="540941"/>
                  </a:lnTo>
                  <a:lnTo>
                    <a:pt x="329222" y="540147"/>
                  </a:lnTo>
                  <a:lnTo>
                    <a:pt x="325258" y="538957"/>
                  </a:lnTo>
                  <a:lnTo>
                    <a:pt x="320898" y="537369"/>
                  </a:lnTo>
                  <a:lnTo>
                    <a:pt x="316142" y="535385"/>
                  </a:lnTo>
                  <a:lnTo>
                    <a:pt x="307026" y="531019"/>
                  </a:lnTo>
                  <a:lnTo>
                    <a:pt x="297117" y="525066"/>
                  </a:lnTo>
                  <a:lnTo>
                    <a:pt x="287605" y="517922"/>
                  </a:lnTo>
                  <a:lnTo>
                    <a:pt x="278092" y="509985"/>
                  </a:lnTo>
                  <a:lnTo>
                    <a:pt x="268183" y="500460"/>
                  </a:lnTo>
                  <a:lnTo>
                    <a:pt x="258671" y="490538"/>
                  </a:lnTo>
                  <a:lnTo>
                    <a:pt x="249555" y="479425"/>
                  </a:lnTo>
                  <a:lnTo>
                    <a:pt x="240835" y="467519"/>
                  </a:lnTo>
                  <a:lnTo>
                    <a:pt x="232908" y="454819"/>
                  </a:lnTo>
                  <a:lnTo>
                    <a:pt x="228944" y="448072"/>
                  </a:lnTo>
                  <a:lnTo>
                    <a:pt x="225377" y="441325"/>
                  </a:lnTo>
                  <a:lnTo>
                    <a:pt x="221810" y="434578"/>
                  </a:lnTo>
                  <a:lnTo>
                    <a:pt x="219036" y="427434"/>
                  </a:lnTo>
                  <a:lnTo>
                    <a:pt x="215865" y="420291"/>
                  </a:lnTo>
                  <a:lnTo>
                    <a:pt x="213090" y="412750"/>
                  </a:lnTo>
                  <a:lnTo>
                    <a:pt x="211109" y="405209"/>
                  </a:lnTo>
                  <a:lnTo>
                    <a:pt x="208730" y="397669"/>
                  </a:lnTo>
                  <a:lnTo>
                    <a:pt x="207145" y="402828"/>
                  </a:lnTo>
                  <a:lnTo>
                    <a:pt x="205163" y="406400"/>
                  </a:lnTo>
                  <a:lnTo>
                    <a:pt x="204371" y="408384"/>
                  </a:lnTo>
                  <a:lnTo>
                    <a:pt x="203181" y="409178"/>
                  </a:lnTo>
                  <a:lnTo>
                    <a:pt x="201992" y="409972"/>
                  </a:lnTo>
                  <a:lnTo>
                    <a:pt x="200803" y="409972"/>
                  </a:lnTo>
                  <a:lnTo>
                    <a:pt x="199614" y="409972"/>
                  </a:lnTo>
                  <a:lnTo>
                    <a:pt x="198425" y="409178"/>
                  </a:lnTo>
                  <a:lnTo>
                    <a:pt x="197236" y="407591"/>
                  </a:lnTo>
                  <a:lnTo>
                    <a:pt x="196443" y="406003"/>
                  </a:lnTo>
                  <a:lnTo>
                    <a:pt x="194065" y="401638"/>
                  </a:lnTo>
                  <a:lnTo>
                    <a:pt x="192480" y="395684"/>
                  </a:lnTo>
                  <a:lnTo>
                    <a:pt x="190895" y="388541"/>
                  </a:lnTo>
                  <a:lnTo>
                    <a:pt x="190102" y="379809"/>
                  </a:lnTo>
                  <a:lnTo>
                    <a:pt x="188913" y="371078"/>
                  </a:lnTo>
                  <a:lnTo>
                    <a:pt x="188913" y="361156"/>
                  </a:lnTo>
                  <a:lnTo>
                    <a:pt x="188913" y="351234"/>
                  </a:lnTo>
                  <a:lnTo>
                    <a:pt x="190102" y="342106"/>
                  </a:lnTo>
                  <a:lnTo>
                    <a:pt x="190895" y="333772"/>
                  </a:lnTo>
                  <a:lnTo>
                    <a:pt x="192480" y="326231"/>
                  </a:lnTo>
                  <a:lnTo>
                    <a:pt x="194065" y="320675"/>
                  </a:lnTo>
                  <a:lnTo>
                    <a:pt x="196443" y="315912"/>
                  </a:lnTo>
                  <a:lnTo>
                    <a:pt x="197236" y="314325"/>
                  </a:lnTo>
                  <a:lnTo>
                    <a:pt x="198425" y="312737"/>
                  </a:lnTo>
                  <a:lnTo>
                    <a:pt x="199614" y="312341"/>
                  </a:lnTo>
                  <a:lnTo>
                    <a:pt x="200803" y="311944"/>
                  </a:lnTo>
                  <a:lnTo>
                    <a:pt x="201596" y="311944"/>
                  </a:lnTo>
                  <a:lnTo>
                    <a:pt x="201992" y="312341"/>
                  </a:lnTo>
                  <a:lnTo>
                    <a:pt x="203181" y="300037"/>
                  </a:lnTo>
                  <a:lnTo>
                    <a:pt x="203974" y="294084"/>
                  </a:lnTo>
                  <a:lnTo>
                    <a:pt x="204767" y="288528"/>
                  </a:lnTo>
                  <a:lnTo>
                    <a:pt x="204371" y="281781"/>
                  </a:lnTo>
                  <a:lnTo>
                    <a:pt x="203974" y="275431"/>
                  </a:lnTo>
                  <a:lnTo>
                    <a:pt x="203974" y="269081"/>
                  </a:lnTo>
                  <a:lnTo>
                    <a:pt x="203974" y="263525"/>
                  </a:lnTo>
                  <a:lnTo>
                    <a:pt x="204767" y="257969"/>
                  </a:lnTo>
                  <a:lnTo>
                    <a:pt x="205560" y="253206"/>
                  </a:lnTo>
                  <a:lnTo>
                    <a:pt x="206352" y="248444"/>
                  </a:lnTo>
                  <a:lnTo>
                    <a:pt x="207541" y="243681"/>
                  </a:lnTo>
                  <a:lnTo>
                    <a:pt x="209127" y="240109"/>
                  </a:lnTo>
                  <a:lnTo>
                    <a:pt x="211109" y="236140"/>
                  </a:lnTo>
                  <a:lnTo>
                    <a:pt x="213090" y="232569"/>
                  </a:lnTo>
                  <a:lnTo>
                    <a:pt x="215072" y="229394"/>
                  </a:lnTo>
                  <a:lnTo>
                    <a:pt x="217847" y="226615"/>
                  </a:lnTo>
                  <a:lnTo>
                    <a:pt x="220225" y="223837"/>
                  </a:lnTo>
                  <a:lnTo>
                    <a:pt x="222603" y="221456"/>
                  </a:lnTo>
                  <a:lnTo>
                    <a:pt x="225774" y="219472"/>
                  </a:lnTo>
                  <a:lnTo>
                    <a:pt x="212694" y="219869"/>
                  </a:lnTo>
                  <a:lnTo>
                    <a:pt x="201992" y="219869"/>
                  </a:lnTo>
                  <a:lnTo>
                    <a:pt x="193273" y="220662"/>
                  </a:lnTo>
                  <a:lnTo>
                    <a:pt x="199614" y="217090"/>
                  </a:lnTo>
                  <a:lnTo>
                    <a:pt x="205956" y="213122"/>
                  </a:lnTo>
                  <a:lnTo>
                    <a:pt x="212298" y="208756"/>
                  </a:lnTo>
                  <a:lnTo>
                    <a:pt x="218639" y="203597"/>
                  </a:lnTo>
                  <a:lnTo>
                    <a:pt x="230926" y="194865"/>
                  </a:lnTo>
                  <a:lnTo>
                    <a:pt x="236079" y="190897"/>
                  </a:lnTo>
                  <a:lnTo>
                    <a:pt x="241231" y="187722"/>
                  </a:lnTo>
                  <a:lnTo>
                    <a:pt x="255104" y="180975"/>
                  </a:lnTo>
                  <a:lnTo>
                    <a:pt x="268976" y="175022"/>
                  </a:lnTo>
                  <a:lnTo>
                    <a:pt x="282056" y="170259"/>
                  </a:lnTo>
                  <a:lnTo>
                    <a:pt x="295135" y="166687"/>
                  </a:lnTo>
                  <a:lnTo>
                    <a:pt x="307819" y="163115"/>
                  </a:lnTo>
                  <a:lnTo>
                    <a:pt x="320106" y="161131"/>
                  </a:lnTo>
                  <a:lnTo>
                    <a:pt x="331996" y="159544"/>
                  </a:lnTo>
                  <a:lnTo>
                    <a:pt x="343094" y="159147"/>
                  </a:lnTo>
                  <a:lnTo>
                    <a:pt x="354192" y="158750"/>
                  </a:lnTo>
                  <a:close/>
                  <a:moveTo>
                    <a:pt x="923918" y="157956"/>
                  </a:moveTo>
                  <a:lnTo>
                    <a:pt x="917185" y="158353"/>
                  </a:lnTo>
                  <a:lnTo>
                    <a:pt x="910056" y="158750"/>
                  </a:lnTo>
                  <a:lnTo>
                    <a:pt x="902928" y="159544"/>
                  </a:lnTo>
                  <a:lnTo>
                    <a:pt x="895403" y="161131"/>
                  </a:lnTo>
                  <a:lnTo>
                    <a:pt x="881937" y="164306"/>
                  </a:lnTo>
                  <a:lnTo>
                    <a:pt x="875996" y="165894"/>
                  </a:lnTo>
                  <a:lnTo>
                    <a:pt x="870451" y="167878"/>
                  </a:lnTo>
                  <a:lnTo>
                    <a:pt x="870451" y="196453"/>
                  </a:lnTo>
                  <a:lnTo>
                    <a:pt x="871640" y="196453"/>
                  </a:lnTo>
                  <a:lnTo>
                    <a:pt x="876392" y="194072"/>
                  </a:lnTo>
                  <a:lnTo>
                    <a:pt x="881145" y="191691"/>
                  </a:lnTo>
                  <a:lnTo>
                    <a:pt x="887086" y="189309"/>
                  </a:lnTo>
                  <a:lnTo>
                    <a:pt x="893422" y="186928"/>
                  </a:lnTo>
                  <a:lnTo>
                    <a:pt x="900551" y="184944"/>
                  </a:lnTo>
                  <a:lnTo>
                    <a:pt x="907680" y="182959"/>
                  </a:lnTo>
                  <a:lnTo>
                    <a:pt x="914809" y="182166"/>
                  </a:lnTo>
                  <a:lnTo>
                    <a:pt x="922334" y="182166"/>
                  </a:lnTo>
                  <a:lnTo>
                    <a:pt x="926294" y="182166"/>
                  </a:lnTo>
                  <a:lnTo>
                    <a:pt x="930255" y="182562"/>
                  </a:lnTo>
                  <a:lnTo>
                    <a:pt x="934215" y="182959"/>
                  </a:lnTo>
                  <a:lnTo>
                    <a:pt x="937384" y="183753"/>
                  </a:lnTo>
                  <a:lnTo>
                    <a:pt x="940948" y="185341"/>
                  </a:lnTo>
                  <a:lnTo>
                    <a:pt x="944117" y="186531"/>
                  </a:lnTo>
                  <a:lnTo>
                    <a:pt x="947285" y="188119"/>
                  </a:lnTo>
                  <a:lnTo>
                    <a:pt x="950057" y="189706"/>
                  </a:lnTo>
                  <a:lnTo>
                    <a:pt x="952434" y="192087"/>
                  </a:lnTo>
                  <a:lnTo>
                    <a:pt x="954810" y="194072"/>
                  </a:lnTo>
                  <a:lnTo>
                    <a:pt x="956394" y="196850"/>
                  </a:lnTo>
                  <a:lnTo>
                    <a:pt x="957978" y="199628"/>
                  </a:lnTo>
                  <a:lnTo>
                    <a:pt x="959167" y="202803"/>
                  </a:lnTo>
                  <a:lnTo>
                    <a:pt x="959959" y="206375"/>
                  </a:lnTo>
                  <a:lnTo>
                    <a:pt x="960751" y="209550"/>
                  </a:lnTo>
                  <a:lnTo>
                    <a:pt x="960751" y="213519"/>
                  </a:lnTo>
                  <a:lnTo>
                    <a:pt x="959959" y="219472"/>
                  </a:lnTo>
                  <a:lnTo>
                    <a:pt x="959167" y="224234"/>
                  </a:lnTo>
                  <a:lnTo>
                    <a:pt x="957978" y="229394"/>
                  </a:lnTo>
                  <a:lnTo>
                    <a:pt x="955998" y="233759"/>
                  </a:lnTo>
                  <a:lnTo>
                    <a:pt x="954018" y="237331"/>
                  </a:lnTo>
                  <a:lnTo>
                    <a:pt x="950850" y="241300"/>
                  </a:lnTo>
                  <a:lnTo>
                    <a:pt x="947681" y="245269"/>
                  </a:lnTo>
                  <a:lnTo>
                    <a:pt x="943325" y="248444"/>
                  </a:lnTo>
                  <a:lnTo>
                    <a:pt x="939760" y="252016"/>
                  </a:lnTo>
                  <a:lnTo>
                    <a:pt x="935800" y="254794"/>
                  </a:lnTo>
                  <a:lnTo>
                    <a:pt x="931047" y="257969"/>
                  </a:lnTo>
                  <a:lnTo>
                    <a:pt x="925898" y="261144"/>
                  </a:lnTo>
                  <a:lnTo>
                    <a:pt x="906096" y="272653"/>
                  </a:lnTo>
                  <a:lnTo>
                    <a:pt x="906096" y="315516"/>
                  </a:lnTo>
                  <a:lnTo>
                    <a:pt x="931443" y="315516"/>
                  </a:lnTo>
                  <a:lnTo>
                    <a:pt x="931443" y="283766"/>
                  </a:lnTo>
                  <a:lnTo>
                    <a:pt x="942929" y="277019"/>
                  </a:lnTo>
                  <a:lnTo>
                    <a:pt x="953226" y="270272"/>
                  </a:lnTo>
                  <a:lnTo>
                    <a:pt x="958374" y="266700"/>
                  </a:lnTo>
                  <a:lnTo>
                    <a:pt x="963127" y="262731"/>
                  </a:lnTo>
                  <a:lnTo>
                    <a:pt x="967484" y="259159"/>
                  </a:lnTo>
                  <a:lnTo>
                    <a:pt x="971444" y="255191"/>
                  </a:lnTo>
                  <a:lnTo>
                    <a:pt x="975405" y="250825"/>
                  </a:lnTo>
                  <a:lnTo>
                    <a:pt x="978573" y="246459"/>
                  </a:lnTo>
                  <a:lnTo>
                    <a:pt x="981741" y="241300"/>
                  </a:lnTo>
                  <a:lnTo>
                    <a:pt x="984514" y="236141"/>
                  </a:lnTo>
                  <a:lnTo>
                    <a:pt x="986494" y="230187"/>
                  </a:lnTo>
                  <a:lnTo>
                    <a:pt x="988079" y="224234"/>
                  </a:lnTo>
                  <a:lnTo>
                    <a:pt x="989267" y="218281"/>
                  </a:lnTo>
                  <a:lnTo>
                    <a:pt x="989267" y="211534"/>
                  </a:lnTo>
                  <a:lnTo>
                    <a:pt x="989267" y="205581"/>
                  </a:lnTo>
                  <a:lnTo>
                    <a:pt x="988475" y="200025"/>
                  </a:lnTo>
                  <a:lnTo>
                    <a:pt x="986494" y="194866"/>
                  </a:lnTo>
                  <a:lnTo>
                    <a:pt x="984910" y="189706"/>
                  </a:lnTo>
                  <a:lnTo>
                    <a:pt x="982534" y="185341"/>
                  </a:lnTo>
                  <a:lnTo>
                    <a:pt x="979365" y="180578"/>
                  </a:lnTo>
                  <a:lnTo>
                    <a:pt x="975801" y="176212"/>
                  </a:lnTo>
                  <a:lnTo>
                    <a:pt x="971840" y="172641"/>
                  </a:lnTo>
                  <a:lnTo>
                    <a:pt x="967484" y="169069"/>
                  </a:lnTo>
                  <a:lnTo>
                    <a:pt x="962335" y="166291"/>
                  </a:lnTo>
                  <a:lnTo>
                    <a:pt x="956790" y="163512"/>
                  </a:lnTo>
                  <a:lnTo>
                    <a:pt x="951246" y="161528"/>
                  </a:lnTo>
                  <a:lnTo>
                    <a:pt x="944909" y="159941"/>
                  </a:lnTo>
                  <a:lnTo>
                    <a:pt x="938176" y="159147"/>
                  </a:lnTo>
                  <a:lnTo>
                    <a:pt x="931443" y="158353"/>
                  </a:lnTo>
                  <a:lnTo>
                    <a:pt x="923918" y="157956"/>
                  </a:lnTo>
                  <a:close/>
                  <a:moveTo>
                    <a:pt x="925106" y="0"/>
                  </a:moveTo>
                  <a:lnTo>
                    <a:pt x="938968" y="0"/>
                  </a:lnTo>
                  <a:lnTo>
                    <a:pt x="952434" y="397"/>
                  </a:lnTo>
                  <a:lnTo>
                    <a:pt x="965503" y="1984"/>
                  </a:lnTo>
                  <a:lnTo>
                    <a:pt x="978177" y="3572"/>
                  </a:lnTo>
                  <a:lnTo>
                    <a:pt x="990059" y="5953"/>
                  </a:lnTo>
                  <a:lnTo>
                    <a:pt x="1001544" y="9128"/>
                  </a:lnTo>
                  <a:lnTo>
                    <a:pt x="1012238" y="12303"/>
                  </a:lnTo>
                  <a:lnTo>
                    <a:pt x="1022931" y="15875"/>
                  </a:lnTo>
                  <a:lnTo>
                    <a:pt x="1032436" y="19844"/>
                  </a:lnTo>
                  <a:lnTo>
                    <a:pt x="1041942" y="24209"/>
                  </a:lnTo>
                  <a:lnTo>
                    <a:pt x="1050259" y="28178"/>
                  </a:lnTo>
                  <a:lnTo>
                    <a:pt x="1058180" y="32544"/>
                  </a:lnTo>
                  <a:lnTo>
                    <a:pt x="1065704" y="37306"/>
                  </a:lnTo>
                  <a:lnTo>
                    <a:pt x="1072437" y="41275"/>
                  </a:lnTo>
                  <a:lnTo>
                    <a:pt x="1084715" y="50006"/>
                  </a:lnTo>
                  <a:lnTo>
                    <a:pt x="1093824" y="57547"/>
                  </a:lnTo>
                  <a:lnTo>
                    <a:pt x="1100557" y="63500"/>
                  </a:lnTo>
                  <a:lnTo>
                    <a:pt x="1106102" y="68659"/>
                  </a:lnTo>
                  <a:lnTo>
                    <a:pt x="1104121" y="73025"/>
                  </a:lnTo>
                  <a:lnTo>
                    <a:pt x="1101745" y="77390"/>
                  </a:lnTo>
                  <a:lnTo>
                    <a:pt x="1098577" y="83344"/>
                  </a:lnTo>
                  <a:lnTo>
                    <a:pt x="1094220" y="89694"/>
                  </a:lnTo>
                  <a:lnTo>
                    <a:pt x="1089071" y="96837"/>
                  </a:lnTo>
                  <a:lnTo>
                    <a:pt x="1082339" y="103981"/>
                  </a:lnTo>
                  <a:lnTo>
                    <a:pt x="1078774" y="107156"/>
                  </a:lnTo>
                  <a:lnTo>
                    <a:pt x="1074418" y="111125"/>
                  </a:lnTo>
                  <a:lnTo>
                    <a:pt x="1070457" y="113903"/>
                  </a:lnTo>
                  <a:lnTo>
                    <a:pt x="1066101" y="117475"/>
                  </a:lnTo>
                  <a:lnTo>
                    <a:pt x="1060952" y="119856"/>
                  </a:lnTo>
                  <a:lnTo>
                    <a:pt x="1056199" y="122237"/>
                  </a:lnTo>
                  <a:lnTo>
                    <a:pt x="1050655" y="125016"/>
                  </a:lnTo>
                  <a:lnTo>
                    <a:pt x="1045110" y="126603"/>
                  </a:lnTo>
                  <a:lnTo>
                    <a:pt x="1039169" y="128191"/>
                  </a:lnTo>
                  <a:lnTo>
                    <a:pt x="1032832" y="128984"/>
                  </a:lnTo>
                  <a:lnTo>
                    <a:pt x="1026100" y="129381"/>
                  </a:lnTo>
                  <a:lnTo>
                    <a:pt x="1018971" y="129381"/>
                  </a:lnTo>
                  <a:lnTo>
                    <a:pt x="1011842" y="128984"/>
                  </a:lnTo>
                  <a:lnTo>
                    <a:pt x="1004317" y="127794"/>
                  </a:lnTo>
                  <a:lnTo>
                    <a:pt x="996792" y="125809"/>
                  </a:lnTo>
                  <a:lnTo>
                    <a:pt x="988475" y="123428"/>
                  </a:lnTo>
                  <a:lnTo>
                    <a:pt x="979761" y="119856"/>
                  </a:lnTo>
                  <a:lnTo>
                    <a:pt x="971048" y="115490"/>
                  </a:lnTo>
                  <a:lnTo>
                    <a:pt x="960751" y="110728"/>
                  </a:lnTo>
                  <a:lnTo>
                    <a:pt x="950057" y="105965"/>
                  </a:lnTo>
                  <a:lnTo>
                    <a:pt x="992435" y="126603"/>
                  </a:lnTo>
                  <a:lnTo>
                    <a:pt x="1012634" y="135334"/>
                  </a:lnTo>
                  <a:lnTo>
                    <a:pt x="1022139" y="139700"/>
                  </a:lnTo>
                  <a:lnTo>
                    <a:pt x="1031248" y="142875"/>
                  </a:lnTo>
                  <a:lnTo>
                    <a:pt x="1039961" y="145653"/>
                  </a:lnTo>
                  <a:lnTo>
                    <a:pt x="1049070" y="147637"/>
                  </a:lnTo>
                  <a:lnTo>
                    <a:pt x="1056991" y="149225"/>
                  </a:lnTo>
                  <a:lnTo>
                    <a:pt x="1064516" y="149622"/>
                  </a:lnTo>
                  <a:lnTo>
                    <a:pt x="1068081" y="149622"/>
                  </a:lnTo>
                  <a:lnTo>
                    <a:pt x="1071645" y="149225"/>
                  </a:lnTo>
                  <a:lnTo>
                    <a:pt x="1075606" y="148431"/>
                  </a:lnTo>
                  <a:lnTo>
                    <a:pt x="1078378" y="147637"/>
                  </a:lnTo>
                  <a:lnTo>
                    <a:pt x="1081546" y="146844"/>
                  </a:lnTo>
                  <a:lnTo>
                    <a:pt x="1084715" y="145256"/>
                  </a:lnTo>
                  <a:lnTo>
                    <a:pt x="1087487" y="143272"/>
                  </a:lnTo>
                  <a:lnTo>
                    <a:pt x="1090260" y="141287"/>
                  </a:lnTo>
                  <a:lnTo>
                    <a:pt x="1091844" y="155972"/>
                  </a:lnTo>
                  <a:lnTo>
                    <a:pt x="1092240" y="169069"/>
                  </a:lnTo>
                  <a:lnTo>
                    <a:pt x="1092240" y="181769"/>
                  </a:lnTo>
                  <a:lnTo>
                    <a:pt x="1091448" y="194072"/>
                  </a:lnTo>
                  <a:lnTo>
                    <a:pt x="1093824" y="192087"/>
                  </a:lnTo>
                  <a:lnTo>
                    <a:pt x="1094616" y="191294"/>
                  </a:lnTo>
                  <a:lnTo>
                    <a:pt x="1096200" y="191294"/>
                  </a:lnTo>
                  <a:lnTo>
                    <a:pt x="1097785" y="191691"/>
                  </a:lnTo>
                  <a:lnTo>
                    <a:pt x="1098973" y="192484"/>
                  </a:lnTo>
                  <a:lnTo>
                    <a:pt x="1100557" y="194072"/>
                  </a:lnTo>
                  <a:lnTo>
                    <a:pt x="1101745" y="195659"/>
                  </a:lnTo>
                  <a:lnTo>
                    <a:pt x="1103329" y="198834"/>
                  </a:lnTo>
                  <a:lnTo>
                    <a:pt x="1104517" y="201612"/>
                  </a:lnTo>
                  <a:lnTo>
                    <a:pt x="1106894" y="209153"/>
                  </a:lnTo>
                  <a:lnTo>
                    <a:pt x="1108478" y="218678"/>
                  </a:lnTo>
                  <a:lnTo>
                    <a:pt x="1110062" y="228997"/>
                  </a:lnTo>
                  <a:lnTo>
                    <a:pt x="1110854" y="240506"/>
                  </a:lnTo>
                  <a:lnTo>
                    <a:pt x="1111250" y="253206"/>
                  </a:lnTo>
                  <a:lnTo>
                    <a:pt x="1110854" y="265113"/>
                  </a:lnTo>
                  <a:lnTo>
                    <a:pt x="1110062" y="277019"/>
                  </a:lnTo>
                  <a:lnTo>
                    <a:pt x="1108478" y="287734"/>
                  </a:lnTo>
                  <a:lnTo>
                    <a:pt x="1106894" y="296466"/>
                  </a:lnTo>
                  <a:lnTo>
                    <a:pt x="1104517" y="304006"/>
                  </a:lnTo>
                  <a:lnTo>
                    <a:pt x="1103329" y="307578"/>
                  </a:lnTo>
                  <a:lnTo>
                    <a:pt x="1101745" y="309959"/>
                  </a:lnTo>
                  <a:lnTo>
                    <a:pt x="1100557" y="311944"/>
                  </a:lnTo>
                  <a:lnTo>
                    <a:pt x="1098973" y="313531"/>
                  </a:lnTo>
                  <a:lnTo>
                    <a:pt x="1097785" y="314722"/>
                  </a:lnTo>
                  <a:lnTo>
                    <a:pt x="1096200" y="314722"/>
                  </a:lnTo>
                  <a:lnTo>
                    <a:pt x="1094220" y="314722"/>
                  </a:lnTo>
                  <a:lnTo>
                    <a:pt x="1093032" y="313531"/>
                  </a:lnTo>
                  <a:lnTo>
                    <a:pt x="1091448" y="311547"/>
                  </a:lnTo>
                  <a:lnTo>
                    <a:pt x="1090260" y="309563"/>
                  </a:lnTo>
                  <a:lnTo>
                    <a:pt x="1088279" y="306784"/>
                  </a:lnTo>
                  <a:lnTo>
                    <a:pt x="1087091" y="303213"/>
                  </a:lnTo>
                  <a:lnTo>
                    <a:pt x="1085111" y="295275"/>
                  </a:lnTo>
                  <a:lnTo>
                    <a:pt x="1083923" y="305594"/>
                  </a:lnTo>
                  <a:lnTo>
                    <a:pt x="1081546" y="316309"/>
                  </a:lnTo>
                  <a:lnTo>
                    <a:pt x="1079566" y="327025"/>
                  </a:lnTo>
                  <a:lnTo>
                    <a:pt x="1077190" y="336550"/>
                  </a:lnTo>
                  <a:lnTo>
                    <a:pt x="1074022" y="346075"/>
                  </a:lnTo>
                  <a:lnTo>
                    <a:pt x="1070853" y="355997"/>
                  </a:lnTo>
                  <a:lnTo>
                    <a:pt x="1067289" y="364728"/>
                  </a:lnTo>
                  <a:lnTo>
                    <a:pt x="1063328" y="373460"/>
                  </a:lnTo>
                  <a:lnTo>
                    <a:pt x="1058972" y="382588"/>
                  </a:lnTo>
                  <a:lnTo>
                    <a:pt x="1054219" y="390525"/>
                  </a:lnTo>
                  <a:lnTo>
                    <a:pt x="1049863" y="398463"/>
                  </a:lnTo>
                  <a:lnTo>
                    <a:pt x="1044714" y="406003"/>
                  </a:lnTo>
                  <a:lnTo>
                    <a:pt x="1039565" y="413147"/>
                  </a:lnTo>
                  <a:lnTo>
                    <a:pt x="1034021" y="420291"/>
                  </a:lnTo>
                  <a:lnTo>
                    <a:pt x="1028872" y="427038"/>
                  </a:lnTo>
                  <a:lnTo>
                    <a:pt x="1022931" y="433388"/>
                  </a:lnTo>
                  <a:lnTo>
                    <a:pt x="1016990" y="439341"/>
                  </a:lnTo>
                  <a:lnTo>
                    <a:pt x="1011050" y="444897"/>
                  </a:lnTo>
                  <a:lnTo>
                    <a:pt x="1004713" y="450453"/>
                  </a:lnTo>
                  <a:lnTo>
                    <a:pt x="998376" y="455216"/>
                  </a:lnTo>
                  <a:lnTo>
                    <a:pt x="992039" y="459581"/>
                  </a:lnTo>
                  <a:lnTo>
                    <a:pt x="985702" y="463947"/>
                  </a:lnTo>
                  <a:lnTo>
                    <a:pt x="979365" y="467519"/>
                  </a:lnTo>
                  <a:lnTo>
                    <a:pt x="973028" y="471091"/>
                  </a:lnTo>
                  <a:lnTo>
                    <a:pt x="966692" y="473869"/>
                  </a:lnTo>
                  <a:lnTo>
                    <a:pt x="959959" y="477044"/>
                  </a:lnTo>
                  <a:lnTo>
                    <a:pt x="954018" y="479028"/>
                  </a:lnTo>
                  <a:lnTo>
                    <a:pt x="947681" y="480616"/>
                  </a:lnTo>
                  <a:lnTo>
                    <a:pt x="941344" y="482600"/>
                  </a:lnTo>
                  <a:lnTo>
                    <a:pt x="935404" y="483394"/>
                  </a:lnTo>
                  <a:lnTo>
                    <a:pt x="929067" y="484188"/>
                  </a:lnTo>
                  <a:lnTo>
                    <a:pt x="923126" y="484188"/>
                  </a:lnTo>
                  <a:lnTo>
                    <a:pt x="917977" y="484188"/>
                  </a:lnTo>
                  <a:lnTo>
                    <a:pt x="912829" y="483394"/>
                  </a:lnTo>
                  <a:lnTo>
                    <a:pt x="908076" y="482203"/>
                  </a:lnTo>
                  <a:lnTo>
                    <a:pt x="902531" y="480616"/>
                  </a:lnTo>
                  <a:lnTo>
                    <a:pt x="896987" y="478632"/>
                  </a:lnTo>
                  <a:lnTo>
                    <a:pt x="891046" y="476647"/>
                  </a:lnTo>
                  <a:lnTo>
                    <a:pt x="885105" y="473472"/>
                  </a:lnTo>
                  <a:lnTo>
                    <a:pt x="879561" y="470694"/>
                  </a:lnTo>
                  <a:lnTo>
                    <a:pt x="873620" y="466725"/>
                  </a:lnTo>
                  <a:lnTo>
                    <a:pt x="867283" y="463153"/>
                  </a:lnTo>
                  <a:lnTo>
                    <a:pt x="861342" y="458788"/>
                  </a:lnTo>
                  <a:lnTo>
                    <a:pt x="855005" y="454025"/>
                  </a:lnTo>
                  <a:lnTo>
                    <a:pt x="848669" y="449263"/>
                  </a:lnTo>
                  <a:lnTo>
                    <a:pt x="842728" y="444103"/>
                  </a:lnTo>
                  <a:lnTo>
                    <a:pt x="836391" y="438150"/>
                  </a:lnTo>
                  <a:lnTo>
                    <a:pt x="830450" y="432197"/>
                  </a:lnTo>
                  <a:lnTo>
                    <a:pt x="824114" y="425847"/>
                  </a:lnTo>
                  <a:lnTo>
                    <a:pt x="818173" y="419497"/>
                  </a:lnTo>
                  <a:lnTo>
                    <a:pt x="812628" y="412750"/>
                  </a:lnTo>
                  <a:lnTo>
                    <a:pt x="807083" y="405606"/>
                  </a:lnTo>
                  <a:lnTo>
                    <a:pt x="801539" y="398463"/>
                  </a:lnTo>
                  <a:lnTo>
                    <a:pt x="795994" y="390525"/>
                  </a:lnTo>
                  <a:lnTo>
                    <a:pt x="790845" y="382985"/>
                  </a:lnTo>
                  <a:lnTo>
                    <a:pt x="786093" y="374650"/>
                  </a:lnTo>
                  <a:lnTo>
                    <a:pt x="780944" y="366316"/>
                  </a:lnTo>
                  <a:lnTo>
                    <a:pt x="776588" y="357585"/>
                  </a:lnTo>
                  <a:lnTo>
                    <a:pt x="772231" y="349250"/>
                  </a:lnTo>
                  <a:lnTo>
                    <a:pt x="768271" y="340122"/>
                  </a:lnTo>
                  <a:lnTo>
                    <a:pt x="764706" y="330597"/>
                  </a:lnTo>
                  <a:lnTo>
                    <a:pt x="761142" y="321469"/>
                  </a:lnTo>
                  <a:lnTo>
                    <a:pt x="758369" y="311944"/>
                  </a:lnTo>
                  <a:lnTo>
                    <a:pt x="755201" y="302419"/>
                  </a:lnTo>
                  <a:lnTo>
                    <a:pt x="753221" y="308769"/>
                  </a:lnTo>
                  <a:lnTo>
                    <a:pt x="750448" y="313531"/>
                  </a:lnTo>
                  <a:lnTo>
                    <a:pt x="749260" y="315516"/>
                  </a:lnTo>
                  <a:lnTo>
                    <a:pt x="748072" y="316706"/>
                  </a:lnTo>
                  <a:lnTo>
                    <a:pt x="746884" y="317500"/>
                  </a:lnTo>
                  <a:lnTo>
                    <a:pt x="745696" y="317500"/>
                  </a:lnTo>
                  <a:lnTo>
                    <a:pt x="743715" y="317500"/>
                  </a:lnTo>
                  <a:lnTo>
                    <a:pt x="742131" y="316309"/>
                  </a:lnTo>
                  <a:lnTo>
                    <a:pt x="740943" y="315119"/>
                  </a:lnTo>
                  <a:lnTo>
                    <a:pt x="739755" y="313134"/>
                  </a:lnTo>
                  <a:lnTo>
                    <a:pt x="738567" y="310356"/>
                  </a:lnTo>
                  <a:lnTo>
                    <a:pt x="736983" y="307181"/>
                  </a:lnTo>
                  <a:lnTo>
                    <a:pt x="734606" y="299641"/>
                  </a:lnTo>
                  <a:lnTo>
                    <a:pt x="733022" y="290513"/>
                  </a:lnTo>
                  <a:lnTo>
                    <a:pt x="731834" y="280194"/>
                  </a:lnTo>
                  <a:lnTo>
                    <a:pt x="730250" y="268288"/>
                  </a:lnTo>
                  <a:lnTo>
                    <a:pt x="730250" y="255984"/>
                  </a:lnTo>
                  <a:lnTo>
                    <a:pt x="730250" y="243284"/>
                  </a:lnTo>
                  <a:lnTo>
                    <a:pt x="731834" y="231775"/>
                  </a:lnTo>
                  <a:lnTo>
                    <a:pt x="733022" y="221456"/>
                  </a:lnTo>
                  <a:lnTo>
                    <a:pt x="734606" y="212328"/>
                  </a:lnTo>
                  <a:lnTo>
                    <a:pt x="736983" y="204787"/>
                  </a:lnTo>
                  <a:lnTo>
                    <a:pt x="738567" y="201612"/>
                  </a:lnTo>
                  <a:lnTo>
                    <a:pt x="739755" y="198834"/>
                  </a:lnTo>
                  <a:lnTo>
                    <a:pt x="740943" y="196453"/>
                  </a:lnTo>
                  <a:lnTo>
                    <a:pt x="742131" y="195262"/>
                  </a:lnTo>
                  <a:lnTo>
                    <a:pt x="743715" y="194469"/>
                  </a:lnTo>
                  <a:lnTo>
                    <a:pt x="745696" y="194072"/>
                  </a:lnTo>
                  <a:lnTo>
                    <a:pt x="746488" y="194072"/>
                  </a:lnTo>
                  <a:lnTo>
                    <a:pt x="747280" y="194866"/>
                  </a:lnTo>
                  <a:lnTo>
                    <a:pt x="747676" y="186531"/>
                  </a:lnTo>
                  <a:lnTo>
                    <a:pt x="748072" y="178594"/>
                  </a:lnTo>
                  <a:lnTo>
                    <a:pt x="748864" y="171450"/>
                  </a:lnTo>
                  <a:lnTo>
                    <a:pt x="750052" y="164306"/>
                  </a:lnTo>
                  <a:lnTo>
                    <a:pt x="749260" y="155575"/>
                  </a:lnTo>
                  <a:lnTo>
                    <a:pt x="748864" y="147637"/>
                  </a:lnTo>
                  <a:lnTo>
                    <a:pt x="748864" y="139700"/>
                  </a:lnTo>
                  <a:lnTo>
                    <a:pt x="749260" y="132556"/>
                  </a:lnTo>
                  <a:lnTo>
                    <a:pt x="750052" y="125809"/>
                  </a:lnTo>
                  <a:lnTo>
                    <a:pt x="751240" y="119459"/>
                  </a:lnTo>
                  <a:lnTo>
                    <a:pt x="752429" y="113506"/>
                  </a:lnTo>
                  <a:lnTo>
                    <a:pt x="754013" y="107553"/>
                  </a:lnTo>
                  <a:lnTo>
                    <a:pt x="755993" y="102394"/>
                  </a:lnTo>
                  <a:lnTo>
                    <a:pt x="758369" y="98028"/>
                  </a:lnTo>
                  <a:lnTo>
                    <a:pt x="760746" y="93265"/>
                  </a:lnTo>
                  <a:lnTo>
                    <a:pt x="763122" y="89694"/>
                  </a:lnTo>
                  <a:lnTo>
                    <a:pt x="766686" y="85725"/>
                  </a:lnTo>
                  <a:lnTo>
                    <a:pt x="769459" y="82153"/>
                  </a:lnTo>
                  <a:lnTo>
                    <a:pt x="773419" y="79375"/>
                  </a:lnTo>
                  <a:lnTo>
                    <a:pt x="776984" y="76994"/>
                  </a:lnTo>
                  <a:lnTo>
                    <a:pt x="760350" y="76994"/>
                  </a:lnTo>
                  <a:lnTo>
                    <a:pt x="747280" y="77390"/>
                  </a:lnTo>
                  <a:lnTo>
                    <a:pt x="735794" y="78184"/>
                  </a:lnTo>
                  <a:lnTo>
                    <a:pt x="743715" y="73819"/>
                  </a:lnTo>
                  <a:lnTo>
                    <a:pt x="752032" y="68659"/>
                  </a:lnTo>
                  <a:lnTo>
                    <a:pt x="759953" y="63500"/>
                  </a:lnTo>
                  <a:lnTo>
                    <a:pt x="767874" y="57150"/>
                  </a:lnTo>
                  <a:lnTo>
                    <a:pt x="782924" y="45640"/>
                  </a:lnTo>
                  <a:lnTo>
                    <a:pt x="790053" y="40878"/>
                  </a:lnTo>
                  <a:lnTo>
                    <a:pt x="796390" y="36909"/>
                  </a:lnTo>
                  <a:lnTo>
                    <a:pt x="814212" y="28178"/>
                  </a:lnTo>
                  <a:lnTo>
                    <a:pt x="831242" y="21034"/>
                  </a:lnTo>
                  <a:lnTo>
                    <a:pt x="848273" y="15081"/>
                  </a:lnTo>
                  <a:lnTo>
                    <a:pt x="864511" y="9922"/>
                  </a:lnTo>
                  <a:lnTo>
                    <a:pt x="880749" y="5953"/>
                  </a:lnTo>
                  <a:lnTo>
                    <a:pt x="895799" y="3175"/>
                  </a:lnTo>
                  <a:lnTo>
                    <a:pt x="910849" y="1587"/>
                  </a:lnTo>
                  <a:lnTo>
                    <a:pt x="925106"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145" name="矩形 144">
              <a:extLst>
                <a:ext uri="{FF2B5EF4-FFF2-40B4-BE49-F238E27FC236}">
                  <a16:creationId xmlns:a16="http://schemas.microsoft.com/office/drawing/2014/main" id="{83894FB0-302D-41B9-B492-EE0179B52AF1}"/>
                </a:ext>
              </a:extLst>
            </p:cNvPr>
            <p:cNvSpPr/>
            <p:nvPr/>
          </p:nvSpPr>
          <p:spPr>
            <a:xfrm>
              <a:off x="1815807" y="4003638"/>
              <a:ext cx="887113" cy="295704"/>
            </a:xfrm>
            <a:prstGeom prst="rect">
              <a:avLst/>
            </a:prstGeom>
            <a:grpFill/>
          </p:spPr>
          <p:txBody>
            <a:bodyPr wrap="none">
              <a:spAutoFit/>
            </a:bodyPr>
            <a:lstStyle/>
            <a:p>
              <a:pPr algn="dist">
                <a:buNone/>
              </a:pPr>
              <a:r>
                <a:rPr lang="zh-CN" altLang="en-US" b="1" dirty="0">
                  <a:solidFill>
                    <a:schemeClr val="bg1"/>
                  </a:solidFill>
                  <a:latin typeface="微软雅黑" panose="020B0503020204020204" pitchFamily="34" charset="-122"/>
                  <a:ea typeface="微软雅黑" panose="020B0503020204020204" pitchFamily="34" charset="-122"/>
                  <a:cs typeface="+mn-ea"/>
                  <a:sym typeface="+mn-lt"/>
                </a:rPr>
                <a:t>销售体系</a:t>
              </a:r>
            </a:p>
          </p:txBody>
        </p:sp>
      </p:grpSp>
      <p:pic>
        <p:nvPicPr>
          <p:cNvPr id="14" name="图片 13">
            <a:extLst>
              <a:ext uri="{FF2B5EF4-FFF2-40B4-BE49-F238E27FC236}">
                <a16:creationId xmlns:a16="http://schemas.microsoft.com/office/drawing/2014/main" id="{C57EBC09-1740-4FEF-8B9E-FEEF8CDA506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8608" y="-428507"/>
            <a:ext cx="3657298" cy="3657298"/>
          </a:xfrm>
          <a:prstGeom prst="rect">
            <a:avLst/>
          </a:prstGeom>
        </p:spPr>
      </p:pic>
      <p:grpSp>
        <p:nvGrpSpPr>
          <p:cNvPr id="42" name="组合 55">
            <a:extLst>
              <a:ext uri="{FF2B5EF4-FFF2-40B4-BE49-F238E27FC236}">
                <a16:creationId xmlns:a16="http://schemas.microsoft.com/office/drawing/2014/main" id="{419584AE-8E96-407B-AF2D-6EBF3D611583}"/>
              </a:ext>
            </a:extLst>
          </p:cNvPr>
          <p:cNvGrpSpPr/>
          <p:nvPr/>
        </p:nvGrpSpPr>
        <p:grpSpPr bwMode="auto">
          <a:xfrm>
            <a:off x="4193818" y="177245"/>
            <a:ext cx="3573065" cy="696471"/>
            <a:chOff x="3791743" y="5346472"/>
            <a:chExt cx="5833187" cy="1152803"/>
          </a:xfrm>
          <a:effectLst/>
        </p:grpSpPr>
        <p:sp>
          <p:nvSpPr>
            <p:cNvPr id="43" name="任意多边形 166">
              <a:extLst>
                <a:ext uri="{FF2B5EF4-FFF2-40B4-BE49-F238E27FC236}">
                  <a16:creationId xmlns:a16="http://schemas.microsoft.com/office/drawing/2014/main" id="{7840409A-00E7-4863-871C-C523E1DD4C9C}"/>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44" name="圆角矩形 165">
              <a:extLst>
                <a:ext uri="{FF2B5EF4-FFF2-40B4-BE49-F238E27FC236}">
                  <a16:creationId xmlns:a16="http://schemas.microsoft.com/office/drawing/2014/main" id="{3D664BB7-062C-4CC4-A1B2-533C7883A37B}"/>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2AB7AE"/>
                  </a:solidFill>
                  <a:cs typeface="+mn-ea"/>
                  <a:sym typeface="+mn-lt"/>
                </a:rPr>
                <a:t>销售体系</a:t>
              </a:r>
            </a:p>
          </p:txBody>
        </p:sp>
        <p:sp>
          <p:nvSpPr>
            <p:cNvPr id="45" name="圆角矩形 167">
              <a:extLst>
                <a:ext uri="{FF2B5EF4-FFF2-40B4-BE49-F238E27FC236}">
                  <a16:creationId xmlns:a16="http://schemas.microsoft.com/office/drawing/2014/main" id="{CD9D4D8A-3806-4360-A766-85517104D089}"/>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3813819844"/>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42"/>
                                        </p:tgtEl>
                                        <p:attrNameLst>
                                          <p:attrName>style.visibility</p:attrName>
                                        </p:attrNameLst>
                                      </p:cBhvr>
                                      <p:to>
                                        <p:strVal val="visible"/>
                                      </p:to>
                                    </p:set>
                                    <p:anim calcmode="lin" valueType="num">
                                      <p:cBhvr>
                                        <p:cTn id="11" dur="500" fill="hold"/>
                                        <p:tgtEl>
                                          <p:spTgt spid="142"/>
                                        </p:tgtEl>
                                        <p:attrNameLst>
                                          <p:attrName>ppt_w</p:attrName>
                                        </p:attrNameLst>
                                      </p:cBhvr>
                                      <p:tavLst>
                                        <p:tav tm="0">
                                          <p:val>
                                            <p:fltVal val="0"/>
                                          </p:val>
                                        </p:tav>
                                        <p:tav tm="100000">
                                          <p:val>
                                            <p:strVal val="#ppt_w"/>
                                          </p:val>
                                        </p:tav>
                                      </p:tavLst>
                                    </p:anim>
                                    <p:anim calcmode="lin" valueType="num">
                                      <p:cBhvr>
                                        <p:cTn id="12" dur="500" fill="hold"/>
                                        <p:tgtEl>
                                          <p:spTgt spid="142"/>
                                        </p:tgtEl>
                                        <p:attrNameLst>
                                          <p:attrName>ppt_h</p:attrName>
                                        </p:attrNameLst>
                                      </p:cBhvr>
                                      <p:tavLst>
                                        <p:tav tm="0">
                                          <p:val>
                                            <p:fltVal val="0"/>
                                          </p:val>
                                        </p:tav>
                                        <p:tav tm="100000">
                                          <p:val>
                                            <p:strVal val="#ppt_h"/>
                                          </p:val>
                                        </p:tav>
                                      </p:tavLst>
                                    </p:anim>
                                    <p:animEffect transition="in" filter="fade">
                                      <p:cBhvr>
                                        <p:cTn id="13" dur="500"/>
                                        <p:tgtEl>
                                          <p:spTgt spid="142"/>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7"/>
                                        </p:tgtEl>
                                        <p:attrNameLst>
                                          <p:attrName>style.visibility</p:attrName>
                                        </p:attrNameLst>
                                      </p:cBhvr>
                                      <p:to>
                                        <p:strVal val="visible"/>
                                      </p:to>
                                    </p:set>
                                    <p:animEffect transition="in" filter="wipe(left)">
                                      <p:cBhvr>
                                        <p:cTn id="17" dur="500"/>
                                        <p:tgtEl>
                                          <p:spTgt spid="11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121"/>
                                        </p:tgtEl>
                                        <p:attrNameLst>
                                          <p:attrName>style.visibility</p:attrName>
                                        </p:attrNameLst>
                                      </p:cBhvr>
                                      <p:to>
                                        <p:strVal val="visible"/>
                                      </p:to>
                                    </p:set>
                                    <p:anim calcmode="lin" valueType="num">
                                      <p:cBhvr>
                                        <p:cTn id="21" dur="500" fill="hold"/>
                                        <p:tgtEl>
                                          <p:spTgt spid="121"/>
                                        </p:tgtEl>
                                        <p:attrNameLst>
                                          <p:attrName>ppt_w</p:attrName>
                                        </p:attrNameLst>
                                      </p:cBhvr>
                                      <p:tavLst>
                                        <p:tav tm="0">
                                          <p:val>
                                            <p:fltVal val="0"/>
                                          </p:val>
                                        </p:tav>
                                        <p:tav tm="100000">
                                          <p:val>
                                            <p:strVal val="#ppt_w"/>
                                          </p:val>
                                        </p:tav>
                                      </p:tavLst>
                                    </p:anim>
                                    <p:anim calcmode="lin" valueType="num">
                                      <p:cBhvr>
                                        <p:cTn id="22" dur="500" fill="hold"/>
                                        <p:tgtEl>
                                          <p:spTgt spid="121"/>
                                        </p:tgtEl>
                                        <p:attrNameLst>
                                          <p:attrName>ppt_h</p:attrName>
                                        </p:attrNameLst>
                                      </p:cBhvr>
                                      <p:tavLst>
                                        <p:tav tm="0">
                                          <p:val>
                                            <p:fltVal val="0"/>
                                          </p:val>
                                        </p:tav>
                                        <p:tav tm="100000">
                                          <p:val>
                                            <p:strVal val="#ppt_h"/>
                                          </p:val>
                                        </p:tav>
                                      </p:tavLst>
                                    </p:anim>
                                    <p:animEffect transition="in" filter="fade">
                                      <p:cBhvr>
                                        <p:cTn id="23" dur="500"/>
                                        <p:tgtEl>
                                          <p:spTgt spid="121"/>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0"/>
                                        </p:tgtEl>
                                        <p:attrNameLst>
                                          <p:attrName>style.visibility</p:attrName>
                                        </p:attrNameLst>
                                      </p:cBhvr>
                                      <p:to>
                                        <p:strVal val="visible"/>
                                      </p:to>
                                    </p:set>
                                    <p:animEffect transition="in" filter="wipe(left)">
                                      <p:cBhvr>
                                        <p:cTn id="27" dur="500"/>
                                        <p:tgtEl>
                                          <p:spTgt spid="130"/>
                                        </p:tgtEl>
                                      </p:cBhvr>
                                    </p:animEffect>
                                  </p:childTnLst>
                                </p:cTn>
                              </p:par>
                            </p:childTnLst>
                          </p:cTn>
                        </p:par>
                        <p:par>
                          <p:cTn id="28" fill="hold">
                            <p:stCondLst>
                              <p:cond delay="2500"/>
                            </p:stCondLst>
                            <p:childTnLst>
                              <p:par>
                                <p:cTn id="29" presetID="22" presetClass="entr" presetSubtype="1" fill="hold" nodeType="afterEffect">
                                  <p:stCondLst>
                                    <p:cond delay="0"/>
                                  </p:stCondLst>
                                  <p:childTnLst>
                                    <p:set>
                                      <p:cBhvr>
                                        <p:cTn id="30" dur="1" fill="hold">
                                          <p:stCondLst>
                                            <p:cond delay="0"/>
                                          </p:stCondLst>
                                        </p:cTn>
                                        <p:tgtEl>
                                          <p:spTgt spid="115"/>
                                        </p:tgtEl>
                                        <p:attrNameLst>
                                          <p:attrName>style.visibility</p:attrName>
                                        </p:attrNameLst>
                                      </p:cBhvr>
                                      <p:to>
                                        <p:strVal val="visible"/>
                                      </p:to>
                                    </p:set>
                                    <p:animEffect transition="in" filter="wipe(up)">
                                      <p:cBhvr>
                                        <p:cTn id="31" dur="300"/>
                                        <p:tgtEl>
                                          <p:spTgt spid="115"/>
                                        </p:tgtEl>
                                      </p:cBhvr>
                                    </p:animEffect>
                                  </p:childTnLst>
                                </p:cTn>
                              </p:par>
                            </p:childTnLst>
                          </p:cTn>
                        </p:par>
                        <p:par>
                          <p:cTn id="32" fill="hold">
                            <p:stCondLst>
                              <p:cond delay="2800"/>
                            </p:stCondLst>
                            <p:childTnLst>
                              <p:par>
                                <p:cTn id="33" presetID="53" presetClass="entr" presetSubtype="16" fill="hold" nodeType="afterEffect">
                                  <p:stCondLst>
                                    <p:cond delay="0"/>
                                  </p:stCondLst>
                                  <p:childTnLst>
                                    <p:set>
                                      <p:cBhvr>
                                        <p:cTn id="34" dur="1" fill="hold">
                                          <p:stCondLst>
                                            <p:cond delay="0"/>
                                          </p:stCondLst>
                                        </p:cTn>
                                        <p:tgtEl>
                                          <p:spTgt spid="124"/>
                                        </p:tgtEl>
                                        <p:attrNameLst>
                                          <p:attrName>style.visibility</p:attrName>
                                        </p:attrNameLst>
                                      </p:cBhvr>
                                      <p:to>
                                        <p:strVal val="visible"/>
                                      </p:to>
                                    </p:set>
                                    <p:anim calcmode="lin" valueType="num">
                                      <p:cBhvr>
                                        <p:cTn id="35" dur="500" fill="hold"/>
                                        <p:tgtEl>
                                          <p:spTgt spid="124"/>
                                        </p:tgtEl>
                                        <p:attrNameLst>
                                          <p:attrName>ppt_w</p:attrName>
                                        </p:attrNameLst>
                                      </p:cBhvr>
                                      <p:tavLst>
                                        <p:tav tm="0">
                                          <p:val>
                                            <p:fltVal val="0"/>
                                          </p:val>
                                        </p:tav>
                                        <p:tav tm="100000">
                                          <p:val>
                                            <p:strVal val="#ppt_w"/>
                                          </p:val>
                                        </p:tav>
                                      </p:tavLst>
                                    </p:anim>
                                    <p:anim calcmode="lin" valueType="num">
                                      <p:cBhvr>
                                        <p:cTn id="36" dur="500" fill="hold"/>
                                        <p:tgtEl>
                                          <p:spTgt spid="124"/>
                                        </p:tgtEl>
                                        <p:attrNameLst>
                                          <p:attrName>ppt_h</p:attrName>
                                        </p:attrNameLst>
                                      </p:cBhvr>
                                      <p:tavLst>
                                        <p:tav tm="0">
                                          <p:val>
                                            <p:fltVal val="0"/>
                                          </p:val>
                                        </p:tav>
                                        <p:tav tm="100000">
                                          <p:val>
                                            <p:strVal val="#ppt_h"/>
                                          </p:val>
                                        </p:tav>
                                      </p:tavLst>
                                    </p:anim>
                                    <p:animEffect transition="in" filter="fade">
                                      <p:cBhvr>
                                        <p:cTn id="37" dur="500"/>
                                        <p:tgtEl>
                                          <p:spTgt spid="124"/>
                                        </p:tgtEl>
                                      </p:cBhvr>
                                    </p:animEffect>
                                  </p:childTnLst>
                                </p:cTn>
                              </p:par>
                              <p:par>
                                <p:cTn id="38" presetID="22" presetClass="entr" presetSubtype="8" fill="hold" nodeType="withEffect">
                                  <p:stCondLst>
                                    <p:cond delay="0"/>
                                  </p:stCondLst>
                                  <p:childTnLst>
                                    <p:set>
                                      <p:cBhvr>
                                        <p:cTn id="39" dur="1" fill="hold">
                                          <p:stCondLst>
                                            <p:cond delay="0"/>
                                          </p:stCondLst>
                                        </p:cTn>
                                        <p:tgtEl>
                                          <p:spTgt spid="134"/>
                                        </p:tgtEl>
                                        <p:attrNameLst>
                                          <p:attrName>style.visibility</p:attrName>
                                        </p:attrNameLst>
                                      </p:cBhvr>
                                      <p:to>
                                        <p:strVal val="visible"/>
                                      </p:to>
                                    </p:set>
                                    <p:animEffect transition="in" filter="wipe(left)">
                                      <p:cBhvr>
                                        <p:cTn id="40" dur="500"/>
                                        <p:tgtEl>
                                          <p:spTgt spid="134"/>
                                        </p:tgtEl>
                                      </p:cBhvr>
                                    </p:animEffect>
                                  </p:childTnLst>
                                </p:cTn>
                              </p:par>
                            </p:childTnLst>
                          </p:cTn>
                        </p:par>
                        <p:par>
                          <p:cTn id="41" fill="hold">
                            <p:stCondLst>
                              <p:cond delay="3300"/>
                            </p:stCondLst>
                            <p:childTnLst>
                              <p:par>
                                <p:cTn id="42" presetID="22" presetClass="entr" presetSubtype="1" fill="hold" nodeType="afterEffect">
                                  <p:stCondLst>
                                    <p:cond delay="0"/>
                                  </p:stCondLst>
                                  <p:childTnLst>
                                    <p:set>
                                      <p:cBhvr>
                                        <p:cTn id="43" dur="1" fill="hold">
                                          <p:stCondLst>
                                            <p:cond delay="0"/>
                                          </p:stCondLst>
                                        </p:cTn>
                                        <p:tgtEl>
                                          <p:spTgt spid="120"/>
                                        </p:tgtEl>
                                        <p:attrNameLst>
                                          <p:attrName>style.visibility</p:attrName>
                                        </p:attrNameLst>
                                      </p:cBhvr>
                                      <p:to>
                                        <p:strVal val="visible"/>
                                      </p:to>
                                    </p:set>
                                    <p:animEffect transition="in" filter="wipe(up)">
                                      <p:cBhvr>
                                        <p:cTn id="44" dur="300"/>
                                        <p:tgtEl>
                                          <p:spTgt spid="120"/>
                                        </p:tgtEl>
                                      </p:cBhvr>
                                    </p:animEffect>
                                  </p:childTnLst>
                                </p:cTn>
                              </p:par>
                            </p:childTnLst>
                          </p:cTn>
                        </p:par>
                        <p:par>
                          <p:cTn id="45" fill="hold">
                            <p:stCondLst>
                              <p:cond delay="3600"/>
                            </p:stCondLst>
                            <p:childTnLst>
                              <p:par>
                                <p:cTn id="46" presetID="53" presetClass="entr" presetSubtype="16" fill="hold" nodeType="afterEffect">
                                  <p:stCondLst>
                                    <p:cond delay="0"/>
                                  </p:stCondLst>
                                  <p:childTnLst>
                                    <p:set>
                                      <p:cBhvr>
                                        <p:cTn id="47" dur="1" fill="hold">
                                          <p:stCondLst>
                                            <p:cond delay="0"/>
                                          </p:stCondLst>
                                        </p:cTn>
                                        <p:tgtEl>
                                          <p:spTgt spid="127"/>
                                        </p:tgtEl>
                                        <p:attrNameLst>
                                          <p:attrName>style.visibility</p:attrName>
                                        </p:attrNameLst>
                                      </p:cBhvr>
                                      <p:to>
                                        <p:strVal val="visible"/>
                                      </p:to>
                                    </p:set>
                                    <p:anim calcmode="lin" valueType="num">
                                      <p:cBhvr>
                                        <p:cTn id="48" dur="500" fill="hold"/>
                                        <p:tgtEl>
                                          <p:spTgt spid="127"/>
                                        </p:tgtEl>
                                        <p:attrNameLst>
                                          <p:attrName>ppt_w</p:attrName>
                                        </p:attrNameLst>
                                      </p:cBhvr>
                                      <p:tavLst>
                                        <p:tav tm="0">
                                          <p:val>
                                            <p:fltVal val="0"/>
                                          </p:val>
                                        </p:tav>
                                        <p:tav tm="100000">
                                          <p:val>
                                            <p:strVal val="#ppt_w"/>
                                          </p:val>
                                        </p:tav>
                                      </p:tavLst>
                                    </p:anim>
                                    <p:anim calcmode="lin" valueType="num">
                                      <p:cBhvr>
                                        <p:cTn id="49" dur="500" fill="hold"/>
                                        <p:tgtEl>
                                          <p:spTgt spid="127"/>
                                        </p:tgtEl>
                                        <p:attrNameLst>
                                          <p:attrName>ppt_h</p:attrName>
                                        </p:attrNameLst>
                                      </p:cBhvr>
                                      <p:tavLst>
                                        <p:tav tm="0">
                                          <p:val>
                                            <p:fltVal val="0"/>
                                          </p:val>
                                        </p:tav>
                                        <p:tav tm="100000">
                                          <p:val>
                                            <p:strVal val="#ppt_h"/>
                                          </p:val>
                                        </p:tav>
                                      </p:tavLst>
                                    </p:anim>
                                    <p:animEffect transition="in" filter="fade">
                                      <p:cBhvr>
                                        <p:cTn id="50" dur="500"/>
                                        <p:tgtEl>
                                          <p:spTgt spid="127"/>
                                        </p:tgtEl>
                                      </p:cBhvr>
                                    </p:animEffect>
                                  </p:childTnLst>
                                </p:cTn>
                              </p:par>
                            </p:childTnLst>
                          </p:cTn>
                        </p:par>
                        <p:par>
                          <p:cTn id="51" fill="hold">
                            <p:stCondLst>
                              <p:cond delay="4100"/>
                            </p:stCondLst>
                            <p:childTnLst>
                              <p:par>
                                <p:cTn id="52" presetID="22" presetClass="entr" presetSubtype="8" fill="hold" nodeType="afterEffect">
                                  <p:stCondLst>
                                    <p:cond delay="0"/>
                                  </p:stCondLst>
                                  <p:childTnLst>
                                    <p:set>
                                      <p:cBhvr>
                                        <p:cTn id="53" dur="1" fill="hold">
                                          <p:stCondLst>
                                            <p:cond delay="0"/>
                                          </p:stCondLst>
                                        </p:cTn>
                                        <p:tgtEl>
                                          <p:spTgt spid="138"/>
                                        </p:tgtEl>
                                        <p:attrNameLst>
                                          <p:attrName>style.visibility</p:attrName>
                                        </p:attrNameLst>
                                      </p:cBhvr>
                                      <p:to>
                                        <p:strVal val="visible"/>
                                      </p:to>
                                    </p:set>
                                    <p:animEffect transition="in" filter="wipe(left)">
                                      <p:cBhvr>
                                        <p:cTn id="54"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8" name="图片 47">
            <a:extLst>
              <a:ext uri="{FF2B5EF4-FFF2-40B4-BE49-F238E27FC236}">
                <a16:creationId xmlns:a16="http://schemas.microsoft.com/office/drawing/2014/main" id="{E15926D2-3916-4E6E-825C-3B707E35DB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7495" y="781860"/>
            <a:ext cx="2504846" cy="2294870"/>
          </a:xfrm>
          <a:prstGeom prst="rect">
            <a:avLst/>
          </a:prstGeom>
        </p:spPr>
      </p:pic>
      <p:sp>
        <p:nvSpPr>
          <p:cNvPr id="49" name="矩形 48">
            <a:extLst>
              <a:ext uri="{FF2B5EF4-FFF2-40B4-BE49-F238E27FC236}">
                <a16:creationId xmlns:a16="http://schemas.microsoft.com/office/drawing/2014/main" id="{FF89318D-08E9-4EAB-9552-EC989CC4C800}"/>
              </a:ext>
            </a:extLst>
          </p:cNvPr>
          <p:cNvSpPr/>
          <p:nvPr/>
        </p:nvSpPr>
        <p:spPr>
          <a:xfrm>
            <a:off x="5465538" y="1397151"/>
            <a:ext cx="1148758" cy="1107996"/>
          </a:xfrm>
          <a:prstGeom prst="rect">
            <a:avLst/>
          </a:prstGeom>
        </p:spPr>
        <p:txBody>
          <a:bodyPr wrap="square">
            <a:spAutoFit/>
          </a:bodyPr>
          <a:lstStyle/>
          <a:p>
            <a:pPr algn="ctr"/>
            <a:r>
              <a:rPr lang="en-US" altLang="zh-CN" sz="6600" b="1" dirty="0">
                <a:solidFill>
                  <a:srgbClr val="FA6A31"/>
                </a:solidFill>
                <a:ea typeface="微软雅黑" panose="020B0503020204020204" pitchFamily="34" charset="-122"/>
                <a:cs typeface="+mn-ea"/>
                <a:sym typeface="+mn-lt"/>
              </a:rPr>
              <a:t>03</a:t>
            </a:r>
            <a:endParaRPr lang="zh-CN" altLang="en-US" sz="6600" b="1" dirty="0">
              <a:solidFill>
                <a:srgbClr val="FA6A31"/>
              </a:solidFill>
              <a:ea typeface="微软雅黑" panose="020B0503020204020204" pitchFamily="34" charset="-122"/>
              <a:cs typeface="+mn-ea"/>
              <a:sym typeface="+mn-lt"/>
            </a:endParaRPr>
          </a:p>
        </p:txBody>
      </p:sp>
      <p:pic>
        <p:nvPicPr>
          <p:cNvPr id="64" name="图片 63">
            <a:extLst>
              <a:ext uri="{FF2B5EF4-FFF2-40B4-BE49-F238E27FC236}">
                <a16:creationId xmlns:a16="http://schemas.microsoft.com/office/drawing/2014/main" id="{11827866-6E20-49A2-B7EB-324412CE9D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9597" y="3939947"/>
            <a:ext cx="5460610" cy="1277004"/>
          </a:xfrm>
          <a:prstGeom prst="rect">
            <a:avLst/>
          </a:prstGeom>
        </p:spPr>
      </p:pic>
      <p:sp>
        <p:nvSpPr>
          <p:cNvPr id="66" name="TextBox 11">
            <a:extLst>
              <a:ext uri="{FF2B5EF4-FFF2-40B4-BE49-F238E27FC236}">
                <a16:creationId xmlns:a16="http://schemas.microsoft.com/office/drawing/2014/main" id="{7AB29AB0-B956-47CE-BEA3-961963200F37}"/>
              </a:ext>
            </a:extLst>
          </p:cNvPr>
          <p:cNvSpPr txBox="1"/>
          <p:nvPr/>
        </p:nvSpPr>
        <p:spPr>
          <a:xfrm>
            <a:off x="4058630" y="4578449"/>
            <a:ext cx="3962574" cy="242864"/>
          </a:xfrm>
          <a:prstGeom prst="rect">
            <a:avLst/>
          </a:prstGeom>
          <a:noFill/>
        </p:spPr>
        <p:txBody>
          <a:bodyPr wrap="none" lIns="360000" tIns="0" rIns="0" bIns="0" anchor="b" anchorCtr="0">
            <a:noAutofit/>
          </a:bodyPr>
          <a:lstStyle/>
          <a:p>
            <a:pPr algn="ctr">
              <a:buNone/>
            </a:pPr>
            <a:r>
              <a:rPr lang="zh-CN" altLang="en-US" sz="2800" b="1" dirty="0">
                <a:solidFill>
                  <a:srgbClr val="FA6A31"/>
                </a:solidFill>
                <a:latin typeface="微软雅黑" panose="020B0503020204020204" pitchFamily="34" charset="-122"/>
                <a:ea typeface="微软雅黑" panose="020B0503020204020204" pitchFamily="34" charset="-122"/>
                <a:cs typeface="+mn-ea"/>
                <a:sym typeface="+mn-lt"/>
              </a:rPr>
              <a:t>推广体系</a:t>
            </a:r>
          </a:p>
        </p:txBody>
      </p:sp>
      <p:sp>
        <p:nvSpPr>
          <p:cNvPr id="67" name="TextBox 12">
            <a:extLst>
              <a:ext uri="{FF2B5EF4-FFF2-40B4-BE49-F238E27FC236}">
                <a16:creationId xmlns:a16="http://schemas.microsoft.com/office/drawing/2014/main" id="{41AFE515-AB09-48CD-9FB4-45B9A616F111}"/>
              </a:ext>
            </a:extLst>
          </p:cNvPr>
          <p:cNvSpPr txBox="1">
            <a:spLocks/>
          </p:cNvSpPr>
          <p:nvPr/>
        </p:nvSpPr>
        <p:spPr>
          <a:xfrm>
            <a:off x="4228615" y="5434392"/>
            <a:ext cx="3962574" cy="320368"/>
          </a:xfrm>
          <a:prstGeom prst="rect">
            <a:avLst/>
          </a:prstGeom>
        </p:spPr>
        <p:txBody>
          <a:bodyPr vert="horz" wrap="square" lIns="360000" tIns="0" rIns="0" bIns="0" anchor="ctr" anchorCtr="0">
            <a:normAutofit fontScale="92500"/>
          </a:bodyPr>
          <a:lstStyle/>
          <a:p>
            <a:pPr algn="ctr">
              <a:lnSpc>
                <a:spcPct val="120000"/>
              </a:lnSpc>
            </a:pPr>
            <a:r>
              <a:rPr lang="zh-CN" altLang="en-US" sz="120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pic>
        <p:nvPicPr>
          <p:cNvPr id="69" name="图片 68">
            <a:extLst>
              <a:ext uri="{FF2B5EF4-FFF2-40B4-BE49-F238E27FC236}">
                <a16:creationId xmlns:a16="http://schemas.microsoft.com/office/drawing/2014/main" id="{E5729840-66C9-4221-96E9-646F5FA7E2E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pic>
        <p:nvPicPr>
          <p:cNvPr id="70" name="图片 69">
            <a:extLst>
              <a:ext uri="{FF2B5EF4-FFF2-40B4-BE49-F238E27FC236}">
                <a16:creationId xmlns:a16="http://schemas.microsoft.com/office/drawing/2014/main" id="{5DFEF113-3A3A-4122-8CCC-A9FDF9540A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flipV="1">
            <a:off x="8835390" y="4798061"/>
            <a:ext cx="3805831" cy="2059939"/>
          </a:xfrm>
          <a:prstGeom prst="rect">
            <a:avLst/>
          </a:prstGeom>
        </p:spPr>
      </p:pic>
    </p:spTree>
    <p:extLst>
      <p:ext uri="{BB962C8B-B14F-4D97-AF65-F5344CB8AC3E}">
        <p14:creationId xmlns:p14="http://schemas.microsoft.com/office/powerpoint/2010/main" val="4253513450"/>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heel(1)">
                                      <p:cBhvr>
                                        <p:cTn id="7" dur="2000"/>
                                        <p:tgtEl>
                                          <p:spTgt spid="48"/>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fltVal val="0"/>
                                          </p:val>
                                        </p:tav>
                                        <p:tav tm="100000">
                                          <p:val>
                                            <p:strVal val="#ppt_w"/>
                                          </p:val>
                                        </p:tav>
                                      </p:tavLst>
                                    </p:anim>
                                    <p:anim calcmode="lin" valueType="num">
                                      <p:cBhvr>
                                        <p:cTn id="12" dur="500" fill="hold"/>
                                        <p:tgtEl>
                                          <p:spTgt spid="49"/>
                                        </p:tgtEl>
                                        <p:attrNameLst>
                                          <p:attrName>ppt_h</p:attrName>
                                        </p:attrNameLst>
                                      </p:cBhvr>
                                      <p:tavLst>
                                        <p:tav tm="0">
                                          <p:val>
                                            <p:fltVal val="0"/>
                                          </p:val>
                                        </p:tav>
                                        <p:tav tm="100000">
                                          <p:val>
                                            <p:strVal val="#ppt_h"/>
                                          </p:val>
                                        </p:tav>
                                      </p:tavLst>
                                    </p:anim>
                                    <p:animEffect transition="in" filter="fade">
                                      <p:cBhvr>
                                        <p:cTn id="13" dur="500"/>
                                        <p:tgtEl>
                                          <p:spTgt spid="49"/>
                                        </p:tgtEl>
                                      </p:cBhvr>
                                    </p:animEffect>
                                  </p:childTnLst>
                                </p:cTn>
                              </p:par>
                            </p:childTnLst>
                          </p:cTn>
                        </p:par>
                        <p:par>
                          <p:cTn id="14" fill="hold">
                            <p:stCondLst>
                              <p:cond delay="2500"/>
                            </p:stCondLst>
                            <p:childTnLst>
                              <p:par>
                                <p:cTn id="15" presetID="42" presetClass="entr" presetSubtype="0"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childTnLst>
                          </p:cTn>
                        </p:par>
                        <p:par>
                          <p:cTn id="20" fill="hold">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left)">
                                      <p:cBhvr>
                                        <p:cTn id="23" dur="500"/>
                                        <p:tgtEl>
                                          <p:spTgt spid="66"/>
                                        </p:tgtEl>
                                      </p:cBhvr>
                                    </p:animEffect>
                                  </p:childTnLst>
                                </p:cTn>
                              </p:par>
                            </p:childTnLst>
                          </p:cTn>
                        </p:par>
                        <p:par>
                          <p:cTn id="24" fill="hold">
                            <p:stCondLst>
                              <p:cond delay="4000"/>
                            </p:stCondLst>
                            <p:childTnLst>
                              <p:par>
                                <p:cTn id="25" presetID="16" presetClass="entr" presetSubtype="21"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barn(inVertical)">
                                      <p:cBhvr>
                                        <p:cTn id="2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66" grpId="0"/>
      <p:bldP spid="67"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E73165CC-48AC-4A94-AB75-7946D140B9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02312" y="-2226798"/>
            <a:ext cx="7054763" cy="6858000"/>
          </a:xfrm>
          <a:prstGeom prst="rect">
            <a:avLst/>
          </a:prstGeom>
        </p:spPr>
      </p:pic>
      <p:sp>
        <p:nvSpPr>
          <p:cNvPr id="33" name="AutoShape 30">
            <a:extLst>
              <a:ext uri="{FF2B5EF4-FFF2-40B4-BE49-F238E27FC236}">
                <a16:creationId xmlns:a16="http://schemas.microsoft.com/office/drawing/2014/main" id="{0E757C22-3443-420E-B9D3-4132AA66CAC4}"/>
              </a:ext>
            </a:extLst>
          </p:cNvPr>
          <p:cNvSpPr>
            <a:spLocks noChangeAspect="1" noChangeArrowheads="1" noTextEdit="1"/>
          </p:cNvSpPr>
          <p:nvPr/>
        </p:nvSpPr>
        <p:spPr bwMode="auto">
          <a:xfrm>
            <a:off x="5975979" y="3352559"/>
            <a:ext cx="52451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任意多边形 47">
            <a:extLst>
              <a:ext uri="{FF2B5EF4-FFF2-40B4-BE49-F238E27FC236}">
                <a16:creationId xmlns:a16="http://schemas.microsoft.com/office/drawing/2014/main" id="{9FBF7235-D9F6-4DBE-8B33-9F0BEF85924B}"/>
              </a:ext>
            </a:extLst>
          </p:cNvPr>
          <p:cNvSpPr>
            <a:spLocks/>
          </p:cNvSpPr>
          <p:nvPr/>
        </p:nvSpPr>
        <p:spPr bwMode="auto">
          <a:xfrm rot="21480000" flipH="1">
            <a:off x="4383139" y="2533098"/>
            <a:ext cx="1787206" cy="1065163"/>
          </a:xfrm>
          <a:custGeom>
            <a:avLst/>
            <a:gdLst>
              <a:gd name="T0" fmla="*/ 0 w 2262142"/>
              <a:gd name="T1" fmla="*/ 0 h 1396256"/>
              <a:gd name="T2" fmla="*/ 74770 w 2262142"/>
              <a:gd name="T3" fmla="*/ 1396256 h 1396256"/>
              <a:gd name="T4" fmla="*/ 2262142 w 2262142"/>
              <a:gd name="T5" fmla="*/ 1396256 h 1396256"/>
              <a:gd name="T6" fmla="*/ 0 w 2262142"/>
              <a:gd name="T7" fmla="*/ 0 h 1396256"/>
              <a:gd name="T8" fmla="*/ 2262142 w 2262142"/>
              <a:gd name="T9" fmla="*/ 1396256 h 1396256"/>
            </a:gdLst>
            <a:ahLst/>
            <a:cxnLst>
              <a:cxn ang="0">
                <a:pos x="T0" y="T1"/>
              </a:cxn>
              <a:cxn ang="0">
                <a:pos x="T2" y="T3"/>
              </a:cxn>
              <a:cxn ang="0">
                <a:pos x="T4" y="T5"/>
              </a:cxn>
            </a:cxnLst>
            <a:rect l="T6" t="T7" r="T8" b="T9"/>
            <a:pathLst>
              <a:path w="2262142" h="1396256">
                <a:moveTo>
                  <a:pt x="0" y="0"/>
                </a:moveTo>
                <a:lnTo>
                  <a:pt x="74770" y="1396256"/>
                </a:lnTo>
                <a:lnTo>
                  <a:pt x="2262142" y="1396256"/>
                </a:lnTo>
                <a:close/>
              </a:path>
            </a:pathLst>
          </a:custGeom>
          <a:solidFill>
            <a:srgbClr val="FA6A31"/>
          </a:solidFill>
          <a:ln>
            <a:noFill/>
          </a:ln>
        </p:spPr>
        <p:txBody>
          <a:bodyPr anchor="ctr"/>
          <a:lstStyle/>
          <a:p>
            <a:endParaRPr lang="zh-CN" altLang="en-US"/>
          </a:p>
        </p:txBody>
      </p:sp>
      <p:sp>
        <p:nvSpPr>
          <p:cNvPr id="34" name="任意多边形 51">
            <a:extLst>
              <a:ext uri="{FF2B5EF4-FFF2-40B4-BE49-F238E27FC236}">
                <a16:creationId xmlns:a16="http://schemas.microsoft.com/office/drawing/2014/main" id="{68D11992-E6FB-4C38-9D52-593A9CFA070E}"/>
              </a:ext>
            </a:extLst>
          </p:cNvPr>
          <p:cNvSpPr>
            <a:spLocks/>
          </p:cNvSpPr>
          <p:nvPr/>
        </p:nvSpPr>
        <p:spPr bwMode="auto">
          <a:xfrm>
            <a:off x="6128574" y="2509229"/>
            <a:ext cx="1342642" cy="106516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FA6A31">
              <a:alpha val="67000"/>
            </a:srgbClr>
          </a:solidFill>
          <a:ln>
            <a:noFill/>
          </a:ln>
        </p:spPr>
        <p:txBody>
          <a:bodyPr anchor="ctr"/>
          <a:lstStyle/>
          <a:p>
            <a:endParaRPr lang="zh-CN" altLang="en-US"/>
          </a:p>
        </p:txBody>
      </p:sp>
      <p:sp>
        <p:nvSpPr>
          <p:cNvPr id="35" name="任意多边形 63">
            <a:extLst>
              <a:ext uri="{FF2B5EF4-FFF2-40B4-BE49-F238E27FC236}">
                <a16:creationId xmlns:a16="http://schemas.microsoft.com/office/drawing/2014/main" id="{54778E51-EEB1-4C1A-ADD4-E9926CF5CF60}"/>
              </a:ext>
            </a:extLst>
          </p:cNvPr>
          <p:cNvSpPr>
            <a:spLocks/>
          </p:cNvSpPr>
          <p:nvPr/>
        </p:nvSpPr>
        <p:spPr bwMode="auto">
          <a:xfrm rot="120000" flipH="1" flipV="1">
            <a:off x="4383139" y="3651967"/>
            <a:ext cx="1787206" cy="1060688"/>
          </a:xfrm>
          <a:custGeom>
            <a:avLst/>
            <a:gdLst>
              <a:gd name="T0" fmla="*/ 1901961 w 1901961"/>
              <a:gd name="T1" fmla="*/ 1128526 h 1128526"/>
              <a:gd name="T2" fmla="*/ 62575 w 1901961"/>
              <a:gd name="T3" fmla="*/ 1128526 h 1128526"/>
              <a:gd name="T4" fmla="*/ 0 w 1901961"/>
              <a:gd name="T5" fmla="*/ 290 h 1128526"/>
              <a:gd name="T6" fmla="*/ 8289 w 1901961"/>
              <a:gd name="T7" fmla="*/ 0 h 1128526"/>
              <a:gd name="T8" fmla="*/ 0 w 1901961"/>
              <a:gd name="T9" fmla="*/ 0 h 1128526"/>
              <a:gd name="T10" fmla="*/ 1901961 w 1901961"/>
              <a:gd name="T11" fmla="*/ 1128526 h 1128526"/>
            </a:gdLst>
            <a:ahLst/>
            <a:cxnLst>
              <a:cxn ang="0">
                <a:pos x="T0" y="T1"/>
              </a:cxn>
              <a:cxn ang="0">
                <a:pos x="T2" y="T3"/>
              </a:cxn>
              <a:cxn ang="0">
                <a:pos x="T4" y="T5"/>
              </a:cxn>
              <a:cxn ang="0">
                <a:pos x="T6" y="T7"/>
              </a:cxn>
            </a:cxnLst>
            <a:rect l="T8" t="T9" r="T10" b="T11"/>
            <a:pathLst>
              <a:path w="1901961" h="1128526">
                <a:moveTo>
                  <a:pt x="1901961" y="1128526"/>
                </a:moveTo>
                <a:lnTo>
                  <a:pt x="62575" y="1128526"/>
                </a:lnTo>
                <a:lnTo>
                  <a:pt x="0" y="290"/>
                </a:lnTo>
                <a:lnTo>
                  <a:pt x="8289" y="0"/>
                </a:lnTo>
                <a:close/>
              </a:path>
            </a:pathLst>
          </a:custGeom>
          <a:solidFill>
            <a:srgbClr val="2D6B81"/>
          </a:solidFill>
          <a:ln>
            <a:noFill/>
          </a:ln>
        </p:spPr>
        <p:txBody>
          <a:bodyPr anchor="ctr"/>
          <a:lstStyle/>
          <a:p>
            <a:endParaRPr lang="zh-CN" altLang="en-US"/>
          </a:p>
        </p:txBody>
      </p:sp>
      <p:sp>
        <p:nvSpPr>
          <p:cNvPr id="36" name="任意多边形 53">
            <a:extLst>
              <a:ext uri="{FF2B5EF4-FFF2-40B4-BE49-F238E27FC236}">
                <a16:creationId xmlns:a16="http://schemas.microsoft.com/office/drawing/2014/main" id="{4E9AC725-01EA-4B3A-B69D-03B28C4F8513}"/>
              </a:ext>
            </a:extLst>
          </p:cNvPr>
          <p:cNvSpPr>
            <a:spLocks/>
          </p:cNvSpPr>
          <p:nvPr/>
        </p:nvSpPr>
        <p:spPr bwMode="auto">
          <a:xfrm flipV="1">
            <a:off x="6112164" y="3675836"/>
            <a:ext cx="1342642" cy="1053228"/>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2D6B81">
              <a:alpha val="67000"/>
            </a:srgbClr>
          </a:solidFill>
          <a:ln>
            <a:noFill/>
          </a:ln>
        </p:spPr>
        <p:txBody>
          <a:bodyPr anchor="ctr"/>
          <a:lstStyle/>
          <a:p>
            <a:endParaRPr lang="zh-CN" altLang="en-US"/>
          </a:p>
        </p:txBody>
      </p:sp>
      <p:sp>
        <p:nvSpPr>
          <p:cNvPr id="37" name="任意多边形 55">
            <a:extLst>
              <a:ext uri="{FF2B5EF4-FFF2-40B4-BE49-F238E27FC236}">
                <a16:creationId xmlns:a16="http://schemas.microsoft.com/office/drawing/2014/main" id="{B32418FB-81A6-445D-86E0-22C0E3ED90C5}"/>
              </a:ext>
            </a:extLst>
          </p:cNvPr>
          <p:cNvSpPr>
            <a:spLocks/>
          </p:cNvSpPr>
          <p:nvPr/>
        </p:nvSpPr>
        <p:spPr bwMode="auto">
          <a:xfrm rot="13105210" flipV="1">
            <a:off x="3884870" y="4305386"/>
            <a:ext cx="2819548" cy="826471"/>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rgbClr val="FA6A31"/>
          </a:solidFill>
          <a:ln>
            <a:noFill/>
          </a:ln>
        </p:spPr>
        <p:txBody>
          <a:bodyPr anchor="ctr"/>
          <a:lstStyle/>
          <a:p>
            <a:endParaRPr lang="zh-CN" altLang="en-US"/>
          </a:p>
        </p:txBody>
      </p:sp>
      <p:sp>
        <p:nvSpPr>
          <p:cNvPr id="46" name="任意多边形 56">
            <a:extLst>
              <a:ext uri="{FF2B5EF4-FFF2-40B4-BE49-F238E27FC236}">
                <a16:creationId xmlns:a16="http://schemas.microsoft.com/office/drawing/2014/main" id="{A1F80436-1F1B-45DB-A87B-B7B33D69FEFC}"/>
              </a:ext>
            </a:extLst>
          </p:cNvPr>
          <p:cNvSpPr>
            <a:spLocks/>
          </p:cNvSpPr>
          <p:nvPr/>
        </p:nvSpPr>
        <p:spPr bwMode="auto">
          <a:xfrm flipV="1">
            <a:off x="6112164" y="4848410"/>
            <a:ext cx="1342642" cy="1048753"/>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FA6A31">
              <a:alpha val="67000"/>
            </a:srgbClr>
          </a:solidFill>
          <a:ln>
            <a:noFill/>
          </a:ln>
        </p:spPr>
        <p:txBody>
          <a:bodyPr anchor="ctr"/>
          <a:lstStyle/>
          <a:p>
            <a:endParaRPr lang="zh-CN" altLang="en-US"/>
          </a:p>
        </p:txBody>
      </p:sp>
      <p:sp>
        <p:nvSpPr>
          <p:cNvPr id="47" name="任意多边形 58">
            <a:extLst>
              <a:ext uri="{FF2B5EF4-FFF2-40B4-BE49-F238E27FC236}">
                <a16:creationId xmlns:a16="http://schemas.microsoft.com/office/drawing/2014/main" id="{8D2663DE-E150-44D7-8D5F-98DEFE5C5FA0}"/>
              </a:ext>
            </a:extLst>
          </p:cNvPr>
          <p:cNvSpPr>
            <a:spLocks/>
          </p:cNvSpPr>
          <p:nvPr/>
        </p:nvSpPr>
        <p:spPr bwMode="auto">
          <a:xfrm rot="8494790">
            <a:off x="3884870" y="2106437"/>
            <a:ext cx="2819548" cy="826471"/>
          </a:xfrm>
          <a:custGeom>
            <a:avLst/>
            <a:gdLst>
              <a:gd name="T0" fmla="*/ 0 w 3567861"/>
              <a:gd name="T1" fmla="*/ 1045825 h 1045825"/>
              <a:gd name="T2" fmla="*/ 829510 w 3567861"/>
              <a:gd name="T3" fmla="*/ 0 h 1045825"/>
              <a:gd name="T4" fmla="*/ 3567861 w 3567861"/>
              <a:gd name="T5" fmla="*/ 116658 h 1045825"/>
              <a:gd name="T6" fmla="*/ 0 w 3567861"/>
              <a:gd name="T7" fmla="*/ 1045825 h 1045825"/>
              <a:gd name="T8" fmla="*/ 0 w 3567861"/>
              <a:gd name="T9" fmla="*/ 0 h 1045825"/>
              <a:gd name="T10" fmla="*/ 3567861 w 3567861"/>
              <a:gd name="T11" fmla="*/ 1045825 h 1045825"/>
            </a:gdLst>
            <a:ahLst/>
            <a:cxnLst>
              <a:cxn ang="0">
                <a:pos x="T0" y="T1"/>
              </a:cxn>
              <a:cxn ang="0">
                <a:pos x="T2" y="T3"/>
              </a:cxn>
              <a:cxn ang="0">
                <a:pos x="T4" y="T5"/>
              </a:cxn>
              <a:cxn ang="0">
                <a:pos x="T6" y="T7"/>
              </a:cxn>
            </a:cxnLst>
            <a:rect l="T8" t="T9" r="T10" b="T11"/>
            <a:pathLst>
              <a:path w="3567861" h="1045825">
                <a:moveTo>
                  <a:pt x="0" y="1045825"/>
                </a:moveTo>
                <a:lnTo>
                  <a:pt x="829510" y="0"/>
                </a:lnTo>
                <a:lnTo>
                  <a:pt x="3567861" y="116658"/>
                </a:lnTo>
                <a:cubicBezTo>
                  <a:pt x="2354936" y="465266"/>
                  <a:pt x="1212925" y="697217"/>
                  <a:pt x="0" y="1045825"/>
                </a:cubicBezTo>
                <a:close/>
              </a:path>
            </a:pathLst>
          </a:custGeom>
          <a:solidFill>
            <a:srgbClr val="2D6B81"/>
          </a:solidFill>
          <a:ln>
            <a:noFill/>
          </a:ln>
        </p:spPr>
        <p:txBody>
          <a:bodyPr anchor="ctr"/>
          <a:lstStyle/>
          <a:p>
            <a:endParaRPr lang="zh-CN" altLang="en-US"/>
          </a:p>
        </p:txBody>
      </p:sp>
      <p:sp>
        <p:nvSpPr>
          <p:cNvPr id="48" name="任意多边形 59">
            <a:extLst>
              <a:ext uri="{FF2B5EF4-FFF2-40B4-BE49-F238E27FC236}">
                <a16:creationId xmlns:a16="http://schemas.microsoft.com/office/drawing/2014/main" id="{2A95174F-5635-4CED-A8E3-60F4FC47C010}"/>
              </a:ext>
            </a:extLst>
          </p:cNvPr>
          <p:cNvSpPr>
            <a:spLocks/>
          </p:cNvSpPr>
          <p:nvPr/>
        </p:nvSpPr>
        <p:spPr bwMode="auto">
          <a:xfrm>
            <a:off x="6128574" y="1333672"/>
            <a:ext cx="1342642" cy="1050244"/>
          </a:xfrm>
          <a:custGeom>
            <a:avLst/>
            <a:gdLst>
              <a:gd name="T0" fmla="*/ 0 w 1699399"/>
              <a:gd name="T1" fmla="*/ 0 h 1344593"/>
              <a:gd name="T2" fmla="*/ 1475296 w 1699399"/>
              <a:gd name="T3" fmla="*/ 0 h 1344593"/>
              <a:gd name="T4" fmla="*/ 1699399 w 1699399"/>
              <a:gd name="T5" fmla="*/ 224103 h 1344593"/>
              <a:gd name="T6" fmla="*/ 1699399 w 1699399"/>
              <a:gd name="T7" fmla="*/ 1120490 h 1344593"/>
              <a:gd name="T8" fmla="*/ 1475296 w 1699399"/>
              <a:gd name="T9" fmla="*/ 1344593 h 1344593"/>
              <a:gd name="T10" fmla="*/ 0 w 1699399"/>
              <a:gd name="T11" fmla="*/ 1344593 h 1344593"/>
              <a:gd name="T12" fmla="*/ 0 w 1699399"/>
              <a:gd name="T13" fmla="*/ 0 h 1344593"/>
              <a:gd name="T14" fmla="*/ 1699399 w 1699399"/>
              <a:gd name="T15" fmla="*/ 1344593 h 1344593"/>
            </a:gdLst>
            <a:ahLst/>
            <a:cxnLst>
              <a:cxn ang="0">
                <a:pos x="T0" y="T1"/>
              </a:cxn>
              <a:cxn ang="0">
                <a:pos x="T2" y="T3"/>
              </a:cxn>
              <a:cxn ang="0">
                <a:pos x="T4" y="T5"/>
              </a:cxn>
              <a:cxn ang="0">
                <a:pos x="T6" y="T7"/>
              </a:cxn>
              <a:cxn ang="0">
                <a:pos x="T8" y="T9"/>
              </a:cxn>
              <a:cxn ang="0">
                <a:pos x="T10" y="T11"/>
              </a:cxn>
            </a:cxnLst>
            <a:rect l="T12" t="T13" r="T14" b="T15"/>
            <a:pathLst>
              <a:path w="1699399" h="1344593">
                <a:moveTo>
                  <a:pt x="0" y="0"/>
                </a:moveTo>
                <a:lnTo>
                  <a:pt x="1475296" y="0"/>
                </a:lnTo>
                <a:cubicBezTo>
                  <a:pt x="1599065" y="0"/>
                  <a:pt x="1699399" y="100334"/>
                  <a:pt x="1699399" y="224103"/>
                </a:cubicBezTo>
                <a:lnTo>
                  <a:pt x="1699399" y="1120490"/>
                </a:lnTo>
                <a:cubicBezTo>
                  <a:pt x="1699399" y="1244259"/>
                  <a:pt x="1599065" y="1344593"/>
                  <a:pt x="1475296" y="1344593"/>
                </a:cubicBezTo>
                <a:lnTo>
                  <a:pt x="0" y="1344593"/>
                </a:lnTo>
                <a:close/>
              </a:path>
            </a:pathLst>
          </a:custGeom>
          <a:solidFill>
            <a:srgbClr val="2D6B81">
              <a:alpha val="67000"/>
            </a:srgbClr>
          </a:solidFill>
          <a:ln>
            <a:noFill/>
          </a:ln>
        </p:spPr>
        <p:txBody>
          <a:bodyPr anchor="ctr"/>
          <a:lstStyle/>
          <a:p>
            <a:endParaRPr lang="zh-CN" altLang="en-US"/>
          </a:p>
        </p:txBody>
      </p:sp>
      <p:sp>
        <p:nvSpPr>
          <p:cNvPr id="60" name="文本框 10">
            <a:extLst>
              <a:ext uri="{FF2B5EF4-FFF2-40B4-BE49-F238E27FC236}">
                <a16:creationId xmlns:a16="http://schemas.microsoft.com/office/drawing/2014/main" id="{6B676062-36D8-4A94-B062-D31E7E7C27C8}"/>
              </a:ext>
            </a:extLst>
          </p:cNvPr>
          <p:cNvSpPr>
            <a:spLocks noChangeArrowheads="1"/>
          </p:cNvSpPr>
          <p:nvPr/>
        </p:nvSpPr>
        <p:spPr bwMode="auto">
          <a:xfrm>
            <a:off x="6266239" y="1451250"/>
            <a:ext cx="1107996"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Aft>
                <a:spcPct val="40000"/>
              </a:spcAft>
              <a:buClr>
                <a:srgbClr val="292929"/>
              </a:buClr>
              <a:defRPr/>
            </a:pPr>
            <a:r>
              <a:rPr lang="zh-CN" altLang="en-US" b="1" dirty="0">
                <a:solidFill>
                  <a:schemeClr val="bg1"/>
                </a:solidFill>
                <a:latin typeface="微软雅黑" panose="020B0503020204020204" pitchFamily="34" charset="-122"/>
                <a:ea typeface="微软雅黑" panose="020B0503020204020204" pitchFamily="34" charset="-122"/>
              </a:rPr>
              <a:t>口碑传播</a:t>
            </a:r>
            <a:endParaRPr lang="en-US" altLang="zh-CN" b="1" dirty="0">
              <a:solidFill>
                <a:schemeClr val="bg1"/>
              </a:solidFill>
              <a:latin typeface="微软雅黑" panose="020B0503020204020204" pitchFamily="34" charset="-122"/>
              <a:ea typeface="微软雅黑" panose="020B0503020204020204" pitchFamily="34" charset="-122"/>
            </a:endParaRPr>
          </a:p>
          <a:p>
            <a:pPr algn="ctr">
              <a:spcAft>
                <a:spcPct val="40000"/>
              </a:spcAft>
              <a:buClr>
                <a:srgbClr val="292929"/>
              </a:buClr>
              <a:defRPr/>
            </a:pPr>
            <a:r>
              <a:rPr lang="zh-CN" altLang="en-US" b="1" dirty="0">
                <a:solidFill>
                  <a:schemeClr val="bg1"/>
                </a:solidFill>
                <a:latin typeface="微软雅黑" panose="020B0503020204020204" pitchFamily="34" charset="-122"/>
                <a:ea typeface="微软雅黑" panose="020B0503020204020204" pitchFamily="34" charset="-122"/>
              </a:rPr>
              <a:t>优点</a:t>
            </a:r>
            <a:endParaRPr lang="en-US" altLang="zh-CN" b="1" dirty="0">
              <a:solidFill>
                <a:schemeClr val="bg1"/>
              </a:solidFill>
              <a:latin typeface="微软雅黑" panose="020B0503020204020204" pitchFamily="34" charset="-122"/>
              <a:ea typeface="微软雅黑" panose="020B0503020204020204" pitchFamily="34" charset="-122"/>
            </a:endParaRPr>
          </a:p>
        </p:txBody>
      </p:sp>
      <p:sp>
        <p:nvSpPr>
          <p:cNvPr id="61" name="文本框 37">
            <a:extLst>
              <a:ext uri="{FF2B5EF4-FFF2-40B4-BE49-F238E27FC236}">
                <a16:creationId xmlns:a16="http://schemas.microsoft.com/office/drawing/2014/main" id="{8B925C16-BCDD-4BFD-A2D5-705E4716C75E}"/>
              </a:ext>
            </a:extLst>
          </p:cNvPr>
          <p:cNvSpPr>
            <a:spLocks noChangeArrowheads="1"/>
          </p:cNvSpPr>
          <p:nvPr/>
        </p:nvSpPr>
        <p:spPr bwMode="auto">
          <a:xfrm>
            <a:off x="6380591" y="2770748"/>
            <a:ext cx="8771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bg1"/>
                </a:solidFill>
                <a:latin typeface="微软雅黑" panose="020B0503020204020204" pitchFamily="34" charset="-122"/>
                <a:ea typeface="微软雅黑" panose="020B0503020204020204" pitchFamily="34" charset="-122"/>
              </a:rPr>
              <a:t>自媒体</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传播</a:t>
            </a:r>
            <a:endParaRPr lang="id-ID" altLang="id-ID" b="1" noProof="1">
              <a:solidFill>
                <a:schemeClr val="bg1"/>
              </a:solidFill>
            </a:endParaRPr>
          </a:p>
        </p:txBody>
      </p:sp>
      <p:sp>
        <p:nvSpPr>
          <p:cNvPr id="64" name="文本框 38">
            <a:extLst>
              <a:ext uri="{FF2B5EF4-FFF2-40B4-BE49-F238E27FC236}">
                <a16:creationId xmlns:a16="http://schemas.microsoft.com/office/drawing/2014/main" id="{7898551B-6C7F-4CB5-A7F8-95AC23FB0284}"/>
              </a:ext>
            </a:extLst>
          </p:cNvPr>
          <p:cNvSpPr>
            <a:spLocks noChangeArrowheads="1"/>
          </p:cNvSpPr>
          <p:nvPr/>
        </p:nvSpPr>
        <p:spPr bwMode="auto">
          <a:xfrm>
            <a:off x="6442645" y="3868730"/>
            <a:ext cx="6463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bg1"/>
                </a:solidFill>
                <a:latin typeface="微软雅黑" panose="020B0503020204020204" pitchFamily="34" charset="-122"/>
                <a:ea typeface="微软雅黑" panose="020B0503020204020204" pitchFamily="34" charset="-122"/>
              </a:rPr>
              <a:t>视频</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营销</a:t>
            </a:r>
            <a:endParaRPr lang="id-ID" altLang="id-ID" b="1" noProof="1">
              <a:solidFill>
                <a:schemeClr val="bg1"/>
              </a:solidFill>
            </a:endParaRPr>
          </a:p>
        </p:txBody>
      </p:sp>
      <p:sp>
        <p:nvSpPr>
          <p:cNvPr id="65" name="文本框 39">
            <a:extLst>
              <a:ext uri="{FF2B5EF4-FFF2-40B4-BE49-F238E27FC236}">
                <a16:creationId xmlns:a16="http://schemas.microsoft.com/office/drawing/2014/main" id="{0B11697D-32DC-43C4-818C-28B3D4247AC3}"/>
              </a:ext>
            </a:extLst>
          </p:cNvPr>
          <p:cNvSpPr>
            <a:spLocks noChangeArrowheads="1"/>
          </p:cNvSpPr>
          <p:nvPr/>
        </p:nvSpPr>
        <p:spPr bwMode="auto">
          <a:xfrm>
            <a:off x="6515745" y="5078599"/>
            <a:ext cx="6463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b="1" dirty="0">
                <a:solidFill>
                  <a:schemeClr val="bg1"/>
                </a:solidFill>
                <a:latin typeface="微软雅黑" panose="020B0503020204020204" pitchFamily="34" charset="-122"/>
                <a:ea typeface="微软雅黑" panose="020B0503020204020204" pitchFamily="34" charset="-122"/>
              </a:rPr>
              <a:t>论坛</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传播</a:t>
            </a:r>
            <a:endParaRPr lang="id-ID" altLang="id-ID" b="1" noProof="1">
              <a:solidFill>
                <a:schemeClr val="bg1"/>
              </a:solidFill>
            </a:endParaRPr>
          </a:p>
        </p:txBody>
      </p:sp>
      <p:sp>
        <p:nvSpPr>
          <p:cNvPr id="68" name="Rektangel 76">
            <a:extLst>
              <a:ext uri="{FF2B5EF4-FFF2-40B4-BE49-F238E27FC236}">
                <a16:creationId xmlns:a16="http://schemas.microsoft.com/office/drawing/2014/main" id="{5F5B8EBE-C826-416A-A195-015441D7F51A}"/>
              </a:ext>
            </a:extLst>
          </p:cNvPr>
          <p:cNvSpPr>
            <a:spLocks noChangeArrowheads="1"/>
          </p:cNvSpPr>
          <p:nvPr/>
        </p:nvSpPr>
        <p:spPr bwMode="auto">
          <a:xfrm>
            <a:off x="7666683" y="1449525"/>
            <a:ext cx="2512500"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nSpc>
                <a:spcPct val="150000"/>
              </a:lnSpc>
              <a:spcAft>
                <a:spcPct val="40000"/>
              </a:spcAft>
              <a:buClr>
                <a:srgbClr val="292929"/>
              </a:buCl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口碑传播优点</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9" name="Rektangel 76">
            <a:extLst>
              <a:ext uri="{FF2B5EF4-FFF2-40B4-BE49-F238E27FC236}">
                <a16:creationId xmlns:a16="http://schemas.microsoft.com/office/drawing/2014/main" id="{09E1E267-ECF1-4BDB-ACE9-0BEF15154EF1}"/>
              </a:ext>
            </a:extLst>
          </p:cNvPr>
          <p:cNvSpPr>
            <a:spLocks noChangeArrowheads="1"/>
          </p:cNvSpPr>
          <p:nvPr/>
        </p:nvSpPr>
        <p:spPr bwMode="auto">
          <a:xfrm>
            <a:off x="7701891" y="2597633"/>
            <a:ext cx="25125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自媒体传播</a:t>
            </a:r>
            <a:endParaRPr lang="id-ID" altLang="id-ID" sz="1000" noProof="1">
              <a:solidFill>
                <a:srgbClr val="3AB6AF"/>
              </a:solidFill>
              <a:latin typeface="+mn-lt"/>
            </a:endParaRPr>
          </a:p>
        </p:txBody>
      </p:sp>
      <p:sp>
        <p:nvSpPr>
          <p:cNvPr id="70" name="矩形 69">
            <a:extLst>
              <a:ext uri="{FF2B5EF4-FFF2-40B4-BE49-F238E27FC236}">
                <a16:creationId xmlns:a16="http://schemas.microsoft.com/office/drawing/2014/main" id="{8F5C7DDF-B76D-4364-A5B3-DC3091039E9A}"/>
              </a:ext>
            </a:extLst>
          </p:cNvPr>
          <p:cNvSpPr/>
          <p:nvPr/>
        </p:nvSpPr>
        <p:spPr>
          <a:xfrm>
            <a:off x="7666683" y="1804208"/>
            <a:ext cx="2841052" cy="261610"/>
          </a:xfrm>
          <a:prstGeom prst="rect">
            <a:avLst/>
          </a:prstGeom>
        </p:spPr>
        <p:txBody>
          <a:bodyPr wrap="square">
            <a:spAutoFit/>
          </a:body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可信性非常高、传播成本低、具有团体性</a:t>
            </a:r>
          </a:p>
        </p:txBody>
      </p:sp>
      <p:sp>
        <p:nvSpPr>
          <p:cNvPr id="71" name="矩形 70">
            <a:extLst>
              <a:ext uri="{FF2B5EF4-FFF2-40B4-BE49-F238E27FC236}">
                <a16:creationId xmlns:a16="http://schemas.microsoft.com/office/drawing/2014/main" id="{F70342EE-1748-407E-BC60-6AE55B2ADA74}"/>
              </a:ext>
            </a:extLst>
          </p:cNvPr>
          <p:cNvSpPr/>
          <p:nvPr/>
        </p:nvSpPr>
        <p:spPr>
          <a:xfrm>
            <a:off x="7701890" y="2828414"/>
            <a:ext cx="3867810" cy="600164"/>
          </a:xfrm>
          <a:prstGeom prst="rect">
            <a:avLst/>
          </a:prstGeom>
        </p:spPr>
        <p:txBody>
          <a:bodyPr wrap="square">
            <a:spAutoFit/>
          </a:bodyPr>
          <a:lstStyle/>
          <a:p>
            <a:pPr>
              <a:defRPr/>
            </a:pPr>
            <a:r>
              <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rPr>
              <a:t>帮助品牌零成本获得搜索引擎的排位，达到宣传的目的。互动传播性强</a:t>
            </a:r>
            <a:r>
              <a:rPr lang="en-US" altLang="zh-CN" sz="11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rPr>
              <a:t> 效应好 </a:t>
            </a: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，传播成本低</a:t>
            </a:r>
            <a:r>
              <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rPr>
              <a:t>每一位看到的人都是潜在的消费者。</a:t>
            </a:r>
          </a:p>
        </p:txBody>
      </p:sp>
      <p:sp>
        <p:nvSpPr>
          <p:cNvPr id="72" name="Rektangel 76">
            <a:extLst>
              <a:ext uri="{FF2B5EF4-FFF2-40B4-BE49-F238E27FC236}">
                <a16:creationId xmlns:a16="http://schemas.microsoft.com/office/drawing/2014/main" id="{07693A76-1AE2-444A-9557-7BBF37CB3A77}"/>
              </a:ext>
            </a:extLst>
          </p:cNvPr>
          <p:cNvSpPr>
            <a:spLocks noChangeArrowheads="1"/>
          </p:cNvSpPr>
          <p:nvPr/>
        </p:nvSpPr>
        <p:spPr bwMode="auto">
          <a:xfrm>
            <a:off x="7666683" y="3783656"/>
            <a:ext cx="26631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视频营销</a:t>
            </a:r>
            <a:endParaRPr lang="id-ID" altLang="id-ID" sz="1400" noProof="1">
              <a:solidFill>
                <a:srgbClr val="3AB6AF"/>
              </a:solidFill>
              <a:latin typeface="+mn-lt"/>
            </a:endParaRPr>
          </a:p>
        </p:txBody>
      </p:sp>
      <p:sp>
        <p:nvSpPr>
          <p:cNvPr id="73" name="Rektangel 76">
            <a:extLst>
              <a:ext uri="{FF2B5EF4-FFF2-40B4-BE49-F238E27FC236}">
                <a16:creationId xmlns:a16="http://schemas.microsoft.com/office/drawing/2014/main" id="{6B5FD1AB-E073-4708-BB81-3485FC03080D}"/>
              </a:ext>
            </a:extLst>
          </p:cNvPr>
          <p:cNvSpPr>
            <a:spLocks noChangeArrowheads="1"/>
          </p:cNvSpPr>
          <p:nvPr/>
        </p:nvSpPr>
        <p:spPr bwMode="auto">
          <a:xfrm>
            <a:off x="7701890" y="4871151"/>
            <a:ext cx="26631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论坛传播</a:t>
            </a:r>
            <a:endParaRPr lang="id-ID" altLang="id-ID" sz="1400" noProof="1">
              <a:solidFill>
                <a:schemeClr val="bg1">
                  <a:lumMod val="50000"/>
                </a:schemeClr>
              </a:solidFill>
              <a:latin typeface="+mn-lt"/>
            </a:endParaRPr>
          </a:p>
        </p:txBody>
      </p:sp>
      <p:sp>
        <p:nvSpPr>
          <p:cNvPr id="75" name="矩形 74">
            <a:extLst>
              <a:ext uri="{FF2B5EF4-FFF2-40B4-BE49-F238E27FC236}">
                <a16:creationId xmlns:a16="http://schemas.microsoft.com/office/drawing/2014/main" id="{3FD1C957-4A4F-46D8-B47A-CEF09566947C}"/>
              </a:ext>
            </a:extLst>
          </p:cNvPr>
          <p:cNvSpPr/>
          <p:nvPr/>
        </p:nvSpPr>
        <p:spPr>
          <a:xfrm>
            <a:off x="7663035" y="4065972"/>
            <a:ext cx="2841052" cy="600164"/>
          </a:xfrm>
          <a:prstGeom prst="rect">
            <a:avLst/>
          </a:prstGeom>
        </p:spPr>
        <p:txBody>
          <a:bodyPr wrap="square">
            <a:spAutoFit/>
          </a:body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具有感染力强、形式内容多样、肆意创意、互动性、主动传播性、传播速度快、成本低廉优点</a:t>
            </a:r>
          </a:p>
        </p:txBody>
      </p:sp>
      <p:sp>
        <p:nvSpPr>
          <p:cNvPr id="76" name="矩形 75">
            <a:extLst>
              <a:ext uri="{FF2B5EF4-FFF2-40B4-BE49-F238E27FC236}">
                <a16:creationId xmlns:a16="http://schemas.microsoft.com/office/drawing/2014/main" id="{AB220BCC-D5A3-4B90-8ABC-EC969025AFE7}"/>
              </a:ext>
            </a:extLst>
          </p:cNvPr>
          <p:cNvSpPr/>
          <p:nvPr/>
        </p:nvSpPr>
        <p:spPr>
          <a:xfrm>
            <a:off x="7707382" y="5145059"/>
            <a:ext cx="2841052" cy="600164"/>
          </a:xfrm>
          <a:prstGeom prst="rect">
            <a:avLst/>
          </a:prstGeom>
        </p:spPr>
        <p:txBody>
          <a:bodyPr wrap="square">
            <a:spAutoFit/>
          </a:body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参与论坛讨论，巧妙发布产品宣传贴</a:t>
            </a:r>
          </a:p>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从而让目标客户更加深刻地了解产品和服务。最终达到品牌宣传、加深市场认知度的目的。</a:t>
            </a:r>
          </a:p>
        </p:txBody>
      </p:sp>
      <p:sp>
        <p:nvSpPr>
          <p:cNvPr id="87" name="任意多边形 523">
            <a:extLst>
              <a:ext uri="{FF2B5EF4-FFF2-40B4-BE49-F238E27FC236}">
                <a16:creationId xmlns:a16="http://schemas.microsoft.com/office/drawing/2014/main" id="{395BAD0C-4EFF-4F73-AF54-DDE047634D7B}"/>
              </a:ext>
            </a:extLst>
          </p:cNvPr>
          <p:cNvSpPr/>
          <p:nvPr/>
        </p:nvSpPr>
        <p:spPr>
          <a:xfrm>
            <a:off x="1590162" y="2431706"/>
            <a:ext cx="2448615" cy="2285371"/>
          </a:xfrm>
          <a:custGeom>
            <a:avLst/>
            <a:gdLst/>
            <a:ahLst/>
            <a:cxnLst/>
            <a:rect l="l" t="t" r="r" b="b"/>
            <a:pathLst>
              <a:path w="275545" h="257175">
                <a:moveTo>
                  <a:pt x="86395" y="137773"/>
                </a:moveTo>
                <a:cubicBezTo>
                  <a:pt x="87352" y="137773"/>
                  <a:pt x="89409" y="138801"/>
                  <a:pt x="92566" y="140858"/>
                </a:cubicBezTo>
                <a:cubicBezTo>
                  <a:pt x="95723" y="142915"/>
                  <a:pt x="99215" y="145211"/>
                  <a:pt x="103042" y="147747"/>
                </a:cubicBezTo>
                <a:cubicBezTo>
                  <a:pt x="106869" y="150282"/>
                  <a:pt x="111988" y="152578"/>
                  <a:pt x="118398" y="154635"/>
                </a:cubicBezTo>
                <a:cubicBezTo>
                  <a:pt x="124808" y="156693"/>
                  <a:pt x="131267" y="157721"/>
                  <a:pt x="137772" y="157721"/>
                </a:cubicBezTo>
                <a:cubicBezTo>
                  <a:pt x="144278" y="157721"/>
                  <a:pt x="150736" y="156693"/>
                  <a:pt x="157147" y="154635"/>
                </a:cubicBezTo>
                <a:cubicBezTo>
                  <a:pt x="163557" y="152578"/>
                  <a:pt x="168676" y="150282"/>
                  <a:pt x="172503" y="147747"/>
                </a:cubicBezTo>
                <a:cubicBezTo>
                  <a:pt x="176330" y="145211"/>
                  <a:pt x="179822" y="142915"/>
                  <a:pt x="182979" y="140858"/>
                </a:cubicBezTo>
                <a:cubicBezTo>
                  <a:pt x="186136" y="138801"/>
                  <a:pt x="188193" y="137773"/>
                  <a:pt x="189150" y="137773"/>
                </a:cubicBezTo>
                <a:cubicBezTo>
                  <a:pt x="194986" y="137773"/>
                  <a:pt x="200320" y="138729"/>
                  <a:pt x="205152" y="140643"/>
                </a:cubicBezTo>
                <a:cubicBezTo>
                  <a:pt x="209983" y="142557"/>
                  <a:pt x="214073" y="145116"/>
                  <a:pt x="217422" y="148321"/>
                </a:cubicBezTo>
                <a:cubicBezTo>
                  <a:pt x="220771" y="151526"/>
                  <a:pt x="223737" y="155401"/>
                  <a:pt x="226320" y="159945"/>
                </a:cubicBezTo>
                <a:cubicBezTo>
                  <a:pt x="228903" y="164490"/>
                  <a:pt x="230960" y="169154"/>
                  <a:pt x="232491" y="173938"/>
                </a:cubicBezTo>
                <a:cubicBezTo>
                  <a:pt x="234022" y="178722"/>
                  <a:pt x="235289" y="183912"/>
                  <a:pt x="236294" y="189509"/>
                </a:cubicBezTo>
                <a:cubicBezTo>
                  <a:pt x="237299" y="195106"/>
                  <a:pt x="237968" y="200320"/>
                  <a:pt x="238303" y="205152"/>
                </a:cubicBezTo>
                <a:cubicBezTo>
                  <a:pt x="238638" y="209984"/>
                  <a:pt x="238805" y="214935"/>
                  <a:pt x="238805" y="220006"/>
                </a:cubicBezTo>
                <a:cubicBezTo>
                  <a:pt x="238805" y="231487"/>
                  <a:pt x="235313" y="240552"/>
                  <a:pt x="228329" y="247201"/>
                </a:cubicBezTo>
                <a:cubicBezTo>
                  <a:pt x="221345" y="253851"/>
                  <a:pt x="212064" y="257175"/>
                  <a:pt x="200488" y="257175"/>
                </a:cubicBezTo>
                <a:lnTo>
                  <a:pt x="75057" y="257175"/>
                </a:lnTo>
                <a:cubicBezTo>
                  <a:pt x="63481" y="257175"/>
                  <a:pt x="54200" y="253851"/>
                  <a:pt x="47216" y="247201"/>
                </a:cubicBezTo>
                <a:cubicBezTo>
                  <a:pt x="40232" y="240552"/>
                  <a:pt x="36739" y="231487"/>
                  <a:pt x="36739" y="220006"/>
                </a:cubicBezTo>
                <a:cubicBezTo>
                  <a:pt x="36739" y="214935"/>
                  <a:pt x="36907" y="209984"/>
                  <a:pt x="37242" y="205152"/>
                </a:cubicBezTo>
                <a:cubicBezTo>
                  <a:pt x="37577" y="200320"/>
                  <a:pt x="38246" y="195106"/>
                  <a:pt x="39251" y="189509"/>
                </a:cubicBezTo>
                <a:cubicBezTo>
                  <a:pt x="40255" y="183912"/>
                  <a:pt x="41523" y="178722"/>
                  <a:pt x="43054" y="173938"/>
                </a:cubicBezTo>
                <a:cubicBezTo>
                  <a:pt x="44585" y="169154"/>
                  <a:pt x="46642" y="164490"/>
                  <a:pt x="49225" y="159945"/>
                </a:cubicBezTo>
                <a:cubicBezTo>
                  <a:pt x="51808" y="155401"/>
                  <a:pt x="54774" y="151526"/>
                  <a:pt x="58123" y="148321"/>
                </a:cubicBezTo>
                <a:cubicBezTo>
                  <a:pt x="61471" y="145116"/>
                  <a:pt x="65562" y="142557"/>
                  <a:pt x="70393" y="140643"/>
                </a:cubicBezTo>
                <a:cubicBezTo>
                  <a:pt x="75225" y="138729"/>
                  <a:pt x="80559" y="137773"/>
                  <a:pt x="86395" y="137773"/>
                </a:cubicBezTo>
                <a:close/>
                <a:moveTo>
                  <a:pt x="257749" y="73479"/>
                </a:moveTo>
                <a:cubicBezTo>
                  <a:pt x="269613" y="73479"/>
                  <a:pt x="275545" y="90366"/>
                  <a:pt x="275545" y="124139"/>
                </a:cubicBezTo>
                <a:cubicBezTo>
                  <a:pt x="275545" y="131602"/>
                  <a:pt x="272866" y="137270"/>
                  <a:pt x="267508" y="141145"/>
                </a:cubicBezTo>
                <a:cubicBezTo>
                  <a:pt x="262150" y="145020"/>
                  <a:pt x="255549" y="146958"/>
                  <a:pt x="247703" y="146958"/>
                </a:cubicBezTo>
                <a:lnTo>
                  <a:pt x="228473" y="146958"/>
                </a:lnTo>
                <a:cubicBezTo>
                  <a:pt x="218618" y="135190"/>
                  <a:pt x="205941" y="129066"/>
                  <a:pt x="190442" y="128588"/>
                </a:cubicBezTo>
                <a:cubicBezTo>
                  <a:pt x="198191" y="117394"/>
                  <a:pt x="202066" y="105147"/>
                  <a:pt x="202066" y="91849"/>
                </a:cubicBezTo>
                <a:cubicBezTo>
                  <a:pt x="202066" y="89074"/>
                  <a:pt x="201827" y="85917"/>
                  <a:pt x="201349" y="82377"/>
                </a:cubicBezTo>
                <a:cubicBezTo>
                  <a:pt x="207663" y="84577"/>
                  <a:pt x="214026" y="85678"/>
                  <a:pt x="220436" y="85678"/>
                </a:cubicBezTo>
                <a:cubicBezTo>
                  <a:pt x="226081" y="85678"/>
                  <a:pt x="231773" y="84649"/>
                  <a:pt x="237514" y="82592"/>
                </a:cubicBezTo>
                <a:cubicBezTo>
                  <a:pt x="243254" y="80535"/>
                  <a:pt x="247919" y="78502"/>
                  <a:pt x="251506" y="76493"/>
                </a:cubicBezTo>
                <a:cubicBezTo>
                  <a:pt x="255094" y="74484"/>
                  <a:pt x="257175" y="73479"/>
                  <a:pt x="257749" y="73479"/>
                </a:cubicBezTo>
                <a:close/>
                <a:moveTo>
                  <a:pt x="17796" y="73479"/>
                </a:moveTo>
                <a:cubicBezTo>
                  <a:pt x="18370" y="73479"/>
                  <a:pt x="20451" y="74484"/>
                  <a:pt x="24039" y="76493"/>
                </a:cubicBezTo>
                <a:cubicBezTo>
                  <a:pt x="27626" y="78502"/>
                  <a:pt x="32291" y="80535"/>
                  <a:pt x="38031" y="82592"/>
                </a:cubicBezTo>
                <a:cubicBezTo>
                  <a:pt x="43772" y="84649"/>
                  <a:pt x="49464" y="85678"/>
                  <a:pt x="55109" y="85678"/>
                </a:cubicBezTo>
                <a:cubicBezTo>
                  <a:pt x="61519" y="85678"/>
                  <a:pt x="67882" y="84577"/>
                  <a:pt x="74196" y="82377"/>
                </a:cubicBezTo>
                <a:cubicBezTo>
                  <a:pt x="73718" y="85917"/>
                  <a:pt x="73479" y="89074"/>
                  <a:pt x="73479" y="91849"/>
                </a:cubicBezTo>
                <a:cubicBezTo>
                  <a:pt x="73479" y="105147"/>
                  <a:pt x="77354" y="117394"/>
                  <a:pt x="85103" y="128588"/>
                </a:cubicBezTo>
                <a:cubicBezTo>
                  <a:pt x="69604" y="129066"/>
                  <a:pt x="56927" y="135190"/>
                  <a:pt x="47072" y="146958"/>
                </a:cubicBezTo>
                <a:lnTo>
                  <a:pt x="27842" y="146958"/>
                </a:lnTo>
                <a:cubicBezTo>
                  <a:pt x="19996" y="146958"/>
                  <a:pt x="13395" y="145020"/>
                  <a:pt x="8037" y="141145"/>
                </a:cubicBezTo>
                <a:cubicBezTo>
                  <a:pt x="2679" y="137270"/>
                  <a:pt x="0" y="131602"/>
                  <a:pt x="0" y="124139"/>
                </a:cubicBezTo>
                <a:cubicBezTo>
                  <a:pt x="0" y="90366"/>
                  <a:pt x="5932" y="73479"/>
                  <a:pt x="17796" y="73479"/>
                </a:cubicBezTo>
                <a:close/>
                <a:moveTo>
                  <a:pt x="137772" y="36740"/>
                </a:moveTo>
                <a:cubicBezTo>
                  <a:pt x="152985" y="36740"/>
                  <a:pt x="165973" y="42121"/>
                  <a:pt x="176736" y="52885"/>
                </a:cubicBezTo>
                <a:cubicBezTo>
                  <a:pt x="187500" y="63648"/>
                  <a:pt x="192881" y="76636"/>
                  <a:pt x="192881" y="91849"/>
                </a:cubicBezTo>
                <a:cubicBezTo>
                  <a:pt x="192881" y="107061"/>
                  <a:pt x="187500" y="120049"/>
                  <a:pt x="176736" y="130812"/>
                </a:cubicBezTo>
                <a:cubicBezTo>
                  <a:pt x="165973" y="141576"/>
                  <a:pt x="152985" y="146958"/>
                  <a:pt x="137772" y="146958"/>
                </a:cubicBezTo>
                <a:cubicBezTo>
                  <a:pt x="122560" y="146958"/>
                  <a:pt x="109572" y="141576"/>
                  <a:pt x="98809" y="130812"/>
                </a:cubicBezTo>
                <a:cubicBezTo>
                  <a:pt x="88045" y="120049"/>
                  <a:pt x="82664" y="107061"/>
                  <a:pt x="82664" y="91849"/>
                </a:cubicBezTo>
                <a:cubicBezTo>
                  <a:pt x="82664" y="76636"/>
                  <a:pt x="88045" y="63648"/>
                  <a:pt x="98809" y="52885"/>
                </a:cubicBezTo>
                <a:cubicBezTo>
                  <a:pt x="109572" y="42121"/>
                  <a:pt x="122560" y="36740"/>
                  <a:pt x="137772" y="36740"/>
                </a:cubicBezTo>
                <a:close/>
                <a:moveTo>
                  <a:pt x="220436" y="0"/>
                </a:moveTo>
                <a:cubicBezTo>
                  <a:pt x="230577" y="0"/>
                  <a:pt x="239236" y="3588"/>
                  <a:pt x="246412" y="10764"/>
                </a:cubicBezTo>
                <a:cubicBezTo>
                  <a:pt x="253587" y="17940"/>
                  <a:pt x="257175" y="26598"/>
                  <a:pt x="257175" y="36740"/>
                </a:cubicBezTo>
                <a:cubicBezTo>
                  <a:pt x="257175" y="46881"/>
                  <a:pt x="253587" y="55540"/>
                  <a:pt x="246412" y="62716"/>
                </a:cubicBezTo>
                <a:cubicBezTo>
                  <a:pt x="239236" y="69891"/>
                  <a:pt x="230577" y="73479"/>
                  <a:pt x="220436" y="73479"/>
                </a:cubicBezTo>
                <a:cubicBezTo>
                  <a:pt x="210294" y="73479"/>
                  <a:pt x="201636" y="69891"/>
                  <a:pt x="194460" y="62716"/>
                </a:cubicBezTo>
                <a:cubicBezTo>
                  <a:pt x="187284" y="55540"/>
                  <a:pt x="183697" y="46881"/>
                  <a:pt x="183697" y="36740"/>
                </a:cubicBezTo>
                <a:cubicBezTo>
                  <a:pt x="183697" y="26598"/>
                  <a:pt x="187284" y="17940"/>
                  <a:pt x="194460" y="10764"/>
                </a:cubicBezTo>
                <a:cubicBezTo>
                  <a:pt x="201636" y="3588"/>
                  <a:pt x="210294" y="0"/>
                  <a:pt x="220436" y="0"/>
                </a:cubicBezTo>
                <a:close/>
                <a:moveTo>
                  <a:pt x="55109" y="0"/>
                </a:moveTo>
                <a:cubicBezTo>
                  <a:pt x="65251" y="0"/>
                  <a:pt x="73909" y="3588"/>
                  <a:pt x="81085" y="10764"/>
                </a:cubicBezTo>
                <a:cubicBezTo>
                  <a:pt x="88261" y="17940"/>
                  <a:pt x="91848" y="26598"/>
                  <a:pt x="91848" y="36740"/>
                </a:cubicBezTo>
                <a:cubicBezTo>
                  <a:pt x="91848" y="46881"/>
                  <a:pt x="88261" y="55540"/>
                  <a:pt x="81085" y="62716"/>
                </a:cubicBezTo>
                <a:cubicBezTo>
                  <a:pt x="73909" y="69891"/>
                  <a:pt x="65251" y="73479"/>
                  <a:pt x="55109" y="73479"/>
                </a:cubicBezTo>
                <a:cubicBezTo>
                  <a:pt x="44967" y="73479"/>
                  <a:pt x="36309" y="69891"/>
                  <a:pt x="29133" y="62716"/>
                </a:cubicBezTo>
                <a:cubicBezTo>
                  <a:pt x="21958" y="55540"/>
                  <a:pt x="18370" y="46881"/>
                  <a:pt x="18370" y="36740"/>
                </a:cubicBezTo>
                <a:cubicBezTo>
                  <a:pt x="18370" y="26598"/>
                  <a:pt x="21958" y="17940"/>
                  <a:pt x="29133" y="10764"/>
                </a:cubicBezTo>
                <a:cubicBezTo>
                  <a:pt x="36309" y="3588"/>
                  <a:pt x="44967" y="0"/>
                  <a:pt x="55109" y="0"/>
                </a:cubicBezTo>
                <a:close/>
              </a:path>
            </a:pathLst>
          </a:custGeom>
          <a:solidFill>
            <a:srgbClr val="FA6A31"/>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US" sz="2000" dirty="0">
              <a:latin typeface="FontAwesome" pitchFamily="2" charset="0"/>
            </a:endParaRPr>
          </a:p>
        </p:txBody>
      </p:sp>
      <p:grpSp>
        <p:nvGrpSpPr>
          <p:cNvPr id="53" name="组合 55">
            <a:extLst>
              <a:ext uri="{FF2B5EF4-FFF2-40B4-BE49-F238E27FC236}">
                <a16:creationId xmlns:a16="http://schemas.microsoft.com/office/drawing/2014/main" id="{A23FBB6D-15E6-4227-B7BF-A9DF8AEA7558}"/>
              </a:ext>
            </a:extLst>
          </p:cNvPr>
          <p:cNvGrpSpPr/>
          <p:nvPr/>
        </p:nvGrpSpPr>
        <p:grpSpPr bwMode="auto">
          <a:xfrm>
            <a:off x="4193818" y="177245"/>
            <a:ext cx="3573065" cy="696471"/>
            <a:chOff x="3791743" y="5346472"/>
            <a:chExt cx="5833187" cy="1152803"/>
          </a:xfrm>
          <a:effectLst/>
        </p:grpSpPr>
        <p:sp>
          <p:nvSpPr>
            <p:cNvPr id="54" name="任意多边形 166">
              <a:extLst>
                <a:ext uri="{FF2B5EF4-FFF2-40B4-BE49-F238E27FC236}">
                  <a16:creationId xmlns:a16="http://schemas.microsoft.com/office/drawing/2014/main" id="{C75EB6F9-7B5B-4E6B-A2BD-0298DE2C0B18}"/>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55" name="圆角矩形 165">
              <a:extLst>
                <a:ext uri="{FF2B5EF4-FFF2-40B4-BE49-F238E27FC236}">
                  <a16:creationId xmlns:a16="http://schemas.microsoft.com/office/drawing/2014/main" id="{F01B6722-60BE-4C14-BB2E-5509101CBFE0}"/>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FA6A31"/>
                  </a:solidFill>
                  <a:latin typeface="微软雅黑" panose="020B0503020204020204" pitchFamily="34" charset="-122"/>
                  <a:ea typeface="微软雅黑" panose="020B0503020204020204" pitchFamily="34" charset="-122"/>
                  <a:cs typeface="+mn-ea"/>
                  <a:sym typeface="+mn-lt"/>
                </a:rPr>
                <a:t>推广体系</a:t>
              </a:r>
            </a:p>
          </p:txBody>
        </p:sp>
        <p:sp>
          <p:nvSpPr>
            <p:cNvPr id="56" name="圆角矩形 167">
              <a:extLst>
                <a:ext uri="{FF2B5EF4-FFF2-40B4-BE49-F238E27FC236}">
                  <a16:creationId xmlns:a16="http://schemas.microsoft.com/office/drawing/2014/main" id="{4B9ACA72-3708-435C-A124-0980C6C18EAC}"/>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921914066"/>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87"/>
                                        </p:tgtEl>
                                        <p:attrNameLst>
                                          <p:attrName>style.visibility</p:attrName>
                                        </p:attrNameLst>
                                      </p:cBhvr>
                                      <p:to>
                                        <p:strVal val="visible"/>
                                      </p:to>
                                    </p:set>
                                    <p:anim calcmode="lin" valueType="num">
                                      <p:cBhvr>
                                        <p:cTn id="11" dur="500" fill="hold"/>
                                        <p:tgtEl>
                                          <p:spTgt spid="87"/>
                                        </p:tgtEl>
                                        <p:attrNameLst>
                                          <p:attrName>ppt_w</p:attrName>
                                        </p:attrNameLst>
                                      </p:cBhvr>
                                      <p:tavLst>
                                        <p:tav tm="0">
                                          <p:val>
                                            <p:fltVal val="0"/>
                                          </p:val>
                                        </p:tav>
                                        <p:tav tm="100000">
                                          <p:val>
                                            <p:strVal val="#ppt_w"/>
                                          </p:val>
                                        </p:tav>
                                      </p:tavLst>
                                    </p:anim>
                                    <p:anim calcmode="lin" valueType="num">
                                      <p:cBhvr>
                                        <p:cTn id="12" dur="500" fill="hold"/>
                                        <p:tgtEl>
                                          <p:spTgt spid="87"/>
                                        </p:tgtEl>
                                        <p:attrNameLst>
                                          <p:attrName>ppt_h</p:attrName>
                                        </p:attrNameLst>
                                      </p:cBhvr>
                                      <p:tavLst>
                                        <p:tav tm="0">
                                          <p:val>
                                            <p:fltVal val="0"/>
                                          </p:val>
                                        </p:tav>
                                        <p:tav tm="100000">
                                          <p:val>
                                            <p:strVal val="#ppt_h"/>
                                          </p:val>
                                        </p:tav>
                                      </p:tavLst>
                                    </p:anim>
                                    <p:animEffect transition="in" filter="fade">
                                      <p:cBhvr>
                                        <p:cTn id="13" dur="500"/>
                                        <p:tgtEl>
                                          <p:spTgt spid="87"/>
                                        </p:tgtEl>
                                      </p:cBhvr>
                                    </p:animEffect>
                                  </p:childTnLst>
                                </p:cTn>
                              </p:par>
                              <p:par>
                                <p:cTn id="14" presetID="2" presetClass="entr" presetSubtype="4" fill="hold" grpId="0" nodeType="withEffect">
                                  <p:stCondLst>
                                    <p:cond delay="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1000" fill="hold">
                                          <p:stCondLst>
                                            <p:cond delay="0"/>
                                          </p:stCondLst>
                                        </p:cTn>
                                        <p:tgtEl>
                                          <p:spTgt spid="30"/>
                                        </p:tgtEl>
                                        <p:attrNameLst>
                                          <p:attrName>ppt_x</p:attrName>
                                        </p:attrNameLst>
                                      </p:cBhvr>
                                      <p:tavLst>
                                        <p:tav tm="0">
                                          <p:val>
                                            <p:strVal val="0-#ppt_w/2"/>
                                          </p:val>
                                        </p:tav>
                                        <p:tav tm="100000">
                                          <p:val>
                                            <p:strVal val="#ppt_x"/>
                                          </p:val>
                                        </p:tav>
                                      </p:tavLst>
                                    </p:anim>
                                    <p:anim calcmode="lin" valueType="num">
                                      <p:cBhvr additive="base">
                                        <p:cTn id="17" dur="1000" fill="hold">
                                          <p:stCondLst>
                                            <p:cond delay="0"/>
                                          </p:stCondLst>
                                        </p:cTn>
                                        <p:tgtEl>
                                          <p:spTgt spid="30"/>
                                        </p:tgtEl>
                                        <p:attrNameLst>
                                          <p:attrName>ppt_y</p:attrName>
                                        </p:attrNameLst>
                                      </p:cBhvr>
                                      <p:tavLst>
                                        <p:tav tm="0">
                                          <p:val>
                                            <p:strVal val="#ppt_y+0.030"/>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1000" fill="hold">
                                          <p:stCondLst>
                                            <p:cond delay="0"/>
                                          </p:stCondLst>
                                        </p:cTn>
                                        <p:tgtEl>
                                          <p:spTgt spid="34"/>
                                        </p:tgtEl>
                                        <p:attrNameLst>
                                          <p:attrName>ppt_x</p:attrName>
                                        </p:attrNameLst>
                                      </p:cBhvr>
                                      <p:tavLst>
                                        <p:tav tm="0">
                                          <p:val>
                                            <p:strVal val="0-#ppt_w/2"/>
                                          </p:val>
                                        </p:tav>
                                        <p:tav tm="100000">
                                          <p:val>
                                            <p:strVal val="#ppt_x"/>
                                          </p:val>
                                        </p:tav>
                                      </p:tavLst>
                                    </p:anim>
                                    <p:anim calcmode="lin" valueType="num">
                                      <p:cBhvr additive="base">
                                        <p:cTn id="21" dur="1000" fill="hold">
                                          <p:stCondLst>
                                            <p:cond delay="0"/>
                                          </p:stCondLst>
                                        </p:cTn>
                                        <p:tgtEl>
                                          <p:spTgt spid="34"/>
                                        </p:tgtEl>
                                        <p:attrNameLst>
                                          <p:attrName>ppt_y</p:attrName>
                                        </p:attrNameLst>
                                      </p:cBhvr>
                                      <p:tavLst>
                                        <p:tav tm="0">
                                          <p:val>
                                            <p:strVal val="#ppt_y+0.536"/>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1000" fill="hold">
                                          <p:stCondLst>
                                            <p:cond delay="0"/>
                                          </p:stCondLst>
                                        </p:cTn>
                                        <p:tgtEl>
                                          <p:spTgt spid="35"/>
                                        </p:tgtEl>
                                        <p:attrNameLst>
                                          <p:attrName>ppt_x</p:attrName>
                                        </p:attrNameLst>
                                      </p:cBhvr>
                                      <p:tavLst>
                                        <p:tav tm="0">
                                          <p:val>
                                            <p:strVal val="#ppt_x-0.368"/>
                                          </p:val>
                                        </p:tav>
                                        <p:tav tm="100000">
                                          <p:val>
                                            <p:strVal val="#ppt_x"/>
                                          </p:val>
                                        </p:tav>
                                      </p:tavLst>
                                    </p:anim>
                                    <p:anim calcmode="lin" valueType="num">
                                      <p:cBhvr additive="base">
                                        <p:cTn id="25" dur="1000" fill="hold">
                                          <p:stCondLst>
                                            <p:cond delay="0"/>
                                          </p:stCondLst>
                                        </p:cTn>
                                        <p:tgtEl>
                                          <p:spTgt spid="3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1000" fill="hold">
                                          <p:stCondLst>
                                            <p:cond delay="0"/>
                                          </p:stCondLst>
                                        </p:cTn>
                                        <p:tgtEl>
                                          <p:spTgt spid="36"/>
                                        </p:tgtEl>
                                        <p:attrNameLst>
                                          <p:attrName>ppt_x</p:attrName>
                                        </p:attrNameLst>
                                      </p:cBhvr>
                                      <p:tavLst>
                                        <p:tav tm="0">
                                          <p:val>
                                            <p:strVal val="#ppt_x-0.019"/>
                                          </p:val>
                                        </p:tav>
                                        <p:tav tm="100000">
                                          <p:val>
                                            <p:strVal val="#ppt_x"/>
                                          </p:val>
                                        </p:tav>
                                      </p:tavLst>
                                    </p:anim>
                                    <p:anim calcmode="lin" valueType="num">
                                      <p:cBhvr additive="base">
                                        <p:cTn id="29" dur="1000" fill="hold">
                                          <p:stCondLst>
                                            <p:cond delay="0"/>
                                          </p:stCondLst>
                                        </p:cTn>
                                        <p:tgtEl>
                                          <p:spTgt spid="36"/>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1000" fill="hold">
                                          <p:stCondLst>
                                            <p:cond delay="0"/>
                                          </p:stCondLst>
                                        </p:cTn>
                                        <p:tgtEl>
                                          <p:spTgt spid="37"/>
                                        </p:tgtEl>
                                        <p:attrNameLst>
                                          <p:attrName>ppt_x</p:attrName>
                                        </p:attrNameLst>
                                      </p:cBhvr>
                                      <p:tavLst>
                                        <p:tav tm="0">
                                          <p:val>
                                            <p:strVal val="#ppt_x-0.201"/>
                                          </p:val>
                                        </p:tav>
                                        <p:tav tm="100000">
                                          <p:val>
                                            <p:strVal val="#ppt_x"/>
                                          </p:val>
                                        </p:tav>
                                      </p:tavLst>
                                    </p:anim>
                                    <p:anim calcmode="lin" valueType="num">
                                      <p:cBhvr additive="base">
                                        <p:cTn id="33" dur="1000" fill="hold">
                                          <p:stCondLst>
                                            <p:cond delay="0"/>
                                          </p:stCondLst>
                                        </p:cTn>
                                        <p:tgtEl>
                                          <p:spTgt spid="3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1000" fill="hold">
                                          <p:stCondLst>
                                            <p:cond delay="0"/>
                                          </p:stCondLst>
                                        </p:cTn>
                                        <p:tgtEl>
                                          <p:spTgt spid="46"/>
                                        </p:tgtEl>
                                        <p:attrNameLst>
                                          <p:attrName>ppt_x</p:attrName>
                                        </p:attrNameLst>
                                      </p:cBhvr>
                                      <p:tavLst>
                                        <p:tav tm="0">
                                          <p:val>
                                            <p:strVal val="#ppt_x-0.006"/>
                                          </p:val>
                                        </p:tav>
                                        <p:tav tm="100000">
                                          <p:val>
                                            <p:strVal val="#ppt_x"/>
                                          </p:val>
                                        </p:tav>
                                      </p:tavLst>
                                    </p:anim>
                                    <p:anim calcmode="lin" valueType="num">
                                      <p:cBhvr additive="base">
                                        <p:cTn id="37" dur="1000" fill="hold">
                                          <p:stCondLst>
                                            <p:cond delay="0"/>
                                          </p:stCondLst>
                                        </p:cTn>
                                        <p:tgtEl>
                                          <p:spTgt spid="4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47"/>
                                        </p:tgtEl>
                                        <p:attrNameLst>
                                          <p:attrName>style.visibility</p:attrName>
                                        </p:attrNameLst>
                                      </p:cBhvr>
                                      <p:to>
                                        <p:strVal val="visible"/>
                                      </p:to>
                                    </p:set>
                                    <p:anim calcmode="lin" valueType="num">
                                      <p:cBhvr additive="base">
                                        <p:cTn id="40" dur="1000" fill="hold">
                                          <p:stCondLst>
                                            <p:cond delay="0"/>
                                          </p:stCondLst>
                                        </p:cTn>
                                        <p:tgtEl>
                                          <p:spTgt spid="47"/>
                                        </p:tgtEl>
                                        <p:attrNameLst>
                                          <p:attrName>ppt_x</p:attrName>
                                        </p:attrNameLst>
                                      </p:cBhvr>
                                      <p:tavLst>
                                        <p:tav tm="0">
                                          <p:val>
                                            <p:strVal val="0-#ppt_w/2"/>
                                          </p:val>
                                        </p:tav>
                                        <p:tav tm="100000">
                                          <p:val>
                                            <p:strVal val="#ppt_x"/>
                                          </p:val>
                                        </p:tav>
                                      </p:tavLst>
                                    </p:anim>
                                    <p:anim calcmode="lin" valueType="num">
                                      <p:cBhvr additive="base">
                                        <p:cTn id="41" dur="1000" fill="hold">
                                          <p:stCondLst>
                                            <p:cond delay="0"/>
                                          </p:stCondLst>
                                        </p:cTn>
                                        <p:tgtEl>
                                          <p:spTgt spid="47"/>
                                        </p:tgtEl>
                                        <p:attrNameLst>
                                          <p:attrName>ppt_y</p:attrName>
                                        </p:attrNameLst>
                                      </p:cBhvr>
                                      <p:tavLst>
                                        <p:tav tm="0">
                                          <p:val>
                                            <p:strVal val="#ppt_y-0.266"/>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additive="base">
                                        <p:cTn id="44" dur="1000" fill="hold">
                                          <p:stCondLst>
                                            <p:cond delay="0"/>
                                          </p:stCondLst>
                                        </p:cTn>
                                        <p:tgtEl>
                                          <p:spTgt spid="48"/>
                                        </p:tgtEl>
                                        <p:attrNameLst>
                                          <p:attrName>ppt_x</p:attrName>
                                        </p:attrNameLst>
                                      </p:cBhvr>
                                      <p:tavLst>
                                        <p:tav tm="0">
                                          <p:val>
                                            <p:strVal val="#ppt_x-0.011"/>
                                          </p:val>
                                        </p:tav>
                                        <p:tav tm="100000">
                                          <p:val>
                                            <p:strVal val="#ppt_x"/>
                                          </p:val>
                                        </p:tav>
                                      </p:tavLst>
                                    </p:anim>
                                    <p:anim calcmode="lin" valueType="num">
                                      <p:cBhvr additive="base">
                                        <p:cTn id="45" dur="1000" fill="hold">
                                          <p:stCondLst>
                                            <p:cond delay="0"/>
                                          </p:stCondLst>
                                        </p:cTn>
                                        <p:tgtEl>
                                          <p:spTgt spid="48"/>
                                        </p:tgtEl>
                                        <p:attrNameLst>
                                          <p:attrName>ppt_y</p:attrName>
                                        </p:attrNameLst>
                                      </p:cBhvr>
                                      <p:tavLst>
                                        <p:tav tm="0">
                                          <p:val>
                                            <p:strVal val="0-#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60"/>
                                        </p:tgtEl>
                                        <p:attrNameLst>
                                          <p:attrName>style.visibility</p:attrName>
                                        </p:attrNameLst>
                                      </p:cBhvr>
                                      <p:to>
                                        <p:strVal val="visible"/>
                                      </p:to>
                                    </p:set>
                                    <p:anim calcmode="lin" valueType="num">
                                      <p:cBhvr additive="base">
                                        <p:cTn id="48" dur="1000" fill="hold">
                                          <p:stCondLst>
                                            <p:cond delay="0"/>
                                          </p:stCondLst>
                                        </p:cTn>
                                        <p:tgtEl>
                                          <p:spTgt spid="60"/>
                                        </p:tgtEl>
                                        <p:attrNameLst>
                                          <p:attrName>ppt_x</p:attrName>
                                        </p:attrNameLst>
                                      </p:cBhvr>
                                      <p:tavLst>
                                        <p:tav tm="0">
                                          <p:val>
                                            <p:strVal val="#ppt_x-0.012"/>
                                          </p:val>
                                        </p:tav>
                                        <p:tav tm="100000">
                                          <p:val>
                                            <p:strVal val="#ppt_x"/>
                                          </p:val>
                                        </p:tav>
                                      </p:tavLst>
                                    </p:anim>
                                    <p:anim calcmode="lin" valueType="num">
                                      <p:cBhvr additive="base">
                                        <p:cTn id="49" dur="1000" fill="hold">
                                          <p:stCondLst>
                                            <p:cond delay="0"/>
                                          </p:stCondLst>
                                        </p:cTn>
                                        <p:tgtEl>
                                          <p:spTgt spid="60"/>
                                        </p:tgtEl>
                                        <p:attrNameLst>
                                          <p:attrName>ppt_y</p:attrName>
                                        </p:attrNameLst>
                                      </p:cBhvr>
                                      <p:tavLst>
                                        <p:tav tm="0">
                                          <p:val>
                                            <p:strVal val="0-#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61"/>
                                        </p:tgtEl>
                                        <p:attrNameLst>
                                          <p:attrName>style.visibility</p:attrName>
                                        </p:attrNameLst>
                                      </p:cBhvr>
                                      <p:to>
                                        <p:strVal val="visible"/>
                                      </p:to>
                                    </p:set>
                                    <p:anim calcmode="lin" valueType="num">
                                      <p:cBhvr additive="base">
                                        <p:cTn id="52" dur="1000" fill="hold">
                                          <p:stCondLst>
                                            <p:cond delay="0"/>
                                          </p:stCondLst>
                                        </p:cTn>
                                        <p:tgtEl>
                                          <p:spTgt spid="61"/>
                                        </p:tgtEl>
                                        <p:attrNameLst>
                                          <p:attrName>ppt_x</p:attrName>
                                        </p:attrNameLst>
                                      </p:cBhvr>
                                      <p:tavLst>
                                        <p:tav tm="0">
                                          <p:val>
                                            <p:strVal val="#ppt_x-0.232"/>
                                          </p:val>
                                        </p:tav>
                                        <p:tav tm="100000">
                                          <p:val>
                                            <p:strVal val="#ppt_x"/>
                                          </p:val>
                                        </p:tav>
                                      </p:tavLst>
                                    </p:anim>
                                    <p:anim calcmode="lin" valueType="num">
                                      <p:cBhvr additive="base">
                                        <p:cTn id="53" dur="1000" fill="hold">
                                          <p:stCondLst>
                                            <p:cond delay="0"/>
                                          </p:stCondLst>
                                        </p:cTn>
                                        <p:tgtEl>
                                          <p:spTgt spid="6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64"/>
                                        </p:tgtEl>
                                        <p:attrNameLst>
                                          <p:attrName>style.visibility</p:attrName>
                                        </p:attrNameLst>
                                      </p:cBhvr>
                                      <p:to>
                                        <p:strVal val="visible"/>
                                      </p:to>
                                    </p:set>
                                    <p:anim calcmode="lin" valueType="num">
                                      <p:cBhvr additive="base">
                                        <p:cTn id="56" dur="1000" fill="hold">
                                          <p:stCondLst>
                                            <p:cond delay="0"/>
                                          </p:stCondLst>
                                        </p:cTn>
                                        <p:tgtEl>
                                          <p:spTgt spid="64"/>
                                        </p:tgtEl>
                                        <p:attrNameLst>
                                          <p:attrName>ppt_x</p:attrName>
                                        </p:attrNameLst>
                                      </p:cBhvr>
                                      <p:tavLst>
                                        <p:tav tm="0">
                                          <p:val>
                                            <p:strVal val="#ppt_x-0.016"/>
                                          </p:val>
                                        </p:tav>
                                        <p:tav tm="100000">
                                          <p:val>
                                            <p:strVal val="#ppt_x"/>
                                          </p:val>
                                        </p:tav>
                                      </p:tavLst>
                                    </p:anim>
                                    <p:anim calcmode="lin" valueType="num">
                                      <p:cBhvr additive="base">
                                        <p:cTn id="57" dur="1000" fill="hold">
                                          <p:stCondLst>
                                            <p:cond delay="0"/>
                                          </p:stCondLst>
                                        </p:cTn>
                                        <p:tgtEl>
                                          <p:spTgt spid="64"/>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65"/>
                                        </p:tgtEl>
                                        <p:attrNameLst>
                                          <p:attrName>style.visibility</p:attrName>
                                        </p:attrNameLst>
                                      </p:cBhvr>
                                      <p:to>
                                        <p:strVal val="visible"/>
                                      </p:to>
                                    </p:set>
                                    <p:anim calcmode="lin" valueType="num">
                                      <p:cBhvr additive="base">
                                        <p:cTn id="60" dur="1000" fill="hold">
                                          <p:stCondLst>
                                            <p:cond delay="0"/>
                                          </p:stCondLst>
                                        </p:cTn>
                                        <p:tgtEl>
                                          <p:spTgt spid="65"/>
                                        </p:tgtEl>
                                        <p:attrNameLst>
                                          <p:attrName>ppt_x</p:attrName>
                                        </p:attrNameLst>
                                      </p:cBhvr>
                                      <p:tavLst>
                                        <p:tav tm="0">
                                          <p:val>
                                            <p:strVal val="#ppt_x-0.004"/>
                                          </p:val>
                                        </p:tav>
                                        <p:tav tm="100000">
                                          <p:val>
                                            <p:strVal val="#ppt_x"/>
                                          </p:val>
                                        </p:tav>
                                      </p:tavLst>
                                    </p:anim>
                                    <p:anim calcmode="lin" valueType="num">
                                      <p:cBhvr additive="base">
                                        <p:cTn id="61" dur="1000" fill="hold">
                                          <p:stCondLst>
                                            <p:cond delay="0"/>
                                          </p:stCondLst>
                                        </p:cTn>
                                        <p:tgtEl>
                                          <p:spTgt spid="6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68"/>
                                        </p:tgtEl>
                                        <p:attrNameLst>
                                          <p:attrName>style.visibility</p:attrName>
                                        </p:attrNameLst>
                                      </p:cBhvr>
                                      <p:to>
                                        <p:strVal val="visible"/>
                                      </p:to>
                                    </p:set>
                                    <p:anim calcmode="lin" valueType="num">
                                      <p:cBhvr additive="base">
                                        <p:cTn id="64" dur="1000" fill="hold">
                                          <p:stCondLst>
                                            <p:cond delay="0"/>
                                          </p:stCondLst>
                                        </p:cTn>
                                        <p:tgtEl>
                                          <p:spTgt spid="68"/>
                                        </p:tgtEl>
                                        <p:attrNameLst>
                                          <p:attrName>ppt_x</p:attrName>
                                        </p:attrNameLst>
                                      </p:cBhvr>
                                      <p:tavLst>
                                        <p:tav tm="0">
                                          <p:val>
                                            <p:strVal val="#ppt_x+0.198"/>
                                          </p:val>
                                        </p:tav>
                                        <p:tav tm="100000">
                                          <p:val>
                                            <p:strVal val="#ppt_x"/>
                                          </p:val>
                                        </p:tav>
                                      </p:tavLst>
                                    </p:anim>
                                    <p:anim calcmode="lin" valueType="num">
                                      <p:cBhvr additive="base">
                                        <p:cTn id="65" dur="1000" fill="hold">
                                          <p:stCondLst>
                                            <p:cond delay="0"/>
                                          </p:stCondLst>
                                        </p:cTn>
                                        <p:tgtEl>
                                          <p:spTgt spid="68"/>
                                        </p:tgtEl>
                                        <p:attrNameLst>
                                          <p:attrName>ppt_y</p:attrName>
                                        </p:attrNameLst>
                                      </p:cBhvr>
                                      <p:tavLst>
                                        <p:tav tm="0">
                                          <p:val>
                                            <p:strVal val="0-#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69"/>
                                        </p:tgtEl>
                                        <p:attrNameLst>
                                          <p:attrName>style.visibility</p:attrName>
                                        </p:attrNameLst>
                                      </p:cBhvr>
                                      <p:to>
                                        <p:strVal val="visible"/>
                                      </p:to>
                                    </p:set>
                                    <p:anim calcmode="lin" valueType="num">
                                      <p:cBhvr additive="base">
                                        <p:cTn id="68" dur="1000" fill="hold">
                                          <p:stCondLst>
                                            <p:cond delay="0"/>
                                          </p:stCondLst>
                                        </p:cTn>
                                        <p:tgtEl>
                                          <p:spTgt spid="69"/>
                                        </p:tgtEl>
                                        <p:attrNameLst>
                                          <p:attrName>ppt_x</p:attrName>
                                        </p:attrNameLst>
                                      </p:cBhvr>
                                      <p:tavLst>
                                        <p:tav tm="0">
                                          <p:val>
                                            <p:strVal val="1+#ppt_w/2"/>
                                          </p:val>
                                        </p:tav>
                                        <p:tav tm="100000">
                                          <p:val>
                                            <p:strVal val="#ppt_x"/>
                                          </p:val>
                                        </p:tav>
                                      </p:tavLst>
                                    </p:anim>
                                    <p:anim calcmode="lin" valueType="num">
                                      <p:cBhvr additive="base">
                                        <p:cTn id="69" dur="1000" fill="hold">
                                          <p:stCondLst>
                                            <p:cond delay="0"/>
                                          </p:stCondLst>
                                        </p:cTn>
                                        <p:tgtEl>
                                          <p:spTgt spid="69"/>
                                        </p:tgtEl>
                                        <p:attrNameLst>
                                          <p:attrName>ppt_y</p:attrName>
                                        </p:attrNameLst>
                                      </p:cBhvr>
                                      <p:tavLst>
                                        <p:tav tm="0">
                                          <p:val>
                                            <p:strVal val="#ppt_y-0.065"/>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70"/>
                                        </p:tgtEl>
                                        <p:attrNameLst>
                                          <p:attrName>style.visibility</p:attrName>
                                        </p:attrNameLst>
                                      </p:cBhvr>
                                      <p:to>
                                        <p:strVal val="visible"/>
                                      </p:to>
                                    </p:set>
                                    <p:anim calcmode="lin" valueType="num">
                                      <p:cBhvr additive="base">
                                        <p:cTn id="72" dur="1000" fill="hold">
                                          <p:stCondLst>
                                            <p:cond delay="0"/>
                                          </p:stCondLst>
                                        </p:cTn>
                                        <p:tgtEl>
                                          <p:spTgt spid="70"/>
                                        </p:tgtEl>
                                        <p:attrNameLst>
                                          <p:attrName>ppt_x</p:attrName>
                                        </p:attrNameLst>
                                      </p:cBhvr>
                                      <p:tavLst>
                                        <p:tav tm="0">
                                          <p:val>
                                            <p:strVal val="1+#ppt_w/2"/>
                                          </p:val>
                                        </p:tav>
                                        <p:tav tm="100000">
                                          <p:val>
                                            <p:strVal val="#ppt_x"/>
                                          </p:val>
                                        </p:tav>
                                      </p:tavLst>
                                    </p:anim>
                                    <p:anim calcmode="lin" valueType="num">
                                      <p:cBhvr additive="base">
                                        <p:cTn id="73" dur="1000" fill="hold">
                                          <p:stCondLst>
                                            <p:cond delay="0"/>
                                          </p:stCondLst>
                                        </p:cTn>
                                        <p:tgtEl>
                                          <p:spTgt spid="70"/>
                                        </p:tgtEl>
                                        <p:attrNameLst>
                                          <p:attrName>ppt_y</p:attrName>
                                        </p:attrNameLst>
                                      </p:cBhvr>
                                      <p:tavLst>
                                        <p:tav tm="0">
                                          <p:val>
                                            <p:strVal val="#ppt_y-0.344"/>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71"/>
                                        </p:tgtEl>
                                        <p:attrNameLst>
                                          <p:attrName>style.visibility</p:attrName>
                                        </p:attrNameLst>
                                      </p:cBhvr>
                                      <p:to>
                                        <p:strVal val="visible"/>
                                      </p:to>
                                    </p:set>
                                    <p:anim calcmode="lin" valueType="num">
                                      <p:cBhvr additive="base">
                                        <p:cTn id="76" dur="1000" fill="hold">
                                          <p:stCondLst>
                                            <p:cond delay="0"/>
                                          </p:stCondLst>
                                        </p:cTn>
                                        <p:tgtEl>
                                          <p:spTgt spid="71"/>
                                        </p:tgtEl>
                                        <p:attrNameLst>
                                          <p:attrName>ppt_x</p:attrName>
                                        </p:attrNameLst>
                                      </p:cBhvr>
                                      <p:tavLst>
                                        <p:tav tm="0">
                                          <p:val>
                                            <p:strVal val="1+#ppt_w/2"/>
                                          </p:val>
                                        </p:tav>
                                        <p:tav tm="100000">
                                          <p:val>
                                            <p:strVal val="#ppt_x"/>
                                          </p:val>
                                        </p:tav>
                                      </p:tavLst>
                                    </p:anim>
                                    <p:anim calcmode="lin" valueType="num">
                                      <p:cBhvr additive="base">
                                        <p:cTn id="77" dur="1000" fill="hold">
                                          <p:stCondLst>
                                            <p:cond delay="0"/>
                                          </p:stCondLst>
                                        </p:cTn>
                                        <p:tgtEl>
                                          <p:spTgt spid="71"/>
                                        </p:tgtEl>
                                        <p:attrNameLst>
                                          <p:attrName>ppt_y</p:attrName>
                                        </p:attrNameLst>
                                      </p:cBhvr>
                                      <p:tavLst>
                                        <p:tav tm="0">
                                          <p:val>
                                            <p:strVal val="#ppt_y+0.044"/>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additive="base">
                                        <p:cTn id="80" dur="1000" fill="hold">
                                          <p:stCondLst>
                                            <p:cond delay="0"/>
                                          </p:stCondLst>
                                        </p:cTn>
                                        <p:tgtEl>
                                          <p:spTgt spid="72"/>
                                        </p:tgtEl>
                                        <p:attrNameLst>
                                          <p:attrName>ppt_x</p:attrName>
                                        </p:attrNameLst>
                                      </p:cBhvr>
                                      <p:tavLst>
                                        <p:tav tm="0">
                                          <p:val>
                                            <p:strVal val="1+#ppt_w/2"/>
                                          </p:val>
                                        </p:tav>
                                        <p:tav tm="100000">
                                          <p:val>
                                            <p:strVal val="#ppt_x"/>
                                          </p:val>
                                        </p:tav>
                                      </p:tavLst>
                                    </p:anim>
                                    <p:anim calcmode="lin" valueType="num">
                                      <p:cBhvr additive="base">
                                        <p:cTn id="81" dur="1000" fill="hold">
                                          <p:stCondLst>
                                            <p:cond delay="0"/>
                                          </p:stCondLst>
                                        </p:cTn>
                                        <p:tgtEl>
                                          <p:spTgt spid="72"/>
                                        </p:tgtEl>
                                        <p:attrNameLst>
                                          <p:attrName>ppt_y</p:attrName>
                                        </p:attrNameLst>
                                      </p:cBhvr>
                                      <p:tavLst>
                                        <p:tav tm="0">
                                          <p:val>
                                            <p:strVal val="#ppt_y+0.339"/>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73"/>
                                        </p:tgtEl>
                                        <p:attrNameLst>
                                          <p:attrName>style.visibility</p:attrName>
                                        </p:attrNameLst>
                                      </p:cBhvr>
                                      <p:to>
                                        <p:strVal val="visible"/>
                                      </p:to>
                                    </p:set>
                                    <p:anim calcmode="lin" valueType="num">
                                      <p:cBhvr additive="base">
                                        <p:cTn id="84" dur="1000" fill="hold">
                                          <p:stCondLst>
                                            <p:cond delay="0"/>
                                          </p:stCondLst>
                                        </p:cTn>
                                        <p:tgtEl>
                                          <p:spTgt spid="73"/>
                                        </p:tgtEl>
                                        <p:attrNameLst>
                                          <p:attrName>ppt_x</p:attrName>
                                        </p:attrNameLst>
                                      </p:cBhvr>
                                      <p:tavLst>
                                        <p:tav tm="0">
                                          <p:val>
                                            <p:strVal val="#ppt_x+0.184"/>
                                          </p:val>
                                        </p:tav>
                                        <p:tav tm="100000">
                                          <p:val>
                                            <p:strVal val="#ppt_x"/>
                                          </p:val>
                                        </p:tav>
                                      </p:tavLst>
                                    </p:anim>
                                    <p:anim calcmode="lin" valueType="num">
                                      <p:cBhvr additive="base">
                                        <p:cTn id="85" dur="1000" fill="hold">
                                          <p:stCondLst>
                                            <p:cond delay="0"/>
                                          </p:stCondLst>
                                        </p:cTn>
                                        <p:tgtEl>
                                          <p:spTgt spid="73"/>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 calcmode="lin" valueType="num">
                                      <p:cBhvr additive="base">
                                        <p:cTn id="88" dur="1000" fill="hold">
                                          <p:stCondLst>
                                            <p:cond delay="0"/>
                                          </p:stCondLst>
                                        </p:cTn>
                                        <p:tgtEl>
                                          <p:spTgt spid="75"/>
                                        </p:tgtEl>
                                        <p:attrNameLst>
                                          <p:attrName>ppt_x</p:attrName>
                                        </p:attrNameLst>
                                      </p:cBhvr>
                                      <p:tavLst>
                                        <p:tav tm="0">
                                          <p:val>
                                            <p:strVal val="1+#ppt_w/2"/>
                                          </p:val>
                                        </p:tav>
                                        <p:tav tm="100000">
                                          <p:val>
                                            <p:strVal val="#ppt_x"/>
                                          </p:val>
                                        </p:tav>
                                      </p:tavLst>
                                    </p:anim>
                                    <p:anim calcmode="lin" valueType="num">
                                      <p:cBhvr additive="base">
                                        <p:cTn id="89" dur="1000" fill="hold">
                                          <p:stCondLst>
                                            <p:cond delay="0"/>
                                          </p:stCondLst>
                                        </p:cTn>
                                        <p:tgtEl>
                                          <p:spTgt spid="75"/>
                                        </p:tgtEl>
                                        <p:attrNameLst>
                                          <p:attrName>ppt_y</p:attrName>
                                        </p:attrNameLst>
                                      </p:cBhvr>
                                      <p:tavLst>
                                        <p:tav tm="0">
                                          <p:val>
                                            <p:strVal val="#ppt_y+0.475"/>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76"/>
                                        </p:tgtEl>
                                        <p:attrNameLst>
                                          <p:attrName>style.visibility</p:attrName>
                                        </p:attrNameLst>
                                      </p:cBhvr>
                                      <p:to>
                                        <p:strVal val="visible"/>
                                      </p:to>
                                    </p:set>
                                    <p:anim calcmode="lin" valueType="num">
                                      <p:cBhvr additive="base">
                                        <p:cTn id="92" dur="1000" fill="hold">
                                          <p:stCondLst>
                                            <p:cond delay="0"/>
                                          </p:stCondLst>
                                        </p:cTn>
                                        <p:tgtEl>
                                          <p:spTgt spid="76"/>
                                        </p:tgtEl>
                                        <p:attrNameLst>
                                          <p:attrName>ppt_x</p:attrName>
                                        </p:attrNameLst>
                                      </p:cBhvr>
                                      <p:tavLst>
                                        <p:tav tm="0">
                                          <p:val>
                                            <p:strVal val="#ppt_x+0.138"/>
                                          </p:val>
                                        </p:tav>
                                        <p:tav tm="100000">
                                          <p:val>
                                            <p:strVal val="#ppt_x"/>
                                          </p:val>
                                        </p:tav>
                                      </p:tavLst>
                                    </p:anim>
                                    <p:anim calcmode="lin" valueType="num">
                                      <p:cBhvr additive="base">
                                        <p:cTn id="93" dur="1000" fill="hold">
                                          <p:stCondLst>
                                            <p:cond delay="0"/>
                                          </p:stCondLst>
                                        </p:cTn>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4" grpId="0" animBg="1"/>
      <p:bldP spid="35" grpId="0" animBg="1"/>
      <p:bldP spid="36" grpId="0" animBg="1"/>
      <p:bldP spid="37" grpId="0" animBg="1"/>
      <p:bldP spid="46" grpId="0" animBg="1"/>
      <p:bldP spid="47" grpId="0" animBg="1"/>
      <p:bldP spid="48" grpId="0" animBg="1"/>
      <p:bldP spid="60" grpId="0"/>
      <p:bldP spid="61" grpId="0"/>
      <p:bldP spid="64" grpId="0"/>
      <p:bldP spid="65" grpId="0"/>
      <p:bldP spid="68" grpId="0"/>
      <p:bldP spid="69" grpId="0"/>
      <p:bldP spid="70" grpId="0"/>
      <p:bldP spid="71" grpId="0"/>
      <p:bldP spid="72" grpId="0"/>
      <p:bldP spid="73" grpId="0"/>
      <p:bldP spid="75" grpId="0"/>
      <p:bldP spid="76" grpId="0"/>
      <p:bldP spid="8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 name="图片 11">
            <a:extLst>
              <a:ext uri="{FF2B5EF4-FFF2-40B4-BE49-F238E27FC236}">
                <a16:creationId xmlns:a16="http://schemas.microsoft.com/office/drawing/2014/main" id="{C35A13F0-EA2C-4764-A84E-51A0D62B9A2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3027" y="57252"/>
            <a:ext cx="12115800" cy="6858000"/>
          </a:xfrm>
          <a:prstGeom prst="rect">
            <a:avLst/>
          </a:prstGeom>
        </p:spPr>
      </p:pic>
      <p:sp>
        <p:nvSpPr>
          <p:cNvPr id="33" name="AutoShape 30">
            <a:extLst>
              <a:ext uri="{FF2B5EF4-FFF2-40B4-BE49-F238E27FC236}">
                <a16:creationId xmlns:a16="http://schemas.microsoft.com/office/drawing/2014/main" id="{0E757C22-3443-420E-B9D3-4132AA66CAC4}"/>
              </a:ext>
            </a:extLst>
          </p:cNvPr>
          <p:cNvSpPr>
            <a:spLocks noChangeAspect="1" noChangeArrowheads="1" noTextEdit="1"/>
          </p:cNvSpPr>
          <p:nvPr/>
        </p:nvSpPr>
        <p:spPr bwMode="auto">
          <a:xfrm>
            <a:off x="5230395" y="3743825"/>
            <a:ext cx="52451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51">
            <a:extLst>
              <a:ext uri="{FF2B5EF4-FFF2-40B4-BE49-F238E27FC236}">
                <a16:creationId xmlns:a16="http://schemas.microsoft.com/office/drawing/2014/main" id="{85535DE2-2E3B-457C-A259-C7FEDC667C70}"/>
              </a:ext>
            </a:extLst>
          </p:cNvPr>
          <p:cNvSpPr/>
          <p:nvPr/>
        </p:nvSpPr>
        <p:spPr>
          <a:xfrm>
            <a:off x="5987988" y="1088740"/>
            <a:ext cx="45719" cy="5220580"/>
          </a:xfrm>
          <a:prstGeom prst="rect">
            <a:avLst/>
          </a:prstGeom>
          <a:solidFill>
            <a:schemeClr val="bg2">
              <a:lumMod val="100000"/>
            </a:schemeClr>
          </a:solidFill>
          <a:ln>
            <a:solidFill>
              <a:schemeClr val="bg1">
                <a:lumMod val="9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grpSp>
        <p:nvGrpSpPr>
          <p:cNvPr id="34" name="Group 36">
            <a:extLst>
              <a:ext uri="{FF2B5EF4-FFF2-40B4-BE49-F238E27FC236}">
                <a16:creationId xmlns:a16="http://schemas.microsoft.com/office/drawing/2014/main" id="{47532D35-BE39-4055-A51C-BD3818CF7F53}"/>
              </a:ext>
            </a:extLst>
          </p:cNvPr>
          <p:cNvGrpSpPr/>
          <p:nvPr/>
        </p:nvGrpSpPr>
        <p:grpSpPr>
          <a:xfrm>
            <a:off x="5531344" y="2564845"/>
            <a:ext cx="971272" cy="971272"/>
            <a:chOff x="4876779" y="2512148"/>
            <a:chExt cx="971272" cy="971272"/>
          </a:xfrm>
        </p:grpSpPr>
        <p:sp>
          <p:nvSpPr>
            <p:cNvPr id="35" name="Oval 8">
              <a:extLst>
                <a:ext uri="{FF2B5EF4-FFF2-40B4-BE49-F238E27FC236}">
                  <a16:creationId xmlns:a16="http://schemas.microsoft.com/office/drawing/2014/main" id="{31B8A809-3E0B-43FC-8CDA-D18FB925E416}"/>
                </a:ext>
              </a:extLst>
            </p:cNvPr>
            <p:cNvSpPr/>
            <p:nvPr/>
          </p:nvSpPr>
          <p:spPr>
            <a:xfrm>
              <a:off x="4876779" y="2512148"/>
              <a:ext cx="971272" cy="971272"/>
            </a:xfrm>
            <a:prstGeom prst="ellipse">
              <a:avLst/>
            </a:prstGeom>
            <a:solidFill>
              <a:schemeClr val="bg1">
                <a:lumMod val="85000"/>
              </a:schemeClr>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36" name="Oval 10">
              <a:extLst>
                <a:ext uri="{FF2B5EF4-FFF2-40B4-BE49-F238E27FC236}">
                  <a16:creationId xmlns:a16="http://schemas.microsoft.com/office/drawing/2014/main" id="{1A01482F-A55A-4EC9-A680-FFBB621A0230}"/>
                </a:ext>
              </a:extLst>
            </p:cNvPr>
            <p:cNvSpPr/>
            <p:nvPr/>
          </p:nvSpPr>
          <p:spPr>
            <a:xfrm>
              <a:off x="4993478" y="2628847"/>
              <a:ext cx="737874" cy="737874"/>
            </a:xfrm>
            <a:prstGeom prst="ellipse">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sp>
          <p:nvSpPr>
            <p:cNvPr id="37" name="Freeform: Shape 24">
              <a:extLst>
                <a:ext uri="{FF2B5EF4-FFF2-40B4-BE49-F238E27FC236}">
                  <a16:creationId xmlns:a16="http://schemas.microsoft.com/office/drawing/2014/main" id="{EE2FF74F-B790-41A4-B5DB-B1BCDBA130F4}"/>
                </a:ext>
              </a:extLst>
            </p:cNvPr>
            <p:cNvSpPr/>
            <p:nvPr/>
          </p:nvSpPr>
          <p:spPr>
            <a:xfrm>
              <a:off x="5223727" y="2794880"/>
              <a:ext cx="277375" cy="405807"/>
            </a:xfrm>
            <a:custGeom>
              <a:avLst/>
              <a:gdLst>
                <a:gd name="connsiteX0" fmla="*/ 102012 w 208031"/>
                <a:gd name="connsiteY0" fmla="*/ 264985 h 304355"/>
                <a:gd name="connsiteX1" fmla="*/ 85817 w 208031"/>
                <a:gd name="connsiteY1" fmla="*/ 283502 h 304355"/>
                <a:gd name="connsiteX2" fmla="*/ 102012 w 208031"/>
                <a:gd name="connsiteY2" fmla="*/ 302019 h 304355"/>
                <a:gd name="connsiteX3" fmla="*/ 118207 w 208031"/>
                <a:gd name="connsiteY3" fmla="*/ 283502 h 304355"/>
                <a:gd name="connsiteX4" fmla="*/ 102012 w 208031"/>
                <a:gd name="connsiteY4" fmla="*/ 264985 h 304355"/>
                <a:gd name="connsiteX5" fmla="*/ 56997 w 208031"/>
                <a:gd name="connsiteY5" fmla="*/ 57673 h 304355"/>
                <a:gd name="connsiteX6" fmla="*/ 33778 w 208031"/>
                <a:gd name="connsiteY6" fmla="*/ 80892 h 304355"/>
                <a:gd name="connsiteX7" fmla="*/ 33778 w 208031"/>
                <a:gd name="connsiteY7" fmla="*/ 231129 h 304355"/>
                <a:gd name="connsiteX8" fmla="*/ 56997 w 208031"/>
                <a:gd name="connsiteY8" fmla="*/ 254348 h 304355"/>
                <a:gd name="connsiteX9" fmla="*/ 149871 w 208031"/>
                <a:gd name="connsiteY9" fmla="*/ 254348 h 304355"/>
                <a:gd name="connsiteX10" fmla="*/ 173090 w 208031"/>
                <a:gd name="connsiteY10" fmla="*/ 231129 h 304355"/>
                <a:gd name="connsiteX11" fmla="*/ 173090 w 208031"/>
                <a:gd name="connsiteY11" fmla="*/ 80892 h 304355"/>
                <a:gd name="connsiteX12" fmla="*/ 149871 w 208031"/>
                <a:gd name="connsiteY12" fmla="*/ 57673 h 304355"/>
                <a:gd name="connsiteX13" fmla="*/ 66050 w 208031"/>
                <a:gd name="connsiteY13" fmla="*/ 20948 h 304355"/>
                <a:gd name="connsiteX14" fmla="*/ 66050 w 208031"/>
                <a:gd name="connsiteY14" fmla="*/ 29172 h 304355"/>
                <a:gd name="connsiteX15" fmla="*/ 136737 w 208031"/>
                <a:gd name="connsiteY15" fmla="*/ 29172 h 304355"/>
                <a:gd name="connsiteX16" fmla="*/ 136737 w 208031"/>
                <a:gd name="connsiteY16" fmla="*/ 20948 h 304355"/>
                <a:gd name="connsiteX17" fmla="*/ 34673 w 208031"/>
                <a:gd name="connsiteY17" fmla="*/ 0 h 304355"/>
                <a:gd name="connsiteX18" fmla="*/ 173358 w 208031"/>
                <a:gd name="connsiteY18" fmla="*/ 0 h 304355"/>
                <a:gd name="connsiteX19" fmla="*/ 208031 w 208031"/>
                <a:gd name="connsiteY19" fmla="*/ 34673 h 304355"/>
                <a:gd name="connsiteX20" fmla="*/ 208031 w 208031"/>
                <a:gd name="connsiteY20" fmla="*/ 269682 h 304355"/>
                <a:gd name="connsiteX21" fmla="*/ 173358 w 208031"/>
                <a:gd name="connsiteY21" fmla="*/ 304355 h 304355"/>
                <a:gd name="connsiteX22" fmla="*/ 34673 w 208031"/>
                <a:gd name="connsiteY22" fmla="*/ 304355 h 304355"/>
                <a:gd name="connsiteX23" fmla="*/ 0 w 208031"/>
                <a:gd name="connsiteY23" fmla="*/ 269682 h 304355"/>
                <a:gd name="connsiteX24" fmla="*/ 0 w 208031"/>
                <a:gd name="connsiteY24" fmla="*/ 34673 h 304355"/>
                <a:gd name="connsiteX25" fmla="*/ 34673 w 208031"/>
                <a:gd name="connsiteY25" fmla="*/ 0 h 304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08031" h="304355">
                  <a:moveTo>
                    <a:pt x="102012" y="264985"/>
                  </a:moveTo>
                  <a:cubicBezTo>
                    <a:pt x="93068" y="264985"/>
                    <a:pt x="85817" y="273275"/>
                    <a:pt x="85817" y="283502"/>
                  </a:cubicBezTo>
                  <a:cubicBezTo>
                    <a:pt x="85817" y="293729"/>
                    <a:pt x="93068" y="302019"/>
                    <a:pt x="102012" y="302019"/>
                  </a:cubicBezTo>
                  <a:cubicBezTo>
                    <a:pt x="110956" y="302019"/>
                    <a:pt x="118207" y="293729"/>
                    <a:pt x="118207" y="283502"/>
                  </a:cubicBezTo>
                  <a:cubicBezTo>
                    <a:pt x="118207" y="273275"/>
                    <a:pt x="110956" y="264985"/>
                    <a:pt x="102012" y="264985"/>
                  </a:cubicBezTo>
                  <a:close/>
                  <a:moveTo>
                    <a:pt x="56997" y="57673"/>
                  </a:moveTo>
                  <a:cubicBezTo>
                    <a:pt x="44174" y="57673"/>
                    <a:pt x="33778" y="68069"/>
                    <a:pt x="33778" y="80892"/>
                  </a:cubicBezTo>
                  <a:lnTo>
                    <a:pt x="33778" y="231129"/>
                  </a:lnTo>
                  <a:cubicBezTo>
                    <a:pt x="33778" y="243952"/>
                    <a:pt x="44174" y="254348"/>
                    <a:pt x="56997" y="254348"/>
                  </a:cubicBezTo>
                  <a:lnTo>
                    <a:pt x="149871" y="254348"/>
                  </a:lnTo>
                  <a:cubicBezTo>
                    <a:pt x="162694" y="254348"/>
                    <a:pt x="173090" y="243952"/>
                    <a:pt x="173090" y="231129"/>
                  </a:cubicBezTo>
                  <a:lnTo>
                    <a:pt x="173090" y="80892"/>
                  </a:lnTo>
                  <a:cubicBezTo>
                    <a:pt x="173090" y="68069"/>
                    <a:pt x="162694" y="57673"/>
                    <a:pt x="149871" y="57673"/>
                  </a:cubicBezTo>
                  <a:close/>
                  <a:moveTo>
                    <a:pt x="66050" y="20948"/>
                  </a:moveTo>
                  <a:lnTo>
                    <a:pt x="66050" y="29172"/>
                  </a:lnTo>
                  <a:lnTo>
                    <a:pt x="136737" y="29172"/>
                  </a:lnTo>
                  <a:lnTo>
                    <a:pt x="136737" y="20948"/>
                  </a:lnTo>
                  <a:close/>
                  <a:moveTo>
                    <a:pt x="34673" y="0"/>
                  </a:moveTo>
                  <a:lnTo>
                    <a:pt x="173358" y="0"/>
                  </a:lnTo>
                  <a:cubicBezTo>
                    <a:pt x="192507" y="0"/>
                    <a:pt x="208031" y="15524"/>
                    <a:pt x="208031" y="34673"/>
                  </a:cubicBezTo>
                  <a:lnTo>
                    <a:pt x="208031" y="269682"/>
                  </a:lnTo>
                  <a:cubicBezTo>
                    <a:pt x="208031" y="288831"/>
                    <a:pt x="192507" y="304355"/>
                    <a:pt x="173358" y="304355"/>
                  </a:cubicBezTo>
                  <a:lnTo>
                    <a:pt x="34673" y="304355"/>
                  </a:lnTo>
                  <a:cubicBezTo>
                    <a:pt x="15524" y="304355"/>
                    <a:pt x="0" y="288831"/>
                    <a:pt x="0" y="269682"/>
                  </a:cubicBezTo>
                  <a:lnTo>
                    <a:pt x="0" y="34673"/>
                  </a:lnTo>
                  <a:cubicBezTo>
                    <a:pt x="0" y="15524"/>
                    <a:pt x="15524" y="0"/>
                    <a:pt x="34673" y="0"/>
                  </a:cubicBezTo>
                  <a:close/>
                </a:path>
              </a:pathLst>
            </a:custGeom>
            <a:solidFill>
              <a:schemeClr val="bg1"/>
            </a:solidFill>
            <a:ln>
              <a:noFill/>
            </a:ln>
          </p:spPr>
          <p:style>
            <a:lnRef idx="2">
              <a:schemeClr val="dk1"/>
            </a:lnRef>
            <a:fillRef idx="1">
              <a:schemeClr val="lt1"/>
            </a:fillRef>
            <a:effectRef idx="0">
              <a:schemeClr val="dk1"/>
            </a:effectRef>
            <a:fontRef idx="minor">
              <a:schemeClr val="dk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grpSp>
      <p:grpSp>
        <p:nvGrpSpPr>
          <p:cNvPr id="46" name="Group 39">
            <a:extLst>
              <a:ext uri="{FF2B5EF4-FFF2-40B4-BE49-F238E27FC236}">
                <a16:creationId xmlns:a16="http://schemas.microsoft.com/office/drawing/2014/main" id="{947D4FF3-48A4-4C0B-80DE-23EC7C644328}"/>
              </a:ext>
            </a:extLst>
          </p:cNvPr>
          <p:cNvGrpSpPr/>
          <p:nvPr/>
        </p:nvGrpSpPr>
        <p:grpSpPr>
          <a:xfrm>
            <a:off x="2891644" y="2604662"/>
            <a:ext cx="2639700" cy="891638"/>
            <a:chOff x="1918379" y="1734048"/>
            <a:chExt cx="2348822" cy="891638"/>
          </a:xfrm>
        </p:grpSpPr>
        <p:sp>
          <p:nvSpPr>
            <p:cNvPr id="47" name="TextBox 40">
              <a:extLst>
                <a:ext uri="{FF2B5EF4-FFF2-40B4-BE49-F238E27FC236}">
                  <a16:creationId xmlns:a16="http://schemas.microsoft.com/office/drawing/2014/main" id="{A1B8D4B0-1D8D-41D9-A0D3-AE1731F8C1F8}"/>
                </a:ext>
              </a:extLst>
            </p:cNvPr>
            <p:cNvSpPr txBox="1"/>
            <p:nvPr/>
          </p:nvSpPr>
          <p:spPr>
            <a:xfrm>
              <a:off x="1918379" y="2071688"/>
              <a:ext cx="2348822" cy="553998"/>
            </a:xfrm>
            <a:prstGeom prst="rect">
              <a:avLst/>
            </a:prstGeom>
            <a:noFill/>
          </p:spPr>
          <p:txBody>
            <a:bodyPr wrap="square" rIns="360000" anchor="t" anchorCtr="0">
              <a:normAutofit/>
            </a:bodyPr>
            <a:lstStyle/>
            <a:p>
              <a:pPr algn="r">
                <a:lnSpc>
                  <a:spcPct val="120000"/>
                </a:lnSpc>
              </a:pPr>
              <a:r>
                <a:rPr lang="zh-CN" altLang="en-US" sz="1000">
                  <a:solidFill>
                    <a:schemeClr val="bg1">
                      <a:lumMod val="50000"/>
                    </a:schemeClr>
                  </a:solidFill>
                  <a:ea typeface="微软雅黑" panose="020B0503020204020204" pitchFamily="34" charset="-122"/>
                  <a:cs typeface="+mn-ea"/>
                  <a:sym typeface="+mn-lt"/>
                </a:rPr>
                <a:t>此部分内容作为文字排版占位显示 （建议使用主题字体）</a:t>
              </a:r>
            </a:p>
          </p:txBody>
        </p:sp>
        <p:sp>
          <p:nvSpPr>
            <p:cNvPr id="48" name="Rectangle 41">
              <a:extLst>
                <a:ext uri="{FF2B5EF4-FFF2-40B4-BE49-F238E27FC236}">
                  <a16:creationId xmlns:a16="http://schemas.microsoft.com/office/drawing/2014/main" id="{B09A844E-E31A-41CA-8A17-D600FB1EE2A9}"/>
                </a:ext>
              </a:extLst>
            </p:cNvPr>
            <p:cNvSpPr/>
            <p:nvPr/>
          </p:nvSpPr>
          <p:spPr>
            <a:xfrm>
              <a:off x="2985227" y="1734048"/>
              <a:ext cx="1281974" cy="323165"/>
            </a:xfrm>
            <a:prstGeom prst="rect">
              <a:avLst/>
            </a:prstGeom>
          </p:spPr>
          <p:txBody>
            <a:bodyPr wrap="none" lIns="0" tIns="0" rIns="360000" bIns="0" anchor="b" anchorCtr="0">
              <a:normAutofit/>
            </a:bodyPr>
            <a:lstStyle/>
            <a:p>
              <a:pPr algn="r">
                <a:lnSpc>
                  <a:spcPct val="150000"/>
                </a:lnSpc>
                <a:spcAft>
                  <a:spcPct val="40000"/>
                </a:spcAft>
                <a:buClr>
                  <a:srgbClr val="292929"/>
                </a:buClr>
                <a:defRPr/>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口碑传播优点</a:t>
              </a:r>
              <a:endParaRPr lang="en-US" altLang="zh-CN" sz="1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49" name="Group 35">
            <a:extLst>
              <a:ext uri="{FF2B5EF4-FFF2-40B4-BE49-F238E27FC236}">
                <a16:creationId xmlns:a16="http://schemas.microsoft.com/office/drawing/2014/main" id="{468A7A8B-FEAC-4ABF-AAAD-A816EE738708}"/>
              </a:ext>
            </a:extLst>
          </p:cNvPr>
          <p:cNvGrpSpPr/>
          <p:nvPr/>
        </p:nvGrpSpPr>
        <p:grpSpPr>
          <a:xfrm>
            <a:off x="5545059" y="1322260"/>
            <a:ext cx="971272" cy="971272"/>
            <a:chOff x="3703843" y="1419388"/>
            <a:chExt cx="971272" cy="971272"/>
          </a:xfrm>
        </p:grpSpPr>
        <p:sp>
          <p:nvSpPr>
            <p:cNvPr id="50" name="Oval 4">
              <a:extLst>
                <a:ext uri="{FF2B5EF4-FFF2-40B4-BE49-F238E27FC236}">
                  <a16:creationId xmlns:a16="http://schemas.microsoft.com/office/drawing/2014/main" id="{B2D2997D-9BDB-492C-ABC8-4D39A8F341ED}"/>
                </a:ext>
              </a:extLst>
            </p:cNvPr>
            <p:cNvSpPr/>
            <p:nvPr/>
          </p:nvSpPr>
          <p:spPr>
            <a:xfrm>
              <a:off x="3703843" y="1419388"/>
              <a:ext cx="971272" cy="971272"/>
            </a:xfrm>
            <a:prstGeom prst="ellipse">
              <a:avLst/>
            </a:prstGeom>
            <a:solidFill>
              <a:schemeClr val="bg1">
                <a:lumMod val="85000"/>
              </a:schemeClr>
            </a:solidFill>
            <a:ln w="38100">
              <a:solidFill>
                <a:srgbClr val="FA6A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sp>
          <p:nvSpPr>
            <p:cNvPr id="51" name="Oval 6">
              <a:extLst>
                <a:ext uri="{FF2B5EF4-FFF2-40B4-BE49-F238E27FC236}">
                  <a16:creationId xmlns:a16="http://schemas.microsoft.com/office/drawing/2014/main" id="{DB22087C-E998-4EC9-AD54-B00ACBAFC17A}"/>
                </a:ext>
              </a:extLst>
            </p:cNvPr>
            <p:cNvSpPr/>
            <p:nvPr/>
          </p:nvSpPr>
          <p:spPr>
            <a:xfrm>
              <a:off x="3820542" y="1536087"/>
              <a:ext cx="737874" cy="737874"/>
            </a:xfrm>
            <a:prstGeom prst="ellipse">
              <a:avLst/>
            </a:prstGeom>
            <a:solidFill>
              <a:srgbClr val="FA6A31"/>
            </a:solidFill>
            <a:ln>
              <a:solidFill>
                <a:srgbClr val="FA6A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2" name="Freeform: Shape 23">
              <a:extLst>
                <a:ext uri="{FF2B5EF4-FFF2-40B4-BE49-F238E27FC236}">
                  <a16:creationId xmlns:a16="http://schemas.microsoft.com/office/drawing/2014/main" id="{6991F1EC-8512-4E99-BD8F-E3B5814120B7}"/>
                </a:ext>
              </a:extLst>
            </p:cNvPr>
            <p:cNvSpPr/>
            <p:nvPr/>
          </p:nvSpPr>
          <p:spPr>
            <a:xfrm flipH="1">
              <a:off x="3980149" y="1745089"/>
              <a:ext cx="368428" cy="316537"/>
            </a:xfrm>
            <a:custGeom>
              <a:avLst/>
              <a:gdLst>
                <a:gd name="connsiteX0" fmla="*/ 174969 w 276321"/>
                <a:gd name="connsiteY0" fmla="*/ 216483 h 237403"/>
                <a:gd name="connsiteX1" fmla="*/ 174969 w 276321"/>
                <a:gd name="connsiteY1" fmla="*/ 229968 h 237403"/>
                <a:gd name="connsiteX2" fmla="*/ 101352 w 276321"/>
                <a:gd name="connsiteY2" fmla="*/ 229968 h 237403"/>
                <a:gd name="connsiteX3" fmla="*/ 101352 w 276321"/>
                <a:gd name="connsiteY3" fmla="*/ 216483 h 237403"/>
                <a:gd name="connsiteX4" fmla="*/ 276321 w 276321"/>
                <a:gd name="connsiteY4" fmla="*/ 209047 h 237403"/>
                <a:gd name="connsiteX5" fmla="*/ 0 w 276321"/>
                <a:gd name="connsiteY5" fmla="*/ 209047 h 237403"/>
                <a:gd name="connsiteX6" fmla="*/ 0 w 276321"/>
                <a:gd name="connsiteY6" fmla="*/ 222929 h 237403"/>
                <a:gd name="connsiteX7" fmla="*/ 8876 w 276321"/>
                <a:gd name="connsiteY7" fmla="*/ 237403 h 237403"/>
                <a:gd name="connsiteX8" fmla="*/ 267445 w 276321"/>
                <a:gd name="connsiteY8" fmla="*/ 237403 h 237403"/>
                <a:gd name="connsiteX9" fmla="*/ 276321 w 276321"/>
                <a:gd name="connsiteY9" fmla="*/ 222929 h 237403"/>
                <a:gd name="connsiteX10" fmla="*/ 215868 w 276321"/>
                <a:gd name="connsiteY10" fmla="*/ 23987 h 237403"/>
                <a:gd name="connsiteX11" fmla="*/ 215868 w 276321"/>
                <a:gd name="connsiteY11" fmla="*/ 170163 h 237403"/>
                <a:gd name="connsiteX12" fmla="*/ 60453 w 276321"/>
                <a:gd name="connsiteY12" fmla="*/ 170163 h 237403"/>
                <a:gd name="connsiteX13" fmla="*/ 60453 w 276321"/>
                <a:gd name="connsiteY13" fmla="*/ 23987 h 237403"/>
                <a:gd name="connsiteX14" fmla="*/ 207026 w 276321"/>
                <a:gd name="connsiteY14" fmla="*/ 0 h 237403"/>
                <a:gd name="connsiteX15" fmla="*/ 69295 w 276321"/>
                <a:gd name="connsiteY15" fmla="*/ 0 h 237403"/>
                <a:gd name="connsiteX16" fmla="*/ 36936 w 276321"/>
                <a:gd name="connsiteY16" fmla="*/ 32359 h 237403"/>
                <a:gd name="connsiteX17" fmla="*/ 36936 w 276321"/>
                <a:gd name="connsiteY17" fmla="*/ 161790 h 237403"/>
                <a:gd name="connsiteX18" fmla="*/ 69295 w 276321"/>
                <a:gd name="connsiteY18" fmla="*/ 194149 h 237403"/>
                <a:gd name="connsiteX19" fmla="*/ 207026 w 276321"/>
                <a:gd name="connsiteY19" fmla="*/ 194149 h 237403"/>
                <a:gd name="connsiteX20" fmla="*/ 239385 w 276321"/>
                <a:gd name="connsiteY20" fmla="*/ 161790 h 237403"/>
                <a:gd name="connsiteX21" fmla="*/ 239385 w 276321"/>
                <a:gd name="connsiteY21" fmla="*/ 32359 h 237403"/>
                <a:gd name="connsiteX22" fmla="*/ 207026 w 276321"/>
                <a:gd name="connsiteY22" fmla="*/ 0 h 237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76321" h="237403">
                  <a:moveTo>
                    <a:pt x="174969" y="216483"/>
                  </a:moveTo>
                  <a:lnTo>
                    <a:pt x="174969" y="229968"/>
                  </a:lnTo>
                  <a:lnTo>
                    <a:pt x="101352" y="229968"/>
                  </a:lnTo>
                  <a:lnTo>
                    <a:pt x="101352" y="216483"/>
                  </a:lnTo>
                  <a:close/>
                  <a:moveTo>
                    <a:pt x="276321" y="209047"/>
                  </a:moveTo>
                  <a:lnTo>
                    <a:pt x="0" y="209047"/>
                  </a:lnTo>
                  <a:lnTo>
                    <a:pt x="0" y="222929"/>
                  </a:lnTo>
                  <a:cubicBezTo>
                    <a:pt x="0" y="230923"/>
                    <a:pt x="3974" y="237403"/>
                    <a:pt x="8876" y="237403"/>
                  </a:cubicBezTo>
                  <a:lnTo>
                    <a:pt x="267445" y="237403"/>
                  </a:lnTo>
                  <a:cubicBezTo>
                    <a:pt x="272347" y="237403"/>
                    <a:pt x="276321" y="230923"/>
                    <a:pt x="276321" y="222929"/>
                  </a:cubicBezTo>
                  <a:close/>
                  <a:moveTo>
                    <a:pt x="215868" y="23987"/>
                  </a:moveTo>
                  <a:lnTo>
                    <a:pt x="215868" y="170163"/>
                  </a:lnTo>
                  <a:lnTo>
                    <a:pt x="60453" y="170163"/>
                  </a:lnTo>
                  <a:lnTo>
                    <a:pt x="60453" y="23987"/>
                  </a:lnTo>
                  <a:close/>
                  <a:moveTo>
                    <a:pt x="207026" y="0"/>
                  </a:moveTo>
                  <a:lnTo>
                    <a:pt x="69295" y="0"/>
                  </a:lnTo>
                  <a:cubicBezTo>
                    <a:pt x="51424" y="0"/>
                    <a:pt x="36936" y="14488"/>
                    <a:pt x="36936" y="32359"/>
                  </a:cubicBezTo>
                  <a:lnTo>
                    <a:pt x="36936" y="161790"/>
                  </a:lnTo>
                  <a:cubicBezTo>
                    <a:pt x="36936" y="179661"/>
                    <a:pt x="51424" y="194149"/>
                    <a:pt x="69295" y="194149"/>
                  </a:cubicBezTo>
                  <a:lnTo>
                    <a:pt x="207026" y="194149"/>
                  </a:lnTo>
                  <a:cubicBezTo>
                    <a:pt x="224897" y="194149"/>
                    <a:pt x="239385" y="179661"/>
                    <a:pt x="239385" y="161790"/>
                  </a:cubicBezTo>
                  <a:lnTo>
                    <a:pt x="239385" y="32359"/>
                  </a:lnTo>
                  <a:cubicBezTo>
                    <a:pt x="239385" y="14488"/>
                    <a:pt x="224897" y="0"/>
                    <a:pt x="207026"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grpSp>
      <p:grpSp>
        <p:nvGrpSpPr>
          <p:cNvPr id="53" name="Group 42">
            <a:extLst>
              <a:ext uri="{FF2B5EF4-FFF2-40B4-BE49-F238E27FC236}">
                <a16:creationId xmlns:a16="http://schemas.microsoft.com/office/drawing/2014/main" id="{B052351F-20FF-446D-B907-912340F0E09F}"/>
              </a:ext>
            </a:extLst>
          </p:cNvPr>
          <p:cNvGrpSpPr/>
          <p:nvPr/>
        </p:nvGrpSpPr>
        <p:grpSpPr>
          <a:xfrm>
            <a:off x="6516331" y="1359793"/>
            <a:ext cx="2628292" cy="877163"/>
            <a:chOff x="7996808" y="1734930"/>
            <a:chExt cx="2348822" cy="877163"/>
          </a:xfrm>
        </p:grpSpPr>
        <p:sp>
          <p:nvSpPr>
            <p:cNvPr id="54" name="TextBox 43">
              <a:extLst>
                <a:ext uri="{FF2B5EF4-FFF2-40B4-BE49-F238E27FC236}">
                  <a16:creationId xmlns:a16="http://schemas.microsoft.com/office/drawing/2014/main" id="{D29460F9-A231-48B7-AAB6-8D6A049BC721}"/>
                </a:ext>
              </a:extLst>
            </p:cNvPr>
            <p:cNvSpPr txBox="1"/>
            <p:nvPr/>
          </p:nvSpPr>
          <p:spPr>
            <a:xfrm>
              <a:off x="7996808" y="2058095"/>
              <a:ext cx="2348822" cy="553998"/>
            </a:xfrm>
            <a:prstGeom prst="rect">
              <a:avLst/>
            </a:prstGeom>
            <a:noFill/>
          </p:spPr>
          <p:txBody>
            <a:bodyPr wrap="square" lIns="360000" rIns="216000" anchor="ctr" anchorCtr="0">
              <a:normAutofit/>
            </a:bodyPr>
            <a:lstStyle/>
            <a:p>
              <a:pPr>
                <a:lnSpc>
                  <a:spcPct val="120000"/>
                </a:lnSpc>
              </a:pPr>
              <a:r>
                <a:rPr lang="zh-CN" altLang="en-US" sz="1000" dirty="0">
                  <a:solidFill>
                    <a:schemeClr val="bg1">
                      <a:lumMod val="50000"/>
                    </a:schemeClr>
                  </a:solidFill>
                  <a:ea typeface="微软雅黑" panose="020B0503020204020204" pitchFamily="34" charset="-122"/>
                  <a:cs typeface="+mn-ea"/>
                  <a:sym typeface="+mn-lt"/>
                </a:rPr>
                <a:t>此部分内容作为文字排版占位显示 （建议使用主题字体）</a:t>
              </a:r>
            </a:p>
          </p:txBody>
        </p:sp>
        <p:sp>
          <p:nvSpPr>
            <p:cNvPr id="55" name="Rectangle 44">
              <a:extLst>
                <a:ext uri="{FF2B5EF4-FFF2-40B4-BE49-F238E27FC236}">
                  <a16:creationId xmlns:a16="http://schemas.microsoft.com/office/drawing/2014/main" id="{BC0F5AB7-E3AC-4935-B221-ABE3DB9435C7}"/>
                </a:ext>
              </a:extLst>
            </p:cNvPr>
            <p:cNvSpPr/>
            <p:nvPr/>
          </p:nvSpPr>
          <p:spPr>
            <a:xfrm>
              <a:off x="7996808" y="1734930"/>
              <a:ext cx="1482456" cy="323165"/>
            </a:xfrm>
            <a:prstGeom prst="rect">
              <a:avLst/>
            </a:prstGeom>
          </p:spPr>
          <p:txBody>
            <a:bodyPr wrap="none" lIns="360000" tIns="0" rIns="216000" bIns="0" anchor="ctr" anchorCtr="0">
              <a:normAutofit/>
            </a:bodyPr>
            <a:lstStyle/>
            <a:p>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自媒体传播</a:t>
              </a:r>
              <a:endParaRPr lang="en-US" altLang="zh-CN" sz="1400" b="1" dirty="0">
                <a:solidFill>
                  <a:schemeClr val="bg2">
                    <a:lumMod val="25000"/>
                  </a:schemeClr>
                </a:solidFill>
                <a:latin typeface="微软雅黑" panose="020B0503020204020204" pitchFamily="34" charset="-122"/>
                <a:ea typeface="微软雅黑" panose="020B0503020204020204" pitchFamily="34" charset="-122"/>
              </a:endParaRPr>
            </a:p>
          </p:txBody>
        </p:sp>
      </p:grpSp>
      <p:grpSp>
        <p:nvGrpSpPr>
          <p:cNvPr id="57" name="Group 38">
            <a:extLst>
              <a:ext uri="{FF2B5EF4-FFF2-40B4-BE49-F238E27FC236}">
                <a16:creationId xmlns:a16="http://schemas.microsoft.com/office/drawing/2014/main" id="{8EE408D2-7594-41F0-996A-DE467CF19653}"/>
              </a:ext>
            </a:extLst>
          </p:cNvPr>
          <p:cNvGrpSpPr/>
          <p:nvPr/>
        </p:nvGrpSpPr>
        <p:grpSpPr>
          <a:xfrm>
            <a:off x="5531344" y="5050016"/>
            <a:ext cx="971272" cy="971272"/>
            <a:chOff x="7301044" y="4844782"/>
            <a:chExt cx="971272" cy="971272"/>
          </a:xfrm>
        </p:grpSpPr>
        <p:sp>
          <p:nvSpPr>
            <p:cNvPr id="58" name="Oval 16">
              <a:extLst>
                <a:ext uri="{FF2B5EF4-FFF2-40B4-BE49-F238E27FC236}">
                  <a16:creationId xmlns:a16="http://schemas.microsoft.com/office/drawing/2014/main" id="{FE8CD52F-3694-4348-B04E-E5AC925D69CA}"/>
                </a:ext>
              </a:extLst>
            </p:cNvPr>
            <p:cNvSpPr/>
            <p:nvPr/>
          </p:nvSpPr>
          <p:spPr>
            <a:xfrm>
              <a:off x="7301044" y="4844782"/>
              <a:ext cx="971272" cy="971272"/>
            </a:xfrm>
            <a:prstGeom prst="ellipse">
              <a:avLst/>
            </a:prstGeom>
            <a:solidFill>
              <a:schemeClr val="bg1">
                <a:lumMod val="85000"/>
              </a:schemeClr>
            </a:solidFill>
            <a:ln w="38100">
              <a:solidFill>
                <a:srgbClr val="3AB6A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59" name="Oval 18">
              <a:extLst>
                <a:ext uri="{FF2B5EF4-FFF2-40B4-BE49-F238E27FC236}">
                  <a16:creationId xmlns:a16="http://schemas.microsoft.com/office/drawing/2014/main" id="{BA16D47F-57A1-4CF4-84AA-3E66FA11CFBA}"/>
                </a:ext>
              </a:extLst>
            </p:cNvPr>
            <p:cNvSpPr/>
            <p:nvPr/>
          </p:nvSpPr>
          <p:spPr>
            <a:xfrm>
              <a:off x="7417743" y="4961481"/>
              <a:ext cx="737874" cy="737874"/>
            </a:xfrm>
            <a:prstGeom prst="ellipse">
              <a:avLst/>
            </a:prstGeom>
            <a:solidFill>
              <a:srgbClr val="3AB6A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grpSp>
          <p:nvGrpSpPr>
            <p:cNvPr id="60" name="Group 25">
              <a:extLst>
                <a:ext uri="{FF2B5EF4-FFF2-40B4-BE49-F238E27FC236}">
                  <a16:creationId xmlns:a16="http://schemas.microsoft.com/office/drawing/2014/main" id="{257C2C27-B147-4BD5-8CEB-BB0D1335EF6B}"/>
                </a:ext>
              </a:extLst>
            </p:cNvPr>
            <p:cNvGrpSpPr/>
            <p:nvPr/>
          </p:nvGrpSpPr>
          <p:grpSpPr>
            <a:xfrm>
              <a:off x="7630450" y="5137375"/>
              <a:ext cx="270417" cy="311212"/>
              <a:chOff x="5947555" y="3802810"/>
              <a:chExt cx="202813" cy="233409"/>
            </a:xfrm>
          </p:grpSpPr>
          <p:sp>
            <p:nvSpPr>
              <p:cNvPr id="61" name="Freeform: Shape 26">
                <a:extLst>
                  <a:ext uri="{FF2B5EF4-FFF2-40B4-BE49-F238E27FC236}">
                    <a16:creationId xmlns:a16="http://schemas.microsoft.com/office/drawing/2014/main" id="{516B4219-6441-4718-AE82-FD6AD494497D}"/>
                  </a:ext>
                </a:extLst>
              </p:cNvPr>
              <p:cNvSpPr/>
              <p:nvPr/>
            </p:nvSpPr>
            <p:spPr>
              <a:xfrm rot="10800000" flipH="1">
                <a:off x="5947555" y="3802810"/>
                <a:ext cx="202813" cy="233409"/>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64" name="Flowchart: Process 27">
                <a:extLst>
                  <a:ext uri="{FF2B5EF4-FFF2-40B4-BE49-F238E27FC236}">
                    <a16:creationId xmlns:a16="http://schemas.microsoft.com/office/drawing/2014/main" id="{7BBF125A-DFCA-4A8A-A132-F6C83172314A}"/>
                  </a:ext>
                </a:extLst>
              </p:cNvPr>
              <p:cNvSpPr/>
              <p:nvPr/>
            </p:nvSpPr>
            <p:spPr>
              <a:xfrm>
                <a:off x="5987185" y="3897158"/>
                <a:ext cx="26900" cy="131860"/>
              </a:xfrm>
              <a:prstGeom prst="flowChartProcess">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65" name="Flowchart: Process 28">
                <a:extLst>
                  <a:ext uri="{FF2B5EF4-FFF2-40B4-BE49-F238E27FC236}">
                    <a16:creationId xmlns:a16="http://schemas.microsoft.com/office/drawing/2014/main" id="{BAE2FE76-27DA-40D8-A541-613196D1E253}"/>
                  </a:ext>
                </a:extLst>
              </p:cNvPr>
              <p:cNvSpPr/>
              <p:nvPr/>
            </p:nvSpPr>
            <p:spPr>
              <a:xfrm>
                <a:off x="6115122" y="3804596"/>
                <a:ext cx="30774" cy="226979"/>
              </a:xfrm>
              <a:prstGeom prst="flowChartProcess">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68" name="Flowchart: Process 29">
                <a:extLst>
                  <a:ext uri="{FF2B5EF4-FFF2-40B4-BE49-F238E27FC236}">
                    <a16:creationId xmlns:a16="http://schemas.microsoft.com/office/drawing/2014/main" id="{F6A6A5E7-4B3C-4628-8293-7F32E1AC6792}"/>
                  </a:ext>
                </a:extLst>
              </p:cNvPr>
              <p:cNvSpPr/>
              <p:nvPr/>
            </p:nvSpPr>
            <p:spPr>
              <a:xfrm>
                <a:off x="6048416" y="3850766"/>
                <a:ext cx="26901" cy="177728"/>
              </a:xfrm>
              <a:prstGeom prst="flowChartProcess">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grpSp>
      </p:grpSp>
      <p:grpSp>
        <p:nvGrpSpPr>
          <p:cNvPr id="69" name="Group 45">
            <a:extLst>
              <a:ext uri="{FF2B5EF4-FFF2-40B4-BE49-F238E27FC236}">
                <a16:creationId xmlns:a16="http://schemas.microsoft.com/office/drawing/2014/main" id="{A80EB7DD-1300-40BB-8C96-8C87A7B76460}"/>
              </a:ext>
            </a:extLst>
          </p:cNvPr>
          <p:cNvGrpSpPr/>
          <p:nvPr/>
        </p:nvGrpSpPr>
        <p:grpSpPr>
          <a:xfrm>
            <a:off x="2891644" y="5089833"/>
            <a:ext cx="2639700" cy="891638"/>
            <a:chOff x="1918379" y="1734048"/>
            <a:chExt cx="2348822" cy="891638"/>
          </a:xfrm>
        </p:grpSpPr>
        <p:sp>
          <p:nvSpPr>
            <p:cNvPr id="70" name="TextBox 46">
              <a:extLst>
                <a:ext uri="{FF2B5EF4-FFF2-40B4-BE49-F238E27FC236}">
                  <a16:creationId xmlns:a16="http://schemas.microsoft.com/office/drawing/2014/main" id="{C2E0EACA-4216-40AC-94DC-CE655A0A2A78}"/>
                </a:ext>
              </a:extLst>
            </p:cNvPr>
            <p:cNvSpPr txBox="1"/>
            <p:nvPr/>
          </p:nvSpPr>
          <p:spPr>
            <a:xfrm>
              <a:off x="1918379" y="2071688"/>
              <a:ext cx="2348822" cy="553998"/>
            </a:xfrm>
            <a:prstGeom prst="rect">
              <a:avLst/>
            </a:prstGeom>
            <a:noFill/>
          </p:spPr>
          <p:txBody>
            <a:bodyPr wrap="square" rIns="360000" anchor="t" anchorCtr="0">
              <a:normAutofit/>
            </a:bodyPr>
            <a:lstStyle/>
            <a:p>
              <a:pPr algn="r">
                <a:lnSpc>
                  <a:spcPct val="120000"/>
                </a:lnSpc>
              </a:pPr>
              <a:r>
                <a:rPr lang="zh-CN" altLang="en-US" sz="1000" dirty="0">
                  <a:solidFill>
                    <a:schemeClr val="bg1">
                      <a:lumMod val="50000"/>
                    </a:schemeClr>
                  </a:solidFill>
                  <a:ea typeface="微软雅黑" panose="020B0503020204020204" pitchFamily="34" charset="-122"/>
                  <a:cs typeface="+mn-ea"/>
                  <a:sym typeface="+mn-lt"/>
                </a:rPr>
                <a:t>此部分内容作为文字排版占位显示 （建议使用主题字体）</a:t>
              </a:r>
            </a:p>
          </p:txBody>
        </p:sp>
        <p:sp>
          <p:nvSpPr>
            <p:cNvPr id="71" name="Rectangle 47">
              <a:extLst>
                <a:ext uri="{FF2B5EF4-FFF2-40B4-BE49-F238E27FC236}">
                  <a16:creationId xmlns:a16="http://schemas.microsoft.com/office/drawing/2014/main" id="{3F7E4141-4939-414C-819A-DBBB57B655C1}"/>
                </a:ext>
              </a:extLst>
            </p:cNvPr>
            <p:cNvSpPr/>
            <p:nvPr/>
          </p:nvSpPr>
          <p:spPr>
            <a:xfrm>
              <a:off x="2985227" y="1734048"/>
              <a:ext cx="1281974" cy="323165"/>
            </a:xfrm>
            <a:prstGeom prst="rect">
              <a:avLst/>
            </a:prstGeom>
          </p:spPr>
          <p:txBody>
            <a:bodyPr wrap="none" lIns="0" tIns="0" rIns="360000" bIns="0" anchor="b" anchorCtr="0">
              <a:normAutofit/>
            </a:bodyPr>
            <a:lstStyle/>
            <a:p>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论坛传播</a:t>
              </a:r>
              <a:endParaRPr lang="en-US" altLang="zh-CN" sz="1400" b="1" dirty="0">
                <a:solidFill>
                  <a:schemeClr val="bg2">
                    <a:lumMod val="25000"/>
                  </a:schemeClr>
                </a:solidFill>
                <a:latin typeface="微软雅黑" panose="020B0503020204020204" pitchFamily="34" charset="-122"/>
                <a:ea typeface="微软雅黑" panose="020B0503020204020204" pitchFamily="34" charset="-122"/>
              </a:endParaRPr>
            </a:p>
          </p:txBody>
        </p:sp>
      </p:grpSp>
      <p:grpSp>
        <p:nvGrpSpPr>
          <p:cNvPr id="72" name="Group 37">
            <a:extLst>
              <a:ext uri="{FF2B5EF4-FFF2-40B4-BE49-F238E27FC236}">
                <a16:creationId xmlns:a16="http://schemas.microsoft.com/office/drawing/2014/main" id="{0DC06685-E18B-40A3-876B-C64F7D1257B4}"/>
              </a:ext>
            </a:extLst>
          </p:cNvPr>
          <p:cNvGrpSpPr/>
          <p:nvPr/>
        </p:nvGrpSpPr>
        <p:grpSpPr>
          <a:xfrm>
            <a:off x="5545059" y="3807430"/>
            <a:ext cx="971272" cy="971272"/>
            <a:chOff x="6017505" y="3607058"/>
            <a:chExt cx="971272" cy="971272"/>
          </a:xfrm>
        </p:grpSpPr>
        <p:sp>
          <p:nvSpPr>
            <p:cNvPr id="73" name="Oval 12">
              <a:extLst>
                <a:ext uri="{FF2B5EF4-FFF2-40B4-BE49-F238E27FC236}">
                  <a16:creationId xmlns:a16="http://schemas.microsoft.com/office/drawing/2014/main" id="{BC05D002-98B9-4C7E-9033-C26116EA91F6}"/>
                </a:ext>
              </a:extLst>
            </p:cNvPr>
            <p:cNvSpPr/>
            <p:nvPr/>
          </p:nvSpPr>
          <p:spPr>
            <a:xfrm>
              <a:off x="6017505" y="3607058"/>
              <a:ext cx="971272" cy="971272"/>
            </a:xfrm>
            <a:prstGeom prst="ellipse">
              <a:avLst/>
            </a:prstGeom>
            <a:solidFill>
              <a:schemeClr val="bg1">
                <a:lumMod val="85000"/>
              </a:schemeClr>
            </a:solidFill>
            <a:ln w="38100">
              <a:solidFill>
                <a:srgbClr val="104A5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solidFill>
                  <a:schemeClr val="bg1">
                    <a:lumMod val="50000"/>
                  </a:schemeClr>
                </a:solidFill>
                <a:ea typeface="微软雅黑" panose="020B0503020204020204" pitchFamily="34" charset="-122"/>
                <a:cs typeface="+mn-ea"/>
                <a:sym typeface="+mn-lt"/>
              </a:endParaRPr>
            </a:p>
          </p:txBody>
        </p:sp>
        <p:sp>
          <p:nvSpPr>
            <p:cNvPr id="75" name="Oval 14">
              <a:extLst>
                <a:ext uri="{FF2B5EF4-FFF2-40B4-BE49-F238E27FC236}">
                  <a16:creationId xmlns:a16="http://schemas.microsoft.com/office/drawing/2014/main" id="{CE6EFE68-8C97-48EA-8879-38F4A6760189}"/>
                </a:ext>
              </a:extLst>
            </p:cNvPr>
            <p:cNvSpPr/>
            <p:nvPr/>
          </p:nvSpPr>
          <p:spPr>
            <a:xfrm>
              <a:off x="6171679" y="3761232"/>
              <a:ext cx="662924" cy="662924"/>
            </a:xfrm>
            <a:prstGeom prst="ellipse">
              <a:avLst/>
            </a:prstGeom>
            <a:solidFill>
              <a:srgbClr val="104A5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ea typeface="微软雅黑" panose="020B0503020204020204" pitchFamily="34" charset="-122"/>
                <a:cs typeface="+mn-ea"/>
                <a:sym typeface="+mn-lt"/>
              </a:endParaRPr>
            </a:p>
          </p:txBody>
        </p:sp>
        <p:sp>
          <p:nvSpPr>
            <p:cNvPr id="76" name="Freeform: Shape 34">
              <a:extLst>
                <a:ext uri="{FF2B5EF4-FFF2-40B4-BE49-F238E27FC236}">
                  <a16:creationId xmlns:a16="http://schemas.microsoft.com/office/drawing/2014/main" id="{17CCFA7D-C7B3-4D69-A1EB-FA27448094CF}"/>
                </a:ext>
              </a:extLst>
            </p:cNvPr>
            <p:cNvSpPr>
              <a:spLocks/>
            </p:cNvSpPr>
            <p:nvPr/>
          </p:nvSpPr>
          <p:spPr bwMode="auto">
            <a:xfrm>
              <a:off x="6345997" y="3891965"/>
              <a:ext cx="327376" cy="376417"/>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anchor="ctr"/>
            <a:lstStyle/>
            <a:p>
              <a:pPr algn="ctr"/>
              <a:endParaRPr>
                <a:solidFill>
                  <a:schemeClr val="bg1">
                    <a:lumMod val="50000"/>
                  </a:schemeClr>
                </a:solidFill>
                <a:ea typeface="微软雅黑" panose="020B0503020204020204" pitchFamily="34" charset="-122"/>
                <a:cs typeface="+mn-ea"/>
                <a:sym typeface="+mn-lt"/>
              </a:endParaRPr>
            </a:p>
          </p:txBody>
        </p:sp>
      </p:grpSp>
      <p:grpSp>
        <p:nvGrpSpPr>
          <p:cNvPr id="77" name="Group 48">
            <a:extLst>
              <a:ext uri="{FF2B5EF4-FFF2-40B4-BE49-F238E27FC236}">
                <a16:creationId xmlns:a16="http://schemas.microsoft.com/office/drawing/2014/main" id="{16069CBA-82F5-47CD-9F84-4AB797156015}"/>
              </a:ext>
            </a:extLst>
          </p:cNvPr>
          <p:cNvGrpSpPr/>
          <p:nvPr/>
        </p:nvGrpSpPr>
        <p:grpSpPr>
          <a:xfrm>
            <a:off x="6516331" y="3844963"/>
            <a:ext cx="2628292" cy="877163"/>
            <a:chOff x="7996808" y="1734930"/>
            <a:chExt cx="2348822" cy="877163"/>
          </a:xfrm>
        </p:grpSpPr>
        <p:sp>
          <p:nvSpPr>
            <p:cNvPr id="79" name="TextBox 49">
              <a:extLst>
                <a:ext uri="{FF2B5EF4-FFF2-40B4-BE49-F238E27FC236}">
                  <a16:creationId xmlns:a16="http://schemas.microsoft.com/office/drawing/2014/main" id="{93A9F947-B29E-4353-B02B-D869A5892610}"/>
                </a:ext>
              </a:extLst>
            </p:cNvPr>
            <p:cNvSpPr txBox="1"/>
            <p:nvPr/>
          </p:nvSpPr>
          <p:spPr>
            <a:xfrm>
              <a:off x="7996808" y="2058095"/>
              <a:ext cx="2348822" cy="553998"/>
            </a:xfrm>
            <a:prstGeom prst="rect">
              <a:avLst/>
            </a:prstGeom>
            <a:noFill/>
          </p:spPr>
          <p:txBody>
            <a:bodyPr wrap="square" lIns="360000" rIns="216000" anchor="ctr" anchorCtr="0">
              <a:normAutofit/>
            </a:bodyPr>
            <a:lstStyle/>
            <a:p>
              <a:pPr>
                <a:lnSpc>
                  <a:spcPct val="120000"/>
                </a:lnSpc>
              </a:pPr>
              <a:r>
                <a:rPr lang="zh-CN" altLang="en-US" sz="1000">
                  <a:solidFill>
                    <a:schemeClr val="bg1">
                      <a:lumMod val="50000"/>
                    </a:schemeClr>
                  </a:solidFill>
                  <a:ea typeface="微软雅黑" panose="020B0503020204020204" pitchFamily="34" charset="-122"/>
                  <a:cs typeface="+mn-ea"/>
                  <a:sym typeface="+mn-lt"/>
                </a:rPr>
                <a:t>此部分内容作为文字排版占位显示 （建议使用主题字体）</a:t>
              </a:r>
            </a:p>
          </p:txBody>
        </p:sp>
        <p:sp>
          <p:nvSpPr>
            <p:cNvPr id="80" name="Rectangle 50">
              <a:extLst>
                <a:ext uri="{FF2B5EF4-FFF2-40B4-BE49-F238E27FC236}">
                  <a16:creationId xmlns:a16="http://schemas.microsoft.com/office/drawing/2014/main" id="{A3EDA370-A3F8-4A7C-A6F7-30646747FFCB}"/>
                </a:ext>
              </a:extLst>
            </p:cNvPr>
            <p:cNvSpPr/>
            <p:nvPr/>
          </p:nvSpPr>
          <p:spPr>
            <a:xfrm>
              <a:off x="7996808" y="1734930"/>
              <a:ext cx="1482456" cy="323165"/>
            </a:xfrm>
            <a:prstGeom prst="rect">
              <a:avLst/>
            </a:prstGeom>
          </p:spPr>
          <p:txBody>
            <a:bodyPr wrap="none" lIns="360000" tIns="0" rIns="216000" bIns="0" anchor="ctr" anchorCtr="0">
              <a:normAutofit/>
            </a:bodyPr>
            <a:lstStyle/>
            <a:p>
              <a:pPr algn="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rPr>
                <a:t>视频营销</a:t>
              </a:r>
              <a:endParaRPr lang="en-US" altLang="zh-CN" sz="1400" b="1" dirty="0">
                <a:solidFill>
                  <a:schemeClr val="bg2">
                    <a:lumMod val="25000"/>
                  </a:schemeClr>
                </a:solidFill>
                <a:latin typeface="微软雅黑" panose="020B0503020204020204" pitchFamily="34" charset="-122"/>
                <a:ea typeface="微软雅黑" panose="020B0503020204020204" pitchFamily="34" charset="-122"/>
              </a:endParaRPr>
            </a:p>
          </p:txBody>
        </p:sp>
      </p:grpSp>
      <p:pic>
        <p:nvPicPr>
          <p:cNvPr id="14" name="图片 13">
            <a:extLst>
              <a:ext uri="{FF2B5EF4-FFF2-40B4-BE49-F238E27FC236}">
                <a16:creationId xmlns:a16="http://schemas.microsoft.com/office/drawing/2014/main" id="{B60FA4BD-47BB-407D-ADB3-68FF6EEB0E7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3247" y="3990455"/>
            <a:ext cx="2319107" cy="2867545"/>
          </a:xfrm>
          <a:prstGeom prst="rect">
            <a:avLst/>
          </a:prstGeom>
        </p:spPr>
      </p:pic>
      <p:grpSp>
        <p:nvGrpSpPr>
          <p:cNvPr id="86" name="组合 55">
            <a:extLst>
              <a:ext uri="{FF2B5EF4-FFF2-40B4-BE49-F238E27FC236}">
                <a16:creationId xmlns:a16="http://schemas.microsoft.com/office/drawing/2014/main" id="{30E3E8A7-257E-4B65-9A1D-38B074286D3A}"/>
              </a:ext>
            </a:extLst>
          </p:cNvPr>
          <p:cNvGrpSpPr/>
          <p:nvPr/>
        </p:nvGrpSpPr>
        <p:grpSpPr bwMode="auto">
          <a:xfrm>
            <a:off x="4193818" y="177245"/>
            <a:ext cx="3573065" cy="696471"/>
            <a:chOff x="3791743" y="5346472"/>
            <a:chExt cx="5833187" cy="1152803"/>
          </a:xfrm>
          <a:effectLst/>
        </p:grpSpPr>
        <p:sp>
          <p:nvSpPr>
            <p:cNvPr id="87" name="任意多边形 166">
              <a:extLst>
                <a:ext uri="{FF2B5EF4-FFF2-40B4-BE49-F238E27FC236}">
                  <a16:creationId xmlns:a16="http://schemas.microsoft.com/office/drawing/2014/main" id="{A7B1F112-9E67-47A4-A291-C226864B83CB}"/>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88" name="圆角矩形 165">
              <a:extLst>
                <a:ext uri="{FF2B5EF4-FFF2-40B4-BE49-F238E27FC236}">
                  <a16:creationId xmlns:a16="http://schemas.microsoft.com/office/drawing/2014/main" id="{4D372EC6-61D1-4FC2-8EAE-66A55CD8090B}"/>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FA6A31"/>
                  </a:solidFill>
                  <a:latin typeface="微软雅黑" panose="020B0503020204020204" pitchFamily="34" charset="-122"/>
                  <a:ea typeface="微软雅黑" panose="020B0503020204020204" pitchFamily="34" charset="-122"/>
                  <a:cs typeface="+mn-ea"/>
                  <a:sym typeface="+mn-lt"/>
                </a:rPr>
                <a:t>推广体系</a:t>
              </a:r>
            </a:p>
          </p:txBody>
        </p:sp>
        <p:sp>
          <p:nvSpPr>
            <p:cNvPr id="89" name="圆角矩形 167">
              <a:extLst>
                <a:ext uri="{FF2B5EF4-FFF2-40B4-BE49-F238E27FC236}">
                  <a16:creationId xmlns:a16="http://schemas.microsoft.com/office/drawing/2014/main" id="{C2085E58-A3C8-4194-864F-CF487ADA775A}"/>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3457928548"/>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500"/>
                                        <p:tgtEl>
                                          <p:spTgt spid="8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ppt_x"/>
                                          </p:val>
                                        </p:tav>
                                        <p:tav tm="100000">
                                          <p:val>
                                            <p:strVal val="#ppt_x"/>
                                          </p:val>
                                        </p:tav>
                                      </p:tavLst>
                                    </p:anim>
                                    <p:anim calcmode="lin" valueType="num">
                                      <p:cBhvr additive="base">
                                        <p:cTn id="24" dur="500" fill="hold"/>
                                        <p:tgtEl>
                                          <p:spTgt spid="5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fill="hold"/>
                                        <p:tgtEl>
                                          <p:spTgt spid="72"/>
                                        </p:tgtEl>
                                        <p:attrNameLst>
                                          <p:attrName>ppt_x</p:attrName>
                                        </p:attrNameLst>
                                      </p:cBhvr>
                                      <p:tavLst>
                                        <p:tav tm="0">
                                          <p:val>
                                            <p:strVal val="#ppt_x"/>
                                          </p:val>
                                        </p:tav>
                                        <p:tav tm="100000">
                                          <p:val>
                                            <p:strVal val="#ppt_x"/>
                                          </p:val>
                                        </p:tav>
                                      </p:tavLst>
                                    </p:anim>
                                    <p:anim calcmode="lin" valueType="num">
                                      <p:cBhvr additive="base">
                                        <p:cTn id="28" dur="500" fill="hold"/>
                                        <p:tgtEl>
                                          <p:spTgt spid="72"/>
                                        </p:tgtEl>
                                        <p:attrNameLst>
                                          <p:attrName>ppt_y</p:attrName>
                                        </p:attrNameLst>
                                      </p:cBhvr>
                                      <p:tavLst>
                                        <p:tav tm="0">
                                          <p:val>
                                            <p:strVal val="1+#ppt_h/2"/>
                                          </p:val>
                                        </p:tav>
                                        <p:tav tm="100000">
                                          <p:val>
                                            <p:strVal val="#ppt_y"/>
                                          </p:val>
                                        </p:tav>
                                      </p:tavLst>
                                    </p:anim>
                                  </p:childTnLst>
                                </p:cTn>
                              </p:par>
                            </p:childTnLst>
                          </p:cTn>
                        </p:par>
                        <p:par>
                          <p:cTn id="29" fill="hold">
                            <p:stCondLst>
                              <p:cond delay="1000"/>
                            </p:stCondLst>
                            <p:childTnLst>
                              <p:par>
                                <p:cTn id="30" presetID="2" presetClass="entr" presetSubtype="4" fill="hold" nodeType="afterEffect">
                                  <p:stCondLst>
                                    <p:cond delay="0"/>
                                  </p:stCondLst>
                                  <p:childTnLst>
                                    <p:set>
                                      <p:cBhvr>
                                        <p:cTn id="31" dur="1" fill="hold">
                                          <p:stCondLst>
                                            <p:cond delay="0"/>
                                          </p:stCondLst>
                                        </p:cTn>
                                        <p:tgtEl>
                                          <p:spTgt spid="77"/>
                                        </p:tgtEl>
                                        <p:attrNameLst>
                                          <p:attrName>style.visibility</p:attrName>
                                        </p:attrNameLst>
                                      </p:cBhvr>
                                      <p:to>
                                        <p:strVal val="visible"/>
                                      </p:to>
                                    </p:set>
                                    <p:anim calcmode="lin" valueType="num">
                                      <p:cBhvr additive="base">
                                        <p:cTn id="32" dur="500" fill="hold"/>
                                        <p:tgtEl>
                                          <p:spTgt spid="77"/>
                                        </p:tgtEl>
                                        <p:attrNameLst>
                                          <p:attrName>ppt_x</p:attrName>
                                        </p:attrNameLst>
                                      </p:cBhvr>
                                      <p:tavLst>
                                        <p:tav tm="0">
                                          <p:val>
                                            <p:strVal val="#ppt_x"/>
                                          </p:val>
                                        </p:tav>
                                        <p:tav tm="100000">
                                          <p:val>
                                            <p:strVal val="#ppt_x"/>
                                          </p:val>
                                        </p:tav>
                                      </p:tavLst>
                                    </p:anim>
                                    <p:anim calcmode="lin" valueType="num">
                                      <p:cBhvr additive="base">
                                        <p:cTn id="33" dur="500" fill="hold"/>
                                        <p:tgtEl>
                                          <p:spTgt spid="77"/>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additive="base">
                                        <p:cTn id="40" dur="500" fill="hold"/>
                                        <p:tgtEl>
                                          <p:spTgt spid="46"/>
                                        </p:tgtEl>
                                        <p:attrNameLst>
                                          <p:attrName>ppt_x</p:attrName>
                                        </p:attrNameLst>
                                      </p:cBhvr>
                                      <p:tavLst>
                                        <p:tav tm="0">
                                          <p:val>
                                            <p:strVal val="#ppt_x"/>
                                          </p:val>
                                        </p:tav>
                                        <p:tav tm="100000">
                                          <p:val>
                                            <p:strVal val="#ppt_x"/>
                                          </p:val>
                                        </p:tav>
                                      </p:tavLst>
                                    </p:anim>
                                    <p:anim calcmode="lin" valueType="num">
                                      <p:cBhvr additive="base">
                                        <p:cTn id="41" dur="500" fill="hold"/>
                                        <p:tgtEl>
                                          <p:spTgt spid="46"/>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fill="hold"/>
                                        <p:tgtEl>
                                          <p:spTgt spid="69"/>
                                        </p:tgtEl>
                                        <p:attrNameLst>
                                          <p:attrName>ppt_x</p:attrName>
                                        </p:attrNameLst>
                                      </p:cBhvr>
                                      <p:tavLst>
                                        <p:tav tm="0">
                                          <p:val>
                                            <p:strVal val="#ppt_x"/>
                                          </p:val>
                                        </p:tav>
                                        <p:tav tm="100000">
                                          <p:val>
                                            <p:strVal val="#ppt_x"/>
                                          </p:val>
                                        </p:tav>
                                      </p:tavLst>
                                    </p:anim>
                                    <p:anim calcmode="lin" valueType="num">
                                      <p:cBhvr additive="base">
                                        <p:cTn id="45"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8" name="图片 47">
            <a:extLst>
              <a:ext uri="{FF2B5EF4-FFF2-40B4-BE49-F238E27FC236}">
                <a16:creationId xmlns:a16="http://schemas.microsoft.com/office/drawing/2014/main" id="{E15926D2-3916-4E6E-825C-3B707E35DBD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87495" y="781860"/>
            <a:ext cx="2504846" cy="2294870"/>
          </a:xfrm>
          <a:prstGeom prst="rect">
            <a:avLst/>
          </a:prstGeom>
        </p:spPr>
      </p:pic>
      <p:sp>
        <p:nvSpPr>
          <p:cNvPr id="49" name="矩形 48">
            <a:extLst>
              <a:ext uri="{FF2B5EF4-FFF2-40B4-BE49-F238E27FC236}">
                <a16:creationId xmlns:a16="http://schemas.microsoft.com/office/drawing/2014/main" id="{FF89318D-08E9-4EAB-9552-EC989CC4C800}"/>
              </a:ext>
            </a:extLst>
          </p:cNvPr>
          <p:cNvSpPr/>
          <p:nvPr/>
        </p:nvSpPr>
        <p:spPr>
          <a:xfrm>
            <a:off x="5465538" y="1397151"/>
            <a:ext cx="1148758" cy="1107996"/>
          </a:xfrm>
          <a:prstGeom prst="rect">
            <a:avLst/>
          </a:prstGeom>
        </p:spPr>
        <p:txBody>
          <a:bodyPr wrap="square">
            <a:spAutoFit/>
          </a:bodyPr>
          <a:lstStyle/>
          <a:p>
            <a:pPr algn="ctr"/>
            <a:r>
              <a:rPr lang="en-US" altLang="zh-CN" sz="6600" b="1" dirty="0">
                <a:solidFill>
                  <a:srgbClr val="FE4052"/>
                </a:solidFill>
                <a:ea typeface="微软雅黑" panose="020B0503020204020204" pitchFamily="34" charset="-122"/>
                <a:cs typeface="+mn-ea"/>
                <a:sym typeface="+mn-lt"/>
              </a:rPr>
              <a:t>04</a:t>
            </a:r>
            <a:endParaRPr lang="zh-CN" altLang="en-US" sz="6600" b="1" dirty="0">
              <a:solidFill>
                <a:srgbClr val="FE4052"/>
              </a:solidFill>
              <a:ea typeface="微软雅黑" panose="020B0503020204020204" pitchFamily="34" charset="-122"/>
              <a:cs typeface="+mn-ea"/>
              <a:sym typeface="+mn-lt"/>
            </a:endParaRPr>
          </a:p>
        </p:txBody>
      </p:sp>
      <p:pic>
        <p:nvPicPr>
          <p:cNvPr id="64" name="图片 63">
            <a:extLst>
              <a:ext uri="{FF2B5EF4-FFF2-40B4-BE49-F238E27FC236}">
                <a16:creationId xmlns:a16="http://schemas.microsoft.com/office/drawing/2014/main" id="{11827866-6E20-49A2-B7EB-324412CE9D7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9597" y="3939947"/>
            <a:ext cx="5460610" cy="1277004"/>
          </a:xfrm>
          <a:prstGeom prst="rect">
            <a:avLst/>
          </a:prstGeom>
        </p:spPr>
      </p:pic>
      <p:sp>
        <p:nvSpPr>
          <p:cNvPr id="66" name="TextBox 11">
            <a:extLst>
              <a:ext uri="{FF2B5EF4-FFF2-40B4-BE49-F238E27FC236}">
                <a16:creationId xmlns:a16="http://schemas.microsoft.com/office/drawing/2014/main" id="{7AB29AB0-B956-47CE-BEA3-961963200F37}"/>
              </a:ext>
            </a:extLst>
          </p:cNvPr>
          <p:cNvSpPr txBox="1"/>
          <p:nvPr/>
        </p:nvSpPr>
        <p:spPr>
          <a:xfrm>
            <a:off x="4058630" y="4578449"/>
            <a:ext cx="3962574" cy="242864"/>
          </a:xfrm>
          <a:prstGeom prst="rect">
            <a:avLst/>
          </a:prstGeom>
          <a:noFill/>
        </p:spPr>
        <p:txBody>
          <a:bodyPr wrap="none" lIns="360000" tIns="0" rIns="0" bIns="0" anchor="b" anchorCtr="0">
            <a:noAutofit/>
          </a:bodyPr>
          <a:lstStyle/>
          <a:p>
            <a:pPr algn="ctr">
              <a:buNone/>
            </a:pPr>
            <a:r>
              <a:rPr lang="zh-CN" altLang="en-US" sz="2800" b="1" dirty="0">
                <a:solidFill>
                  <a:srgbClr val="FE4052"/>
                </a:solidFill>
                <a:latin typeface="微软雅黑" panose="020B0503020204020204" pitchFamily="34" charset="-122"/>
                <a:ea typeface="微软雅黑" panose="020B0503020204020204" pitchFamily="34" charset="-122"/>
              </a:rPr>
              <a:t>销售推广结合</a:t>
            </a:r>
          </a:p>
        </p:txBody>
      </p:sp>
      <p:sp>
        <p:nvSpPr>
          <p:cNvPr id="67" name="TextBox 12">
            <a:extLst>
              <a:ext uri="{FF2B5EF4-FFF2-40B4-BE49-F238E27FC236}">
                <a16:creationId xmlns:a16="http://schemas.microsoft.com/office/drawing/2014/main" id="{41AFE515-AB09-48CD-9FB4-45B9A616F111}"/>
              </a:ext>
            </a:extLst>
          </p:cNvPr>
          <p:cNvSpPr txBox="1">
            <a:spLocks/>
          </p:cNvSpPr>
          <p:nvPr/>
        </p:nvSpPr>
        <p:spPr>
          <a:xfrm>
            <a:off x="4228615" y="5434392"/>
            <a:ext cx="3962574" cy="320368"/>
          </a:xfrm>
          <a:prstGeom prst="rect">
            <a:avLst/>
          </a:prstGeom>
        </p:spPr>
        <p:txBody>
          <a:bodyPr vert="horz" wrap="square" lIns="360000" tIns="0" rIns="0" bIns="0" anchor="ctr" anchorCtr="0">
            <a:normAutofit fontScale="92500"/>
          </a:bodyPr>
          <a:lstStyle/>
          <a:p>
            <a:pPr algn="ctr">
              <a:lnSpc>
                <a:spcPct val="120000"/>
              </a:lnSpc>
            </a:pPr>
            <a:r>
              <a:rPr lang="zh-CN" altLang="en-US" sz="1200" dirty="0">
                <a:solidFill>
                  <a:schemeClr val="tx1">
                    <a:lumMod val="65000"/>
                    <a:lumOff val="35000"/>
                  </a:schemeClr>
                </a:solidFill>
                <a:ea typeface="微软雅黑" panose="020B0503020204020204" pitchFamily="34" charset="-122"/>
                <a:cs typeface="+mn-ea"/>
                <a:sym typeface="+mn-lt"/>
              </a:rPr>
              <a:t>此部分内容作为文字排版占位显示 （建议使用主题字体）</a:t>
            </a:r>
          </a:p>
        </p:txBody>
      </p:sp>
      <p:pic>
        <p:nvPicPr>
          <p:cNvPr id="69" name="图片 68">
            <a:extLst>
              <a:ext uri="{FF2B5EF4-FFF2-40B4-BE49-F238E27FC236}">
                <a16:creationId xmlns:a16="http://schemas.microsoft.com/office/drawing/2014/main" id="{E5729840-66C9-4221-96E9-646F5FA7E2E8}"/>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pic>
        <p:nvPicPr>
          <p:cNvPr id="70" name="图片 69">
            <a:extLst>
              <a:ext uri="{FF2B5EF4-FFF2-40B4-BE49-F238E27FC236}">
                <a16:creationId xmlns:a16="http://schemas.microsoft.com/office/drawing/2014/main" id="{5DFEF113-3A3A-4122-8CCC-A9FDF9540A5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flipH="1" flipV="1">
            <a:off x="8835390" y="4798061"/>
            <a:ext cx="3805831" cy="2059939"/>
          </a:xfrm>
          <a:prstGeom prst="rect">
            <a:avLst/>
          </a:prstGeom>
        </p:spPr>
      </p:pic>
    </p:spTree>
    <p:extLst>
      <p:ext uri="{BB962C8B-B14F-4D97-AF65-F5344CB8AC3E}">
        <p14:creationId xmlns:p14="http://schemas.microsoft.com/office/powerpoint/2010/main" val="982370519"/>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heel(1)">
                                      <p:cBhvr>
                                        <p:cTn id="7" dur="2000"/>
                                        <p:tgtEl>
                                          <p:spTgt spid="48"/>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 calcmode="lin" valueType="num">
                                      <p:cBhvr>
                                        <p:cTn id="11" dur="500" fill="hold"/>
                                        <p:tgtEl>
                                          <p:spTgt spid="49"/>
                                        </p:tgtEl>
                                        <p:attrNameLst>
                                          <p:attrName>ppt_w</p:attrName>
                                        </p:attrNameLst>
                                      </p:cBhvr>
                                      <p:tavLst>
                                        <p:tav tm="0">
                                          <p:val>
                                            <p:fltVal val="0"/>
                                          </p:val>
                                        </p:tav>
                                        <p:tav tm="100000">
                                          <p:val>
                                            <p:strVal val="#ppt_w"/>
                                          </p:val>
                                        </p:tav>
                                      </p:tavLst>
                                    </p:anim>
                                    <p:anim calcmode="lin" valueType="num">
                                      <p:cBhvr>
                                        <p:cTn id="12" dur="500" fill="hold"/>
                                        <p:tgtEl>
                                          <p:spTgt spid="49"/>
                                        </p:tgtEl>
                                        <p:attrNameLst>
                                          <p:attrName>ppt_h</p:attrName>
                                        </p:attrNameLst>
                                      </p:cBhvr>
                                      <p:tavLst>
                                        <p:tav tm="0">
                                          <p:val>
                                            <p:fltVal val="0"/>
                                          </p:val>
                                        </p:tav>
                                        <p:tav tm="100000">
                                          <p:val>
                                            <p:strVal val="#ppt_h"/>
                                          </p:val>
                                        </p:tav>
                                      </p:tavLst>
                                    </p:anim>
                                    <p:animEffect transition="in" filter="fade">
                                      <p:cBhvr>
                                        <p:cTn id="13" dur="500"/>
                                        <p:tgtEl>
                                          <p:spTgt spid="49"/>
                                        </p:tgtEl>
                                      </p:cBhvr>
                                    </p:animEffect>
                                  </p:childTnLst>
                                </p:cTn>
                              </p:par>
                            </p:childTnLst>
                          </p:cTn>
                        </p:par>
                        <p:par>
                          <p:cTn id="14" fill="hold">
                            <p:stCondLst>
                              <p:cond delay="2500"/>
                            </p:stCondLst>
                            <p:childTnLst>
                              <p:par>
                                <p:cTn id="15" presetID="42" presetClass="entr" presetSubtype="0" fill="hold" nodeType="after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childTnLst>
                          </p:cTn>
                        </p:par>
                        <p:par>
                          <p:cTn id="20" fill="hold">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wipe(left)">
                                      <p:cBhvr>
                                        <p:cTn id="23" dur="500"/>
                                        <p:tgtEl>
                                          <p:spTgt spid="66"/>
                                        </p:tgtEl>
                                      </p:cBhvr>
                                    </p:animEffect>
                                  </p:childTnLst>
                                </p:cTn>
                              </p:par>
                            </p:childTnLst>
                          </p:cTn>
                        </p:par>
                        <p:par>
                          <p:cTn id="24" fill="hold">
                            <p:stCondLst>
                              <p:cond delay="4000"/>
                            </p:stCondLst>
                            <p:childTnLst>
                              <p:par>
                                <p:cTn id="25" presetID="16" presetClass="entr" presetSubtype="21"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barn(inVertical)">
                                      <p:cBhvr>
                                        <p:cTn id="2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66" grpId="0"/>
      <p:bldP spid="67"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43" name="图片 42">
            <a:extLst>
              <a:ext uri="{FF2B5EF4-FFF2-40B4-BE49-F238E27FC236}">
                <a16:creationId xmlns:a16="http://schemas.microsoft.com/office/drawing/2014/main" id="{819B322F-AE10-4B7E-B0F2-9214215F2DC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04158" y="36331"/>
            <a:ext cx="6810375" cy="3686175"/>
          </a:xfrm>
          <a:prstGeom prst="rect">
            <a:avLst/>
          </a:prstGeom>
        </p:spPr>
      </p:pic>
      <p:pic>
        <p:nvPicPr>
          <p:cNvPr id="44" name="图片 43">
            <a:extLst>
              <a:ext uri="{FF2B5EF4-FFF2-40B4-BE49-F238E27FC236}">
                <a16:creationId xmlns:a16="http://schemas.microsoft.com/office/drawing/2014/main" id="{82C1CD8D-47F8-44B7-BF99-8E74244FB7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flipV="1">
            <a:off x="8835390" y="4798061"/>
            <a:ext cx="3805831" cy="2059939"/>
          </a:xfrm>
          <a:prstGeom prst="rect">
            <a:avLst/>
          </a:prstGeom>
        </p:spPr>
      </p:pic>
      <p:sp>
        <p:nvSpPr>
          <p:cNvPr id="2" name="标题 1" hidden="1"/>
          <p:cNvSpPr>
            <a:spLocks noGrp="1"/>
          </p:cNvSpPr>
          <p:nvPr>
            <p:ph type="title"/>
          </p:nvPr>
        </p:nvSpPr>
        <p:spPr/>
        <p:txBody>
          <a:bodyPr/>
          <a:lstStyle/>
          <a:p>
            <a:endParaRPr lang="zh-CN" altLang="en-US">
              <a:latin typeface="+mn-lt"/>
              <a:ea typeface="+mn-ea"/>
              <a:cs typeface="+mn-ea"/>
              <a:sym typeface="+mn-lt"/>
            </a:endParaRPr>
          </a:p>
        </p:txBody>
      </p:sp>
      <p:sp>
        <p:nvSpPr>
          <p:cNvPr id="83" name="Freeform 6">
            <a:extLst>
              <a:ext uri="{FF2B5EF4-FFF2-40B4-BE49-F238E27FC236}">
                <a16:creationId xmlns:a16="http://schemas.microsoft.com/office/drawing/2014/main" id="{D1148BD2-C829-4F4A-AB22-CE63AB43FB02}"/>
              </a:ext>
            </a:extLst>
          </p:cNvPr>
          <p:cNvSpPr>
            <a:spLocks/>
          </p:cNvSpPr>
          <p:nvPr/>
        </p:nvSpPr>
        <p:spPr bwMode="auto">
          <a:xfrm>
            <a:off x="0" y="1533305"/>
            <a:ext cx="11422743" cy="2993692"/>
          </a:xfrm>
          <a:custGeom>
            <a:avLst/>
            <a:gdLst>
              <a:gd name="T0" fmla="*/ 4415 w 4902"/>
              <a:gd name="T1" fmla="*/ 13 h 1301"/>
              <a:gd name="T2" fmla="*/ 4658 w 4902"/>
              <a:gd name="T3" fmla="*/ 87 h 1301"/>
              <a:gd name="T4" fmla="*/ 4902 w 4902"/>
              <a:gd name="T5" fmla="*/ 238 h 1301"/>
              <a:gd name="T6" fmla="*/ 4734 w 4902"/>
              <a:gd name="T7" fmla="*/ 139 h 1301"/>
              <a:gd name="T8" fmla="*/ 4492 w 4902"/>
              <a:gd name="T9" fmla="*/ 41 h 1301"/>
              <a:gd name="T10" fmla="*/ 4253 w 4902"/>
              <a:gd name="T11" fmla="*/ 11 h 1301"/>
              <a:gd name="T12" fmla="*/ 3954 w 4902"/>
              <a:gd name="T13" fmla="*/ 55 h 1301"/>
              <a:gd name="T14" fmla="*/ 3670 w 4902"/>
              <a:gd name="T15" fmla="*/ 165 h 1301"/>
              <a:gd name="T16" fmla="*/ 3409 w 4902"/>
              <a:gd name="T17" fmla="*/ 321 h 1301"/>
              <a:gd name="T18" fmla="*/ 3177 w 4902"/>
              <a:gd name="T19" fmla="*/ 495 h 1301"/>
              <a:gd name="T20" fmla="*/ 2982 w 4902"/>
              <a:gd name="T21" fmla="*/ 664 h 1301"/>
              <a:gd name="T22" fmla="*/ 2820 w 4902"/>
              <a:gd name="T23" fmla="*/ 812 h 1301"/>
              <a:gd name="T24" fmla="*/ 2635 w 4902"/>
              <a:gd name="T25" fmla="*/ 977 h 1301"/>
              <a:gd name="T26" fmla="*/ 2426 w 4902"/>
              <a:gd name="T27" fmla="*/ 1134 h 1301"/>
              <a:gd name="T28" fmla="*/ 2204 w 4902"/>
              <a:gd name="T29" fmla="*/ 1255 h 1301"/>
              <a:gd name="T30" fmla="*/ 1973 w 4902"/>
              <a:gd name="T31" fmla="*/ 1301 h 1301"/>
              <a:gd name="T32" fmla="*/ 1822 w 4902"/>
              <a:gd name="T33" fmla="*/ 1277 h 1301"/>
              <a:gd name="T34" fmla="*/ 1675 w 4902"/>
              <a:gd name="T35" fmla="*/ 1198 h 1301"/>
              <a:gd name="T36" fmla="*/ 1532 w 4902"/>
              <a:gd name="T37" fmla="*/ 1056 h 1301"/>
              <a:gd name="T38" fmla="*/ 1397 w 4902"/>
              <a:gd name="T39" fmla="*/ 841 h 1301"/>
              <a:gd name="T40" fmla="*/ 1242 w 4902"/>
              <a:gd name="T41" fmla="*/ 586 h 1301"/>
              <a:gd name="T42" fmla="*/ 1083 w 4902"/>
              <a:gd name="T43" fmla="*/ 409 h 1301"/>
              <a:gd name="T44" fmla="*/ 923 w 4902"/>
              <a:gd name="T45" fmla="*/ 301 h 1301"/>
              <a:gd name="T46" fmla="*/ 762 w 4902"/>
              <a:gd name="T47" fmla="*/ 257 h 1301"/>
              <a:gd name="T48" fmla="*/ 559 w 4902"/>
              <a:gd name="T49" fmla="*/ 275 h 1301"/>
              <a:gd name="T50" fmla="*/ 342 w 4902"/>
              <a:gd name="T51" fmla="*/ 379 h 1301"/>
              <a:gd name="T52" fmla="*/ 137 w 4902"/>
              <a:gd name="T53" fmla="*/ 547 h 1301"/>
              <a:gd name="T54" fmla="*/ 0 w 4902"/>
              <a:gd name="T55" fmla="*/ 676 h 1301"/>
              <a:gd name="T56" fmla="*/ 177 w 4902"/>
              <a:gd name="T57" fmla="*/ 492 h 1301"/>
              <a:gd name="T58" fmla="*/ 367 w 4902"/>
              <a:gd name="T59" fmla="*/ 348 h 1301"/>
              <a:gd name="T60" fmla="*/ 569 w 4902"/>
              <a:gd name="T61" fmla="*/ 260 h 1301"/>
              <a:gd name="T62" fmla="*/ 764 w 4902"/>
              <a:gd name="T63" fmla="*/ 245 h 1301"/>
              <a:gd name="T64" fmla="*/ 927 w 4902"/>
              <a:gd name="T65" fmla="*/ 291 h 1301"/>
              <a:gd name="T66" fmla="*/ 1091 w 4902"/>
              <a:gd name="T67" fmla="*/ 400 h 1301"/>
              <a:gd name="T68" fmla="*/ 1251 w 4902"/>
              <a:gd name="T69" fmla="*/ 578 h 1301"/>
              <a:gd name="T70" fmla="*/ 1407 w 4902"/>
              <a:gd name="T71" fmla="*/ 835 h 1301"/>
              <a:gd name="T72" fmla="*/ 1541 w 4902"/>
              <a:gd name="T73" fmla="*/ 1048 h 1301"/>
              <a:gd name="T74" fmla="*/ 1682 w 4902"/>
              <a:gd name="T75" fmla="*/ 1188 h 1301"/>
              <a:gd name="T76" fmla="*/ 1826 w 4902"/>
              <a:gd name="T77" fmla="*/ 1265 h 1301"/>
              <a:gd name="T78" fmla="*/ 1973 w 4902"/>
              <a:gd name="T79" fmla="*/ 1289 h 1301"/>
              <a:gd name="T80" fmla="*/ 2199 w 4902"/>
              <a:gd name="T81" fmla="*/ 1243 h 1301"/>
              <a:gd name="T82" fmla="*/ 2421 w 4902"/>
              <a:gd name="T83" fmla="*/ 1125 h 1301"/>
              <a:gd name="T84" fmla="*/ 2627 w 4902"/>
              <a:gd name="T85" fmla="*/ 968 h 1301"/>
              <a:gd name="T86" fmla="*/ 2811 w 4902"/>
              <a:gd name="T87" fmla="*/ 803 h 1301"/>
              <a:gd name="T88" fmla="*/ 2975 w 4902"/>
              <a:gd name="T89" fmla="*/ 655 h 1301"/>
              <a:gd name="T90" fmla="*/ 3169 w 4902"/>
              <a:gd name="T91" fmla="*/ 486 h 1301"/>
              <a:gd name="T92" fmla="*/ 3403 w 4902"/>
              <a:gd name="T93" fmla="*/ 310 h 1301"/>
              <a:gd name="T94" fmla="*/ 3664 w 4902"/>
              <a:gd name="T95" fmla="*/ 154 h 1301"/>
              <a:gd name="T96" fmla="*/ 3951 w 4902"/>
              <a:gd name="T97" fmla="*/ 43 h 1301"/>
              <a:gd name="T98" fmla="*/ 4253 w 4902"/>
              <a:gd name="T99" fmla="*/ 0 h 1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902" h="1301">
                <a:moveTo>
                  <a:pt x="4253" y="0"/>
                </a:moveTo>
                <a:lnTo>
                  <a:pt x="4333" y="3"/>
                </a:lnTo>
                <a:lnTo>
                  <a:pt x="4415" y="13"/>
                </a:lnTo>
                <a:lnTo>
                  <a:pt x="4495" y="29"/>
                </a:lnTo>
                <a:lnTo>
                  <a:pt x="4577" y="55"/>
                </a:lnTo>
                <a:lnTo>
                  <a:pt x="4658" y="87"/>
                </a:lnTo>
                <a:lnTo>
                  <a:pt x="4740" y="129"/>
                </a:lnTo>
                <a:lnTo>
                  <a:pt x="4822" y="178"/>
                </a:lnTo>
                <a:lnTo>
                  <a:pt x="4902" y="238"/>
                </a:lnTo>
                <a:lnTo>
                  <a:pt x="4895" y="246"/>
                </a:lnTo>
                <a:lnTo>
                  <a:pt x="4814" y="188"/>
                </a:lnTo>
                <a:lnTo>
                  <a:pt x="4734" y="139"/>
                </a:lnTo>
                <a:lnTo>
                  <a:pt x="4654" y="98"/>
                </a:lnTo>
                <a:lnTo>
                  <a:pt x="4572" y="66"/>
                </a:lnTo>
                <a:lnTo>
                  <a:pt x="4492" y="41"/>
                </a:lnTo>
                <a:lnTo>
                  <a:pt x="4412" y="25"/>
                </a:lnTo>
                <a:lnTo>
                  <a:pt x="4333" y="14"/>
                </a:lnTo>
                <a:lnTo>
                  <a:pt x="4253" y="11"/>
                </a:lnTo>
                <a:lnTo>
                  <a:pt x="4152" y="16"/>
                </a:lnTo>
                <a:lnTo>
                  <a:pt x="4052" y="31"/>
                </a:lnTo>
                <a:lnTo>
                  <a:pt x="3954" y="55"/>
                </a:lnTo>
                <a:lnTo>
                  <a:pt x="3857" y="84"/>
                </a:lnTo>
                <a:lnTo>
                  <a:pt x="3762" y="121"/>
                </a:lnTo>
                <a:lnTo>
                  <a:pt x="3670" y="165"/>
                </a:lnTo>
                <a:lnTo>
                  <a:pt x="3580" y="214"/>
                </a:lnTo>
                <a:lnTo>
                  <a:pt x="3493" y="266"/>
                </a:lnTo>
                <a:lnTo>
                  <a:pt x="3409" y="321"/>
                </a:lnTo>
                <a:lnTo>
                  <a:pt x="3328" y="377"/>
                </a:lnTo>
                <a:lnTo>
                  <a:pt x="3251" y="437"/>
                </a:lnTo>
                <a:lnTo>
                  <a:pt x="3177" y="495"/>
                </a:lnTo>
                <a:lnTo>
                  <a:pt x="3109" y="553"/>
                </a:lnTo>
                <a:lnTo>
                  <a:pt x="3043" y="609"/>
                </a:lnTo>
                <a:lnTo>
                  <a:pt x="2982" y="664"/>
                </a:lnTo>
                <a:lnTo>
                  <a:pt x="2926" y="715"/>
                </a:lnTo>
                <a:lnTo>
                  <a:pt x="2875" y="761"/>
                </a:lnTo>
                <a:lnTo>
                  <a:pt x="2820" y="812"/>
                </a:lnTo>
                <a:lnTo>
                  <a:pt x="2761" y="865"/>
                </a:lnTo>
                <a:lnTo>
                  <a:pt x="2700" y="920"/>
                </a:lnTo>
                <a:lnTo>
                  <a:pt x="2635" y="977"/>
                </a:lnTo>
                <a:lnTo>
                  <a:pt x="2568" y="1032"/>
                </a:lnTo>
                <a:lnTo>
                  <a:pt x="2498" y="1085"/>
                </a:lnTo>
                <a:lnTo>
                  <a:pt x="2426" y="1134"/>
                </a:lnTo>
                <a:lnTo>
                  <a:pt x="2354" y="1181"/>
                </a:lnTo>
                <a:lnTo>
                  <a:pt x="2279" y="1221"/>
                </a:lnTo>
                <a:lnTo>
                  <a:pt x="2204" y="1255"/>
                </a:lnTo>
                <a:lnTo>
                  <a:pt x="2128" y="1280"/>
                </a:lnTo>
                <a:lnTo>
                  <a:pt x="2051" y="1297"/>
                </a:lnTo>
                <a:lnTo>
                  <a:pt x="1973" y="1301"/>
                </a:lnTo>
                <a:lnTo>
                  <a:pt x="1923" y="1300"/>
                </a:lnTo>
                <a:lnTo>
                  <a:pt x="1872" y="1291"/>
                </a:lnTo>
                <a:lnTo>
                  <a:pt x="1822" y="1277"/>
                </a:lnTo>
                <a:lnTo>
                  <a:pt x="1773" y="1258"/>
                </a:lnTo>
                <a:lnTo>
                  <a:pt x="1724" y="1231"/>
                </a:lnTo>
                <a:lnTo>
                  <a:pt x="1675" y="1198"/>
                </a:lnTo>
                <a:lnTo>
                  <a:pt x="1626" y="1158"/>
                </a:lnTo>
                <a:lnTo>
                  <a:pt x="1578" y="1111"/>
                </a:lnTo>
                <a:lnTo>
                  <a:pt x="1532" y="1056"/>
                </a:lnTo>
                <a:lnTo>
                  <a:pt x="1486" y="993"/>
                </a:lnTo>
                <a:lnTo>
                  <a:pt x="1441" y="922"/>
                </a:lnTo>
                <a:lnTo>
                  <a:pt x="1397" y="841"/>
                </a:lnTo>
                <a:lnTo>
                  <a:pt x="1346" y="746"/>
                </a:lnTo>
                <a:lnTo>
                  <a:pt x="1294" y="661"/>
                </a:lnTo>
                <a:lnTo>
                  <a:pt x="1242" y="586"/>
                </a:lnTo>
                <a:lnTo>
                  <a:pt x="1189" y="519"/>
                </a:lnTo>
                <a:lnTo>
                  <a:pt x="1137" y="461"/>
                </a:lnTo>
                <a:lnTo>
                  <a:pt x="1083" y="409"/>
                </a:lnTo>
                <a:lnTo>
                  <a:pt x="1030" y="365"/>
                </a:lnTo>
                <a:lnTo>
                  <a:pt x="976" y="331"/>
                </a:lnTo>
                <a:lnTo>
                  <a:pt x="923" y="301"/>
                </a:lnTo>
                <a:lnTo>
                  <a:pt x="869" y="281"/>
                </a:lnTo>
                <a:lnTo>
                  <a:pt x="816" y="266"/>
                </a:lnTo>
                <a:lnTo>
                  <a:pt x="762" y="257"/>
                </a:lnTo>
                <a:lnTo>
                  <a:pt x="709" y="254"/>
                </a:lnTo>
                <a:lnTo>
                  <a:pt x="633" y="260"/>
                </a:lnTo>
                <a:lnTo>
                  <a:pt x="559" y="275"/>
                </a:lnTo>
                <a:lnTo>
                  <a:pt x="486" y="301"/>
                </a:lnTo>
                <a:lnTo>
                  <a:pt x="413" y="336"/>
                </a:lnTo>
                <a:lnTo>
                  <a:pt x="342" y="379"/>
                </a:lnTo>
                <a:lnTo>
                  <a:pt x="272" y="428"/>
                </a:lnTo>
                <a:lnTo>
                  <a:pt x="202" y="484"/>
                </a:lnTo>
                <a:lnTo>
                  <a:pt x="137" y="547"/>
                </a:lnTo>
                <a:lnTo>
                  <a:pt x="71" y="612"/>
                </a:lnTo>
                <a:lnTo>
                  <a:pt x="9" y="684"/>
                </a:lnTo>
                <a:lnTo>
                  <a:pt x="0" y="676"/>
                </a:lnTo>
                <a:lnTo>
                  <a:pt x="56" y="611"/>
                </a:lnTo>
                <a:lnTo>
                  <a:pt x="116" y="550"/>
                </a:lnTo>
                <a:lnTo>
                  <a:pt x="177" y="492"/>
                </a:lnTo>
                <a:lnTo>
                  <a:pt x="239" y="438"/>
                </a:lnTo>
                <a:lnTo>
                  <a:pt x="303" y="391"/>
                </a:lnTo>
                <a:lnTo>
                  <a:pt x="367" y="348"/>
                </a:lnTo>
                <a:lnTo>
                  <a:pt x="434" y="312"/>
                </a:lnTo>
                <a:lnTo>
                  <a:pt x="501" y="282"/>
                </a:lnTo>
                <a:lnTo>
                  <a:pt x="569" y="260"/>
                </a:lnTo>
                <a:lnTo>
                  <a:pt x="639" y="246"/>
                </a:lnTo>
                <a:lnTo>
                  <a:pt x="709" y="242"/>
                </a:lnTo>
                <a:lnTo>
                  <a:pt x="764" y="245"/>
                </a:lnTo>
                <a:lnTo>
                  <a:pt x="819" y="254"/>
                </a:lnTo>
                <a:lnTo>
                  <a:pt x="872" y="269"/>
                </a:lnTo>
                <a:lnTo>
                  <a:pt x="927" y="291"/>
                </a:lnTo>
                <a:lnTo>
                  <a:pt x="982" y="321"/>
                </a:lnTo>
                <a:lnTo>
                  <a:pt x="1037" y="357"/>
                </a:lnTo>
                <a:lnTo>
                  <a:pt x="1091" y="400"/>
                </a:lnTo>
                <a:lnTo>
                  <a:pt x="1146" y="452"/>
                </a:lnTo>
                <a:lnTo>
                  <a:pt x="1199" y="511"/>
                </a:lnTo>
                <a:lnTo>
                  <a:pt x="1251" y="578"/>
                </a:lnTo>
                <a:lnTo>
                  <a:pt x="1305" y="655"/>
                </a:lnTo>
                <a:lnTo>
                  <a:pt x="1357" y="740"/>
                </a:lnTo>
                <a:lnTo>
                  <a:pt x="1407" y="835"/>
                </a:lnTo>
                <a:lnTo>
                  <a:pt x="1452" y="914"/>
                </a:lnTo>
                <a:lnTo>
                  <a:pt x="1496" y="986"/>
                </a:lnTo>
                <a:lnTo>
                  <a:pt x="1541" y="1048"/>
                </a:lnTo>
                <a:lnTo>
                  <a:pt x="1587" y="1103"/>
                </a:lnTo>
                <a:lnTo>
                  <a:pt x="1634" y="1149"/>
                </a:lnTo>
                <a:lnTo>
                  <a:pt x="1682" y="1188"/>
                </a:lnTo>
                <a:lnTo>
                  <a:pt x="1730" y="1221"/>
                </a:lnTo>
                <a:lnTo>
                  <a:pt x="1777" y="1246"/>
                </a:lnTo>
                <a:lnTo>
                  <a:pt x="1826" y="1265"/>
                </a:lnTo>
                <a:lnTo>
                  <a:pt x="1875" y="1279"/>
                </a:lnTo>
                <a:lnTo>
                  <a:pt x="1924" y="1288"/>
                </a:lnTo>
                <a:lnTo>
                  <a:pt x="1973" y="1289"/>
                </a:lnTo>
                <a:lnTo>
                  <a:pt x="2049" y="1285"/>
                </a:lnTo>
                <a:lnTo>
                  <a:pt x="2125" y="1268"/>
                </a:lnTo>
                <a:lnTo>
                  <a:pt x="2199" y="1243"/>
                </a:lnTo>
                <a:lnTo>
                  <a:pt x="2273" y="1210"/>
                </a:lnTo>
                <a:lnTo>
                  <a:pt x="2348" y="1170"/>
                </a:lnTo>
                <a:lnTo>
                  <a:pt x="2421" y="1125"/>
                </a:lnTo>
                <a:lnTo>
                  <a:pt x="2490" y="1075"/>
                </a:lnTo>
                <a:lnTo>
                  <a:pt x="2560" y="1023"/>
                </a:lnTo>
                <a:lnTo>
                  <a:pt x="2627" y="968"/>
                </a:lnTo>
                <a:lnTo>
                  <a:pt x="2691" y="911"/>
                </a:lnTo>
                <a:lnTo>
                  <a:pt x="2753" y="856"/>
                </a:lnTo>
                <a:lnTo>
                  <a:pt x="2811" y="803"/>
                </a:lnTo>
                <a:lnTo>
                  <a:pt x="2868" y="752"/>
                </a:lnTo>
                <a:lnTo>
                  <a:pt x="2918" y="706"/>
                </a:lnTo>
                <a:lnTo>
                  <a:pt x="2975" y="655"/>
                </a:lnTo>
                <a:lnTo>
                  <a:pt x="3034" y="600"/>
                </a:lnTo>
                <a:lnTo>
                  <a:pt x="3100" y="544"/>
                </a:lnTo>
                <a:lnTo>
                  <a:pt x="3169" y="486"/>
                </a:lnTo>
                <a:lnTo>
                  <a:pt x="3244" y="426"/>
                </a:lnTo>
                <a:lnTo>
                  <a:pt x="3321" y="368"/>
                </a:lnTo>
                <a:lnTo>
                  <a:pt x="3403" y="310"/>
                </a:lnTo>
                <a:lnTo>
                  <a:pt x="3486" y="255"/>
                </a:lnTo>
                <a:lnTo>
                  <a:pt x="3574" y="203"/>
                </a:lnTo>
                <a:lnTo>
                  <a:pt x="3664" y="154"/>
                </a:lnTo>
                <a:lnTo>
                  <a:pt x="3758" y="111"/>
                </a:lnTo>
                <a:lnTo>
                  <a:pt x="3853" y="74"/>
                </a:lnTo>
                <a:lnTo>
                  <a:pt x="3951" y="43"/>
                </a:lnTo>
                <a:lnTo>
                  <a:pt x="4049" y="19"/>
                </a:lnTo>
                <a:lnTo>
                  <a:pt x="4150" y="4"/>
                </a:lnTo>
                <a:lnTo>
                  <a:pt x="4253" y="0"/>
                </a:lnTo>
                <a:close/>
              </a:path>
            </a:pathLst>
          </a:custGeom>
          <a:solidFill>
            <a:srgbClr val="989493"/>
          </a:solidFill>
          <a:ln w="0">
            <a:solidFill>
              <a:schemeClr val="bg1">
                <a:lumMod val="85000"/>
              </a:schemeClr>
            </a:solidFill>
            <a:prstDash val="solid"/>
            <a:round/>
            <a:headEnd/>
            <a:tailEnd/>
          </a:ln>
          <a:effectLst>
            <a:outerShdw algn="tl" rotWithShape="0">
              <a:srgbClr val="FFFFFF"/>
            </a:outerShdw>
          </a:effectLst>
        </p:spPr>
        <p:txBody>
          <a:bodyPr lIns="98178" tIns="49089" rIns="98178" bIns="49089"/>
          <a:lstStyle/>
          <a:p>
            <a:pPr algn="ctr">
              <a:defRPr/>
            </a:pPr>
            <a:endParaRPr lang="en-US" sz="2200" kern="0">
              <a:solidFill>
                <a:schemeClr val="tx1">
                  <a:lumMod val="65000"/>
                  <a:lumOff val="35000"/>
                </a:schemeClr>
              </a:solidFill>
              <a:latin typeface="微软雅黑"/>
              <a:ea typeface="微软雅黑"/>
              <a:sym typeface="Gill Sans" charset="0"/>
            </a:endParaRPr>
          </a:p>
        </p:txBody>
      </p:sp>
      <p:sp>
        <p:nvSpPr>
          <p:cNvPr id="84" name="Oval 53">
            <a:extLst>
              <a:ext uri="{FF2B5EF4-FFF2-40B4-BE49-F238E27FC236}">
                <a16:creationId xmlns:a16="http://schemas.microsoft.com/office/drawing/2014/main" id="{C369EACD-5D3B-4E91-87A7-BB2DF5404D8E}"/>
              </a:ext>
            </a:extLst>
          </p:cNvPr>
          <p:cNvSpPr>
            <a:spLocks noChangeArrowheads="1"/>
          </p:cNvSpPr>
          <p:nvPr/>
        </p:nvSpPr>
        <p:spPr bwMode="auto">
          <a:xfrm>
            <a:off x="944661" y="1774518"/>
            <a:ext cx="801352" cy="801553"/>
          </a:xfrm>
          <a:prstGeom prst="ellipse">
            <a:avLst/>
          </a:prstGeom>
          <a:solidFill>
            <a:srgbClr val="2D6B81"/>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5" name="Freeform 14">
            <a:extLst>
              <a:ext uri="{FF2B5EF4-FFF2-40B4-BE49-F238E27FC236}">
                <a16:creationId xmlns:a16="http://schemas.microsoft.com/office/drawing/2014/main" id="{199D745A-BDAF-4546-8FE7-4AAFF6521A96}"/>
              </a:ext>
            </a:extLst>
          </p:cNvPr>
          <p:cNvSpPr>
            <a:spLocks/>
          </p:cNvSpPr>
          <p:nvPr/>
        </p:nvSpPr>
        <p:spPr bwMode="auto">
          <a:xfrm rot="13500000">
            <a:off x="3306205" y="1648602"/>
            <a:ext cx="1119498" cy="1860683"/>
          </a:xfrm>
          <a:custGeom>
            <a:avLst/>
            <a:gdLst>
              <a:gd name="T0" fmla="*/ 329 w 486"/>
              <a:gd name="T1" fmla="*/ 0 h 799"/>
              <a:gd name="T2" fmla="*/ 378 w 486"/>
              <a:gd name="T3" fmla="*/ 1 h 799"/>
              <a:gd name="T4" fmla="*/ 430 w 486"/>
              <a:gd name="T5" fmla="*/ 7 h 799"/>
              <a:gd name="T6" fmla="*/ 486 w 486"/>
              <a:gd name="T7" fmla="*/ 19 h 799"/>
              <a:gd name="T8" fmla="*/ 483 w 486"/>
              <a:gd name="T9" fmla="*/ 30 h 799"/>
              <a:gd name="T10" fmla="*/ 428 w 486"/>
              <a:gd name="T11" fmla="*/ 19 h 799"/>
              <a:gd name="T12" fmla="*/ 376 w 486"/>
              <a:gd name="T13" fmla="*/ 13 h 799"/>
              <a:gd name="T14" fmla="*/ 329 w 486"/>
              <a:gd name="T15" fmla="*/ 12 h 799"/>
              <a:gd name="T16" fmla="*/ 278 w 486"/>
              <a:gd name="T17" fmla="*/ 15 h 799"/>
              <a:gd name="T18" fmla="*/ 231 w 486"/>
              <a:gd name="T19" fmla="*/ 22 h 799"/>
              <a:gd name="T20" fmla="*/ 191 w 486"/>
              <a:gd name="T21" fmla="*/ 36 h 799"/>
              <a:gd name="T22" fmla="*/ 153 w 486"/>
              <a:gd name="T23" fmla="*/ 53 h 799"/>
              <a:gd name="T24" fmla="*/ 122 w 486"/>
              <a:gd name="T25" fmla="*/ 74 h 799"/>
              <a:gd name="T26" fmla="*/ 94 w 486"/>
              <a:gd name="T27" fmla="*/ 101 h 799"/>
              <a:gd name="T28" fmla="*/ 72 w 486"/>
              <a:gd name="T29" fmla="*/ 129 h 799"/>
              <a:gd name="T30" fmla="*/ 52 w 486"/>
              <a:gd name="T31" fmla="*/ 162 h 799"/>
              <a:gd name="T32" fmla="*/ 38 w 486"/>
              <a:gd name="T33" fmla="*/ 198 h 799"/>
              <a:gd name="T34" fmla="*/ 27 w 486"/>
              <a:gd name="T35" fmla="*/ 235 h 799"/>
              <a:gd name="T36" fmla="*/ 18 w 486"/>
              <a:gd name="T37" fmla="*/ 275 h 799"/>
              <a:gd name="T38" fmla="*/ 14 w 486"/>
              <a:gd name="T39" fmla="*/ 317 h 799"/>
              <a:gd name="T40" fmla="*/ 12 w 486"/>
              <a:gd name="T41" fmla="*/ 361 h 799"/>
              <a:gd name="T42" fmla="*/ 17 w 486"/>
              <a:gd name="T43" fmla="*/ 434 h 799"/>
              <a:gd name="T44" fmla="*/ 27 w 486"/>
              <a:gd name="T45" fmla="*/ 510 h 799"/>
              <a:gd name="T46" fmla="*/ 45 w 486"/>
              <a:gd name="T47" fmla="*/ 584 h 799"/>
              <a:gd name="T48" fmla="*/ 67 w 486"/>
              <a:gd name="T49" fmla="*/ 657 h 799"/>
              <a:gd name="T50" fmla="*/ 95 w 486"/>
              <a:gd name="T51" fmla="*/ 727 h 799"/>
              <a:gd name="T52" fmla="*/ 127 w 486"/>
              <a:gd name="T53" fmla="*/ 793 h 799"/>
              <a:gd name="T54" fmla="*/ 127 w 486"/>
              <a:gd name="T55" fmla="*/ 793 h 799"/>
              <a:gd name="T56" fmla="*/ 115 w 486"/>
              <a:gd name="T57" fmla="*/ 799 h 799"/>
              <a:gd name="T58" fmla="*/ 84 w 486"/>
              <a:gd name="T59" fmla="*/ 733 h 799"/>
              <a:gd name="T60" fmla="*/ 55 w 486"/>
              <a:gd name="T61" fmla="*/ 662 h 799"/>
              <a:gd name="T62" fmla="*/ 33 w 486"/>
              <a:gd name="T63" fmla="*/ 587 h 799"/>
              <a:gd name="T64" fmla="*/ 15 w 486"/>
              <a:gd name="T65" fmla="*/ 512 h 799"/>
              <a:gd name="T66" fmla="*/ 5 w 486"/>
              <a:gd name="T67" fmla="*/ 436 h 799"/>
              <a:gd name="T68" fmla="*/ 0 w 486"/>
              <a:gd name="T69" fmla="*/ 361 h 799"/>
              <a:gd name="T70" fmla="*/ 2 w 486"/>
              <a:gd name="T71" fmla="*/ 312 h 799"/>
              <a:gd name="T72" fmla="*/ 8 w 486"/>
              <a:gd name="T73" fmla="*/ 266 h 799"/>
              <a:gd name="T74" fmla="*/ 17 w 486"/>
              <a:gd name="T75" fmla="*/ 222 h 799"/>
              <a:gd name="T76" fmla="*/ 32 w 486"/>
              <a:gd name="T77" fmla="*/ 180 h 799"/>
              <a:gd name="T78" fmla="*/ 49 w 486"/>
              <a:gd name="T79" fmla="*/ 143 h 799"/>
              <a:gd name="T80" fmla="*/ 73 w 486"/>
              <a:gd name="T81" fmla="*/ 107 h 799"/>
              <a:gd name="T82" fmla="*/ 97 w 486"/>
              <a:gd name="T83" fmla="*/ 80 h 799"/>
              <a:gd name="T84" fmla="*/ 125 w 486"/>
              <a:gd name="T85" fmla="*/ 56 h 799"/>
              <a:gd name="T86" fmla="*/ 158 w 486"/>
              <a:gd name="T87" fmla="*/ 37 h 799"/>
              <a:gd name="T88" fmla="*/ 194 w 486"/>
              <a:gd name="T89" fmla="*/ 21 h 799"/>
              <a:gd name="T90" fmla="*/ 235 w 486"/>
              <a:gd name="T91" fmla="*/ 9 h 799"/>
              <a:gd name="T92" fmla="*/ 280 w 486"/>
              <a:gd name="T93" fmla="*/ 1 h 799"/>
              <a:gd name="T94" fmla="*/ 329 w 486"/>
              <a:gd name="T95" fmla="*/ 0 h 7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86" h="799">
                <a:moveTo>
                  <a:pt x="329" y="0"/>
                </a:moveTo>
                <a:lnTo>
                  <a:pt x="378" y="1"/>
                </a:lnTo>
                <a:lnTo>
                  <a:pt x="430" y="7"/>
                </a:lnTo>
                <a:lnTo>
                  <a:pt x="486" y="19"/>
                </a:lnTo>
                <a:lnTo>
                  <a:pt x="483" y="30"/>
                </a:lnTo>
                <a:lnTo>
                  <a:pt x="428" y="19"/>
                </a:lnTo>
                <a:lnTo>
                  <a:pt x="376" y="13"/>
                </a:lnTo>
                <a:lnTo>
                  <a:pt x="329" y="12"/>
                </a:lnTo>
                <a:lnTo>
                  <a:pt x="278" y="15"/>
                </a:lnTo>
                <a:lnTo>
                  <a:pt x="231" y="22"/>
                </a:lnTo>
                <a:lnTo>
                  <a:pt x="191" y="36"/>
                </a:lnTo>
                <a:lnTo>
                  <a:pt x="153" y="53"/>
                </a:lnTo>
                <a:lnTo>
                  <a:pt x="122" y="74"/>
                </a:lnTo>
                <a:lnTo>
                  <a:pt x="94" y="101"/>
                </a:lnTo>
                <a:lnTo>
                  <a:pt x="72" y="129"/>
                </a:lnTo>
                <a:lnTo>
                  <a:pt x="52" y="162"/>
                </a:lnTo>
                <a:lnTo>
                  <a:pt x="38" y="198"/>
                </a:lnTo>
                <a:lnTo>
                  <a:pt x="27" y="235"/>
                </a:lnTo>
                <a:lnTo>
                  <a:pt x="18" y="275"/>
                </a:lnTo>
                <a:lnTo>
                  <a:pt x="14" y="317"/>
                </a:lnTo>
                <a:lnTo>
                  <a:pt x="12" y="361"/>
                </a:lnTo>
                <a:lnTo>
                  <a:pt x="17" y="434"/>
                </a:lnTo>
                <a:lnTo>
                  <a:pt x="27" y="510"/>
                </a:lnTo>
                <a:lnTo>
                  <a:pt x="45" y="584"/>
                </a:lnTo>
                <a:lnTo>
                  <a:pt x="67" y="657"/>
                </a:lnTo>
                <a:lnTo>
                  <a:pt x="95" y="727"/>
                </a:lnTo>
                <a:lnTo>
                  <a:pt x="127" y="793"/>
                </a:lnTo>
                <a:lnTo>
                  <a:pt x="127" y="793"/>
                </a:lnTo>
                <a:lnTo>
                  <a:pt x="115" y="799"/>
                </a:lnTo>
                <a:lnTo>
                  <a:pt x="84" y="733"/>
                </a:lnTo>
                <a:lnTo>
                  <a:pt x="55" y="662"/>
                </a:lnTo>
                <a:lnTo>
                  <a:pt x="33" y="587"/>
                </a:lnTo>
                <a:lnTo>
                  <a:pt x="15" y="512"/>
                </a:lnTo>
                <a:lnTo>
                  <a:pt x="5" y="436"/>
                </a:lnTo>
                <a:lnTo>
                  <a:pt x="0" y="361"/>
                </a:lnTo>
                <a:lnTo>
                  <a:pt x="2" y="312"/>
                </a:lnTo>
                <a:lnTo>
                  <a:pt x="8" y="266"/>
                </a:lnTo>
                <a:lnTo>
                  <a:pt x="17" y="222"/>
                </a:lnTo>
                <a:lnTo>
                  <a:pt x="32" y="180"/>
                </a:lnTo>
                <a:lnTo>
                  <a:pt x="49" y="143"/>
                </a:lnTo>
                <a:lnTo>
                  <a:pt x="73" y="107"/>
                </a:lnTo>
                <a:lnTo>
                  <a:pt x="97" y="80"/>
                </a:lnTo>
                <a:lnTo>
                  <a:pt x="125" y="56"/>
                </a:lnTo>
                <a:lnTo>
                  <a:pt x="158" y="37"/>
                </a:lnTo>
                <a:lnTo>
                  <a:pt x="194" y="21"/>
                </a:lnTo>
                <a:lnTo>
                  <a:pt x="235" y="9"/>
                </a:lnTo>
                <a:lnTo>
                  <a:pt x="280" y="1"/>
                </a:lnTo>
                <a:lnTo>
                  <a:pt x="329" y="0"/>
                </a:lnTo>
                <a:close/>
              </a:path>
            </a:pathLst>
          </a:custGeom>
          <a:solidFill>
            <a:srgbClr val="989493"/>
          </a:solidFill>
          <a:ln w="0">
            <a:solidFill>
              <a:schemeClr val="bg1">
                <a:lumMod val="85000"/>
              </a:schemeClr>
            </a:solidFill>
            <a:prstDash val="solid"/>
            <a:round/>
            <a:headEnd/>
            <a:tailEnd/>
          </a:ln>
          <a:effectLst>
            <a:outerShdw algn="tl" rotWithShape="0">
              <a:srgbClr val="FFFFFF"/>
            </a:outerShdw>
          </a:effectLst>
        </p:spPr>
        <p:txBody>
          <a:bodyPr lIns="98178" tIns="49089" rIns="98178" bIns="49089"/>
          <a:lstStyle/>
          <a:p>
            <a:pPr algn="ctr">
              <a:defRPr/>
            </a:pPr>
            <a:endParaRPr lang="en-US" sz="2200" kern="0">
              <a:solidFill>
                <a:schemeClr val="tx1">
                  <a:lumMod val="65000"/>
                  <a:lumOff val="35000"/>
                </a:schemeClr>
              </a:solidFill>
              <a:latin typeface="微软雅黑"/>
              <a:ea typeface="微软雅黑"/>
              <a:sym typeface="Gill Sans" charset="0"/>
            </a:endParaRPr>
          </a:p>
        </p:txBody>
      </p:sp>
      <p:sp>
        <p:nvSpPr>
          <p:cNvPr id="86" name="Freeform 13">
            <a:extLst>
              <a:ext uri="{FF2B5EF4-FFF2-40B4-BE49-F238E27FC236}">
                <a16:creationId xmlns:a16="http://schemas.microsoft.com/office/drawing/2014/main" id="{8A5F685D-83E1-411B-B226-56D6EDD2DC88}"/>
              </a:ext>
            </a:extLst>
          </p:cNvPr>
          <p:cNvSpPr>
            <a:spLocks/>
          </p:cNvSpPr>
          <p:nvPr/>
        </p:nvSpPr>
        <p:spPr bwMode="auto">
          <a:xfrm>
            <a:off x="6353708" y="3243930"/>
            <a:ext cx="1656085" cy="420777"/>
          </a:xfrm>
          <a:custGeom>
            <a:avLst/>
            <a:gdLst>
              <a:gd name="T0" fmla="*/ 461 w 962"/>
              <a:gd name="T1" fmla="*/ 0 h 183"/>
              <a:gd name="T2" fmla="*/ 531 w 962"/>
              <a:gd name="T3" fmla="*/ 3 h 183"/>
              <a:gd name="T4" fmla="*/ 601 w 962"/>
              <a:gd name="T5" fmla="*/ 12 h 183"/>
              <a:gd name="T6" fmla="*/ 672 w 962"/>
              <a:gd name="T7" fmla="*/ 28 h 183"/>
              <a:gd name="T8" fmla="*/ 745 w 962"/>
              <a:gd name="T9" fmla="*/ 52 h 183"/>
              <a:gd name="T10" fmla="*/ 818 w 962"/>
              <a:gd name="T11" fmla="*/ 83 h 183"/>
              <a:gd name="T12" fmla="*/ 889 w 962"/>
              <a:gd name="T13" fmla="*/ 124 h 183"/>
              <a:gd name="T14" fmla="*/ 962 w 962"/>
              <a:gd name="T15" fmla="*/ 173 h 183"/>
              <a:gd name="T16" fmla="*/ 954 w 962"/>
              <a:gd name="T17" fmla="*/ 183 h 183"/>
              <a:gd name="T18" fmla="*/ 883 w 962"/>
              <a:gd name="T19" fmla="*/ 134 h 183"/>
              <a:gd name="T20" fmla="*/ 812 w 962"/>
              <a:gd name="T21" fmla="*/ 95 h 183"/>
              <a:gd name="T22" fmla="*/ 740 w 962"/>
              <a:gd name="T23" fmla="*/ 64 h 183"/>
              <a:gd name="T24" fmla="*/ 669 w 962"/>
              <a:gd name="T25" fmla="*/ 40 h 183"/>
              <a:gd name="T26" fmla="*/ 599 w 962"/>
              <a:gd name="T27" fmla="*/ 24 h 183"/>
              <a:gd name="T28" fmla="*/ 529 w 962"/>
              <a:gd name="T29" fmla="*/ 15 h 183"/>
              <a:gd name="T30" fmla="*/ 461 w 962"/>
              <a:gd name="T31" fmla="*/ 12 h 183"/>
              <a:gd name="T32" fmla="*/ 387 w 962"/>
              <a:gd name="T33" fmla="*/ 15 h 183"/>
              <a:gd name="T34" fmla="*/ 314 w 962"/>
              <a:gd name="T35" fmla="*/ 25 h 183"/>
              <a:gd name="T36" fmla="*/ 246 w 962"/>
              <a:gd name="T37" fmla="*/ 42 h 183"/>
              <a:gd name="T38" fmla="*/ 180 w 962"/>
              <a:gd name="T39" fmla="*/ 64 h 183"/>
              <a:gd name="T40" fmla="*/ 118 w 962"/>
              <a:gd name="T41" fmla="*/ 91 h 183"/>
              <a:gd name="T42" fmla="*/ 60 w 962"/>
              <a:gd name="T43" fmla="*/ 121 h 183"/>
              <a:gd name="T44" fmla="*/ 8 w 962"/>
              <a:gd name="T45" fmla="*/ 155 h 183"/>
              <a:gd name="T46" fmla="*/ 8 w 962"/>
              <a:gd name="T47" fmla="*/ 155 h 183"/>
              <a:gd name="T48" fmla="*/ 0 w 962"/>
              <a:gd name="T49" fmla="*/ 144 h 183"/>
              <a:gd name="T50" fmla="*/ 54 w 962"/>
              <a:gd name="T51" fmla="*/ 110 h 183"/>
              <a:gd name="T52" fmla="*/ 112 w 962"/>
              <a:gd name="T53" fmla="*/ 79 h 183"/>
              <a:gd name="T54" fmla="*/ 176 w 962"/>
              <a:gd name="T55" fmla="*/ 52 h 183"/>
              <a:gd name="T56" fmla="*/ 243 w 962"/>
              <a:gd name="T57" fmla="*/ 30 h 183"/>
              <a:gd name="T58" fmla="*/ 312 w 962"/>
              <a:gd name="T59" fmla="*/ 14 h 183"/>
              <a:gd name="T60" fmla="*/ 385 w 962"/>
              <a:gd name="T61" fmla="*/ 3 h 183"/>
              <a:gd name="T62" fmla="*/ 461 w 962"/>
              <a:gd name="T6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989493"/>
          </a:solidFill>
          <a:ln w="0">
            <a:solidFill>
              <a:schemeClr val="bg1">
                <a:lumMod val="85000"/>
              </a:schemeClr>
            </a:solidFill>
            <a:prstDash val="solid"/>
            <a:round/>
            <a:headEnd/>
            <a:tailEnd/>
          </a:ln>
          <a:effectLst>
            <a:outerShdw algn="tl" rotWithShape="0">
              <a:srgbClr val="FFFFFF"/>
            </a:outerShdw>
          </a:effectLst>
        </p:spPr>
        <p:txBody>
          <a:bodyPr lIns="98178" tIns="49089" rIns="98178" bIns="49089"/>
          <a:lstStyle/>
          <a:p>
            <a:pPr algn="ctr">
              <a:defRPr/>
            </a:pPr>
            <a:endParaRPr lang="en-US" sz="2200" kern="0">
              <a:solidFill>
                <a:schemeClr val="tx1">
                  <a:lumMod val="65000"/>
                  <a:lumOff val="35000"/>
                </a:schemeClr>
              </a:solidFill>
              <a:latin typeface="微软雅黑"/>
              <a:ea typeface="微软雅黑"/>
              <a:sym typeface="Gill Sans" charset="0"/>
            </a:endParaRPr>
          </a:p>
        </p:txBody>
      </p:sp>
      <p:grpSp>
        <p:nvGrpSpPr>
          <p:cNvPr id="87" name="Group 19">
            <a:extLst>
              <a:ext uri="{FF2B5EF4-FFF2-40B4-BE49-F238E27FC236}">
                <a16:creationId xmlns:a16="http://schemas.microsoft.com/office/drawing/2014/main" id="{17985395-1602-40F4-9AFF-E7728DCEF53D}"/>
              </a:ext>
            </a:extLst>
          </p:cNvPr>
          <p:cNvGrpSpPr>
            <a:grpSpLocks/>
          </p:cNvGrpSpPr>
          <p:nvPr/>
        </p:nvGrpSpPr>
        <p:grpSpPr bwMode="auto">
          <a:xfrm>
            <a:off x="424817" y="2796836"/>
            <a:ext cx="1845242" cy="1256541"/>
            <a:chOff x="552376" y="2667382"/>
            <a:chExt cx="1499240" cy="1033020"/>
          </a:xfrm>
        </p:grpSpPr>
        <p:sp>
          <p:nvSpPr>
            <p:cNvPr id="88" name="Rectangle 26">
              <a:extLst>
                <a:ext uri="{FF2B5EF4-FFF2-40B4-BE49-F238E27FC236}">
                  <a16:creationId xmlns:a16="http://schemas.microsoft.com/office/drawing/2014/main" id="{83349F04-ED28-4E55-B992-8DEBD556635D}"/>
                </a:ext>
              </a:extLst>
            </p:cNvPr>
            <p:cNvSpPr>
              <a:spLocks/>
            </p:cNvSpPr>
            <p:nvPr/>
          </p:nvSpPr>
          <p:spPr bwMode="auto">
            <a:xfrm>
              <a:off x="552376" y="2954597"/>
              <a:ext cx="1499240" cy="745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14000"/>
                </a:lnSpc>
                <a:defRPr/>
              </a:pPr>
              <a:r>
                <a:rPr lang="zh-CN" altLang="en-US" sz="1100" dirty="0">
                  <a:solidFill>
                    <a:schemeClr val="tx1">
                      <a:lumMod val="65000"/>
                      <a:lumOff val="35000"/>
                    </a:schemeClr>
                  </a:solidFill>
                  <a:latin typeface="微软雅黑"/>
                  <a:ea typeface="微软雅黑"/>
                  <a:cs typeface="Lato Light" charset="0"/>
                  <a:sym typeface="Lato Light" charset="0"/>
                </a:rPr>
                <a:t>此处添加详细文本描述，建议与标题相关并符合整体语言风格，语言描述尽量简洁生动。</a:t>
              </a:r>
              <a:endParaRPr lang="en-US" sz="1100" dirty="0">
                <a:solidFill>
                  <a:schemeClr val="tx1">
                    <a:lumMod val="65000"/>
                    <a:lumOff val="35000"/>
                  </a:schemeClr>
                </a:solidFill>
                <a:latin typeface="微软雅黑"/>
                <a:ea typeface="微软雅黑"/>
                <a:cs typeface="Lato Light" charset="0"/>
                <a:sym typeface="Lato Light" charset="0"/>
              </a:endParaRPr>
            </a:p>
          </p:txBody>
        </p:sp>
        <p:sp>
          <p:nvSpPr>
            <p:cNvPr id="89" name="Rectangle 27">
              <a:extLst>
                <a:ext uri="{FF2B5EF4-FFF2-40B4-BE49-F238E27FC236}">
                  <a16:creationId xmlns:a16="http://schemas.microsoft.com/office/drawing/2014/main" id="{C43253C3-F66B-4C4F-8CA9-93ADF243AB5B}"/>
                </a:ext>
              </a:extLst>
            </p:cNvPr>
            <p:cNvSpPr>
              <a:spLocks/>
            </p:cNvSpPr>
            <p:nvPr/>
          </p:nvSpPr>
          <p:spPr bwMode="auto">
            <a:xfrm>
              <a:off x="619811" y="2667382"/>
              <a:ext cx="1364371" cy="171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80000"/>
                </a:lnSpc>
                <a:defRPr/>
              </a:pPr>
              <a:r>
                <a:rPr lang="zh-CN" altLang="en-US" sz="1700" b="1" dirty="0">
                  <a:solidFill>
                    <a:schemeClr val="tx1">
                      <a:lumMod val="65000"/>
                      <a:lumOff val="35000"/>
                    </a:schemeClr>
                  </a:solidFill>
                  <a:latin typeface="微软雅黑"/>
                  <a:ea typeface="微软雅黑"/>
                  <a:cs typeface="Bebas Neue" charset="0"/>
                  <a:sym typeface="Bebas Neue" charset="0"/>
                </a:rPr>
                <a:t>添加文本</a:t>
              </a:r>
              <a:endParaRPr lang="en-US" altLang="zh-CN" sz="1700" b="1" dirty="0">
                <a:solidFill>
                  <a:schemeClr val="tx1">
                    <a:lumMod val="65000"/>
                    <a:lumOff val="35000"/>
                  </a:schemeClr>
                </a:solidFill>
                <a:latin typeface="微软雅黑"/>
                <a:ea typeface="微软雅黑"/>
                <a:cs typeface="Bebas Neue" charset="0"/>
                <a:sym typeface="Bebas Neue" charset="0"/>
              </a:endParaRPr>
            </a:p>
          </p:txBody>
        </p:sp>
      </p:grpSp>
      <p:sp>
        <p:nvSpPr>
          <p:cNvPr id="90" name="Freeform 13">
            <a:extLst>
              <a:ext uri="{FF2B5EF4-FFF2-40B4-BE49-F238E27FC236}">
                <a16:creationId xmlns:a16="http://schemas.microsoft.com/office/drawing/2014/main" id="{B1F1ECD5-E272-4B80-BA5F-976988D7A751}"/>
              </a:ext>
            </a:extLst>
          </p:cNvPr>
          <p:cNvSpPr>
            <a:spLocks/>
          </p:cNvSpPr>
          <p:nvPr/>
        </p:nvSpPr>
        <p:spPr bwMode="auto">
          <a:xfrm rot="5910658">
            <a:off x="7415674" y="1590043"/>
            <a:ext cx="1252681" cy="426567"/>
          </a:xfrm>
          <a:custGeom>
            <a:avLst/>
            <a:gdLst>
              <a:gd name="T0" fmla="*/ 461 w 962"/>
              <a:gd name="T1" fmla="*/ 0 h 183"/>
              <a:gd name="T2" fmla="*/ 531 w 962"/>
              <a:gd name="T3" fmla="*/ 3 h 183"/>
              <a:gd name="T4" fmla="*/ 601 w 962"/>
              <a:gd name="T5" fmla="*/ 12 h 183"/>
              <a:gd name="T6" fmla="*/ 672 w 962"/>
              <a:gd name="T7" fmla="*/ 28 h 183"/>
              <a:gd name="T8" fmla="*/ 745 w 962"/>
              <a:gd name="T9" fmla="*/ 52 h 183"/>
              <a:gd name="T10" fmla="*/ 818 w 962"/>
              <a:gd name="T11" fmla="*/ 83 h 183"/>
              <a:gd name="T12" fmla="*/ 889 w 962"/>
              <a:gd name="T13" fmla="*/ 124 h 183"/>
              <a:gd name="T14" fmla="*/ 962 w 962"/>
              <a:gd name="T15" fmla="*/ 173 h 183"/>
              <a:gd name="T16" fmla="*/ 954 w 962"/>
              <a:gd name="T17" fmla="*/ 183 h 183"/>
              <a:gd name="T18" fmla="*/ 883 w 962"/>
              <a:gd name="T19" fmla="*/ 134 h 183"/>
              <a:gd name="T20" fmla="*/ 812 w 962"/>
              <a:gd name="T21" fmla="*/ 95 h 183"/>
              <a:gd name="T22" fmla="*/ 740 w 962"/>
              <a:gd name="T23" fmla="*/ 64 h 183"/>
              <a:gd name="T24" fmla="*/ 669 w 962"/>
              <a:gd name="T25" fmla="*/ 40 h 183"/>
              <a:gd name="T26" fmla="*/ 599 w 962"/>
              <a:gd name="T27" fmla="*/ 24 h 183"/>
              <a:gd name="T28" fmla="*/ 529 w 962"/>
              <a:gd name="T29" fmla="*/ 15 h 183"/>
              <a:gd name="T30" fmla="*/ 461 w 962"/>
              <a:gd name="T31" fmla="*/ 12 h 183"/>
              <a:gd name="T32" fmla="*/ 387 w 962"/>
              <a:gd name="T33" fmla="*/ 15 h 183"/>
              <a:gd name="T34" fmla="*/ 314 w 962"/>
              <a:gd name="T35" fmla="*/ 25 h 183"/>
              <a:gd name="T36" fmla="*/ 246 w 962"/>
              <a:gd name="T37" fmla="*/ 42 h 183"/>
              <a:gd name="T38" fmla="*/ 180 w 962"/>
              <a:gd name="T39" fmla="*/ 64 h 183"/>
              <a:gd name="T40" fmla="*/ 118 w 962"/>
              <a:gd name="T41" fmla="*/ 91 h 183"/>
              <a:gd name="T42" fmla="*/ 60 w 962"/>
              <a:gd name="T43" fmla="*/ 121 h 183"/>
              <a:gd name="T44" fmla="*/ 8 w 962"/>
              <a:gd name="T45" fmla="*/ 155 h 183"/>
              <a:gd name="T46" fmla="*/ 8 w 962"/>
              <a:gd name="T47" fmla="*/ 155 h 183"/>
              <a:gd name="T48" fmla="*/ 0 w 962"/>
              <a:gd name="T49" fmla="*/ 144 h 183"/>
              <a:gd name="T50" fmla="*/ 54 w 962"/>
              <a:gd name="T51" fmla="*/ 110 h 183"/>
              <a:gd name="T52" fmla="*/ 112 w 962"/>
              <a:gd name="T53" fmla="*/ 79 h 183"/>
              <a:gd name="T54" fmla="*/ 176 w 962"/>
              <a:gd name="T55" fmla="*/ 52 h 183"/>
              <a:gd name="T56" fmla="*/ 243 w 962"/>
              <a:gd name="T57" fmla="*/ 30 h 183"/>
              <a:gd name="T58" fmla="*/ 312 w 962"/>
              <a:gd name="T59" fmla="*/ 14 h 183"/>
              <a:gd name="T60" fmla="*/ 385 w 962"/>
              <a:gd name="T61" fmla="*/ 3 h 183"/>
              <a:gd name="T62" fmla="*/ 461 w 962"/>
              <a:gd name="T6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989493"/>
          </a:solidFill>
          <a:ln w="0">
            <a:solidFill>
              <a:schemeClr val="bg1">
                <a:lumMod val="85000"/>
              </a:schemeClr>
            </a:solidFill>
            <a:prstDash val="solid"/>
            <a:round/>
            <a:headEnd/>
            <a:tailEnd/>
          </a:ln>
          <a:effectLst>
            <a:outerShdw algn="tl" rotWithShape="0">
              <a:srgbClr val="FFFFFF"/>
            </a:outerShdw>
          </a:effectLst>
        </p:spPr>
        <p:txBody>
          <a:bodyPr lIns="98178" tIns="49089" rIns="98178" bIns="49089"/>
          <a:lstStyle/>
          <a:p>
            <a:pPr algn="ctr">
              <a:defRPr/>
            </a:pPr>
            <a:endParaRPr lang="en-US" sz="2200" kern="0">
              <a:solidFill>
                <a:schemeClr val="tx1">
                  <a:lumMod val="65000"/>
                  <a:lumOff val="35000"/>
                </a:schemeClr>
              </a:solidFill>
              <a:latin typeface="微软雅黑"/>
              <a:ea typeface="微软雅黑"/>
              <a:sym typeface="Gill Sans" charset="0"/>
            </a:endParaRPr>
          </a:p>
        </p:txBody>
      </p:sp>
      <p:grpSp>
        <p:nvGrpSpPr>
          <p:cNvPr id="91" name="Group 129">
            <a:extLst>
              <a:ext uri="{FF2B5EF4-FFF2-40B4-BE49-F238E27FC236}">
                <a16:creationId xmlns:a16="http://schemas.microsoft.com/office/drawing/2014/main" id="{F454176F-064C-4DB2-9CA7-A4516373FD41}"/>
              </a:ext>
            </a:extLst>
          </p:cNvPr>
          <p:cNvGrpSpPr>
            <a:grpSpLocks/>
          </p:cNvGrpSpPr>
          <p:nvPr/>
        </p:nvGrpSpPr>
        <p:grpSpPr bwMode="auto">
          <a:xfrm>
            <a:off x="2614569" y="1651576"/>
            <a:ext cx="1677318" cy="1036502"/>
            <a:chOff x="696724" y="2667382"/>
            <a:chExt cx="1362945" cy="852351"/>
          </a:xfrm>
        </p:grpSpPr>
        <p:sp>
          <p:nvSpPr>
            <p:cNvPr id="92" name="Rectangle 26">
              <a:extLst>
                <a:ext uri="{FF2B5EF4-FFF2-40B4-BE49-F238E27FC236}">
                  <a16:creationId xmlns:a16="http://schemas.microsoft.com/office/drawing/2014/main" id="{5ABC784A-D8C7-46EE-B10F-4668956A7E5B}"/>
                </a:ext>
              </a:extLst>
            </p:cNvPr>
            <p:cNvSpPr>
              <a:spLocks/>
            </p:cNvSpPr>
            <p:nvPr/>
          </p:nvSpPr>
          <p:spPr bwMode="auto">
            <a:xfrm>
              <a:off x="696724" y="2921341"/>
              <a:ext cx="1355102" cy="59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14000"/>
                </a:lnSpc>
                <a:defRPr/>
              </a:pPr>
              <a:r>
                <a:rPr lang="zh-CN" altLang="en-US" sz="1100" dirty="0">
                  <a:solidFill>
                    <a:schemeClr val="tx1">
                      <a:lumMod val="65000"/>
                      <a:lumOff val="35000"/>
                    </a:schemeClr>
                  </a:solidFill>
                  <a:latin typeface="微软雅黑"/>
                  <a:ea typeface="微软雅黑"/>
                  <a:cs typeface="Lato Light" charset="0"/>
                  <a:sym typeface="Lato Light" charset="0"/>
                </a:rPr>
                <a:t>此处添加详细文本描述，建议与标题相关并符合整体语言风格</a:t>
              </a:r>
              <a:endParaRPr lang="en-US" sz="1100" dirty="0">
                <a:solidFill>
                  <a:schemeClr val="tx1">
                    <a:lumMod val="65000"/>
                    <a:lumOff val="35000"/>
                  </a:schemeClr>
                </a:solidFill>
                <a:latin typeface="微软雅黑"/>
                <a:ea typeface="微软雅黑"/>
                <a:cs typeface="Lato Light" charset="0"/>
                <a:sym typeface="Lato Light" charset="0"/>
              </a:endParaRPr>
            </a:p>
          </p:txBody>
        </p:sp>
        <p:sp>
          <p:nvSpPr>
            <p:cNvPr id="93" name="Rectangle 27">
              <a:extLst>
                <a:ext uri="{FF2B5EF4-FFF2-40B4-BE49-F238E27FC236}">
                  <a16:creationId xmlns:a16="http://schemas.microsoft.com/office/drawing/2014/main" id="{B6D7A515-DD33-49C1-91EB-2A0A4CEC09F3}"/>
                </a:ext>
              </a:extLst>
            </p:cNvPr>
            <p:cNvSpPr>
              <a:spLocks/>
            </p:cNvSpPr>
            <p:nvPr/>
          </p:nvSpPr>
          <p:spPr bwMode="auto">
            <a:xfrm>
              <a:off x="696724" y="2667382"/>
              <a:ext cx="1362945" cy="1714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80000"/>
                </a:lnSpc>
                <a:defRPr/>
              </a:pPr>
              <a:r>
                <a:rPr lang="zh-CN" altLang="en-US" sz="1700" b="1" dirty="0">
                  <a:solidFill>
                    <a:schemeClr val="tx1">
                      <a:lumMod val="65000"/>
                      <a:lumOff val="35000"/>
                    </a:schemeClr>
                  </a:solidFill>
                  <a:latin typeface="微软雅黑"/>
                  <a:ea typeface="微软雅黑"/>
                  <a:cs typeface="Bebas Neue" charset="0"/>
                  <a:sym typeface="Bebas Neue" charset="0"/>
                </a:rPr>
                <a:t>添加文本</a:t>
              </a:r>
              <a:endParaRPr lang="en-US" altLang="zh-CN" sz="1700" b="1" dirty="0">
                <a:solidFill>
                  <a:schemeClr val="tx1">
                    <a:lumMod val="65000"/>
                    <a:lumOff val="35000"/>
                  </a:schemeClr>
                </a:solidFill>
                <a:latin typeface="微软雅黑"/>
                <a:ea typeface="微软雅黑"/>
                <a:cs typeface="Bebas Neue" charset="0"/>
                <a:sym typeface="Bebas Neue" charset="0"/>
              </a:endParaRPr>
            </a:p>
          </p:txBody>
        </p:sp>
      </p:grpSp>
      <p:grpSp>
        <p:nvGrpSpPr>
          <p:cNvPr id="94" name="Group 132">
            <a:extLst>
              <a:ext uri="{FF2B5EF4-FFF2-40B4-BE49-F238E27FC236}">
                <a16:creationId xmlns:a16="http://schemas.microsoft.com/office/drawing/2014/main" id="{A6AB10C9-3135-4B2D-B34B-0809FD7119D3}"/>
              </a:ext>
            </a:extLst>
          </p:cNvPr>
          <p:cNvGrpSpPr>
            <a:grpSpLocks/>
          </p:cNvGrpSpPr>
          <p:nvPr/>
        </p:nvGrpSpPr>
        <p:grpSpPr bwMode="auto">
          <a:xfrm>
            <a:off x="5797549" y="1315296"/>
            <a:ext cx="1679247" cy="1053872"/>
            <a:chOff x="696724" y="2667382"/>
            <a:chExt cx="1362945" cy="867353"/>
          </a:xfrm>
        </p:grpSpPr>
        <p:sp>
          <p:nvSpPr>
            <p:cNvPr id="95" name="Rectangle 26">
              <a:extLst>
                <a:ext uri="{FF2B5EF4-FFF2-40B4-BE49-F238E27FC236}">
                  <a16:creationId xmlns:a16="http://schemas.microsoft.com/office/drawing/2014/main" id="{39B22C67-1878-4AE6-9F18-C169F16A66EA}"/>
                </a:ext>
              </a:extLst>
            </p:cNvPr>
            <p:cNvSpPr>
              <a:spLocks/>
            </p:cNvSpPr>
            <p:nvPr/>
          </p:nvSpPr>
          <p:spPr bwMode="auto">
            <a:xfrm>
              <a:off x="696724" y="2935849"/>
              <a:ext cx="1355112" cy="598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14000"/>
                </a:lnSpc>
                <a:defRPr/>
              </a:pPr>
              <a:r>
                <a:rPr lang="zh-CN" altLang="en-US" sz="1100" dirty="0">
                  <a:solidFill>
                    <a:schemeClr val="tx1">
                      <a:lumMod val="65000"/>
                      <a:lumOff val="35000"/>
                    </a:schemeClr>
                  </a:solidFill>
                  <a:latin typeface="微软雅黑"/>
                  <a:ea typeface="微软雅黑"/>
                  <a:cs typeface="Lato Light" charset="0"/>
                  <a:sym typeface="Lato Light" charset="0"/>
                </a:rPr>
                <a:t>此处添加详细文本描述，建议与标题相关并符合整体语言风格</a:t>
              </a:r>
              <a:endParaRPr lang="en-US" sz="1100" dirty="0">
                <a:solidFill>
                  <a:schemeClr val="tx1">
                    <a:lumMod val="65000"/>
                    <a:lumOff val="35000"/>
                  </a:schemeClr>
                </a:solidFill>
                <a:latin typeface="微软雅黑"/>
                <a:ea typeface="微软雅黑"/>
                <a:cs typeface="Lato Light" charset="0"/>
                <a:sym typeface="Lato Light" charset="0"/>
              </a:endParaRPr>
            </a:p>
          </p:txBody>
        </p:sp>
        <p:sp>
          <p:nvSpPr>
            <p:cNvPr id="96" name="Rectangle 27">
              <a:extLst>
                <a:ext uri="{FF2B5EF4-FFF2-40B4-BE49-F238E27FC236}">
                  <a16:creationId xmlns:a16="http://schemas.microsoft.com/office/drawing/2014/main" id="{482865D1-F3E7-45B2-B27F-831F0C0C9795}"/>
                </a:ext>
              </a:extLst>
            </p:cNvPr>
            <p:cNvSpPr>
              <a:spLocks/>
            </p:cNvSpPr>
            <p:nvPr/>
          </p:nvSpPr>
          <p:spPr bwMode="auto">
            <a:xfrm>
              <a:off x="696724" y="2667382"/>
              <a:ext cx="1362945" cy="171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80000"/>
                </a:lnSpc>
                <a:defRPr/>
              </a:pPr>
              <a:r>
                <a:rPr lang="zh-CN" altLang="en-US" sz="1700" b="1" dirty="0">
                  <a:solidFill>
                    <a:schemeClr val="tx1">
                      <a:lumMod val="65000"/>
                      <a:lumOff val="35000"/>
                    </a:schemeClr>
                  </a:solidFill>
                  <a:latin typeface="微软雅黑"/>
                  <a:ea typeface="微软雅黑"/>
                  <a:cs typeface="Bebas Neue" charset="0"/>
                  <a:sym typeface="Bebas Neue" charset="0"/>
                </a:rPr>
                <a:t>添加文本</a:t>
              </a:r>
              <a:endParaRPr lang="en-US" altLang="zh-CN" sz="1700" b="1" dirty="0">
                <a:solidFill>
                  <a:schemeClr val="tx1">
                    <a:lumMod val="65000"/>
                    <a:lumOff val="35000"/>
                  </a:schemeClr>
                </a:solidFill>
                <a:latin typeface="微软雅黑"/>
                <a:ea typeface="微软雅黑"/>
                <a:cs typeface="Bebas Neue" charset="0"/>
                <a:sym typeface="Bebas Neue" charset="0"/>
              </a:endParaRPr>
            </a:p>
          </p:txBody>
        </p:sp>
      </p:grpSp>
      <p:grpSp>
        <p:nvGrpSpPr>
          <p:cNvPr id="97" name="Group 135">
            <a:extLst>
              <a:ext uri="{FF2B5EF4-FFF2-40B4-BE49-F238E27FC236}">
                <a16:creationId xmlns:a16="http://schemas.microsoft.com/office/drawing/2014/main" id="{E0B4F004-BC17-4FDF-A0BC-0EACD01A11BB}"/>
              </a:ext>
            </a:extLst>
          </p:cNvPr>
          <p:cNvGrpSpPr>
            <a:grpSpLocks/>
          </p:cNvGrpSpPr>
          <p:nvPr/>
        </p:nvGrpSpPr>
        <p:grpSpPr bwMode="auto">
          <a:xfrm>
            <a:off x="3865954" y="5130438"/>
            <a:ext cx="1845242" cy="1009478"/>
            <a:chOff x="552376" y="2667382"/>
            <a:chExt cx="1499240" cy="830586"/>
          </a:xfrm>
        </p:grpSpPr>
        <p:sp>
          <p:nvSpPr>
            <p:cNvPr id="98" name="Rectangle 26">
              <a:extLst>
                <a:ext uri="{FF2B5EF4-FFF2-40B4-BE49-F238E27FC236}">
                  <a16:creationId xmlns:a16="http://schemas.microsoft.com/office/drawing/2014/main" id="{4A0DF9A2-5E8C-46B4-8BA9-BAB3FFE0FB79}"/>
                </a:ext>
              </a:extLst>
            </p:cNvPr>
            <p:cNvSpPr>
              <a:spLocks/>
            </p:cNvSpPr>
            <p:nvPr/>
          </p:nvSpPr>
          <p:spPr bwMode="auto">
            <a:xfrm>
              <a:off x="552376" y="2907188"/>
              <a:ext cx="1499240" cy="590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14000"/>
                </a:lnSpc>
                <a:defRPr/>
              </a:pPr>
              <a:r>
                <a:rPr lang="zh-CN" altLang="en-US" sz="1100" dirty="0">
                  <a:solidFill>
                    <a:schemeClr val="tx1">
                      <a:lumMod val="65000"/>
                      <a:lumOff val="35000"/>
                    </a:schemeClr>
                  </a:solidFill>
                  <a:latin typeface="微软雅黑"/>
                  <a:ea typeface="微软雅黑"/>
                  <a:cs typeface="Lato Light" charset="0"/>
                  <a:sym typeface="Lato Light" charset="0"/>
                </a:rPr>
                <a:t>此处添加详细文本描述，建议与标题相关并符合整体语言风格，语言描述尽量简洁生动。</a:t>
              </a:r>
              <a:endParaRPr lang="en-US" sz="1100" dirty="0">
                <a:solidFill>
                  <a:schemeClr val="tx1">
                    <a:lumMod val="65000"/>
                    <a:lumOff val="35000"/>
                  </a:schemeClr>
                </a:solidFill>
                <a:latin typeface="微软雅黑"/>
                <a:ea typeface="微软雅黑"/>
                <a:cs typeface="Lato Light" charset="0"/>
                <a:sym typeface="Lato Light" charset="0"/>
              </a:endParaRPr>
            </a:p>
          </p:txBody>
        </p:sp>
        <p:sp>
          <p:nvSpPr>
            <p:cNvPr id="99" name="Rectangle 27">
              <a:extLst>
                <a:ext uri="{FF2B5EF4-FFF2-40B4-BE49-F238E27FC236}">
                  <a16:creationId xmlns:a16="http://schemas.microsoft.com/office/drawing/2014/main" id="{C3A594E3-F9DD-40AE-A282-E66590539CFB}"/>
                </a:ext>
              </a:extLst>
            </p:cNvPr>
            <p:cNvSpPr>
              <a:spLocks/>
            </p:cNvSpPr>
            <p:nvPr/>
          </p:nvSpPr>
          <p:spPr bwMode="auto">
            <a:xfrm>
              <a:off x="619811" y="2667382"/>
              <a:ext cx="1364371" cy="17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80000"/>
                </a:lnSpc>
                <a:defRPr/>
              </a:pPr>
              <a:r>
                <a:rPr lang="zh-CN" altLang="en-US" sz="1700" b="1" dirty="0">
                  <a:solidFill>
                    <a:schemeClr val="tx1">
                      <a:lumMod val="65000"/>
                      <a:lumOff val="35000"/>
                    </a:schemeClr>
                  </a:solidFill>
                  <a:latin typeface="微软雅黑"/>
                  <a:ea typeface="微软雅黑"/>
                  <a:cs typeface="Bebas Neue" charset="0"/>
                  <a:sym typeface="Bebas Neue" charset="0"/>
                </a:rPr>
                <a:t>添加文本</a:t>
              </a:r>
              <a:endParaRPr lang="en-US" altLang="zh-CN" sz="1700" b="1" dirty="0">
                <a:solidFill>
                  <a:schemeClr val="tx1">
                    <a:lumMod val="65000"/>
                    <a:lumOff val="35000"/>
                  </a:schemeClr>
                </a:solidFill>
                <a:latin typeface="微软雅黑"/>
                <a:ea typeface="微软雅黑"/>
                <a:cs typeface="Bebas Neue" charset="0"/>
                <a:sym typeface="Bebas Neue" charset="0"/>
              </a:endParaRPr>
            </a:p>
          </p:txBody>
        </p:sp>
      </p:grpSp>
      <p:grpSp>
        <p:nvGrpSpPr>
          <p:cNvPr id="100" name="Group 138">
            <a:extLst>
              <a:ext uri="{FF2B5EF4-FFF2-40B4-BE49-F238E27FC236}">
                <a16:creationId xmlns:a16="http://schemas.microsoft.com/office/drawing/2014/main" id="{DB7FF14F-CBEB-4F54-BFBB-0B0E08E59F19}"/>
              </a:ext>
            </a:extLst>
          </p:cNvPr>
          <p:cNvGrpSpPr>
            <a:grpSpLocks/>
          </p:cNvGrpSpPr>
          <p:nvPr/>
        </p:nvGrpSpPr>
        <p:grpSpPr bwMode="auto">
          <a:xfrm>
            <a:off x="7019066" y="4255732"/>
            <a:ext cx="1845242" cy="1011409"/>
            <a:chOff x="552376" y="2667382"/>
            <a:chExt cx="1499240" cy="832026"/>
          </a:xfrm>
        </p:grpSpPr>
        <p:sp>
          <p:nvSpPr>
            <p:cNvPr id="101" name="Rectangle 26">
              <a:extLst>
                <a:ext uri="{FF2B5EF4-FFF2-40B4-BE49-F238E27FC236}">
                  <a16:creationId xmlns:a16="http://schemas.microsoft.com/office/drawing/2014/main" id="{BBEA0A24-7E89-4D98-B20A-302521A9BD2C}"/>
                </a:ext>
              </a:extLst>
            </p:cNvPr>
            <p:cNvSpPr>
              <a:spLocks/>
            </p:cNvSpPr>
            <p:nvPr/>
          </p:nvSpPr>
          <p:spPr bwMode="auto">
            <a:xfrm>
              <a:off x="552376" y="2908733"/>
              <a:ext cx="1499240" cy="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14000"/>
                </a:lnSpc>
                <a:defRPr/>
              </a:pPr>
              <a:r>
                <a:rPr lang="zh-CN" altLang="en-US" sz="1100" dirty="0">
                  <a:solidFill>
                    <a:schemeClr val="tx1">
                      <a:lumMod val="65000"/>
                      <a:lumOff val="35000"/>
                    </a:schemeClr>
                  </a:solidFill>
                  <a:latin typeface="微软雅黑"/>
                  <a:ea typeface="微软雅黑"/>
                  <a:cs typeface="Lato Light" charset="0"/>
                  <a:sym typeface="Lato Light" charset="0"/>
                </a:rPr>
                <a:t>此处添加详细文本描述，建议与标题相关并符合整体语言风格，语言描述尽量简洁生动。</a:t>
              </a:r>
              <a:endParaRPr lang="en-US" sz="1100" dirty="0">
                <a:solidFill>
                  <a:schemeClr val="tx1">
                    <a:lumMod val="65000"/>
                    <a:lumOff val="35000"/>
                  </a:schemeClr>
                </a:solidFill>
                <a:latin typeface="微软雅黑"/>
                <a:ea typeface="微软雅黑"/>
                <a:cs typeface="Lato Light" charset="0"/>
                <a:sym typeface="Lato Light" charset="0"/>
              </a:endParaRPr>
            </a:p>
          </p:txBody>
        </p:sp>
        <p:sp>
          <p:nvSpPr>
            <p:cNvPr id="102" name="Rectangle 27">
              <a:extLst>
                <a:ext uri="{FF2B5EF4-FFF2-40B4-BE49-F238E27FC236}">
                  <a16:creationId xmlns:a16="http://schemas.microsoft.com/office/drawing/2014/main" id="{234CE482-2F72-4A4F-9A4C-855FD5574F28}"/>
                </a:ext>
              </a:extLst>
            </p:cNvPr>
            <p:cNvSpPr>
              <a:spLocks/>
            </p:cNvSpPr>
            <p:nvPr/>
          </p:nvSpPr>
          <p:spPr bwMode="auto">
            <a:xfrm>
              <a:off x="619811" y="2667382"/>
              <a:ext cx="1364371" cy="171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80000"/>
                </a:lnSpc>
                <a:defRPr/>
              </a:pPr>
              <a:r>
                <a:rPr lang="zh-CN" altLang="en-US" sz="1700" b="1" dirty="0">
                  <a:solidFill>
                    <a:schemeClr val="tx1">
                      <a:lumMod val="65000"/>
                      <a:lumOff val="35000"/>
                    </a:schemeClr>
                  </a:solidFill>
                  <a:latin typeface="微软雅黑"/>
                  <a:ea typeface="微软雅黑"/>
                  <a:cs typeface="Bebas Neue" charset="0"/>
                  <a:sym typeface="Bebas Neue" charset="0"/>
                </a:rPr>
                <a:t>添加文本</a:t>
              </a:r>
              <a:endParaRPr lang="en-US" altLang="zh-CN" sz="1700" b="1" dirty="0">
                <a:solidFill>
                  <a:schemeClr val="tx1">
                    <a:lumMod val="65000"/>
                    <a:lumOff val="35000"/>
                  </a:schemeClr>
                </a:solidFill>
                <a:latin typeface="微软雅黑"/>
                <a:ea typeface="微软雅黑"/>
                <a:cs typeface="Bebas Neue" charset="0"/>
                <a:sym typeface="Bebas Neue" charset="0"/>
              </a:endParaRPr>
            </a:p>
          </p:txBody>
        </p:sp>
      </p:grpSp>
      <p:grpSp>
        <p:nvGrpSpPr>
          <p:cNvPr id="103" name="Group 141">
            <a:extLst>
              <a:ext uri="{FF2B5EF4-FFF2-40B4-BE49-F238E27FC236}">
                <a16:creationId xmlns:a16="http://schemas.microsoft.com/office/drawing/2014/main" id="{368AB57D-7A9D-4EF8-9616-86991CB7932A}"/>
              </a:ext>
            </a:extLst>
          </p:cNvPr>
          <p:cNvGrpSpPr>
            <a:grpSpLocks/>
          </p:cNvGrpSpPr>
          <p:nvPr/>
        </p:nvGrpSpPr>
        <p:grpSpPr bwMode="auto">
          <a:xfrm>
            <a:off x="9385465" y="2420398"/>
            <a:ext cx="1845242" cy="1019129"/>
            <a:chOff x="552376" y="2667382"/>
            <a:chExt cx="1499240" cy="838333"/>
          </a:xfrm>
        </p:grpSpPr>
        <p:sp>
          <p:nvSpPr>
            <p:cNvPr id="104" name="Rectangle 26">
              <a:extLst>
                <a:ext uri="{FF2B5EF4-FFF2-40B4-BE49-F238E27FC236}">
                  <a16:creationId xmlns:a16="http://schemas.microsoft.com/office/drawing/2014/main" id="{E3348FC6-C5D0-4771-85D1-4478B28BCAA3}"/>
                </a:ext>
              </a:extLst>
            </p:cNvPr>
            <p:cNvSpPr>
              <a:spLocks/>
            </p:cNvSpPr>
            <p:nvPr/>
          </p:nvSpPr>
          <p:spPr bwMode="auto">
            <a:xfrm>
              <a:off x="552376" y="2915071"/>
              <a:ext cx="1499240" cy="590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14000"/>
                </a:lnSpc>
                <a:defRPr/>
              </a:pPr>
              <a:r>
                <a:rPr lang="zh-CN" altLang="en-US" sz="1100" dirty="0">
                  <a:solidFill>
                    <a:schemeClr val="tx1">
                      <a:lumMod val="65000"/>
                      <a:lumOff val="35000"/>
                    </a:schemeClr>
                  </a:solidFill>
                  <a:latin typeface="微软雅黑"/>
                  <a:ea typeface="微软雅黑"/>
                  <a:cs typeface="Lato Light" charset="0"/>
                  <a:sym typeface="Lato Light" charset="0"/>
                </a:rPr>
                <a:t>此处添加详细文本描述，建议与标题相关并符合整体语言风格，语言描述尽量简洁生动。</a:t>
              </a:r>
              <a:endParaRPr lang="en-US" sz="1100" dirty="0">
                <a:solidFill>
                  <a:schemeClr val="tx1">
                    <a:lumMod val="65000"/>
                    <a:lumOff val="35000"/>
                  </a:schemeClr>
                </a:solidFill>
                <a:latin typeface="微软雅黑"/>
                <a:ea typeface="微软雅黑"/>
                <a:cs typeface="Lato Light" charset="0"/>
                <a:sym typeface="Lato Light" charset="0"/>
              </a:endParaRPr>
            </a:p>
          </p:txBody>
        </p:sp>
        <p:sp>
          <p:nvSpPr>
            <p:cNvPr id="105" name="Rectangle 27">
              <a:extLst>
                <a:ext uri="{FF2B5EF4-FFF2-40B4-BE49-F238E27FC236}">
                  <a16:creationId xmlns:a16="http://schemas.microsoft.com/office/drawing/2014/main" id="{8FF85640-21A1-4ABF-B3E8-8BCA6CD9B43D}"/>
                </a:ext>
              </a:extLst>
            </p:cNvPr>
            <p:cNvSpPr>
              <a:spLocks/>
            </p:cNvSpPr>
            <p:nvPr/>
          </p:nvSpPr>
          <p:spPr bwMode="auto">
            <a:xfrm>
              <a:off x="619811" y="2667382"/>
              <a:ext cx="1364371" cy="171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80000"/>
                </a:lnSpc>
                <a:defRPr/>
              </a:pPr>
              <a:r>
                <a:rPr lang="zh-CN" altLang="en-US" sz="1700" b="1" dirty="0">
                  <a:solidFill>
                    <a:schemeClr val="tx1">
                      <a:lumMod val="65000"/>
                      <a:lumOff val="35000"/>
                    </a:schemeClr>
                  </a:solidFill>
                  <a:latin typeface="微软雅黑"/>
                  <a:ea typeface="微软雅黑"/>
                  <a:cs typeface="Bebas Neue" charset="0"/>
                  <a:sym typeface="Bebas Neue" charset="0"/>
                </a:rPr>
                <a:t>添加文本</a:t>
              </a:r>
              <a:endParaRPr lang="en-US" altLang="zh-CN" sz="1700" b="1" dirty="0">
                <a:solidFill>
                  <a:schemeClr val="tx1">
                    <a:lumMod val="65000"/>
                    <a:lumOff val="35000"/>
                  </a:schemeClr>
                </a:solidFill>
                <a:latin typeface="微软雅黑"/>
                <a:ea typeface="微软雅黑"/>
                <a:cs typeface="Bebas Neue" charset="0"/>
                <a:sym typeface="Bebas Neue" charset="0"/>
              </a:endParaRPr>
            </a:p>
          </p:txBody>
        </p:sp>
      </p:grpSp>
      <p:sp>
        <p:nvSpPr>
          <p:cNvPr id="106" name="Freeform 7">
            <a:extLst>
              <a:ext uri="{FF2B5EF4-FFF2-40B4-BE49-F238E27FC236}">
                <a16:creationId xmlns:a16="http://schemas.microsoft.com/office/drawing/2014/main" id="{E3F0F4E6-59F4-4035-BEEC-DD68B774D56E}"/>
              </a:ext>
            </a:extLst>
          </p:cNvPr>
          <p:cNvSpPr>
            <a:spLocks noEditPoints="1"/>
          </p:cNvSpPr>
          <p:nvPr/>
        </p:nvSpPr>
        <p:spPr bwMode="auto">
          <a:xfrm>
            <a:off x="1128522" y="2071282"/>
            <a:ext cx="368662" cy="337779"/>
          </a:xfrm>
          <a:custGeom>
            <a:avLst/>
            <a:gdLst>
              <a:gd name="T0" fmla="*/ 31 w 177"/>
              <a:gd name="T1" fmla="*/ 94 h 164"/>
              <a:gd name="T2" fmla="*/ 19 w 177"/>
              <a:gd name="T3" fmla="*/ 94 h 164"/>
              <a:gd name="T4" fmla="*/ 1 w 177"/>
              <a:gd name="T5" fmla="*/ 79 h 164"/>
              <a:gd name="T6" fmla="*/ 12 w 177"/>
              <a:gd name="T7" fmla="*/ 47 h 164"/>
              <a:gd name="T8" fmla="*/ 36 w 177"/>
              <a:gd name="T9" fmla="*/ 55 h 164"/>
              <a:gd name="T10" fmla="*/ 48 w 177"/>
              <a:gd name="T11" fmla="*/ 52 h 164"/>
              <a:gd name="T12" fmla="*/ 48 w 177"/>
              <a:gd name="T13" fmla="*/ 59 h 164"/>
              <a:gd name="T14" fmla="*/ 55 w 177"/>
              <a:gd name="T15" fmla="*/ 82 h 164"/>
              <a:gd name="T16" fmla="*/ 31 w 177"/>
              <a:gd name="T17" fmla="*/ 94 h 164"/>
              <a:gd name="T18" fmla="*/ 36 w 177"/>
              <a:gd name="T19" fmla="*/ 47 h 164"/>
              <a:gd name="T20" fmla="*/ 12 w 177"/>
              <a:gd name="T21" fmla="*/ 23 h 164"/>
              <a:gd name="T22" fmla="*/ 36 w 177"/>
              <a:gd name="T23" fmla="*/ 0 h 164"/>
              <a:gd name="T24" fmla="*/ 59 w 177"/>
              <a:gd name="T25" fmla="*/ 23 h 164"/>
              <a:gd name="T26" fmla="*/ 36 w 177"/>
              <a:gd name="T27" fmla="*/ 47 h 164"/>
              <a:gd name="T28" fmla="*/ 129 w 177"/>
              <a:gd name="T29" fmla="*/ 164 h 164"/>
              <a:gd name="T30" fmla="*/ 49 w 177"/>
              <a:gd name="T31" fmla="*/ 164 h 164"/>
              <a:gd name="T32" fmla="*/ 24 w 177"/>
              <a:gd name="T33" fmla="*/ 140 h 164"/>
              <a:gd name="T34" fmla="*/ 56 w 177"/>
              <a:gd name="T35" fmla="*/ 88 h 164"/>
              <a:gd name="T36" fmla="*/ 89 w 177"/>
              <a:gd name="T37" fmla="*/ 101 h 164"/>
              <a:gd name="T38" fmla="*/ 121 w 177"/>
              <a:gd name="T39" fmla="*/ 88 h 164"/>
              <a:gd name="T40" fmla="*/ 153 w 177"/>
              <a:gd name="T41" fmla="*/ 140 h 164"/>
              <a:gd name="T42" fmla="*/ 129 w 177"/>
              <a:gd name="T43" fmla="*/ 164 h 164"/>
              <a:gd name="T44" fmla="*/ 89 w 177"/>
              <a:gd name="T45" fmla="*/ 94 h 164"/>
              <a:gd name="T46" fmla="*/ 53 w 177"/>
              <a:gd name="T47" fmla="*/ 59 h 164"/>
              <a:gd name="T48" fmla="*/ 89 w 177"/>
              <a:gd name="T49" fmla="*/ 23 h 164"/>
              <a:gd name="T50" fmla="*/ 124 w 177"/>
              <a:gd name="T51" fmla="*/ 59 h 164"/>
              <a:gd name="T52" fmla="*/ 89 w 177"/>
              <a:gd name="T53" fmla="*/ 94 h 164"/>
              <a:gd name="T54" fmla="*/ 141 w 177"/>
              <a:gd name="T55" fmla="*/ 47 h 164"/>
              <a:gd name="T56" fmla="*/ 118 w 177"/>
              <a:gd name="T57" fmla="*/ 23 h 164"/>
              <a:gd name="T58" fmla="*/ 141 w 177"/>
              <a:gd name="T59" fmla="*/ 0 h 164"/>
              <a:gd name="T60" fmla="*/ 165 w 177"/>
              <a:gd name="T61" fmla="*/ 23 h 164"/>
              <a:gd name="T62" fmla="*/ 141 w 177"/>
              <a:gd name="T63" fmla="*/ 47 h 164"/>
              <a:gd name="T64" fmla="*/ 159 w 177"/>
              <a:gd name="T65" fmla="*/ 94 h 164"/>
              <a:gd name="T66" fmla="*/ 146 w 177"/>
              <a:gd name="T67" fmla="*/ 94 h 164"/>
              <a:gd name="T68" fmla="*/ 122 w 177"/>
              <a:gd name="T69" fmla="*/ 82 h 164"/>
              <a:gd name="T70" fmla="*/ 130 w 177"/>
              <a:gd name="T71" fmla="*/ 59 h 164"/>
              <a:gd name="T72" fmla="*/ 129 w 177"/>
              <a:gd name="T73" fmla="*/ 52 h 164"/>
              <a:gd name="T74" fmla="*/ 141 w 177"/>
              <a:gd name="T75" fmla="*/ 55 h 164"/>
              <a:gd name="T76" fmla="*/ 165 w 177"/>
              <a:gd name="T77" fmla="*/ 47 h 164"/>
              <a:gd name="T78" fmla="*/ 177 w 177"/>
              <a:gd name="T79" fmla="*/ 79 h 164"/>
              <a:gd name="T80" fmla="*/ 159 w 177"/>
              <a:gd name="T81" fmla="*/ 9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chemeClr val="bg1"/>
          </a:solidFill>
          <a:ln>
            <a:noFill/>
          </a:ln>
          <a:effectLst>
            <a:outerShdw blurRad="50800" dist="38100" dir="5400000" algn="t" rotWithShape="0">
              <a:prstClr val="black">
                <a:alpha val="40000"/>
              </a:prstClr>
            </a:outerShdw>
          </a:effectLst>
        </p:spPr>
        <p:txBody>
          <a:bodyPr lIns="91413" tIns="45706" rIns="91413" bIns="45706"/>
          <a:lstStyle/>
          <a:p>
            <a:pPr algn="ctr">
              <a:defRPr/>
            </a:pPr>
            <a:endParaRPr lang="en-US" sz="2200" kern="0">
              <a:solidFill>
                <a:schemeClr val="tx1">
                  <a:lumMod val="65000"/>
                  <a:lumOff val="35000"/>
                </a:schemeClr>
              </a:solidFill>
              <a:latin typeface="微软雅黑"/>
              <a:ea typeface="微软雅黑"/>
              <a:sym typeface="Gill Sans" charset="0"/>
            </a:endParaRPr>
          </a:p>
        </p:txBody>
      </p:sp>
      <p:sp>
        <p:nvSpPr>
          <p:cNvPr id="107" name="Oval 53">
            <a:extLst>
              <a:ext uri="{FF2B5EF4-FFF2-40B4-BE49-F238E27FC236}">
                <a16:creationId xmlns:a16="http://schemas.microsoft.com/office/drawing/2014/main" id="{F14354B3-74B1-4B5F-A6BC-782CA9366DE2}"/>
              </a:ext>
            </a:extLst>
          </p:cNvPr>
          <p:cNvSpPr>
            <a:spLocks noChangeArrowheads="1"/>
          </p:cNvSpPr>
          <p:nvPr/>
        </p:nvSpPr>
        <p:spPr bwMode="auto">
          <a:xfrm>
            <a:off x="4315958" y="1788717"/>
            <a:ext cx="801352" cy="801553"/>
          </a:xfrm>
          <a:prstGeom prst="ellipse">
            <a:avLst/>
          </a:prstGeom>
          <a:solidFill>
            <a:srgbClr val="FE4052"/>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8" name="Freeform 8">
            <a:extLst>
              <a:ext uri="{FF2B5EF4-FFF2-40B4-BE49-F238E27FC236}">
                <a16:creationId xmlns:a16="http://schemas.microsoft.com/office/drawing/2014/main" id="{BE6F6B96-6DF5-4867-9C2E-4D72BB2317EC}"/>
              </a:ext>
            </a:extLst>
          </p:cNvPr>
          <p:cNvSpPr>
            <a:spLocks noEditPoints="1"/>
          </p:cNvSpPr>
          <p:nvPr/>
        </p:nvSpPr>
        <p:spPr bwMode="auto">
          <a:xfrm>
            <a:off x="4618504" y="2006912"/>
            <a:ext cx="248992" cy="366732"/>
          </a:xfrm>
          <a:custGeom>
            <a:avLst/>
            <a:gdLst>
              <a:gd name="T0" fmla="*/ 85 w 94"/>
              <a:gd name="T1" fmla="*/ 44 h 140"/>
              <a:gd name="T2" fmla="*/ 45 w 94"/>
              <a:gd name="T3" fmla="*/ 90 h 140"/>
              <a:gd name="T4" fmla="*/ 26 w 94"/>
              <a:gd name="T5" fmla="*/ 105 h 140"/>
              <a:gd name="T6" fmla="*/ 26 w 94"/>
              <a:gd name="T7" fmla="*/ 108 h 140"/>
              <a:gd name="T8" fmla="*/ 35 w 94"/>
              <a:gd name="T9" fmla="*/ 123 h 140"/>
              <a:gd name="T10" fmla="*/ 17 w 94"/>
              <a:gd name="T11" fmla="*/ 140 h 140"/>
              <a:gd name="T12" fmla="*/ 0 w 94"/>
              <a:gd name="T13" fmla="*/ 123 h 140"/>
              <a:gd name="T14" fmla="*/ 9 w 94"/>
              <a:gd name="T15" fmla="*/ 108 h 140"/>
              <a:gd name="T16" fmla="*/ 9 w 94"/>
              <a:gd name="T17" fmla="*/ 33 h 140"/>
              <a:gd name="T18" fmla="*/ 0 w 94"/>
              <a:gd name="T19" fmla="*/ 17 h 140"/>
              <a:gd name="T20" fmla="*/ 17 w 94"/>
              <a:gd name="T21" fmla="*/ 0 h 140"/>
              <a:gd name="T22" fmla="*/ 35 w 94"/>
              <a:gd name="T23" fmla="*/ 17 h 140"/>
              <a:gd name="T24" fmla="*/ 26 w 94"/>
              <a:gd name="T25" fmla="*/ 33 h 140"/>
              <a:gd name="T26" fmla="*/ 26 w 94"/>
              <a:gd name="T27" fmla="*/ 78 h 140"/>
              <a:gd name="T28" fmla="*/ 40 w 94"/>
              <a:gd name="T29" fmla="*/ 73 h 140"/>
              <a:gd name="T30" fmla="*/ 67 w 94"/>
              <a:gd name="T31" fmla="*/ 44 h 140"/>
              <a:gd name="T32" fmla="*/ 58 w 94"/>
              <a:gd name="T33" fmla="*/ 29 h 140"/>
              <a:gd name="T34" fmla="*/ 76 w 94"/>
              <a:gd name="T35" fmla="*/ 11 h 140"/>
              <a:gd name="T36" fmla="*/ 94 w 94"/>
              <a:gd name="T37" fmla="*/ 29 h 140"/>
              <a:gd name="T38" fmla="*/ 85 w 94"/>
              <a:gd name="T39" fmla="*/ 44 h 140"/>
              <a:gd name="T40" fmla="*/ 17 w 94"/>
              <a:gd name="T41" fmla="*/ 9 h 140"/>
              <a:gd name="T42" fmla="*/ 9 w 94"/>
              <a:gd name="T43" fmla="*/ 17 h 140"/>
              <a:gd name="T44" fmla="*/ 17 w 94"/>
              <a:gd name="T45" fmla="*/ 26 h 140"/>
              <a:gd name="T46" fmla="*/ 26 w 94"/>
              <a:gd name="T47" fmla="*/ 17 h 140"/>
              <a:gd name="T48" fmla="*/ 17 w 94"/>
              <a:gd name="T49" fmla="*/ 9 h 140"/>
              <a:gd name="T50" fmla="*/ 17 w 94"/>
              <a:gd name="T51" fmla="*/ 114 h 140"/>
              <a:gd name="T52" fmla="*/ 9 w 94"/>
              <a:gd name="T53" fmla="*/ 123 h 140"/>
              <a:gd name="T54" fmla="*/ 17 w 94"/>
              <a:gd name="T55" fmla="*/ 132 h 140"/>
              <a:gd name="T56" fmla="*/ 26 w 94"/>
              <a:gd name="T57" fmla="*/ 123 h 140"/>
              <a:gd name="T58" fmla="*/ 17 w 94"/>
              <a:gd name="T59" fmla="*/ 114 h 140"/>
              <a:gd name="T60" fmla="*/ 76 w 94"/>
              <a:gd name="T61" fmla="*/ 20 h 140"/>
              <a:gd name="T62" fmla="*/ 67 w 94"/>
              <a:gd name="T63" fmla="*/ 29 h 140"/>
              <a:gd name="T64" fmla="*/ 76 w 94"/>
              <a:gd name="T65" fmla="*/ 38 h 140"/>
              <a:gd name="T66" fmla="*/ 85 w 94"/>
              <a:gd name="T67" fmla="*/ 29 h 140"/>
              <a:gd name="T68" fmla="*/ 76 w 94"/>
              <a:gd name="T69" fmla="*/ 2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chemeClr val="bg1"/>
          </a:solidFill>
          <a:ln>
            <a:noFill/>
          </a:ln>
          <a:effectLst>
            <a:outerShdw blurRad="50800" dist="38100" dir="5400000" algn="t" rotWithShape="0">
              <a:prstClr val="black">
                <a:alpha val="40000"/>
              </a:prstClr>
            </a:outerShdw>
          </a:effectLst>
        </p:spPr>
        <p:txBody>
          <a:bodyPr lIns="91413" tIns="45706" rIns="91413" bIns="45706"/>
          <a:lstStyle/>
          <a:p>
            <a:pPr algn="ctr">
              <a:defRPr/>
            </a:pPr>
            <a:endParaRPr lang="en-US" sz="2200" kern="0">
              <a:solidFill>
                <a:schemeClr val="tx1">
                  <a:lumMod val="65000"/>
                  <a:lumOff val="35000"/>
                </a:schemeClr>
              </a:solidFill>
              <a:latin typeface="微软雅黑"/>
              <a:ea typeface="微软雅黑"/>
              <a:sym typeface="Gill Sans" charset="0"/>
            </a:endParaRPr>
          </a:p>
        </p:txBody>
      </p:sp>
      <p:sp>
        <p:nvSpPr>
          <p:cNvPr id="109" name="Oval 53">
            <a:extLst>
              <a:ext uri="{FF2B5EF4-FFF2-40B4-BE49-F238E27FC236}">
                <a16:creationId xmlns:a16="http://schemas.microsoft.com/office/drawing/2014/main" id="{9A8D72EC-242E-4001-BEB4-4643F4FC8F0C}"/>
              </a:ext>
            </a:extLst>
          </p:cNvPr>
          <p:cNvSpPr>
            <a:spLocks noChangeArrowheads="1"/>
          </p:cNvSpPr>
          <p:nvPr/>
        </p:nvSpPr>
        <p:spPr bwMode="auto">
          <a:xfrm>
            <a:off x="4460632" y="4184776"/>
            <a:ext cx="728501" cy="728683"/>
          </a:xfrm>
          <a:prstGeom prst="ellipse">
            <a:avLst/>
          </a:prstGeom>
          <a:solidFill>
            <a:srgbClr val="30BAA0"/>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0" name="Oval 53">
            <a:extLst>
              <a:ext uri="{FF2B5EF4-FFF2-40B4-BE49-F238E27FC236}">
                <a16:creationId xmlns:a16="http://schemas.microsoft.com/office/drawing/2014/main" id="{83BFDE4C-A804-4CFC-ABE1-A887189C0C10}"/>
              </a:ext>
            </a:extLst>
          </p:cNvPr>
          <p:cNvSpPr>
            <a:spLocks noChangeArrowheads="1"/>
          </p:cNvSpPr>
          <p:nvPr/>
        </p:nvSpPr>
        <p:spPr bwMode="auto">
          <a:xfrm>
            <a:off x="9930832" y="1198007"/>
            <a:ext cx="801352" cy="801553"/>
          </a:xfrm>
          <a:prstGeom prst="ellipse">
            <a:avLst/>
          </a:prstGeom>
          <a:solidFill>
            <a:srgbClr val="0070C0"/>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1" name="Freeform 10">
            <a:extLst>
              <a:ext uri="{FF2B5EF4-FFF2-40B4-BE49-F238E27FC236}">
                <a16:creationId xmlns:a16="http://schemas.microsoft.com/office/drawing/2014/main" id="{2F6ECE72-753C-46FB-A6E9-56EBF952E635}"/>
              </a:ext>
            </a:extLst>
          </p:cNvPr>
          <p:cNvSpPr>
            <a:spLocks noEditPoints="1"/>
          </p:cNvSpPr>
          <p:nvPr/>
        </p:nvSpPr>
        <p:spPr bwMode="auto">
          <a:xfrm>
            <a:off x="4670948" y="4425189"/>
            <a:ext cx="322338" cy="247062"/>
          </a:xfrm>
          <a:custGeom>
            <a:avLst/>
            <a:gdLst>
              <a:gd name="T0" fmla="*/ 164 w 164"/>
              <a:gd name="T1" fmla="*/ 114 h 128"/>
              <a:gd name="T2" fmla="*/ 149 w 164"/>
              <a:gd name="T3" fmla="*/ 128 h 128"/>
              <a:gd name="T4" fmla="*/ 15 w 164"/>
              <a:gd name="T5" fmla="*/ 128 h 128"/>
              <a:gd name="T6" fmla="*/ 0 w 164"/>
              <a:gd name="T7" fmla="*/ 114 h 128"/>
              <a:gd name="T8" fmla="*/ 0 w 164"/>
              <a:gd name="T9" fmla="*/ 14 h 128"/>
              <a:gd name="T10" fmla="*/ 15 w 164"/>
              <a:gd name="T11" fmla="*/ 0 h 128"/>
              <a:gd name="T12" fmla="*/ 149 w 164"/>
              <a:gd name="T13" fmla="*/ 0 h 128"/>
              <a:gd name="T14" fmla="*/ 164 w 164"/>
              <a:gd name="T15" fmla="*/ 14 h 128"/>
              <a:gd name="T16" fmla="*/ 164 w 164"/>
              <a:gd name="T17" fmla="*/ 114 h 128"/>
              <a:gd name="T18" fmla="*/ 149 w 164"/>
              <a:gd name="T19" fmla="*/ 11 h 128"/>
              <a:gd name="T20" fmla="*/ 15 w 164"/>
              <a:gd name="T21" fmla="*/ 11 h 128"/>
              <a:gd name="T22" fmla="*/ 12 w 164"/>
              <a:gd name="T23" fmla="*/ 14 h 128"/>
              <a:gd name="T24" fmla="*/ 25 w 164"/>
              <a:gd name="T25" fmla="*/ 40 h 128"/>
              <a:gd name="T26" fmla="*/ 62 w 164"/>
              <a:gd name="T27" fmla="*/ 69 h 128"/>
              <a:gd name="T28" fmla="*/ 82 w 164"/>
              <a:gd name="T29" fmla="*/ 82 h 128"/>
              <a:gd name="T30" fmla="*/ 82 w 164"/>
              <a:gd name="T31" fmla="*/ 82 h 128"/>
              <a:gd name="T32" fmla="*/ 82 w 164"/>
              <a:gd name="T33" fmla="*/ 82 h 128"/>
              <a:gd name="T34" fmla="*/ 102 w 164"/>
              <a:gd name="T35" fmla="*/ 69 h 128"/>
              <a:gd name="T36" fmla="*/ 139 w 164"/>
              <a:gd name="T37" fmla="*/ 40 h 128"/>
              <a:gd name="T38" fmla="*/ 152 w 164"/>
              <a:gd name="T39" fmla="*/ 18 h 128"/>
              <a:gd name="T40" fmla="*/ 149 w 164"/>
              <a:gd name="T41" fmla="*/ 11 h 128"/>
              <a:gd name="T42" fmla="*/ 152 w 164"/>
              <a:gd name="T43" fmla="*/ 43 h 128"/>
              <a:gd name="T44" fmla="*/ 146 w 164"/>
              <a:gd name="T45" fmla="*/ 50 h 128"/>
              <a:gd name="T46" fmla="*/ 107 w 164"/>
              <a:gd name="T47" fmla="*/ 80 h 128"/>
              <a:gd name="T48" fmla="*/ 82 w 164"/>
              <a:gd name="T49" fmla="*/ 93 h 128"/>
              <a:gd name="T50" fmla="*/ 82 w 164"/>
              <a:gd name="T51" fmla="*/ 93 h 128"/>
              <a:gd name="T52" fmla="*/ 82 w 164"/>
              <a:gd name="T53" fmla="*/ 93 h 128"/>
              <a:gd name="T54" fmla="*/ 57 w 164"/>
              <a:gd name="T55" fmla="*/ 80 h 128"/>
              <a:gd name="T56" fmla="*/ 18 w 164"/>
              <a:gd name="T57" fmla="*/ 50 h 128"/>
              <a:gd name="T58" fmla="*/ 12 w 164"/>
              <a:gd name="T59" fmla="*/ 43 h 128"/>
              <a:gd name="T60" fmla="*/ 12 w 164"/>
              <a:gd name="T61" fmla="*/ 114 h 128"/>
              <a:gd name="T62" fmla="*/ 15 w 164"/>
              <a:gd name="T63" fmla="*/ 117 h 128"/>
              <a:gd name="T64" fmla="*/ 149 w 164"/>
              <a:gd name="T65" fmla="*/ 117 h 128"/>
              <a:gd name="T66" fmla="*/ 152 w 164"/>
              <a:gd name="T67" fmla="*/ 114 h 128"/>
              <a:gd name="T68" fmla="*/ 152 w 164"/>
              <a:gd name="T6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28">
                <a:moveTo>
                  <a:pt x="164" y="114"/>
                </a:moveTo>
                <a:cubicBezTo>
                  <a:pt x="164" y="122"/>
                  <a:pt x="157" y="128"/>
                  <a:pt x="149" y="128"/>
                </a:cubicBezTo>
                <a:cubicBezTo>
                  <a:pt x="15" y="128"/>
                  <a:pt x="15" y="128"/>
                  <a:pt x="15" y="128"/>
                </a:cubicBezTo>
                <a:cubicBezTo>
                  <a:pt x="7" y="128"/>
                  <a:pt x="0" y="122"/>
                  <a:pt x="0" y="114"/>
                </a:cubicBezTo>
                <a:cubicBezTo>
                  <a:pt x="0" y="14"/>
                  <a:pt x="0" y="14"/>
                  <a:pt x="0" y="14"/>
                </a:cubicBezTo>
                <a:cubicBezTo>
                  <a:pt x="0" y="6"/>
                  <a:pt x="7" y="0"/>
                  <a:pt x="15" y="0"/>
                </a:cubicBezTo>
                <a:cubicBezTo>
                  <a:pt x="149" y="0"/>
                  <a:pt x="149" y="0"/>
                  <a:pt x="149" y="0"/>
                </a:cubicBezTo>
                <a:cubicBezTo>
                  <a:pt x="157" y="0"/>
                  <a:pt x="164" y="6"/>
                  <a:pt x="164" y="14"/>
                </a:cubicBezTo>
                <a:lnTo>
                  <a:pt x="164" y="114"/>
                </a:lnTo>
                <a:close/>
                <a:moveTo>
                  <a:pt x="149" y="11"/>
                </a:moveTo>
                <a:cubicBezTo>
                  <a:pt x="15" y="11"/>
                  <a:pt x="15" y="11"/>
                  <a:pt x="15" y="11"/>
                </a:cubicBezTo>
                <a:cubicBezTo>
                  <a:pt x="13" y="11"/>
                  <a:pt x="12" y="13"/>
                  <a:pt x="12" y="14"/>
                </a:cubicBezTo>
                <a:cubicBezTo>
                  <a:pt x="12" y="25"/>
                  <a:pt x="17" y="34"/>
                  <a:pt x="25" y="40"/>
                </a:cubicBezTo>
                <a:cubicBezTo>
                  <a:pt x="37" y="50"/>
                  <a:pt x="50" y="59"/>
                  <a:pt x="62" y="69"/>
                </a:cubicBezTo>
                <a:cubicBezTo>
                  <a:pt x="67" y="73"/>
                  <a:pt x="76" y="82"/>
                  <a:pt x="82" y="82"/>
                </a:cubicBezTo>
                <a:cubicBezTo>
                  <a:pt x="82" y="82"/>
                  <a:pt x="82" y="82"/>
                  <a:pt x="82" y="82"/>
                </a:cubicBezTo>
                <a:cubicBezTo>
                  <a:pt x="82" y="82"/>
                  <a:pt x="82" y="82"/>
                  <a:pt x="82" y="82"/>
                </a:cubicBezTo>
                <a:cubicBezTo>
                  <a:pt x="89" y="82"/>
                  <a:pt x="97" y="73"/>
                  <a:pt x="102" y="69"/>
                </a:cubicBezTo>
                <a:cubicBezTo>
                  <a:pt x="114" y="59"/>
                  <a:pt x="127" y="50"/>
                  <a:pt x="139" y="40"/>
                </a:cubicBezTo>
                <a:cubicBezTo>
                  <a:pt x="145" y="36"/>
                  <a:pt x="152" y="25"/>
                  <a:pt x="152" y="18"/>
                </a:cubicBezTo>
                <a:cubicBezTo>
                  <a:pt x="152" y="15"/>
                  <a:pt x="153" y="11"/>
                  <a:pt x="149" y="11"/>
                </a:cubicBezTo>
                <a:close/>
                <a:moveTo>
                  <a:pt x="152" y="43"/>
                </a:moveTo>
                <a:cubicBezTo>
                  <a:pt x="150" y="46"/>
                  <a:pt x="148" y="48"/>
                  <a:pt x="146" y="50"/>
                </a:cubicBezTo>
                <a:cubicBezTo>
                  <a:pt x="133" y="60"/>
                  <a:pt x="120" y="70"/>
                  <a:pt x="107" y="80"/>
                </a:cubicBezTo>
                <a:cubicBezTo>
                  <a:pt x="100" y="86"/>
                  <a:pt x="92" y="93"/>
                  <a:pt x="82" y="93"/>
                </a:cubicBezTo>
                <a:cubicBezTo>
                  <a:pt x="82" y="93"/>
                  <a:pt x="82" y="93"/>
                  <a:pt x="82" y="93"/>
                </a:cubicBezTo>
                <a:cubicBezTo>
                  <a:pt x="82" y="93"/>
                  <a:pt x="82" y="93"/>
                  <a:pt x="82" y="93"/>
                </a:cubicBezTo>
                <a:cubicBezTo>
                  <a:pt x="72" y="93"/>
                  <a:pt x="64" y="86"/>
                  <a:pt x="57" y="80"/>
                </a:cubicBezTo>
                <a:cubicBezTo>
                  <a:pt x="44" y="70"/>
                  <a:pt x="31" y="60"/>
                  <a:pt x="18" y="50"/>
                </a:cubicBezTo>
                <a:cubicBezTo>
                  <a:pt x="16" y="48"/>
                  <a:pt x="14" y="46"/>
                  <a:pt x="12" y="43"/>
                </a:cubicBezTo>
                <a:cubicBezTo>
                  <a:pt x="12" y="114"/>
                  <a:pt x="12" y="114"/>
                  <a:pt x="12" y="114"/>
                </a:cubicBezTo>
                <a:cubicBezTo>
                  <a:pt x="12" y="115"/>
                  <a:pt x="13" y="117"/>
                  <a:pt x="15" y="117"/>
                </a:cubicBezTo>
                <a:cubicBezTo>
                  <a:pt x="149" y="117"/>
                  <a:pt x="149" y="117"/>
                  <a:pt x="149" y="117"/>
                </a:cubicBezTo>
                <a:cubicBezTo>
                  <a:pt x="151" y="117"/>
                  <a:pt x="152" y="115"/>
                  <a:pt x="152" y="114"/>
                </a:cubicBezTo>
                <a:lnTo>
                  <a:pt x="152" y="43"/>
                </a:lnTo>
                <a:close/>
              </a:path>
            </a:pathLst>
          </a:custGeom>
          <a:solidFill>
            <a:schemeClr val="bg1"/>
          </a:solidFill>
          <a:ln>
            <a:noFill/>
          </a:ln>
          <a:effectLst>
            <a:outerShdw blurRad="50800" dist="38100" dir="5400000" algn="t" rotWithShape="0">
              <a:prstClr val="black">
                <a:alpha val="40000"/>
              </a:prstClr>
            </a:outerShdw>
          </a:effectLst>
        </p:spPr>
        <p:txBody>
          <a:bodyPr lIns="91413" tIns="45706" rIns="91413" bIns="45706"/>
          <a:lstStyle/>
          <a:p>
            <a:pPr algn="ctr">
              <a:defRPr/>
            </a:pPr>
            <a:endParaRPr lang="en-US" sz="2200" kern="0">
              <a:solidFill>
                <a:schemeClr val="tx1">
                  <a:lumMod val="65000"/>
                  <a:lumOff val="35000"/>
                </a:schemeClr>
              </a:solidFill>
              <a:latin typeface="微软雅黑"/>
              <a:ea typeface="微软雅黑"/>
              <a:sym typeface="Gill Sans" charset="0"/>
            </a:endParaRPr>
          </a:p>
        </p:txBody>
      </p:sp>
      <p:grpSp>
        <p:nvGrpSpPr>
          <p:cNvPr id="112" name="组合 111">
            <a:extLst>
              <a:ext uri="{FF2B5EF4-FFF2-40B4-BE49-F238E27FC236}">
                <a16:creationId xmlns:a16="http://schemas.microsoft.com/office/drawing/2014/main" id="{D6FB1FF1-CCD8-4C8D-A259-8D473EB36F22}"/>
              </a:ext>
            </a:extLst>
          </p:cNvPr>
          <p:cNvGrpSpPr/>
          <p:nvPr/>
        </p:nvGrpSpPr>
        <p:grpSpPr>
          <a:xfrm>
            <a:off x="7582003" y="3249876"/>
            <a:ext cx="728501" cy="728683"/>
            <a:chOff x="6609003" y="2794856"/>
            <a:chExt cx="599168" cy="599318"/>
          </a:xfrm>
          <a:solidFill>
            <a:srgbClr val="30BAA0"/>
          </a:solidFill>
          <a:effectLst/>
        </p:grpSpPr>
        <p:sp>
          <p:nvSpPr>
            <p:cNvPr id="113" name="Oval 53">
              <a:extLst>
                <a:ext uri="{FF2B5EF4-FFF2-40B4-BE49-F238E27FC236}">
                  <a16:creationId xmlns:a16="http://schemas.microsoft.com/office/drawing/2014/main" id="{E920AC6B-1D70-4E04-B0AA-FA91FE8FC1CF}"/>
                </a:ext>
              </a:extLst>
            </p:cNvPr>
            <p:cNvSpPr>
              <a:spLocks noChangeArrowheads="1"/>
            </p:cNvSpPr>
            <p:nvPr/>
          </p:nvSpPr>
          <p:spPr bwMode="auto">
            <a:xfrm>
              <a:off x="6609003" y="2794856"/>
              <a:ext cx="599168" cy="599318"/>
            </a:xfrm>
            <a:prstGeom prst="ellipse">
              <a:avLst/>
            </a:prstGeom>
            <a:solidFill>
              <a:srgbClr val="FA6A31"/>
            </a:solidFill>
            <a:ln w="57150">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14" name="Freeform 6">
              <a:extLst>
                <a:ext uri="{FF2B5EF4-FFF2-40B4-BE49-F238E27FC236}">
                  <a16:creationId xmlns:a16="http://schemas.microsoft.com/office/drawing/2014/main" id="{4F78769E-8FF5-4CA7-9ADD-2C818F34ED33}"/>
                </a:ext>
              </a:extLst>
            </p:cNvPr>
            <p:cNvSpPr>
              <a:spLocks noEditPoints="1"/>
            </p:cNvSpPr>
            <p:nvPr/>
          </p:nvSpPr>
          <p:spPr bwMode="auto">
            <a:xfrm>
              <a:off x="6743700" y="2987675"/>
              <a:ext cx="322263" cy="211138"/>
            </a:xfrm>
            <a:custGeom>
              <a:avLst/>
              <a:gdLst>
                <a:gd name="T0" fmla="*/ 176 w 176"/>
                <a:gd name="T1" fmla="*/ 99 h 117"/>
                <a:gd name="T2" fmla="*/ 176 w 176"/>
                <a:gd name="T3" fmla="*/ 108 h 117"/>
                <a:gd name="T4" fmla="*/ 161 w 176"/>
                <a:gd name="T5" fmla="*/ 117 h 117"/>
                <a:gd name="T6" fmla="*/ 15 w 176"/>
                <a:gd name="T7" fmla="*/ 117 h 117"/>
                <a:gd name="T8" fmla="*/ 0 w 176"/>
                <a:gd name="T9" fmla="*/ 108 h 117"/>
                <a:gd name="T10" fmla="*/ 0 w 176"/>
                <a:gd name="T11" fmla="*/ 99 h 117"/>
                <a:gd name="T12" fmla="*/ 15 w 176"/>
                <a:gd name="T13" fmla="*/ 99 h 117"/>
                <a:gd name="T14" fmla="*/ 161 w 176"/>
                <a:gd name="T15" fmla="*/ 99 h 117"/>
                <a:gd name="T16" fmla="*/ 176 w 176"/>
                <a:gd name="T17" fmla="*/ 99 h 117"/>
                <a:gd name="T18" fmla="*/ 24 w 176"/>
                <a:gd name="T19" fmla="*/ 79 h 117"/>
                <a:gd name="T20" fmla="*/ 24 w 176"/>
                <a:gd name="T21" fmla="*/ 14 h 117"/>
                <a:gd name="T22" fmla="*/ 38 w 176"/>
                <a:gd name="T23" fmla="*/ 0 h 117"/>
                <a:gd name="T24" fmla="*/ 138 w 176"/>
                <a:gd name="T25" fmla="*/ 0 h 117"/>
                <a:gd name="T26" fmla="*/ 152 w 176"/>
                <a:gd name="T27" fmla="*/ 14 h 117"/>
                <a:gd name="T28" fmla="*/ 152 w 176"/>
                <a:gd name="T29" fmla="*/ 79 h 117"/>
                <a:gd name="T30" fmla="*/ 138 w 176"/>
                <a:gd name="T31" fmla="*/ 93 h 117"/>
                <a:gd name="T32" fmla="*/ 38 w 176"/>
                <a:gd name="T33" fmla="*/ 93 h 117"/>
                <a:gd name="T34" fmla="*/ 24 w 176"/>
                <a:gd name="T35" fmla="*/ 79 h 117"/>
                <a:gd name="T36" fmla="*/ 35 w 176"/>
                <a:gd name="T37" fmla="*/ 79 h 117"/>
                <a:gd name="T38" fmla="*/ 38 w 176"/>
                <a:gd name="T39" fmla="*/ 82 h 117"/>
                <a:gd name="T40" fmla="*/ 138 w 176"/>
                <a:gd name="T41" fmla="*/ 82 h 117"/>
                <a:gd name="T42" fmla="*/ 141 w 176"/>
                <a:gd name="T43" fmla="*/ 79 h 117"/>
                <a:gd name="T44" fmla="*/ 141 w 176"/>
                <a:gd name="T45" fmla="*/ 14 h 117"/>
                <a:gd name="T46" fmla="*/ 138 w 176"/>
                <a:gd name="T47" fmla="*/ 11 h 117"/>
                <a:gd name="T48" fmla="*/ 38 w 176"/>
                <a:gd name="T49" fmla="*/ 11 h 117"/>
                <a:gd name="T50" fmla="*/ 35 w 176"/>
                <a:gd name="T51" fmla="*/ 14 h 117"/>
                <a:gd name="T52" fmla="*/ 35 w 176"/>
                <a:gd name="T53" fmla="*/ 79 h 117"/>
                <a:gd name="T54" fmla="*/ 97 w 176"/>
                <a:gd name="T55" fmla="*/ 107 h 117"/>
                <a:gd name="T56" fmla="*/ 95 w 176"/>
                <a:gd name="T57" fmla="*/ 105 h 117"/>
                <a:gd name="T58" fmla="*/ 81 w 176"/>
                <a:gd name="T59" fmla="*/ 105 h 117"/>
                <a:gd name="T60" fmla="*/ 79 w 176"/>
                <a:gd name="T61" fmla="*/ 107 h 117"/>
                <a:gd name="T62" fmla="*/ 81 w 176"/>
                <a:gd name="T63" fmla="*/ 108 h 117"/>
                <a:gd name="T64" fmla="*/ 95 w 176"/>
                <a:gd name="T65" fmla="*/ 108 h 117"/>
                <a:gd name="T66" fmla="*/ 97 w 176"/>
                <a:gd name="T67" fmla="*/ 10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chemeClr val="bg1"/>
            </a:solidFill>
            <a:ln>
              <a:noFill/>
            </a:ln>
          </p:spPr>
          <p:txBody>
            <a:bodyPr lIns="91413" tIns="45706" rIns="91413" bIns="45706"/>
            <a:lstStyle/>
            <a:p>
              <a:pPr algn="ctr">
                <a:defRPr/>
              </a:pPr>
              <a:endParaRPr lang="en-US" sz="2200" kern="0">
                <a:solidFill>
                  <a:schemeClr val="tx1">
                    <a:lumMod val="65000"/>
                    <a:lumOff val="35000"/>
                  </a:schemeClr>
                </a:solidFill>
                <a:latin typeface="微软雅黑"/>
                <a:ea typeface="微软雅黑"/>
                <a:sym typeface="Gill Sans" charset="0"/>
              </a:endParaRPr>
            </a:p>
          </p:txBody>
        </p:sp>
      </p:grpSp>
      <p:grpSp>
        <p:nvGrpSpPr>
          <p:cNvPr id="115" name="组合 114">
            <a:extLst>
              <a:ext uri="{FF2B5EF4-FFF2-40B4-BE49-F238E27FC236}">
                <a16:creationId xmlns:a16="http://schemas.microsoft.com/office/drawing/2014/main" id="{AFB6D5CB-C888-4DF0-96DC-2F53A83855F3}"/>
              </a:ext>
            </a:extLst>
          </p:cNvPr>
          <p:cNvGrpSpPr/>
          <p:nvPr/>
        </p:nvGrpSpPr>
        <p:grpSpPr>
          <a:xfrm>
            <a:off x="10086084" y="1408850"/>
            <a:ext cx="446441" cy="379867"/>
            <a:chOff x="5933005" y="2830391"/>
            <a:chExt cx="500408" cy="425843"/>
          </a:xfrm>
          <a:solidFill>
            <a:schemeClr val="bg1"/>
          </a:solidFill>
          <a:effectLst>
            <a:outerShdw blurRad="50800" dist="38100" dir="5400000" algn="t" rotWithShape="0">
              <a:prstClr val="black">
                <a:alpha val="40000"/>
              </a:prstClr>
            </a:outerShdw>
          </a:effectLst>
        </p:grpSpPr>
        <p:sp>
          <p:nvSpPr>
            <p:cNvPr id="116" name="Freeform 16">
              <a:extLst>
                <a:ext uri="{FF2B5EF4-FFF2-40B4-BE49-F238E27FC236}">
                  <a16:creationId xmlns:a16="http://schemas.microsoft.com/office/drawing/2014/main" id="{D3454632-309F-45B3-B095-5EF6F445AD2A}"/>
                </a:ext>
              </a:extLst>
            </p:cNvPr>
            <p:cNvSpPr>
              <a:spLocks noEditPoints="1"/>
            </p:cNvSpPr>
            <p:nvPr/>
          </p:nvSpPr>
          <p:spPr bwMode="auto">
            <a:xfrm>
              <a:off x="5933005" y="2830391"/>
              <a:ext cx="467486" cy="425843"/>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9" tIns="34295" rIns="68589" bIns="34295"/>
            <a:lstStyle/>
            <a:p>
              <a:pPr>
                <a:defRPr/>
              </a:pPr>
              <a:endParaRPr lang="zh-CN" altLang="en-US" sz="1800">
                <a:solidFill>
                  <a:schemeClr val="tx1">
                    <a:lumMod val="65000"/>
                    <a:lumOff val="35000"/>
                  </a:schemeClr>
                </a:solidFill>
              </a:endParaRPr>
            </a:p>
          </p:txBody>
        </p:sp>
        <p:sp>
          <p:nvSpPr>
            <p:cNvPr id="117" name="Freeform 17">
              <a:extLst>
                <a:ext uri="{FF2B5EF4-FFF2-40B4-BE49-F238E27FC236}">
                  <a16:creationId xmlns:a16="http://schemas.microsoft.com/office/drawing/2014/main" id="{AF19FD9E-BB85-49DB-9E25-031CBC769160}"/>
                </a:ext>
              </a:extLst>
            </p:cNvPr>
            <p:cNvSpPr>
              <a:spLocks noEditPoints="1"/>
            </p:cNvSpPr>
            <p:nvPr/>
          </p:nvSpPr>
          <p:spPr bwMode="auto">
            <a:xfrm>
              <a:off x="5986776" y="2830391"/>
              <a:ext cx="446637" cy="413496"/>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68589" tIns="34295" rIns="68589" bIns="34295"/>
            <a:lstStyle/>
            <a:p>
              <a:pPr>
                <a:defRPr/>
              </a:pPr>
              <a:endParaRPr lang="zh-CN" altLang="en-US" sz="1800">
                <a:solidFill>
                  <a:schemeClr val="tx1">
                    <a:lumMod val="65000"/>
                    <a:lumOff val="35000"/>
                  </a:schemeClr>
                </a:solidFill>
              </a:endParaRPr>
            </a:p>
          </p:txBody>
        </p:sp>
      </p:grpSp>
      <p:grpSp>
        <p:nvGrpSpPr>
          <p:cNvPr id="118" name="组合 117">
            <a:extLst>
              <a:ext uri="{FF2B5EF4-FFF2-40B4-BE49-F238E27FC236}">
                <a16:creationId xmlns:a16="http://schemas.microsoft.com/office/drawing/2014/main" id="{5D3F7EF4-C046-4CCC-A59E-CB0189818149}"/>
              </a:ext>
            </a:extLst>
          </p:cNvPr>
          <p:cNvGrpSpPr/>
          <p:nvPr/>
        </p:nvGrpSpPr>
        <p:grpSpPr>
          <a:xfrm>
            <a:off x="7577386" y="764704"/>
            <a:ext cx="662274" cy="662441"/>
            <a:chOff x="6385569" y="1006279"/>
            <a:chExt cx="544698" cy="544835"/>
          </a:xfrm>
          <a:solidFill>
            <a:srgbClr val="30BAA0"/>
          </a:solidFill>
          <a:effectLst/>
        </p:grpSpPr>
        <p:sp>
          <p:nvSpPr>
            <p:cNvPr id="119" name="Oval 53">
              <a:extLst>
                <a:ext uri="{FF2B5EF4-FFF2-40B4-BE49-F238E27FC236}">
                  <a16:creationId xmlns:a16="http://schemas.microsoft.com/office/drawing/2014/main" id="{164CB15B-9F5D-4156-8AB6-AED258726A67}"/>
                </a:ext>
              </a:extLst>
            </p:cNvPr>
            <p:cNvSpPr>
              <a:spLocks noChangeArrowheads="1"/>
            </p:cNvSpPr>
            <p:nvPr/>
          </p:nvSpPr>
          <p:spPr bwMode="auto">
            <a:xfrm>
              <a:off x="6385569" y="1006279"/>
              <a:ext cx="544698" cy="544835"/>
            </a:xfrm>
            <a:prstGeom prst="ellipse">
              <a:avLst/>
            </a:prstGeom>
            <a:solidFill>
              <a:srgbClr val="92D050"/>
            </a:solidFill>
            <a:ln w="57150">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0" name="Freeform 9">
              <a:extLst>
                <a:ext uri="{FF2B5EF4-FFF2-40B4-BE49-F238E27FC236}">
                  <a16:creationId xmlns:a16="http://schemas.microsoft.com/office/drawing/2014/main" id="{74A7C10A-94B3-44CC-937B-04CB0D4A54BE}"/>
                </a:ext>
              </a:extLst>
            </p:cNvPr>
            <p:cNvSpPr>
              <a:spLocks noEditPoints="1"/>
            </p:cNvSpPr>
            <p:nvPr/>
          </p:nvSpPr>
          <p:spPr bwMode="auto">
            <a:xfrm>
              <a:off x="6538913" y="1166813"/>
              <a:ext cx="266700" cy="196850"/>
            </a:xfrm>
            <a:custGeom>
              <a:avLst/>
              <a:gdLst>
                <a:gd name="T0" fmla="*/ 302 w 302"/>
                <a:gd name="T1" fmla="*/ 226 h 226"/>
                <a:gd name="T2" fmla="*/ 0 w 302"/>
                <a:gd name="T3" fmla="*/ 226 h 226"/>
                <a:gd name="T4" fmla="*/ 0 w 302"/>
                <a:gd name="T5" fmla="*/ 0 h 226"/>
                <a:gd name="T6" fmla="*/ 17 w 302"/>
                <a:gd name="T7" fmla="*/ 0 h 226"/>
                <a:gd name="T8" fmla="*/ 17 w 302"/>
                <a:gd name="T9" fmla="*/ 206 h 226"/>
                <a:gd name="T10" fmla="*/ 302 w 302"/>
                <a:gd name="T11" fmla="*/ 206 h 226"/>
                <a:gd name="T12" fmla="*/ 302 w 302"/>
                <a:gd name="T13" fmla="*/ 226 h 226"/>
                <a:gd name="T14" fmla="*/ 282 w 302"/>
                <a:gd name="T15" fmla="*/ 188 h 226"/>
                <a:gd name="T16" fmla="*/ 37 w 302"/>
                <a:gd name="T17" fmla="*/ 188 h 226"/>
                <a:gd name="T18" fmla="*/ 37 w 302"/>
                <a:gd name="T19" fmla="*/ 103 h 226"/>
                <a:gd name="T20" fmla="*/ 103 w 302"/>
                <a:gd name="T21" fmla="*/ 17 h 226"/>
                <a:gd name="T22" fmla="*/ 189 w 302"/>
                <a:gd name="T23" fmla="*/ 103 h 226"/>
                <a:gd name="T24" fmla="*/ 245 w 302"/>
                <a:gd name="T25" fmla="*/ 56 h 226"/>
                <a:gd name="T26" fmla="*/ 282 w 302"/>
                <a:gd name="T27" fmla="*/ 188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2" h="226">
                  <a:moveTo>
                    <a:pt x="302" y="226"/>
                  </a:moveTo>
                  <a:lnTo>
                    <a:pt x="0" y="226"/>
                  </a:lnTo>
                  <a:lnTo>
                    <a:pt x="0" y="0"/>
                  </a:lnTo>
                  <a:lnTo>
                    <a:pt x="17" y="0"/>
                  </a:lnTo>
                  <a:lnTo>
                    <a:pt x="17" y="206"/>
                  </a:lnTo>
                  <a:lnTo>
                    <a:pt x="302" y="206"/>
                  </a:lnTo>
                  <a:lnTo>
                    <a:pt x="302" y="226"/>
                  </a:lnTo>
                  <a:close/>
                  <a:moveTo>
                    <a:pt x="282" y="188"/>
                  </a:moveTo>
                  <a:lnTo>
                    <a:pt x="37" y="188"/>
                  </a:lnTo>
                  <a:lnTo>
                    <a:pt x="37" y="103"/>
                  </a:lnTo>
                  <a:lnTo>
                    <a:pt x="103" y="17"/>
                  </a:lnTo>
                  <a:lnTo>
                    <a:pt x="189" y="103"/>
                  </a:lnTo>
                  <a:lnTo>
                    <a:pt x="245" y="56"/>
                  </a:lnTo>
                  <a:lnTo>
                    <a:pt x="282" y="188"/>
                  </a:lnTo>
                  <a:close/>
                </a:path>
              </a:pathLst>
            </a:custGeom>
            <a:solidFill>
              <a:schemeClr val="bg1"/>
            </a:solidFill>
            <a:ln>
              <a:noFill/>
            </a:ln>
          </p:spPr>
          <p:txBody>
            <a:bodyPr lIns="91413" tIns="45706" rIns="91413" bIns="45706"/>
            <a:lstStyle/>
            <a:p>
              <a:pPr algn="ctr">
                <a:defRPr/>
              </a:pPr>
              <a:endParaRPr lang="en-US" sz="2200" kern="0">
                <a:solidFill>
                  <a:schemeClr val="tx1">
                    <a:lumMod val="65000"/>
                    <a:lumOff val="35000"/>
                  </a:schemeClr>
                </a:solidFill>
                <a:latin typeface="微软雅黑"/>
                <a:ea typeface="微软雅黑"/>
                <a:sym typeface="Gill Sans" charset="0"/>
              </a:endParaRPr>
            </a:p>
          </p:txBody>
        </p:sp>
      </p:grpSp>
      <p:grpSp>
        <p:nvGrpSpPr>
          <p:cNvPr id="45" name="组合 55">
            <a:extLst>
              <a:ext uri="{FF2B5EF4-FFF2-40B4-BE49-F238E27FC236}">
                <a16:creationId xmlns:a16="http://schemas.microsoft.com/office/drawing/2014/main" id="{90C3F735-9E64-430B-BB29-F2A24F720EDC}"/>
              </a:ext>
            </a:extLst>
          </p:cNvPr>
          <p:cNvGrpSpPr/>
          <p:nvPr/>
        </p:nvGrpSpPr>
        <p:grpSpPr bwMode="auto">
          <a:xfrm>
            <a:off x="4193818" y="177245"/>
            <a:ext cx="3573065" cy="696471"/>
            <a:chOff x="3791743" y="5346472"/>
            <a:chExt cx="5833187" cy="1152803"/>
          </a:xfrm>
          <a:effectLst/>
        </p:grpSpPr>
        <p:sp>
          <p:nvSpPr>
            <p:cNvPr id="46" name="任意多边形 166">
              <a:extLst>
                <a:ext uri="{FF2B5EF4-FFF2-40B4-BE49-F238E27FC236}">
                  <a16:creationId xmlns:a16="http://schemas.microsoft.com/office/drawing/2014/main" id="{A7B07E62-BC1D-4B1E-BC56-A0B32D1022CF}"/>
                </a:ext>
              </a:extLst>
            </p:cNvPr>
            <p:cNvSpPr/>
            <p:nvPr/>
          </p:nvSpPr>
          <p:spPr>
            <a:xfrm>
              <a:off x="3791743" y="5347083"/>
              <a:ext cx="5833187" cy="1152192"/>
            </a:xfrm>
            <a:custGeom>
              <a:avLst/>
              <a:gdLst>
                <a:gd name="connsiteX0" fmla="*/ 619854 w 5832648"/>
                <a:gd name="connsiteY0" fmla="*/ 172234 h 1152128"/>
                <a:gd name="connsiteX1" fmla="*/ 247759 w 5832648"/>
                <a:gd name="connsiteY1" fmla="*/ 418875 h 1152128"/>
                <a:gd name="connsiteX2" fmla="*/ 216024 w 5832648"/>
                <a:gd name="connsiteY2" fmla="*/ 576064 h 1152128"/>
                <a:gd name="connsiteX3" fmla="*/ 216024 w 5832648"/>
                <a:gd name="connsiteY3" fmla="*/ 576063 h 1152128"/>
                <a:gd name="connsiteX4" fmla="*/ 216024 w 5832648"/>
                <a:gd name="connsiteY4" fmla="*/ 576064 h 1152128"/>
                <a:gd name="connsiteX5" fmla="*/ 216024 w 5832648"/>
                <a:gd name="connsiteY5" fmla="*/ 576064 h 1152128"/>
                <a:gd name="connsiteX6" fmla="*/ 247759 w 5832648"/>
                <a:gd name="connsiteY6" fmla="*/ 733252 h 1152128"/>
                <a:gd name="connsiteX7" fmla="*/ 619854 w 5832648"/>
                <a:gd name="connsiteY7" fmla="*/ 979893 h 1152128"/>
                <a:gd name="connsiteX8" fmla="*/ 5212794 w 5832648"/>
                <a:gd name="connsiteY8" fmla="*/ 979894 h 1152128"/>
                <a:gd name="connsiteX9" fmla="*/ 5616624 w 5832648"/>
                <a:gd name="connsiteY9" fmla="*/ 576064 h 1152128"/>
                <a:gd name="connsiteX10" fmla="*/ 5616625 w 5832648"/>
                <a:gd name="connsiteY10" fmla="*/ 576064 h 1152128"/>
                <a:gd name="connsiteX11" fmla="*/ 5212795 w 5832648"/>
                <a:gd name="connsiteY11" fmla="*/ 172234 h 1152128"/>
                <a:gd name="connsiteX12" fmla="*/ 576064 w 5832648"/>
                <a:gd name="connsiteY12" fmla="*/ 0 h 1152128"/>
                <a:gd name="connsiteX13" fmla="*/ 5256584 w 5832648"/>
                <a:gd name="connsiteY13" fmla="*/ 0 h 1152128"/>
                <a:gd name="connsiteX14" fmla="*/ 5832648 w 5832648"/>
                <a:gd name="connsiteY14" fmla="*/ 576064 h 1152128"/>
                <a:gd name="connsiteX15" fmla="*/ 5256584 w 5832648"/>
                <a:gd name="connsiteY15" fmla="*/ 1152128 h 1152128"/>
                <a:gd name="connsiteX16" fmla="*/ 576064 w 5832648"/>
                <a:gd name="connsiteY16" fmla="*/ 1152128 h 1152128"/>
                <a:gd name="connsiteX17" fmla="*/ 0 w 5832648"/>
                <a:gd name="connsiteY17" fmla="*/ 576064 h 1152128"/>
                <a:gd name="connsiteX18" fmla="*/ 576064 w 5832648"/>
                <a:gd name="connsiteY18" fmla="*/ 0 h 1152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832648" h="1152128">
                  <a:moveTo>
                    <a:pt x="619854" y="172234"/>
                  </a:moveTo>
                  <a:cubicBezTo>
                    <a:pt x="452583" y="172234"/>
                    <a:pt x="309064" y="273935"/>
                    <a:pt x="247759" y="418875"/>
                  </a:cubicBezTo>
                  <a:lnTo>
                    <a:pt x="216024" y="576064"/>
                  </a:lnTo>
                  <a:lnTo>
                    <a:pt x="216024" y="576063"/>
                  </a:lnTo>
                  <a:lnTo>
                    <a:pt x="216024" y="576064"/>
                  </a:lnTo>
                  <a:lnTo>
                    <a:pt x="216024" y="576064"/>
                  </a:lnTo>
                  <a:lnTo>
                    <a:pt x="247759" y="733252"/>
                  </a:lnTo>
                  <a:cubicBezTo>
                    <a:pt x="309064" y="878193"/>
                    <a:pt x="452583" y="979893"/>
                    <a:pt x="619854" y="979893"/>
                  </a:cubicBezTo>
                  <a:lnTo>
                    <a:pt x="5212794" y="979894"/>
                  </a:lnTo>
                  <a:cubicBezTo>
                    <a:pt x="5435823" y="979894"/>
                    <a:pt x="5616624" y="799093"/>
                    <a:pt x="5616624" y="576064"/>
                  </a:cubicBezTo>
                  <a:lnTo>
                    <a:pt x="5616625" y="576064"/>
                  </a:lnTo>
                  <a:cubicBezTo>
                    <a:pt x="5616625" y="353035"/>
                    <a:pt x="5435824" y="172234"/>
                    <a:pt x="5212795" y="172234"/>
                  </a:cubicBezTo>
                  <a:close/>
                  <a:moveTo>
                    <a:pt x="576064" y="0"/>
                  </a:moveTo>
                  <a:lnTo>
                    <a:pt x="5256584" y="0"/>
                  </a:lnTo>
                  <a:cubicBezTo>
                    <a:pt x="5574735" y="0"/>
                    <a:pt x="5832648" y="257913"/>
                    <a:pt x="5832648" y="576064"/>
                  </a:cubicBezTo>
                  <a:cubicBezTo>
                    <a:pt x="5832648" y="894215"/>
                    <a:pt x="5574735" y="1152128"/>
                    <a:pt x="5256584" y="1152128"/>
                  </a:cubicBezTo>
                  <a:lnTo>
                    <a:pt x="576064" y="1152128"/>
                  </a:lnTo>
                  <a:cubicBezTo>
                    <a:pt x="257913" y="1152128"/>
                    <a:pt x="0" y="894215"/>
                    <a:pt x="0" y="576064"/>
                  </a:cubicBezTo>
                  <a:cubicBezTo>
                    <a:pt x="0" y="257913"/>
                    <a:pt x="257913" y="0"/>
                    <a:pt x="576064" y="0"/>
                  </a:cubicBezTo>
                  <a:close/>
                </a:path>
              </a:pathLst>
            </a:custGeom>
            <a:solidFill>
              <a:srgbClr val="F3F3F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dirty="0">
                <a:cs typeface="+mn-ea"/>
                <a:sym typeface="+mn-lt"/>
              </a:endParaRPr>
            </a:p>
          </p:txBody>
        </p:sp>
        <p:sp>
          <p:nvSpPr>
            <p:cNvPr id="47" name="圆角矩形 165">
              <a:extLst>
                <a:ext uri="{FF2B5EF4-FFF2-40B4-BE49-F238E27FC236}">
                  <a16:creationId xmlns:a16="http://schemas.microsoft.com/office/drawing/2014/main" id="{18C78E5C-091E-45A6-9319-92ADD70B854F}"/>
                </a:ext>
              </a:extLst>
            </p:cNvPr>
            <p:cNvSpPr/>
            <p:nvPr/>
          </p:nvSpPr>
          <p:spPr>
            <a:xfrm>
              <a:off x="4007769" y="5518706"/>
              <a:ext cx="5400600" cy="807659"/>
            </a:xfrm>
            <a:prstGeom prst="roundRect">
              <a:avLst>
                <a:gd name="adj" fmla="val 50000"/>
              </a:avLst>
            </a:prstGeom>
            <a:solidFill>
              <a:schemeClr val="bg1"/>
            </a:solidFill>
            <a:ln>
              <a:gradFill flip="none" rotWithShape="1">
                <a:gsLst>
                  <a:gs pos="100000">
                    <a:schemeClr val="bg1"/>
                  </a:gs>
                  <a:gs pos="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dist">
                <a:buNone/>
              </a:pPr>
              <a:r>
                <a:rPr lang="zh-CN" altLang="en-US" b="1" dirty="0">
                  <a:solidFill>
                    <a:srgbClr val="FE4052"/>
                  </a:solidFill>
                  <a:latin typeface="微软雅黑" panose="020B0503020204020204" pitchFamily="34" charset="-122"/>
                  <a:ea typeface="微软雅黑" panose="020B0503020204020204" pitchFamily="34" charset="-122"/>
                </a:rPr>
                <a:t>销售推广结合</a:t>
              </a:r>
            </a:p>
          </p:txBody>
        </p:sp>
        <p:sp>
          <p:nvSpPr>
            <p:cNvPr id="48" name="圆角矩形 167">
              <a:extLst>
                <a:ext uri="{FF2B5EF4-FFF2-40B4-BE49-F238E27FC236}">
                  <a16:creationId xmlns:a16="http://schemas.microsoft.com/office/drawing/2014/main" id="{5833E1CA-DF2A-4430-A8CF-2090F9EC0DE9}"/>
                </a:ext>
              </a:extLst>
            </p:cNvPr>
            <p:cNvSpPr/>
            <p:nvPr/>
          </p:nvSpPr>
          <p:spPr>
            <a:xfrm>
              <a:off x="3791744" y="5346472"/>
              <a:ext cx="5832649" cy="1152127"/>
            </a:xfrm>
            <a:prstGeom prst="roundRect">
              <a:avLst>
                <a:gd name="adj" fmla="val 50000"/>
              </a:avLst>
            </a:prstGeom>
            <a:noFill/>
            <a:ln>
              <a:gradFill flip="none" rotWithShape="1">
                <a:gsLst>
                  <a:gs pos="0">
                    <a:schemeClr val="bg1"/>
                  </a:gs>
                  <a:gs pos="100000">
                    <a:schemeClr val="bg1">
                      <a:lumMod val="7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91">
                <a:cs typeface="+mn-ea"/>
                <a:sym typeface="+mn-lt"/>
              </a:endParaRPr>
            </a:p>
          </p:txBody>
        </p:sp>
      </p:grpSp>
    </p:spTree>
    <p:extLst>
      <p:ext uri="{BB962C8B-B14F-4D97-AF65-F5344CB8AC3E}">
        <p14:creationId xmlns:p14="http://schemas.microsoft.com/office/powerpoint/2010/main" val="3193352525"/>
      </p:ext>
    </p:extLst>
  </p:cSld>
  <p:clrMapOvr>
    <a:masterClrMapping/>
  </p:clrMapOvr>
  <p:transition spd="slow" advClick="0" advTm="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ipe(left)">
                                      <p:cBhvr>
                                        <p:cTn id="11" dur="500"/>
                                        <p:tgtEl>
                                          <p:spTgt spid="83"/>
                                        </p:tgtEl>
                                      </p:cBhvr>
                                    </p:animEffect>
                                  </p:childTnLst>
                                </p:cTn>
                              </p:par>
                              <p:par>
                                <p:cTn id="12" presetID="10" presetClass="entr" presetSubtype="0" fill="hold" nodeType="withEffect">
                                  <p:stCondLst>
                                    <p:cond delay="0"/>
                                  </p:stCondLst>
                                  <p:childTnLst>
                                    <p:set>
                                      <p:cBhvr>
                                        <p:cTn id="13" dur="1" fill="hold">
                                          <p:stCondLst>
                                            <p:cond delay="0"/>
                                          </p:stCondLst>
                                        </p:cTn>
                                        <p:tgtEl>
                                          <p:spTgt spid="106"/>
                                        </p:tgtEl>
                                        <p:attrNameLst>
                                          <p:attrName>style.visibility</p:attrName>
                                        </p:attrNameLst>
                                      </p:cBhvr>
                                      <p:to>
                                        <p:strVal val="visible"/>
                                      </p:to>
                                    </p:set>
                                    <p:animEffect transition="in" filter="fade">
                                      <p:cBhvr>
                                        <p:cTn id="14" dur="500"/>
                                        <p:tgtEl>
                                          <p:spTgt spid="106"/>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Effect transition="in" filter="wipe(up)">
                                      <p:cBhvr>
                                        <p:cTn id="18" dur="500"/>
                                        <p:tgtEl>
                                          <p:spTgt spid="8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fade">
                                      <p:cBhvr>
                                        <p:cTn id="22" dur="500"/>
                                        <p:tgtEl>
                                          <p:spTgt spid="84"/>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85"/>
                                        </p:tgtEl>
                                        <p:attrNameLst>
                                          <p:attrName>style.visibility</p:attrName>
                                        </p:attrNameLst>
                                      </p:cBhvr>
                                      <p:to>
                                        <p:strVal val="visible"/>
                                      </p:to>
                                    </p:set>
                                    <p:animEffect transition="in" filter="wipe(left)">
                                      <p:cBhvr>
                                        <p:cTn id="26" dur="500"/>
                                        <p:tgtEl>
                                          <p:spTgt spid="85"/>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107"/>
                                        </p:tgtEl>
                                        <p:attrNameLst>
                                          <p:attrName>style.visibility</p:attrName>
                                        </p:attrNameLst>
                                      </p:cBhvr>
                                      <p:to>
                                        <p:strVal val="visible"/>
                                      </p:to>
                                    </p:set>
                                    <p:animEffect transition="in" filter="fade">
                                      <p:cBhvr>
                                        <p:cTn id="29" dur="500"/>
                                        <p:tgtEl>
                                          <p:spTgt spid="107"/>
                                        </p:tgtEl>
                                      </p:cBhvr>
                                    </p:animEffect>
                                    <p:anim calcmode="lin" valueType="num">
                                      <p:cBhvr>
                                        <p:cTn id="30" dur="500" fill="hold"/>
                                        <p:tgtEl>
                                          <p:spTgt spid="107"/>
                                        </p:tgtEl>
                                        <p:attrNameLst>
                                          <p:attrName>ppt_x</p:attrName>
                                        </p:attrNameLst>
                                      </p:cBhvr>
                                      <p:tavLst>
                                        <p:tav tm="0">
                                          <p:val>
                                            <p:strVal val="#ppt_x"/>
                                          </p:val>
                                        </p:tav>
                                        <p:tav tm="100000">
                                          <p:val>
                                            <p:strVal val="#ppt_x"/>
                                          </p:val>
                                        </p:tav>
                                      </p:tavLst>
                                    </p:anim>
                                    <p:anim calcmode="lin" valueType="num">
                                      <p:cBhvr>
                                        <p:cTn id="31" dur="500" fill="hold"/>
                                        <p:tgtEl>
                                          <p:spTgt spid="107"/>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42" presetClass="entr" presetSubtype="0" fill="hold" grpId="0" nodeType="afterEffect">
                                  <p:stCondLst>
                                    <p:cond delay="0"/>
                                  </p:stCondLst>
                                  <p:childTnLst>
                                    <p:set>
                                      <p:cBhvr>
                                        <p:cTn id="34" dur="1" fill="hold">
                                          <p:stCondLst>
                                            <p:cond delay="0"/>
                                          </p:stCondLst>
                                        </p:cTn>
                                        <p:tgtEl>
                                          <p:spTgt spid="108"/>
                                        </p:tgtEl>
                                        <p:attrNameLst>
                                          <p:attrName>style.visibility</p:attrName>
                                        </p:attrNameLst>
                                      </p:cBhvr>
                                      <p:to>
                                        <p:strVal val="visible"/>
                                      </p:to>
                                    </p:set>
                                    <p:animEffect transition="in" filter="fade">
                                      <p:cBhvr>
                                        <p:cTn id="35" dur="500"/>
                                        <p:tgtEl>
                                          <p:spTgt spid="108"/>
                                        </p:tgtEl>
                                      </p:cBhvr>
                                    </p:animEffect>
                                    <p:anim calcmode="lin" valueType="num">
                                      <p:cBhvr>
                                        <p:cTn id="36" dur="500" fill="hold"/>
                                        <p:tgtEl>
                                          <p:spTgt spid="108"/>
                                        </p:tgtEl>
                                        <p:attrNameLst>
                                          <p:attrName>ppt_x</p:attrName>
                                        </p:attrNameLst>
                                      </p:cBhvr>
                                      <p:tavLst>
                                        <p:tav tm="0">
                                          <p:val>
                                            <p:strVal val="#ppt_x"/>
                                          </p:val>
                                        </p:tav>
                                        <p:tav tm="100000">
                                          <p:val>
                                            <p:strVal val="#ppt_x"/>
                                          </p:val>
                                        </p:tav>
                                      </p:tavLst>
                                    </p:anim>
                                    <p:anim calcmode="lin" valueType="num">
                                      <p:cBhvr>
                                        <p:cTn id="37" dur="500" fill="hold"/>
                                        <p:tgtEl>
                                          <p:spTgt spid="108"/>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2" presetClass="entr" presetSubtype="1" fill="hold" nodeType="afterEffect">
                                  <p:stCondLst>
                                    <p:cond delay="0"/>
                                  </p:stCondLst>
                                  <p:childTnLst>
                                    <p:set>
                                      <p:cBhvr>
                                        <p:cTn id="40" dur="1" fill="hold">
                                          <p:stCondLst>
                                            <p:cond delay="0"/>
                                          </p:stCondLst>
                                        </p:cTn>
                                        <p:tgtEl>
                                          <p:spTgt spid="91"/>
                                        </p:tgtEl>
                                        <p:attrNameLst>
                                          <p:attrName>style.visibility</p:attrName>
                                        </p:attrNameLst>
                                      </p:cBhvr>
                                      <p:to>
                                        <p:strVal val="visible"/>
                                      </p:to>
                                    </p:set>
                                    <p:animEffect transition="in" filter="wipe(up)">
                                      <p:cBhvr>
                                        <p:cTn id="41" dur="500"/>
                                        <p:tgtEl>
                                          <p:spTgt spid="91"/>
                                        </p:tgtEl>
                                      </p:cBhvr>
                                    </p:animEffect>
                                  </p:childTnLst>
                                </p:cTn>
                              </p:par>
                              <p:par>
                                <p:cTn id="42" presetID="10" presetClass="entr" presetSubtype="0" fill="hold" nodeType="withEffect">
                                  <p:stCondLst>
                                    <p:cond delay="0"/>
                                  </p:stCondLst>
                                  <p:childTnLst>
                                    <p:set>
                                      <p:cBhvr>
                                        <p:cTn id="43" dur="1" fill="hold">
                                          <p:stCondLst>
                                            <p:cond delay="0"/>
                                          </p:stCondLst>
                                        </p:cTn>
                                        <p:tgtEl>
                                          <p:spTgt spid="111"/>
                                        </p:tgtEl>
                                        <p:attrNameLst>
                                          <p:attrName>style.visibility</p:attrName>
                                        </p:attrNameLst>
                                      </p:cBhvr>
                                      <p:to>
                                        <p:strVal val="visible"/>
                                      </p:to>
                                    </p:set>
                                    <p:animEffect transition="in" filter="fade">
                                      <p:cBhvr>
                                        <p:cTn id="44" dur="500"/>
                                        <p:tgtEl>
                                          <p:spTgt spid="111"/>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childTnLst>
                          </p:cTn>
                        </p:par>
                        <p:par>
                          <p:cTn id="49" fill="hold">
                            <p:stCondLst>
                              <p:cond delay="4000"/>
                            </p:stCondLst>
                            <p:childTnLst>
                              <p:par>
                                <p:cTn id="50" presetID="22" presetClass="entr" presetSubtype="1" fill="hold" nodeType="afterEffect">
                                  <p:stCondLst>
                                    <p:cond delay="0"/>
                                  </p:stCondLst>
                                  <p:childTnLst>
                                    <p:set>
                                      <p:cBhvr>
                                        <p:cTn id="51" dur="1" fill="hold">
                                          <p:stCondLst>
                                            <p:cond delay="0"/>
                                          </p:stCondLst>
                                        </p:cTn>
                                        <p:tgtEl>
                                          <p:spTgt spid="97"/>
                                        </p:tgtEl>
                                        <p:attrNameLst>
                                          <p:attrName>style.visibility</p:attrName>
                                        </p:attrNameLst>
                                      </p:cBhvr>
                                      <p:to>
                                        <p:strVal val="visible"/>
                                      </p:to>
                                    </p:set>
                                    <p:animEffect transition="in" filter="wipe(up)">
                                      <p:cBhvr>
                                        <p:cTn id="52" dur="500"/>
                                        <p:tgtEl>
                                          <p:spTgt spid="97"/>
                                        </p:tgtEl>
                                      </p:cBhvr>
                                    </p:animEffect>
                                  </p:childTnLst>
                                </p:cTn>
                              </p:par>
                            </p:childTnLst>
                          </p:cTn>
                        </p:par>
                        <p:par>
                          <p:cTn id="53" fill="hold">
                            <p:stCondLst>
                              <p:cond delay="4500"/>
                            </p:stCondLst>
                            <p:childTnLst>
                              <p:par>
                                <p:cTn id="54" presetID="22" presetClass="entr" presetSubtype="8" fill="hold" nodeType="afterEffect">
                                  <p:stCondLst>
                                    <p:cond delay="0"/>
                                  </p:stCondLst>
                                  <p:childTnLst>
                                    <p:set>
                                      <p:cBhvr>
                                        <p:cTn id="55" dur="1" fill="hold">
                                          <p:stCondLst>
                                            <p:cond delay="0"/>
                                          </p:stCondLst>
                                        </p:cTn>
                                        <p:tgtEl>
                                          <p:spTgt spid="86"/>
                                        </p:tgtEl>
                                        <p:attrNameLst>
                                          <p:attrName>style.visibility</p:attrName>
                                        </p:attrNameLst>
                                      </p:cBhvr>
                                      <p:to>
                                        <p:strVal val="visible"/>
                                      </p:to>
                                    </p:set>
                                    <p:animEffect transition="in" filter="wipe(left)">
                                      <p:cBhvr>
                                        <p:cTn id="56" dur="500"/>
                                        <p:tgtEl>
                                          <p:spTgt spid="86"/>
                                        </p:tgtEl>
                                      </p:cBhvr>
                                    </p:animEffect>
                                  </p:childTnLst>
                                </p:cTn>
                              </p:par>
                            </p:childTnLst>
                          </p:cTn>
                        </p:par>
                        <p:par>
                          <p:cTn id="57" fill="hold">
                            <p:stCondLst>
                              <p:cond delay="5000"/>
                            </p:stCondLst>
                            <p:childTnLst>
                              <p:par>
                                <p:cTn id="58" presetID="42" presetClass="entr" presetSubtype="0" fill="hold" nodeType="afterEffect">
                                  <p:stCondLst>
                                    <p:cond delay="0"/>
                                  </p:stCondLst>
                                  <p:childTnLst>
                                    <p:set>
                                      <p:cBhvr>
                                        <p:cTn id="59" dur="1" fill="hold">
                                          <p:stCondLst>
                                            <p:cond delay="0"/>
                                          </p:stCondLst>
                                        </p:cTn>
                                        <p:tgtEl>
                                          <p:spTgt spid="112"/>
                                        </p:tgtEl>
                                        <p:attrNameLst>
                                          <p:attrName>style.visibility</p:attrName>
                                        </p:attrNameLst>
                                      </p:cBhvr>
                                      <p:to>
                                        <p:strVal val="visible"/>
                                      </p:to>
                                    </p:set>
                                    <p:animEffect transition="in" filter="fade">
                                      <p:cBhvr>
                                        <p:cTn id="60" dur="500"/>
                                        <p:tgtEl>
                                          <p:spTgt spid="112"/>
                                        </p:tgtEl>
                                      </p:cBhvr>
                                    </p:animEffect>
                                    <p:anim calcmode="lin" valueType="num">
                                      <p:cBhvr>
                                        <p:cTn id="61" dur="500" fill="hold"/>
                                        <p:tgtEl>
                                          <p:spTgt spid="112"/>
                                        </p:tgtEl>
                                        <p:attrNameLst>
                                          <p:attrName>ppt_x</p:attrName>
                                        </p:attrNameLst>
                                      </p:cBhvr>
                                      <p:tavLst>
                                        <p:tav tm="0">
                                          <p:val>
                                            <p:strVal val="#ppt_x"/>
                                          </p:val>
                                        </p:tav>
                                        <p:tav tm="100000">
                                          <p:val>
                                            <p:strVal val="#ppt_x"/>
                                          </p:val>
                                        </p:tav>
                                      </p:tavLst>
                                    </p:anim>
                                    <p:anim calcmode="lin" valueType="num">
                                      <p:cBhvr>
                                        <p:cTn id="62" dur="500" fill="hold"/>
                                        <p:tgtEl>
                                          <p:spTgt spid="112"/>
                                        </p:tgtEl>
                                        <p:attrNameLst>
                                          <p:attrName>ppt_y</p:attrName>
                                        </p:attrNameLst>
                                      </p:cBhvr>
                                      <p:tavLst>
                                        <p:tav tm="0">
                                          <p:val>
                                            <p:strVal val="#ppt_y+.1"/>
                                          </p:val>
                                        </p:tav>
                                        <p:tav tm="100000">
                                          <p:val>
                                            <p:strVal val="#ppt_y"/>
                                          </p:val>
                                        </p:tav>
                                      </p:tavLst>
                                    </p:anim>
                                  </p:childTnLst>
                                </p:cTn>
                              </p:par>
                            </p:childTnLst>
                          </p:cTn>
                        </p:par>
                        <p:par>
                          <p:cTn id="63" fill="hold">
                            <p:stCondLst>
                              <p:cond delay="5500"/>
                            </p:stCondLst>
                            <p:childTnLst>
                              <p:par>
                                <p:cTn id="64" presetID="22" presetClass="entr" presetSubtype="1" fill="hold" nodeType="afterEffect">
                                  <p:stCondLst>
                                    <p:cond delay="0"/>
                                  </p:stCondLst>
                                  <p:childTnLst>
                                    <p:set>
                                      <p:cBhvr>
                                        <p:cTn id="65" dur="1" fill="hold">
                                          <p:stCondLst>
                                            <p:cond delay="0"/>
                                          </p:stCondLst>
                                        </p:cTn>
                                        <p:tgtEl>
                                          <p:spTgt spid="100"/>
                                        </p:tgtEl>
                                        <p:attrNameLst>
                                          <p:attrName>style.visibility</p:attrName>
                                        </p:attrNameLst>
                                      </p:cBhvr>
                                      <p:to>
                                        <p:strVal val="visible"/>
                                      </p:to>
                                    </p:set>
                                    <p:animEffect transition="in" filter="wipe(up)">
                                      <p:cBhvr>
                                        <p:cTn id="66" dur="500"/>
                                        <p:tgtEl>
                                          <p:spTgt spid="100"/>
                                        </p:tgtEl>
                                      </p:cBhvr>
                                    </p:animEffect>
                                  </p:childTnLst>
                                </p:cTn>
                              </p:par>
                            </p:childTnLst>
                          </p:cTn>
                        </p:par>
                        <p:par>
                          <p:cTn id="67" fill="hold">
                            <p:stCondLst>
                              <p:cond delay="6000"/>
                            </p:stCondLst>
                            <p:childTnLst>
                              <p:par>
                                <p:cTn id="68" presetID="22" presetClass="entr" presetSubtype="4" fill="hold" nodeType="afterEffect">
                                  <p:stCondLst>
                                    <p:cond delay="0"/>
                                  </p:stCondLst>
                                  <p:childTnLst>
                                    <p:set>
                                      <p:cBhvr>
                                        <p:cTn id="69" dur="1" fill="hold">
                                          <p:stCondLst>
                                            <p:cond delay="0"/>
                                          </p:stCondLst>
                                        </p:cTn>
                                        <p:tgtEl>
                                          <p:spTgt spid="90"/>
                                        </p:tgtEl>
                                        <p:attrNameLst>
                                          <p:attrName>style.visibility</p:attrName>
                                        </p:attrNameLst>
                                      </p:cBhvr>
                                      <p:to>
                                        <p:strVal val="visible"/>
                                      </p:to>
                                    </p:set>
                                    <p:animEffect transition="in" filter="wipe(down)">
                                      <p:cBhvr>
                                        <p:cTn id="70" dur="500"/>
                                        <p:tgtEl>
                                          <p:spTgt spid="90"/>
                                        </p:tgtEl>
                                      </p:cBhvr>
                                    </p:animEffect>
                                  </p:childTnLst>
                                </p:cTn>
                              </p:par>
                            </p:childTnLst>
                          </p:cTn>
                        </p:par>
                        <p:par>
                          <p:cTn id="71" fill="hold">
                            <p:stCondLst>
                              <p:cond delay="6500"/>
                            </p:stCondLst>
                            <p:childTnLst>
                              <p:par>
                                <p:cTn id="72" presetID="42" presetClass="entr" presetSubtype="0" fill="hold" nodeType="afterEffect">
                                  <p:stCondLst>
                                    <p:cond delay="0"/>
                                  </p:stCondLst>
                                  <p:childTnLst>
                                    <p:set>
                                      <p:cBhvr>
                                        <p:cTn id="73" dur="1" fill="hold">
                                          <p:stCondLst>
                                            <p:cond delay="0"/>
                                          </p:stCondLst>
                                        </p:cTn>
                                        <p:tgtEl>
                                          <p:spTgt spid="118"/>
                                        </p:tgtEl>
                                        <p:attrNameLst>
                                          <p:attrName>style.visibility</p:attrName>
                                        </p:attrNameLst>
                                      </p:cBhvr>
                                      <p:to>
                                        <p:strVal val="visible"/>
                                      </p:to>
                                    </p:set>
                                    <p:animEffect transition="in" filter="fade">
                                      <p:cBhvr>
                                        <p:cTn id="74" dur="500"/>
                                        <p:tgtEl>
                                          <p:spTgt spid="118"/>
                                        </p:tgtEl>
                                      </p:cBhvr>
                                    </p:animEffect>
                                    <p:anim calcmode="lin" valueType="num">
                                      <p:cBhvr>
                                        <p:cTn id="75" dur="500" fill="hold"/>
                                        <p:tgtEl>
                                          <p:spTgt spid="118"/>
                                        </p:tgtEl>
                                        <p:attrNameLst>
                                          <p:attrName>ppt_x</p:attrName>
                                        </p:attrNameLst>
                                      </p:cBhvr>
                                      <p:tavLst>
                                        <p:tav tm="0">
                                          <p:val>
                                            <p:strVal val="#ppt_x"/>
                                          </p:val>
                                        </p:tav>
                                        <p:tav tm="100000">
                                          <p:val>
                                            <p:strVal val="#ppt_x"/>
                                          </p:val>
                                        </p:tav>
                                      </p:tavLst>
                                    </p:anim>
                                    <p:anim calcmode="lin" valueType="num">
                                      <p:cBhvr>
                                        <p:cTn id="76" dur="500" fill="hold"/>
                                        <p:tgtEl>
                                          <p:spTgt spid="118"/>
                                        </p:tgtEl>
                                        <p:attrNameLst>
                                          <p:attrName>ppt_y</p:attrName>
                                        </p:attrNameLst>
                                      </p:cBhvr>
                                      <p:tavLst>
                                        <p:tav tm="0">
                                          <p:val>
                                            <p:strVal val="#ppt_y+.1"/>
                                          </p:val>
                                        </p:tav>
                                        <p:tav tm="100000">
                                          <p:val>
                                            <p:strVal val="#ppt_y"/>
                                          </p:val>
                                        </p:tav>
                                      </p:tavLst>
                                    </p:anim>
                                  </p:childTnLst>
                                </p:cTn>
                              </p:par>
                            </p:childTnLst>
                          </p:cTn>
                        </p:par>
                        <p:par>
                          <p:cTn id="77" fill="hold">
                            <p:stCondLst>
                              <p:cond delay="7000"/>
                            </p:stCondLst>
                            <p:childTnLst>
                              <p:par>
                                <p:cTn id="78" presetID="22" presetClass="entr" presetSubtype="1" fill="hold" nodeType="afterEffect">
                                  <p:stCondLst>
                                    <p:cond delay="0"/>
                                  </p:stCondLst>
                                  <p:childTnLst>
                                    <p:set>
                                      <p:cBhvr>
                                        <p:cTn id="79" dur="1" fill="hold">
                                          <p:stCondLst>
                                            <p:cond delay="0"/>
                                          </p:stCondLst>
                                        </p:cTn>
                                        <p:tgtEl>
                                          <p:spTgt spid="94"/>
                                        </p:tgtEl>
                                        <p:attrNameLst>
                                          <p:attrName>style.visibility</p:attrName>
                                        </p:attrNameLst>
                                      </p:cBhvr>
                                      <p:to>
                                        <p:strVal val="visible"/>
                                      </p:to>
                                    </p:set>
                                    <p:animEffect transition="in" filter="wipe(up)">
                                      <p:cBhvr>
                                        <p:cTn id="80" dur="500"/>
                                        <p:tgtEl>
                                          <p:spTgt spid="94"/>
                                        </p:tgtEl>
                                      </p:cBhvr>
                                    </p:animEffect>
                                  </p:childTnLst>
                                </p:cTn>
                              </p:par>
                              <p:par>
                                <p:cTn id="81" presetID="10" presetClass="entr" presetSubtype="0" fill="hold" nodeType="withEffect">
                                  <p:stCondLst>
                                    <p:cond delay="0"/>
                                  </p:stCondLst>
                                  <p:childTnLst>
                                    <p:set>
                                      <p:cBhvr>
                                        <p:cTn id="82" dur="1" fill="hold">
                                          <p:stCondLst>
                                            <p:cond delay="0"/>
                                          </p:stCondLst>
                                        </p:cTn>
                                        <p:tgtEl>
                                          <p:spTgt spid="115"/>
                                        </p:tgtEl>
                                        <p:attrNameLst>
                                          <p:attrName>style.visibility</p:attrName>
                                        </p:attrNameLst>
                                      </p:cBhvr>
                                      <p:to>
                                        <p:strVal val="visible"/>
                                      </p:to>
                                    </p:set>
                                    <p:animEffect transition="in" filter="fade">
                                      <p:cBhvr>
                                        <p:cTn id="83" dur="500"/>
                                        <p:tgtEl>
                                          <p:spTgt spid="115"/>
                                        </p:tgtEl>
                                      </p:cBhvr>
                                    </p:animEffect>
                                  </p:childTnLst>
                                </p:cTn>
                              </p:par>
                            </p:childTnLst>
                          </p:cTn>
                        </p:par>
                        <p:par>
                          <p:cTn id="84" fill="hold">
                            <p:stCondLst>
                              <p:cond delay="7500"/>
                            </p:stCondLst>
                            <p:childTnLst>
                              <p:par>
                                <p:cTn id="85" presetID="22" presetClass="entr" presetSubtype="1" fill="hold" nodeType="afterEffect">
                                  <p:stCondLst>
                                    <p:cond delay="0"/>
                                  </p:stCondLst>
                                  <p:childTnLst>
                                    <p:set>
                                      <p:cBhvr>
                                        <p:cTn id="86" dur="1" fill="hold">
                                          <p:stCondLst>
                                            <p:cond delay="0"/>
                                          </p:stCondLst>
                                        </p:cTn>
                                        <p:tgtEl>
                                          <p:spTgt spid="103"/>
                                        </p:tgtEl>
                                        <p:attrNameLst>
                                          <p:attrName>style.visibility</p:attrName>
                                        </p:attrNameLst>
                                      </p:cBhvr>
                                      <p:to>
                                        <p:strVal val="visible"/>
                                      </p:to>
                                    </p:set>
                                    <p:animEffect transition="in" filter="wipe(up)">
                                      <p:cBhvr>
                                        <p:cTn id="87" dur="500"/>
                                        <p:tgtEl>
                                          <p:spTgt spid="10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10"/>
                                        </p:tgtEl>
                                        <p:attrNameLst>
                                          <p:attrName>style.visibility</p:attrName>
                                        </p:attrNameLst>
                                      </p:cBhvr>
                                      <p:to>
                                        <p:strVal val="visible"/>
                                      </p:to>
                                    </p:set>
                                    <p:animEffect transition="in" filter="fade">
                                      <p:cBhvr>
                                        <p:cTn id="90"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animBg="1"/>
      <p:bldP spid="107" grpId="0" animBg="1"/>
      <p:bldP spid="108" grpId="0" animBg="1"/>
      <p:bldP spid="109" grpId="0" animBg="1"/>
      <p:bldP spid="1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054F69A1-A90A-4569-86AE-B8EC8D94AE4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53256" y="0"/>
            <a:ext cx="7485488" cy="6858000"/>
          </a:xfrm>
          <a:prstGeom prst="rect">
            <a:avLst/>
          </a:prstGeom>
        </p:spPr>
      </p:pic>
      <p:sp>
        <p:nvSpPr>
          <p:cNvPr id="33" name="AutoShape 30">
            <a:extLst>
              <a:ext uri="{FF2B5EF4-FFF2-40B4-BE49-F238E27FC236}">
                <a16:creationId xmlns:a16="http://schemas.microsoft.com/office/drawing/2014/main" id="{0E757C22-3443-420E-B9D3-4132AA66CAC4}"/>
              </a:ext>
            </a:extLst>
          </p:cNvPr>
          <p:cNvSpPr>
            <a:spLocks noChangeAspect="1" noChangeArrowheads="1" noTextEdit="1"/>
          </p:cNvSpPr>
          <p:nvPr/>
        </p:nvSpPr>
        <p:spPr bwMode="auto">
          <a:xfrm>
            <a:off x="5230395" y="3743825"/>
            <a:ext cx="5245100"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文本框 29">
            <a:extLst>
              <a:ext uri="{FF2B5EF4-FFF2-40B4-BE49-F238E27FC236}">
                <a16:creationId xmlns:a16="http://schemas.microsoft.com/office/drawing/2014/main" id="{E998757C-EE91-437F-A2ED-98C620961F49}"/>
              </a:ext>
            </a:extLst>
          </p:cNvPr>
          <p:cNvSpPr txBox="1"/>
          <p:nvPr/>
        </p:nvSpPr>
        <p:spPr>
          <a:xfrm>
            <a:off x="3954610" y="2819695"/>
            <a:ext cx="4329060" cy="1138767"/>
          </a:xfrm>
          <a:prstGeom prst="rect">
            <a:avLst/>
          </a:prstGeom>
          <a:noFill/>
        </p:spPr>
        <p:txBody>
          <a:bodyPr wrap="none" lIns="121915" tIns="60957" rIns="121915" bIns="60957" rtlCol="0">
            <a:spAutoFit/>
          </a:bodyPr>
          <a:lstStyle/>
          <a:p>
            <a:r>
              <a:rPr lang="zh-CN" altLang="en-US" sz="6600" b="1" dirty="0">
                <a:solidFill>
                  <a:schemeClr val="tx1">
                    <a:lumMod val="65000"/>
                    <a:lumOff val="35000"/>
                  </a:schemeClr>
                </a:solidFill>
                <a:ea typeface="微软雅黑" panose="020B0503020204020204" pitchFamily="34" charset="-122"/>
                <a:cs typeface="+mn-ea"/>
                <a:sym typeface="+mn-lt"/>
              </a:rPr>
              <a:t>谢 谢 聆 听</a:t>
            </a:r>
          </a:p>
        </p:txBody>
      </p:sp>
    </p:spTree>
    <p:extLst>
      <p:ext uri="{BB962C8B-B14F-4D97-AF65-F5344CB8AC3E}">
        <p14:creationId xmlns:p14="http://schemas.microsoft.com/office/powerpoint/2010/main" val="862235843"/>
      </p:ext>
    </p:extLst>
  </p:cSld>
  <p:clrMapOvr>
    <a:masterClrMapping/>
  </p:clrMapOvr>
  <mc:AlternateContent xmlns:mc="http://schemas.openxmlformats.org/markup-compatibility/2006" xmlns:p14="http://schemas.microsoft.com/office/powerpoint/2010/main">
    <mc:Choice Requires="p14">
      <p:transition spd="slow" p14:dur="1250" advClick="0" advTm="0">
        <p14:switch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1000" fill="hold">
                                          <p:stCondLst>
                                            <p:cond delay="0"/>
                                          </p:stCondLst>
                                        </p:cTn>
                                        <p:tgtEl>
                                          <p:spTgt spid="30"/>
                                        </p:tgtEl>
                                        <p:attrNameLst>
                                          <p:attrName>ppt_x</p:attrName>
                                        </p:attrNameLst>
                                      </p:cBhvr>
                                      <p:tavLst>
                                        <p:tav tm="0">
                                          <p:val>
                                            <p:strVal val="#ppt_x-0.284"/>
                                          </p:val>
                                        </p:tav>
                                        <p:tav tm="100000">
                                          <p:val>
                                            <p:strVal val="#ppt_x"/>
                                          </p:val>
                                        </p:tav>
                                      </p:tavLst>
                                    </p:anim>
                                    <p:anim calcmode="lin" valueType="num">
                                      <p:cBhvr additive="base">
                                        <p:cTn id="12" dur="1000" fill="hold">
                                          <p:stCondLst>
                                            <p:cond delay="0"/>
                                          </p:stCondLst>
                                        </p:cTn>
                                        <p:tgtEl>
                                          <p:spTgt spid="3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线条2"/>
</p:tagLst>
</file>

<file path=ppt/tags/tag2.xml><?xml version="1.0" encoding="utf-8"?>
<p:tagLst xmlns:a="http://schemas.openxmlformats.org/drawingml/2006/main" xmlns:r="http://schemas.openxmlformats.org/officeDocument/2006/relationships" xmlns:p="http://schemas.openxmlformats.org/presentationml/2006/main">
  <p:tag name="MH" val="20160217203636"/>
  <p:tag name="MH_LIBRARY" val="GRAPHIC"/>
  <p:tag name="MH_TYPE" val="Picture"/>
  <p:tag name="MH_ORDER" val="3"/>
</p:tagLst>
</file>

<file path=ppt/tags/tag3.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202082519"/>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203101803"/>
  <p:tag name="MH_LIBRARY" val="GRAPHIC"/>
  <p:tag name="MH_TYPE" val="Title"/>
  <p:tag name="MH_ORDER" val="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solidFill>
            <a:srgbClr val="203864"/>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693</TotalTime>
  <Words>1759</Words>
  <Application>Microsoft Office PowerPoint</Application>
  <PresentationFormat>宽屏</PresentationFormat>
  <Paragraphs>251</Paragraphs>
  <Slides>26</Slides>
  <Notes>26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26</vt:i4>
      </vt:variant>
    </vt:vector>
  </HeadingPairs>
  <TitlesOfParts>
    <vt:vector size="36" baseType="lpstr">
      <vt:lpstr>FontAwesome</vt:lpstr>
      <vt:lpstr>等线</vt:lpstr>
      <vt:lpstr>等线 Light</vt:lpstr>
      <vt:lpstr>方正正纤黑简体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彩色线条2</dc:title>
  <dc:creator>第一PPT</dc:creator>
  <cp:keywords>www.1ppt.com</cp:keywords>
  <dc:description>www.1ppt.com</dc:description>
  <cp:lastModifiedBy>Administrator</cp:lastModifiedBy>
  <cp:revision>67</cp:revision>
  <dcterms:created xsi:type="dcterms:W3CDTF">2017-07-25T14:12:10Z</dcterms:created>
  <dcterms:modified xsi:type="dcterms:W3CDTF">2020-03-06T01:36:44Z</dcterms:modified>
</cp:coreProperties>
</file>