
<file path=[Content_Types].xml><?xml version="1.0" encoding="utf-8"?>
<Types xmlns="http://schemas.openxmlformats.org/package/2006/content-types">
  <Default Extension="jpeg" ContentType="image/jpe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3" r:id="rId3"/>
  </p:sldMasterIdLst>
  <p:notesMasterIdLst>
    <p:notesMasterId r:id="rId31"/>
  </p:notesMasterIdLst>
  <p:sldIdLst>
    <p:sldId id="256" r:id="rId4"/>
    <p:sldId id="258" r:id="rId5"/>
    <p:sldId id="259" r:id="rId6"/>
    <p:sldId id="260" r:id="rId7"/>
    <p:sldId id="268" r:id="rId8"/>
    <p:sldId id="282" r:id="rId9"/>
    <p:sldId id="283" r:id="rId10"/>
    <p:sldId id="284" r:id="rId11"/>
    <p:sldId id="285" r:id="rId12"/>
    <p:sldId id="286" r:id="rId13"/>
    <p:sldId id="302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87" r:id="rId24"/>
    <p:sldId id="297" r:id="rId25"/>
    <p:sldId id="298" r:id="rId26"/>
    <p:sldId id="299" r:id="rId27"/>
    <p:sldId id="300" r:id="rId28"/>
    <p:sldId id="301" r:id="rId29"/>
    <p:sldId id="303" r:id="rId30"/>
  </p:sldIdLst>
  <p:sldSz cx="12192000" cy="6858000"/>
  <p:notesSz cx="6858000" cy="9144000"/>
  <p:custDataLst>
    <p:tags r:id="rId3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2C80"/>
    <a:srgbClr val="36B2E6"/>
    <a:srgbClr val="FFFFFF"/>
    <a:srgbClr val="287FE6"/>
    <a:srgbClr val="2864E6"/>
    <a:srgbClr val="2878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98" d="100"/>
          <a:sy n="98" d="100"/>
        </p:scale>
        <p:origin x="-1038" y="-3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5" Type="http://schemas.openxmlformats.org/officeDocument/2006/relationships/tags" Target="tags/tag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notesMaster" Target="notesMasters/notesMaster1.xml"/><Relationship Id="rId30" Type="http://schemas.openxmlformats.org/officeDocument/2006/relationships/slide" Target="slides/slide27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5E74C0-ABDD-4ED7-B4D3-587367ECFD21}" type="datetimeFigureOut">
              <a:rPr lang="en-US" smtClean="0"/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25E88F-9C7C-4316-9996-A37CDB1DFD2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工作\素材\5a3fe66e46707bfa39d6e9528ff1b09570948d8a2bdb3-CIImOW_fw658.jpg5a3fe66e46707bfa39d6e9528ff1b09570948d8a2bdb3-CIImOW_fw658"/>
          <p:cNvPicPr>
            <a:picLocks noChangeAspect="1" noChangeArrowheads="1"/>
          </p:cNvPicPr>
          <p:nvPr userDrawn="1"/>
        </p:nvPicPr>
        <p:blipFill rotWithShape="1">
          <a:blip r:embed="rId2"/>
          <a:srcRect t="5617" b="12157"/>
          <a:stretch>
            <a:fillRect/>
          </a:stretch>
        </p:blipFill>
        <p:spPr bwMode="auto">
          <a:xfrm>
            <a:off x="0" y="0"/>
            <a:ext cx="12191365" cy="54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 userDrawn="1"/>
        </p:nvSpPr>
        <p:spPr>
          <a:xfrm>
            <a:off x="0" y="4149080"/>
            <a:ext cx="12191999" cy="1390330"/>
          </a:xfrm>
          <a:prstGeom prst="rect">
            <a:avLst/>
          </a:prstGeom>
          <a:gradFill>
            <a:gsLst>
              <a:gs pos="0">
                <a:srgbClr val="012D86"/>
              </a:gs>
              <a:gs pos="100000">
                <a:srgbClr val="0E255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TextBox 3"/>
          <p:cNvSpPr txBox="1"/>
          <p:nvPr userDrawn="1"/>
        </p:nvSpPr>
        <p:spPr>
          <a:xfrm>
            <a:off x="3792431" y="4341392"/>
            <a:ext cx="5265035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高效会议秘诀</a:t>
            </a:r>
            <a:endParaRPr lang="zh-CN" alt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 userDrawn="1"/>
        </p:nvSpPr>
        <p:spPr bwMode="auto">
          <a:xfrm>
            <a:off x="983432" y="4317757"/>
            <a:ext cx="396077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6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中层经理人培训之</a:t>
            </a:r>
            <a:r>
              <a:rPr lang="en-US" altLang="zh-CN" sz="16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en-US" altLang="zh-CN" sz="16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 userDrawn="1"/>
        </p:nvSpPr>
        <p:spPr bwMode="auto">
          <a:xfrm>
            <a:off x="4303442" y="5722044"/>
            <a:ext cx="4243011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汇报人：</a:t>
            </a:r>
            <a:r>
              <a:rPr lang="en-US" altLang="zh-CN" sz="160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XXX</a:t>
            </a:r>
            <a:endParaRPr lang="en-US" altLang="zh-CN" sz="1600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3832407" y="5645087"/>
            <a:ext cx="511508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760268" y="6252326"/>
            <a:ext cx="1511993" cy="338554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spAutoFit/>
          </a:bodyPr>
          <a:lstStyle>
            <a:defPPr>
              <a:defRPr lang="zh-CN"/>
            </a:defPPr>
            <a:lvl1pPr marL="0" defTabSz="914400" eaLnBrk="1" latinLnBrk="0" hangingPunct="1">
              <a:defRPr sz="1800">
                <a:solidFill>
                  <a:schemeClr val="bg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defRPr>
            </a:lvl1pPr>
            <a:lvl2pPr defTabSz="914400" eaLnBrk="1" latinLnBrk="0" hangingPunct="1">
              <a:defRPr sz="1800">
                <a:latin typeface="+mn-lt"/>
                <a:ea typeface="+mn-ea"/>
              </a:defRPr>
            </a:lvl2pPr>
            <a:lvl3pPr defTabSz="914400" eaLnBrk="1" latinLnBrk="0" hangingPunct="1">
              <a:defRPr sz="1800">
                <a:latin typeface="+mn-lt"/>
                <a:ea typeface="+mn-ea"/>
              </a:defRPr>
            </a:lvl3pPr>
            <a:lvl4pPr defTabSz="914400" eaLnBrk="1" latinLnBrk="0" hangingPunct="1">
              <a:defRPr sz="1800">
                <a:latin typeface="+mn-lt"/>
                <a:ea typeface="+mn-ea"/>
              </a:defRPr>
            </a:lvl4pPr>
            <a:lvl5pPr defTabSz="914400" eaLnBrk="1" latinLnBrk="0" hangingPunct="1">
              <a:defRPr sz="1800">
                <a:latin typeface="+mn-lt"/>
                <a:ea typeface="+mn-ea"/>
              </a:defRPr>
            </a:lvl5pPr>
            <a:lvl6pPr>
              <a:defRPr sz="1800">
                <a:latin typeface="+mn-lt"/>
                <a:ea typeface="+mn-ea"/>
              </a:defRPr>
            </a:lvl6pPr>
            <a:lvl7pPr>
              <a:defRPr sz="1800">
                <a:latin typeface="+mn-lt"/>
                <a:ea typeface="+mn-ea"/>
              </a:defRPr>
            </a:lvl7pPr>
            <a:lvl8pPr>
              <a:defRPr sz="1800">
                <a:latin typeface="+mn-lt"/>
                <a:ea typeface="+mn-ea"/>
              </a:defRPr>
            </a:lvl8pPr>
            <a:lvl9pPr>
              <a:defRPr sz="1800">
                <a:latin typeface="+mn-lt"/>
                <a:ea typeface="+mn-ea"/>
              </a:defRPr>
            </a:lvl9pPr>
          </a:lstStyle>
          <a:p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GB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 userDrawn="1"/>
        </p:nvGrpSpPr>
        <p:grpSpPr>
          <a:xfrm>
            <a:off x="8689875" y="4365104"/>
            <a:ext cx="511552" cy="355744"/>
            <a:chOff x="6410291" y="4700483"/>
            <a:chExt cx="511552" cy="355744"/>
          </a:xfrm>
        </p:grpSpPr>
        <p:sp>
          <p:nvSpPr>
            <p:cNvPr id="14" name="二十四角星 13"/>
            <p:cNvSpPr/>
            <p:nvPr/>
          </p:nvSpPr>
          <p:spPr>
            <a:xfrm>
              <a:off x="6411097" y="4700483"/>
              <a:ext cx="355744" cy="355744"/>
            </a:xfrm>
            <a:prstGeom prst="star24">
              <a:avLst/>
            </a:prstGeom>
            <a:solidFill>
              <a:srgbClr val="FFC000"/>
            </a:solidFill>
            <a:ln w="12700">
              <a:noFill/>
            </a:ln>
            <a:effectLst/>
          </p:spPr>
          <p:txBody>
            <a:bodyPr wrap="square" rtlCol="0" anchor="ctr">
              <a:spAutoFit/>
            </a:bodyPr>
            <a:lstStyle/>
            <a:p>
              <a:pPr algn="ctr"/>
              <a:endParaRPr lang="zh-CN" altLang="en-US" sz="1600" b="1">
                <a:solidFill>
                  <a:prstClr val="white"/>
                </a:solidFill>
                <a:cs typeface="Lao UI" pitchFamily="34" charset="0"/>
              </a:endParaRPr>
            </a:p>
          </p:txBody>
        </p:sp>
        <p:sp>
          <p:nvSpPr>
            <p:cNvPr id="15" name="TextBox 19"/>
            <p:cNvSpPr txBox="1"/>
            <p:nvPr/>
          </p:nvSpPr>
          <p:spPr>
            <a:xfrm rot="20430396">
              <a:off x="6410291" y="4731432"/>
              <a:ext cx="51155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>
                  <a:solidFill>
                    <a:prstClr val="white"/>
                  </a:solidFill>
                </a:rPr>
                <a:t>V1</a:t>
              </a:r>
              <a:endParaRPr lang="zh-CN" altLang="en-US" sz="1000" dirty="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标题和内容">
    <p:bg>
      <p:bgPr>
        <a:solidFill>
          <a:srgbClr val="072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工作\素材\5a3fe66e46707bfa39d6e9528ff1b09570948d8a2bdb3-CIImOW_fw658.jpg5a3fe66e46707bfa39d6e9528ff1b09570948d8a2bdb3-CIImOW_fw658"/>
          <p:cNvPicPr>
            <a:picLocks noChangeAspect="1" noChangeArrowheads="1"/>
          </p:cNvPicPr>
          <p:nvPr userDrawn="1"/>
        </p:nvPicPr>
        <p:blipFill rotWithShape="1">
          <a:blip r:embed="rId2"/>
          <a:srcRect t="5617" b="12157"/>
          <a:stretch>
            <a:fillRect/>
          </a:stretch>
        </p:blipFill>
        <p:spPr bwMode="auto">
          <a:xfrm>
            <a:off x="0" y="0"/>
            <a:ext cx="12191365" cy="5488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 userDrawn="1"/>
        </p:nvSpPr>
        <p:spPr>
          <a:xfrm>
            <a:off x="0" y="4149080"/>
            <a:ext cx="12191999" cy="1390330"/>
          </a:xfrm>
          <a:prstGeom prst="rect">
            <a:avLst/>
          </a:prstGeom>
          <a:gradFill>
            <a:gsLst>
              <a:gs pos="0">
                <a:srgbClr val="012D86"/>
              </a:gs>
              <a:gs pos="100000">
                <a:srgbClr val="0E2557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TextBox 3"/>
          <p:cNvSpPr txBox="1"/>
          <p:nvPr userDrawn="1"/>
        </p:nvSpPr>
        <p:spPr>
          <a:xfrm>
            <a:off x="3792431" y="4341392"/>
            <a:ext cx="5265035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25400" stA="30000" endPos="30000" dist="50800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高效会议秘诀</a:t>
            </a:r>
            <a:endParaRPr lang="zh-CN" altLang="en-US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25400" stA="30000" endPos="30000" dist="50800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 userDrawn="1"/>
        </p:nvSpPr>
        <p:spPr bwMode="auto">
          <a:xfrm>
            <a:off x="983432" y="4317757"/>
            <a:ext cx="396077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16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中层经理人培训之</a:t>
            </a:r>
            <a:r>
              <a:rPr lang="en-US" altLang="zh-CN" sz="16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en-US" altLang="zh-CN" sz="16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 userDrawn="1"/>
        </p:nvSpPr>
        <p:spPr bwMode="auto">
          <a:xfrm>
            <a:off x="4303442" y="5722044"/>
            <a:ext cx="4243011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汇报人：</a:t>
            </a:r>
            <a:r>
              <a:rPr lang="en-US" altLang="zh-CN" sz="1600" dirty="0">
                <a:solidFill>
                  <a:schemeClr val="accent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XXX</a:t>
            </a:r>
            <a:endParaRPr lang="en-US" altLang="zh-CN" sz="1600" dirty="0">
              <a:solidFill>
                <a:schemeClr val="accent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3832407" y="5645087"/>
            <a:ext cx="511508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Box 62"/>
          <p:cNvSpPr txBox="1">
            <a:spLocks noChangeArrowheads="1"/>
          </p:cNvSpPr>
          <p:nvPr/>
        </p:nvSpPr>
        <p:spPr bwMode="auto">
          <a:xfrm>
            <a:off x="760268" y="6252326"/>
            <a:ext cx="1511993" cy="338554"/>
          </a:xfrm>
          <a:prstGeom prst="rect">
            <a:avLst/>
          </a:prstGeom>
          <a:noFill/>
          <a:effectLst>
            <a:reflection blurRad="6350" stA="50000" endA="300" endPos="38500" dist="50800" dir="5400000" sy="-100000" algn="bl" rotWithShape="0"/>
          </a:effectLst>
        </p:spPr>
        <p:txBody>
          <a:bodyPr wrap="square" rtlCol="0">
            <a:spAutoFit/>
          </a:bodyPr>
          <a:lstStyle>
            <a:defPPr>
              <a:defRPr lang="zh-CN"/>
            </a:defPPr>
            <a:lvl1pPr marL="0" defTabSz="914400" eaLnBrk="1" latinLnBrk="0" hangingPunct="1">
              <a:defRPr sz="1800">
                <a:solidFill>
                  <a:schemeClr val="bg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  <a:ea typeface="楷体" panose="02010609060101010101" pitchFamily="49" charset="-122"/>
                <a:cs typeface="经典繁仿黑" pitchFamily="49" charset="-122"/>
              </a:defRPr>
            </a:lvl1pPr>
            <a:lvl2pPr defTabSz="914400" eaLnBrk="1" latinLnBrk="0" hangingPunct="1">
              <a:defRPr sz="1800">
                <a:latin typeface="+mn-lt"/>
                <a:ea typeface="+mn-ea"/>
              </a:defRPr>
            </a:lvl2pPr>
            <a:lvl3pPr defTabSz="914400" eaLnBrk="1" latinLnBrk="0" hangingPunct="1">
              <a:defRPr sz="1800">
                <a:latin typeface="+mn-lt"/>
                <a:ea typeface="+mn-ea"/>
              </a:defRPr>
            </a:lvl3pPr>
            <a:lvl4pPr defTabSz="914400" eaLnBrk="1" latinLnBrk="0" hangingPunct="1">
              <a:defRPr sz="1800">
                <a:latin typeface="+mn-lt"/>
                <a:ea typeface="+mn-ea"/>
              </a:defRPr>
            </a:lvl4pPr>
            <a:lvl5pPr defTabSz="914400" eaLnBrk="1" latinLnBrk="0" hangingPunct="1">
              <a:defRPr sz="1800">
                <a:latin typeface="+mn-lt"/>
                <a:ea typeface="+mn-ea"/>
              </a:defRPr>
            </a:lvl5pPr>
            <a:lvl6pPr>
              <a:defRPr sz="1800">
                <a:latin typeface="+mn-lt"/>
                <a:ea typeface="+mn-ea"/>
              </a:defRPr>
            </a:lvl6pPr>
            <a:lvl7pPr>
              <a:defRPr sz="1800">
                <a:latin typeface="+mn-lt"/>
                <a:ea typeface="+mn-ea"/>
              </a:defRPr>
            </a:lvl7pPr>
            <a:lvl8pPr>
              <a:defRPr sz="1800">
                <a:latin typeface="+mn-lt"/>
                <a:ea typeface="+mn-ea"/>
              </a:defRPr>
            </a:lvl8pPr>
            <a:lvl9pPr>
              <a:defRPr sz="1800">
                <a:latin typeface="+mn-lt"/>
                <a:ea typeface="+mn-ea"/>
              </a:defRPr>
            </a:lvl9pPr>
          </a:lstStyle>
          <a:p>
            <a:r>
              <a:rPr lang="zh-CN" altLang="en-US" sz="1600" dirty="0" smtClean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GB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 userDrawn="1"/>
        </p:nvGrpSpPr>
        <p:grpSpPr>
          <a:xfrm>
            <a:off x="8689875" y="4365104"/>
            <a:ext cx="511552" cy="355744"/>
            <a:chOff x="6410291" y="4700483"/>
            <a:chExt cx="511552" cy="355744"/>
          </a:xfrm>
        </p:grpSpPr>
        <p:sp>
          <p:nvSpPr>
            <p:cNvPr id="14" name="二十四角星 13"/>
            <p:cNvSpPr/>
            <p:nvPr/>
          </p:nvSpPr>
          <p:spPr>
            <a:xfrm>
              <a:off x="6411097" y="4700483"/>
              <a:ext cx="355744" cy="355744"/>
            </a:xfrm>
            <a:prstGeom prst="star24">
              <a:avLst/>
            </a:prstGeom>
            <a:solidFill>
              <a:srgbClr val="FFC000"/>
            </a:solidFill>
            <a:ln w="12700">
              <a:noFill/>
            </a:ln>
            <a:effectLst/>
          </p:spPr>
          <p:txBody>
            <a:bodyPr wrap="square" rtlCol="0" anchor="ctr">
              <a:spAutoFit/>
            </a:bodyPr>
            <a:lstStyle/>
            <a:p>
              <a:pPr algn="ctr"/>
              <a:endParaRPr lang="zh-CN" altLang="en-US" sz="1600" b="1">
                <a:solidFill>
                  <a:prstClr val="white"/>
                </a:solidFill>
                <a:cs typeface="Lao UI" pitchFamily="34" charset="0"/>
              </a:endParaRPr>
            </a:p>
          </p:txBody>
        </p:sp>
        <p:sp>
          <p:nvSpPr>
            <p:cNvPr id="15" name="TextBox 19"/>
            <p:cNvSpPr txBox="1"/>
            <p:nvPr/>
          </p:nvSpPr>
          <p:spPr>
            <a:xfrm rot="20430396">
              <a:off x="6410291" y="4731432"/>
              <a:ext cx="51155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000" dirty="0">
                  <a:solidFill>
                    <a:prstClr val="white"/>
                  </a:solidFill>
                </a:rPr>
                <a:t>V1</a:t>
              </a:r>
              <a:endParaRPr lang="zh-CN" altLang="en-US" sz="1000" dirty="0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00"/>
                            </p:stCondLst>
                            <p:childTnLst>
                              <p:par>
                                <p:cTn id="2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标题和内容">
    <p:bg>
      <p:bgPr>
        <a:solidFill>
          <a:srgbClr val="072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26"/>
          <p:cNvSpPr/>
          <p:nvPr userDrawn="1"/>
        </p:nvSpPr>
        <p:spPr>
          <a:xfrm>
            <a:off x="416562" y="347964"/>
            <a:ext cx="2649547" cy="46115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3429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椭圆 1"/>
          <p:cNvSpPr/>
          <p:nvPr userDrawn="1"/>
        </p:nvSpPr>
        <p:spPr>
          <a:xfrm>
            <a:off x="10683531" y="376958"/>
            <a:ext cx="693196" cy="6931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TextBox 7"/>
          <p:cNvSpPr txBox="1"/>
          <p:nvPr userDrawn="1"/>
        </p:nvSpPr>
        <p:spPr>
          <a:xfrm>
            <a:off x="757530" y="385002"/>
            <a:ext cx="19676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页面标题内容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26"/>
          <p:cNvSpPr/>
          <p:nvPr userDrawn="1"/>
        </p:nvSpPr>
        <p:spPr>
          <a:xfrm>
            <a:off x="416562" y="347964"/>
            <a:ext cx="2649547" cy="46115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outerShdw blurRad="3429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椭圆 1"/>
          <p:cNvSpPr/>
          <p:nvPr userDrawn="1"/>
        </p:nvSpPr>
        <p:spPr>
          <a:xfrm>
            <a:off x="10683531" y="376958"/>
            <a:ext cx="693196" cy="69319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TextBox 7"/>
          <p:cNvSpPr txBox="1"/>
          <p:nvPr userDrawn="1"/>
        </p:nvSpPr>
        <p:spPr>
          <a:xfrm>
            <a:off x="757530" y="385002"/>
            <a:ext cx="19676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dist"/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rPr>
              <a:t>页面标题内容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image" Target="../media/image9.jpeg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6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7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4.xml"/><Relationship Id="rId1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28250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2C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燕尾形 22"/>
          <p:cNvSpPr/>
          <p:nvPr/>
        </p:nvSpPr>
        <p:spPr>
          <a:xfrm>
            <a:off x="4846955" y="5847080"/>
            <a:ext cx="2614930" cy="504190"/>
          </a:xfrm>
          <a:prstGeom prst="chevron">
            <a:avLst>
              <a:gd name="adj" fmla="val 17852"/>
            </a:avLst>
          </a:prstGeom>
          <a:gradFill>
            <a:gsLst>
              <a:gs pos="3300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rIns="0" anchor="ctr"/>
          <a:lstStyle/>
          <a:p>
            <a:pPr algn="ctr"/>
            <a:endParaRPr lang="zh-CN" altLang="en-US" kern="10" dirty="0">
              <a:ln w="9525">
                <a:solidFill>
                  <a:sysClr val="window" lastClr="FFFFFF"/>
                </a:solidFill>
                <a:round/>
              </a:ln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燕尾形 23"/>
          <p:cNvSpPr/>
          <p:nvPr/>
        </p:nvSpPr>
        <p:spPr>
          <a:xfrm>
            <a:off x="8448675" y="5847080"/>
            <a:ext cx="2614930" cy="504190"/>
          </a:xfrm>
          <a:prstGeom prst="chevron">
            <a:avLst>
              <a:gd name="adj" fmla="val 17852"/>
            </a:avLst>
          </a:prstGeom>
          <a:gradFill>
            <a:gsLst>
              <a:gs pos="3300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rIns="0" anchor="ctr"/>
          <a:lstStyle/>
          <a:p>
            <a:pPr algn="ctr"/>
            <a:endParaRPr lang="zh-CN" altLang="en-US" kern="10" dirty="0">
              <a:ln w="9525">
                <a:solidFill>
                  <a:sysClr val="window" lastClr="FFFFFF"/>
                </a:solidFill>
                <a:round/>
              </a:ln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五边形 24"/>
          <p:cNvSpPr/>
          <p:nvPr/>
        </p:nvSpPr>
        <p:spPr>
          <a:xfrm>
            <a:off x="1245235" y="5847080"/>
            <a:ext cx="2614930" cy="504190"/>
          </a:xfrm>
          <a:prstGeom prst="homePlate">
            <a:avLst>
              <a:gd name="adj" fmla="val 19708"/>
            </a:avLst>
          </a:prstGeom>
          <a:gradFill>
            <a:gsLst>
              <a:gs pos="3300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rIns="0" anchor="ctr"/>
          <a:lstStyle/>
          <a:p>
            <a:pPr algn="ctr"/>
            <a:endParaRPr lang="zh-CN" altLang="en-US" b="1" kern="10" dirty="0">
              <a:ln w="9525">
                <a:solidFill>
                  <a:sysClr val="window" lastClr="FFFFFF"/>
                </a:solidFill>
                <a:round/>
              </a:ln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51355" y="5914390"/>
            <a:ext cx="11499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会议概述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07000" y="5914390"/>
            <a:ext cx="186880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会议为什么低效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8693150" y="5914390"/>
            <a:ext cx="21082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如何提高会议效能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2322195" y="1457960"/>
            <a:ext cx="7548245" cy="0"/>
          </a:xfrm>
          <a:prstGeom prst="line">
            <a:avLst/>
          </a:prstGeom>
          <a:ln w="25400">
            <a:solidFill>
              <a:srgbClr val="9DC3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4881880" y="751205"/>
            <a:ext cx="2427605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4000" b="1">
                <a:solidFill>
                  <a:schemeClr val="bg1"/>
                </a:solidFill>
              </a:rPr>
              <a:t>会议</a:t>
            </a:r>
            <a:r>
              <a:rPr lang="zh-CN" altLang="en-US" sz="4000" b="1">
                <a:solidFill>
                  <a:schemeClr val="bg1"/>
                </a:solidFill>
              </a:rPr>
              <a:t>目录</a:t>
            </a:r>
            <a:endParaRPr lang="zh-CN" altLang="en-US" sz="4000" b="1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25365" y="1395095"/>
            <a:ext cx="2540000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4400" b="1">
                <a:solidFill>
                  <a:schemeClr val="bg1"/>
                </a:solidFill>
              </a:rPr>
              <a:t>Directory</a:t>
            </a:r>
            <a:endParaRPr lang="zh-CN" altLang="en-US" sz="4400" b="1">
              <a:solidFill>
                <a:schemeClr val="bg1"/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74625" y="2451735"/>
            <a:ext cx="5909310" cy="1054100"/>
            <a:chOff x="8575" y="2387"/>
            <a:chExt cx="9306" cy="1660"/>
          </a:xfrm>
        </p:grpSpPr>
        <p:sp>
          <p:nvSpPr>
            <p:cNvPr id="26" name="矩形 25"/>
            <p:cNvSpPr/>
            <p:nvPr/>
          </p:nvSpPr>
          <p:spPr>
            <a:xfrm>
              <a:off x="8722" y="3410"/>
              <a:ext cx="9159" cy="637"/>
            </a:xfrm>
            <a:prstGeom prst="rect">
              <a:avLst/>
            </a:prstGeom>
            <a:solidFill>
              <a:schemeClr val="bg1">
                <a:alpha val="21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8722" y="2387"/>
              <a:ext cx="9159" cy="1659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8722" y="2387"/>
              <a:ext cx="1955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 b="1">
                  <a:solidFill>
                    <a:schemeClr val="bg1"/>
                  </a:solidFill>
                </a:rPr>
                <a:t>NO.1</a:t>
              </a:r>
              <a:endParaRPr lang="en-US" altLang="zh-CN" sz="3600" b="1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0927" y="2387"/>
              <a:ext cx="4795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600" b="1">
                  <a:solidFill>
                    <a:schemeClr val="bg1"/>
                  </a:solidFill>
                </a:rPr>
                <a:t>上季度概况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575" y="3403"/>
              <a:ext cx="9306" cy="62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 algn="ctr"/>
              <a:r>
                <a:rPr lang="zh-CN" altLang="en-US" sz="500" b="1">
                  <a:solidFill>
                    <a:schemeClr val="bg1"/>
                  </a:solidFill>
                  <a:latin typeface="Arial Black" panose="020B0A04020102020204" pitchFamily="34" charset="0"/>
                  <a:cs typeface="Arial Black" panose="020B0A04020102020204" pitchFamily="34" charset="0"/>
                  <a:sym typeface="+mn-ea"/>
                </a:rPr>
                <a:t>In the beginning God created the heaven and the earth.And the earth was without form, and void; and darkness was upon the face of the deep. And the Spirit of God moved upon the face of the waters.And the earth was waste and without form; and it was dark on the face of the deep: and the Spirit of God was moving on the face of the waters.And God said, Let there be light: and there was light.And God said, Let there be light: and there was light.And God saw the light, that it was good: and God divided the light from the darkness.</a:t>
              </a:r>
              <a:endParaRPr lang="zh-CN" altLang="en-US" sz="500" b="1">
                <a:solidFill>
                  <a:schemeClr val="bg1"/>
                </a:solidFill>
                <a:latin typeface="Arial Black" panose="020B0A04020102020204" pitchFamily="34" charset="0"/>
                <a:cs typeface="Arial Black" panose="020B0A04020102020204" pitchFamily="34" charset="0"/>
                <a:sym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350" y="3593465"/>
            <a:ext cx="5909310" cy="1054100"/>
            <a:chOff x="8575" y="2387"/>
            <a:chExt cx="9306" cy="1660"/>
          </a:xfrm>
        </p:grpSpPr>
        <p:sp>
          <p:nvSpPr>
            <p:cNvPr id="11" name="矩形 10"/>
            <p:cNvSpPr/>
            <p:nvPr/>
          </p:nvSpPr>
          <p:spPr>
            <a:xfrm>
              <a:off x="8722" y="3410"/>
              <a:ext cx="9159" cy="637"/>
            </a:xfrm>
            <a:prstGeom prst="rect">
              <a:avLst/>
            </a:prstGeom>
            <a:solidFill>
              <a:schemeClr val="bg1">
                <a:alpha val="21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8722" y="2387"/>
              <a:ext cx="9159" cy="1659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8722" y="2387"/>
              <a:ext cx="1955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 b="1">
                  <a:solidFill>
                    <a:schemeClr val="bg1"/>
                  </a:solidFill>
                </a:rPr>
                <a:t>NO.3</a:t>
              </a:r>
              <a:endParaRPr lang="en-US" altLang="zh-CN" sz="3600" b="1">
                <a:solidFill>
                  <a:schemeClr val="bg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0927" y="2387"/>
              <a:ext cx="615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600" b="1">
                  <a:solidFill>
                    <a:schemeClr val="bg1"/>
                  </a:solidFill>
                </a:rPr>
                <a:t>新季度目标展望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575" y="3403"/>
              <a:ext cx="9306" cy="62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 algn="ctr"/>
              <a:r>
                <a:rPr lang="zh-CN" altLang="en-US" sz="500" b="1">
                  <a:solidFill>
                    <a:schemeClr val="bg1"/>
                  </a:solidFill>
                  <a:latin typeface="Arial Black" panose="020B0A04020102020204" pitchFamily="34" charset="0"/>
                  <a:cs typeface="Arial Black" panose="020B0A04020102020204" pitchFamily="34" charset="0"/>
                  <a:sym typeface="+mn-ea"/>
                </a:rPr>
                <a:t>In the beginning God created the heaven and the earth.And the earth was without form, and void; and darkness was upon the face of the deep. And the Spirit of God moved upon the face of the waters.And the earth was waste and without form; and it was dark on the face of the deep: and the Spirit of God was moving on the face of the waters.And God said, Let there be light: and there was light.And God said, Let there be light: and there was light.And God saw the light, that it was good: and God divided the light from the darkness.</a:t>
              </a:r>
              <a:endParaRPr lang="zh-CN" altLang="en-US" sz="500" b="1">
                <a:solidFill>
                  <a:schemeClr val="bg1"/>
                </a:solidFill>
                <a:latin typeface="Arial Black" panose="020B0A04020102020204" pitchFamily="34" charset="0"/>
                <a:cs typeface="Arial Black" panose="020B0A04020102020204" pitchFamily="34" charset="0"/>
                <a:sym typeface="+mn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083935" y="2452370"/>
            <a:ext cx="5909310" cy="1054100"/>
            <a:chOff x="8575" y="2387"/>
            <a:chExt cx="9306" cy="1660"/>
          </a:xfrm>
        </p:grpSpPr>
        <p:sp>
          <p:nvSpPr>
            <p:cNvPr id="18" name="矩形 17"/>
            <p:cNvSpPr/>
            <p:nvPr/>
          </p:nvSpPr>
          <p:spPr>
            <a:xfrm>
              <a:off x="8722" y="3410"/>
              <a:ext cx="9159" cy="637"/>
            </a:xfrm>
            <a:prstGeom prst="rect">
              <a:avLst/>
            </a:prstGeom>
            <a:solidFill>
              <a:schemeClr val="bg1">
                <a:alpha val="21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722" y="2387"/>
              <a:ext cx="9159" cy="1659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8722" y="2387"/>
              <a:ext cx="1955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 b="1">
                  <a:solidFill>
                    <a:schemeClr val="bg1"/>
                  </a:solidFill>
                </a:rPr>
                <a:t>NO.2</a:t>
              </a:r>
              <a:endParaRPr lang="en-US" altLang="zh-CN" sz="3600" b="1">
                <a:solidFill>
                  <a:schemeClr val="bg1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0927" y="2387"/>
              <a:ext cx="4795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600" b="1">
                  <a:solidFill>
                    <a:schemeClr val="bg1"/>
                  </a:solidFill>
                </a:rPr>
                <a:t>存在问题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575" y="3403"/>
              <a:ext cx="9306" cy="62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 algn="ctr"/>
              <a:r>
                <a:rPr lang="zh-CN" altLang="en-US" sz="500" b="1">
                  <a:solidFill>
                    <a:schemeClr val="bg1"/>
                  </a:solidFill>
                  <a:latin typeface="Arial Black" panose="020B0A04020102020204" pitchFamily="34" charset="0"/>
                  <a:cs typeface="Arial Black" panose="020B0A04020102020204" pitchFamily="34" charset="0"/>
                  <a:sym typeface="+mn-ea"/>
                </a:rPr>
                <a:t>In the beginning God created the heaven and the earth.And the earth was without form, and void; and darkness was upon the face of the deep. And the Spirit of God moved upon the face of the waters.And the earth was waste and without form; and it was dark on the face of the deep: and the Spirit of God was moving on the face of the waters.And God said, Let there be light: and there was light.And God said, Let there be light: and there was light.And God saw the light, that it was good: and God divided the light from the darkness.</a:t>
              </a:r>
              <a:endParaRPr lang="zh-CN" altLang="en-US" sz="500" b="1">
                <a:solidFill>
                  <a:schemeClr val="bg1"/>
                </a:solidFill>
                <a:latin typeface="Arial Black" panose="020B0A04020102020204" pitchFamily="34" charset="0"/>
                <a:cs typeface="Arial Black" panose="020B0A04020102020204" pitchFamily="34" charset="0"/>
                <a:sym typeface="+mn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125210" y="3594100"/>
            <a:ext cx="5909310" cy="1054100"/>
            <a:chOff x="8575" y="2387"/>
            <a:chExt cx="9306" cy="1660"/>
          </a:xfrm>
        </p:grpSpPr>
        <p:sp>
          <p:nvSpPr>
            <p:cNvPr id="33" name="矩形 32"/>
            <p:cNvSpPr/>
            <p:nvPr/>
          </p:nvSpPr>
          <p:spPr>
            <a:xfrm>
              <a:off x="8722" y="3410"/>
              <a:ext cx="9159" cy="637"/>
            </a:xfrm>
            <a:prstGeom prst="rect">
              <a:avLst/>
            </a:prstGeom>
            <a:solidFill>
              <a:schemeClr val="bg1">
                <a:alpha val="21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8722" y="2387"/>
              <a:ext cx="9159" cy="1659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8722" y="2387"/>
              <a:ext cx="1955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 sz="3600" b="1">
                  <a:solidFill>
                    <a:schemeClr val="bg1"/>
                  </a:solidFill>
                </a:rPr>
                <a:t>NO.4</a:t>
              </a:r>
              <a:endParaRPr lang="en-US" altLang="zh-CN" sz="3600" b="1">
                <a:solidFill>
                  <a:schemeClr val="bg1"/>
                </a:solidFill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0927" y="2387"/>
              <a:ext cx="649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600" b="1">
                  <a:solidFill>
                    <a:schemeClr val="bg1"/>
                  </a:solidFill>
                </a:rPr>
                <a:t>新季度工作计划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8575" y="3403"/>
              <a:ext cx="9306" cy="62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p>
              <a:pPr algn="ctr"/>
              <a:r>
                <a:rPr lang="zh-CN" altLang="en-US" sz="500" b="1">
                  <a:solidFill>
                    <a:schemeClr val="bg1"/>
                  </a:solidFill>
                  <a:latin typeface="Arial Black" panose="020B0A04020102020204" pitchFamily="34" charset="0"/>
                  <a:cs typeface="Arial Black" panose="020B0A04020102020204" pitchFamily="34" charset="0"/>
                  <a:sym typeface="+mn-ea"/>
                </a:rPr>
                <a:t>In the beginning God created the heaven and the earth.And the earth was without form, and void; and darkness was upon the face of the deep. And the Spirit of God moved upon the face of the waters.And the earth was waste and without form; and it was dark on the face of the deep: and the Spirit of God was moving on the face of the waters.And God said, Let there be light: and there was light.And God said, Let there be light: and there was light.And God saw the light, that it was good: and God divided the light from the darkness.</a:t>
              </a:r>
              <a:endParaRPr lang="zh-CN" altLang="en-US" sz="500" b="1">
                <a:solidFill>
                  <a:schemeClr val="bg1"/>
                </a:solidFill>
                <a:latin typeface="Arial Black" panose="020B0A04020102020204" pitchFamily="34" charset="0"/>
                <a:cs typeface="Arial Black" panose="020B0A04020102020204" pitchFamily="34" charset="0"/>
                <a:sym typeface="+mn-ea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3743960" y="4770755"/>
            <a:ext cx="4704715" cy="4756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zh-CN" altLang="en-US" sz="500" b="1">
                <a:solidFill>
                  <a:schemeClr val="bg1"/>
                </a:solidFill>
                <a:latin typeface="Arial Black" panose="020B0A04020102020204" pitchFamily="34" charset="0"/>
                <a:cs typeface="Arial Black" panose="020B0A04020102020204" pitchFamily="34" charset="0"/>
                <a:sym typeface="+mn-ea"/>
              </a:rPr>
              <a:t>In the beginning God created the heaven and the earth.And the earth was without form, and void; and darkness was upon the face of the deep. And the Spirit of God moved upon the face of the waters.And the earth was waste and without form; and it was dark on the face of the deep: and the Spirit of God was moving on the face of the waters.And God said, Let there be light: and there was light.And God said, Let there be light: and there was light.And God saw the light, that it was good: and God divided the light from the darkness.</a:t>
            </a:r>
            <a:endParaRPr lang="zh-CN" altLang="en-US" sz="500" b="1">
              <a:solidFill>
                <a:schemeClr val="bg1"/>
              </a:solidFill>
              <a:latin typeface="Arial Black" panose="020B0A04020102020204" pitchFamily="34" charset="0"/>
              <a:cs typeface="Arial Black" panose="020B0A040201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flythrough hasBounce="1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ldLvl="0" animBg="1"/>
      <p:bldP spid="24" grpId="0" bldLvl="0" animBg="1"/>
      <p:bldP spid="25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工作\素材\5a3fe66e46707bfa39d6e9528ff1b09570948d8a2bdb3-CIImOW_fw658.jpg5a3fe66e46707bfa39d6e9528ff1b09570948d8a2bdb3-CIImOW_fw658"/>
          <p:cNvPicPr>
            <a:picLocks noChangeAspect="1" noChangeArrowheads="1"/>
          </p:cNvPicPr>
          <p:nvPr userDrawn="1"/>
        </p:nvPicPr>
        <p:blipFill rotWithShape="1">
          <a:blip r:embed="rId1"/>
          <a:srcRect t="5617" b="12157"/>
          <a:stretch>
            <a:fillRect/>
          </a:stretch>
        </p:blipFill>
        <p:spPr bwMode="auto">
          <a:xfrm>
            <a:off x="3335655" y="746760"/>
            <a:ext cx="5563870" cy="2999740"/>
          </a:xfrm>
          <a:prstGeom prst="rect">
            <a:avLst/>
          </a:prstGeom>
          <a:solidFill>
            <a:srgbClr val="072C80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 userDrawn="1"/>
        </p:nvSpPr>
        <p:spPr>
          <a:xfrm>
            <a:off x="0" y="4377680"/>
            <a:ext cx="12191999" cy="139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1800"/>
          </a:p>
        </p:txBody>
      </p:sp>
      <p:sp>
        <p:nvSpPr>
          <p:cNvPr id="11" name="TextBox 10"/>
          <p:cNvSpPr txBox="1"/>
          <p:nvPr/>
        </p:nvSpPr>
        <p:spPr>
          <a:xfrm>
            <a:off x="1098719" y="4549770"/>
            <a:ext cx="877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8718" y="4794865"/>
            <a:ext cx="22373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287F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会议概述</a:t>
            </a:r>
            <a:endParaRPr lang="en-US" sz="4000" b="1" dirty="0">
              <a:solidFill>
                <a:srgbClr val="287F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1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43"/>
          <p:cNvGrpSpPr>
            <a:grpSpLocks noChangeAspect="1"/>
          </p:cNvGrpSpPr>
          <p:nvPr/>
        </p:nvGrpSpPr>
        <p:grpSpPr bwMode="auto">
          <a:xfrm>
            <a:off x="8497410" y="5703336"/>
            <a:ext cx="109337" cy="519415"/>
            <a:chOff x="385" y="-748"/>
            <a:chExt cx="1018" cy="4838"/>
          </a:xfrm>
        </p:grpSpPr>
        <p:sp>
          <p:nvSpPr>
            <p:cNvPr id="11" name="AutoShape 44"/>
            <p:cNvSpPr>
              <a:spLocks noChangeArrowheads="1"/>
            </p:cNvSpPr>
            <p:nvPr/>
          </p:nvSpPr>
          <p:spPr bwMode="auto">
            <a:xfrm flipV="1">
              <a:off x="385" y="-748"/>
              <a:ext cx="1018" cy="4837"/>
            </a:xfrm>
            <a:custGeom>
              <a:avLst/>
              <a:gdLst>
                <a:gd name="G0" fmla="+- 10248 0 0"/>
                <a:gd name="G1" fmla="+- 21600 0 10248"/>
                <a:gd name="G2" fmla="+- 21600 0 1024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248" y="10800"/>
                  </a:moveTo>
                  <a:cubicBezTo>
                    <a:pt x="10248" y="11105"/>
                    <a:pt x="10495" y="11352"/>
                    <a:pt x="10800" y="11352"/>
                  </a:cubicBezTo>
                  <a:cubicBezTo>
                    <a:pt x="11105" y="11352"/>
                    <a:pt x="11352" y="11105"/>
                    <a:pt x="11352" y="10800"/>
                  </a:cubicBezTo>
                  <a:cubicBezTo>
                    <a:pt x="11352" y="10495"/>
                    <a:pt x="11105" y="10248"/>
                    <a:pt x="10800" y="10248"/>
                  </a:cubicBezTo>
                  <a:cubicBezTo>
                    <a:pt x="10495" y="10248"/>
                    <a:pt x="10248" y="10495"/>
                    <a:pt x="10248" y="1080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80000"/>
                  </a:schemeClr>
                </a:gs>
                <a:gs pos="100000">
                  <a:schemeClr val="bg1">
                    <a:alpha val="80000"/>
                  </a:schemeClr>
                </a:gs>
              </a:gsLst>
              <a:lin ang="5400000" scaled="1"/>
            </a:gradFill>
            <a:ln w="9525">
              <a:solidFill>
                <a:schemeClr val="bg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12" name="Group 45"/>
            <p:cNvGrpSpPr/>
            <p:nvPr/>
          </p:nvGrpSpPr>
          <p:grpSpPr bwMode="auto">
            <a:xfrm flipV="1">
              <a:off x="397" y="-747"/>
              <a:ext cx="994" cy="4837"/>
              <a:chOff x="680" y="-870"/>
              <a:chExt cx="1086" cy="5285"/>
            </a:xfrm>
          </p:grpSpPr>
          <p:sp>
            <p:nvSpPr>
              <p:cNvPr id="16" name="AutoShape 46"/>
              <p:cNvSpPr>
                <a:spLocks noChangeArrowheads="1"/>
              </p:cNvSpPr>
              <p:nvPr/>
            </p:nvSpPr>
            <p:spPr bwMode="auto">
              <a:xfrm>
                <a:off x="680" y="-870"/>
                <a:ext cx="1086" cy="5285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7" name="AutoShape 47"/>
              <p:cNvSpPr>
                <a:spLocks noChangeArrowheads="1"/>
              </p:cNvSpPr>
              <p:nvPr/>
            </p:nvSpPr>
            <p:spPr bwMode="auto">
              <a:xfrm>
                <a:off x="710" y="-870"/>
                <a:ext cx="1026" cy="5285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3" name="Group 48"/>
            <p:cNvGrpSpPr/>
            <p:nvPr/>
          </p:nvGrpSpPr>
          <p:grpSpPr bwMode="auto">
            <a:xfrm flipV="1">
              <a:off x="511" y="-748"/>
              <a:ext cx="766" cy="4838"/>
              <a:chOff x="680" y="-1656"/>
              <a:chExt cx="1086" cy="6859"/>
            </a:xfrm>
          </p:grpSpPr>
          <p:sp>
            <p:nvSpPr>
              <p:cNvPr id="14" name="AutoShape 49"/>
              <p:cNvSpPr>
                <a:spLocks noChangeArrowheads="1"/>
              </p:cNvSpPr>
              <p:nvPr/>
            </p:nvSpPr>
            <p:spPr bwMode="auto">
              <a:xfrm>
                <a:off x="680" y="-1656"/>
                <a:ext cx="1086" cy="6858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5" name="AutoShape 50"/>
              <p:cNvSpPr>
                <a:spLocks noChangeArrowheads="1"/>
              </p:cNvSpPr>
              <p:nvPr/>
            </p:nvSpPr>
            <p:spPr bwMode="auto">
              <a:xfrm>
                <a:off x="710" y="-1656"/>
                <a:ext cx="1026" cy="6859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19" name="弧形2"/>
          <p:cNvSpPr/>
          <p:nvPr/>
        </p:nvSpPr>
        <p:spPr>
          <a:xfrm>
            <a:off x="4822722" y="2406059"/>
            <a:ext cx="3126649" cy="3125428"/>
          </a:xfrm>
          <a:prstGeom prst="blockArc">
            <a:avLst>
              <a:gd name="adj1" fmla="val 5400000"/>
              <a:gd name="adj2" fmla="val 16200000"/>
              <a:gd name="adj3" fmla="val 4642"/>
            </a:avLst>
          </a:prstGeom>
          <a:gradFill>
            <a:gsLst>
              <a:gs pos="100000">
                <a:srgbClr val="FFFFFF"/>
              </a:gs>
              <a:gs pos="51657">
                <a:srgbClr val="F0F0F0"/>
              </a:gs>
              <a:gs pos="0">
                <a:srgbClr val="FFFFFF"/>
              </a:gs>
            </a:gsLst>
            <a:lin ang="5400000" scaled="1"/>
          </a:gradFill>
          <a:ln w="9525">
            <a:solidFill>
              <a:srgbClr val="DDDDDD"/>
            </a:solidFill>
            <a:round/>
          </a:ln>
          <a:effectLst>
            <a:outerShdw blurRad="63500" sx="101000" sy="101000" algn="ctr" rotWithShape="0">
              <a:prstClr val="black">
                <a:alpha val="8000"/>
              </a:prstClr>
            </a:outerShdw>
          </a:effectLst>
        </p:spPr>
      </p:sp>
      <p:sp>
        <p:nvSpPr>
          <p:cNvPr id="20" name="弧形1"/>
          <p:cNvSpPr/>
          <p:nvPr/>
        </p:nvSpPr>
        <p:spPr>
          <a:xfrm>
            <a:off x="4822722" y="2406059"/>
            <a:ext cx="3126649" cy="3125428"/>
          </a:xfrm>
          <a:prstGeom prst="blockArc">
            <a:avLst>
              <a:gd name="adj1" fmla="val 16200000"/>
              <a:gd name="adj2" fmla="val 5400000"/>
              <a:gd name="adj3" fmla="val 4642"/>
            </a:avLst>
          </a:prstGeom>
          <a:gradFill>
            <a:gsLst>
              <a:gs pos="100000">
                <a:srgbClr val="FFFFFF"/>
              </a:gs>
              <a:gs pos="51657">
                <a:srgbClr val="F0F0F0"/>
              </a:gs>
              <a:gs pos="0">
                <a:srgbClr val="FFFFFF"/>
              </a:gs>
            </a:gsLst>
            <a:lin ang="5400000" scaled="1"/>
          </a:gradFill>
          <a:ln w="9525">
            <a:solidFill>
              <a:srgbClr val="DDDDDD"/>
            </a:solidFill>
            <a:round/>
          </a:ln>
          <a:effectLst>
            <a:outerShdw blurRad="63500" sx="101000" sy="101000" algn="ctr" rotWithShape="0">
              <a:prstClr val="black">
                <a:alpha val="8000"/>
              </a:prstClr>
            </a:outerShdw>
          </a:effectLst>
        </p:spPr>
      </p:sp>
      <p:grpSp>
        <p:nvGrpSpPr>
          <p:cNvPr id="21" name="中心圆"/>
          <p:cNvGrpSpPr/>
          <p:nvPr/>
        </p:nvGrpSpPr>
        <p:grpSpPr>
          <a:xfrm>
            <a:off x="5404347" y="3021389"/>
            <a:ext cx="1931991" cy="1931674"/>
            <a:chOff x="3590682" y="2380117"/>
            <a:chExt cx="1931237" cy="1931674"/>
          </a:xfrm>
        </p:grpSpPr>
        <p:sp>
          <p:nvSpPr>
            <p:cNvPr id="22" name="Oval 19"/>
            <p:cNvSpPr>
              <a:spLocks noChangeArrowheads="1"/>
            </p:cNvSpPr>
            <p:nvPr/>
          </p:nvSpPr>
          <p:spPr bwMode="auto">
            <a:xfrm>
              <a:off x="3590682" y="2380117"/>
              <a:ext cx="1931237" cy="1931674"/>
            </a:xfrm>
            <a:prstGeom prst="ellipse">
              <a:avLst/>
            </a:prstGeom>
            <a:gradFill rotWithShape="1">
              <a:gsLst>
                <a:gs pos="0">
                  <a:srgbClr val="2676FF">
                    <a:lumMod val="60000"/>
                    <a:lumOff val="40000"/>
                  </a:srgbClr>
                </a:gs>
                <a:gs pos="100000">
                  <a:srgbClr val="2676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676FF"/>
              </a:solidFill>
              <a:rou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4800" b="1" kern="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会议</a:t>
              </a:r>
              <a:endParaRPr lang="zh-CN" altLang="en-US" sz="48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未知"/>
            <p:cNvSpPr/>
            <p:nvPr/>
          </p:nvSpPr>
          <p:spPr bwMode="auto">
            <a:xfrm>
              <a:off x="3812200" y="2424431"/>
              <a:ext cx="1490214" cy="727147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浅色2"/>
          <p:cNvGrpSpPr/>
          <p:nvPr/>
        </p:nvGrpSpPr>
        <p:grpSpPr>
          <a:xfrm>
            <a:off x="5882140" y="5025298"/>
            <a:ext cx="1007811" cy="1007417"/>
            <a:chOff x="4068292" y="1398844"/>
            <a:chExt cx="1007417" cy="1007417"/>
          </a:xfrm>
        </p:grpSpPr>
        <p:sp>
          <p:nvSpPr>
            <p:cNvPr id="25" name="椭圆 24"/>
            <p:cNvSpPr/>
            <p:nvPr/>
          </p:nvSpPr>
          <p:spPr>
            <a:xfrm>
              <a:off x="4068292" y="1398844"/>
              <a:ext cx="1007417" cy="1007417"/>
            </a:xfrm>
            <a:prstGeom prst="ellipse">
              <a:avLst/>
            </a:pr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path path="shape">
                <a:fillToRect l="50000" t="50000" r="50000" b="50000"/>
              </a:path>
            </a:gradFill>
            <a:ln>
              <a:solidFill>
                <a:srgbClr val="DDDDDD"/>
              </a:solidFill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 b="1" kern="0" dirty="0">
                  <a:solidFill>
                    <a:srgbClr val="888888"/>
                  </a:solidFill>
                  <a:ea typeface="微软雅黑" panose="020B0503020204020204" pitchFamily="34" charset="-122"/>
                </a:rPr>
                <a:t>习</a:t>
              </a:r>
              <a:endParaRPr lang="zh-CN" altLang="en-US" sz="2000" b="1" kern="0" dirty="0">
                <a:solidFill>
                  <a:srgbClr val="888888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6" name="椭圆 10"/>
            <p:cNvSpPr/>
            <p:nvPr/>
          </p:nvSpPr>
          <p:spPr>
            <a:xfrm>
              <a:off x="4215825" y="1546377"/>
              <a:ext cx="712351" cy="7123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20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27" name="未知"/>
            <p:cNvSpPr/>
            <p:nvPr/>
          </p:nvSpPr>
          <p:spPr bwMode="auto">
            <a:xfrm>
              <a:off x="4145130" y="1415449"/>
              <a:ext cx="860257" cy="419761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浅色1"/>
          <p:cNvGrpSpPr/>
          <p:nvPr/>
        </p:nvGrpSpPr>
        <p:grpSpPr>
          <a:xfrm>
            <a:off x="5882140" y="1952255"/>
            <a:ext cx="1007811" cy="1007417"/>
            <a:chOff x="4068292" y="1398844"/>
            <a:chExt cx="1007417" cy="1007417"/>
          </a:xfrm>
        </p:grpSpPr>
        <p:sp>
          <p:nvSpPr>
            <p:cNvPr id="29" name="椭圆 28"/>
            <p:cNvSpPr/>
            <p:nvPr/>
          </p:nvSpPr>
          <p:spPr>
            <a:xfrm>
              <a:off x="4068292" y="1398844"/>
              <a:ext cx="1007417" cy="1007417"/>
            </a:xfrm>
            <a:prstGeom prst="ellipse">
              <a:avLst/>
            </a:prstGeom>
            <a:gradFill rotWithShape="1">
              <a:gsLst>
                <a:gs pos="0">
                  <a:srgbClr val="F8F8F8"/>
                </a:gs>
                <a:gs pos="100000">
                  <a:srgbClr val="DDDDDD"/>
                </a:gs>
              </a:gsLst>
              <a:path path="shape">
                <a:fillToRect l="50000" t="50000" r="50000" b="50000"/>
              </a:path>
            </a:gradFill>
            <a:ln>
              <a:solidFill>
                <a:srgbClr val="DDDDDD"/>
              </a:solidFill>
            </a:ln>
          </p:spPr>
          <p:txBody>
            <a:bodyPr wrap="none" anchor="ctr"/>
            <a:lstStyle/>
            <a:p>
              <a:pPr algn="ctr">
                <a:defRPr/>
              </a:pPr>
              <a:r>
                <a:rPr lang="zh-CN" altLang="en-US" sz="2000" b="1" kern="0" dirty="0">
                  <a:solidFill>
                    <a:srgbClr val="888888"/>
                  </a:solidFill>
                  <a:ea typeface="微软雅黑" panose="020B0503020204020204" pitchFamily="34" charset="-122"/>
                </a:rPr>
                <a:t>学</a:t>
              </a:r>
              <a:endParaRPr lang="zh-CN" altLang="en-US" sz="2000" b="1" kern="0" dirty="0">
                <a:solidFill>
                  <a:srgbClr val="888888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椭圆 10"/>
            <p:cNvSpPr/>
            <p:nvPr/>
          </p:nvSpPr>
          <p:spPr>
            <a:xfrm>
              <a:off x="4215825" y="1546377"/>
              <a:ext cx="712351" cy="7123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20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1" name="未知"/>
            <p:cNvSpPr/>
            <p:nvPr/>
          </p:nvSpPr>
          <p:spPr bwMode="auto">
            <a:xfrm>
              <a:off x="4145130" y="1415449"/>
              <a:ext cx="860257" cy="419761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深色2"/>
          <p:cNvGrpSpPr/>
          <p:nvPr/>
        </p:nvGrpSpPr>
        <p:grpSpPr>
          <a:xfrm>
            <a:off x="5885739" y="5025298"/>
            <a:ext cx="1007811" cy="1007417"/>
            <a:chOff x="4071889" y="1398844"/>
            <a:chExt cx="1007417" cy="1007417"/>
          </a:xfrm>
        </p:grpSpPr>
        <p:sp>
          <p:nvSpPr>
            <p:cNvPr id="33" name="椭圆 32"/>
            <p:cNvSpPr/>
            <p:nvPr/>
          </p:nvSpPr>
          <p:spPr>
            <a:xfrm>
              <a:off x="4071889" y="1398844"/>
              <a:ext cx="1007417" cy="1007417"/>
            </a:xfrm>
            <a:prstGeom prst="ellipse">
              <a:avLst/>
            </a:prstGeom>
            <a:gradFill rotWithShape="1">
              <a:gsLst>
                <a:gs pos="0">
                  <a:srgbClr val="2676FF">
                    <a:lumMod val="60000"/>
                    <a:lumOff val="40000"/>
                  </a:srgbClr>
                </a:gs>
                <a:gs pos="100000">
                  <a:srgbClr val="2676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676FF"/>
              </a:solidFill>
              <a:round/>
            </a:ln>
            <a:effectLst/>
          </p:spPr>
          <p:txBody>
            <a:bodyPr wrap="none" anchor="ctr"/>
            <a:lstStyle/>
            <a:p>
              <a:pPr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000" b="1" kern="0" dirty="0">
                  <a:solidFill>
                    <a:srgbClr val="F9F9F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议</a:t>
              </a:r>
              <a:endParaRPr lang="zh-CN" altLang="en-US" sz="2000" b="1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椭圆 10"/>
            <p:cNvSpPr/>
            <p:nvPr/>
          </p:nvSpPr>
          <p:spPr>
            <a:xfrm>
              <a:off x="4215825" y="1546377"/>
              <a:ext cx="712351" cy="7123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2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5" name="未知"/>
            <p:cNvSpPr/>
            <p:nvPr/>
          </p:nvSpPr>
          <p:spPr bwMode="auto">
            <a:xfrm>
              <a:off x="4145130" y="1415449"/>
              <a:ext cx="860257" cy="419761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深色1"/>
          <p:cNvGrpSpPr/>
          <p:nvPr/>
        </p:nvGrpSpPr>
        <p:grpSpPr>
          <a:xfrm>
            <a:off x="5885739" y="1952255"/>
            <a:ext cx="1007811" cy="1007417"/>
            <a:chOff x="4071889" y="1398844"/>
            <a:chExt cx="1007417" cy="1007417"/>
          </a:xfrm>
        </p:grpSpPr>
        <p:sp>
          <p:nvSpPr>
            <p:cNvPr id="37" name="椭圆 36"/>
            <p:cNvSpPr/>
            <p:nvPr/>
          </p:nvSpPr>
          <p:spPr>
            <a:xfrm>
              <a:off x="4071889" y="1398844"/>
              <a:ext cx="1007417" cy="1007417"/>
            </a:xfrm>
            <a:prstGeom prst="ellipse">
              <a:avLst/>
            </a:prstGeom>
            <a:gradFill rotWithShape="1">
              <a:gsLst>
                <a:gs pos="0">
                  <a:srgbClr val="2676FF">
                    <a:lumMod val="60000"/>
                    <a:lumOff val="40000"/>
                  </a:srgbClr>
                </a:gs>
                <a:gs pos="100000">
                  <a:srgbClr val="2676FF"/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2676FF"/>
              </a:solidFill>
              <a:round/>
            </a:ln>
            <a:effectLst/>
          </p:spPr>
          <p:txBody>
            <a:bodyPr wrap="none" anchor="ctr"/>
            <a:lstStyle/>
            <a:p>
              <a:pPr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000" b="1" kern="0" dirty="0">
                  <a:solidFill>
                    <a:srgbClr val="F9F9F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</a:t>
              </a:r>
              <a:endParaRPr lang="zh-CN" altLang="en-US" sz="2000" b="1" kern="0" dirty="0">
                <a:solidFill>
                  <a:srgbClr val="F9F9F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椭圆 10"/>
            <p:cNvSpPr/>
            <p:nvPr/>
          </p:nvSpPr>
          <p:spPr>
            <a:xfrm>
              <a:off x="4215825" y="1546377"/>
              <a:ext cx="712351" cy="7123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7940" tIns="27940" rIns="27940" bIns="27940" numCol="1" spcCol="1270" anchor="ctr" anchorCtr="0">
              <a:noAutofit/>
            </a:bodyPr>
            <a:lstStyle/>
            <a:p>
              <a:pPr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200" kern="0">
                <a:solidFill>
                  <a:sysClr val="window" lastClr="FFFFFF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39" name="未知"/>
            <p:cNvSpPr/>
            <p:nvPr/>
          </p:nvSpPr>
          <p:spPr bwMode="auto">
            <a:xfrm>
              <a:off x="4145130" y="1415449"/>
              <a:ext cx="860257" cy="419761"/>
            </a:xfrm>
            <a:custGeom>
              <a:avLst/>
              <a:gdLst>
                <a:gd name="T0" fmla="*/ 729 w 1321"/>
                <a:gd name="T1" fmla="*/ 203 h 712"/>
                <a:gd name="T2" fmla="*/ 738 w 1321"/>
                <a:gd name="T3" fmla="*/ 224 h 712"/>
                <a:gd name="T4" fmla="*/ 740 w 1321"/>
                <a:gd name="T5" fmla="*/ 244 h 712"/>
                <a:gd name="T6" fmla="*/ 737 w 1321"/>
                <a:gd name="T7" fmla="*/ 262 h 712"/>
                <a:gd name="T8" fmla="*/ 727 w 1321"/>
                <a:gd name="T9" fmla="*/ 279 h 712"/>
                <a:gd name="T10" fmla="*/ 713 w 1321"/>
                <a:gd name="T11" fmla="*/ 294 h 712"/>
                <a:gd name="T12" fmla="*/ 694 w 1321"/>
                <a:gd name="T13" fmla="*/ 306 h 712"/>
                <a:gd name="T14" fmla="*/ 670 w 1321"/>
                <a:gd name="T15" fmla="*/ 318 h 712"/>
                <a:gd name="T16" fmla="*/ 643 w 1321"/>
                <a:gd name="T17" fmla="*/ 329 h 712"/>
                <a:gd name="T18" fmla="*/ 612 w 1321"/>
                <a:gd name="T19" fmla="*/ 338 h 712"/>
                <a:gd name="T20" fmla="*/ 578 w 1321"/>
                <a:gd name="T21" fmla="*/ 346 h 712"/>
                <a:gd name="T22" fmla="*/ 542 w 1321"/>
                <a:gd name="T23" fmla="*/ 352 h 712"/>
                <a:gd name="T24" fmla="*/ 502 w 1321"/>
                <a:gd name="T25" fmla="*/ 357 h 712"/>
                <a:gd name="T26" fmla="*/ 462 w 1321"/>
                <a:gd name="T27" fmla="*/ 360 h 712"/>
                <a:gd name="T28" fmla="*/ 445 w 1321"/>
                <a:gd name="T29" fmla="*/ 361 h 712"/>
                <a:gd name="T30" fmla="*/ 267 w 1321"/>
                <a:gd name="T31" fmla="*/ 361 h 712"/>
                <a:gd name="T32" fmla="*/ 264 w 1321"/>
                <a:gd name="T33" fmla="*/ 361 h 712"/>
                <a:gd name="T34" fmla="*/ 229 w 1321"/>
                <a:gd name="T35" fmla="*/ 359 h 712"/>
                <a:gd name="T36" fmla="*/ 195 w 1321"/>
                <a:gd name="T37" fmla="*/ 357 h 712"/>
                <a:gd name="T38" fmla="*/ 162 w 1321"/>
                <a:gd name="T39" fmla="*/ 353 h 712"/>
                <a:gd name="T40" fmla="*/ 132 w 1321"/>
                <a:gd name="T41" fmla="*/ 349 h 712"/>
                <a:gd name="T42" fmla="*/ 104 w 1321"/>
                <a:gd name="T43" fmla="*/ 343 h 712"/>
                <a:gd name="T44" fmla="*/ 79 w 1321"/>
                <a:gd name="T45" fmla="*/ 336 h 712"/>
                <a:gd name="T46" fmla="*/ 57 w 1321"/>
                <a:gd name="T47" fmla="*/ 329 h 712"/>
                <a:gd name="T48" fmla="*/ 38 w 1321"/>
                <a:gd name="T49" fmla="*/ 319 h 712"/>
                <a:gd name="T50" fmla="*/ 22 w 1321"/>
                <a:gd name="T51" fmla="*/ 308 h 712"/>
                <a:gd name="T52" fmla="*/ 10 w 1321"/>
                <a:gd name="T53" fmla="*/ 296 h 712"/>
                <a:gd name="T54" fmla="*/ 3 w 1321"/>
                <a:gd name="T55" fmla="*/ 281 h 712"/>
                <a:gd name="T56" fmla="*/ 0 w 1321"/>
                <a:gd name="T57" fmla="*/ 266 h 712"/>
                <a:gd name="T58" fmla="*/ 0 w 1321"/>
                <a:gd name="T59" fmla="*/ 264 h 712"/>
                <a:gd name="T60" fmla="*/ 2 w 1321"/>
                <a:gd name="T61" fmla="*/ 247 h 712"/>
                <a:gd name="T62" fmla="*/ 9 w 1321"/>
                <a:gd name="T63" fmla="*/ 226 h 712"/>
                <a:gd name="T64" fmla="*/ 29 w 1321"/>
                <a:gd name="T65" fmla="*/ 188 h 712"/>
                <a:gd name="T66" fmla="*/ 53 w 1321"/>
                <a:gd name="T67" fmla="*/ 152 h 712"/>
                <a:gd name="T68" fmla="*/ 82 w 1321"/>
                <a:gd name="T69" fmla="*/ 119 h 712"/>
                <a:gd name="T70" fmla="*/ 114 w 1321"/>
                <a:gd name="T71" fmla="*/ 89 h 712"/>
                <a:gd name="T72" fmla="*/ 151 w 1321"/>
                <a:gd name="T73" fmla="*/ 63 h 712"/>
                <a:gd name="T74" fmla="*/ 191 w 1321"/>
                <a:gd name="T75" fmla="*/ 42 h 712"/>
                <a:gd name="T76" fmla="*/ 232 w 1321"/>
                <a:gd name="T77" fmla="*/ 24 h 712"/>
                <a:gd name="T78" fmla="*/ 278 w 1321"/>
                <a:gd name="T79" fmla="*/ 11 h 712"/>
                <a:gd name="T80" fmla="*/ 325 w 1321"/>
                <a:gd name="T81" fmla="*/ 3 h 712"/>
                <a:gd name="T82" fmla="*/ 374 w 1321"/>
                <a:gd name="T83" fmla="*/ 0 h 712"/>
                <a:gd name="T84" fmla="*/ 374 w 1321"/>
                <a:gd name="T85" fmla="*/ 0 h 712"/>
                <a:gd name="T86" fmla="*/ 425 w 1321"/>
                <a:gd name="T87" fmla="*/ 3 h 712"/>
                <a:gd name="T88" fmla="*/ 474 w 1321"/>
                <a:gd name="T89" fmla="*/ 12 h 712"/>
                <a:gd name="T90" fmla="*/ 522 w 1321"/>
                <a:gd name="T91" fmla="*/ 27 h 712"/>
                <a:gd name="T92" fmla="*/ 566 w 1321"/>
                <a:gd name="T93" fmla="*/ 46 h 712"/>
                <a:gd name="T94" fmla="*/ 606 w 1321"/>
                <a:gd name="T95" fmla="*/ 69 h 712"/>
                <a:gd name="T96" fmla="*/ 644 w 1321"/>
                <a:gd name="T97" fmla="*/ 98 h 712"/>
                <a:gd name="T98" fmla="*/ 677 w 1321"/>
                <a:gd name="T99" fmla="*/ 130 h 712"/>
                <a:gd name="T100" fmla="*/ 705 w 1321"/>
                <a:gd name="T101" fmla="*/ 165 h 712"/>
                <a:gd name="T102" fmla="*/ 729 w 1321"/>
                <a:gd name="T103" fmla="*/ 203 h 712"/>
                <a:gd name="T104" fmla="*/ 729 w 1321"/>
                <a:gd name="T105" fmla="*/ 203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FF0000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TextBox 11"/>
          <p:cNvSpPr txBox="1">
            <a:spLocks noChangeArrowheads="1"/>
          </p:cNvSpPr>
          <p:nvPr/>
        </p:nvSpPr>
        <p:spPr bwMode="auto">
          <a:xfrm flipH="1">
            <a:off x="7784638" y="5461662"/>
            <a:ext cx="1457154" cy="36317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讨论、商议</a:t>
            </a:r>
            <a:endParaRPr lang="en-US" altLang="zh-CN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6370342" y="5912693"/>
            <a:ext cx="3668076" cy="0"/>
          </a:xfrm>
          <a:prstGeom prst="line">
            <a:avLst/>
          </a:prstGeom>
          <a:ln w="12700">
            <a:solidFill>
              <a:srgbClr val="005DD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11"/>
          <p:cNvSpPr txBox="1">
            <a:spLocks noChangeArrowheads="1"/>
          </p:cNvSpPr>
          <p:nvPr/>
        </p:nvSpPr>
        <p:spPr bwMode="auto">
          <a:xfrm flipH="1">
            <a:off x="7548963" y="2384301"/>
            <a:ext cx="1913166" cy="36317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聚会、见面、集会</a:t>
            </a:r>
            <a:endParaRPr lang="en-US" altLang="zh-CN" sz="1600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 flipH="1">
            <a:off x="6430847" y="2869193"/>
            <a:ext cx="3607572" cy="0"/>
          </a:xfrm>
          <a:prstGeom prst="line">
            <a:avLst/>
          </a:prstGeom>
          <a:ln w="12700">
            <a:solidFill>
              <a:srgbClr val="005DD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/>
          <p:cNvSpPr/>
          <p:nvPr/>
        </p:nvSpPr>
        <p:spPr>
          <a:xfrm>
            <a:off x="1898335" y="3257502"/>
            <a:ext cx="2924386" cy="8860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会议的意思就是人们聚集在一起，围绕特定主题进行讨论、交流的活动。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2409" y="1136169"/>
            <a:ext cx="5186601" cy="400110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zh-CN" altLang="en-US" sz="20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会议是一种群体沟通的方式。</a:t>
            </a:r>
            <a:endParaRPr lang="zh-CN" altLang="en-US" sz="20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1826301" y="4232513"/>
            <a:ext cx="3799651" cy="0"/>
          </a:xfrm>
          <a:prstGeom prst="line">
            <a:avLst/>
          </a:prstGeom>
          <a:ln w="12700">
            <a:solidFill>
              <a:srgbClr val="005DDF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bldLvl="0" animBg="1"/>
      <p:bldP spid="42" grpId="0" bldLvl="0" animBg="1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43"/>
          <p:cNvGrpSpPr>
            <a:grpSpLocks noChangeAspect="1"/>
          </p:cNvGrpSpPr>
          <p:nvPr/>
        </p:nvGrpSpPr>
        <p:grpSpPr bwMode="auto">
          <a:xfrm>
            <a:off x="2547081" y="5511830"/>
            <a:ext cx="109337" cy="519415"/>
            <a:chOff x="385" y="-748"/>
            <a:chExt cx="1018" cy="4838"/>
          </a:xfrm>
        </p:grpSpPr>
        <p:sp>
          <p:nvSpPr>
            <p:cNvPr id="17" name="AutoShape 44"/>
            <p:cNvSpPr>
              <a:spLocks noChangeArrowheads="1"/>
            </p:cNvSpPr>
            <p:nvPr/>
          </p:nvSpPr>
          <p:spPr bwMode="auto">
            <a:xfrm flipV="1">
              <a:off x="385" y="-748"/>
              <a:ext cx="1018" cy="4837"/>
            </a:xfrm>
            <a:custGeom>
              <a:avLst/>
              <a:gdLst>
                <a:gd name="G0" fmla="+- 10248 0 0"/>
                <a:gd name="G1" fmla="+- 21600 0 10248"/>
                <a:gd name="G2" fmla="+- 21600 0 1024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248" y="10800"/>
                  </a:moveTo>
                  <a:cubicBezTo>
                    <a:pt x="10248" y="11105"/>
                    <a:pt x="10495" y="11352"/>
                    <a:pt x="10800" y="11352"/>
                  </a:cubicBezTo>
                  <a:cubicBezTo>
                    <a:pt x="11105" y="11352"/>
                    <a:pt x="11352" y="11105"/>
                    <a:pt x="11352" y="10800"/>
                  </a:cubicBezTo>
                  <a:cubicBezTo>
                    <a:pt x="11352" y="10495"/>
                    <a:pt x="11105" y="10248"/>
                    <a:pt x="10800" y="10248"/>
                  </a:cubicBezTo>
                  <a:cubicBezTo>
                    <a:pt x="10495" y="10248"/>
                    <a:pt x="10248" y="10495"/>
                    <a:pt x="10248" y="1080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80000"/>
                  </a:schemeClr>
                </a:gs>
                <a:gs pos="100000">
                  <a:schemeClr val="bg1">
                    <a:alpha val="80000"/>
                  </a:schemeClr>
                </a:gs>
              </a:gsLst>
              <a:lin ang="5400000" scaled="1"/>
            </a:gradFill>
            <a:ln w="9525">
              <a:solidFill>
                <a:schemeClr val="bg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18" name="Group 45"/>
            <p:cNvGrpSpPr/>
            <p:nvPr/>
          </p:nvGrpSpPr>
          <p:grpSpPr bwMode="auto">
            <a:xfrm flipV="1">
              <a:off x="397" y="-747"/>
              <a:ext cx="994" cy="4837"/>
              <a:chOff x="680" y="-870"/>
              <a:chExt cx="1086" cy="5285"/>
            </a:xfrm>
          </p:grpSpPr>
          <p:sp>
            <p:nvSpPr>
              <p:cNvPr id="22" name="AutoShape 46"/>
              <p:cNvSpPr>
                <a:spLocks noChangeArrowheads="1"/>
              </p:cNvSpPr>
              <p:nvPr/>
            </p:nvSpPr>
            <p:spPr bwMode="auto">
              <a:xfrm>
                <a:off x="680" y="-870"/>
                <a:ext cx="1086" cy="5285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3" name="AutoShape 47"/>
              <p:cNvSpPr>
                <a:spLocks noChangeArrowheads="1"/>
              </p:cNvSpPr>
              <p:nvPr/>
            </p:nvSpPr>
            <p:spPr bwMode="auto">
              <a:xfrm>
                <a:off x="710" y="-870"/>
                <a:ext cx="1026" cy="5285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9" name="Group 48"/>
            <p:cNvGrpSpPr/>
            <p:nvPr/>
          </p:nvGrpSpPr>
          <p:grpSpPr bwMode="auto">
            <a:xfrm flipV="1">
              <a:off x="511" y="-748"/>
              <a:ext cx="766" cy="4838"/>
              <a:chOff x="680" y="-1656"/>
              <a:chExt cx="1086" cy="6859"/>
            </a:xfrm>
          </p:grpSpPr>
          <p:sp>
            <p:nvSpPr>
              <p:cNvPr id="20" name="AutoShape 49"/>
              <p:cNvSpPr>
                <a:spLocks noChangeArrowheads="1"/>
              </p:cNvSpPr>
              <p:nvPr/>
            </p:nvSpPr>
            <p:spPr bwMode="auto">
              <a:xfrm>
                <a:off x="680" y="-1656"/>
                <a:ext cx="1086" cy="6858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1" name="AutoShape 50"/>
              <p:cNvSpPr>
                <a:spLocks noChangeArrowheads="1"/>
              </p:cNvSpPr>
              <p:nvPr/>
            </p:nvSpPr>
            <p:spPr bwMode="auto">
              <a:xfrm>
                <a:off x="710" y="-1656"/>
                <a:ext cx="1026" cy="6859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24" name="矩形 23"/>
          <p:cNvSpPr>
            <a:spLocks noChangeAspect="1"/>
          </p:cNvSpPr>
          <p:nvPr/>
        </p:nvSpPr>
        <p:spPr>
          <a:xfrm>
            <a:off x="1818055" y="1389794"/>
            <a:ext cx="4370910" cy="4623234"/>
          </a:xfrm>
          <a:prstGeom prst="rect">
            <a:avLst/>
          </a:prstGeom>
          <a:ln>
            <a:solidFill>
              <a:srgbClr val="0883C8"/>
            </a:solidFill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5" name="Picture 5" descr="E:\仝德志文件，勿删！\03-参考文档\！PPT图片及版面资源\06-PPT精选插图\12-标签\蓝色燕尾02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1315919" y="1477481"/>
            <a:ext cx="2809781" cy="56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1840253" y="1521729"/>
            <a:ext cx="2041479" cy="38779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中国的会有多少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888552" y="1965858"/>
            <a:ext cx="4156341" cy="1303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整个世界在某种程度上说是一个时时处处充满会议的世界。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中国的会有多少？从中央到地方一年要开多少会？这是一个无法统计的数字。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888552" y="3438503"/>
            <a:ext cx="4156341" cy="2515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现代快报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》2005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日报道了来自会议市场上的信息：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1999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 北京只有一二百家服务于会展的专业公司，而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2005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年竟达到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4000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家以上。会议养活了如此之多的服务公司，形成了滋生腐败的温床。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年，中国首个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中国会议蓝皮书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在京发布，蓝皮书指出，目前我国每年举办的各种会议多达几千万个，年均增长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9" name="Picture 2" descr="C:\Documents and Settings\tdz\桌面\新建文件夹\iwp2sl.jpg"/>
          <p:cNvPicPr>
            <a:picLocks noChangeAspect="1" noChangeArrowheads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 bwMode="auto">
          <a:xfrm>
            <a:off x="6556808" y="1389794"/>
            <a:ext cx="3354610" cy="4623234"/>
          </a:xfrm>
          <a:prstGeom prst="rect">
            <a:avLst/>
          </a:prstGeom>
          <a:noFill/>
          <a:ln>
            <a:solidFill>
              <a:srgbClr val="0883C8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Picture 2" descr="E:\仝德志文件，勿删！\03-参考文档\！PPT图片及版面资源\06-PPT精选插图\06-问号\问号_027.jp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5745842" y="2982447"/>
            <a:ext cx="4796746" cy="359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" name="组合 47"/>
          <p:cNvGrpSpPr/>
          <p:nvPr/>
        </p:nvGrpSpPr>
        <p:grpSpPr>
          <a:xfrm>
            <a:off x="854205" y="1288398"/>
            <a:ext cx="5103555" cy="5101562"/>
            <a:chOff x="1918742" y="919726"/>
            <a:chExt cx="4669482" cy="4669482"/>
          </a:xfrm>
          <a:solidFill>
            <a:srgbClr val="36B2E6"/>
          </a:solidFill>
        </p:grpSpPr>
        <p:grpSp>
          <p:nvGrpSpPr>
            <p:cNvPr id="49" name="组合 48"/>
            <p:cNvGrpSpPr/>
            <p:nvPr/>
          </p:nvGrpSpPr>
          <p:grpSpPr>
            <a:xfrm>
              <a:off x="1918742" y="919726"/>
              <a:ext cx="4669482" cy="4669482"/>
              <a:chOff x="3744276" y="-421488"/>
              <a:chExt cx="4669482" cy="4669482"/>
            </a:xfrm>
            <a:grpFill/>
          </p:grpSpPr>
          <p:sp>
            <p:nvSpPr>
              <p:cNvPr id="51" name="椭圆 50"/>
              <p:cNvSpPr/>
              <p:nvPr/>
            </p:nvSpPr>
            <p:spPr>
              <a:xfrm>
                <a:off x="3744276" y="-421488"/>
                <a:ext cx="4669482" cy="466948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4011798" y="-153966"/>
                <a:ext cx="4134437" cy="4134437"/>
              </a:xfrm>
              <a:prstGeom prst="ellipse">
                <a:avLst/>
              </a:prstGeom>
              <a:solidFill>
                <a:srgbClr val="072C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0" name="TextBox 49">
              <a:hlinkClick r:id="" action="ppaction://noaction"/>
            </p:cNvPr>
            <p:cNvSpPr txBox="1"/>
            <p:nvPr/>
          </p:nvSpPr>
          <p:spPr>
            <a:xfrm>
              <a:off x="2633670" y="1922313"/>
              <a:ext cx="3456924" cy="26537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072C80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14000"/>
                </a:lnSpc>
              </a:pPr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</a:t>
              </a: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哈佛商业评论</a:t>
              </a:r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》05</a:t>
              </a: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年第</a:t>
              </a:r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期中有这样的一句话：“任何会议都是要么富有成效，要么纯粹浪费时间，二者必居其一。”无效的会议不仅是一种管理成本的浪费，而且也会引起与会者对会议和公司管理现状的不满，使大家心生倦怠感，从而降低团队的凝聚力。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5271072" y="1061370"/>
            <a:ext cx="5271517" cy="830997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会议为什么低效？</a:t>
            </a:r>
            <a:endParaRPr lang="en-US" altLang="zh-CN" sz="4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4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4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文本1"/>
          <p:cNvGrpSpPr/>
          <p:nvPr/>
        </p:nvGrpSpPr>
        <p:grpSpPr>
          <a:xfrm>
            <a:off x="3074828" y="1452234"/>
            <a:ext cx="7238827" cy="552391"/>
            <a:chOff x="3718559" y="1453008"/>
            <a:chExt cx="3901441" cy="445294"/>
          </a:xfrm>
        </p:grpSpPr>
        <p:sp>
          <p:nvSpPr>
            <p:cNvPr id="17" name="任意多边形 16"/>
            <p:cNvSpPr/>
            <p:nvPr/>
          </p:nvSpPr>
          <p:spPr>
            <a:xfrm>
              <a:off x="3718559" y="1453008"/>
              <a:ext cx="3901441" cy="4452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>
              <a:gsLst>
                <a:gs pos="100000">
                  <a:srgbClr val="FFFFFF"/>
                </a:gs>
                <a:gs pos="51657">
                  <a:srgbClr val="F0F0F0"/>
                </a:gs>
                <a:gs pos="0">
                  <a:srgbClr val="FFFFFF"/>
                </a:gs>
              </a:gsLst>
              <a:lin ang="5400000" scaled="1"/>
            </a:gradFill>
            <a:ln w="9525">
              <a:solidFill>
                <a:srgbClr val="DDDDDD"/>
              </a:solidFill>
              <a:round/>
            </a:ln>
            <a:effectLst>
              <a:outerShdw blurRad="63500" sx="101000" sy="101000" algn="ctr" rotWithShape="0">
                <a:prstClr val="black">
                  <a:alpha val="8000"/>
                </a:prstClr>
              </a:outerShdw>
            </a:effectLst>
          </p:spPr>
          <p:txBody>
            <a:bodyPr wrap="none" anchor="ctr"/>
            <a:lstStyle/>
            <a:p>
              <a:pPr marL="0" lvl="1"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  <a:p>
              <a:pPr marL="0" lvl="1"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743959" y="1465708"/>
              <a:ext cx="3850641" cy="4198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 rotWithShape="1">
              <a:gsLst>
                <a:gs pos="98000">
                  <a:srgbClr val="F9F9F9"/>
                </a:gs>
                <a:gs pos="100000">
                  <a:srgbClr val="FFFFFF"/>
                </a:gs>
                <a:gs pos="51657">
                  <a:srgbClr val="E8E8E8"/>
                </a:gs>
                <a:gs pos="50000">
                  <a:srgbClr val="ECECEC"/>
                </a:gs>
                <a:gs pos="8000">
                  <a:srgbClr val="F8F8F8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646464"/>
                  </a:solidFill>
                  <a:ea typeface="微软雅黑" panose="020B0503020204020204" pitchFamily="34" charset="-122"/>
                </a:rPr>
                <a:t>没有核心主题，或主题不明确，或议题繁多。这是导致会议低效的根本原因。</a:t>
              </a:r>
              <a:endParaRPr lang="zh-CN" altLang="en-US" sz="1600" kern="0" dirty="0">
                <a:solidFill>
                  <a:srgbClr val="646464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文本2"/>
          <p:cNvGrpSpPr/>
          <p:nvPr/>
        </p:nvGrpSpPr>
        <p:grpSpPr>
          <a:xfrm>
            <a:off x="3074828" y="2177246"/>
            <a:ext cx="7238827" cy="552391"/>
            <a:chOff x="3718559" y="2037456"/>
            <a:chExt cx="3901441" cy="445294"/>
          </a:xfrm>
        </p:grpSpPr>
        <p:sp>
          <p:nvSpPr>
            <p:cNvPr id="20" name="任意多边形 19"/>
            <p:cNvSpPr/>
            <p:nvPr/>
          </p:nvSpPr>
          <p:spPr>
            <a:xfrm>
              <a:off x="3718559" y="2037456"/>
              <a:ext cx="3901441" cy="4452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>
              <a:gsLst>
                <a:gs pos="100000">
                  <a:srgbClr val="FFFFFF"/>
                </a:gs>
                <a:gs pos="51657">
                  <a:srgbClr val="F0F0F0"/>
                </a:gs>
                <a:gs pos="0">
                  <a:srgbClr val="FFFFFF"/>
                </a:gs>
              </a:gsLst>
              <a:lin ang="5400000" scaled="1"/>
            </a:gradFill>
            <a:ln w="9525">
              <a:solidFill>
                <a:srgbClr val="DDDDDD"/>
              </a:solidFill>
              <a:round/>
            </a:ln>
            <a:effectLst>
              <a:outerShdw blurRad="63500" sx="101000" sy="101000" algn="ctr" rotWithShape="0">
                <a:prstClr val="black">
                  <a:alpha val="8000"/>
                </a:prstClr>
              </a:outerShdw>
            </a:effectLst>
          </p:spPr>
          <p:txBody>
            <a:bodyPr wrap="none" anchor="ctr"/>
            <a:lstStyle/>
            <a:p>
              <a:pPr marL="0" lvl="1"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  <a:p>
              <a:pPr marL="0" lvl="1"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3743959" y="2050156"/>
              <a:ext cx="3850641" cy="4198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 rotWithShape="1">
              <a:gsLst>
                <a:gs pos="98000">
                  <a:srgbClr val="F9F9F9"/>
                </a:gs>
                <a:gs pos="100000">
                  <a:srgbClr val="FFFFFF"/>
                </a:gs>
                <a:gs pos="51657">
                  <a:srgbClr val="E8E8E8"/>
                </a:gs>
                <a:gs pos="50000">
                  <a:srgbClr val="ECECEC"/>
                </a:gs>
                <a:gs pos="8000">
                  <a:srgbClr val="F8F8F8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646464"/>
                  </a:solidFill>
                  <a:ea typeface="微软雅黑" panose="020B0503020204020204" pitchFamily="34" charset="-122"/>
                </a:rPr>
                <a:t>没有明确的会议议程及时间分配规则，导致会议的进展和时间很难把控。</a:t>
              </a:r>
              <a:endParaRPr lang="zh-CN" altLang="en-US" sz="1600" kern="0" dirty="0">
                <a:solidFill>
                  <a:srgbClr val="646464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文本3"/>
          <p:cNvGrpSpPr/>
          <p:nvPr/>
        </p:nvGrpSpPr>
        <p:grpSpPr>
          <a:xfrm>
            <a:off x="3074828" y="2902258"/>
            <a:ext cx="7238827" cy="552391"/>
            <a:chOff x="3718559" y="2621904"/>
            <a:chExt cx="3901441" cy="445294"/>
          </a:xfrm>
        </p:grpSpPr>
        <p:sp>
          <p:nvSpPr>
            <p:cNvPr id="23" name="任意多边形 22"/>
            <p:cNvSpPr/>
            <p:nvPr/>
          </p:nvSpPr>
          <p:spPr>
            <a:xfrm>
              <a:off x="3718559" y="2621904"/>
              <a:ext cx="3901441" cy="4452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>
              <a:gsLst>
                <a:gs pos="100000">
                  <a:srgbClr val="FFFFFF"/>
                </a:gs>
                <a:gs pos="51657">
                  <a:srgbClr val="F0F0F0"/>
                </a:gs>
                <a:gs pos="0">
                  <a:srgbClr val="FFFFFF"/>
                </a:gs>
              </a:gsLst>
              <a:lin ang="5400000" scaled="1"/>
            </a:gradFill>
            <a:ln w="9525">
              <a:solidFill>
                <a:srgbClr val="DDDDDD"/>
              </a:solidFill>
              <a:round/>
            </a:ln>
            <a:effectLst>
              <a:outerShdw blurRad="63500" sx="101000" sy="101000" algn="ctr" rotWithShape="0">
                <a:prstClr val="black">
                  <a:alpha val="8000"/>
                </a:prstClr>
              </a:outerShdw>
            </a:effectLst>
          </p:spPr>
          <p:txBody>
            <a:bodyPr wrap="none" anchor="ctr"/>
            <a:lstStyle/>
            <a:p>
              <a:pPr marL="0" lvl="1">
                <a:defRPr/>
              </a:pPr>
              <a:endParaRPr lang="zh-CN" altLang="en-US" sz="1600" kern="0">
                <a:solidFill>
                  <a:sysClr val="windowText" lastClr="000000"/>
                </a:solidFill>
              </a:endParaRPr>
            </a:p>
            <a:p>
              <a:pPr marL="0" lvl="1">
                <a:defRPr/>
              </a:pPr>
              <a:endParaRPr lang="zh-CN" altLang="en-US" sz="1600" kern="0" dirty="0">
                <a:solidFill>
                  <a:sysClr val="windowText" lastClr="000000"/>
                </a:solidFill>
              </a:endParaRPr>
            </a:p>
            <a:p>
              <a:pPr marL="0" lvl="1">
                <a:defRPr/>
              </a:pPr>
              <a:endParaRPr lang="zh-CN" altLang="en-US" sz="16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743959" y="2634604"/>
              <a:ext cx="3850641" cy="4198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 rotWithShape="1">
              <a:gsLst>
                <a:gs pos="98000">
                  <a:srgbClr val="F9F9F9"/>
                </a:gs>
                <a:gs pos="100000">
                  <a:srgbClr val="FFFFFF"/>
                </a:gs>
                <a:gs pos="51657">
                  <a:srgbClr val="E8E8E8"/>
                </a:gs>
                <a:gs pos="50000">
                  <a:srgbClr val="ECECEC"/>
                </a:gs>
                <a:gs pos="8000">
                  <a:srgbClr val="F8F8F8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646464"/>
                  </a:solidFill>
                  <a:ea typeface="微软雅黑" panose="020B0503020204020204" pitchFamily="34" charset="-122"/>
                </a:rPr>
                <a:t>参加人数众多，无多大关系的“陪绑”的现象严重，或该到的人未到。</a:t>
              </a:r>
              <a:endParaRPr lang="zh-CN" altLang="en-US" sz="1600" kern="0" dirty="0">
                <a:solidFill>
                  <a:srgbClr val="646464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文本4"/>
          <p:cNvGrpSpPr/>
          <p:nvPr/>
        </p:nvGrpSpPr>
        <p:grpSpPr>
          <a:xfrm>
            <a:off x="3074828" y="3627268"/>
            <a:ext cx="7238827" cy="552391"/>
            <a:chOff x="3718559" y="3206351"/>
            <a:chExt cx="3901441" cy="445294"/>
          </a:xfrm>
        </p:grpSpPr>
        <p:sp>
          <p:nvSpPr>
            <p:cNvPr id="26" name="任意多边形 25"/>
            <p:cNvSpPr/>
            <p:nvPr/>
          </p:nvSpPr>
          <p:spPr>
            <a:xfrm>
              <a:off x="3718559" y="3206351"/>
              <a:ext cx="3901441" cy="4452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>
              <a:gsLst>
                <a:gs pos="100000">
                  <a:srgbClr val="FFFFFF"/>
                </a:gs>
                <a:gs pos="51657">
                  <a:srgbClr val="F0F0F0"/>
                </a:gs>
                <a:gs pos="0">
                  <a:srgbClr val="FFFFFF"/>
                </a:gs>
              </a:gsLst>
              <a:lin ang="5400000" scaled="1"/>
            </a:gradFill>
            <a:ln w="9525">
              <a:solidFill>
                <a:srgbClr val="DDDDDD"/>
              </a:solidFill>
              <a:round/>
            </a:ln>
            <a:effectLst>
              <a:outerShdw blurRad="63500" sx="101000" sy="101000" algn="ctr" rotWithShape="0">
                <a:prstClr val="black">
                  <a:alpha val="8000"/>
                </a:prstClr>
              </a:outerShdw>
            </a:effectLst>
          </p:spPr>
          <p:txBody>
            <a:bodyPr wrap="none" anchor="ctr"/>
            <a:lstStyle/>
            <a:p>
              <a:pPr marL="0" lvl="1">
                <a:defRPr/>
              </a:pPr>
              <a:endParaRPr lang="zh-CN" altLang="en-US" sz="16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3743959" y="3219051"/>
              <a:ext cx="3850641" cy="4198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 rotWithShape="1">
              <a:gsLst>
                <a:gs pos="98000">
                  <a:srgbClr val="F9F9F9"/>
                </a:gs>
                <a:gs pos="100000">
                  <a:srgbClr val="FFFFFF"/>
                </a:gs>
                <a:gs pos="51657">
                  <a:srgbClr val="E8E8E8"/>
                </a:gs>
                <a:gs pos="50000">
                  <a:srgbClr val="ECECEC"/>
                </a:gs>
                <a:gs pos="8000">
                  <a:srgbClr val="F8F8F8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646464"/>
                  </a:solidFill>
                  <a:ea typeface="微软雅黑" panose="020B0503020204020204" pitchFamily="34" charset="-122"/>
                </a:rPr>
                <a:t>未指定主持人或主持人未能严格按照议程来控制会议，被参会者牵着鼻子跑。</a:t>
              </a:r>
              <a:endParaRPr lang="zh-CN" altLang="en-US" sz="1600" kern="0" dirty="0">
                <a:solidFill>
                  <a:srgbClr val="646464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文本5"/>
          <p:cNvGrpSpPr/>
          <p:nvPr/>
        </p:nvGrpSpPr>
        <p:grpSpPr>
          <a:xfrm>
            <a:off x="3074828" y="4352282"/>
            <a:ext cx="7238827" cy="552391"/>
            <a:chOff x="3718559" y="3790800"/>
            <a:chExt cx="3901441" cy="445294"/>
          </a:xfrm>
        </p:grpSpPr>
        <p:sp>
          <p:nvSpPr>
            <p:cNvPr id="29" name="任意多边形 28"/>
            <p:cNvSpPr/>
            <p:nvPr/>
          </p:nvSpPr>
          <p:spPr>
            <a:xfrm>
              <a:off x="3718559" y="3790800"/>
              <a:ext cx="3901441" cy="4452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>
              <a:gsLst>
                <a:gs pos="100000">
                  <a:srgbClr val="FFFFFF"/>
                </a:gs>
                <a:gs pos="51657">
                  <a:srgbClr val="F0F0F0"/>
                </a:gs>
                <a:gs pos="0">
                  <a:srgbClr val="FFFFFF"/>
                </a:gs>
              </a:gsLst>
              <a:lin ang="5400000" scaled="1"/>
            </a:gradFill>
            <a:ln w="9525">
              <a:solidFill>
                <a:srgbClr val="DDDDDD"/>
              </a:solidFill>
              <a:round/>
            </a:ln>
            <a:effectLst>
              <a:outerShdw blurRad="63500" sx="101000" sy="101000" algn="ctr" rotWithShape="0">
                <a:prstClr val="black">
                  <a:alpha val="8000"/>
                </a:prstClr>
              </a:outerShdw>
            </a:effectLst>
          </p:spPr>
          <p:txBody>
            <a:bodyPr wrap="none" anchor="ctr"/>
            <a:lstStyle/>
            <a:p>
              <a:pPr marL="0" lvl="1">
                <a:defRPr/>
              </a:pPr>
              <a:endParaRPr lang="zh-CN" altLang="en-US" sz="16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3743959" y="3803500"/>
              <a:ext cx="3850641" cy="4198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 rotWithShape="1">
              <a:gsLst>
                <a:gs pos="98000">
                  <a:srgbClr val="F9F9F9"/>
                </a:gs>
                <a:gs pos="100000">
                  <a:srgbClr val="FFFFFF"/>
                </a:gs>
                <a:gs pos="51657">
                  <a:srgbClr val="E8E8E8"/>
                </a:gs>
                <a:gs pos="50000">
                  <a:srgbClr val="ECECEC"/>
                </a:gs>
                <a:gs pos="8000">
                  <a:srgbClr val="F8F8F8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646464"/>
                  </a:solidFill>
                  <a:ea typeface="微软雅黑" panose="020B0503020204020204" pitchFamily="34" charset="-122"/>
                </a:rPr>
                <a:t>思想火花及最终决策未做记录，白开或记录发放不及时，精神未能及时传达。</a:t>
              </a:r>
              <a:endParaRPr lang="zh-CN" altLang="en-US" sz="1600" kern="0" dirty="0">
                <a:solidFill>
                  <a:srgbClr val="646464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文本6"/>
          <p:cNvGrpSpPr/>
          <p:nvPr/>
        </p:nvGrpSpPr>
        <p:grpSpPr>
          <a:xfrm>
            <a:off x="3074828" y="5077294"/>
            <a:ext cx="7238827" cy="552391"/>
            <a:chOff x="3718559" y="4375248"/>
            <a:chExt cx="3901441" cy="445294"/>
          </a:xfrm>
        </p:grpSpPr>
        <p:sp>
          <p:nvSpPr>
            <p:cNvPr id="32" name="任意多边形 31"/>
            <p:cNvSpPr/>
            <p:nvPr/>
          </p:nvSpPr>
          <p:spPr>
            <a:xfrm>
              <a:off x="3718559" y="4375248"/>
              <a:ext cx="3901441" cy="4452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>
              <a:gsLst>
                <a:gs pos="100000">
                  <a:srgbClr val="FFFFFF"/>
                </a:gs>
                <a:gs pos="51657">
                  <a:srgbClr val="F0F0F0"/>
                </a:gs>
                <a:gs pos="0">
                  <a:srgbClr val="FFFFFF"/>
                </a:gs>
              </a:gsLst>
              <a:lin ang="5400000" scaled="1"/>
            </a:gradFill>
            <a:ln w="9525">
              <a:solidFill>
                <a:srgbClr val="DDDDDD"/>
              </a:solidFill>
              <a:round/>
            </a:ln>
            <a:effectLst>
              <a:outerShdw blurRad="63500" sx="101000" sy="101000" algn="ctr" rotWithShape="0">
                <a:prstClr val="black">
                  <a:alpha val="8000"/>
                </a:prstClr>
              </a:outerShdw>
            </a:effectLst>
          </p:spPr>
          <p:txBody>
            <a:bodyPr wrap="none" anchor="ctr"/>
            <a:lstStyle/>
            <a:p>
              <a:pPr marL="0" lvl="1">
                <a:defRPr/>
              </a:pPr>
              <a:endParaRPr lang="zh-CN" altLang="en-US" sz="16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3743959" y="4387948"/>
              <a:ext cx="3850641" cy="4198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 rotWithShape="1">
              <a:gsLst>
                <a:gs pos="98000">
                  <a:srgbClr val="F9F9F9"/>
                </a:gs>
                <a:gs pos="100000">
                  <a:srgbClr val="FFFFFF"/>
                </a:gs>
                <a:gs pos="51657">
                  <a:srgbClr val="E8E8E8"/>
                </a:gs>
                <a:gs pos="50000">
                  <a:srgbClr val="ECECEC"/>
                </a:gs>
                <a:gs pos="8000">
                  <a:srgbClr val="F8F8F8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646464"/>
                  </a:solidFill>
                  <a:ea typeface="微软雅黑" panose="020B0503020204020204" pitchFamily="34" charset="-122"/>
                </a:rPr>
                <a:t>时间选择不恰当，比如安排在即将午餐的时间，每个人都饥肠辘辘，无心开会。</a:t>
              </a:r>
              <a:endParaRPr lang="zh-CN" altLang="en-US" sz="1600" kern="0" dirty="0">
                <a:solidFill>
                  <a:srgbClr val="646464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文本7"/>
          <p:cNvGrpSpPr/>
          <p:nvPr/>
        </p:nvGrpSpPr>
        <p:grpSpPr>
          <a:xfrm>
            <a:off x="3074828" y="5802306"/>
            <a:ext cx="7238827" cy="552391"/>
            <a:chOff x="3718559" y="4959696"/>
            <a:chExt cx="3901441" cy="445294"/>
          </a:xfrm>
        </p:grpSpPr>
        <p:sp>
          <p:nvSpPr>
            <p:cNvPr id="35" name="任意多边形 34"/>
            <p:cNvSpPr/>
            <p:nvPr/>
          </p:nvSpPr>
          <p:spPr>
            <a:xfrm>
              <a:off x="3718559" y="4959696"/>
              <a:ext cx="3901441" cy="4452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>
              <a:gsLst>
                <a:gs pos="100000">
                  <a:srgbClr val="FFFFFF"/>
                </a:gs>
                <a:gs pos="51657">
                  <a:srgbClr val="F0F0F0"/>
                </a:gs>
                <a:gs pos="0">
                  <a:srgbClr val="FFFFFF"/>
                </a:gs>
              </a:gsLst>
              <a:lin ang="5400000" scaled="1"/>
            </a:gradFill>
            <a:ln w="9525">
              <a:solidFill>
                <a:srgbClr val="DDDDDD"/>
              </a:solidFill>
              <a:round/>
            </a:ln>
            <a:effectLst>
              <a:outerShdw blurRad="63500" sx="101000" sy="101000" algn="ctr" rotWithShape="0">
                <a:prstClr val="black">
                  <a:alpha val="8000"/>
                </a:prstClr>
              </a:outerShdw>
            </a:effectLst>
          </p:spPr>
          <p:txBody>
            <a:bodyPr wrap="none" anchor="ctr"/>
            <a:lstStyle/>
            <a:p>
              <a:pPr marL="0" lvl="1">
                <a:defRPr/>
              </a:pPr>
              <a:endParaRPr lang="zh-CN" altLang="en-US" sz="1600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743959" y="4972396"/>
              <a:ext cx="3850641" cy="419894"/>
            </a:xfrm>
            <a:custGeom>
              <a:avLst/>
              <a:gdLst>
                <a:gd name="connsiteX0" fmla="*/ 74217 w 445293"/>
                <a:gd name="connsiteY0" fmla="*/ 0 h 3901440"/>
                <a:gd name="connsiteX1" fmla="*/ 371076 w 445293"/>
                <a:gd name="connsiteY1" fmla="*/ 0 h 3901440"/>
                <a:gd name="connsiteX2" fmla="*/ 445293 w 445293"/>
                <a:gd name="connsiteY2" fmla="*/ 74217 h 3901440"/>
                <a:gd name="connsiteX3" fmla="*/ 445293 w 445293"/>
                <a:gd name="connsiteY3" fmla="*/ 3901440 h 3901440"/>
                <a:gd name="connsiteX4" fmla="*/ 445293 w 445293"/>
                <a:gd name="connsiteY4" fmla="*/ 3901440 h 3901440"/>
                <a:gd name="connsiteX5" fmla="*/ 0 w 445293"/>
                <a:gd name="connsiteY5" fmla="*/ 3901440 h 3901440"/>
                <a:gd name="connsiteX6" fmla="*/ 0 w 445293"/>
                <a:gd name="connsiteY6" fmla="*/ 3901440 h 3901440"/>
                <a:gd name="connsiteX7" fmla="*/ 0 w 445293"/>
                <a:gd name="connsiteY7" fmla="*/ 74217 h 3901440"/>
                <a:gd name="connsiteX8" fmla="*/ 74217 w 445293"/>
                <a:gd name="connsiteY8" fmla="*/ 0 h 390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5293" h="3901440">
                  <a:moveTo>
                    <a:pt x="445293" y="650256"/>
                  </a:moveTo>
                  <a:lnTo>
                    <a:pt x="445293" y="3251184"/>
                  </a:lnTo>
                  <a:cubicBezTo>
                    <a:pt x="445293" y="3610309"/>
                    <a:pt x="441500" y="3901436"/>
                    <a:pt x="436822" y="3901436"/>
                  </a:cubicBezTo>
                  <a:lnTo>
                    <a:pt x="0" y="3901436"/>
                  </a:lnTo>
                  <a:lnTo>
                    <a:pt x="0" y="390143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36822" y="4"/>
                  </a:lnTo>
                  <a:cubicBezTo>
                    <a:pt x="441500" y="4"/>
                    <a:pt x="445293" y="291131"/>
                    <a:pt x="445293" y="650256"/>
                  </a:cubicBezTo>
                  <a:close/>
                </a:path>
              </a:pathLst>
            </a:custGeom>
            <a:gradFill rotWithShape="1">
              <a:gsLst>
                <a:gs pos="98000">
                  <a:srgbClr val="F9F9F9"/>
                </a:gs>
                <a:gs pos="100000">
                  <a:srgbClr val="FFFFFF"/>
                </a:gs>
                <a:gs pos="51657">
                  <a:srgbClr val="E8E8E8"/>
                </a:gs>
                <a:gs pos="50000">
                  <a:srgbClr val="ECECEC"/>
                </a:gs>
                <a:gs pos="8000">
                  <a:srgbClr val="F8F8F8"/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  <a:defRPr/>
              </a:pPr>
              <a:r>
                <a:rPr lang="zh-CN" altLang="en-US" sz="1600" kern="0" dirty="0">
                  <a:solidFill>
                    <a:srgbClr val="646464"/>
                  </a:solidFill>
                  <a:ea typeface="微软雅黑" panose="020B0503020204020204" pitchFamily="34" charset="-122"/>
                </a:rPr>
                <a:t>地点选择不合适，比如设在经理办公室，致使会议被频繁打断，无法正常进行。</a:t>
              </a:r>
              <a:endParaRPr lang="zh-CN" altLang="en-US" sz="1600" kern="0" dirty="0">
                <a:solidFill>
                  <a:srgbClr val="646464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深色1"/>
          <p:cNvGrpSpPr/>
          <p:nvPr/>
        </p:nvGrpSpPr>
        <p:grpSpPr>
          <a:xfrm>
            <a:off x="1726337" y="1383184"/>
            <a:ext cx="1361716" cy="690488"/>
            <a:chOff x="1524000" y="1397347"/>
            <a:chExt cx="2194560" cy="556617"/>
          </a:xfrm>
        </p:grpSpPr>
        <p:sp>
          <p:nvSpPr>
            <p:cNvPr id="38" name="任意多边形 37"/>
            <p:cNvSpPr/>
            <p:nvPr/>
          </p:nvSpPr>
          <p:spPr>
            <a:xfrm>
              <a:off x="1524000" y="1397347"/>
              <a:ext cx="2194560" cy="5566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20000"/>
                    <a:lumOff val="80000"/>
                  </a:srgbClr>
                </a:gs>
                <a:gs pos="51657">
                  <a:srgbClr val="C00000">
                    <a:lumMod val="60000"/>
                    <a:lumOff val="40000"/>
                  </a:srgbClr>
                </a:gs>
                <a:gs pos="0">
                  <a:srgbClr val="C00000">
                    <a:lumMod val="20000"/>
                    <a:lumOff val="80000"/>
                  </a:srgbClr>
                </a:gs>
              </a:gsLst>
              <a:lin ang="5400000" scaled="1"/>
            </a:gradFill>
            <a:ln w="9525">
              <a:solidFill>
                <a:srgbClr val="C00000">
                  <a:lumMod val="60000"/>
                  <a:lumOff val="40000"/>
                </a:srgbClr>
              </a:solidFill>
              <a:round/>
            </a:ln>
            <a:effectLst>
              <a:outerShdw blurRad="63500" sx="101000" sy="101000" algn="ctr" rotWithShape="0">
                <a:prstClr val="black">
                  <a:alpha val="18000"/>
                </a:prstClr>
              </a:outerShdw>
            </a:effectLst>
          </p:spPr>
          <p:txBody>
            <a:bodyPr spcFirstLastPara="0" vert="horz" wrap="square" lIns="126232" tIns="76702" rIns="126232" bIns="76702" numCol="1" spcCol="1270" anchor="ctr" anchorCtr="0">
              <a:noAutofit/>
            </a:bodyPr>
            <a:lstStyle/>
            <a:p>
              <a:pPr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800" b="1">
                <a:solidFill>
                  <a:sysClr val="windowText" lastClr="000000"/>
                </a:solidFill>
              </a:endParaRPr>
            </a:p>
          </p:txBody>
        </p:sp>
        <p:sp>
          <p:nvSpPr>
            <p:cNvPr id="39" name="任意多边形 38"/>
            <p:cNvSpPr/>
            <p:nvPr/>
          </p:nvSpPr>
          <p:spPr>
            <a:xfrm>
              <a:off x="1549400" y="1410047"/>
              <a:ext cx="2143760" cy="5312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 rotWithShape="1">
              <a:gsLst>
                <a:gs pos="98000">
                  <a:srgbClr val="C00000">
                    <a:lumMod val="60000"/>
                    <a:lumOff val="40000"/>
                  </a:srgbClr>
                </a:gs>
                <a:gs pos="100000">
                  <a:srgbClr val="C00000">
                    <a:lumMod val="40000"/>
                    <a:lumOff val="60000"/>
                  </a:srgbClr>
                </a:gs>
                <a:gs pos="51657">
                  <a:srgbClr val="C00000"/>
                </a:gs>
                <a:gs pos="50000">
                  <a:srgbClr val="C00000">
                    <a:alpha val="70000"/>
                  </a:srgbClr>
                </a:gs>
                <a:gs pos="8000">
                  <a:srgbClr val="C00000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主题</a:t>
              </a:r>
              <a:endParaRPr lang="zh-CN" altLang="en-US" sz="28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0" name="深色2"/>
          <p:cNvGrpSpPr/>
          <p:nvPr/>
        </p:nvGrpSpPr>
        <p:grpSpPr>
          <a:xfrm>
            <a:off x="1726337" y="2108196"/>
            <a:ext cx="1361716" cy="690488"/>
            <a:chOff x="1524000" y="1981795"/>
            <a:chExt cx="2194560" cy="556617"/>
          </a:xfrm>
        </p:grpSpPr>
        <p:sp>
          <p:nvSpPr>
            <p:cNvPr id="41" name="任意多边形 40"/>
            <p:cNvSpPr/>
            <p:nvPr/>
          </p:nvSpPr>
          <p:spPr>
            <a:xfrm>
              <a:off x="1524000" y="1981795"/>
              <a:ext cx="2194560" cy="5566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20000"/>
                    <a:lumOff val="80000"/>
                  </a:srgbClr>
                </a:gs>
                <a:gs pos="51657">
                  <a:srgbClr val="C00000">
                    <a:lumMod val="60000"/>
                    <a:lumOff val="40000"/>
                  </a:srgbClr>
                </a:gs>
                <a:gs pos="0">
                  <a:srgbClr val="C00000">
                    <a:lumMod val="20000"/>
                    <a:lumOff val="80000"/>
                  </a:srgbClr>
                </a:gs>
              </a:gsLst>
              <a:lin ang="5400000" scaled="1"/>
            </a:gradFill>
            <a:ln w="9525">
              <a:solidFill>
                <a:srgbClr val="C00000">
                  <a:lumMod val="60000"/>
                  <a:lumOff val="40000"/>
                </a:srgbClr>
              </a:solidFill>
              <a:round/>
            </a:ln>
            <a:effectLst>
              <a:outerShdw blurRad="63500" sx="101000" sy="101000" algn="ctr" rotWithShape="0">
                <a:prstClr val="black">
                  <a:alpha val="18000"/>
                </a:prstClr>
              </a:outerShdw>
            </a:effectLst>
          </p:spPr>
          <p:txBody>
            <a:bodyPr spcFirstLastPara="0" vert="horz" wrap="square" lIns="126232" tIns="76702" rIns="126232" bIns="76702" numCol="1" spcCol="1270" anchor="ctr" anchorCtr="0">
              <a:noAutofit/>
            </a:bodyPr>
            <a:lstStyle/>
            <a:p>
              <a:pPr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800" b="1">
                <a:solidFill>
                  <a:sysClr val="windowText" lastClr="000000"/>
                </a:solidFill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1549400" y="1994495"/>
              <a:ext cx="2143760" cy="5312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 rotWithShape="1">
              <a:gsLst>
                <a:gs pos="98000">
                  <a:srgbClr val="C00000">
                    <a:lumMod val="60000"/>
                    <a:lumOff val="40000"/>
                  </a:srgbClr>
                </a:gs>
                <a:gs pos="100000">
                  <a:srgbClr val="C00000">
                    <a:lumMod val="40000"/>
                    <a:lumOff val="60000"/>
                  </a:srgbClr>
                </a:gs>
                <a:gs pos="51657">
                  <a:srgbClr val="C00000"/>
                </a:gs>
                <a:gs pos="50000">
                  <a:srgbClr val="C00000">
                    <a:alpha val="70000"/>
                  </a:srgbClr>
                </a:gs>
                <a:gs pos="8000">
                  <a:srgbClr val="C00000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议程</a:t>
              </a:r>
              <a:endParaRPr lang="zh-CN" altLang="en-US" sz="28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3" name="深色3"/>
          <p:cNvGrpSpPr/>
          <p:nvPr/>
        </p:nvGrpSpPr>
        <p:grpSpPr>
          <a:xfrm>
            <a:off x="1726337" y="2833208"/>
            <a:ext cx="1361716" cy="690488"/>
            <a:chOff x="1524000" y="2566243"/>
            <a:chExt cx="2194560" cy="556617"/>
          </a:xfrm>
        </p:grpSpPr>
        <p:sp>
          <p:nvSpPr>
            <p:cNvPr id="44" name="任意多边形 43"/>
            <p:cNvSpPr/>
            <p:nvPr/>
          </p:nvSpPr>
          <p:spPr>
            <a:xfrm>
              <a:off x="1524000" y="2566243"/>
              <a:ext cx="2194560" cy="5566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20000"/>
                    <a:lumOff val="80000"/>
                  </a:srgbClr>
                </a:gs>
                <a:gs pos="51657">
                  <a:srgbClr val="C00000">
                    <a:lumMod val="60000"/>
                    <a:lumOff val="40000"/>
                  </a:srgbClr>
                </a:gs>
                <a:gs pos="0">
                  <a:srgbClr val="C00000">
                    <a:lumMod val="20000"/>
                    <a:lumOff val="80000"/>
                  </a:srgbClr>
                </a:gs>
              </a:gsLst>
              <a:lin ang="5400000" scaled="1"/>
            </a:gradFill>
            <a:ln w="9525">
              <a:solidFill>
                <a:srgbClr val="C00000">
                  <a:lumMod val="60000"/>
                  <a:lumOff val="40000"/>
                </a:srgbClr>
              </a:solidFill>
              <a:round/>
            </a:ln>
            <a:effectLst>
              <a:outerShdw blurRad="63500" sx="101000" sy="101000" algn="ctr" rotWithShape="0">
                <a:prstClr val="black">
                  <a:alpha val="18000"/>
                </a:prstClr>
              </a:outerShdw>
            </a:effectLst>
          </p:spPr>
          <p:txBody>
            <a:bodyPr spcFirstLastPara="0" vert="horz" wrap="square" lIns="126232" tIns="76702" rIns="126232" bIns="76702" numCol="1" spcCol="1270" anchor="ctr" anchorCtr="0">
              <a:noAutofit/>
            </a:bodyPr>
            <a:lstStyle/>
            <a:p>
              <a:pPr algn="ctr" defTabSz="1155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800" b="1">
                <a:solidFill>
                  <a:sysClr val="windowText" lastClr="000000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1549400" y="2578943"/>
              <a:ext cx="2143760" cy="5312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 rotWithShape="1">
              <a:gsLst>
                <a:gs pos="98000">
                  <a:srgbClr val="C00000">
                    <a:lumMod val="60000"/>
                    <a:lumOff val="40000"/>
                  </a:srgbClr>
                </a:gs>
                <a:gs pos="100000">
                  <a:srgbClr val="C00000">
                    <a:lumMod val="40000"/>
                    <a:lumOff val="60000"/>
                  </a:srgbClr>
                </a:gs>
                <a:gs pos="51657">
                  <a:srgbClr val="C00000"/>
                </a:gs>
                <a:gs pos="50000">
                  <a:srgbClr val="C00000">
                    <a:alpha val="70000"/>
                  </a:srgbClr>
                </a:gs>
                <a:gs pos="8000">
                  <a:srgbClr val="C00000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参会人</a:t>
              </a:r>
              <a:endParaRPr lang="zh-CN" altLang="en-US" sz="28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46" name="深色4"/>
          <p:cNvGrpSpPr/>
          <p:nvPr/>
        </p:nvGrpSpPr>
        <p:grpSpPr>
          <a:xfrm>
            <a:off x="1726337" y="3558220"/>
            <a:ext cx="1361716" cy="690488"/>
            <a:chOff x="1524000" y="3150691"/>
            <a:chExt cx="2194560" cy="556617"/>
          </a:xfrm>
        </p:grpSpPr>
        <p:sp>
          <p:nvSpPr>
            <p:cNvPr id="61" name="任意多边形 60"/>
            <p:cNvSpPr/>
            <p:nvPr/>
          </p:nvSpPr>
          <p:spPr>
            <a:xfrm>
              <a:off x="1524000" y="3150691"/>
              <a:ext cx="2194560" cy="5566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20000"/>
                    <a:lumOff val="80000"/>
                  </a:srgbClr>
                </a:gs>
                <a:gs pos="51657">
                  <a:srgbClr val="C00000">
                    <a:lumMod val="60000"/>
                    <a:lumOff val="40000"/>
                  </a:srgbClr>
                </a:gs>
                <a:gs pos="0">
                  <a:srgbClr val="C00000">
                    <a:lumMod val="20000"/>
                    <a:lumOff val="80000"/>
                  </a:srgbClr>
                </a:gs>
              </a:gsLst>
              <a:lin ang="5400000" scaled="1"/>
            </a:gradFill>
            <a:ln w="9525">
              <a:solidFill>
                <a:srgbClr val="C00000">
                  <a:lumMod val="60000"/>
                  <a:lumOff val="40000"/>
                </a:srgbClr>
              </a:solidFill>
              <a:round/>
            </a:ln>
            <a:effectLst>
              <a:outerShdw blurRad="63500" sx="101000" sy="101000" algn="ctr" rotWithShape="0">
                <a:prstClr val="black">
                  <a:alpha val="18000"/>
                </a:prstClr>
              </a:outerShdw>
            </a:effectLst>
          </p:spPr>
          <p:txBody>
            <a:bodyPr spcFirstLastPara="0" vert="horz" wrap="square" lIns="133852" tIns="80512" rIns="133852" bIns="80512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8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2" name="任意多边形 61"/>
            <p:cNvSpPr/>
            <p:nvPr/>
          </p:nvSpPr>
          <p:spPr>
            <a:xfrm>
              <a:off x="1549400" y="3163391"/>
              <a:ext cx="2143760" cy="5312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 rotWithShape="1">
              <a:gsLst>
                <a:gs pos="98000">
                  <a:srgbClr val="C00000">
                    <a:lumMod val="60000"/>
                    <a:lumOff val="40000"/>
                  </a:srgbClr>
                </a:gs>
                <a:gs pos="100000">
                  <a:srgbClr val="C00000">
                    <a:lumMod val="40000"/>
                    <a:lumOff val="60000"/>
                  </a:srgbClr>
                </a:gs>
                <a:gs pos="51657">
                  <a:srgbClr val="C00000"/>
                </a:gs>
                <a:gs pos="50000">
                  <a:srgbClr val="C00000">
                    <a:alpha val="70000"/>
                  </a:srgbClr>
                </a:gs>
                <a:gs pos="8000">
                  <a:srgbClr val="C00000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anchor="ctr"/>
            <a:lstStyle/>
            <a:p>
              <a:pPr lvl="0" algn="ctr">
                <a:defRPr/>
              </a:pPr>
              <a:r>
                <a:rPr lang="zh-CN" altLang="en-US" sz="28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主持人</a:t>
              </a:r>
              <a:endParaRPr lang="zh-CN" altLang="en-US" sz="28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深色5"/>
          <p:cNvGrpSpPr/>
          <p:nvPr/>
        </p:nvGrpSpPr>
        <p:grpSpPr>
          <a:xfrm>
            <a:off x="1726337" y="4283232"/>
            <a:ext cx="1361716" cy="690488"/>
            <a:chOff x="1524000" y="3735139"/>
            <a:chExt cx="2194560" cy="556617"/>
          </a:xfrm>
        </p:grpSpPr>
        <p:sp>
          <p:nvSpPr>
            <p:cNvPr id="64" name="任意多边形 63"/>
            <p:cNvSpPr/>
            <p:nvPr/>
          </p:nvSpPr>
          <p:spPr>
            <a:xfrm>
              <a:off x="1524000" y="3735139"/>
              <a:ext cx="2194560" cy="5566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20000"/>
                    <a:lumOff val="80000"/>
                  </a:srgbClr>
                </a:gs>
                <a:gs pos="51657">
                  <a:srgbClr val="C00000">
                    <a:lumMod val="60000"/>
                    <a:lumOff val="40000"/>
                  </a:srgbClr>
                </a:gs>
                <a:gs pos="0">
                  <a:srgbClr val="C00000">
                    <a:lumMod val="20000"/>
                    <a:lumOff val="80000"/>
                  </a:srgbClr>
                </a:gs>
              </a:gsLst>
              <a:lin ang="5400000" scaled="1"/>
            </a:gradFill>
            <a:ln w="9525">
              <a:solidFill>
                <a:srgbClr val="C00000">
                  <a:lumMod val="60000"/>
                  <a:lumOff val="40000"/>
                </a:srgbClr>
              </a:solidFill>
              <a:round/>
            </a:ln>
            <a:effectLst>
              <a:outerShdw blurRad="63500" sx="101000" sy="101000" algn="ctr" rotWithShape="0">
                <a:prstClr val="black">
                  <a:alpha val="18000"/>
                </a:prstClr>
              </a:outerShdw>
            </a:effectLst>
          </p:spPr>
          <p:txBody>
            <a:bodyPr spcFirstLastPara="0" vert="horz" wrap="square" lIns="133852" tIns="80512" rIns="133852" bIns="80512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8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5" name="任意多边形 64"/>
            <p:cNvSpPr/>
            <p:nvPr/>
          </p:nvSpPr>
          <p:spPr>
            <a:xfrm>
              <a:off x="1549400" y="3747839"/>
              <a:ext cx="2143760" cy="5312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 rotWithShape="1">
              <a:gsLst>
                <a:gs pos="98000">
                  <a:srgbClr val="C00000">
                    <a:lumMod val="60000"/>
                    <a:lumOff val="40000"/>
                  </a:srgbClr>
                </a:gs>
                <a:gs pos="100000">
                  <a:srgbClr val="C00000">
                    <a:lumMod val="40000"/>
                    <a:lumOff val="60000"/>
                  </a:srgbClr>
                </a:gs>
                <a:gs pos="51657">
                  <a:srgbClr val="C00000"/>
                </a:gs>
                <a:gs pos="50000">
                  <a:srgbClr val="C00000">
                    <a:alpha val="70000"/>
                  </a:srgbClr>
                </a:gs>
                <a:gs pos="8000">
                  <a:srgbClr val="C00000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anchor="ctr"/>
            <a:lstStyle/>
            <a:p>
              <a:pPr lvl="0" algn="ctr">
                <a:defRPr/>
              </a:pPr>
              <a:r>
                <a:rPr lang="zh-CN" altLang="en-US" sz="28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记录</a:t>
              </a:r>
              <a:endParaRPr lang="zh-CN" altLang="en-US" sz="28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6" name="深色6"/>
          <p:cNvGrpSpPr/>
          <p:nvPr/>
        </p:nvGrpSpPr>
        <p:grpSpPr>
          <a:xfrm>
            <a:off x="1726337" y="5008244"/>
            <a:ext cx="1361716" cy="690488"/>
            <a:chOff x="1524000" y="4319587"/>
            <a:chExt cx="2194560" cy="556617"/>
          </a:xfrm>
        </p:grpSpPr>
        <p:sp>
          <p:nvSpPr>
            <p:cNvPr id="67" name="任意多边形 66"/>
            <p:cNvSpPr/>
            <p:nvPr/>
          </p:nvSpPr>
          <p:spPr>
            <a:xfrm>
              <a:off x="1524000" y="4319587"/>
              <a:ext cx="2194560" cy="5566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20000"/>
                    <a:lumOff val="80000"/>
                  </a:srgbClr>
                </a:gs>
                <a:gs pos="51657">
                  <a:srgbClr val="C00000">
                    <a:lumMod val="60000"/>
                    <a:lumOff val="40000"/>
                  </a:srgbClr>
                </a:gs>
                <a:gs pos="0">
                  <a:srgbClr val="C00000">
                    <a:lumMod val="20000"/>
                    <a:lumOff val="80000"/>
                  </a:srgbClr>
                </a:gs>
              </a:gsLst>
              <a:lin ang="5400000" scaled="1"/>
            </a:gradFill>
            <a:ln w="9525">
              <a:solidFill>
                <a:srgbClr val="C00000">
                  <a:lumMod val="60000"/>
                  <a:lumOff val="40000"/>
                </a:srgbClr>
              </a:solidFill>
              <a:round/>
            </a:ln>
            <a:effectLst>
              <a:outerShdw blurRad="63500" sx="101000" sy="101000" algn="ctr" rotWithShape="0">
                <a:prstClr val="black">
                  <a:alpha val="18000"/>
                </a:prstClr>
              </a:outerShdw>
            </a:effectLst>
          </p:spPr>
          <p:txBody>
            <a:bodyPr spcFirstLastPara="0" vert="horz" wrap="square" lIns="133852" tIns="80512" rIns="133852" bIns="80512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8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8" name="任意多边形 67"/>
            <p:cNvSpPr/>
            <p:nvPr/>
          </p:nvSpPr>
          <p:spPr>
            <a:xfrm>
              <a:off x="1549400" y="4332287"/>
              <a:ext cx="2143760" cy="5312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 rotWithShape="1">
              <a:gsLst>
                <a:gs pos="98000">
                  <a:srgbClr val="C00000">
                    <a:lumMod val="60000"/>
                    <a:lumOff val="40000"/>
                  </a:srgbClr>
                </a:gs>
                <a:gs pos="100000">
                  <a:srgbClr val="C00000">
                    <a:lumMod val="40000"/>
                    <a:lumOff val="60000"/>
                  </a:srgbClr>
                </a:gs>
                <a:gs pos="51657">
                  <a:srgbClr val="C00000"/>
                </a:gs>
                <a:gs pos="50000">
                  <a:srgbClr val="C00000">
                    <a:alpha val="70000"/>
                  </a:srgbClr>
                </a:gs>
                <a:gs pos="8000">
                  <a:srgbClr val="C00000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anchor="ctr"/>
            <a:lstStyle/>
            <a:p>
              <a:pPr lvl="0" algn="ctr">
                <a:defRPr/>
              </a:pPr>
              <a:r>
                <a:rPr lang="zh-CN" altLang="en-US" sz="28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时间</a:t>
              </a:r>
              <a:endParaRPr lang="zh-CN" altLang="en-US" sz="28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深色7"/>
          <p:cNvGrpSpPr/>
          <p:nvPr/>
        </p:nvGrpSpPr>
        <p:grpSpPr>
          <a:xfrm>
            <a:off x="1726337" y="5733256"/>
            <a:ext cx="1361716" cy="690488"/>
            <a:chOff x="1524000" y="4904035"/>
            <a:chExt cx="2194560" cy="556617"/>
          </a:xfrm>
        </p:grpSpPr>
        <p:sp>
          <p:nvSpPr>
            <p:cNvPr id="70" name="任意多边形 69"/>
            <p:cNvSpPr/>
            <p:nvPr/>
          </p:nvSpPr>
          <p:spPr>
            <a:xfrm>
              <a:off x="1524000" y="4904035"/>
              <a:ext cx="2194560" cy="5566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20000"/>
                    <a:lumOff val="80000"/>
                  </a:srgbClr>
                </a:gs>
                <a:gs pos="51657">
                  <a:srgbClr val="C00000">
                    <a:lumMod val="60000"/>
                    <a:lumOff val="40000"/>
                  </a:srgbClr>
                </a:gs>
                <a:gs pos="0">
                  <a:srgbClr val="C00000">
                    <a:lumMod val="20000"/>
                    <a:lumOff val="80000"/>
                  </a:srgbClr>
                </a:gs>
              </a:gsLst>
              <a:lin ang="5400000" scaled="1"/>
            </a:gradFill>
            <a:ln w="9525">
              <a:solidFill>
                <a:srgbClr val="C00000">
                  <a:lumMod val="60000"/>
                  <a:lumOff val="40000"/>
                </a:srgbClr>
              </a:solidFill>
              <a:round/>
            </a:ln>
            <a:effectLst>
              <a:outerShdw blurRad="63500" sx="101000" sy="101000" algn="ctr" rotWithShape="0">
                <a:prstClr val="black">
                  <a:alpha val="18000"/>
                </a:prstClr>
              </a:outerShdw>
            </a:effectLst>
          </p:spPr>
          <p:txBody>
            <a:bodyPr spcFirstLastPara="0" vert="horz" wrap="square" lIns="133852" tIns="80512" rIns="133852" bIns="80512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endParaRPr lang="zh-CN" altLang="en-US" sz="2800" b="1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1" name="任意多边形 70"/>
            <p:cNvSpPr/>
            <p:nvPr/>
          </p:nvSpPr>
          <p:spPr>
            <a:xfrm>
              <a:off x="1549400" y="4916735"/>
              <a:ext cx="2143760" cy="531217"/>
            </a:xfrm>
            <a:custGeom>
              <a:avLst/>
              <a:gdLst>
                <a:gd name="connsiteX0" fmla="*/ 0 w 2194560"/>
                <a:gd name="connsiteY0" fmla="*/ 92771 h 556617"/>
                <a:gd name="connsiteX1" fmla="*/ 92771 w 2194560"/>
                <a:gd name="connsiteY1" fmla="*/ 0 h 556617"/>
                <a:gd name="connsiteX2" fmla="*/ 2101789 w 2194560"/>
                <a:gd name="connsiteY2" fmla="*/ 0 h 556617"/>
                <a:gd name="connsiteX3" fmla="*/ 2194560 w 2194560"/>
                <a:gd name="connsiteY3" fmla="*/ 92771 h 556617"/>
                <a:gd name="connsiteX4" fmla="*/ 2194560 w 2194560"/>
                <a:gd name="connsiteY4" fmla="*/ 463846 h 556617"/>
                <a:gd name="connsiteX5" fmla="*/ 2101789 w 2194560"/>
                <a:gd name="connsiteY5" fmla="*/ 556617 h 556617"/>
                <a:gd name="connsiteX6" fmla="*/ 92771 w 2194560"/>
                <a:gd name="connsiteY6" fmla="*/ 556617 h 556617"/>
                <a:gd name="connsiteX7" fmla="*/ 0 w 2194560"/>
                <a:gd name="connsiteY7" fmla="*/ 463846 h 556617"/>
                <a:gd name="connsiteX8" fmla="*/ 0 w 2194560"/>
                <a:gd name="connsiteY8" fmla="*/ 92771 h 556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94560" h="556617">
                  <a:moveTo>
                    <a:pt x="0" y="92771"/>
                  </a:moveTo>
                  <a:cubicBezTo>
                    <a:pt x="0" y="41535"/>
                    <a:pt x="41535" y="0"/>
                    <a:pt x="92771" y="0"/>
                  </a:cubicBezTo>
                  <a:lnTo>
                    <a:pt x="2101789" y="0"/>
                  </a:lnTo>
                  <a:cubicBezTo>
                    <a:pt x="2153025" y="0"/>
                    <a:pt x="2194560" y="41535"/>
                    <a:pt x="2194560" y="92771"/>
                  </a:cubicBezTo>
                  <a:lnTo>
                    <a:pt x="2194560" y="463846"/>
                  </a:lnTo>
                  <a:cubicBezTo>
                    <a:pt x="2194560" y="515082"/>
                    <a:pt x="2153025" y="556617"/>
                    <a:pt x="2101789" y="556617"/>
                  </a:cubicBezTo>
                  <a:lnTo>
                    <a:pt x="92771" y="556617"/>
                  </a:lnTo>
                  <a:cubicBezTo>
                    <a:pt x="41535" y="556617"/>
                    <a:pt x="0" y="515082"/>
                    <a:pt x="0" y="463846"/>
                  </a:cubicBezTo>
                  <a:lnTo>
                    <a:pt x="0" y="92771"/>
                  </a:lnTo>
                  <a:close/>
                </a:path>
              </a:pathLst>
            </a:custGeom>
            <a:gradFill rotWithShape="1">
              <a:gsLst>
                <a:gs pos="98000">
                  <a:srgbClr val="C00000">
                    <a:lumMod val="60000"/>
                    <a:lumOff val="40000"/>
                  </a:srgbClr>
                </a:gs>
                <a:gs pos="100000">
                  <a:srgbClr val="C00000">
                    <a:lumMod val="40000"/>
                    <a:lumOff val="60000"/>
                  </a:srgbClr>
                </a:gs>
                <a:gs pos="51657">
                  <a:srgbClr val="C00000"/>
                </a:gs>
                <a:gs pos="50000">
                  <a:srgbClr val="C00000">
                    <a:alpha val="70000"/>
                  </a:srgbClr>
                </a:gs>
                <a:gs pos="8000">
                  <a:srgbClr val="C00000">
                    <a:lumMod val="60000"/>
                    <a:lumOff val="40000"/>
                  </a:srgb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800" b="1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地点</a:t>
              </a:r>
              <a:endParaRPr lang="zh-CN" altLang="en-US" sz="2800" b="1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701940" y="1777256"/>
            <a:ext cx="4898457" cy="441340"/>
            <a:chOff x="3779912" y="1777380"/>
            <a:chExt cx="4896544" cy="441340"/>
          </a:xfrm>
        </p:grpSpPr>
        <p:sp>
          <p:nvSpPr>
            <p:cNvPr id="9" name="矩形 8"/>
            <p:cNvSpPr/>
            <p:nvPr/>
          </p:nvSpPr>
          <p:spPr>
            <a:xfrm>
              <a:off x="3779912" y="1777380"/>
              <a:ext cx="4896544" cy="432048"/>
            </a:xfrm>
            <a:prstGeom prst="rect">
              <a:avLst/>
            </a:prstGeom>
            <a:noFill/>
            <a:ln w="12700">
              <a:solidFill>
                <a:srgbClr val="3782C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779912" y="1777380"/>
              <a:ext cx="432048" cy="432048"/>
            </a:xfrm>
            <a:prstGeom prst="rect">
              <a:avLst/>
            </a:prstGeom>
            <a:gradFill>
              <a:gsLst>
                <a:gs pos="0">
                  <a:srgbClr val="3782C5"/>
                </a:gs>
                <a:gs pos="100000">
                  <a:srgbClr val="2857A5"/>
                </a:gs>
              </a:gsLst>
              <a:lin ang="5400000" scaled="0"/>
            </a:gradFill>
            <a:ln w="12700">
              <a:solidFill>
                <a:srgbClr val="3782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1</a:t>
              </a:r>
              <a:endParaRPr lang="zh-CN" alt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382368" y="1849388"/>
              <a:ext cx="4078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会议前缺乏准备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2" name="Picture 3" descr="C:\Documents and Settings\tdz\桌面\未标题-1 拷贝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7502945" y="1561233"/>
            <a:ext cx="2726183" cy="149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组合 12"/>
          <p:cNvGrpSpPr/>
          <p:nvPr/>
        </p:nvGrpSpPr>
        <p:grpSpPr>
          <a:xfrm>
            <a:off x="1711543" y="3542264"/>
            <a:ext cx="8456739" cy="2843504"/>
            <a:chOff x="474663" y="2736559"/>
            <a:chExt cx="8453437" cy="2843504"/>
          </a:xfrm>
        </p:grpSpPr>
        <p:sp>
          <p:nvSpPr>
            <p:cNvPr id="14" name="Freeform 2"/>
            <p:cNvSpPr/>
            <p:nvPr/>
          </p:nvSpPr>
          <p:spPr bwMode="auto">
            <a:xfrm>
              <a:off x="5627440" y="3632200"/>
              <a:ext cx="1327150" cy="1536700"/>
            </a:xfrm>
            <a:custGeom>
              <a:avLst/>
              <a:gdLst>
                <a:gd name="T0" fmla="*/ 0 w 960"/>
                <a:gd name="T1" fmla="*/ 2147483647 h 1110"/>
                <a:gd name="T2" fmla="*/ 2147483647 w 960"/>
                <a:gd name="T3" fmla="*/ 0 h 1110"/>
                <a:gd name="T4" fmla="*/ 2147483647 w 960"/>
                <a:gd name="T5" fmla="*/ 2147483647 h 1110"/>
                <a:gd name="T6" fmla="*/ 0 w 960"/>
                <a:gd name="T7" fmla="*/ 2147483647 h 1110"/>
                <a:gd name="T8" fmla="*/ 0 w 960"/>
                <a:gd name="T9" fmla="*/ 2147483647 h 11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0" h="1110">
                  <a:moveTo>
                    <a:pt x="0" y="390"/>
                  </a:moveTo>
                  <a:lnTo>
                    <a:pt x="952" y="0"/>
                  </a:lnTo>
                  <a:lnTo>
                    <a:pt x="960" y="1110"/>
                  </a:lnTo>
                  <a:lnTo>
                    <a:pt x="0" y="1110"/>
                  </a:lnTo>
                  <a:lnTo>
                    <a:pt x="0" y="390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60000"/>
                    <a:lumOff val="40000"/>
                  </a:srgbClr>
                </a:gs>
                <a:gs pos="0">
                  <a:srgbClr val="C00000"/>
                </a:gs>
              </a:gsLst>
              <a:lin ang="162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vert="eaVert" anchor="ctr"/>
            <a:lstStyle/>
            <a:p>
              <a:pPr>
                <a:defRPr/>
              </a:pPr>
              <a:endParaRPr lang="zh-CN" altLang="en-US" sz="32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Freeform 4"/>
            <p:cNvSpPr/>
            <p:nvPr/>
          </p:nvSpPr>
          <p:spPr bwMode="auto">
            <a:xfrm>
              <a:off x="7102227" y="3082925"/>
              <a:ext cx="1336675" cy="2085975"/>
            </a:xfrm>
            <a:custGeom>
              <a:avLst/>
              <a:gdLst>
                <a:gd name="T0" fmla="*/ 0 w 967"/>
                <a:gd name="T1" fmla="*/ 2147483647 h 1507"/>
                <a:gd name="T2" fmla="*/ 2147483647 w 967"/>
                <a:gd name="T3" fmla="*/ 0 h 1507"/>
                <a:gd name="T4" fmla="*/ 2147483647 w 967"/>
                <a:gd name="T5" fmla="*/ 2147483647 h 1507"/>
                <a:gd name="T6" fmla="*/ 2147483647 w 967"/>
                <a:gd name="T7" fmla="*/ 2147483647 h 1507"/>
                <a:gd name="T8" fmla="*/ 0 w 967"/>
                <a:gd name="T9" fmla="*/ 2147483647 h 150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7" h="1507">
                  <a:moveTo>
                    <a:pt x="0" y="381"/>
                  </a:moveTo>
                  <a:lnTo>
                    <a:pt x="949" y="0"/>
                  </a:lnTo>
                  <a:lnTo>
                    <a:pt x="967" y="1507"/>
                  </a:lnTo>
                  <a:lnTo>
                    <a:pt x="7" y="1507"/>
                  </a:lnTo>
                  <a:lnTo>
                    <a:pt x="0" y="381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60000"/>
                    <a:lumOff val="40000"/>
                  </a:srgbClr>
                </a:gs>
                <a:gs pos="0">
                  <a:srgbClr val="C00000"/>
                </a:gs>
              </a:gsLst>
              <a:lin ang="162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vert="eaVert" anchor="ctr"/>
            <a:lstStyle/>
            <a:p>
              <a:pPr>
                <a:defRPr/>
              </a:pPr>
              <a:endParaRPr lang="zh-CN" altLang="en-US" sz="32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/>
            <p:nvPr/>
          </p:nvSpPr>
          <p:spPr bwMode="auto">
            <a:xfrm>
              <a:off x="4139952" y="4233863"/>
              <a:ext cx="1331913" cy="935037"/>
            </a:xfrm>
            <a:custGeom>
              <a:avLst/>
              <a:gdLst>
                <a:gd name="T0" fmla="*/ 0 w 963"/>
                <a:gd name="T1" fmla="*/ 2147483647 h 691"/>
                <a:gd name="T2" fmla="*/ 2147483647 w 963"/>
                <a:gd name="T3" fmla="*/ 0 h 691"/>
                <a:gd name="T4" fmla="*/ 2147483647 w 963"/>
                <a:gd name="T5" fmla="*/ 2147483647 h 691"/>
                <a:gd name="T6" fmla="*/ 2147483647 w 963"/>
                <a:gd name="T7" fmla="*/ 2147483647 h 691"/>
                <a:gd name="T8" fmla="*/ 0 w 963"/>
                <a:gd name="T9" fmla="*/ 2147483647 h 69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963" h="691">
                  <a:moveTo>
                    <a:pt x="0" y="328"/>
                  </a:moveTo>
                  <a:lnTo>
                    <a:pt x="944" y="0"/>
                  </a:lnTo>
                  <a:lnTo>
                    <a:pt x="963" y="691"/>
                  </a:lnTo>
                  <a:lnTo>
                    <a:pt x="3" y="691"/>
                  </a:lnTo>
                  <a:lnTo>
                    <a:pt x="0" y="328"/>
                  </a:lnTo>
                  <a:close/>
                </a:path>
              </a:pathLst>
            </a:custGeom>
            <a:gradFill>
              <a:gsLst>
                <a:gs pos="100000">
                  <a:srgbClr val="C00000">
                    <a:lumMod val="60000"/>
                    <a:lumOff val="40000"/>
                  </a:srgbClr>
                </a:gs>
                <a:gs pos="0">
                  <a:srgbClr val="C00000"/>
                </a:gs>
              </a:gsLst>
              <a:lin ang="16200000" scaled="0"/>
            </a:gradFill>
            <a:ln w="3175" cap="flat" cmpd="sng" algn="ctr">
              <a:noFill/>
              <a:prstDash val="solid"/>
            </a:ln>
            <a:effectLst/>
          </p:spPr>
          <p:txBody>
            <a:bodyPr vert="eaVert" anchor="ctr"/>
            <a:lstStyle/>
            <a:p>
              <a:pPr>
                <a:defRPr/>
              </a:pPr>
              <a:endParaRPr lang="zh-CN" altLang="en-US" sz="32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 Box 10"/>
            <p:cNvSpPr txBox="1">
              <a:spLocks noChangeArrowheads="1"/>
            </p:cNvSpPr>
            <p:nvPr/>
          </p:nvSpPr>
          <p:spPr bwMode="auto">
            <a:xfrm>
              <a:off x="4947990" y="4640263"/>
              <a:ext cx="501650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40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1</a:t>
              </a:r>
              <a:endPara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8" name="Text Box 11"/>
            <p:cNvSpPr txBox="1">
              <a:spLocks noChangeArrowheads="1"/>
            </p:cNvSpPr>
            <p:nvPr/>
          </p:nvSpPr>
          <p:spPr bwMode="auto">
            <a:xfrm>
              <a:off x="6443415" y="4640263"/>
              <a:ext cx="501650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40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</a:t>
              </a:r>
              <a:endPara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Text Box 12"/>
            <p:cNvSpPr txBox="1">
              <a:spLocks noChangeArrowheads="1"/>
            </p:cNvSpPr>
            <p:nvPr/>
          </p:nvSpPr>
          <p:spPr bwMode="auto">
            <a:xfrm>
              <a:off x="7910265" y="4640263"/>
              <a:ext cx="501650" cy="7016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defRPr/>
              </a:pPr>
              <a:r>
                <a:rPr lang="en-US" altLang="zh-CN" sz="4000" kern="0" dirty="0">
                  <a:solidFill>
                    <a:sysClr val="window" lastClr="FFFFFF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3</a:t>
              </a:r>
              <a:endParaRPr lang="en-US" altLang="zh-CN" sz="4000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Line 14"/>
            <p:cNvSpPr>
              <a:spLocks noChangeShapeType="1"/>
            </p:cNvSpPr>
            <p:nvPr/>
          </p:nvSpPr>
          <p:spPr bwMode="auto">
            <a:xfrm flipH="1" flipV="1">
              <a:off x="604837" y="5072211"/>
              <a:ext cx="3678747" cy="3795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1" name="Rectangle 15"/>
            <p:cNvSpPr>
              <a:spLocks noChangeArrowheads="1"/>
            </p:cNvSpPr>
            <p:nvPr/>
          </p:nvSpPr>
          <p:spPr bwMode="auto">
            <a:xfrm>
              <a:off x="515938" y="4346960"/>
              <a:ext cx="3767646" cy="6570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没有提前准备好会议议题、议程、会议材料、参与人、主持人、记录人等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2" name="Line 16"/>
            <p:cNvSpPr>
              <a:spLocks noChangeShapeType="1"/>
            </p:cNvSpPr>
            <p:nvPr/>
          </p:nvSpPr>
          <p:spPr bwMode="auto">
            <a:xfrm flipH="1">
              <a:off x="604837" y="4201832"/>
              <a:ext cx="6221264" cy="10079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15937" y="3752105"/>
              <a:ext cx="5927477" cy="3615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开会前没有提前通知与会者相关事宜及会议材料学习；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4" name="Line 18"/>
            <p:cNvSpPr>
              <a:spLocks noChangeShapeType="1"/>
            </p:cNvSpPr>
            <p:nvPr/>
          </p:nvSpPr>
          <p:spPr bwMode="auto">
            <a:xfrm flipH="1">
              <a:off x="604837" y="3488619"/>
              <a:ext cx="7677925" cy="3212"/>
            </a:xfrm>
            <a:prstGeom prst="line">
              <a:avLst/>
            </a:prstGeom>
            <a:noFill/>
            <a:ln w="9525">
              <a:solidFill>
                <a:srgbClr val="808080"/>
              </a:solidFill>
              <a:round/>
              <a:head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5" name="Rectangle 19"/>
            <p:cNvSpPr>
              <a:spLocks noChangeArrowheads="1"/>
            </p:cNvSpPr>
            <p:nvPr/>
          </p:nvSpPr>
          <p:spPr bwMode="auto">
            <a:xfrm>
              <a:off x="515938" y="2736559"/>
              <a:ext cx="7254626" cy="6570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没有提前准备好会场、开会设施（比如电脑、投影仪、麦克风、白板、白板笔、激光笔）、会议讨论材料、会议签到表等。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6" name="AutoShape 23"/>
            <p:cNvSpPr>
              <a:spLocks noChangeArrowheads="1"/>
            </p:cNvSpPr>
            <p:nvPr/>
          </p:nvSpPr>
          <p:spPr bwMode="auto">
            <a:xfrm rot="10800000">
              <a:off x="474663" y="5207000"/>
              <a:ext cx="8453437" cy="373063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1959 w 21600"/>
                <a:gd name="T13" fmla="*/ 1959 h 21600"/>
                <a:gd name="T14" fmla="*/ 19641 w 21600"/>
                <a:gd name="T15" fmla="*/ 19641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17" y="21600"/>
                  </a:lnTo>
                  <a:lnTo>
                    <a:pt x="21283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rgbClr val="5F5F5F">
                    <a:alpha val="0"/>
                  </a:srgbClr>
                </a:gs>
                <a:gs pos="100000">
                  <a:sysClr val="windowText" lastClr="000000">
                    <a:alpha val="17998"/>
                  </a:sys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7" name="Line 24"/>
            <p:cNvSpPr>
              <a:spLocks noChangeShapeType="1"/>
            </p:cNvSpPr>
            <p:nvPr/>
          </p:nvSpPr>
          <p:spPr bwMode="auto">
            <a:xfrm>
              <a:off x="600075" y="5168900"/>
              <a:ext cx="8207375" cy="0"/>
            </a:xfrm>
            <a:prstGeom prst="line">
              <a:avLst/>
            </a:prstGeom>
            <a:noFill/>
            <a:ln w="28575">
              <a:solidFill>
                <a:srgbClr val="FFFF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组合 75"/>
          <p:cNvGrpSpPr/>
          <p:nvPr/>
        </p:nvGrpSpPr>
        <p:grpSpPr>
          <a:xfrm>
            <a:off x="1860013" y="1473073"/>
            <a:ext cx="4898457" cy="441340"/>
            <a:chOff x="3779912" y="1777380"/>
            <a:chExt cx="4896544" cy="441340"/>
          </a:xfrm>
        </p:grpSpPr>
        <p:sp>
          <p:nvSpPr>
            <p:cNvPr id="77" name="矩形 76"/>
            <p:cNvSpPr/>
            <p:nvPr/>
          </p:nvSpPr>
          <p:spPr>
            <a:xfrm>
              <a:off x="3779912" y="1777380"/>
              <a:ext cx="4896544" cy="432048"/>
            </a:xfrm>
            <a:prstGeom prst="rect">
              <a:avLst/>
            </a:prstGeom>
            <a:noFill/>
            <a:ln w="12700">
              <a:solidFill>
                <a:srgbClr val="3782C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矩形 77"/>
            <p:cNvSpPr/>
            <p:nvPr/>
          </p:nvSpPr>
          <p:spPr>
            <a:xfrm>
              <a:off x="3779912" y="1777380"/>
              <a:ext cx="432048" cy="432048"/>
            </a:xfrm>
            <a:prstGeom prst="rect">
              <a:avLst/>
            </a:prstGeom>
            <a:gradFill>
              <a:gsLst>
                <a:gs pos="0">
                  <a:srgbClr val="3782C5"/>
                </a:gs>
                <a:gs pos="100000">
                  <a:srgbClr val="2857A5"/>
                </a:gs>
              </a:gsLst>
              <a:lin ang="5400000" scaled="0"/>
            </a:gradFill>
            <a:ln w="12700">
              <a:solidFill>
                <a:srgbClr val="3782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2</a:t>
              </a:r>
              <a:endParaRPr lang="zh-CN" altLang="en-US" dirty="0"/>
            </a:p>
          </p:txBody>
        </p:sp>
        <p:sp>
          <p:nvSpPr>
            <p:cNvPr id="79" name="TextBox 78"/>
            <p:cNvSpPr txBox="1"/>
            <p:nvPr/>
          </p:nvSpPr>
          <p:spPr>
            <a:xfrm>
              <a:off x="4382368" y="1849388"/>
              <a:ext cx="4078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会议中缺乏控制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482491" y="2193152"/>
            <a:ext cx="9132008" cy="4154516"/>
            <a:chOff x="-133216" y="1272816"/>
            <a:chExt cx="9383579" cy="4270632"/>
          </a:xfrm>
        </p:grpSpPr>
        <p:grpSp>
          <p:nvGrpSpPr>
            <p:cNvPr id="81" name="组合 80"/>
            <p:cNvGrpSpPr/>
            <p:nvPr/>
          </p:nvGrpSpPr>
          <p:grpSpPr>
            <a:xfrm>
              <a:off x="1417638" y="1272816"/>
              <a:ext cx="7832725" cy="4270632"/>
              <a:chOff x="1417638" y="1272816"/>
              <a:chExt cx="7832725" cy="4270632"/>
            </a:xfrm>
          </p:grpSpPr>
          <p:sp>
            <p:nvSpPr>
              <p:cNvPr id="90" name="Freeform 2"/>
              <p:cNvSpPr/>
              <p:nvPr/>
            </p:nvSpPr>
            <p:spPr bwMode="auto">
              <a:xfrm flipH="1">
                <a:off x="5707063" y="3692525"/>
                <a:ext cx="876300" cy="236537"/>
              </a:xfrm>
              <a:custGeom>
                <a:avLst/>
                <a:gdLst>
                  <a:gd name="T0" fmla="*/ 329430154 w 2331"/>
                  <a:gd name="T1" fmla="*/ 81322314 h 688"/>
                  <a:gd name="T2" fmla="*/ 14697855 w 2331"/>
                  <a:gd name="T3" fmla="*/ 16311770 h 688"/>
                  <a:gd name="T4" fmla="*/ 294805214 w 2331"/>
                  <a:gd name="T5" fmla="*/ 0 h 688"/>
                  <a:gd name="T6" fmla="*/ 329430154 w 2331"/>
                  <a:gd name="T7" fmla="*/ 81322314 h 6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31"/>
                  <a:gd name="T13" fmla="*/ 0 h 688"/>
                  <a:gd name="T14" fmla="*/ 2331 w 2331"/>
                  <a:gd name="T15" fmla="*/ 688 h 6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Freeform 4"/>
              <p:cNvSpPr/>
              <p:nvPr/>
            </p:nvSpPr>
            <p:spPr bwMode="auto">
              <a:xfrm flipH="1">
                <a:off x="6996113" y="3609975"/>
                <a:ext cx="863600" cy="388937"/>
              </a:xfrm>
              <a:custGeom>
                <a:avLst/>
                <a:gdLst>
                  <a:gd name="T0" fmla="*/ 319950648 w 2331"/>
                  <a:gd name="T1" fmla="*/ 219872078 h 688"/>
                  <a:gd name="T2" fmla="*/ 14274778 w 2331"/>
                  <a:gd name="T3" fmla="*/ 44102516 h 688"/>
                  <a:gd name="T4" fmla="*/ 286322116 w 2331"/>
                  <a:gd name="T5" fmla="*/ 0 h 688"/>
                  <a:gd name="T6" fmla="*/ 319950648 w 2331"/>
                  <a:gd name="T7" fmla="*/ 219872078 h 6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31"/>
                  <a:gd name="T13" fmla="*/ 0 h 688"/>
                  <a:gd name="T14" fmla="*/ 2331 w 2331"/>
                  <a:gd name="T15" fmla="*/ 688 h 6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Freeform 5"/>
              <p:cNvSpPr/>
              <p:nvPr/>
            </p:nvSpPr>
            <p:spPr bwMode="auto">
              <a:xfrm flipH="1">
                <a:off x="8412163" y="3746500"/>
                <a:ext cx="838200" cy="363537"/>
              </a:xfrm>
              <a:custGeom>
                <a:avLst/>
                <a:gdLst>
                  <a:gd name="T0" fmla="*/ 301406795 w 2331"/>
                  <a:gd name="T1" fmla="*/ 192091788 h 688"/>
                  <a:gd name="T2" fmla="*/ 13447518 w 2331"/>
                  <a:gd name="T3" fmla="*/ 38530166 h 688"/>
                  <a:gd name="T4" fmla="*/ 269727438 w 2331"/>
                  <a:gd name="T5" fmla="*/ 0 h 688"/>
                  <a:gd name="T6" fmla="*/ 301406795 w 2331"/>
                  <a:gd name="T7" fmla="*/ 192091788 h 6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31"/>
                  <a:gd name="T13" fmla="*/ 0 h 688"/>
                  <a:gd name="T14" fmla="*/ 2331 w 2331"/>
                  <a:gd name="T15" fmla="*/ 688 h 6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3" name="Freeform 7"/>
              <p:cNvSpPr/>
              <p:nvPr/>
            </p:nvSpPr>
            <p:spPr bwMode="auto">
              <a:xfrm>
                <a:off x="2713038" y="3692525"/>
                <a:ext cx="885825" cy="236537"/>
              </a:xfrm>
              <a:custGeom>
                <a:avLst/>
                <a:gdLst>
                  <a:gd name="T0" fmla="*/ 336630601 w 2331"/>
                  <a:gd name="T1" fmla="*/ 81322314 h 688"/>
                  <a:gd name="T2" fmla="*/ 15019123 w 2331"/>
                  <a:gd name="T3" fmla="*/ 16311770 h 688"/>
                  <a:gd name="T4" fmla="*/ 301248903 w 2331"/>
                  <a:gd name="T5" fmla="*/ 0 h 688"/>
                  <a:gd name="T6" fmla="*/ 336630601 w 2331"/>
                  <a:gd name="T7" fmla="*/ 81322314 h 6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31"/>
                  <a:gd name="T13" fmla="*/ 0 h 688"/>
                  <a:gd name="T14" fmla="*/ 2331 w 2331"/>
                  <a:gd name="T15" fmla="*/ 688 h 6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4" name="Freeform 10"/>
              <p:cNvSpPr/>
              <p:nvPr/>
            </p:nvSpPr>
            <p:spPr bwMode="auto">
              <a:xfrm>
                <a:off x="2270126" y="2817812"/>
                <a:ext cx="1082675" cy="1189038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322555066 h 1069"/>
                  <a:gd name="T4" fmla="*/ 1204712390 w 973"/>
                  <a:gd name="T5" fmla="*/ 1300285908 h 1069"/>
                  <a:gd name="T6" fmla="*/ 1204712390 w 973"/>
                  <a:gd name="T7" fmla="*/ 44538316 h 1069"/>
                  <a:gd name="T8" fmla="*/ 0 w 973"/>
                  <a:gd name="T9" fmla="*/ 0 h 10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73"/>
                  <a:gd name="T16" fmla="*/ 0 h 1069"/>
                  <a:gd name="T17" fmla="*/ 973 w 973"/>
                  <a:gd name="T18" fmla="*/ 1069 h 106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8F8F8"/>
                  </a:gs>
                  <a:gs pos="100000">
                    <a:srgbClr val="C0C0C0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5" name="Freeform 11"/>
              <p:cNvSpPr/>
              <p:nvPr/>
            </p:nvSpPr>
            <p:spPr bwMode="auto">
              <a:xfrm>
                <a:off x="2060576" y="2803525"/>
                <a:ext cx="219075" cy="1189037"/>
              </a:xfrm>
              <a:custGeom>
                <a:avLst/>
                <a:gdLst>
                  <a:gd name="T0" fmla="*/ 0 w 197"/>
                  <a:gd name="T1" fmla="*/ 152174490 h 1069"/>
                  <a:gd name="T2" fmla="*/ 0 w 197"/>
                  <a:gd name="T3" fmla="*/ 1171616329 h 1069"/>
                  <a:gd name="T4" fmla="*/ 243623633 w 197"/>
                  <a:gd name="T5" fmla="*/ 1322552841 h 1069"/>
                  <a:gd name="T6" fmla="*/ 243623633 w 197"/>
                  <a:gd name="T7" fmla="*/ 0 h 1069"/>
                  <a:gd name="T8" fmla="*/ 0 w 197"/>
                  <a:gd name="T9" fmla="*/ 152174490 h 10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7"/>
                  <a:gd name="T16" fmla="*/ 0 h 1069"/>
                  <a:gd name="T17" fmla="*/ 197 w 197"/>
                  <a:gd name="T18" fmla="*/ 1069 h 106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5F5F5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6" name="Freeform 12"/>
              <p:cNvSpPr/>
              <p:nvPr/>
            </p:nvSpPr>
            <p:spPr bwMode="auto">
              <a:xfrm>
                <a:off x="3565526" y="2857500"/>
                <a:ext cx="1016000" cy="1081087"/>
              </a:xfrm>
              <a:custGeom>
                <a:avLst/>
                <a:gdLst>
                  <a:gd name="T0" fmla="*/ 1130619934 w 913"/>
                  <a:gd name="T1" fmla="*/ 1185098247 h 972"/>
                  <a:gd name="T2" fmla="*/ 0 w 913"/>
                  <a:gd name="T3" fmla="*/ 1202416771 h 972"/>
                  <a:gd name="T4" fmla="*/ 0 w 913"/>
                  <a:gd name="T5" fmla="*/ 0 h 972"/>
                  <a:gd name="T6" fmla="*/ 1130619934 w 913"/>
                  <a:gd name="T7" fmla="*/ 7421907 h 972"/>
                  <a:gd name="T8" fmla="*/ 1130619934 w 913"/>
                  <a:gd name="T9" fmla="*/ 1185098247 h 9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13"/>
                  <a:gd name="T16" fmla="*/ 0 h 972"/>
                  <a:gd name="T17" fmla="*/ 913 w 913"/>
                  <a:gd name="T18" fmla="*/ 972 h 9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13" h="972">
                    <a:moveTo>
                      <a:pt x="913" y="958"/>
                    </a:moveTo>
                    <a:lnTo>
                      <a:pt x="0" y="972"/>
                    </a:lnTo>
                    <a:lnTo>
                      <a:pt x="0" y="0"/>
                    </a:lnTo>
                    <a:lnTo>
                      <a:pt x="913" y="6"/>
                    </a:lnTo>
                    <a:lnTo>
                      <a:pt x="913" y="9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8F8F8"/>
                  </a:gs>
                  <a:gs pos="100000">
                    <a:srgbClr val="C0C0C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Freeform 13"/>
              <p:cNvSpPr/>
              <p:nvPr/>
            </p:nvSpPr>
            <p:spPr bwMode="auto">
              <a:xfrm>
                <a:off x="3489326" y="2857500"/>
                <a:ext cx="76200" cy="1081087"/>
              </a:xfrm>
              <a:custGeom>
                <a:avLst/>
                <a:gdLst>
                  <a:gd name="T0" fmla="*/ 0 w 69"/>
                  <a:gd name="T1" fmla="*/ 107623768 h 972"/>
                  <a:gd name="T2" fmla="*/ 0 w 69"/>
                  <a:gd name="T3" fmla="*/ 1120771346 h 972"/>
                  <a:gd name="T4" fmla="*/ 84151304 w 69"/>
                  <a:gd name="T5" fmla="*/ 1202416771 h 972"/>
                  <a:gd name="T6" fmla="*/ 84151304 w 69"/>
                  <a:gd name="T7" fmla="*/ 0 h 972"/>
                  <a:gd name="T8" fmla="*/ 0 w 69"/>
                  <a:gd name="T9" fmla="*/ 107623768 h 9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9"/>
                  <a:gd name="T16" fmla="*/ 0 h 972"/>
                  <a:gd name="T17" fmla="*/ 69 w 69"/>
                  <a:gd name="T18" fmla="*/ 972 h 9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9" h="972">
                    <a:moveTo>
                      <a:pt x="0" y="87"/>
                    </a:moveTo>
                    <a:lnTo>
                      <a:pt x="0" y="906"/>
                    </a:lnTo>
                    <a:lnTo>
                      <a:pt x="69" y="972"/>
                    </a:lnTo>
                    <a:lnTo>
                      <a:pt x="69" y="0"/>
                    </a:lnTo>
                    <a:lnTo>
                      <a:pt x="0" y="8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5F5F5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Freeform 14"/>
              <p:cNvSpPr/>
              <p:nvPr/>
            </p:nvSpPr>
            <p:spPr bwMode="auto">
              <a:xfrm flipH="1">
                <a:off x="7288213" y="2720975"/>
                <a:ext cx="1119188" cy="1392237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549419556 h 1251"/>
                  <a:gd name="T4" fmla="*/ 1245111113 w 1006"/>
                  <a:gd name="T5" fmla="*/ 1429280965 h 1251"/>
                  <a:gd name="T6" fmla="*/ 1245111113 w 1006"/>
                  <a:gd name="T7" fmla="*/ 100322306 h 1251"/>
                  <a:gd name="T8" fmla="*/ 0 w 1006"/>
                  <a:gd name="T9" fmla="*/ 0 h 12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6"/>
                  <a:gd name="T16" fmla="*/ 0 h 1251"/>
                  <a:gd name="T17" fmla="*/ 1006 w 1006"/>
                  <a:gd name="T18" fmla="*/ 1251 h 125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F8F8F8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9" name="Freeform 15"/>
              <p:cNvSpPr/>
              <p:nvPr/>
            </p:nvSpPr>
            <p:spPr bwMode="auto">
              <a:xfrm flipH="1">
                <a:off x="8407401" y="2720975"/>
                <a:ext cx="377825" cy="1392237"/>
              </a:xfrm>
              <a:custGeom>
                <a:avLst/>
                <a:gdLst>
                  <a:gd name="T0" fmla="*/ 0 w 339"/>
                  <a:gd name="T1" fmla="*/ 136240017 h 1251"/>
                  <a:gd name="T2" fmla="*/ 0 w 339"/>
                  <a:gd name="T3" fmla="*/ 1337628145 h 1251"/>
                  <a:gd name="T4" fmla="*/ 421096551 w 339"/>
                  <a:gd name="T5" fmla="*/ 1549419556 h 1251"/>
                  <a:gd name="T6" fmla="*/ 421096551 w 339"/>
                  <a:gd name="T7" fmla="*/ 0 h 1251"/>
                  <a:gd name="T8" fmla="*/ 0 w 339"/>
                  <a:gd name="T9" fmla="*/ 136240017 h 12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9"/>
                  <a:gd name="T16" fmla="*/ 0 h 1251"/>
                  <a:gd name="T17" fmla="*/ 339 w 339"/>
                  <a:gd name="T18" fmla="*/ 1251 h 125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5F5F5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0" name="Freeform 16"/>
              <p:cNvSpPr/>
              <p:nvPr/>
            </p:nvSpPr>
            <p:spPr bwMode="auto">
              <a:xfrm flipH="1">
                <a:off x="5926138" y="2803525"/>
                <a:ext cx="1082675" cy="1189037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322552841 h 1069"/>
                  <a:gd name="T4" fmla="*/ 1204712390 w 973"/>
                  <a:gd name="T5" fmla="*/ 1300283702 h 1069"/>
                  <a:gd name="T6" fmla="*/ 1204712390 w 973"/>
                  <a:gd name="T7" fmla="*/ 44538278 h 1069"/>
                  <a:gd name="T8" fmla="*/ 0 w 973"/>
                  <a:gd name="T9" fmla="*/ 0 h 10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73"/>
                  <a:gd name="T16" fmla="*/ 0 h 1069"/>
                  <a:gd name="T17" fmla="*/ 973 w 973"/>
                  <a:gd name="T18" fmla="*/ 1069 h 106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F8F8F8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1" name="Freeform 17"/>
              <p:cNvSpPr/>
              <p:nvPr/>
            </p:nvSpPr>
            <p:spPr bwMode="auto">
              <a:xfrm flipH="1">
                <a:off x="7008813" y="2803525"/>
                <a:ext cx="219075" cy="1189037"/>
              </a:xfrm>
              <a:custGeom>
                <a:avLst/>
                <a:gdLst>
                  <a:gd name="T0" fmla="*/ 0 w 197"/>
                  <a:gd name="T1" fmla="*/ 152174490 h 1069"/>
                  <a:gd name="T2" fmla="*/ 0 w 197"/>
                  <a:gd name="T3" fmla="*/ 1171616329 h 1069"/>
                  <a:gd name="T4" fmla="*/ 243623633 w 197"/>
                  <a:gd name="T5" fmla="*/ 1322552841 h 1069"/>
                  <a:gd name="T6" fmla="*/ 243623633 w 197"/>
                  <a:gd name="T7" fmla="*/ 0 h 1069"/>
                  <a:gd name="T8" fmla="*/ 0 w 197"/>
                  <a:gd name="T9" fmla="*/ 152174490 h 106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7"/>
                  <a:gd name="T16" fmla="*/ 0 h 1069"/>
                  <a:gd name="T17" fmla="*/ 197 w 197"/>
                  <a:gd name="T18" fmla="*/ 1069 h 106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5F5F5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2" name="Freeform 18"/>
              <p:cNvSpPr/>
              <p:nvPr/>
            </p:nvSpPr>
            <p:spPr bwMode="auto">
              <a:xfrm flipH="1">
                <a:off x="4706938" y="2857500"/>
                <a:ext cx="1016000" cy="1081087"/>
              </a:xfrm>
              <a:custGeom>
                <a:avLst/>
                <a:gdLst>
                  <a:gd name="T0" fmla="*/ 1130619934 w 913"/>
                  <a:gd name="T1" fmla="*/ 1185098247 h 972"/>
                  <a:gd name="T2" fmla="*/ 0 w 913"/>
                  <a:gd name="T3" fmla="*/ 1202416771 h 972"/>
                  <a:gd name="T4" fmla="*/ 0 w 913"/>
                  <a:gd name="T5" fmla="*/ 0 h 972"/>
                  <a:gd name="T6" fmla="*/ 1130619934 w 913"/>
                  <a:gd name="T7" fmla="*/ 7421907 h 972"/>
                  <a:gd name="T8" fmla="*/ 1130619934 w 913"/>
                  <a:gd name="T9" fmla="*/ 1185098247 h 9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13"/>
                  <a:gd name="T16" fmla="*/ 0 h 972"/>
                  <a:gd name="T17" fmla="*/ 913 w 913"/>
                  <a:gd name="T18" fmla="*/ 972 h 9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13" h="972">
                    <a:moveTo>
                      <a:pt x="913" y="958"/>
                    </a:moveTo>
                    <a:lnTo>
                      <a:pt x="0" y="972"/>
                    </a:lnTo>
                    <a:lnTo>
                      <a:pt x="0" y="0"/>
                    </a:lnTo>
                    <a:lnTo>
                      <a:pt x="913" y="6"/>
                    </a:lnTo>
                    <a:lnTo>
                      <a:pt x="913" y="95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C0C0C0"/>
                  </a:gs>
                  <a:gs pos="100000">
                    <a:srgbClr val="F8F8F8"/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Freeform 19"/>
              <p:cNvSpPr/>
              <p:nvPr/>
            </p:nvSpPr>
            <p:spPr bwMode="auto">
              <a:xfrm flipH="1">
                <a:off x="5722938" y="2857500"/>
                <a:ext cx="76200" cy="1081087"/>
              </a:xfrm>
              <a:custGeom>
                <a:avLst/>
                <a:gdLst>
                  <a:gd name="T0" fmla="*/ 0 w 69"/>
                  <a:gd name="T1" fmla="*/ 107623768 h 972"/>
                  <a:gd name="T2" fmla="*/ 0 w 69"/>
                  <a:gd name="T3" fmla="*/ 1120771346 h 972"/>
                  <a:gd name="T4" fmla="*/ 84151304 w 69"/>
                  <a:gd name="T5" fmla="*/ 1202416771 h 972"/>
                  <a:gd name="T6" fmla="*/ 84151304 w 69"/>
                  <a:gd name="T7" fmla="*/ 0 h 972"/>
                  <a:gd name="T8" fmla="*/ 0 w 69"/>
                  <a:gd name="T9" fmla="*/ 107623768 h 97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9"/>
                  <a:gd name="T16" fmla="*/ 0 h 972"/>
                  <a:gd name="T17" fmla="*/ 69 w 69"/>
                  <a:gd name="T18" fmla="*/ 972 h 97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9" h="972">
                    <a:moveTo>
                      <a:pt x="0" y="87"/>
                    </a:moveTo>
                    <a:lnTo>
                      <a:pt x="0" y="906"/>
                    </a:lnTo>
                    <a:lnTo>
                      <a:pt x="69" y="972"/>
                    </a:lnTo>
                    <a:lnTo>
                      <a:pt x="69" y="0"/>
                    </a:lnTo>
                    <a:lnTo>
                      <a:pt x="0" y="87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969696"/>
                  </a:gs>
                  <a:gs pos="100000">
                    <a:srgbClr val="5F5F5F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Rectangle 22"/>
              <p:cNvSpPr>
                <a:spLocks noChangeArrowheads="1"/>
              </p:cNvSpPr>
              <p:nvPr/>
            </p:nvSpPr>
            <p:spPr bwMode="auto">
              <a:xfrm>
                <a:off x="3533776" y="1272816"/>
                <a:ext cx="2392362" cy="16135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6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气氛紧张、压抑，未能很好地鼓励大家积极发言；或领导者一言堂，没有发掘出全体与会人员的智慧。</a:t>
                </a:r>
                <a:endPara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5" name="Line 23"/>
              <p:cNvSpPr>
                <a:spLocks noChangeShapeType="1"/>
              </p:cNvSpPr>
              <p:nvPr/>
            </p:nvSpPr>
            <p:spPr bwMode="auto">
              <a:xfrm flipV="1">
                <a:off x="3548063" y="1627187"/>
                <a:ext cx="0" cy="1193800"/>
              </a:xfrm>
              <a:prstGeom prst="line">
                <a:avLst/>
              </a:prstGeom>
              <a:gradFill>
                <a:gsLst>
                  <a:gs pos="0">
                    <a:srgbClr val="C00000">
                      <a:lumMod val="40000"/>
                      <a:lumOff val="60000"/>
                    </a:srgbClr>
                  </a:gs>
                  <a:gs pos="50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9525" cap="rnd">
                <a:solidFill>
                  <a:sysClr val="window" lastClr="FFFFFF">
                    <a:lumMod val="65000"/>
                  </a:sys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6" name="Rectangle 24"/>
              <p:cNvSpPr>
                <a:spLocks noChangeArrowheads="1"/>
              </p:cNvSpPr>
              <p:nvPr/>
            </p:nvSpPr>
            <p:spPr bwMode="auto">
              <a:xfrm>
                <a:off x="5942013" y="1520825"/>
                <a:ext cx="2470150" cy="10060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6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未能很好地围绕主题进行讨论或发言，出现</a:t>
                </a:r>
                <a:r>
                  <a:rPr lang="zh-CN" altLang="en-US" sz="1600" b="1" kern="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闲谈或跑题</a:t>
                </a:r>
                <a:r>
                  <a:rPr lang="zh-CN" altLang="en-US" sz="16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现象。</a:t>
                </a:r>
                <a:endPara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7" name="Line 25"/>
              <p:cNvSpPr>
                <a:spLocks noChangeShapeType="1"/>
              </p:cNvSpPr>
              <p:nvPr/>
            </p:nvSpPr>
            <p:spPr bwMode="auto">
              <a:xfrm flipV="1">
                <a:off x="5942013" y="1625600"/>
                <a:ext cx="0" cy="1193800"/>
              </a:xfrm>
              <a:prstGeom prst="line">
                <a:avLst/>
              </a:prstGeom>
              <a:gradFill>
                <a:gsLst>
                  <a:gs pos="0">
                    <a:srgbClr val="C00000">
                      <a:lumMod val="40000"/>
                      <a:lumOff val="60000"/>
                    </a:srgbClr>
                  </a:gs>
                  <a:gs pos="50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9525" cap="rnd">
                <a:solidFill>
                  <a:sysClr val="window" lastClr="FFFFFF">
                    <a:lumMod val="65000"/>
                  </a:sys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8" name="Rectangle 26"/>
              <p:cNvSpPr>
                <a:spLocks noChangeArrowheads="1"/>
              </p:cNvSpPr>
              <p:nvPr/>
            </p:nvSpPr>
            <p:spPr bwMode="auto">
              <a:xfrm>
                <a:off x="2270126" y="4233641"/>
                <a:ext cx="2094877" cy="13098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6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未能很好地控制时间，如未能及时开始或</a:t>
                </a:r>
                <a:r>
                  <a:rPr lang="zh-CN" altLang="en-US" sz="1600" b="1" kern="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拖沓、冗长</a:t>
                </a:r>
                <a:r>
                  <a:rPr lang="zh-CN" altLang="en-US" sz="1600" kern="0" dirty="0">
                    <a:solidFill>
                      <a:sysClr val="windowText" lastClr="000000">
                        <a:lumMod val="50000"/>
                        <a:lumOff val="50000"/>
                      </a:sys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sz="16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未能及时结束。</a:t>
                </a:r>
                <a:endPara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9" name="Line 27"/>
              <p:cNvSpPr>
                <a:spLocks noChangeShapeType="1"/>
              </p:cNvSpPr>
              <p:nvPr/>
            </p:nvSpPr>
            <p:spPr bwMode="auto">
              <a:xfrm flipV="1">
                <a:off x="2290763" y="4000500"/>
                <a:ext cx="0" cy="1238250"/>
              </a:xfrm>
              <a:prstGeom prst="line">
                <a:avLst/>
              </a:prstGeom>
              <a:gradFill>
                <a:gsLst>
                  <a:gs pos="0">
                    <a:srgbClr val="C00000">
                      <a:lumMod val="40000"/>
                      <a:lumOff val="60000"/>
                    </a:srgbClr>
                  </a:gs>
                  <a:gs pos="50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9525" cap="rnd">
                <a:solidFill>
                  <a:sysClr val="window" lastClr="FFFFFF">
                    <a:lumMod val="65000"/>
                  </a:sys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0" name="Rectangle 28"/>
              <p:cNvSpPr>
                <a:spLocks noChangeArrowheads="1"/>
              </p:cNvSpPr>
              <p:nvPr/>
            </p:nvSpPr>
            <p:spPr bwMode="auto">
              <a:xfrm>
                <a:off x="4718051" y="4159619"/>
                <a:ext cx="2290761" cy="13098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6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与会者相互间争吵的厉害，未能很好地尊重相互的意见，甚至出现人身攻击的现象。</a:t>
                </a:r>
                <a:endPara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1" name="Line 29"/>
              <p:cNvSpPr>
                <a:spLocks noChangeShapeType="1"/>
              </p:cNvSpPr>
              <p:nvPr/>
            </p:nvSpPr>
            <p:spPr bwMode="auto">
              <a:xfrm flipV="1">
                <a:off x="4727576" y="3930650"/>
                <a:ext cx="0" cy="1338262"/>
              </a:xfrm>
              <a:prstGeom prst="line">
                <a:avLst/>
              </a:prstGeom>
              <a:gradFill>
                <a:gsLst>
                  <a:gs pos="0">
                    <a:srgbClr val="C00000">
                      <a:lumMod val="40000"/>
                      <a:lumOff val="60000"/>
                    </a:srgbClr>
                  </a:gs>
                  <a:gs pos="50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9525" cap="rnd">
                <a:solidFill>
                  <a:sysClr val="window" lastClr="FFFFFF">
                    <a:lumMod val="65000"/>
                  </a:sys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2" name="Rectangle 30"/>
              <p:cNvSpPr>
                <a:spLocks noChangeArrowheads="1"/>
              </p:cNvSpPr>
              <p:nvPr/>
            </p:nvSpPr>
            <p:spPr bwMode="auto">
              <a:xfrm>
                <a:off x="7278688" y="4513261"/>
                <a:ext cx="1905000" cy="7023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600" b="1" kern="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议而不决</a:t>
                </a:r>
                <a:r>
                  <a:rPr lang="zh-CN" altLang="en-US" sz="1600" kern="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，没有形成有效的决策。</a:t>
                </a:r>
                <a:endPara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3" name="Line 31"/>
              <p:cNvSpPr>
                <a:spLocks noChangeShapeType="1"/>
              </p:cNvSpPr>
              <p:nvPr/>
            </p:nvSpPr>
            <p:spPr bwMode="auto">
              <a:xfrm flipV="1">
                <a:off x="7288213" y="4041775"/>
                <a:ext cx="0" cy="1227137"/>
              </a:xfrm>
              <a:prstGeom prst="line">
                <a:avLst/>
              </a:prstGeom>
              <a:gradFill>
                <a:gsLst>
                  <a:gs pos="0">
                    <a:srgbClr val="C00000">
                      <a:lumMod val="40000"/>
                      <a:lumOff val="60000"/>
                    </a:srgbClr>
                  </a:gs>
                  <a:gs pos="50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9525" cap="rnd">
                <a:solidFill>
                  <a:sysClr val="window" lastClr="FFFFFF">
                    <a:lumMod val="65000"/>
                  </a:sys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4" name="WordArt 34"/>
              <p:cNvSpPr>
                <a:spLocks noChangeArrowheads="1" noChangeShapeType="1" noTextEdit="1"/>
              </p:cNvSpPr>
              <p:nvPr/>
            </p:nvSpPr>
            <p:spPr bwMode="auto">
              <a:xfrm>
                <a:off x="2362201" y="3616325"/>
                <a:ext cx="174625" cy="280987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kern="10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/>
                  </a:rPr>
                  <a:t>2</a:t>
                </a:r>
                <a:endParaRPr lang="zh-CN" altLang="en-US" sz="3600" kern="1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/>
                </a:endParaRPr>
              </a:p>
            </p:txBody>
          </p:sp>
          <p:sp>
            <p:nvSpPr>
              <p:cNvPr id="115" name="WordArt 35"/>
              <p:cNvSpPr>
                <a:spLocks noChangeArrowheads="1" noChangeShapeType="1" noTextEdit="1"/>
              </p:cNvSpPr>
              <p:nvPr/>
            </p:nvSpPr>
            <p:spPr bwMode="auto">
              <a:xfrm>
                <a:off x="3649663" y="3609975"/>
                <a:ext cx="174625" cy="280987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kern="10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/>
                  </a:rPr>
                  <a:t>3</a:t>
                </a:r>
                <a:endParaRPr lang="zh-CN" altLang="en-US" sz="3600" kern="1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/>
                </a:endParaRPr>
              </a:p>
            </p:txBody>
          </p:sp>
          <p:sp>
            <p:nvSpPr>
              <p:cNvPr id="116" name="WordArt 36"/>
              <p:cNvSpPr>
                <a:spLocks noChangeArrowheads="1" noChangeShapeType="1" noTextEdit="1"/>
              </p:cNvSpPr>
              <p:nvPr/>
            </p:nvSpPr>
            <p:spPr bwMode="auto">
              <a:xfrm>
                <a:off x="4786313" y="3609975"/>
                <a:ext cx="174625" cy="280987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kern="1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/>
                  </a:rPr>
                  <a:t>4</a:t>
                </a:r>
                <a:endParaRPr lang="zh-CN" altLang="en-US" sz="3600" kern="1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/>
                </a:endParaRPr>
              </a:p>
            </p:txBody>
          </p:sp>
          <p:sp>
            <p:nvSpPr>
              <p:cNvPr id="117" name="WordArt 37"/>
              <p:cNvSpPr>
                <a:spLocks noChangeArrowheads="1" noChangeShapeType="1" noTextEdit="1"/>
              </p:cNvSpPr>
              <p:nvPr/>
            </p:nvSpPr>
            <p:spPr bwMode="auto">
              <a:xfrm>
                <a:off x="6015038" y="3616325"/>
                <a:ext cx="174625" cy="280987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kern="1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/>
                  </a:rPr>
                  <a:t>5</a:t>
                </a:r>
                <a:endParaRPr lang="zh-CN" altLang="en-US" sz="3600" kern="1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/>
                </a:endParaRPr>
              </a:p>
            </p:txBody>
          </p:sp>
          <p:sp>
            <p:nvSpPr>
              <p:cNvPr id="118" name="WordArt 38"/>
              <p:cNvSpPr>
                <a:spLocks noChangeArrowheads="1" noChangeShapeType="1" noTextEdit="1"/>
              </p:cNvSpPr>
              <p:nvPr/>
            </p:nvSpPr>
            <p:spPr bwMode="auto">
              <a:xfrm>
                <a:off x="7383463" y="3681412"/>
                <a:ext cx="182563" cy="280988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kern="1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/>
                  </a:rPr>
                  <a:t>6</a:t>
                </a:r>
                <a:endParaRPr lang="zh-CN" altLang="en-US" sz="3600" kern="1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/>
                </a:endParaRPr>
              </a:p>
            </p:txBody>
          </p:sp>
          <p:sp>
            <p:nvSpPr>
              <p:cNvPr id="119" name="Freeform 6"/>
              <p:cNvSpPr/>
              <p:nvPr/>
            </p:nvSpPr>
            <p:spPr bwMode="auto">
              <a:xfrm>
                <a:off x="1417638" y="3613150"/>
                <a:ext cx="838200" cy="363537"/>
              </a:xfrm>
              <a:custGeom>
                <a:avLst/>
                <a:gdLst>
                  <a:gd name="T0" fmla="*/ 301406795 w 2331"/>
                  <a:gd name="T1" fmla="*/ 192091788 h 688"/>
                  <a:gd name="T2" fmla="*/ 13447518 w 2331"/>
                  <a:gd name="T3" fmla="*/ 38530166 h 688"/>
                  <a:gd name="T4" fmla="*/ 269727438 w 2331"/>
                  <a:gd name="T5" fmla="*/ 0 h 688"/>
                  <a:gd name="T6" fmla="*/ 301406795 w 2331"/>
                  <a:gd name="T7" fmla="*/ 192091788 h 688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331"/>
                  <a:gd name="T13" fmla="*/ 0 h 688"/>
                  <a:gd name="T14" fmla="*/ 2331 w 2331"/>
                  <a:gd name="T15" fmla="*/ 688 h 688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Freeform 32"/>
              <p:cNvSpPr/>
              <p:nvPr/>
            </p:nvSpPr>
            <p:spPr bwMode="auto">
              <a:xfrm>
                <a:off x="2198688" y="4054475"/>
                <a:ext cx="23813" cy="1587"/>
              </a:xfrm>
              <a:custGeom>
                <a:avLst/>
                <a:gdLst>
                  <a:gd name="T0" fmla="*/ 47254914 w 12"/>
                  <a:gd name="T1" fmla="*/ 0 h 1587"/>
                  <a:gd name="T2" fmla="*/ 0 w 12"/>
                  <a:gd name="T3" fmla="*/ 0 h 1587"/>
                  <a:gd name="T4" fmla="*/ 47254914 w 12"/>
                  <a:gd name="T5" fmla="*/ 0 h 1587"/>
                  <a:gd name="T6" fmla="*/ 47254914 w 12"/>
                  <a:gd name="T7" fmla="*/ 0 h 15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"/>
                  <a:gd name="T13" fmla="*/ 0 h 1587"/>
                  <a:gd name="T14" fmla="*/ 12 w 12"/>
                  <a:gd name="T15" fmla="*/ 1587 h 15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" h="1587">
                    <a:moveTo>
                      <a:pt x="12" y="0"/>
                    </a:move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875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Freeform 39"/>
              <p:cNvSpPr/>
              <p:nvPr/>
            </p:nvSpPr>
            <p:spPr bwMode="auto">
              <a:xfrm>
                <a:off x="1855788" y="4543425"/>
                <a:ext cx="23813" cy="1587"/>
              </a:xfrm>
              <a:custGeom>
                <a:avLst/>
                <a:gdLst>
                  <a:gd name="T0" fmla="*/ 47254914 w 12"/>
                  <a:gd name="T1" fmla="*/ 0 h 1587"/>
                  <a:gd name="T2" fmla="*/ 0 w 12"/>
                  <a:gd name="T3" fmla="*/ 0 h 1587"/>
                  <a:gd name="T4" fmla="*/ 47254914 w 12"/>
                  <a:gd name="T5" fmla="*/ 0 h 1587"/>
                  <a:gd name="T6" fmla="*/ 47254914 w 12"/>
                  <a:gd name="T7" fmla="*/ 0 h 15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"/>
                  <a:gd name="T13" fmla="*/ 0 h 1587"/>
                  <a:gd name="T14" fmla="*/ 12 w 12"/>
                  <a:gd name="T15" fmla="*/ 1587 h 15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" h="1587">
                    <a:moveTo>
                      <a:pt x="12" y="0"/>
                    </a:move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2020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 kern="0">
                  <a:solidFill>
                    <a:sysClr val="windowText" lastClr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2" name="Rectangle 20"/>
            <p:cNvSpPr>
              <a:spLocks noChangeArrowheads="1"/>
            </p:cNvSpPr>
            <p:nvPr/>
          </p:nvSpPr>
          <p:spPr bwMode="auto">
            <a:xfrm>
              <a:off x="471010" y="1587272"/>
              <a:ext cx="1868742" cy="702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没有</a:t>
              </a:r>
              <a:r>
                <a:rPr lang="zh-CN" altLang="en-US" sz="1600" b="1" kern="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严格</a:t>
              </a: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按照会议的议程进行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3" name="组合 82"/>
            <p:cNvGrpSpPr/>
            <p:nvPr/>
          </p:nvGrpSpPr>
          <p:grpSpPr>
            <a:xfrm>
              <a:off x="-133216" y="1680709"/>
              <a:ext cx="2066517" cy="2873190"/>
              <a:chOff x="433042" y="1154266"/>
              <a:chExt cx="2643234" cy="3675030"/>
            </a:xfrm>
          </p:grpSpPr>
          <p:sp>
            <p:nvSpPr>
              <p:cNvPr id="84" name="Freeform 3"/>
              <p:cNvSpPr/>
              <p:nvPr/>
            </p:nvSpPr>
            <p:spPr bwMode="auto">
              <a:xfrm>
                <a:off x="433042" y="3837337"/>
                <a:ext cx="1234970" cy="456143"/>
              </a:xfrm>
              <a:custGeom>
                <a:avLst/>
                <a:gdLst/>
                <a:ahLst/>
                <a:cxnLst>
                  <a:cxn ang="0">
                    <a:pos x="2331" y="688"/>
                  </a:cxn>
                  <a:cxn ang="0">
                    <a:pos x="104" y="138"/>
                  </a:cxn>
                  <a:cxn ang="0">
                    <a:pos x="2086" y="0"/>
                  </a:cxn>
                  <a:cxn ang="0">
                    <a:pos x="2331" y="688"/>
                  </a:cxn>
                </a:cxnLst>
                <a:rect l="0" t="0" r="r" b="b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>
                <a:gsLst>
                  <a:gs pos="0">
                    <a:sysClr val="windowText" lastClr="000000">
                      <a:alpha val="0"/>
                    </a:sysClr>
                  </a:gs>
                  <a:gs pos="100000">
                    <a:sysClr val="windowText" lastClr="000000">
                      <a:alpha val="46000"/>
                    </a:sysClr>
                  </a:gs>
                </a:gsLst>
                <a:lin ang="5400000" scaled="0"/>
              </a:gradFill>
              <a:ln w="9525" cap="rnd">
                <a:noFill/>
                <a:prstDash val="solid"/>
                <a:rou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Freeform 8"/>
              <p:cNvSpPr/>
              <p:nvPr/>
            </p:nvSpPr>
            <p:spPr bwMode="auto">
              <a:xfrm>
                <a:off x="1671995" y="2540619"/>
                <a:ext cx="1404281" cy="1746884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549419556 h 1251"/>
                  <a:gd name="T4" fmla="*/ 1245111113 w 1006"/>
                  <a:gd name="T5" fmla="*/ 1429280965 h 1251"/>
                  <a:gd name="T6" fmla="*/ 1245111113 w 1006"/>
                  <a:gd name="T7" fmla="*/ 100322306 h 1251"/>
                  <a:gd name="T8" fmla="*/ 0 w 1006"/>
                  <a:gd name="T9" fmla="*/ 0 h 12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6"/>
                  <a:gd name="T16" fmla="*/ 0 h 1251"/>
                  <a:gd name="T17" fmla="*/ 1006 w 1006"/>
                  <a:gd name="T18" fmla="*/ 1251 h 125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33000">
                    <a:srgbClr val="C00000">
                      <a:lumMod val="60000"/>
                      <a:lumOff val="40000"/>
                    </a:srgbClr>
                  </a:gs>
                  <a:gs pos="100000">
                    <a:srgbClr val="C00000"/>
                  </a:gs>
                </a:gsLst>
                <a:lin ang="5400000" scaled="0"/>
              </a:gra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kern="0">
                  <a:solidFill>
                    <a:srgbClr val="F9F9F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6" name="Freeform 9"/>
              <p:cNvSpPr/>
              <p:nvPr/>
            </p:nvSpPr>
            <p:spPr bwMode="auto">
              <a:xfrm>
                <a:off x="1197926" y="2540619"/>
                <a:ext cx="474069" cy="1746884"/>
              </a:xfrm>
              <a:custGeom>
                <a:avLst/>
                <a:gdLst>
                  <a:gd name="T0" fmla="*/ 0 w 339"/>
                  <a:gd name="T1" fmla="*/ 136240017 h 1251"/>
                  <a:gd name="T2" fmla="*/ 0 w 339"/>
                  <a:gd name="T3" fmla="*/ 1337628145 h 1251"/>
                  <a:gd name="T4" fmla="*/ 421096551 w 339"/>
                  <a:gd name="T5" fmla="*/ 1549419556 h 1251"/>
                  <a:gd name="T6" fmla="*/ 421096551 w 339"/>
                  <a:gd name="T7" fmla="*/ 0 h 1251"/>
                  <a:gd name="T8" fmla="*/ 0 w 339"/>
                  <a:gd name="T9" fmla="*/ 136240017 h 12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39"/>
                  <a:gd name="T16" fmla="*/ 0 h 1251"/>
                  <a:gd name="T17" fmla="*/ 339 w 339"/>
                  <a:gd name="T18" fmla="*/ 1251 h 125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gradFill>
                <a:gsLst>
                  <a:gs pos="33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317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200" kern="0">
                  <a:solidFill>
                    <a:srgbClr val="F9F9F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7" name="Line 21"/>
              <p:cNvSpPr>
                <a:spLocks noChangeShapeType="1"/>
              </p:cNvSpPr>
              <p:nvPr/>
            </p:nvSpPr>
            <p:spPr bwMode="auto">
              <a:xfrm flipV="1">
                <a:off x="1227805" y="1154266"/>
                <a:ext cx="0" cy="1497899"/>
              </a:xfrm>
              <a:prstGeom prst="line">
                <a:avLst/>
              </a:prstGeom>
              <a:gradFill>
                <a:gsLst>
                  <a:gs pos="0">
                    <a:srgbClr val="C00000">
                      <a:lumMod val="40000"/>
                      <a:lumOff val="60000"/>
                    </a:srgbClr>
                  </a:gs>
                  <a:gs pos="50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9525" cap="rnd">
                <a:solidFill>
                  <a:sysClr val="window" lastClr="FFFFFF">
                    <a:lumMod val="65000"/>
                  </a:sysClr>
                </a:solidFill>
                <a:prstDash val="solid"/>
                <a:round/>
                <a:headEnd type="none" w="med" len="med"/>
                <a:tailEnd type="triangle" w="med" len="med"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8" name="WordArt 33"/>
              <p:cNvSpPr>
                <a:spLocks noChangeArrowheads="1" noChangeShapeType="1" noTextEdit="1"/>
              </p:cNvSpPr>
              <p:nvPr/>
            </p:nvSpPr>
            <p:spPr bwMode="auto">
              <a:xfrm>
                <a:off x="1839314" y="3767621"/>
                <a:ext cx="173295" cy="352563"/>
              </a:xfrm>
              <a:prstGeom prst="rect">
                <a:avLst/>
              </a:prstGeom>
              <a:noFill/>
              <a:ln w="9525" cap="rnd">
                <a:noFill/>
                <a:prstDash val="solid"/>
                <a:rou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en-US" altLang="zh-CN" sz="3600" kern="0">
                    <a:solidFill>
                      <a:sysClr val="window" lastClr="FFFFF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36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9" name="Freeform 39"/>
              <p:cNvSpPr/>
              <p:nvPr/>
            </p:nvSpPr>
            <p:spPr bwMode="auto">
              <a:xfrm>
                <a:off x="2895014" y="4827305"/>
                <a:ext cx="29879" cy="1991"/>
              </a:xfrm>
              <a:custGeom>
                <a:avLst/>
                <a:gdLst>
                  <a:gd name="T0" fmla="*/ 47254914 w 12"/>
                  <a:gd name="T1" fmla="*/ 0 h 1587"/>
                  <a:gd name="T2" fmla="*/ 0 w 12"/>
                  <a:gd name="T3" fmla="*/ 0 h 1587"/>
                  <a:gd name="T4" fmla="*/ 47254914 w 12"/>
                  <a:gd name="T5" fmla="*/ 0 h 1587"/>
                  <a:gd name="T6" fmla="*/ 47254914 w 12"/>
                  <a:gd name="T7" fmla="*/ 0 h 158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2"/>
                  <a:gd name="T13" fmla="*/ 0 h 1587"/>
                  <a:gd name="T14" fmla="*/ 12 w 12"/>
                  <a:gd name="T15" fmla="*/ 1587 h 158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2" h="1587">
                    <a:moveTo>
                      <a:pt x="12" y="0"/>
                    </a:move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>
                <a:gsLst>
                  <a:gs pos="0">
                    <a:srgbClr val="C00000">
                      <a:lumMod val="40000"/>
                      <a:lumOff val="60000"/>
                    </a:srgbClr>
                  </a:gs>
                  <a:gs pos="50000">
                    <a:srgbClr val="C00000"/>
                  </a:gs>
                  <a:gs pos="100000">
                    <a:srgbClr val="C00000">
                      <a:lumMod val="75000"/>
                    </a:srgbClr>
                  </a:gs>
                </a:gsLst>
                <a:lin ang="5400000" scaled="0"/>
              </a:gradFill>
              <a:ln w="9525" cap="rnd">
                <a:solidFill>
                  <a:srgbClr val="C00000">
                    <a:lumMod val="40000"/>
                    <a:lumOff val="60000"/>
                  </a:srgbClr>
                </a:solidFill>
                <a:prstDash val="solid"/>
                <a:round/>
              </a:ln>
            </p:spPr>
            <p:txBody>
              <a:bodyPr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sz="2000" kern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3502700" y="1679267"/>
            <a:ext cx="4898457" cy="441340"/>
            <a:chOff x="3779912" y="1777380"/>
            <a:chExt cx="4896544" cy="441340"/>
          </a:xfrm>
        </p:grpSpPr>
        <p:sp>
          <p:nvSpPr>
            <p:cNvPr id="49" name="矩形 48"/>
            <p:cNvSpPr/>
            <p:nvPr/>
          </p:nvSpPr>
          <p:spPr>
            <a:xfrm>
              <a:off x="3779912" y="1777380"/>
              <a:ext cx="4896544" cy="432048"/>
            </a:xfrm>
            <a:prstGeom prst="rect">
              <a:avLst/>
            </a:prstGeom>
            <a:noFill/>
            <a:ln w="12700">
              <a:solidFill>
                <a:srgbClr val="3782C5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3779912" y="1777380"/>
              <a:ext cx="432048" cy="432048"/>
            </a:xfrm>
            <a:prstGeom prst="rect">
              <a:avLst/>
            </a:prstGeom>
            <a:gradFill>
              <a:gsLst>
                <a:gs pos="0">
                  <a:srgbClr val="3782C5"/>
                </a:gs>
                <a:gs pos="100000">
                  <a:srgbClr val="2857A5"/>
                </a:gs>
              </a:gsLst>
              <a:lin ang="5400000" scaled="0"/>
            </a:gradFill>
            <a:ln w="12700">
              <a:solidFill>
                <a:srgbClr val="3782C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3</a:t>
              </a:r>
              <a:endParaRPr lang="zh-CN" altLang="en-US" dirty="0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82368" y="1849388"/>
              <a:ext cx="4078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会议后缺乏跟踪</a:t>
              </a:r>
              <a:endParaRPr lang="zh-CN" altLang="en-US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2" name="Picture 2" descr="E:\仝德志文件，勿删！\03-参考文档\！PPT图片及版面资源\06-PPT精选插图\02-商务\跳槽03.jp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3502700" y="2831397"/>
            <a:ext cx="4898457" cy="3621941"/>
          </a:xfrm>
          <a:prstGeom prst="rect">
            <a:avLst/>
          </a:prstGeom>
          <a:noFill/>
          <a:ln>
            <a:solidFill>
              <a:srgbClr val="0883C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矩形 52"/>
          <p:cNvSpPr>
            <a:spLocks noChangeAspect="1"/>
          </p:cNvSpPr>
          <p:nvPr/>
        </p:nvSpPr>
        <p:spPr>
          <a:xfrm>
            <a:off x="8401157" y="2813389"/>
            <a:ext cx="3423813" cy="363994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883C8"/>
            </a:solidFill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TextBox 53"/>
          <p:cNvSpPr txBox="1"/>
          <p:nvPr/>
        </p:nvSpPr>
        <p:spPr>
          <a:xfrm>
            <a:off x="8511308" y="3471923"/>
            <a:ext cx="3169590" cy="2060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会议结束后，未对形成的决策或待完成的工作指定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责任人、时限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并进行追踪，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这样的会议也几乎是无任何意义的！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工作\素材\5a3fe66e46707bfa39d6e9528ff1b09570948d8a2bdb3-CIImOW_fw658.jpg5a3fe66e46707bfa39d6e9528ff1b09570948d8a2bdb3-CIImOW_fw658"/>
          <p:cNvPicPr>
            <a:picLocks noChangeAspect="1" noChangeArrowheads="1"/>
          </p:cNvPicPr>
          <p:nvPr userDrawn="1"/>
        </p:nvPicPr>
        <p:blipFill rotWithShape="1">
          <a:blip r:embed="rId1"/>
          <a:srcRect t="5617" b="12157"/>
          <a:stretch>
            <a:fillRect/>
          </a:stretch>
        </p:blipFill>
        <p:spPr bwMode="auto">
          <a:xfrm>
            <a:off x="3335655" y="746760"/>
            <a:ext cx="5563870" cy="2999740"/>
          </a:xfrm>
          <a:prstGeom prst="rect">
            <a:avLst/>
          </a:prstGeom>
          <a:solidFill>
            <a:srgbClr val="072C80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矩形 6"/>
          <p:cNvSpPr/>
          <p:nvPr userDrawn="1"/>
        </p:nvSpPr>
        <p:spPr>
          <a:xfrm>
            <a:off x="0" y="4377680"/>
            <a:ext cx="12191999" cy="139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1800"/>
          </a:p>
        </p:txBody>
      </p:sp>
      <p:sp>
        <p:nvSpPr>
          <p:cNvPr id="11" name="TextBox 10"/>
          <p:cNvSpPr txBox="1"/>
          <p:nvPr/>
        </p:nvSpPr>
        <p:spPr>
          <a:xfrm>
            <a:off x="1098719" y="4549770"/>
            <a:ext cx="868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8718" y="4794865"/>
            <a:ext cx="3738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287F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会议为什么低效</a:t>
            </a:r>
            <a:endParaRPr lang="zh-CN" altLang="en-US" sz="4000" b="1" dirty="0">
              <a:solidFill>
                <a:srgbClr val="287FE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1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43"/>
          <p:cNvGrpSpPr>
            <a:grpSpLocks noChangeAspect="1"/>
          </p:cNvGrpSpPr>
          <p:nvPr/>
        </p:nvGrpSpPr>
        <p:grpSpPr bwMode="auto">
          <a:xfrm>
            <a:off x="2646493" y="5716716"/>
            <a:ext cx="109337" cy="519415"/>
            <a:chOff x="385" y="-748"/>
            <a:chExt cx="1018" cy="4838"/>
          </a:xfrm>
        </p:grpSpPr>
        <p:sp>
          <p:nvSpPr>
            <p:cNvPr id="10" name="AutoShape 44"/>
            <p:cNvSpPr>
              <a:spLocks noChangeArrowheads="1"/>
            </p:cNvSpPr>
            <p:nvPr/>
          </p:nvSpPr>
          <p:spPr bwMode="auto">
            <a:xfrm flipV="1">
              <a:off x="385" y="-748"/>
              <a:ext cx="1018" cy="4837"/>
            </a:xfrm>
            <a:custGeom>
              <a:avLst/>
              <a:gdLst>
                <a:gd name="G0" fmla="+- 10248 0 0"/>
                <a:gd name="G1" fmla="+- 21600 0 10248"/>
                <a:gd name="G2" fmla="+- 21600 0 1024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248" y="10800"/>
                  </a:moveTo>
                  <a:cubicBezTo>
                    <a:pt x="10248" y="11105"/>
                    <a:pt x="10495" y="11352"/>
                    <a:pt x="10800" y="11352"/>
                  </a:cubicBezTo>
                  <a:cubicBezTo>
                    <a:pt x="11105" y="11352"/>
                    <a:pt x="11352" y="11105"/>
                    <a:pt x="11352" y="10800"/>
                  </a:cubicBezTo>
                  <a:cubicBezTo>
                    <a:pt x="11352" y="10495"/>
                    <a:pt x="11105" y="10248"/>
                    <a:pt x="10800" y="10248"/>
                  </a:cubicBezTo>
                  <a:cubicBezTo>
                    <a:pt x="10495" y="10248"/>
                    <a:pt x="10248" y="10495"/>
                    <a:pt x="10248" y="1080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80000"/>
                  </a:schemeClr>
                </a:gs>
                <a:gs pos="100000">
                  <a:schemeClr val="bg1">
                    <a:alpha val="80000"/>
                  </a:schemeClr>
                </a:gs>
              </a:gsLst>
              <a:lin ang="5400000" scaled="1"/>
            </a:gradFill>
            <a:ln w="9525">
              <a:solidFill>
                <a:schemeClr val="bg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11" name="Group 45"/>
            <p:cNvGrpSpPr/>
            <p:nvPr/>
          </p:nvGrpSpPr>
          <p:grpSpPr bwMode="auto">
            <a:xfrm flipV="1">
              <a:off x="397" y="-747"/>
              <a:ext cx="994" cy="4837"/>
              <a:chOff x="680" y="-870"/>
              <a:chExt cx="1086" cy="5285"/>
            </a:xfrm>
          </p:grpSpPr>
          <p:sp>
            <p:nvSpPr>
              <p:cNvPr id="15" name="AutoShape 46"/>
              <p:cNvSpPr>
                <a:spLocks noChangeArrowheads="1"/>
              </p:cNvSpPr>
              <p:nvPr/>
            </p:nvSpPr>
            <p:spPr bwMode="auto">
              <a:xfrm>
                <a:off x="680" y="-870"/>
                <a:ext cx="1086" cy="5285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6" name="AutoShape 47"/>
              <p:cNvSpPr>
                <a:spLocks noChangeArrowheads="1"/>
              </p:cNvSpPr>
              <p:nvPr/>
            </p:nvSpPr>
            <p:spPr bwMode="auto">
              <a:xfrm>
                <a:off x="710" y="-870"/>
                <a:ext cx="1026" cy="5285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12" name="Group 48"/>
            <p:cNvGrpSpPr/>
            <p:nvPr/>
          </p:nvGrpSpPr>
          <p:grpSpPr bwMode="auto">
            <a:xfrm flipV="1">
              <a:off x="511" y="-748"/>
              <a:ext cx="766" cy="4838"/>
              <a:chOff x="680" y="-1656"/>
              <a:chExt cx="1086" cy="6859"/>
            </a:xfrm>
          </p:grpSpPr>
          <p:sp>
            <p:nvSpPr>
              <p:cNvPr id="13" name="AutoShape 49"/>
              <p:cNvSpPr>
                <a:spLocks noChangeArrowheads="1"/>
              </p:cNvSpPr>
              <p:nvPr/>
            </p:nvSpPr>
            <p:spPr bwMode="auto">
              <a:xfrm>
                <a:off x="680" y="-1656"/>
                <a:ext cx="1086" cy="6858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14" name="AutoShape 50"/>
              <p:cNvSpPr>
                <a:spLocks noChangeArrowheads="1"/>
              </p:cNvSpPr>
              <p:nvPr/>
            </p:nvSpPr>
            <p:spPr bwMode="auto">
              <a:xfrm>
                <a:off x="710" y="-1656"/>
                <a:ext cx="1026" cy="6859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17" name="矩形 16"/>
          <p:cNvSpPr>
            <a:spLocks noChangeAspect="1"/>
          </p:cNvSpPr>
          <p:nvPr/>
        </p:nvSpPr>
        <p:spPr>
          <a:xfrm>
            <a:off x="1822138" y="1406312"/>
            <a:ext cx="8140081" cy="2191308"/>
          </a:xfrm>
          <a:prstGeom prst="rect">
            <a:avLst/>
          </a:prstGeom>
          <a:ln>
            <a:solidFill>
              <a:srgbClr val="0883C8"/>
            </a:solidFill>
            <a:prstDash val="dash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2755831" y="1519260"/>
            <a:ext cx="7134353" cy="1975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日本的大小企业都在热烈地展开“会议革命”，强化自身竞争力，以期由此带来利润。在丰田汽车的办公室里，处处可看到这样的标题：“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只开有实际效果的会议</a:t>
            </a:r>
            <a:r>
              <a:rPr lang="en-US" altLang="zh-CN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!”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、“准时开始，最好一小时内结束”、“重点在实际行动”</a:t>
            </a:r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 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在日产被称为“价值优先”的跨部门会议，不请部长出席。因为部长是做最后决定的人，如果与会，可能影响讨论方向的内容。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9" name="Picture 2" descr="E:\仝德志文件，勿删！\03-参考文档\！PPT图片及版面资源\06-PPT精选插图\12-标签\蓝色燕尾01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 rot="16200000">
            <a:off x="1202650" y="2039052"/>
            <a:ext cx="2139770" cy="67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038427" y="1426344"/>
            <a:ext cx="461665" cy="170816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日本的会议革命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Picture 3" descr="C:\Documents and Settings\tdz\桌面\新建文件夹\34-1103231I61343.jpg"/>
          <p:cNvPicPr>
            <a:picLocks noChangeAspect="1" noChangeArrowheads="1"/>
          </p:cNvPicPr>
          <p:nvPr/>
        </p:nvPicPr>
        <p:blipFill rotWithShape="1">
          <a:blip r:embed="rId2" cstate="email"/>
          <a:srcRect/>
          <a:stretch>
            <a:fillRect/>
          </a:stretch>
        </p:blipFill>
        <p:spPr bwMode="auto">
          <a:xfrm>
            <a:off x="1822137" y="3914032"/>
            <a:ext cx="8140082" cy="2535112"/>
          </a:xfrm>
          <a:prstGeom prst="rect">
            <a:avLst/>
          </a:prstGeom>
          <a:noFill/>
          <a:ln>
            <a:solidFill>
              <a:srgbClr val="0883C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43"/>
          <p:cNvGrpSpPr>
            <a:grpSpLocks noChangeAspect="1"/>
          </p:cNvGrpSpPr>
          <p:nvPr/>
        </p:nvGrpSpPr>
        <p:grpSpPr bwMode="auto">
          <a:xfrm>
            <a:off x="4399092" y="5792916"/>
            <a:ext cx="109337" cy="519415"/>
            <a:chOff x="385" y="-748"/>
            <a:chExt cx="1018" cy="4838"/>
          </a:xfrm>
        </p:grpSpPr>
        <p:sp>
          <p:nvSpPr>
            <p:cNvPr id="24" name="AutoShape 44"/>
            <p:cNvSpPr>
              <a:spLocks noChangeArrowheads="1"/>
            </p:cNvSpPr>
            <p:nvPr/>
          </p:nvSpPr>
          <p:spPr bwMode="auto">
            <a:xfrm flipV="1">
              <a:off x="385" y="-748"/>
              <a:ext cx="1018" cy="4837"/>
            </a:xfrm>
            <a:custGeom>
              <a:avLst/>
              <a:gdLst>
                <a:gd name="G0" fmla="+- 10248 0 0"/>
                <a:gd name="G1" fmla="+- 21600 0 10248"/>
                <a:gd name="G2" fmla="+- 21600 0 10248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0248" y="10800"/>
                  </a:moveTo>
                  <a:cubicBezTo>
                    <a:pt x="10248" y="11105"/>
                    <a:pt x="10495" y="11352"/>
                    <a:pt x="10800" y="11352"/>
                  </a:cubicBezTo>
                  <a:cubicBezTo>
                    <a:pt x="11105" y="11352"/>
                    <a:pt x="11352" y="11105"/>
                    <a:pt x="11352" y="10800"/>
                  </a:cubicBezTo>
                  <a:cubicBezTo>
                    <a:pt x="11352" y="10495"/>
                    <a:pt x="11105" y="10248"/>
                    <a:pt x="10800" y="10248"/>
                  </a:cubicBezTo>
                  <a:cubicBezTo>
                    <a:pt x="10495" y="10248"/>
                    <a:pt x="10248" y="10495"/>
                    <a:pt x="10248" y="1080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80000"/>
                  </a:schemeClr>
                </a:gs>
                <a:gs pos="100000">
                  <a:schemeClr val="bg1">
                    <a:alpha val="80000"/>
                  </a:schemeClr>
                </a:gs>
              </a:gsLst>
              <a:lin ang="5400000" scaled="1"/>
            </a:gradFill>
            <a:ln w="9525">
              <a:solidFill>
                <a:schemeClr val="bg2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  <p:grpSp>
          <p:nvGrpSpPr>
            <p:cNvPr id="25" name="Group 45"/>
            <p:cNvGrpSpPr/>
            <p:nvPr/>
          </p:nvGrpSpPr>
          <p:grpSpPr bwMode="auto">
            <a:xfrm flipV="1">
              <a:off x="397" y="-747"/>
              <a:ext cx="994" cy="4837"/>
              <a:chOff x="680" y="-870"/>
              <a:chExt cx="1086" cy="5285"/>
            </a:xfrm>
          </p:grpSpPr>
          <p:sp>
            <p:nvSpPr>
              <p:cNvPr id="29" name="AutoShape 46"/>
              <p:cNvSpPr>
                <a:spLocks noChangeArrowheads="1"/>
              </p:cNvSpPr>
              <p:nvPr/>
            </p:nvSpPr>
            <p:spPr bwMode="auto">
              <a:xfrm>
                <a:off x="680" y="-870"/>
                <a:ext cx="1086" cy="5285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0" name="AutoShape 47"/>
              <p:cNvSpPr>
                <a:spLocks noChangeArrowheads="1"/>
              </p:cNvSpPr>
              <p:nvPr/>
            </p:nvSpPr>
            <p:spPr bwMode="auto">
              <a:xfrm>
                <a:off x="710" y="-870"/>
                <a:ext cx="1026" cy="5285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26" name="Group 48"/>
            <p:cNvGrpSpPr/>
            <p:nvPr/>
          </p:nvGrpSpPr>
          <p:grpSpPr bwMode="auto">
            <a:xfrm flipV="1">
              <a:off x="511" y="-748"/>
              <a:ext cx="766" cy="4838"/>
              <a:chOff x="680" y="-1656"/>
              <a:chExt cx="1086" cy="6859"/>
            </a:xfrm>
          </p:grpSpPr>
          <p:sp>
            <p:nvSpPr>
              <p:cNvPr id="27" name="AutoShape 49"/>
              <p:cNvSpPr>
                <a:spLocks noChangeArrowheads="1"/>
              </p:cNvSpPr>
              <p:nvPr/>
            </p:nvSpPr>
            <p:spPr bwMode="auto">
              <a:xfrm>
                <a:off x="680" y="-1656"/>
                <a:ext cx="1086" cy="6858"/>
              </a:xfrm>
              <a:custGeom>
                <a:avLst/>
                <a:gdLst>
                  <a:gd name="G0" fmla="+- 1134 0 0"/>
                  <a:gd name="G1" fmla="+- 21600 0 1134"/>
                  <a:gd name="G2" fmla="+- 21600 0 1134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1134" y="10800"/>
                    </a:moveTo>
                    <a:cubicBezTo>
                      <a:pt x="1134" y="16138"/>
                      <a:pt x="5462" y="20466"/>
                      <a:pt x="10800" y="20466"/>
                    </a:cubicBezTo>
                    <a:cubicBezTo>
                      <a:pt x="16138" y="20466"/>
                      <a:pt x="20466" y="16138"/>
                      <a:pt x="20466" y="10800"/>
                    </a:cubicBezTo>
                    <a:cubicBezTo>
                      <a:pt x="20466" y="5462"/>
                      <a:pt x="16138" y="1134"/>
                      <a:pt x="10800" y="1134"/>
                    </a:cubicBezTo>
                    <a:cubicBezTo>
                      <a:pt x="5462" y="1134"/>
                      <a:pt x="1134" y="5462"/>
                      <a:pt x="1134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2">
                      <a:alpha val="80000"/>
                    </a:schemeClr>
                  </a:gs>
                  <a:gs pos="100000">
                    <a:schemeClr val="bg1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28" name="AutoShape 50"/>
              <p:cNvSpPr>
                <a:spLocks noChangeArrowheads="1"/>
              </p:cNvSpPr>
              <p:nvPr/>
            </p:nvSpPr>
            <p:spPr bwMode="auto">
              <a:xfrm>
                <a:off x="710" y="-1656"/>
                <a:ext cx="1026" cy="6859"/>
              </a:xfrm>
              <a:custGeom>
                <a:avLst/>
                <a:gdLst>
                  <a:gd name="G0" fmla="+- 863 0 0"/>
                  <a:gd name="G1" fmla="+- 21600 0 863"/>
                  <a:gd name="G2" fmla="+- 21600 0 863"/>
                  <a:gd name="G3" fmla="*/ G0 2929 10000"/>
                  <a:gd name="G4" fmla="+- 21600 0 G3"/>
                  <a:gd name="G5" fmla="+- 21600 0 G3"/>
                  <a:gd name="T0" fmla="*/ 10800 w 21600"/>
                  <a:gd name="T1" fmla="*/ 0 h 21600"/>
                  <a:gd name="T2" fmla="*/ 3163 w 21600"/>
                  <a:gd name="T3" fmla="*/ 3163 h 21600"/>
                  <a:gd name="T4" fmla="*/ 0 w 21600"/>
                  <a:gd name="T5" fmla="*/ 10800 h 21600"/>
                  <a:gd name="T6" fmla="*/ 3163 w 21600"/>
                  <a:gd name="T7" fmla="*/ 18437 h 21600"/>
                  <a:gd name="T8" fmla="*/ 10800 w 21600"/>
                  <a:gd name="T9" fmla="*/ 21600 h 21600"/>
                  <a:gd name="T10" fmla="*/ 18437 w 21600"/>
                  <a:gd name="T11" fmla="*/ 18437 h 21600"/>
                  <a:gd name="T12" fmla="*/ 21600 w 21600"/>
                  <a:gd name="T13" fmla="*/ 10800 h 21600"/>
                  <a:gd name="T14" fmla="*/ 18437 w 21600"/>
                  <a:gd name="T15" fmla="*/ 3163 h 21600"/>
                  <a:gd name="T16" fmla="*/ 3163 w 21600"/>
                  <a:gd name="T17" fmla="*/ 3163 h 21600"/>
                  <a:gd name="T18" fmla="*/ 18437 w 21600"/>
                  <a:gd name="T19" fmla="*/ 184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T16" t="T17" r="T18" b="T19"/>
                <a:pathLst>
                  <a:path w="21600" h="21600">
                    <a:moveTo>
                      <a:pt x="0" y="10800"/>
                    </a:move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5" y="0"/>
                      <a:pt x="21600" y="4835"/>
                      <a:pt x="21600" y="10800"/>
                    </a:cubicBezTo>
                    <a:cubicBezTo>
                      <a:pt x="21600" y="16765"/>
                      <a:pt x="16765" y="21600"/>
                      <a:pt x="10800" y="21600"/>
                    </a:cubicBezTo>
                    <a:cubicBezTo>
                      <a:pt x="4835" y="21600"/>
                      <a:pt x="0" y="16765"/>
                      <a:pt x="0" y="10800"/>
                    </a:cubicBezTo>
                    <a:close/>
                    <a:moveTo>
                      <a:pt x="863" y="10800"/>
                    </a:moveTo>
                    <a:cubicBezTo>
                      <a:pt x="863" y="16288"/>
                      <a:pt x="5312" y="20737"/>
                      <a:pt x="10800" y="20737"/>
                    </a:cubicBezTo>
                    <a:cubicBezTo>
                      <a:pt x="16288" y="20737"/>
                      <a:pt x="20737" y="16288"/>
                      <a:pt x="20737" y="10800"/>
                    </a:cubicBezTo>
                    <a:cubicBezTo>
                      <a:pt x="20737" y="5312"/>
                      <a:pt x="16288" y="863"/>
                      <a:pt x="10800" y="863"/>
                    </a:cubicBezTo>
                    <a:cubicBezTo>
                      <a:pt x="5312" y="863"/>
                      <a:pt x="863" y="5312"/>
                      <a:pt x="863" y="108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chemeClr val="bg1">
                      <a:alpha val="80000"/>
                    </a:schemeClr>
                  </a:gs>
                  <a:gs pos="100000">
                    <a:schemeClr val="bg2">
                      <a:alpha val="80000"/>
                    </a:schemeClr>
                  </a:gs>
                </a:gsLst>
                <a:lin ang="5400000" scaled="1"/>
              </a:gradFill>
              <a:ln w="9525">
                <a:solidFill>
                  <a:schemeClr val="bg2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</p:grpSp>
      </p:grpSp>
      <p:pic>
        <p:nvPicPr>
          <p:cNvPr id="31" name="Picture 2" descr="C:\Documents and Settings\tdz\Local Settings\Temp\SoEasy\E0777C6F43397E9EE5EC73D29F6DF048.jp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1349322" y="940900"/>
            <a:ext cx="8100108" cy="572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10089309" y="1328802"/>
            <a:ext cx="800219" cy="5221942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0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该如何提高会议效能呢</a:t>
            </a:r>
            <a:endParaRPr lang="zh-CN" altLang="en-US" sz="40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pan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椭圆 11"/>
          <p:cNvSpPr/>
          <p:nvPr/>
        </p:nvSpPr>
        <p:spPr bwMode="auto">
          <a:xfrm>
            <a:off x="1707628" y="1196876"/>
            <a:ext cx="1152578" cy="1152128"/>
          </a:xfrm>
          <a:prstGeom prst="ellipse">
            <a:avLst/>
          </a:prstGeom>
          <a:gradFill>
            <a:gsLst>
              <a:gs pos="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6600" b="1" kern="0" dirty="0">
                <a:solidFill>
                  <a:sysClr val="window" lastClr="FFFFFF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1</a:t>
            </a:r>
            <a:endParaRPr lang="zh-CN" altLang="en-US" sz="6600" b="1" kern="0" dirty="0">
              <a:solidFill>
                <a:sysClr val="window" lastClr="FFFFFF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36497" y="1272515"/>
            <a:ext cx="6771395" cy="1000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一次会议，最好只有一个主题。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可以集中时间和精力，集中有关人员，高效解决问题。综合性会议，最多也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不要超过三个议题为好</a:t>
            </a:r>
            <a:r>
              <a:rPr lang="zh-CN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议题越多，参加人员越多，陪绑的也越多，效率也就越低下，成本也就越高。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" name="Picture 3" descr="C:\Documents and Settings\tdz\Local Settings\Temp\SoEasy\4B82CCD9B6C4715FE2AF44B4512935E9.jpg"/>
          <p:cNvPicPr>
            <a:picLocks noChangeAspect="1" noChangeArrowheads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 bwMode="auto">
          <a:xfrm>
            <a:off x="3473529" y="2709046"/>
            <a:ext cx="6590291" cy="3411815"/>
          </a:xfrm>
          <a:prstGeom prst="rect">
            <a:avLst/>
          </a:prstGeom>
          <a:noFill/>
          <a:ln>
            <a:solidFill>
              <a:srgbClr val="0883C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872660" y="2709046"/>
            <a:ext cx="822515" cy="2349361"/>
          </a:xfrm>
          <a:prstGeom prst="rect">
            <a:avLst/>
          </a:prstGeom>
          <a:noFill/>
        </p:spPr>
        <p:txBody>
          <a:bodyPr vert="eaVert" wrap="none" lIns="144000" rIns="0" rtlCol="0" anchor="ctr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议题明确</a:t>
            </a:r>
            <a:endParaRPr lang="zh-CN" altLang="en-US" sz="44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8" dur="6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bldLvl="0" animBg="1"/>
      <p:bldP spid="13" grpId="0"/>
      <p:bldP spid="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tdz\Local Settings\Temp\SoEasy\E5CB21BA824269EB7CDAF203D86F0CEB.jpg"/>
          <p:cNvPicPr>
            <a:picLocks noChangeAspect="1" noChangeArrowheads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 bwMode="auto">
          <a:xfrm>
            <a:off x="3364667" y="2836045"/>
            <a:ext cx="6510276" cy="3240360"/>
          </a:xfrm>
          <a:prstGeom prst="rect">
            <a:avLst/>
          </a:prstGeom>
          <a:noFill/>
          <a:ln>
            <a:solidFill>
              <a:srgbClr val="0883C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椭圆 5"/>
          <p:cNvSpPr/>
          <p:nvPr/>
        </p:nvSpPr>
        <p:spPr bwMode="auto">
          <a:xfrm>
            <a:off x="1486698" y="1323876"/>
            <a:ext cx="1152578" cy="1152128"/>
          </a:xfrm>
          <a:prstGeom prst="ellipse">
            <a:avLst/>
          </a:prstGeom>
          <a:gradFill>
            <a:gsLst>
              <a:gs pos="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6600" b="1" kern="0" dirty="0">
                <a:solidFill>
                  <a:sysClr val="window" lastClr="FFFFFF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2</a:t>
            </a:r>
            <a:endParaRPr lang="zh-CN" altLang="en-US" sz="6600" b="1" kern="0" dirty="0">
              <a:solidFill>
                <a:sysClr val="window" lastClr="FFFFFF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51730" y="2836046"/>
            <a:ext cx="822515" cy="2349361"/>
          </a:xfrm>
          <a:prstGeom prst="rect">
            <a:avLst/>
          </a:prstGeom>
          <a:noFill/>
        </p:spPr>
        <p:txBody>
          <a:bodyPr vert="eaVert" wrap="none" lIns="144000" rIns="0" rtlCol="0" anchor="ctr">
            <a:spAutoFit/>
          </a:bodyPr>
          <a:lstStyle/>
          <a:p>
            <a:r>
              <a:rPr lang="zh-CN" altLang="en-US" sz="44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议程清晰</a:t>
            </a:r>
            <a:endParaRPr lang="zh-CN" altLang="en-US" sz="44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5567" y="1399514"/>
            <a:ext cx="6771395" cy="1303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要有明确的议程及时间分配规则，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方好有效控制会议的进程和时间使用，确保会议高效。   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议程安排上，不要领导先讲话，先表态，避免有的人“话里听音”拍马屁，从而失去民主按领导意见办，或不能集思广益，积极发掘更多创意。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8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椭圆 9"/>
          <p:cNvSpPr/>
          <p:nvPr/>
        </p:nvSpPr>
        <p:spPr bwMode="auto">
          <a:xfrm>
            <a:off x="1707628" y="1247676"/>
            <a:ext cx="1152578" cy="1152128"/>
          </a:xfrm>
          <a:prstGeom prst="ellipse">
            <a:avLst/>
          </a:prstGeom>
          <a:gradFill>
            <a:gsLst>
              <a:gs pos="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6600" b="1" kern="0" dirty="0">
                <a:solidFill>
                  <a:sysClr val="window" lastClr="FFFFFF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3</a:t>
            </a:r>
            <a:endParaRPr lang="zh-CN" altLang="en-US" sz="6600" b="1" kern="0" dirty="0">
              <a:solidFill>
                <a:sysClr val="window" lastClr="FFFFFF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92459" y="2759844"/>
            <a:ext cx="822515" cy="2913618"/>
          </a:xfrm>
          <a:prstGeom prst="rect">
            <a:avLst/>
          </a:prstGeom>
          <a:noFill/>
        </p:spPr>
        <p:txBody>
          <a:bodyPr vert="eaVert" wrap="none" lIns="144000" rIns="0" rtlCol="0">
            <a:spAutoFit/>
          </a:bodyPr>
          <a:lstStyle/>
          <a:p>
            <a:r>
              <a:rPr lang="zh-CN" altLang="en-US" sz="44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精选参与人</a:t>
            </a:r>
            <a:endParaRPr lang="zh-CN" altLang="en-US" sz="44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36497" y="1323314"/>
            <a:ext cx="6771395" cy="13036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会议的召开，并不是人越多越好。人多不仅会增加会议成本，延长会议时间，也会增加扯皮的可能性，不容易形成一致的会议结论，也不利于会议控制。因此，要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本着“相关性”和“少而精”的原则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，精选参加会议的人员，不要让不相关的人参加，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避免“陪绑”的现象。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Picture 2" descr="C:\Documents and Settings\tdz\Local Settings\Temp\SoEasy\3BCE61CD8477813A4194DA155AF8079F.jpg"/>
          <p:cNvPicPr>
            <a:picLocks noChangeAspect="1" noChangeArrowheads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 bwMode="auto">
          <a:xfrm>
            <a:off x="3436496" y="3213599"/>
            <a:ext cx="6630426" cy="2930623"/>
          </a:xfrm>
          <a:prstGeom prst="rect">
            <a:avLst/>
          </a:prstGeom>
          <a:noFill/>
          <a:ln>
            <a:solidFill>
              <a:srgbClr val="0883C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8" dur="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0" grpId="1" bldLvl="0" animBg="1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 bwMode="auto">
          <a:xfrm>
            <a:off x="1428227" y="1158776"/>
            <a:ext cx="1152578" cy="1152128"/>
          </a:xfrm>
          <a:prstGeom prst="ellipse">
            <a:avLst/>
          </a:prstGeom>
          <a:gradFill>
            <a:gsLst>
              <a:gs pos="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6600" b="1" kern="0" dirty="0">
                <a:solidFill>
                  <a:sysClr val="window" lastClr="FFFFFF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4</a:t>
            </a:r>
            <a:endParaRPr lang="zh-CN" altLang="en-US" sz="6600" b="1" kern="0" dirty="0">
              <a:solidFill>
                <a:sysClr val="window" lastClr="FFFFFF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3058" y="2670944"/>
            <a:ext cx="822515" cy="2913618"/>
          </a:xfrm>
          <a:prstGeom prst="rect">
            <a:avLst/>
          </a:prstGeom>
          <a:noFill/>
        </p:spPr>
        <p:txBody>
          <a:bodyPr vert="eaVert" wrap="none" lIns="144000" rIns="0" rtlCol="0">
            <a:spAutoFit/>
          </a:bodyPr>
          <a:lstStyle/>
          <a:p>
            <a:r>
              <a:rPr lang="zh-CN" altLang="en-US" sz="44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指定主持人</a:t>
            </a:r>
            <a:endParaRPr lang="zh-CN" altLang="en-US" sz="44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57096" y="1234414"/>
            <a:ext cx="6771395" cy="698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无论是何种形式的会议，必须要明确指定会议主持人。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会议主持人要严格按照会议的议程、时间安排等做好会议的主持和控制。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4" name="Picture 2" descr="C:\Documents and Settings\tdz\Local Settings\Temp\SoEasy\293A5A70BD74399D81F4F69C1D727EB6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177583" y="2538105"/>
            <a:ext cx="3822944" cy="382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8" dur="6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  <p:bldP spid="6" grpId="1" bldLvl="0" animBg="1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 bwMode="auto">
          <a:xfrm>
            <a:off x="1447602" y="1107976"/>
            <a:ext cx="1152578" cy="1152128"/>
          </a:xfrm>
          <a:prstGeom prst="ellipse">
            <a:avLst/>
          </a:prstGeom>
          <a:gradFill>
            <a:gsLst>
              <a:gs pos="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6600" b="1" kern="0" dirty="0">
                <a:solidFill>
                  <a:sysClr val="window" lastClr="FFFFFF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5</a:t>
            </a:r>
            <a:endParaRPr lang="zh-CN" altLang="en-US" sz="6600" b="1" kern="0" dirty="0">
              <a:solidFill>
                <a:sysClr val="window" lastClr="FFFFFF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32432" y="2620146"/>
            <a:ext cx="822515" cy="3477875"/>
          </a:xfrm>
          <a:prstGeom prst="rect">
            <a:avLst/>
          </a:prstGeom>
          <a:noFill/>
        </p:spPr>
        <p:txBody>
          <a:bodyPr vert="eaVert" wrap="none" lIns="144000" rIns="0" rtlCol="0">
            <a:spAutoFit/>
          </a:bodyPr>
          <a:lstStyle/>
          <a:p>
            <a:r>
              <a:rPr lang="zh-CN" altLang="en-US" sz="44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做好会议记录</a:t>
            </a:r>
            <a:endParaRPr lang="zh-CN" altLang="en-US" sz="44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76470" y="1183615"/>
            <a:ext cx="6771395" cy="1000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参加会议的人大部分是只记录或记住自己所关心的内容，而不相关的内容则不怎么关心。因此，为了能够将参会者的发言、宝贵的思想火花及最终决策、待完成事项能够清晰地保留下来，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必须要做好会议记录。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76470" y="2620144"/>
            <a:ext cx="3385697" cy="3061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4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会议记录的主要内容包括会议的全部要素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（议题、议程、时间、地点、参与人、主持人、记录人、出勤情况、发言情况、决策情况、待追踪事项、会议附件）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等。同时，为了及时贯彻会议的精神，增强会议时效性，趁热打铁追踪会后的待完成事项，会议记录要在会议结束后</a:t>
            </a:r>
            <a:r>
              <a: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24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小时内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完成并发送到与会人员手中。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Picture 5" descr="C:\Documents and Settings\tdz\Local Settings\Temp\SoEasy\2150F3B045D2FEC83B1CAA286B67DBEA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6785111" y="3196209"/>
            <a:ext cx="3516260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8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9" grpId="1" bldLvl="0" animBg="1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 bwMode="auto">
          <a:xfrm>
            <a:off x="1522863" y="1247676"/>
            <a:ext cx="1152578" cy="1152128"/>
          </a:xfrm>
          <a:prstGeom prst="ellipse">
            <a:avLst/>
          </a:prstGeom>
          <a:gradFill>
            <a:gsLst>
              <a:gs pos="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6600" b="1" kern="0" dirty="0">
                <a:solidFill>
                  <a:sysClr val="window" lastClr="FFFFFF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6</a:t>
            </a:r>
            <a:endParaRPr lang="zh-CN" altLang="en-US" sz="6600" b="1" kern="0" dirty="0">
              <a:solidFill>
                <a:sysClr val="window" lastClr="FFFFFF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07694" y="2759844"/>
            <a:ext cx="822515" cy="3096344"/>
          </a:xfrm>
          <a:prstGeom prst="rect">
            <a:avLst/>
          </a:prstGeom>
          <a:noFill/>
        </p:spPr>
        <p:txBody>
          <a:bodyPr vert="eaVert" wrap="square" lIns="144000" rIns="0" rtlCol="0">
            <a:spAutoFit/>
          </a:bodyPr>
          <a:lstStyle/>
          <a:p>
            <a:r>
              <a:rPr lang="zh-CN" altLang="en-US" sz="44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合适的时间</a:t>
            </a:r>
            <a:endParaRPr lang="zh-CN" altLang="en-US" sz="44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51732" y="1323316"/>
            <a:ext cx="6771395" cy="368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上午</a:t>
            </a:r>
            <a:r>
              <a: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10-12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点和下午</a:t>
            </a:r>
            <a:r>
              <a:rPr lang="en-US" altLang="zh-CN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1-3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是比较适合开会的时段。时代光华的研究如下：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Line 6"/>
          <p:cNvSpPr>
            <a:spLocks noChangeShapeType="1"/>
          </p:cNvSpPr>
          <p:nvPr/>
        </p:nvSpPr>
        <p:spPr bwMode="auto">
          <a:xfrm flipV="1">
            <a:off x="2892443" y="1800820"/>
            <a:ext cx="0" cy="1728788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 flipV="1">
            <a:off x="6133797" y="1800820"/>
            <a:ext cx="0" cy="1728788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 flipV="1">
            <a:off x="5414378" y="4362526"/>
            <a:ext cx="0" cy="1728787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Line 9"/>
          <p:cNvSpPr>
            <a:spLocks noChangeShapeType="1"/>
          </p:cNvSpPr>
          <p:nvPr/>
        </p:nvSpPr>
        <p:spPr bwMode="auto">
          <a:xfrm flipV="1">
            <a:off x="7647275" y="4362526"/>
            <a:ext cx="0" cy="1728787"/>
          </a:xfrm>
          <a:prstGeom prst="line">
            <a:avLst/>
          </a:prstGeom>
          <a:noFill/>
          <a:ln w="19050">
            <a:solidFill>
              <a:srgbClr val="C0C0C0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>
              <a:defRPr/>
            </a:pPr>
            <a:endParaRPr lang="zh-CN" altLang="en-US" kern="0" dirty="0">
              <a:solidFill>
                <a:sysClr val="windowText" lastClr="000000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892443" y="1800822"/>
            <a:ext cx="3241354" cy="1439863"/>
            <a:chOff x="755650" y="1803400"/>
            <a:chExt cx="3240088" cy="1439863"/>
          </a:xfrm>
        </p:grpSpPr>
        <p:sp>
          <p:nvSpPr>
            <p:cNvPr id="20" name="Rectangle 5"/>
            <p:cNvSpPr>
              <a:spLocks noChangeArrowheads="1"/>
            </p:cNvSpPr>
            <p:nvPr/>
          </p:nvSpPr>
          <p:spPr bwMode="auto">
            <a:xfrm>
              <a:off x="755650" y="2120900"/>
              <a:ext cx="3240088" cy="792163"/>
            </a:xfrm>
            <a:prstGeom prst="rect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Rectangle 10"/>
            <p:cNvSpPr>
              <a:spLocks noChangeArrowheads="1"/>
            </p:cNvSpPr>
            <p:nvPr/>
          </p:nvSpPr>
          <p:spPr bwMode="auto">
            <a:xfrm>
              <a:off x="755650" y="1803400"/>
              <a:ext cx="3152436" cy="143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 panose="020B0503020204020204" pitchFamily="34" charset="-122"/>
                </a:rPr>
                <a:t>心绪尚且混乱，还需一段时间才能进入工作状态。不太合适开会。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33797" y="1800822"/>
            <a:ext cx="3241354" cy="1439863"/>
            <a:chOff x="3995738" y="1803400"/>
            <a:chExt cx="3240088" cy="1439863"/>
          </a:xfrm>
        </p:grpSpPr>
        <p:sp>
          <p:nvSpPr>
            <p:cNvPr id="23" name="Rectangle 5"/>
            <p:cNvSpPr>
              <a:spLocks noChangeArrowheads="1"/>
            </p:cNvSpPr>
            <p:nvPr/>
          </p:nvSpPr>
          <p:spPr bwMode="auto">
            <a:xfrm>
              <a:off x="3995738" y="2120900"/>
              <a:ext cx="3240088" cy="792163"/>
            </a:xfrm>
            <a:prstGeom prst="rect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4" name="Rectangle 11"/>
            <p:cNvSpPr>
              <a:spLocks noChangeArrowheads="1"/>
            </p:cNvSpPr>
            <p:nvPr/>
          </p:nvSpPr>
          <p:spPr bwMode="auto">
            <a:xfrm>
              <a:off x="3995738" y="1803400"/>
              <a:ext cx="3240088" cy="14398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 panose="020B0503020204020204" pitchFamily="34" charset="-122"/>
                </a:rPr>
                <a:t>最适合调动员工集思广益、头脑风暴，不断想出新点子、新方法。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513615" y="4848374"/>
            <a:ext cx="2900764" cy="1439862"/>
            <a:chOff x="376969" y="4850954"/>
            <a:chExt cx="2899631" cy="1439862"/>
          </a:xfrm>
        </p:grpSpPr>
        <p:sp>
          <p:nvSpPr>
            <p:cNvPr id="26" name="Rectangle 4"/>
            <p:cNvSpPr>
              <a:spLocks noChangeArrowheads="1"/>
            </p:cNvSpPr>
            <p:nvPr/>
          </p:nvSpPr>
          <p:spPr bwMode="auto">
            <a:xfrm rot="10800000">
              <a:off x="466722" y="5043487"/>
              <a:ext cx="2809875" cy="1050403"/>
            </a:xfrm>
            <a:prstGeom prst="rect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7" name="Rectangle 12"/>
            <p:cNvSpPr>
              <a:spLocks noChangeArrowheads="1"/>
            </p:cNvSpPr>
            <p:nvPr/>
          </p:nvSpPr>
          <p:spPr bwMode="auto">
            <a:xfrm>
              <a:off x="376969" y="4850954"/>
              <a:ext cx="2899631" cy="143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 panose="020B0503020204020204" pitchFamily="34" charset="-122"/>
                </a:rPr>
                <a:t>员工进入工作状态。最适合进行一对一的会谈，也是进行业务会谈的最佳时机。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630" y="4848374"/>
            <a:ext cx="3098422" cy="1439862"/>
            <a:chOff x="5487988" y="4850954"/>
            <a:chExt cx="3097212" cy="1439862"/>
          </a:xfrm>
        </p:grpSpPr>
        <p:sp>
          <p:nvSpPr>
            <p:cNvPr id="29" name="Rectangle 3"/>
            <p:cNvSpPr>
              <a:spLocks noChangeArrowheads="1"/>
            </p:cNvSpPr>
            <p:nvPr/>
          </p:nvSpPr>
          <p:spPr bwMode="auto">
            <a:xfrm>
              <a:off x="5487988" y="5043487"/>
              <a:ext cx="3097212" cy="1050403"/>
            </a:xfrm>
            <a:prstGeom prst="rect">
              <a:avLst/>
            </a:prstGeom>
            <a:gradFill rotWithShape="1">
              <a:gsLst>
                <a:gs pos="0">
                  <a:srgbClr val="EAEAEA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kern="0" dirty="0">
                <a:solidFill>
                  <a:sysClr val="windowText" lastClr="0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Rectangle 13"/>
            <p:cNvSpPr>
              <a:spLocks noChangeArrowheads="1"/>
            </p:cNvSpPr>
            <p:nvPr/>
          </p:nvSpPr>
          <p:spPr bwMode="auto">
            <a:xfrm>
              <a:off x="5508625" y="4850954"/>
              <a:ext cx="2698452" cy="1439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6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微软雅黑" panose="020B0503020204020204" pitchFamily="34" charset="-122"/>
                </a:rPr>
                <a:t>员工进入一天当中的倦怠期，希望马上回家，这时会议往往会事倍功半。</a:t>
              </a:r>
              <a:endPara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AutoShape 15"/>
          <p:cNvSpPr>
            <a:spLocks noChangeArrowheads="1"/>
          </p:cNvSpPr>
          <p:nvPr/>
        </p:nvSpPr>
        <p:spPr bwMode="auto">
          <a:xfrm>
            <a:off x="2678147" y="3497860"/>
            <a:ext cx="1812415" cy="923925"/>
          </a:xfrm>
          <a:prstGeom prst="homePlate">
            <a:avLst>
              <a:gd name="adj" fmla="val 33678"/>
            </a:avLst>
          </a:prstGeom>
          <a:gradFill>
            <a:gsLst>
              <a:gs pos="3300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rIns="0" anchor="ctr"/>
          <a:lstStyle/>
          <a:p>
            <a:pPr algn="ctr"/>
            <a:r>
              <a:rPr lang="zh-CN" altLang="en-US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上午</a:t>
            </a:r>
            <a:r>
              <a:rPr lang="en-US" altLang="zh-CN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8-9</a:t>
            </a:r>
            <a:r>
              <a:rPr lang="zh-CN" altLang="en-US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点之间</a:t>
            </a:r>
            <a:endParaRPr lang="zh-CN" altLang="en-US" kern="10" dirty="0">
              <a:ln w="9525">
                <a:solidFill>
                  <a:sysClr val="window" lastClr="FFFFFF"/>
                </a:solidFill>
                <a:round/>
              </a:ln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AutoShape 16"/>
          <p:cNvSpPr>
            <a:spLocks noChangeArrowheads="1"/>
          </p:cNvSpPr>
          <p:nvPr/>
        </p:nvSpPr>
        <p:spPr bwMode="auto">
          <a:xfrm>
            <a:off x="4233697" y="3497860"/>
            <a:ext cx="1812415" cy="923925"/>
          </a:xfrm>
          <a:prstGeom prst="chevron">
            <a:avLst>
              <a:gd name="adj" fmla="val 33678"/>
            </a:avLst>
          </a:prstGeom>
          <a:gradFill>
            <a:gsLst>
              <a:gs pos="3300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rIns="0" anchor="ctr"/>
          <a:lstStyle/>
          <a:p>
            <a:pPr algn="ctr"/>
            <a:r>
              <a:rPr lang="zh-CN" altLang="en-US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上午</a:t>
            </a:r>
            <a:r>
              <a:rPr lang="en-US" altLang="zh-CN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9-10</a:t>
            </a:r>
            <a:r>
              <a:rPr lang="zh-CN" altLang="en-US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点之间</a:t>
            </a:r>
            <a:endParaRPr lang="zh-CN" altLang="en-US" kern="10" dirty="0">
              <a:ln w="9525">
                <a:solidFill>
                  <a:sysClr val="window" lastClr="FFFFFF"/>
                </a:solidFill>
                <a:round/>
              </a:ln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AutoShape 17"/>
          <p:cNvSpPr>
            <a:spLocks noChangeArrowheads="1"/>
          </p:cNvSpPr>
          <p:nvPr/>
        </p:nvSpPr>
        <p:spPr bwMode="auto">
          <a:xfrm>
            <a:off x="5801823" y="3497860"/>
            <a:ext cx="1812415" cy="923925"/>
          </a:xfrm>
          <a:prstGeom prst="chevron">
            <a:avLst>
              <a:gd name="adj" fmla="val 33678"/>
            </a:avLst>
          </a:prstGeom>
          <a:gradFill>
            <a:gsLst>
              <a:gs pos="3300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rIns="0" anchor="ctr"/>
          <a:lstStyle/>
          <a:p>
            <a:pPr algn="ctr"/>
            <a:r>
              <a:rPr lang="zh-CN" altLang="en-US" sz="1600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上午</a:t>
            </a:r>
            <a:r>
              <a:rPr lang="en-US" altLang="zh-CN" sz="1600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10-12</a:t>
            </a:r>
            <a:r>
              <a:rPr lang="zh-CN" altLang="en-US" sz="1600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点或下午</a:t>
            </a:r>
            <a:r>
              <a:rPr lang="en-US" altLang="zh-CN" sz="1600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1-3</a:t>
            </a:r>
            <a:r>
              <a:rPr lang="zh-CN" altLang="en-US" sz="1600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点之间</a:t>
            </a:r>
            <a:endParaRPr lang="zh-CN" altLang="en-US" sz="1600" kern="10" dirty="0">
              <a:ln w="9525">
                <a:solidFill>
                  <a:sysClr val="window" lastClr="FFFFFF"/>
                </a:solidFill>
                <a:round/>
              </a:ln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AutoShape 18"/>
          <p:cNvSpPr>
            <a:spLocks noChangeArrowheads="1"/>
          </p:cNvSpPr>
          <p:nvPr/>
        </p:nvSpPr>
        <p:spPr bwMode="auto">
          <a:xfrm>
            <a:off x="7348391" y="3497860"/>
            <a:ext cx="1812415" cy="923925"/>
          </a:xfrm>
          <a:prstGeom prst="chevron">
            <a:avLst>
              <a:gd name="adj" fmla="val 33678"/>
            </a:avLst>
          </a:prstGeom>
          <a:gradFill>
            <a:gsLst>
              <a:gs pos="3300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3175" cap="flat" cmpd="sng" algn="ctr">
            <a:solidFill>
              <a:srgbClr val="D7D7D7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0" rIns="0" anchor="ctr"/>
          <a:lstStyle/>
          <a:p>
            <a:pPr algn="ctr"/>
            <a:r>
              <a:rPr lang="zh-CN" altLang="en-US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下午</a:t>
            </a:r>
            <a:r>
              <a:rPr lang="en-US" altLang="zh-CN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3-5</a:t>
            </a:r>
            <a:r>
              <a:rPr lang="zh-CN" altLang="en-US" kern="10" dirty="0">
                <a:ln w="9525">
                  <a:solidFill>
                    <a:sysClr val="window" lastClr="FFFFFF"/>
                  </a:solidFill>
                  <a:round/>
                </a:ln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点之间</a:t>
            </a:r>
            <a:endParaRPr lang="zh-CN" altLang="en-US" kern="10" dirty="0">
              <a:ln w="9525">
                <a:solidFill>
                  <a:sysClr val="window" lastClr="FFFFFF"/>
                </a:solidFill>
                <a:round/>
              </a:ln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8" dur="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7" grpId="1" bldLvl="0" animBg="1"/>
      <p:bldP spid="8" grpId="0"/>
      <p:bldP spid="14" grpId="0"/>
      <p:bldP spid="15" grpId="0" bldLvl="0" animBg="1"/>
      <p:bldP spid="16" grpId="0" bldLvl="0" animBg="1"/>
      <p:bldP spid="17" grpId="0" bldLvl="0" animBg="1"/>
      <p:bldP spid="18" grpId="0" bldLvl="0" animBg="1"/>
      <p:bldP spid="31" grpId="0" bldLvl="0" animBg="1"/>
      <p:bldP spid="32" grpId="0" bldLvl="0" animBg="1"/>
      <p:bldP spid="33" grpId="0" bldLvl="0" animBg="1"/>
      <p:bldP spid="34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椭圆 34"/>
          <p:cNvSpPr/>
          <p:nvPr/>
        </p:nvSpPr>
        <p:spPr bwMode="auto">
          <a:xfrm>
            <a:off x="1911073" y="1298476"/>
            <a:ext cx="1152578" cy="1152128"/>
          </a:xfrm>
          <a:prstGeom prst="ellipse">
            <a:avLst/>
          </a:prstGeom>
          <a:gradFill>
            <a:gsLst>
              <a:gs pos="0">
                <a:srgbClr val="2676FF">
                  <a:lumMod val="60000"/>
                  <a:lumOff val="40000"/>
                </a:srgbClr>
              </a:gs>
              <a:gs pos="100000">
                <a:srgbClr val="2676F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r>
              <a:rPr lang="en-US" altLang="zh-CN" sz="6600" b="1" kern="0" dirty="0">
                <a:solidFill>
                  <a:sysClr val="window" lastClr="FFFFFF"/>
                </a:solidFill>
                <a:latin typeface="Arial Black" panose="020B0A04020102020204" pitchFamily="34" charset="0"/>
                <a:ea typeface="微软雅黑" panose="020B0503020204020204" pitchFamily="34" charset="-122"/>
              </a:rPr>
              <a:t>7</a:t>
            </a:r>
            <a:endParaRPr lang="zh-CN" altLang="en-US" sz="6600" b="1" kern="0" dirty="0">
              <a:solidFill>
                <a:sysClr val="window" lastClr="FFFFFF"/>
              </a:solidFill>
              <a:latin typeface="Arial Black" panose="020B0A04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95904" y="2810644"/>
            <a:ext cx="822515" cy="3024336"/>
          </a:xfrm>
          <a:prstGeom prst="rect">
            <a:avLst/>
          </a:prstGeom>
          <a:noFill/>
        </p:spPr>
        <p:txBody>
          <a:bodyPr vert="eaVert" wrap="square" lIns="144000" rIns="0" rtlCol="0">
            <a:spAutoFit/>
          </a:bodyPr>
          <a:lstStyle/>
          <a:p>
            <a:r>
              <a:rPr lang="zh-CN" altLang="en-US" sz="44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合适的地点</a:t>
            </a:r>
            <a:endParaRPr lang="zh-CN" altLang="en-US" sz="44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深色1"/>
          <p:cNvSpPr txBox="1"/>
          <p:nvPr/>
        </p:nvSpPr>
        <p:spPr>
          <a:xfrm>
            <a:off x="4648448" y="2520126"/>
            <a:ext cx="492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3600" kern="0" dirty="0">
                <a:solidFill>
                  <a:srgbClr val="2676FF">
                    <a:lumMod val="75000"/>
                  </a:srgbClr>
                </a:solidFill>
                <a:latin typeface="Arial Black" panose="020B0A04020102020204" pitchFamily="34" charset="0"/>
              </a:rPr>
              <a:t>1</a:t>
            </a:r>
            <a:endParaRPr lang="zh-CN" altLang="en-US" sz="3600" kern="0" dirty="0">
              <a:solidFill>
                <a:srgbClr val="2676FF">
                  <a:lumMod val="75000"/>
                </a:srgbClr>
              </a:solidFill>
              <a:latin typeface="Arial Black" panose="020B0A04020102020204" pitchFamily="34" charset="0"/>
            </a:endParaRPr>
          </a:p>
        </p:txBody>
      </p:sp>
      <p:sp>
        <p:nvSpPr>
          <p:cNvPr id="38" name="深色2"/>
          <p:cNvSpPr txBox="1"/>
          <p:nvPr/>
        </p:nvSpPr>
        <p:spPr>
          <a:xfrm>
            <a:off x="6665459" y="2520126"/>
            <a:ext cx="492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3600" kern="0" dirty="0">
                <a:solidFill>
                  <a:srgbClr val="2676FF">
                    <a:lumMod val="75000"/>
                  </a:srgbClr>
                </a:solidFill>
                <a:latin typeface="Arial Black" panose="020B0A04020102020204" pitchFamily="34" charset="0"/>
              </a:rPr>
              <a:t>2</a:t>
            </a:r>
            <a:endParaRPr lang="zh-CN" altLang="en-US" sz="3600" kern="0" dirty="0">
              <a:solidFill>
                <a:srgbClr val="2676FF">
                  <a:lumMod val="75000"/>
                </a:srgbClr>
              </a:solidFill>
              <a:latin typeface="Arial Black" panose="020B0A04020102020204" pitchFamily="34" charset="0"/>
            </a:endParaRPr>
          </a:p>
        </p:txBody>
      </p:sp>
      <p:sp>
        <p:nvSpPr>
          <p:cNvPr id="39" name="深色3"/>
          <p:cNvSpPr txBox="1"/>
          <p:nvPr/>
        </p:nvSpPr>
        <p:spPr>
          <a:xfrm>
            <a:off x="8754507" y="2520126"/>
            <a:ext cx="4926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altLang="zh-CN" sz="3600" kern="0" dirty="0">
                <a:solidFill>
                  <a:srgbClr val="2676FF">
                    <a:lumMod val="75000"/>
                  </a:srgbClr>
                </a:solidFill>
                <a:latin typeface="Arial Black" panose="020B0A04020102020204" pitchFamily="34" charset="0"/>
              </a:rPr>
              <a:t>3</a:t>
            </a:r>
            <a:endParaRPr lang="zh-CN" altLang="en-US" sz="3600" kern="0" dirty="0">
              <a:solidFill>
                <a:srgbClr val="2676FF">
                  <a:lumMod val="75000"/>
                </a:srgb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40" name="文本1"/>
          <p:cNvGrpSpPr/>
          <p:nvPr/>
        </p:nvGrpSpPr>
        <p:grpSpPr>
          <a:xfrm>
            <a:off x="3999526" y="2843292"/>
            <a:ext cx="1801253" cy="3025955"/>
            <a:chOff x="1649319" y="1988839"/>
            <a:chExt cx="1800550" cy="3025955"/>
          </a:xfrm>
        </p:grpSpPr>
        <p:sp>
          <p:nvSpPr>
            <p:cNvPr id="41" name="矩形 2"/>
            <p:cNvSpPr/>
            <p:nvPr/>
          </p:nvSpPr>
          <p:spPr>
            <a:xfrm>
              <a:off x="1649869" y="1988839"/>
              <a:ext cx="1800000" cy="2991690"/>
            </a:xfrm>
            <a:custGeom>
              <a:avLst/>
              <a:gdLst/>
              <a:ahLst/>
              <a:cxnLst/>
              <a:rect l="l" t="t" r="r" b="b"/>
              <a:pathLst>
                <a:path w="1584176" h="2991690">
                  <a:moveTo>
                    <a:pt x="0" y="0"/>
                  </a:moveTo>
                  <a:lnTo>
                    <a:pt x="533923" y="0"/>
                  </a:lnTo>
                  <a:lnTo>
                    <a:pt x="533923" y="96493"/>
                  </a:lnTo>
                  <a:lnTo>
                    <a:pt x="209147" y="96493"/>
                  </a:lnTo>
                  <a:lnTo>
                    <a:pt x="796178" y="464695"/>
                  </a:lnTo>
                  <a:lnTo>
                    <a:pt x="1383209" y="96493"/>
                  </a:lnTo>
                  <a:lnTo>
                    <a:pt x="1058433" y="96493"/>
                  </a:lnTo>
                  <a:lnTo>
                    <a:pt x="1058433" y="0"/>
                  </a:lnTo>
                  <a:lnTo>
                    <a:pt x="1584176" y="0"/>
                  </a:lnTo>
                  <a:lnTo>
                    <a:pt x="1584176" y="2991690"/>
                  </a:lnTo>
                  <a:lnTo>
                    <a:pt x="0" y="2991690"/>
                  </a:lnTo>
                  <a:close/>
                </a:path>
              </a:pathLst>
            </a:custGeom>
            <a:gradFill>
              <a:gsLst>
                <a:gs pos="33000">
                  <a:srgbClr val="2676FF">
                    <a:lumMod val="60000"/>
                    <a:lumOff val="40000"/>
                  </a:srgbClr>
                </a:gs>
                <a:gs pos="100000">
                  <a:srgbClr val="2676FF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anchor="ctr"/>
            <a:lstStyle/>
            <a:p>
              <a:pPr algn="ctr" fontAlgn="base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endParaRPr lang="zh-CN" altLang="en-US" sz="2800" kern="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 bwMode="auto">
            <a:xfrm>
              <a:off x="1649319" y="2460249"/>
              <a:ext cx="1764792" cy="2554545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会议室大小要适当。会议室过大，人相对较少，气氛容易变僵，会议难以活跃。相反，如果会议室过于狭小，就会令人烦闷、不舒服，无法营造良好的气氛。</a:t>
              </a:r>
              <a:endParaRPr lang="zh-CN" altLang="en-US" sz="3600" kern="0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</p:grpSp>
      <p:grpSp>
        <p:nvGrpSpPr>
          <p:cNvPr id="43" name="文本2"/>
          <p:cNvGrpSpPr/>
          <p:nvPr/>
        </p:nvGrpSpPr>
        <p:grpSpPr>
          <a:xfrm>
            <a:off x="6017088" y="2843290"/>
            <a:ext cx="1872739" cy="2991690"/>
            <a:chOff x="3666093" y="1988839"/>
            <a:chExt cx="1872008" cy="2991690"/>
          </a:xfrm>
        </p:grpSpPr>
        <p:sp>
          <p:nvSpPr>
            <p:cNvPr id="44" name="矩形 2"/>
            <p:cNvSpPr/>
            <p:nvPr/>
          </p:nvSpPr>
          <p:spPr>
            <a:xfrm>
              <a:off x="3666093" y="1988839"/>
              <a:ext cx="1800000" cy="2991690"/>
            </a:xfrm>
            <a:custGeom>
              <a:avLst/>
              <a:gdLst/>
              <a:ahLst/>
              <a:cxnLst/>
              <a:rect l="l" t="t" r="r" b="b"/>
              <a:pathLst>
                <a:path w="1584176" h="2991690">
                  <a:moveTo>
                    <a:pt x="0" y="0"/>
                  </a:moveTo>
                  <a:lnTo>
                    <a:pt x="533923" y="0"/>
                  </a:lnTo>
                  <a:lnTo>
                    <a:pt x="533923" y="96493"/>
                  </a:lnTo>
                  <a:lnTo>
                    <a:pt x="209147" y="96493"/>
                  </a:lnTo>
                  <a:lnTo>
                    <a:pt x="796178" y="464695"/>
                  </a:lnTo>
                  <a:lnTo>
                    <a:pt x="1383209" y="96493"/>
                  </a:lnTo>
                  <a:lnTo>
                    <a:pt x="1058433" y="96493"/>
                  </a:lnTo>
                  <a:lnTo>
                    <a:pt x="1058433" y="0"/>
                  </a:lnTo>
                  <a:lnTo>
                    <a:pt x="1584176" y="0"/>
                  </a:lnTo>
                  <a:lnTo>
                    <a:pt x="1584176" y="2991690"/>
                  </a:lnTo>
                  <a:lnTo>
                    <a:pt x="0" y="2991690"/>
                  </a:lnTo>
                  <a:close/>
                </a:path>
              </a:pathLst>
            </a:custGeom>
            <a:gradFill>
              <a:gsLst>
                <a:gs pos="33000">
                  <a:srgbClr val="2676FF">
                    <a:lumMod val="60000"/>
                    <a:lumOff val="40000"/>
                  </a:srgbClr>
                </a:gs>
                <a:gs pos="100000">
                  <a:srgbClr val="2676FF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anchor="ctr"/>
            <a:lstStyle/>
            <a:p>
              <a:pPr algn="ctr" fontAlgn="base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endParaRPr lang="zh-CN" altLang="en-US" sz="2800" kern="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5" name="TextBox 44"/>
            <p:cNvSpPr txBox="1"/>
            <p:nvPr/>
          </p:nvSpPr>
          <p:spPr bwMode="auto">
            <a:xfrm>
              <a:off x="3737551" y="2748281"/>
              <a:ext cx="1800550" cy="1477328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桌椅摆放要符合会议讨论的要求。比如采用</a:t>
              </a:r>
              <a:r>
                <a:rPr lang="en-US" altLang="zh-CN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U</a:t>
              </a:r>
              <a:r>
                <a:rPr lang="zh-CN" altLang="en-US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型、圆形的会议桌摆放方式。</a:t>
              </a:r>
              <a:endParaRPr lang="zh-CN" altLang="en-US" sz="4000" kern="0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</p:grpSp>
      <p:grpSp>
        <p:nvGrpSpPr>
          <p:cNvPr id="46" name="文本3"/>
          <p:cNvGrpSpPr/>
          <p:nvPr/>
        </p:nvGrpSpPr>
        <p:grpSpPr>
          <a:xfrm>
            <a:off x="8105585" y="2843290"/>
            <a:ext cx="1801253" cy="2991690"/>
            <a:chOff x="5753775" y="1988839"/>
            <a:chExt cx="1800550" cy="2991690"/>
          </a:xfrm>
        </p:grpSpPr>
        <p:sp>
          <p:nvSpPr>
            <p:cNvPr id="47" name="矩形 2"/>
            <p:cNvSpPr/>
            <p:nvPr/>
          </p:nvSpPr>
          <p:spPr>
            <a:xfrm>
              <a:off x="5754325" y="1988839"/>
              <a:ext cx="1800000" cy="2991690"/>
            </a:xfrm>
            <a:custGeom>
              <a:avLst/>
              <a:gdLst/>
              <a:ahLst/>
              <a:cxnLst/>
              <a:rect l="l" t="t" r="r" b="b"/>
              <a:pathLst>
                <a:path w="1584176" h="2991690">
                  <a:moveTo>
                    <a:pt x="0" y="0"/>
                  </a:moveTo>
                  <a:lnTo>
                    <a:pt x="533923" y="0"/>
                  </a:lnTo>
                  <a:lnTo>
                    <a:pt x="533923" y="96493"/>
                  </a:lnTo>
                  <a:lnTo>
                    <a:pt x="209147" y="96493"/>
                  </a:lnTo>
                  <a:lnTo>
                    <a:pt x="796178" y="464695"/>
                  </a:lnTo>
                  <a:lnTo>
                    <a:pt x="1383209" y="96493"/>
                  </a:lnTo>
                  <a:lnTo>
                    <a:pt x="1058433" y="96493"/>
                  </a:lnTo>
                  <a:lnTo>
                    <a:pt x="1058433" y="0"/>
                  </a:lnTo>
                  <a:lnTo>
                    <a:pt x="1584176" y="0"/>
                  </a:lnTo>
                  <a:lnTo>
                    <a:pt x="1584176" y="2991690"/>
                  </a:lnTo>
                  <a:lnTo>
                    <a:pt x="0" y="2991690"/>
                  </a:lnTo>
                  <a:close/>
                </a:path>
              </a:pathLst>
            </a:custGeom>
            <a:gradFill>
              <a:gsLst>
                <a:gs pos="33000">
                  <a:srgbClr val="2676FF">
                    <a:lumMod val="60000"/>
                    <a:lumOff val="40000"/>
                  </a:srgbClr>
                </a:gs>
                <a:gs pos="100000">
                  <a:srgbClr val="2676FF"/>
                </a:gs>
              </a:gsLst>
              <a:lin ang="5400000" scaled="0"/>
            </a:gradFill>
            <a:ln w="3175" cap="flat" cmpd="sng" algn="ctr">
              <a:solidFill>
                <a:srgbClr val="D7D7D7"/>
              </a:solidFill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0" rIns="0" anchor="ctr"/>
            <a:lstStyle/>
            <a:p>
              <a:pPr algn="ctr" fontAlgn="base">
                <a:lnSpc>
                  <a:spcPct val="120000"/>
                </a:lnSpc>
                <a:spcBef>
                  <a:spcPts val="600"/>
                </a:spcBef>
                <a:spcAft>
                  <a:spcPts val="600"/>
                </a:spcAft>
                <a:defRPr/>
              </a:pPr>
              <a:endParaRPr lang="zh-CN" altLang="en-US" sz="2800" kern="0" dirty="0">
                <a:solidFill>
                  <a:srgbClr val="FFFFFF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753775" y="2748281"/>
              <a:ext cx="1800550" cy="1477328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宋体" panose="02010600030101010101" pitchFamily="2" charset="-122"/>
                </a:rPr>
                <a:t>要选择安静的会议场所，同时，要选择隔音好的房间，避免影响他人或泄密。</a:t>
              </a:r>
              <a:endParaRPr lang="zh-CN" altLang="en-US" sz="4000" kern="0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8" dur="6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0" animBg="1"/>
      <p:bldP spid="35" grpId="1" bldLvl="0" animBg="1"/>
      <p:bldP spid="36" grpId="0"/>
      <p:bldP spid="37" grpId="0"/>
      <p:bldP spid="38" grpId="0"/>
      <p:bldP spid="3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4377680"/>
            <a:ext cx="12191999" cy="13903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en-US" sz="1800"/>
          </a:p>
        </p:txBody>
      </p:sp>
      <p:sp>
        <p:nvSpPr>
          <p:cNvPr id="11" name="TextBox 10"/>
          <p:cNvSpPr txBox="1"/>
          <p:nvPr/>
        </p:nvSpPr>
        <p:spPr>
          <a:xfrm>
            <a:off x="1098719" y="4549770"/>
            <a:ext cx="877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98719" y="4947265"/>
            <a:ext cx="42900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287FE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如何提高会议效能</a:t>
            </a:r>
            <a:endParaRPr lang="en-US" sz="40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50" name="Picture 2" descr="E:\工作\素材\5a3fe66e46707bfa39d6e9528ff1b09570948d8a2bdb3-CIImOW_fw658.jpg5a3fe66e46707bfa39d6e9528ff1b09570948d8a2bdb3-CIImOW_fw658"/>
          <p:cNvPicPr>
            <a:picLocks noChangeAspect="1" noChangeArrowheads="1"/>
          </p:cNvPicPr>
          <p:nvPr userDrawn="1"/>
        </p:nvPicPr>
        <p:blipFill rotWithShape="1">
          <a:blip r:embed="rId1"/>
          <a:srcRect t="5617" b="12157"/>
          <a:stretch>
            <a:fillRect/>
          </a:stretch>
        </p:blipFill>
        <p:spPr bwMode="auto">
          <a:xfrm>
            <a:off x="3335655" y="746760"/>
            <a:ext cx="5563870" cy="2999740"/>
          </a:xfrm>
          <a:prstGeom prst="rect">
            <a:avLst/>
          </a:prstGeom>
          <a:solidFill>
            <a:srgbClr val="072C80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9861 L 1.66667E-6 1.6763E-6 L 0.00035 -0.12162 L 1.66667E-6 1.6763E-6 " pathEditMode="relative" rAng="0" ptsTypes="AAAA">
                                      <p:cBhvr>
                                        <p:cTn id="13" dur="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" grpId="0"/>
      <p:bldP spid="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282796" y="5061558"/>
            <a:ext cx="2896509" cy="1569660"/>
            <a:chOff x="8628686" y="5243102"/>
            <a:chExt cx="2895378" cy="1569660"/>
          </a:xfrm>
        </p:grpSpPr>
        <p:grpSp>
          <p:nvGrpSpPr>
            <p:cNvPr id="7" name="组合 6"/>
            <p:cNvGrpSpPr/>
            <p:nvPr/>
          </p:nvGrpSpPr>
          <p:grpSpPr>
            <a:xfrm>
              <a:off x="8748464" y="5629533"/>
              <a:ext cx="2775600" cy="1080120"/>
              <a:chOff x="8748464" y="5629533"/>
              <a:chExt cx="2775600" cy="1080120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8928523" y="5629533"/>
                <a:ext cx="0" cy="1080120"/>
              </a:xfrm>
              <a:prstGeom prst="line">
                <a:avLst/>
              </a:prstGeom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8748464" y="6525344"/>
                <a:ext cx="2775600" cy="0"/>
              </a:xfrm>
              <a:prstGeom prst="line">
                <a:avLst/>
              </a:prstGeom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8" name="矩形 7"/>
            <p:cNvSpPr>
              <a:spLocks noChangeArrowheads="1"/>
            </p:cNvSpPr>
            <p:nvPr/>
          </p:nvSpPr>
          <p:spPr bwMode="auto">
            <a:xfrm>
              <a:off x="9612637" y="6170528"/>
              <a:ext cx="1911427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ts val="200"/>
                </a:spcBef>
                <a:spcAft>
                  <a:spcPts val="60"/>
                </a:spcAft>
              </a:pPr>
              <a:r>
                <a:rPr lang="zh-CN" altLang="en-US" kern="0" dirty="0">
                  <a:solidFill>
                    <a:srgbClr val="3A7E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会前做好准备</a:t>
              </a:r>
              <a:endParaRPr lang="zh-CN" altLang="en-US" kern="0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628686" y="5243102"/>
              <a:ext cx="407810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CN" sz="9600" b="1" i="1" dirty="0">
                  <a:solidFill>
                    <a:srgbClr val="3A7E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adway" pitchFamily="82" charset="0"/>
                  <a:ea typeface="DFPYeaSong-B5" pitchFamily="18" charset="-120"/>
                </a:rPr>
                <a:t>1</a:t>
              </a:r>
              <a:endParaRPr lang="zh-CN" altLang="en-US" sz="9600" b="1" i="1" dirty="0">
                <a:solidFill>
                  <a:srgbClr val="3A7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  <a:ea typeface="DFPYeaSong-B5" pitchFamily="18" charset="-12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275561" y="1052861"/>
            <a:ext cx="6771395" cy="698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会议是否能够成功，有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80%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的原因在于是否做好会前的准备。</a:t>
            </a:r>
            <a:r>
              <a:rPr lang="zh-CN" altLang="en-US" sz="16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不要开没有准备的会议，即便是细小的事情也要毫无遗漏地做好准备。</a:t>
            </a:r>
            <a:endParaRPr lang="zh-CN" altLang="en-US" sz="16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文本1"/>
          <p:cNvGrpSpPr/>
          <p:nvPr/>
        </p:nvGrpSpPr>
        <p:grpSpPr>
          <a:xfrm>
            <a:off x="2331462" y="2602757"/>
            <a:ext cx="2174221" cy="2308225"/>
            <a:chOff x="1107991" y="2554288"/>
            <a:chExt cx="2173372" cy="2308225"/>
          </a:xfrm>
        </p:grpSpPr>
        <p:grpSp>
          <p:nvGrpSpPr>
            <p:cNvPr id="18" name="组合 17"/>
            <p:cNvGrpSpPr/>
            <p:nvPr/>
          </p:nvGrpSpPr>
          <p:grpSpPr>
            <a:xfrm>
              <a:off x="1111250" y="2554288"/>
              <a:ext cx="2170113" cy="2308225"/>
              <a:chOff x="1111250" y="2554288"/>
              <a:chExt cx="2170113" cy="2308225"/>
            </a:xfrm>
          </p:grpSpPr>
          <p:sp>
            <p:nvSpPr>
              <p:cNvPr id="20" name="AutoShape 10"/>
              <p:cNvSpPr>
                <a:spLocks noChangeArrowheads="1"/>
              </p:cNvSpPr>
              <p:nvPr/>
            </p:nvSpPr>
            <p:spPr bwMode="gray">
              <a:xfrm>
                <a:off x="1114165" y="2554288"/>
                <a:ext cx="2167198" cy="2308225"/>
              </a:xfrm>
              <a:prstGeom prst="roundRect">
                <a:avLst>
                  <a:gd name="adj" fmla="val 12574"/>
                </a:avLst>
              </a:prstGeom>
              <a:gradFill>
                <a:gsLst>
                  <a:gs pos="0">
                    <a:srgbClr val="2676FF">
                      <a:lumMod val="60000"/>
                      <a:lumOff val="40000"/>
                    </a:srgbClr>
                  </a:gs>
                  <a:gs pos="100000">
                    <a:srgbClr val="2676FF"/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Calibri" panose="020F050202020403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AutoShape 11"/>
              <p:cNvSpPr>
                <a:spLocks noChangeArrowheads="1"/>
              </p:cNvSpPr>
              <p:nvPr/>
            </p:nvSpPr>
            <p:spPr bwMode="gray">
              <a:xfrm>
                <a:off x="1111250" y="4266774"/>
                <a:ext cx="2168656" cy="594543"/>
              </a:xfrm>
              <a:prstGeom prst="roundRect">
                <a:avLst>
                  <a:gd name="adj" fmla="val 49755"/>
                </a:avLst>
              </a:prstGeom>
              <a:gradFill rotWithShape="1">
                <a:gsLst>
                  <a:gs pos="0">
                    <a:srgbClr val="2676FF">
                      <a:lumMod val="40000"/>
                      <a:lumOff val="60000"/>
                    </a:srgbClr>
                  </a:gs>
                  <a:gs pos="52000">
                    <a:srgbClr val="2676FF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2" name="AutoShape 12"/>
              <p:cNvSpPr>
                <a:spLocks noChangeArrowheads="1"/>
              </p:cNvSpPr>
              <p:nvPr/>
            </p:nvSpPr>
            <p:spPr bwMode="gray">
              <a:xfrm>
                <a:off x="1140399" y="2561574"/>
                <a:ext cx="2130762" cy="594543"/>
              </a:xfrm>
              <a:prstGeom prst="roundRect">
                <a:avLst>
                  <a:gd name="adj" fmla="val 38727"/>
                </a:avLst>
              </a:prstGeom>
              <a:gradFill rotWithShape="1">
                <a:gsLst>
                  <a:gs pos="0">
                    <a:srgbClr val="2676FF">
                      <a:lumMod val="20000"/>
                      <a:lumOff val="80000"/>
                    </a:srgbClr>
                  </a:gs>
                  <a:gs pos="100000">
                    <a:srgbClr val="2676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WordArt 20"/>
              <p:cNvSpPr>
                <a:spLocks noChangeArrowheads="1" noChangeShapeType="1" noTextEdit="1"/>
              </p:cNvSpPr>
              <p:nvPr/>
            </p:nvSpPr>
            <p:spPr bwMode="black">
              <a:xfrm>
                <a:off x="1238250" y="2646363"/>
                <a:ext cx="558800" cy="531812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i="1" kern="10" dirty="0">
                    <a:solidFill>
                      <a:srgbClr val="FFFFFF"/>
                    </a:solidFill>
                    <a:latin typeface="Arial Black" panose="020B0A04020102020204"/>
                  </a:rPr>
                  <a:t>01</a:t>
                </a:r>
                <a:endParaRPr lang="zh-CN" altLang="en-US" sz="3600" i="1" kern="10" dirty="0">
                  <a:solidFill>
                    <a:srgbClr val="FFFFFF"/>
                  </a:solidFill>
                  <a:latin typeface="Arial Black" panose="020B0A04020102020204"/>
                </a:endParaRPr>
              </a:p>
            </p:txBody>
          </p:sp>
        </p:grpSp>
        <p:sp>
          <p:nvSpPr>
            <p:cNvPr id="19" name="TextBox 20"/>
            <p:cNvSpPr txBox="1"/>
            <p:nvPr/>
          </p:nvSpPr>
          <p:spPr bwMode="auto">
            <a:xfrm>
              <a:off x="1107991" y="3220845"/>
              <a:ext cx="2163170" cy="156966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提前准备好会议议题、议程、会议材料并确定参与人、主持人和记录人等；</a:t>
              </a:r>
              <a:endParaRPr lang="zh-CN" altLang="en-US" sz="16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文本2"/>
          <p:cNvGrpSpPr/>
          <p:nvPr/>
        </p:nvGrpSpPr>
        <p:grpSpPr>
          <a:xfrm>
            <a:off x="4642261" y="2197943"/>
            <a:ext cx="2170960" cy="2713038"/>
            <a:chOff x="3417888" y="2149475"/>
            <a:chExt cx="2170112" cy="2713038"/>
          </a:xfrm>
        </p:grpSpPr>
        <p:grpSp>
          <p:nvGrpSpPr>
            <p:cNvPr id="25" name="组合 24"/>
            <p:cNvGrpSpPr/>
            <p:nvPr/>
          </p:nvGrpSpPr>
          <p:grpSpPr>
            <a:xfrm>
              <a:off x="3417888" y="2149475"/>
              <a:ext cx="2170112" cy="2713038"/>
              <a:chOff x="3417888" y="2149475"/>
              <a:chExt cx="2170112" cy="2713038"/>
            </a:xfrm>
          </p:grpSpPr>
          <p:sp>
            <p:nvSpPr>
              <p:cNvPr id="27" name="AutoShape 6"/>
              <p:cNvSpPr>
                <a:spLocks noChangeArrowheads="1"/>
              </p:cNvSpPr>
              <p:nvPr/>
            </p:nvSpPr>
            <p:spPr bwMode="gray">
              <a:xfrm>
                <a:off x="3420803" y="2149475"/>
                <a:ext cx="2167197" cy="2713038"/>
              </a:xfrm>
              <a:prstGeom prst="roundRect">
                <a:avLst>
                  <a:gd name="adj" fmla="val 12574"/>
                </a:avLst>
              </a:prstGeom>
              <a:gradFill>
                <a:gsLst>
                  <a:gs pos="0">
                    <a:srgbClr val="2676FF">
                      <a:lumMod val="60000"/>
                      <a:lumOff val="40000"/>
                    </a:srgbClr>
                  </a:gs>
                  <a:gs pos="100000">
                    <a:srgbClr val="2676FF"/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Calibri" panose="020F050202020403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AutoShape 7"/>
              <p:cNvSpPr>
                <a:spLocks noChangeArrowheads="1"/>
              </p:cNvSpPr>
              <p:nvPr/>
            </p:nvSpPr>
            <p:spPr bwMode="gray">
              <a:xfrm>
                <a:off x="3417888" y="4163580"/>
                <a:ext cx="2168655" cy="697930"/>
              </a:xfrm>
              <a:prstGeom prst="roundRect">
                <a:avLst>
                  <a:gd name="adj" fmla="val 42588"/>
                </a:avLst>
              </a:prstGeom>
              <a:gradFill rotWithShape="1">
                <a:gsLst>
                  <a:gs pos="0">
                    <a:srgbClr val="2676FF">
                      <a:lumMod val="40000"/>
                      <a:lumOff val="60000"/>
                    </a:srgbClr>
                  </a:gs>
                  <a:gs pos="52000">
                    <a:srgbClr val="2676FF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9" name="AutoShape 8"/>
              <p:cNvSpPr>
                <a:spLocks noChangeArrowheads="1"/>
              </p:cNvSpPr>
              <p:nvPr/>
            </p:nvSpPr>
            <p:spPr bwMode="gray">
              <a:xfrm>
                <a:off x="3428090" y="2158217"/>
                <a:ext cx="2149708" cy="697930"/>
              </a:xfrm>
              <a:prstGeom prst="roundRect">
                <a:avLst>
                  <a:gd name="adj" fmla="val 35907"/>
                </a:avLst>
              </a:prstGeom>
              <a:gradFill rotWithShape="1">
                <a:gsLst>
                  <a:gs pos="0">
                    <a:srgbClr val="2676FF">
                      <a:lumMod val="20000"/>
                      <a:lumOff val="80000"/>
                    </a:srgbClr>
                  </a:gs>
                  <a:gs pos="100000">
                    <a:srgbClr val="2676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" name="WordArt 21"/>
              <p:cNvSpPr>
                <a:spLocks noChangeArrowheads="1" noChangeShapeType="1" noTextEdit="1"/>
              </p:cNvSpPr>
              <p:nvPr/>
            </p:nvSpPr>
            <p:spPr bwMode="black">
              <a:xfrm>
                <a:off x="3536950" y="2224088"/>
                <a:ext cx="560388" cy="533400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numCol="1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i="1" kern="10" dirty="0">
                    <a:solidFill>
                      <a:srgbClr val="FFFFFF"/>
                    </a:solidFill>
                    <a:latin typeface="Arial Black" panose="020B0A04020102020204"/>
                  </a:rPr>
                  <a:t>02</a:t>
                </a:r>
                <a:endParaRPr lang="zh-CN" altLang="en-US" sz="3600" i="1" kern="10" dirty="0">
                  <a:solidFill>
                    <a:srgbClr val="FFFFFF"/>
                  </a:solidFill>
                  <a:latin typeface="Arial Black" panose="020B0A04020102020204"/>
                </a:endParaRPr>
              </a:p>
            </p:txBody>
          </p:sp>
        </p:grpSp>
        <p:sp>
          <p:nvSpPr>
            <p:cNvPr id="26" name="TextBox 20"/>
            <p:cNvSpPr txBox="1"/>
            <p:nvPr/>
          </p:nvSpPr>
          <p:spPr bwMode="auto">
            <a:xfrm>
              <a:off x="3534122" y="2846289"/>
              <a:ext cx="2043676" cy="1938992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会议议题、议程、时间、地点确定后，要提前告知参会人员并提前发放相关会议资料。</a:t>
              </a:r>
              <a:endParaRPr lang="zh-CN" altLang="en-US" sz="16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文本3"/>
          <p:cNvGrpSpPr/>
          <p:nvPr/>
        </p:nvGrpSpPr>
        <p:grpSpPr>
          <a:xfrm>
            <a:off x="6983152" y="1916957"/>
            <a:ext cx="2167783" cy="2998093"/>
            <a:chOff x="5757863" y="1868488"/>
            <a:chExt cx="2166937" cy="2998093"/>
          </a:xfrm>
        </p:grpSpPr>
        <p:grpSp>
          <p:nvGrpSpPr>
            <p:cNvPr id="32" name="组合 31"/>
            <p:cNvGrpSpPr/>
            <p:nvPr/>
          </p:nvGrpSpPr>
          <p:grpSpPr>
            <a:xfrm>
              <a:off x="5757863" y="1868488"/>
              <a:ext cx="2166937" cy="2994025"/>
              <a:chOff x="5757863" y="1868488"/>
              <a:chExt cx="2166937" cy="2994025"/>
            </a:xfrm>
          </p:grpSpPr>
          <p:sp>
            <p:nvSpPr>
              <p:cNvPr id="34" name="AutoShape 2"/>
              <p:cNvSpPr>
                <a:spLocks noChangeArrowheads="1"/>
              </p:cNvSpPr>
              <p:nvPr/>
            </p:nvSpPr>
            <p:spPr bwMode="invGray">
              <a:xfrm>
                <a:off x="5757863" y="1868488"/>
                <a:ext cx="2166937" cy="2994025"/>
              </a:xfrm>
              <a:prstGeom prst="roundRect">
                <a:avLst>
                  <a:gd name="adj" fmla="val 12574"/>
                </a:avLst>
              </a:prstGeom>
              <a:gradFill>
                <a:gsLst>
                  <a:gs pos="0">
                    <a:srgbClr val="2676FF">
                      <a:lumMod val="60000"/>
                      <a:lumOff val="40000"/>
                    </a:srgbClr>
                  </a:gs>
                  <a:gs pos="100000">
                    <a:srgbClr val="2676FF"/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 fontAlgn="base">
                  <a:lnSpc>
                    <a:spcPct val="120000"/>
                  </a:lnSpc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 b="1" kern="0">
                  <a:solidFill>
                    <a:srgbClr val="FFFFFF"/>
                  </a:solidFill>
                  <a:latin typeface="Calibri" panose="020F0502020204030204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AutoShape 3"/>
              <p:cNvSpPr>
                <a:spLocks noChangeArrowheads="1"/>
              </p:cNvSpPr>
              <p:nvPr/>
            </p:nvSpPr>
            <p:spPr bwMode="gray">
              <a:xfrm>
                <a:off x="5764213" y="4087875"/>
                <a:ext cx="2159000" cy="769938"/>
              </a:xfrm>
              <a:prstGeom prst="roundRect">
                <a:avLst>
                  <a:gd name="adj" fmla="val 32134"/>
                </a:avLst>
              </a:prstGeom>
              <a:gradFill rotWithShape="1">
                <a:gsLst>
                  <a:gs pos="0">
                    <a:srgbClr val="2676FF">
                      <a:lumMod val="40000"/>
                      <a:lumOff val="60000"/>
                    </a:srgbClr>
                  </a:gs>
                  <a:gs pos="52000">
                    <a:srgbClr val="2676FF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AutoShape 4"/>
              <p:cNvSpPr>
                <a:spLocks noChangeArrowheads="1"/>
              </p:cNvSpPr>
              <p:nvPr/>
            </p:nvSpPr>
            <p:spPr bwMode="gray">
              <a:xfrm>
                <a:off x="5773738" y="1878013"/>
                <a:ext cx="2130425" cy="771525"/>
              </a:xfrm>
              <a:prstGeom prst="roundRect">
                <a:avLst>
                  <a:gd name="adj" fmla="val 31319"/>
                </a:avLst>
              </a:prstGeom>
              <a:gradFill rotWithShape="1">
                <a:gsLst>
                  <a:gs pos="0">
                    <a:srgbClr val="2676FF">
                      <a:lumMod val="20000"/>
                      <a:lumOff val="80000"/>
                    </a:srgbClr>
                  </a:gs>
                  <a:gs pos="100000">
                    <a:srgbClr val="2676FF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 kern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7" name="WordArt 22"/>
              <p:cNvSpPr>
                <a:spLocks noChangeArrowheads="1" noChangeShapeType="1" noTextEdit="1"/>
              </p:cNvSpPr>
              <p:nvPr/>
            </p:nvSpPr>
            <p:spPr bwMode="black">
              <a:xfrm>
                <a:off x="5842000" y="1949450"/>
                <a:ext cx="560388" cy="533400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  <a:ext uri="{AF507438-7753-43E0-B8FC-AC1667EBCBE1}">
                  <a14:hiddenEffects xmlns:a14="http://schemas.microsoft.com/office/drawing/2010/main">
                    <a:effectLst/>
                  </a14:hiddenEffects>
                </a:ext>
              </a:extLst>
            </p:spPr>
            <p:txBody>
              <a:bodyPr wrap="none" numCol="1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>
                  <a:defRPr/>
                </a:pPr>
                <a:r>
                  <a:rPr lang="en-US" altLang="zh-CN" sz="3600" i="1" kern="10" dirty="0">
                    <a:solidFill>
                      <a:srgbClr val="FFFFFF"/>
                    </a:solidFill>
                    <a:latin typeface="Arial Black" panose="020B0A04020102020204"/>
                  </a:rPr>
                  <a:t>03</a:t>
                </a:r>
                <a:endParaRPr lang="zh-CN" altLang="en-US" sz="3600" i="1" kern="10" dirty="0">
                  <a:solidFill>
                    <a:srgbClr val="FFFFFF"/>
                  </a:solidFill>
                  <a:latin typeface="Arial Black" panose="020B0A04020102020204"/>
                </a:endParaRPr>
              </a:p>
            </p:txBody>
          </p:sp>
        </p:grpSp>
        <p:sp>
          <p:nvSpPr>
            <p:cNvPr id="33" name="TextBox 20"/>
            <p:cNvSpPr txBox="1"/>
            <p:nvPr/>
          </p:nvSpPr>
          <p:spPr bwMode="auto">
            <a:xfrm>
              <a:off x="5841999" y="2558257"/>
              <a:ext cx="2062163" cy="2308324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spAutoFit/>
            </a:bodyPr>
            <a:lstStyle/>
            <a:p>
              <a:pPr lvl="0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16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提前准备好会场、开会设施（比如电脑、投影仪、麦克风、白板、白板笔、激光笔）、会议讨论材料、会议签到表等。</a:t>
              </a:r>
              <a:endParaRPr lang="zh-CN" altLang="en-US" sz="16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4179305" y="5301334"/>
            <a:ext cx="5867650" cy="1000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注意，会议不能仅仅邮件、短信的方式通知，为了表示对会议的重视并确保参会人员及时收到会议通知，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必须要辅以电话的方式或当面再次通知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，并提醒与会人员应做好哪些准备。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3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1524096" y="5086958"/>
            <a:ext cx="2896509" cy="1569660"/>
            <a:chOff x="8628686" y="5243102"/>
            <a:chExt cx="2895378" cy="1569660"/>
          </a:xfrm>
        </p:grpSpPr>
        <p:grpSp>
          <p:nvGrpSpPr>
            <p:cNvPr id="40" name="组合 39"/>
            <p:cNvGrpSpPr/>
            <p:nvPr/>
          </p:nvGrpSpPr>
          <p:grpSpPr>
            <a:xfrm>
              <a:off x="8748464" y="5629533"/>
              <a:ext cx="2775600" cy="1080120"/>
              <a:chOff x="8748464" y="5629533"/>
              <a:chExt cx="2775600" cy="1080120"/>
            </a:xfrm>
          </p:grpSpPr>
          <p:cxnSp>
            <p:nvCxnSpPr>
              <p:cNvPr id="43" name="直接连接符 42"/>
              <p:cNvCxnSpPr/>
              <p:nvPr/>
            </p:nvCxnSpPr>
            <p:spPr>
              <a:xfrm>
                <a:off x="8928523" y="5629533"/>
                <a:ext cx="0" cy="1080120"/>
              </a:xfrm>
              <a:prstGeom prst="line">
                <a:avLst/>
              </a:prstGeom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44" name="直接连接符 43"/>
              <p:cNvCxnSpPr/>
              <p:nvPr/>
            </p:nvCxnSpPr>
            <p:spPr>
              <a:xfrm>
                <a:off x="8748464" y="6525344"/>
                <a:ext cx="2775600" cy="0"/>
              </a:xfrm>
              <a:prstGeom prst="line">
                <a:avLst/>
              </a:prstGeom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41" name="矩形 40"/>
            <p:cNvSpPr>
              <a:spLocks noChangeArrowheads="1"/>
            </p:cNvSpPr>
            <p:nvPr/>
          </p:nvSpPr>
          <p:spPr bwMode="auto">
            <a:xfrm>
              <a:off x="9612637" y="6170528"/>
              <a:ext cx="1911427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ts val="200"/>
                </a:spcBef>
                <a:spcAft>
                  <a:spcPts val="60"/>
                </a:spcAft>
              </a:pPr>
              <a:r>
                <a:rPr lang="zh-CN" altLang="en-US" kern="0" dirty="0">
                  <a:solidFill>
                    <a:srgbClr val="3A7E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会中做好控制</a:t>
              </a:r>
              <a:endParaRPr lang="zh-CN" altLang="en-US" kern="0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28686" y="5243102"/>
              <a:ext cx="407810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CN" sz="9600" b="1" i="1" dirty="0">
                  <a:solidFill>
                    <a:srgbClr val="3A7E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adway" pitchFamily="82" charset="0"/>
                  <a:ea typeface="DFPYeaSong-B5" pitchFamily="18" charset="-120"/>
                </a:rPr>
                <a:t>2</a:t>
              </a:r>
              <a:endParaRPr lang="zh-CN" altLang="en-US" sz="9600" b="1" i="1" dirty="0">
                <a:solidFill>
                  <a:srgbClr val="3A7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  <a:ea typeface="DFPYeaSong-B5" pitchFamily="18" charset="-120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3516861" y="1078261"/>
            <a:ext cx="6771395" cy="671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会议主持人应对会议过程进行良好的引导和控制，如主持人工作未到位，那么会议中的领导者应及时提醒，以防会议脱离控制。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416783" y="2302396"/>
            <a:ext cx="5871472" cy="37430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34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确保会议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按时开始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并严格按照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议程进行；</a:t>
            </a:r>
            <a:endParaRPr lang="zh-CN" altLang="en-US" sz="16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34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严格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把控会议时间和进度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避免会议的拖沓和冗长，并要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按时结束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34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营造活跃的讨论气氛，维持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开放平等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会议环境，给予参与者均等的发言机会并引导大家积极发言或献计献策。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34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保障与会者相互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尊重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彼此所发表的意见，并保护与会人员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不受人身攻击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34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控制会议秩序，避免过度争吵或题外话，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如发现跑题，应立即予以制止。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>
              <a:lnSpc>
                <a:spcPct val="134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对讨论的结果及时进行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汇总，并形成会议结论。</a:t>
            </a:r>
            <a:endParaRPr lang="zh-CN" altLang="en-US" sz="16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1413606" y="5213958"/>
            <a:ext cx="2896509" cy="1569660"/>
            <a:chOff x="8628686" y="5243102"/>
            <a:chExt cx="2895378" cy="1569660"/>
          </a:xfrm>
        </p:grpSpPr>
        <p:grpSp>
          <p:nvGrpSpPr>
            <p:cNvPr id="11" name="组合 10"/>
            <p:cNvGrpSpPr/>
            <p:nvPr/>
          </p:nvGrpSpPr>
          <p:grpSpPr>
            <a:xfrm>
              <a:off x="8748464" y="5629533"/>
              <a:ext cx="2775600" cy="1080120"/>
              <a:chOff x="8748464" y="5629533"/>
              <a:chExt cx="2775600" cy="1080120"/>
            </a:xfrm>
          </p:grpSpPr>
          <p:cxnSp>
            <p:nvCxnSpPr>
              <p:cNvPr id="14" name="直接连接符 13"/>
              <p:cNvCxnSpPr/>
              <p:nvPr/>
            </p:nvCxnSpPr>
            <p:spPr>
              <a:xfrm>
                <a:off x="8928523" y="5629533"/>
                <a:ext cx="0" cy="1080120"/>
              </a:xfrm>
              <a:prstGeom prst="line">
                <a:avLst/>
              </a:prstGeom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/>
              <p:cNvCxnSpPr/>
              <p:nvPr/>
            </p:nvCxnSpPr>
            <p:spPr>
              <a:xfrm>
                <a:off x="8748464" y="6525344"/>
                <a:ext cx="2775600" cy="0"/>
              </a:xfrm>
              <a:prstGeom prst="line">
                <a:avLst/>
              </a:prstGeom>
            </p:spPr>
            <p:style>
              <a:lnRef idx="1">
                <a:schemeClr val="accent5"/>
              </a:lnRef>
              <a:fillRef idx="0">
                <a:schemeClr val="accent5"/>
              </a:fillRef>
              <a:effectRef idx="0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12" name="矩形 11"/>
            <p:cNvSpPr>
              <a:spLocks noChangeArrowheads="1"/>
            </p:cNvSpPr>
            <p:nvPr/>
          </p:nvSpPr>
          <p:spPr bwMode="auto">
            <a:xfrm>
              <a:off x="9612637" y="6170528"/>
              <a:ext cx="1911427" cy="3693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ts val="200"/>
                </a:spcBef>
                <a:spcAft>
                  <a:spcPts val="60"/>
                </a:spcAft>
              </a:pPr>
              <a:r>
                <a:rPr lang="zh-CN" altLang="en-US" kern="0" dirty="0">
                  <a:solidFill>
                    <a:srgbClr val="3A7E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会后做好跟踪</a:t>
              </a:r>
              <a:endParaRPr lang="zh-CN" altLang="en-US" kern="0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8628686" y="5243102"/>
              <a:ext cx="407810" cy="156966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n-US" altLang="zh-CN" sz="9600" b="1" i="1" dirty="0">
                  <a:solidFill>
                    <a:srgbClr val="3A7E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adway" pitchFamily="82" charset="0"/>
                  <a:ea typeface="DFPYeaSong-B5" pitchFamily="18" charset="-120"/>
                </a:rPr>
                <a:t>3</a:t>
              </a:r>
              <a:endParaRPr lang="zh-CN" altLang="en-US" sz="9600" b="1" i="1" dirty="0">
                <a:solidFill>
                  <a:srgbClr val="3A7E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  <a:ea typeface="DFPYeaSong-B5" pitchFamily="18" charset="-12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5015461" y="1268762"/>
            <a:ext cx="6771395" cy="1000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衡量一个会议是否有成效，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一是要看会议是否能够形成有效的决策，二是要会后的决策是否能在规定的时间内实现。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因此，会后的追踪非常重要，会后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有追踪，才能把会议的决议形成生产力。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06293" y="2429398"/>
            <a:ext cx="5871472" cy="7522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4000"/>
              </a:lnSpc>
              <a:spcBef>
                <a:spcPts val="600"/>
              </a:spcBef>
              <a:defRPr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）会议记录要明确记录待追踪事项。以下为待</a:t>
            </a:r>
            <a:r>
              <a:rPr lang="en-US" altLang="zh-CN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《××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会议追踪事项表</a:t>
            </a:r>
            <a:r>
              <a:rPr lang="en-US" altLang="zh-CN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，可参考：</a:t>
            </a:r>
            <a:endParaRPr lang="zh-CN" altLang="en-US" sz="16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Picture 1"/>
          <p:cNvPicPr>
            <a:picLocks noChangeAspect="1" noChangeArrowheads="1"/>
          </p:cNvPicPr>
          <p:nvPr/>
        </p:nvPicPr>
        <p:blipFill rotWithShape="1">
          <a:blip r:embed="rId1" cstate="email"/>
          <a:srcRect r="11484" b="12102"/>
          <a:stretch>
            <a:fillRect/>
          </a:stretch>
        </p:blipFill>
        <p:spPr bwMode="auto">
          <a:xfrm>
            <a:off x="2181755" y="3399151"/>
            <a:ext cx="7828488" cy="1934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2196061" y="1078262"/>
            <a:ext cx="6771395" cy="1000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衡量一个会议是否有成效，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一是要看会议是否能够形成有效的决策，二是要会后的决策是否能在规定的时间内实现。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因此，会后的追踪非常重要，会后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有追踪，才能把会议的决议形成生产力。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95983" y="2302398"/>
            <a:ext cx="5871472" cy="1412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4000"/>
              </a:lnSpc>
              <a:spcBef>
                <a:spcPts val="600"/>
              </a:spcBef>
              <a:defRPr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）会议发起人要指定专人（会议主持人、记录人或其他人员）来追踪待完成工作的进度，并明确指出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追踪的频率（多久追踪一次）和汇报的频率（多久汇报一次），直至所有事项彻底完成。</a:t>
            </a:r>
            <a:endParaRPr lang="zh-CN" altLang="en-US" sz="1600" b="1" dirty="0">
              <a:solidFill>
                <a:srgbClr val="3A7E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1" name="Picture 2" descr="C:\Documents and Settings\tdz\桌面\新建文件夹\34-1103231J25323.jpg"/>
          <p:cNvPicPr>
            <a:picLocks noChangeAspect="1" noChangeArrowheads="1"/>
          </p:cNvPicPr>
          <p:nvPr/>
        </p:nvPicPr>
        <p:blipFill rotWithShape="1">
          <a:blip r:embed="rId1" cstate="email"/>
          <a:srcRect/>
          <a:stretch>
            <a:fillRect/>
          </a:stretch>
        </p:blipFill>
        <p:spPr bwMode="auto">
          <a:xfrm>
            <a:off x="4321126" y="3869574"/>
            <a:ext cx="4260107" cy="2546500"/>
          </a:xfrm>
          <a:prstGeom prst="rect">
            <a:avLst/>
          </a:prstGeom>
          <a:noFill/>
          <a:ln>
            <a:solidFill>
              <a:srgbClr val="0883C8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pan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710411" y="1370362"/>
            <a:ext cx="6771395" cy="1000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3000"/>
              </a:lnSpc>
              <a:defRPr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衡量一个会议是否有成效，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一是要看会议是否能够形成有效的决策，二是要会后的决策是否能在规定的时间内实现。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因此，会后的追踪非常重要，会后</a:t>
            </a:r>
            <a:r>
              <a:rPr lang="zh-CN" altLang="en-US" sz="1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有追踪，才能把会议的决议形成生产力。</a:t>
            </a:r>
            <a:endParaRPr lang="zh-CN" altLang="en-US" sz="1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68883" y="3089796"/>
            <a:ext cx="5871472" cy="2072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4000"/>
              </a:lnSpc>
              <a:spcBef>
                <a:spcPts val="600"/>
              </a:spcBef>
              <a:defRPr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）如是例行会议，可以在下一次会议前，整理出待完成事项表的追踪情况（可在上述表格中，再增加一列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“至</a:t>
            </a:r>
            <a:r>
              <a:rPr lang="en-US" altLang="zh-CN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×</a:t>
            </a:r>
            <a:r>
              <a:rPr lang="zh-CN" altLang="en-US" sz="1600" b="1" dirty="0">
                <a:solidFill>
                  <a:srgbClr val="3A7E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日实际完成情况”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），在例会上公开晒进度，以督促相关人员保质保量地完成任务。同时，此份表格中的已完成事项可删除，未完成事项集中整理后，可作为此次会议的附件再发送给全体与会人员。</a:t>
            </a:r>
            <a:endParaRPr lang="zh-CN" altLang="en-US" sz="16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3" descr="E:\仝德志文件，勿删！\03-参考文档\！PPT图片及版面资源\06-PPT精选插图\12-标签\29EBA45D9FC871B7894C45C38B62C1E1.pn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331298" y="2906943"/>
            <a:ext cx="2439353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>
        <p14:pan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128250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PRING_RESOURCE_PATHS_HASH_PRESENTER" val="8cd7f966f6d7bd32de498e619817608cef68b8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5982</Words>
  <Application>WPS 演示</Application>
  <PresentationFormat>自定义</PresentationFormat>
  <Paragraphs>286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52" baseType="lpstr">
      <vt:lpstr>Arial</vt:lpstr>
      <vt:lpstr>宋体</vt:lpstr>
      <vt:lpstr>Wingdings</vt:lpstr>
      <vt:lpstr>Broadway</vt:lpstr>
      <vt:lpstr>Segoe Print</vt:lpstr>
      <vt:lpstr>楷体</vt:lpstr>
      <vt:lpstr>经典繁仿黑</vt:lpstr>
      <vt:lpstr>微软雅黑</vt:lpstr>
      <vt:lpstr>Tahoma</vt:lpstr>
      <vt:lpstr>Lao UI</vt:lpstr>
      <vt:lpstr>DFPYeaSong-B5</vt:lpstr>
      <vt:lpstr>专业字体设计服务/WWW.ZTSGC.COM/</vt:lpstr>
      <vt:lpstr>Arial</vt:lpstr>
      <vt:lpstr>Arial Unicode MS</vt:lpstr>
      <vt:lpstr>Calibri</vt:lpstr>
      <vt:lpstr>Impact</vt:lpstr>
      <vt:lpstr>Arial Unicode MS</vt:lpstr>
      <vt:lpstr>黑体</vt:lpstr>
      <vt:lpstr>MingLiU-ExtB</vt:lpstr>
      <vt:lpstr>Arial Black</vt:lpstr>
      <vt:lpstr>Arial Black</vt:lpstr>
      <vt:lpstr>思源黑体 CN Normal</vt:lpstr>
      <vt:lpstr>Calibri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罗祉璇</cp:lastModifiedBy>
  <cp:revision>113</cp:revision>
  <dcterms:created xsi:type="dcterms:W3CDTF">2012-09-28T06:21:00Z</dcterms:created>
  <dcterms:modified xsi:type="dcterms:W3CDTF">2020-03-02T04:27:00Z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