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4" r:id="rId1"/>
  </p:sldMasterIdLst>
  <p:notesMasterIdLst>
    <p:notesMasterId r:id="rId33"/>
  </p:notesMasterIdLst>
  <p:sldIdLst>
    <p:sldId id="256" r:id="rId2"/>
    <p:sldId id="260" r:id="rId3"/>
    <p:sldId id="262" r:id="rId4"/>
    <p:sldId id="263" r:id="rId5"/>
    <p:sldId id="331" r:id="rId6"/>
    <p:sldId id="362" r:id="rId7"/>
    <p:sldId id="363" r:id="rId8"/>
    <p:sldId id="265" r:id="rId9"/>
    <p:sldId id="266" r:id="rId10"/>
    <p:sldId id="290" r:id="rId11"/>
    <p:sldId id="291" r:id="rId12"/>
    <p:sldId id="364" r:id="rId13"/>
    <p:sldId id="308" r:id="rId14"/>
    <p:sldId id="334" r:id="rId15"/>
    <p:sldId id="309" r:id="rId16"/>
    <p:sldId id="335" r:id="rId17"/>
    <p:sldId id="320" r:id="rId18"/>
    <p:sldId id="337" r:id="rId19"/>
    <p:sldId id="336" r:id="rId20"/>
    <p:sldId id="313" r:id="rId21"/>
    <p:sldId id="338" r:id="rId22"/>
    <p:sldId id="271" r:id="rId23"/>
    <p:sldId id="273" r:id="rId24"/>
    <p:sldId id="325" r:id="rId25"/>
    <p:sldId id="281" r:id="rId26"/>
    <p:sldId id="283" r:id="rId27"/>
    <p:sldId id="259" r:id="rId28"/>
    <p:sldId id="296" r:id="rId29"/>
    <p:sldId id="284" r:id="rId30"/>
    <p:sldId id="341" r:id="rId31"/>
    <p:sldId id="285" r:id="rId32"/>
  </p:sldIdLst>
  <p:sldSz cx="9144000" cy="6858000" type="screen4x3"/>
  <p:notesSz cx="6858000" cy="9144000"/>
  <p:custDataLst>
    <p:tags r:id="rId34"/>
  </p:custDataLst>
  <p:defaultTex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99FF99"/>
    <a:srgbClr val="FFFFFF"/>
    <a:srgbClr val="FF00FF"/>
    <a:srgbClr val="CCFF99"/>
    <a:srgbClr val="CCFFCC"/>
    <a:srgbClr val="CCFFFF"/>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autoAdjust="0"/>
    <p:restoredTop sz="94660" autoAdjust="0"/>
  </p:normalViewPr>
  <p:slideViewPr>
    <p:cSldViewPr snapToGrid="0">
      <p:cViewPr>
        <p:scale>
          <a:sx n="100" d="100"/>
          <a:sy n="100" d="100"/>
        </p:scale>
        <p:origin x="-874" y="168"/>
      </p:cViewPr>
      <p:guideLst>
        <p:guide orient="horz" pos="2160"/>
        <p:guide pos="2880"/>
      </p:guideLst>
    </p:cSldViewPr>
  </p:slideViewPr>
  <p:notesTextViewPr>
    <p:cViewPr>
      <p:scale>
        <a:sx n="1" d="1"/>
        <a:sy n="1" d="1"/>
      </p:scale>
      <p:origin x="0" y="0"/>
    </p:cViewPr>
  </p:notesTextViewPr>
  <p:sorterViewPr>
    <p:cViewPr>
      <p:scale>
        <a:sx n="124" d="100"/>
        <a:sy n="124"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buFontTx/>
              <a:buNone/>
              <a:defRPr sz="1200">
                <a:latin typeface="Arial" panose="020B0604020202020204" pitchFamily="34" charset="0"/>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buFontTx/>
              <a:buNone/>
              <a:defRPr sz="1200">
                <a:latin typeface="Arial" panose="020B0604020202020204" pitchFamily="34" charset="0"/>
              </a:defRPr>
            </a:lvl1pPr>
          </a:lstStyle>
          <a:p>
            <a:pPr>
              <a:defRPr/>
            </a:pPr>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buFontTx/>
              <a:buNone/>
              <a:defRPr sz="1200">
                <a:latin typeface="Arial" panose="020B0604020202020204" pitchFamily="34" charset="0"/>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E28E63BF-229D-437E-86ED-B91195F58523}" type="slidenum">
              <a:rPr lang="zh-CN" altLang="en-US"/>
              <a:pPr>
                <a:defRPr/>
              </a:pPr>
              <a:t>‹#›</a:t>
            </a:fld>
            <a:endParaRPr lang="zh-CN" altLang="en-US"/>
          </a:p>
        </p:txBody>
      </p:sp>
    </p:spTree>
    <p:extLst>
      <p:ext uri="{BB962C8B-B14F-4D97-AF65-F5344CB8AC3E}">
        <p14:creationId xmlns:p14="http://schemas.microsoft.com/office/powerpoint/2010/main" val="256861044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8" Type="http://schemas.openxmlformats.org/officeDocument/2006/relationships/hyperlink" Target="http://www.1ppt.com/powerpoint/" TargetMode="External"/><Relationship Id="rId13" Type="http://schemas.openxmlformats.org/officeDocument/2006/relationships/hyperlink" Target="http://www.1ppt.cn/" TargetMode="External"/><Relationship Id="rId18" Type="http://schemas.openxmlformats.org/officeDocument/2006/relationships/hyperlink" Target="http://www.1ppt.com/kejian/meishu/" TargetMode="External"/><Relationship Id="rId3" Type="http://schemas.openxmlformats.org/officeDocument/2006/relationships/hyperlink" Target="http://www.1ppt.com/moban/" TargetMode="External"/><Relationship Id="rId21" Type="http://schemas.openxmlformats.org/officeDocument/2006/relationships/hyperlink" Target="http://www.1ppt.com/kejian/huaxue/" TargetMode="External"/><Relationship Id="rId7" Type="http://schemas.openxmlformats.org/officeDocument/2006/relationships/hyperlink" Target="http://www.1ppt.com/xiazai/" TargetMode="External"/><Relationship Id="rId12" Type="http://schemas.openxmlformats.org/officeDocument/2006/relationships/hyperlink" Target="http://www.1ppt.com/jiaoan/" TargetMode="External"/><Relationship Id="rId17" Type="http://schemas.openxmlformats.org/officeDocument/2006/relationships/hyperlink" Target="http://www.1ppt.com/kejian/yingyu/" TargetMode="External"/><Relationship Id="rId2" Type="http://schemas.openxmlformats.org/officeDocument/2006/relationships/slide" Target="../slides/slide4.xml"/><Relationship Id="rId16" Type="http://schemas.openxmlformats.org/officeDocument/2006/relationships/hyperlink" Target="http://www.1ppt.com/kejian/shuxue/" TargetMode="External"/><Relationship Id="rId20" Type="http://schemas.openxmlformats.org/officeDocument/2006/relationships/hyperlink" Target="http://www.1ppt.com/kejian/wuli/" TargetMode="External"/><Relationship Id="rId1" Type="http://schemas.openxmlformats.org/officeDocument/2006/relationships/notesMaster" Target="../notesMasters/notesMaster1.xml"/><Relationship Id="rId6" Type="http://schemas.openxmlformats.org/officeDocument/2006/relationships/hyperlink" Target="http://www.1ppt.com/tubiao/" TargetMode="External"/><Relationship Id="rId11" Type="http://schemas.openxmlformats.org/officeDocument/2006/relationships/hyperlink" Target="http://www.1ppt.com/shiti/" TargetMode="External"/><Relationship Id="rId24" Type="http://schemas.openxmlformats.org/officeDocument/2006/relationships/hyperlink" Target="http://www.1ppt.com/kejian/lishi/" TargetMode="External"/><Relationship Id="rId5" Type="http://schemas.openxmlformats.org/officeDocument/2006/relationships/hyperlink" Target="http://www.1ppt.com/beijing/" TargetMode="External"/><Relationship Id="rId15" Type="http://schemas.openxmlformats.org/officeDocument/2006/relationships/hyperlink" Target="http://www.1ppt.com/kejian/yuwen/" TargetMode="External"/><Relationship Id="rId23" Type="http://schemas.openxmlformats.org/officeDocument/2006/relationships/hyperlink" Target="http://www.1ppt.com/kejian/dili/" TargetMode="External"/><Relationship Id="rId10" Type="http://schemas.openxmlformats.org/officeDocument/2006/relationships/hyperlink" Target="http://www.1ppt.com/fanwen/" TargetMode="External"/><Relationship Id="rId19" Type="http://schemas.openxmlformats.org/officeDocument/2006/relationships/hyperlink" Target="http://www.1ppt.com/kejian/kexue/" TargetMode="External"/><Relationship Id="rId4" Type="http://schemas.openxmlformats.org/officeDocument/2006/relationships/hyperlink" Target="http://www.1ppt.com/sucai/" TargetMode="External"/><Relationship Id="rId9" Type="http://schemas.openxmlformats.org/officeDocument/2006/relationships/hyperlink" Target="http://www.1ppt.com/ziliao/" TargetMode="External"/><Relationship Id="rId14" Type="http://schemas.openxmlformats.org/officeDocument/2006/relationships/hyperlink" Target="http://www.1ppt.com/kejian/" TargetMode="External"/><Relationship Id="rId22" Type="http://schemas.openxmlformats.org/officeDocument/2006/relationships/hyperlink" Target="http://www.1ppt.com/kejian/shengwu/"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1</a:t>
            </a:fld>
            <a:endParaRPr lang="zh-CN" altLang="en-US"/>
          </a:p>
        </p:txBody>
      </p:sp>
    </p:spTree>
    <p:extLst>
      <p:ext uri="{BB962C8B-B14F-4D97-AF65-F5344CB8AC3E}">
        <p14:creationId xmlns:p14="http://schemas.microsoft.com/office/powerpoint/2010/main" val="3624694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2</a:t>
            </a:fld>
            <a:endParaRPr lang="zh-CN" altLang="en-US"/>
          </a:p>
        </p:txBody>
      </p:sp>
    </p:spTree>
    <p:extLst>
      <p:ext uri="{BB962C8B-B14F-4D97-AF65-F5344CB8AC3E}">
        <p14:creationId xmlns:p14="http://schemas.microsoft.com/office/powerpoint/2010/main" val="317098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3</a:t>
            </a:fld>
            <a:endParaRPr lang="zh-CN" altLang="en-US"/>
          </a:p>
        </p:txBody>
      </p:sp>
    </p:spTree>
    <p:extLst>
      <p:ext uri="{BB962C8B-B14F-4D97-AF65-F5344CB8AC3E}">
        <p14:creationId xmlns:p14="http://schemas.microsoft.com/office/powerpoint/2010/main" val="21322346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rPr>
              <a:t>PPT</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3"/>
              </a:rPr>
              <a:t>www.1ppt.com/moban/</a:t>
            </a:r>
            <a:r>
              <a:rPr lang="en-US" altLang="zh-CN" sz="1200" dirty="0" smtClean="0">
                <a:solidFill>
                  <a:srgbClr val="EEECE1">
                    <a:lumMod val="25000"/>
                  </a:srgbClr>
                </a:solidFill>
              </a:rPr>
              <a:t>                  PPT</a:t>
            </a:r>
            <a:r>
              <a:rPr lang="zh-CN" altLang="en-US" sz="1200" dirty="0" smtClean="0">
                <a:solidFill>
                  <a:srgbClr val="EEECE1">
                    <a:lumMod val="25000"/>
                  </a:srgbClr>
                </a:solidFill>
              </a:rPr>
              <a:t>素材：</a:t>
            </a:r>
            <a:r>
              <a:rPr lang="en-US" altLang="zh-CN" sz="1200" dirty="0" smtClean="0">
                <a:solidFill>
                  <a:srgbClr val="EEECE1">
                    <a:lumMod val="25000"/>
                  </a:srgbClr>
                </a:solidFill>
                <a:hlinkClick r:id="rId4"/>
              </a:rPr>
              <a:t>www.1ppt.com/sucai/</a:t>
            </a:r>
            <a:endParaRPr lang="en-US" altLang="zh-CN" sz="1200" dirty="0" smtClean="0">
              <a:solidFill>
                <a:srgbClr val="EEECE1">
                  <a:lumMod val="25000"/>
                </a:srgbClr>
              </a:solidFill>
            </a:endParaRPr>
          </a:p>
          <a:p>
            <a:r>
              <a:rPr lang="en-US" altLang="zh-CN" sz="1200" dirty="0" smtClean="0">
                <a:solidFill>
                  <a:srgbClr val="EEECE1">
                    <a:lumMod val="25000"/>
                  </a:srgbClr>
                </a:solidFill>
              </a:rPr>
              <a:t>PPT</a:t>
            </a:r>
            <a:r>
              <a:rPr lang="zh-CN" altLang="en-US" sz="1200" dirty="0" smtClean="0">
                <a:solidFill>
                  <a:srgbClr val="EEECE1">
                    <a:lumMod val="25000"/>
                  </a:srgbClr>
                </a:solidFill>
              </a:rPr>
              <a:t>背景：</a:t>
            </a:r>
            <a:r>
              <a:rPr lang="en-US" altLang="zh-CN" sz="1200" dirty="0" smtClean="0">
                <a:solidFill>
                  <a:srgbClr val="EEECE1">
                    <a:lumMod val="25000"/>
                  </a:srgbClr>
                </a:solidFill>
                <a:hlinkClick r:id="rId5"/>
              </a:rPr>
              <a:t>www.1ppt.com/beijing/</a:t>
            </a:r>
            <a:r>
              <a:rPr lang="en-US" altLang="zh-CN" sz="1200" dirty="0" smtClean="0">
                <a:solidFill>
                  <a:srgbClr val="EEECE1">
                    <a:lumMod val="25000"/>
                  </a:srgbClr>
                </a:solidFill>
              </a:rPr>
              <a:t>                   PPT</a:t>
            </a:r>
            <a:r>
              <a:rPr lang="zh-CN" altLang="en-US" sz="1200" dirty="0" smtClean="0">
                <a:solidFill>
                  <a:srgbClr val="EEECE1">
                    <a:lumMod val="25000"/>
                  </a:srgbClr>
                </a:solidFill>
              </a:rPr>
              <a:t>图表：</a:t>
            </a:r>
            <a:r>
              <a:rPr lang="en-US" altLang="zh-CN" sz="1200" dirty="0" smtClean="0">
                <a:solidFill>
                  <a:srgbClr val="EEECE1">
                    <a:lumMod val="25000"/>
                  </a:srgbClr>
                </a:solidFill>
                <a:hlinkClick r:id="rId6"/>
              </a:rPr>
              <a:t>www.1ppt.com/tubiao/</a:t>
            </a:r>
            <a:r>
              <a:rPr lang="en-US" altLang="zh-CN" sz="1200" dirty="0" smtClean="0">
                <a:solidFill>
                  <a:srgbClr val="EEECE1">
                    <a:lumMod val="25000"/>
                  </a:srgbClr>
                </a:solidFill>
              </a:rPr>
              <a:t>      </a:t>
            </a:r>
          </a:p>
          <a:p>
            <a:r>
              <a:rPr lang="en-US" altLang="zh-CN" sz="1200" dirty="0" smtClean="0">
                <a:solidFill>
                  <a:srgbClr val="EEECE1">
                    <a:lumMod val="25000"/>
                  </a:srgbClr>
                </a:solidFill>
              </a:rPr>
              <a:t>PPT</a:t>
            </a:r>
            <a:r>
              <a:rPr lang="zh-CN" altLang="en-US" sz="1200" dirty="0" smtClean="0">
                <a:solidFill>
                  <a:srgbClr val="EEECE1">
                    <a:lumMod val="25000"/>
                  </a:srgbClr>
                </a:solidFill>
              </a:rPr>
              <a:t>下载：</a:t>
            </a:r>
            <a:r>
              <a:rPr lang="en-US" altLang="zh-CN" sz="1200" dirty="0" smtClean="0">
                <a:solidFill>
                  <a:srgbClr val="EEECE1">
                    <a:lumMod val="25000"/>
                  </a:srgbClr>
                </a:solidFill>
                <a:hlinkClick r:id="rId7"/>
              </a:rPr>
              <a:t>www.1ppt.com/xiazai/</a:t>
            </a:r>
            <a:r>
              <a:rPr lang="en-US" altLang="zh-CN" sz="1200" dirty="0" smtClean="0">
                <a:solidFill>
                  <a:srgbClr val="EEECE1">
                    <a:lumMod val="25000"/>
                  </a:srgbClr>
                </a:solidFill>
              </a:rPr>
              <a:t>                     PPT</a:t>
            </a:r>
            <a:r>
              <a:rPr lang="zh-CN" altLang="en-US" sz="1200" dirty="0" smtClean="0">
                <a:solidFill>
                  <a:srgbClr val="EEECE1">
                    <a:lumMod val="25000"/>
                  </a:srgbClr>
                </a:solidFill>
              </a:rPr>
              <a:t>教程： </a:t>
            </a:r>
            <a:r>
              <a:rPr lang="en-US" altLang="zh-CN" sz="1200" dirty="0" smtClean="0">
                <a:solidFill>
                  <a:srgbClr val="EEECE1">
                    <a:lumMod val="25000"/>
                  </a:srgbClr>
                </a:solidFill>
                <a:hlinkClick r:id="rId8"/>
              </a:rPr>
              <a:t>www.1ppt.com/powerpoint/</a:t>
            </a:r>
            <a:r>
              <a:rPr lang="en-US" altLang="zh-CN" sz="1200" dirty="0" smtClean="0">
                <a:solidFill>
                  <a:srgbClr val="EEECE1">
                    <a:lumMod val="25000"/>
                  </a:srgbClr>
                </a:solidFill>
              </a:rPr>
              <a:t>      </a:t>
            </a:r>
          </a:p>
          <a:p>
            <a:r>
              <a:rPr lang="zh-CN" altLang="en-US" sz="1200" dirty="0" smtClean="0">
                <a:solidFill>
                  <a:srgbClr val="EEECE1">
                    <a:lumMod val="25000"/>
                  </a:srgbClr>
                </a:solidFill>
              </a:rPr>
              <a:t>资料下载：</a:t>
            </a:r>
            <a:r>
              <a:rPr lang="en-US" altLang="zh-CN" sz="1200" dirty="0" smtClean="0">
                <a:solidFill>
                  <a:srgbClr val="EEECE1">
                    <a:lumMod val="25000"/>
                  </a:srgbClr>
                </a:solidFill>
                <a:hlinkClick r:id="rId9"/>
              </a:rPr>
              <a:t>www.1ppt.com/ziliao/</a:t>
            </a:r>
            <a:r>
              <a:rPr lang="en-US" altLang="zh-CN" sz="1200" dirty="0" smtClean="0">
                <a:solidFill>
                  <a:srgbClr val="EEECE1">
                    <a:lumMod val="25000"/>
                  </a:srgbClr>
                </a:solidFill>
              </a:rPr>
              <a:t>                   </a:t>
            </a:r>
            <a:r>
              <a:rPr lang="zh-CN" altLang="en-US" sz="1200" dirty="0" smtClean="0">
                <a:solidFill>
                  <a:srgbClr val="EEECE1">
                    <a:lumMod val="25000"/>
                  </a:srgbClr>
                </a:solidFill>
              </a:rPr>
              <a:t>范文下载：</a:t>
            </a:r>
            <a:r>
              <a:rPr lang="en-US" altLang="zh-CN" sz="1200" dirty="0" smtClean="0">
                <a:solidFill>
                  <a:srgbClr val="EEECE1">
                    <a:lumMod val="25000"/>
                  </a:srgbClr>
                </a:solidFill>
                <a:hlinkClick r:id="rId10"/>
              </a:rPr>
              <a:t>www.1ppt.com/fanwen/</a:t>
            </a:r>
            <a:r>
              <a:rPr lang="en-US" altLang="zh-CN" sz="1200" dirty="0" smtClean="0">
                <a:solidFill>
                  <a:srgbClr val="EEECE1">
                    <a:lumMod val="25000"/>
                  </a:srgbClr>
                </a:solidFill>
              </a:rPr>
              <a:t>             </a:t>
            </a:r>
          </a:p>
          <a:p>
            <a:r>
              <a:rPr lang="zh-CN" altLang="en-US" sz="1200" dirty="0" smtClean="0">
                <a:solidFill>
                  <a:srgbClr val="EEECE1">
                    <a:lumMod val="25000"/>
                  </a:srgbClr>
                </a:solidFill>
              </a:rPr>
              <a:t>试卷下载：</a:t>
            </a:r>
            <a:r>
              <a:rPr lang="en-US" altLang="zh-CN" sz="1200" dirty="0" smtClean="0">
                <a:solidFill>
                  <a:srgbClr val="EEECE1">
                    <a:lumMod val="25000"/>
                  </a:srgbClr>
                </a:solidFill>
                <a:hlinkClick r:id="rId11"/>
              </a:rPr>
              <a:t>www.1ppt.com/shiti/</a:t>
            </a:r>
            <a:r>
              <a:rPr lang="en-US" altLang="zh-CN" sz="1200" dirty="0" smtClean="0">
                <a:solidFill>
                  <a:srgbClr val="EEECE1">
                    <a:lumMod val="25000"/>
                  </a:srgbClr>
                </a:solidFill>
              </a:rPr>
              <a:t>                     </a:t>
            </a:r>
            <a:r>
              <a:rPr lang="zh-CN" altLang="en-US" sz="1200" dirty="0" smtClean="0">
                <a:solidFill>
                  <a:srgbClr val="EEECE1">
                    <a:lumMod val="25000"/>
                  </a:srgbClr>
                </a:solidFill>
              </a:rPr>
              <a:t>教案下载：</a:t>
            </a:r>
            <a:r>
              <a:rPr lang="en-US" altLang="zh-CN" sz="1200" dirty="0" smtClean="0">
                <a:solidFill>
                  <a:srgbClr val="EEECE1">
                    <a:lumMod val="25000"/>
                  </a:srgbClr>
                </a:solidFill>
                <a:hlinkClick r:id="rId12"/>
              </a:rPr>
              <a:t>www.1ppt.com/jiaoan/</a:t>
            </a:r>
            <a:r>
              <a:rPr lang="en-US" altLang="zh-CN" sz="1200" dirty="0" smtClean="0">
                <a:solidFill>
                  <a:srgbClr val="EEECE1">
                    <a:lumMod val="25000"/>
                  </a:srgbClr>
                </a:solidFill>
              </a:rPr>
              <a:t>               </a:t>
            </a:r>
          </a:p>
          <a:p>
            <a:r>
              <a:rPr lang="en-US" altLang="zh-CN" sz="1200" dirty="0" smtClean="0">
                <a:solidFill>
                  <a:srgbClr val="EEECE1">
                    <a:lumMod val="25000"/>
                  </a:srgbClr>
                </a:solidFill>
              </a:rPr>
              <a:t>PPT</a:t>
            </a:r>
            <a:r>
              <a:rPr lang="zh-CN" altLang="en-US" sz="1200" dirty="0" smtClean="0">
                <a:solidFill>
                  <a:srgbClr val="EEECE1">
                    <a:lumMod val="25000"/>
                  </a:srgbClr>
                </a:solidFill>
              </a:rPr>
              <a:t>论坛：</a:t>
            </a:r>
            <a:r>
              <a:rPr lang="en-US" altLang="zh-CN" sz="1200" dirty="0" smtClean="0">
                <a:solidFill>
                  <a:srgbClr val="EEECE1">
                    <a:lumMod val="25000"/>
                  </a:srgbClr>
                </a:solidFill>
                <a:hlinkClick r:id="rId13"/>
              </a:rPr>
              <a:t>www.1ppt.cn</a:t>
            </a:r>
            <a:r>
              <a:rPr lang="en-US" altLang="zh-CN" sz="1200" dirty="0" smtClean="0">
                <a:solidFill>
                  <a:srgbClr val="EEECE1">
                    <a:lumMod val="25000"/>
                  </a:srgbClr>
                </a:solidFill>
              </a:rPr>
              <a:t>                                      PPT</a:t>
            </a:r>
            <a:r>
              <a:rPr lang="zh-CN" altLang="en-US" sz="1200" dirty="0" smtClean="0">
                <a:solidFill>
                  <a:srgbClr val="EEECE1">
                    <a:lumMod val="25000"/>
                  </a:srgbClr>
                </a:solidFill>
              </a:rPr>
              <a:t>课件：</a:t>
            </a:r>
            <a:r>
              <a:rPr lang="en-US" altLang="zh-CN" sz="1200" dirty="0" smtClean="0">
                <a:solidFill>
                  <a:srgbClr val="EEECE1">
                    <a:lumMod val="25000"/>
                  </a:srgbClr>
                </a:solidFill>
                <a:hlinkClick r:id="rId14"/>
              </a:rPr>
              <a:t>www.1ppt.com/kejian/</a:t>
            </a:r>
            <a:r>
              <a:rPr lang="en-US" altLang="zh-CN" sz="1200" dirty="0" smtClean="0">
                <a:solidFill>
                  <a:srgbClr val="EEECE1">
                    <a:lumMod val="25000"/>
                  </a:srgbClr>
                </a:solidFill>
              </a:rPr>
              <a:t> </a:t>
            </a:r>
          </a:p>
          <a:p>
            <a:r>
              <a:rPr lang="zh-CN" altLang="en-US" sz="1200" dirty="0" smtClean="0">
                <a:solidFill>
                  <a:srgbClr val="EEECE1">
                    <a:lumMod val="25000"/>
                  </a:srgbClr>
                </a:solidFill>
              </a:rPr>
              <a:t>语文课件：</a:t>
            </a:r>
            <a:r>
              <a:rPr lang="en-US" altLang="zh-CN" sz="1200" dirty="0" smtClean="0">
                <a:solidFill>
                  <a:srgbClr val="EEECE1">
                    <a:lumMod val="25000"/>
                  </a:srgbClr>
                </a:solidFill>
                <a:hlinkClick r:id="rId15"/>
              </a:rPr>
              <a:t>www.1ppt.com/kejian/yuwen/</a:t>
            </a:r>
            <a:r>
              <a:rPr lang="en-US" altLang="zh-CN" sz="1200" dirty="0" smtClean="0">
                <a:solidFill>
                  <a:srgbClr val="EEECE1">
                    <a:lumMod val="25000"/>
                  </a:srgbClr>
                </a:solidFill>
              </a:rPr>
              <a:t>    </a:t>
            </a:r>
            <a:r>
              <a:rPr lang="zh-CN" altLang="en-US" sz="1200" dirty="0" smtClean="0">
                <a:solidFill>
                  <a:srgbClr val="EEECE1">
                    <a:lumMod val="25000"/>
                  </a:srgbClr>
                </a:solidFill>
              </a:rPr>
              <a:t>数学课件：</a:t>
            </a:r>
            <a:r>
              <a:rPr lang="en-US" altLang="zh-CN" sz="1200" dirty="0" smtClean="0">
                <a:solidFill>
                  <a:srgbClr val="EEECE1">
                    <a:lumMod val="25000"/>
                  </a:srgbClr>
                </a:solidFill>
                <a:hlinkClick r:id="rId16"/>
              </a:rPr>
              <a:t>www.1ppt.com/kejian/shuxue/</a:t>
            </a:r>
            <a:r>
              <a:rPr lang="en-US" altLang="zh-CN" sz="1200" dirty="0" smtClean="0">
                <a:solidFill>
                  <a:srgbClr val="EEECE1">
                    <a:lumMod val="25000"/>
                  </a:srgbClr>
                </a:solidFill>
              </a:rPr>
              <a:t> </a:t>
            </a:r>
          </a:p>
          <a:p>
            <a:r>
              <a:rPr lang="zh-CN" altLang="en-US" sz="1200" dirty="0" smtClean="0">
                <a:solidFill>
                  <a:srgbClr val="EEECE1">
                    <a:lumMod val="25000"/>
                  </a:srgbClr>
                </a:solidFill>
              </a:rPr>
              <a:t>英语课件：</a:t>
            </a:r>
            <a:r>
              <a:rPr lang="en-US" altLang="zh-CN" sz="1200" dirty="0" smtClean="0">
                <a:solidFill>
                  <a:srgbClr val="EEECE1">
                    <a:lumMod val="25000"/>
                  </a:srgbClr>
                </a:solidFill>
                <a:hlinkClick r:id="rId17"/>
              </a:rPr>
              <a:t>www.1ppt.com/kejian/yingyu/</a:t>
            </a:r>
            <a:r>
              <a:rPr lang="en-US" altLang="zh-CN" sz="1200" dirty="0" smtClean="0">
                <a:solidFill>
                  <a:srgbClr val="EEECE1">
                    <a:lumMod val="25000"/>
                  </a:srgbClr>
                </a:solidFill>
              </a:rPr>
              <a:t>    </a:t>
            </a:r>
            <a:r>
              <a:rPr lang="zh-CN" altLang="en-US" sz="1200" dirty="0" smtClean="0">
                <a:solidFill>
                  <a:srgbClr val="EEECE1">
                    <a:lumMod val="25000"/>
                  </a:srgbClr>
                </a:solidFill>
              </a:rPr>
              <a:t>美术课件：</a:t>
            </a:r>
            <a:r>
              <a:rPr lang="en-US" altLang="zh-CN" sz="1200" dirty="0" smtClean="0">
                <a:solidFill>
                  <a:srgbClr val="EEECE1">
                    <a:lumMod val="25000"/>
                  </a:srgbClr>
                </a:solidFill>
                <a:hlinkClick r:id="rId18"/>
              </a:rPr>
              <a:t>www.1ppt.com/kejian/meishu/</a:t>
            </a:r>
            <a:r>
              <a:rPr lang="en-US" altLang="zh-CN" sz="1200" dirty="0" smtClean="0">
                <a:solidFill>
                  <a:srgbClr val="EEECE1">
                    <a:lumMod val="25000"/>
                  </a:srgbClr>
                </a:solidFill>
              </a:rPr>
              <a:t> </a:t>
            </a:r>
          </a:p>
          <a:p>
            <a:r>
              <a:rPr lang="zh-CN" altLang="en-US" sz="1200" dirty="0" smtClean="0">
                <a:solidFill>
                  <a:srgbClr val="EEECE1">
                    <a:lumMod val="25000"/>
                  </a:srgbClr>
                </a:solidFill>
              </a:rPr>
              <a:t>科学课件：</a:t>
            </a:r>
            <a:r>
              <a:rPr lang="en-US" altLang="zh-CN" sz="1200" dirty="0" smtClean="0">
                <a:solidFill>
                  <a:srgbClr val="EEECE1">
                    <a:lumMod val="25000"/>
                  </a:srgbClr>
                </a:solidFill>
                <a:hlinkClick r:id="rId19"/>
              </a:rPr>
              <a:t>www.1ppt.com/kejian/kexue/</a:t>
            </a:r>
            <a:r>
              <a:rPr lang="en-US" altLang="zh-CN" sz="1200" dirty="0" smtClean="0">
                <a:solidFill>
                  <a:srgbClr val="EEECE1">
                    <a:lumMod val="25000"/>
                  </a:srgbClr>
                </a:solidFill>
              </a:rPr>
              <a:t>     </a:t>
            </a:r>
            <a:r>
              <a:rPr lang="zh-CN" altLang="en-US" sz="1200" dirty="0" smtClean="0">
                <a:solidFill>
                  <a:srgbClr val="EEECE1">
                    <a:lumMod val="25000"/>
                  </a:srgbClr>
                </a:solidFill>
              </a:rPr>
              <a:t>物理课件：</a:t>
            </a:r>
            <a:r>
              <a:rPr lang="en-US" altLang="zh-CN" sz="1200" dirty="0" smtClean="0">
                <a:solidFill>
                  <a:srgbClr val="EEECE1">
                    <a:lumMod val="25000"/>
                  </a:srgbClr>
                </a:solidFill>
                <a:hlinkClick r:id="rId20"/>
              </a:rPr>
              <a:t>www.1ppt.com/kejian/wuli/</a:t>
            </a:r>
            <a:r>
              <a:rPr lang="en-US" altLang="zh-CN" sz="1200" dirty="0" smtClean="0">
                <a:solidFill>
                  <a:srgbClr val="EEECE1">
                    <a:lumMod val="25000"/>
                  </a:srgbClr>
                </a:solidFill>
              </a:rPr>
              <a:t> </a:t>
            </a:r>
          </a:p>
          <a:p>
            <a:r>
              <a:rPr lang="zh-CN" altLang="en-US" sz="1200" dirty="0" smtClean="0">
                <a:solidFill>
                  <a:srgbClr val="EEECE1">
                    <a:lumMod val="25000"/>
                  </a:srgbClr>
                </a:solidFill>
              </a:rPr>
              <a:t>化学课件：</a:t>
            </a:r>
            <a:r>
              <a:rPr lang="en-US" altLang="zh-CN" sz="1200" dirty="0" smtClean="0">
                <a:solidFill>
                  <a:srgbClr val="EEECE1">
                    <a:lumMod val="25000"/>
                  </a:srgbClr>
                </a:solidFill>
                <a:hlinkClick r:id="rId21"/>
              </a:rPr>
              <a:t>www.1ppt.com/kejian/huaxue/</a:t>
            </a:r>
            <a:r>
              <a:rPr lang="en-US" altLang="zh-CN" sz="1200" dirty="0" smtClean="0">
                <a:solidFill>
                  <a:srgbClr val="EEECE1">
                    <a:lumMod val="25000"/>
                  </a:srgbClr>
                </a:solidFill>
              </a:rPr>
              <a:t>  </a:t>
            </a:r>
            <a:r>
              <a:rPr lang="zh-CN" altLang="en-US" sz="1200" dirty="0" smtClean="0">
                <a:solidFill>
                  <a:srgbClr val="EEECE1">
                    <a:lumMod val="25000"/>
                  </a:srgbClr>
                </a:solidFill>
              </a:rPr>
              <a:t>生物课件：</a:t>
            </a:r>
            <a:r>
              <a:rPr lang="en-US" altLang="zh-CN" sz="1200" dirty="0" smtClean="0">
                <a:solidFill>
                  <a:srgbClr val="EEECE1">
                    <a:lumMod val="25000"/>
                  </a:srgbClr>
                </a:solidFill>
                <a:hlinkClick r:id="rId22"/>
              </a:rPr>
              <a:t>www.1ppt.com/kejian/shengwu/</a:t>
            </a:r>
            <a:r>
              <a:rPr lang="en-US" altLang="zh-CN" sz="1200" dirty="0" smtClean="0">
                <a:solidFill>
                  <a:srgbClr val="EEECE1">
                    <a:lumMod val="25000"/>
                  </a:srgbClr>
                </a:solidFill>
              </a:rPr>
              <a:t> </a:t>
            </a:r>
          </a:p>
          <a:p>
            <a:r>
              <a:rPr lang="zh-CN" altLang="en-US" sz="1200" dirty="0" smtClean="0">
                <a:solidFill>
                  <a:srgbClr val="EEECE1">
                    <a:lumMod val="25000"/>
                  </a:srgbClr>
                </a:solidFill>
              </a:rPr>
              <a:t>地理课件：</a:t>
            </a:r>
            <a:r>
              <a:rPr lang="en-US" altLang="zh-CN" sz="1200" dirty="0" smtClean="0">
                <a:solidFill>
                  <a:srgbClr val="EEECE1">
                    <a:lumMod val="25000"/>
                  </a:srgbClr>
                </a:solidFill>
                <a:hlinkClick r:id="rId23"/>
              </a:rPr>
              <a:t>www.1ppt.com/kejian/dili/</a:t>
            </a:r>
            <a:r>
              <a:rPr lang="en-US" altLang="zh-CN" sz="1200" dirty="0" smtClean="0">
                <a:solidFill>
                  <a:srgbClr val="EEECE1">
                    <a:lumMod val="25000"/>
                  </a:srgbClr>
                </a:solidFill>
              </a:rPr>
              <a:t>          </a:t>
            </a:r>
            <a:r>
              <a:rPr lang="zh-CN" altLang="en-US" sz="1200" dirty="0" smtClean="0">
                <a:solidFill>
                  <a:srgbClr val="EEECE1">
                    <a:lumMod val="25000"/>
                  </a:srgbClr>
                </a:solidFill>
              </a:rPr>
              <a:t>历史课件：</a:t>
            </a:r>
            <a:r>
              <a:rPr lang="en-US" altLang="zh-CN" sz="1200" dirty="0" smtClean="0">
                <a:solidFill>
                  <a:srgbClr val="EEECE1">
                    <a:lumMod val="25000"/>
                  </a:srgbClr>
                </a:solidFill>
                <a:hlinkClick r:id="rId24"/>
              </a:rPr>
              <a:t>www.1ppt.com/kejian/lishi/</a:t>
            </a:r>
            <a:r>
              <a:rPr lang="en-US" altLang="zh-CN" sz="1200" dirty="0" smtClean="0">
                <a:solidFill>
                  <a:srgbClr val="EEECE1">
                    <a:lumMod val="25000"/>
                  </a:srgbClr>
                </a:solidFill>
              </a:rPr>
              <a:t>        </a:t>
            </a:r>
          </a:p>
          <a:p>
            <a:endParaRPr lang="zh-CN" altLang="en-US" dirty="0"/>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4</a:t>
            </a:fld>
            <a:endParaRPr lang="zh-CN" altLang="en-US"/>
          </a:p>
        </p:txBody>
      </p:sp>
    </p:spTree>
    <p:extLst>
      <p:ext uri="{BB962C8B-B14F-4D97-AF65-F5344CB8AC3E}">
        <p14:creationId xmlns:p14="http://schemas.microsoft.com/office/powerpoint/2010/main" val="37112755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5</a:t>
            </a:fld>
            <a:endParaRPr lang="zh-CN" altLang="en-US"/>
          </a:p>
        </p:txBody>
      </p:sp>
    </p:spTree>
    <p:extLst>
      <p:ext uri="{BB962C8B-B14F-4D97-AF65-F5344CB8AC3E}">
        <p14:creationId xmlns:p14="http://schemas.microsoft.com/office/powerpoint/2010/main" val="8535519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6</a:t>
            </a:fld>
            <a:endParaRPr lang="zh-CN" altLang="en-US"/>
          </a:p>
        </p:txBody>
      </p:sp>
    </p:spTree>
    <p:extLst>
      <p:ext uri="{BB962C8B-B14F-4D97-AF65-F5344CB8AC3E}">
        <p14:creationId xmlns:p14="http://schemas.microsoft.com/office/powerpoint/2010/main" val="23871958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7</a:t>
            </a:fld>
            <a:endParaRPr lang="zh-CN" altLang="en-US"/>
          </a:p>
        </p:txBody>
      </p:sp>
    </p:spTree>
    <p:extLst>
      <p:ext uri="{BB962C8B-B14F-4D97-AF65-F5344CB8AC3E}">
        <p14:creationId xmlns:p14="http://schemas.microsoft.com/office/powerpoint/2010/main" val="35697033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8</a:t>
            </a:fld>
            <a:endParaRPr lang="zh-CN" altLang="en-US"/>
          </a:p>
        </p:txBody>
      </p:sp>
    </p:spTree>
    <p:extLst>
      <p:ext uri="{BB962C8B-B14F-4D97-AF65-F5344CB8AC3E}">
        <p14:creationId xmlns:p14="http://schemas.microsoft.com/office/powerpoint/2010/main" val="31875543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9</a:t>
            </a:fld>
            <a:endParaRPr lang="zh-CN" altLang="en-US"/>
          </a:p>
        </p:txBody>
      </p:sp>
    </p:spTree>
    <p:extLst>
      <p:ext uri="{BB962C8B-B14F-4D97-AF65-F5344CB8AC3E}">
        <p14:creationId xmlns:p14="http://schemas.microsoft.com/office/powerpoint/2010/main" val="2579440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10</a:t>
            </a:fld>
            <a:endParaRPr lang="zh-CN" altLang="en-US"/>
          </a:p>
        </p:txBody>
      </p:sp>
    </p:spTree>
    <p:extLst>
      <p:ext uri="{BB962C8B-B14F-4D97-AF65-F5344CB8AC3E}">
        <p14:creationId xmlns:p14="http://schemas.microsoft.com/office/powerpoint/2010/main" val="21310497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11</a:t>
            </a:fld>
            <a:endParaRPr lang="zh-CN" altLang="en-US"/>
          </a:p>
        </p:txBody>
      </p:sp>
    </p:spTree>
    <p:extLst>
      <p:ext uri="{BB962C8B-B14F-4D97-AF65-F5344CB8AC3E}">
        <p14:creationId xmlns:p14="http://schemas.microsoft.com/office/powerpoint/2010/main" val="16123431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12</a:t>
            </a:fld>
            <a:endParaRPr lang="zh-CN" altLang="en-US"/>
          </a:p>
        </p:txBody>
      </p:sp>
    </p:spTree>
    <p:extLst>
      <p:ext uri="{BB962C8B-B14F-4D97-AF65-F5344CB8AC3E}">
        <p14:creationId xmlns:p14="http://schemas.microsoft.com/office/powerpoint/2010/main" val="38889408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13</a:t>
            </a:fld>
            <a:endParaRPr lang="zh-CN" altLang="en-US"/>
          </a:p>
        </p:txBody>
      </p:sp>
    </p:spTree>
    <p:extLst>
      <p:ext uri="{BB962C8B-B14F-4D97-AF65-F5344CB8AC3E}">
        <p14:creationId xmlns:p14="http://schemas.microsoft.com/office/powerpoint/2010/main" val="29602048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14</a:t>
            </a:fld>
            <a:endParaRPr lang="zh-CN" altLang="en-US"/>
          </a:p>
        </p:txBody>
      </p:sp>
    </p:spTree>
    <p:extLst>
      <p:ext uri="{BB962C8B-B14F-4D97-AF65-F5344CB8AC3E}">
        <p14:creationId xmlns:p14="http://schemas.microsoft.com/office/powerpoint/2010/main" val="27491573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15</a:t>
            </a:fld>
            <a:endParaRPr lang="zh-CN" altLang="en-US"/>
          </a:p>
        </p:txBody>
      </p:sp>
    </p:spTree>
    <p:extLst>
      <p:ext uri="{BB962C8B-B14F-4D97-AF65-F5344CB8AC3E}">
        <p14:creationId xmlns:p14="http://schemas.microsoft.com/office/powerpoint/2010/main" val="14678071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16</a:t>
            </a:fld>
            <a:endParaRPr lang="zh-CN" altLang="en-US"/>
          </a:p>
        </p:txBody>
      </p:sp>
    </p:spTree>
    <p:extLst>
      <p:ext uri="{BB962C8B-B14F-4D97-AF65-F5344CB8AC3E}">
        <p14:creationId xmlns:p14="http://schemas.microsoft.com/office/powerpoint/2010/main" val="32661384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17</a:t>
            </a:fld>
            <a:endParaRPr lang="zh-CN" altLang="en-US"/>
          </a:p>
        </p:txBody>
      </p:sp>
    </p:spTree>
    <p:extLst>
      <p:ext uri="{BB962C8B-B14F-4D97-AF65-F5344CB8AC3E}">
        <p14:creationId xmlns:p14="http://schemas.microsoft.com/office/powerpoint/2010/main" val="2786399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18</a:t>
            </a:fld>
            <a:endParaRPr lang="zh-CN" altLang="en-US"/>
          </a:p>
        </p:txBody>
      </p:sp>
    </p:spTree>
    <p:extLst>
      <p:ext uri="{BB962C8B-B14F-4D97-AF65-F5344CB8AC3E}">
        <p14:creationId xmlns:p14="http://schemas.microsoft.com/office/powerpoint/2010/main" val="5797839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19</a:t>
            </a:fld>
            <a:endParaRPr lang="zh-CN" altLang="en-US"/>
          </a:p>
        </p:txBody>
      </p:sp>
    </p:spTree>
    <p:extLst>
      <p:ext uri="{BB962C8B-B14F-4D97-AF65-F5344CB8AC3E}">
        <p14:creationId xmlns:p14="http://schemas.microsoft.com/office/powerpoint/2010/main" val="5873993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20</a:t>
            </a:fld>
            <a:endParaRPr lang="zh-CN" altLang="en-US"/>
          </a:p>
        </p:txBody>
      </p:sp>
    </p:spTree>
    <p:extLst>
      <p:ext uri="{BB962C8B-B14F-4D97-AF65-F5344CB8AC3E}">
        <p14:creationId xmlns:p14="http://schemas.microsoft.com/office/powerpoint/2010/main" val="7169014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21</a:t>
            </a:fld>
            <a:endParaRPr lang="zh-CN" altLang="en-US"/>
          </a:p>
        </p:txBody>
      </p:sp>
    </p:spTree>
    <p:extLst>
      <p:ext uri="{BB962C8B-B14F-4D97-AF65-F5344CB8AC3E}">
        <p14:creationId xmlns:p14="http://schemas.microsoft.com/office/powerpoint/2010/main" val="11228319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22</a:t>
            </a:fld>
            <a:endParaRPr lang="zh-CN" altLang="en-US"/>
          </a:p>
        </p:txBody>
      </p:sp>
    </p:spTree>
    <p:extLst>
      <p:ext uri="{BB962C8B-B14F-4D97-AF65-F5344CB8AC3E}">
        <p14:creationId xmlns:p14="http://schemas.microsoft.com/office/powerpoint/2010/main" val="13854835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23</a:t>
            </a:fld>
            <a:endParaRPr lang="zh-CN" altLang="en-US"/>
          </a:p>
        </p:txBody>
      </p:sp>
    </p:spTree>
    <p:extLst>
      <p:ext uri="{BB962C8B-B14F-4D97-AF65-F5344CB8AC3E}">
        <p14:creationId xmlns:p14="http://schemas.microsoft.com/office/powerpoint/2010/main" val="12680342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24</a:t>
            </a:fld>
            <a:endParaRPr lang="zh-CN" altLang="en-US"/>
          </a:p>
        </p:txBody>
      </p:sp>
    </p:spTree>
    <p:extLst>
      <p:ext uri="{BB962C8B-B14F-4D97-AF65-F5344CB8AC3E}">
        <p14:creationId xmlns:p14="http://schemas.microsoft.com/office/powerpoint/2010/main" val="35193779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25</a:t>
            </a:fld>
            <a:endParaRPr lang="zh-CN" altLang="en-US"/>
          </a:p>
        </p:txBody>
      </p:sp>
    </p:spTree>
    <p:extLst>
      <p:ext uri="{BB962C8B-B14F-4D97-AF65-F5344CB8AC3E}">
        <p14:creationId xmlns:p14="http://schemas.microsoft.com/office/powerpoint/2010/main" val="19468227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26</a:t>
            </a:fld>
            <a:endParaRPr lang="zh-CN" altLang="en-US"/>
          </a:p>
        </p:txBody>
      </p:sp>
    </p:spTree>
    <p:extLst>
      <p:ext uri="{BB962C8B-B14F-4D97-AF65-F5344CB8AC3E}">
        <p14:creationId xmlns:p14="http://schemas.microsoft.com/office/powerpoint/2010/main" val="31270664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27</a:t>
            </a:fld>
            <a:endParaRPr lang="zh-CN" altLang="en-US"/>
          </a:p>
        </p:txBody>
      </p:sp>
    </p:spTree>
    <p:extLst>
      <p:ext uri="{BB962C8B-B14F-4D97-AF65-F5344CB8AC3E}">
        <p14:creationId xmlns:p14="http://schemas.microsoft.com/office/powerpoint/2010/main" val="8417747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28</a:t>
            </a:fld>
            <a:endParaRPr lang="zh-CN" altLang="en-US"/>
          </a:p>
        </p:txBody>
      </p:sp>
    </p:spTree>
    <p:extLst>
      <p:ext uri="{BB962C8B-B14F-4D97-AF65-F5344CB8AC3E}">
        <p14:creationId xmlns:p14="http://schemas.microsoft.com/office/powerpoint/2010/main" val="12797687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29</a:t>
            </a:fld>
            <a:endParaRPr lang="zh-CN" altLang="en-US"/>
          </a:p>
        </p:txBody>
      </p:sp>
    </p:spTree>
    <p:extLst>
      <p:ext uri="{BB962C8B-B14F-4D97-AF65-F5344CB8AC3E}">
        <p14:creationId xmlns:p14="http://schemas.microsoft.com/office/powerpoint/2010/main" val="10029405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30</a:t>
            </a:fld>
            <a:endParaRPr lang="zh-CN" altLang="en-US"/>
          </a:p>
        </p:txBody>
      </p:sp>
    </p:spTree>
    <p:extLst>
      <p:ext uri="{BB962C8B-B14F-4D97-AF65-F5344CB8AC3E}">
        <p14:creationId xmlns:p14="http://schemas.microsoft.com/office/powerpoint/2010/main" val="4291242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E28E63BF-229D-437E-86ED-B91195F58523}" type="slidenum">
              <a:rPr lang="zh-CN" altLang="en-US" smtClean="0"/>
              <a:pPr>
                <a:defRPr/>
              </a:pPr>
              <a:t>31</a:t>
            </a:fld>
            <a:endParaRPr lang="zh-CN" altLang="en-US"/>
          </a:p>
        </p:txBody>
      </p:sp>
    </p:spTree>
    <p:extLst>
      <p:ext uri="{BB962C8B-B14F-4D97-AF65-F5344CB8AC3E}">
        <p14:creationId xmlns:p14="http://schemas.microsoft.com/office/powerpoint/2010/main" val="20814412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标题幻灯片">
    <p:spTree>
      <p:nvGrpSpPr>
        <p:cNvPr id="1" name=""/>
        <p:cNvGrpSpPr/>
        <p:nvPr/>
      </p:nvGrpSpPr>
      <p:grpSpPr>
        <a:xfrm>
          <a:off x="0" y="0"/>
          <a:ext cx="0" cy="0"/>
          <a:chOff x="0" y="0"/>
          <a:chExt cx="0" cy="0"/>
        </a:xfrm>
      </p:grpSpPr>
      <p:pic>
        <p:nvPicPr>
          <p:cNvPr id="2" name="Picture 2" descr="C:\Documents and Settings\Administrator\桌面\人七语上课题图\10再塑生命的人.tif"/>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0" y="1"/>
            <a:ext cx="9144000" cy="6855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7940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09661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blank">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645434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1">
          <a:blip r:embed="rId5"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026" name="Picture 6" descr="E:\外部文件\图片1.png"/>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0" y="5257800"/>
            <a:ext cx="9144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Lst>
  <p:txStyles>
    <p:titleStyle>
      <a:lvl1pPr algn="ctr" rtl="0" eaLnBrk="0" fontAlgn="base" hangingPunct="0">
        <a:spcBef>
          <a:spcPct val="0"/>
        </a:spcBef>
        <a:spcAft>
          <a:spcPct val="0"/>
        </a:spcAft>
        <a:defRPr sz="2800" b="1" kern="1200">
          <a:solidFill>
            <a:schemeClr val="tx1"/>
          </a:solidFill>
          <a:latin typeface="+mj-lt"/>
          <a:ea typeface="+mj-ea"/>
          <a:cs typeface="+mj-cs"/>
        </a:defRPr>
      </a:lvl1pPr>
      <a:lvl2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2" charset="-122"/>
        </a:defRPr>
      </a:lvl2pPr>
      <a:lvl3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2" charset="-122"/>
        </a:defRPr>
      </a:lvl3pPr>
      <a:lvl4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2" charset="-122"/>
        </a:defRPr>
      </a:lvl4pPr>
      <a:lvl5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2" charset="-122"/>
        </a:defRPr>
      </a:lvl5pPr>
      <a:lvl6pPr marL="4572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2" charset="-122"/>
        </a:defRPr>
      </a:lvl6pPr>
      <a:lvl7pPr marL="9144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2" charset="-122"/>
        </a:defRPr>
      </a:lvl7pPr>
      <a:lvl8pPr marL="13716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2" charset="-122"/>
        </a:defRPr>
      </a:lvl8pPr>
      <a:lvl9pPr marL="18288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2" charset="-122"/>
        </a:defRPr>
      </a:lvl9pPr>
    </p:titleStyle>
    <p:bodyStyle>
      <a:lvl1pPr marL="342900" indent="-342900" algn="l" rtl="0" eaLnBrk="0" fontAlgn="base" hangingPunct="0">
        <a:lnSpc>
          <a:spcPct val="120000"/>
        </a:lnSpc>
        <a:spcBef>
          <a:spcPct val="0"/>
        </a:spcBef>
        <a:spcAft>
          <a:spcPct val="0"/>
        </a:spcAft>
        <a:buChar char="•"/>
        <a:defRPr sz="2400" b="1" kern="1200">
          <a:solidFill>
            <a:schemeClr val="tx1"/>
          </a:solidFill>
          <a:latin typeface="+mj-lt"/>
          <a:ea typeface="+mn-ea"/>
          <a:cs typeface="+mn-cs"/>
        </a:defRPr>
      </a:lvl1pPr>
      <a:lvl2pPr marL="742950" indent="-285750" algn="l" rtl="0" eaLnBrk="0" fontAlgn="base" hangingPunct="0">
        <a:lnSpc>
          <a:spcPct val="120000"/>
        </a:lnSpc>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lnSpc>
          <a:spcPct val="120000"/>
        </a:lnSpc>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lnSpc>
          <a:spcPct val="120000"/>
        </a:lnSpc>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lnSpc>
          <a:spcPct val="120000"/>
        </a:lnSpc>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8" name="Picture 2" descr="C:\Documents and Settings\Administrator\桌面\人七语上课题图\10再塑生命的人.tif"/>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1"/>
            <a:ext cx="9144000" cy="4707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标题 1"/>
          <p:cNvSpPr txBox="1"/>
          <p:nvPr/>
        </p:nvSpPr>
        <p:spPr bwMode="auto">
          <a:xfrm>
            <a:off x="0" y="4188884"/>
            <a:ext cx="9144000" cy="1037167"/>
          </a:xfrm>
          <a:prstGeom prst="rect">
            <a:avLst/>
          </a:prstGeom>
          <a:extLst/>
        </p:spPr>
        <p:txBody>
          <a:bodyPr/>
          <a:lstStyle>
            <a:lvl1pPr algn="ctr" rtl="0" eaLnBrk="0" fontAlgn="base" hangingPunct="0">
              <a:spcBef>
                <a:spcPct val="0"/>
              </a:spcBef>
              <a:spcAft>
                <a:spcPct val="0"/>
              </a:spcAft>
              <a:defRPr sz="2800" b="1" kern="1200">
                <a:solidFill>
                  <a:schemeClr val="tx1"/>
                </a:solidFill>
                <a:latin typeface="+mj-lt"/>
                <a:ea typeface="+mj-ea"/>
                <a:cs typeface="+mj-cs"/>
              </a:defRPr>
            </a:lvl1pPr>
            <a:lvl2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2" charset="-122"/>
              </a:defRPr>
            </a:lvl2pPr>
            <a:lvl3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2" charset="-122"/>
              </a:defRPr>
            </a:lvl3pPr>
            <a:lvl4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2" charset="-122"/>
              </a:defRPr>
            </a:lvl4pPr>
            <a:lvl5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2" charset="-122"/>
              </a:defRPr>
            </a:lvl5pPr>
            <a:lvl6pPr marL="4572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2" charset="-122"/>
              </a:defRPr>
            </a:lvl6pPr>
            <a:lvl7pPr marL="9144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2" charset="-122"/>
              </a:defRPr>
            </a:lvl7pPr>
            <a:lvl8pPr marL="13716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2" charset="-122"/>
              </a:defRPr>
            </a:lvl8pPr>
            <a:lvl9pPr marL="18288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2" charset="-122"/>
              </a:defRPr>
            </a:lvl9pPr>
          </a:lstStyle>
          <a:p>
            <a:pPr eaLnBrk="1" hangingPunct="1">
              <a:buFontTx/>
              <a:buNone/>
              <a:defRPr/>
            </a:pPr>
            <a:r>
              <a:rPr lang="en-US" altLang="zh-CN" sz="4800" dirty="0" smtClean="0">
                <a:latin typeface="微软雅黑" pitchFamily="34" charset="-122"/>
                <a:ea typeface="微软雅黑" pitchFamily="34" charset="-122"/>
              </a:rPr>
              <a:t>10 </a:t>
            </a:r>
            <a:r>
              <a:rPr lang="zh-CN" altLang="en-US" sz="4800" dirty="0" smtClean="0">
                <a:latin typeface="微软雅黑" pitchFamily="34" charset="-122"/>
                <a:ea typeface="微软雅黑" pitchFamily="34" charset="-122"/>
              </a:rPr>
              <a:t>再塑生命的人</a:t>
            </a:r>
          </a:p>
        </p:txBody>
      </p:sp>
      <p:sp>
        <p:nvSpPr>
          <p:cNvPr id="4" name="副标题 2"/>
          <p:cNvSpPr txBox="1"/>
          <p:nvPr/>
        </p:nvSpPr>
        <p:spPr bwMode="auto">
          <a:xfrm>
            <a:off x="0" y="5494867"/>
            <a:ext cx="9144000" cy="582083"/>
          </a:xfrm>
          <a:prstGeom prst="rect">
            <a:avLst/>
          </a:prstGeom>
          <a:extLst/>
        </p:spPr>
        <p:txBody>
          <a:bodyPr/>
          <a:lstStyle>
            <a:lvl1pPr algn="l" rtl="0" eaLnBrk="0" fontAlgn="base" hangingPunct="0">
              <a:spcBef>
                <a:spcPct val="20000"/>
              </a:spcBef>
              <a:spcAft>
                <a:spcPct val="0"/>
              </a:spcAft>
              <a:defRPr sz="2400" b="1"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eaLnBrk="1" hangingPunct="1">
              <a:buFontTx/>
              <a:buNone/>
              <a:defRPr/>
            </a:pPr>
            <a:r>
              <a:rPr lang="zh-CN" altLang="en-US" sz="2000" dirty="0" smtClean="0">
                <a:latin typeface="+mj-ea"/>
                <a:ea typeface="+mj-ea"/>
              </a:rPr>
              <a:t>部编本</a:t>
            </a:r>
            <a:r>
              <a:rPr lang="en-US" altLang="zh-CN" sz="2000" dirty="0" smtClean="0">
                <a:latin typeface="+mj-ea"/>
                <a:ea typeface="+mj-ea"/>
              </a:rPr>
              <a:t>·</a:t>
            </a:r>
            <a:r>
              <a:rPr lang="zh-CN" altLang="en-US" sz="2000" dirty="0">
                <a:latin typeface="+mj-ea"/>
                <a:ea typeface="+mj-ea"/>
              </a:rPr>
              <a:t>七</a:t>
            </a:r>
            <a:r>
              <a:rPr lang="zh-CN" altLang="en-US" sz="2000" dirty="0" smtClean="0">
                <a:latin typeface="+mj-ea"/>
                <a:ea typeface="+mj-ea"/>
              </a:rPr>
              <a:t>年级上册语文</a:t>
            </a:r>
          </a:p>
        </p:txBody>
      </p:sp>
      <p:cxnSp>
        <p:nvCxnSpPr>
          <p:cNvPr id="5" name="直接连接符 4"/>
          <p:cNvCxnSpPr/>
          <p:nvPr/>
        </p:nvCxnSpPr>
        <p:spPr>
          <a:xfrm>
            <a:off x="1568451" y="5230283"/>
            <a:ext cx="576421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1857540" y="6168576"/>
            <a:ext cx="5186035" cy="470257"/>
          </a:xfrm>
          <a:prstGeom prst="rect">
            <a:avLst/>
          </a:prstGeom>
        </p:spPr>
        <p:txBody>
          <a:bodyPr wrap="none">
            <a:spAutoFit/>
          </a:bodyPr>
          <a:lstStyle/>
          <a:p>
            <a:pPr marL="342900" indent="-342900" algn="ctr">
              <a:lnSpc>
                <a:spcPct val="110000"/>
              </a:lnSpc>
              <a:defRPr/>
            </a:pPr>
            <a:r>
              <a:rPr lang="zh-CN" altLang="en-US" sz="2400" b="1" kern="0" dirty="0">
                <a:solidFill>
                  <a:srgbClr val="000000"/>
                </a:solidFill>
                <a:latin typeface="微软雅黑" panose="020B0503020204020204" pitchFamily="34" charset="-122"/>
                <a:ea typeface="微软雅黑" panose="020B0503020204020204" pitchFamily="34" charset="-122"/>
              </a:rPr>
              <a:t>第一</a:t>
            </a:r>
            <a:r>
              <a:rPr lang="en-US" altLang="zh-CN" sz="2400" b="1" kern="0" dirty="0">
                <a:solidFill>
                  <a:srgbClr val="000000"/>
                </a:solidFill>
                <a:latin typeface="微软雅黑" panose="020B0503020204020204" pitchFamily="34" charset="-122"/>
                <a:ea typeface="微软雅黑" panose="020B0503020204020204" pitchFamily="34" charset="-122"/>
              </a:rPr>
              <a:t>PPT</a:t>
            </a:r>
            <a:r>
              <a:rPr lang="zh-CN" altLang="en-US" sz="2400" b="1" kern="0" dirty="0">
                <a:solidFill>
                  <a:srgbClr val="000000"/>
                </a:solidFill>
                <a:latin typeface="微软雅黑" panose="020B0503020204020204" pitchFamily="34" charset="-122"/>
                <a:ea typeface="微软雅黑" panose="020B0503020204020204" pitchFamily="34" charset="-122"/>
              </a:rPr>
              <a:t>模板网</a:t>
            </a:r>
            <a:r>
              <a:rPr lang="en-US" altLang="zh-CN" sz="2400" b="1" kern="0" dirty="0">
                <a:solidFill>
                  <a:srgbClr val="000000"/>
                </a:solidFill>
                <a:latin typeface="微软雅黑" panose="020B0503020204020204" pitchFamily="34" charset="-122"/>
                <a:ea typeface="微软雅黑" panose="020B0503020204020204" pitchFamily="34" charset="-122"/>
              </a:rPr>
              <a:t>-WWW.1PPT.COM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5122" name="组合 3"/>
          <p:cNvGrpSpPr>
            <a:grpSpLocks/>
          </p:cNvGrpSpPr>
          <p:nvPr/>
        </p:nvGrpSpPr>
        <p:grpSpPr bwMode="auto">
          <a:xfrm>
            <a:off x="184151" y="351368"/>
            <a:ext cx="2062163" cy="726017"/>
            <a:chOff x="1438698" y="982657"/>
            <a:chExt cx="2498303" cy="616461"/>
          </a:xfrm>
        </p:grpSpPr>
        <p:pic>
          <p:nvPicPr>
            <p:cNvPr id="5124" name="图片 1"/>
            <p:cNvPicPr>
              <a:picLocks noChangeAspect="1" noChangeArrowheads="1"/>
            </p:cNvPicPr>
            <p:nvPr/>
          </p:nvPicPr>
          <p:blipFill>
            <a:blip r:embed="rId3" cstate="email">
              <a:clrChange>
                <a:clrFrom>
                  <a:srgbClr val="FFFEFD"/>
                </a:clrFrom>
                <a:clrTo>
                  <a:srgbClr val="FFFEFD">
                    <a:alpha val="0"/>
                  </a:srgbClr>
                </a:clrTo>
              </a:clrChange>
              <a:extLst>
                <a:ext uri="{28A0092B-C50C-407E-A947-70E740481C1C}">
                  <a14:useLocalDpi xmlns:a14="http://schemas.microsoft.com/office/drawing/2010/main"/>
                </a:ext>
              </a:extLst>
            </a:blip>
            <a:srcRect/>
            <a:stretch>
              <a:fillRect/>
            </a:stretch>
          </p:blipFill>
          <p:spPr bwMode="auto">
            <a:xfrm>
              <a:off x="1527259" y="991683"/>
              <a:ext cx="2409742" cy="607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文本框 2"/>
            <p:cNvSpPr txBox="1">
              <a:spLocks noChangeArrowheads="1"/>
            </p:cNvSpPr>
            <p:nvPr/>
          </p:nvSpPr>
          <p:spPr bwMode="auto">
            <a:xfrm>
              <a:off x="1438698" y="982657"/>
              <a:ext cx="2076874" cy="444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800" b="1" dirty="0">
                  <a:solidFill>
                    <a:srgbClr val="0070C0"/>
                  </a:solidFill>
                  <a:latin typeface="黑体" pitchFamily="49" charset="-122"/>
                  <a:ea typeface="黑体" pitchFamily="49" charset="-122"/>
                </a:rPr>
                <a:t>新课导入</a:t>
              </a:r>
            </a:p>
          </p:txBody>
        </p:sp>
      </p:grpSp>
      <p:sp>
        <p:nvSpPr>
          <p:cNvPr id="2" name="TextBox 1"/>
          <p:cNvSpPr txBox="1">
            <a:spLocks noChangeArrowheads="1"/>
          </p:cNvSpPr>
          <p:nvPr/>
        </p:nvSpPr>
        <p:spPr bwMode="auto">
          <a:xfrm>
            <a:off x="257175" y="1136651"/>
            <a:ext cx="8574088" cy="373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30000"/>
              </a:lnSpc>
            </a:pPr>
            <a:r>
              <a:rPr lang="zh-CN" altLang="en-US" sz="2600" b="1" dirty="0">
                <a:latin typeface="楷体_GB2312" pitchFamily="49" charset="-122"/>
                <a:ea typeface="楷体_GB2312" pitchFamily="49" charset="-122"/>
              </a:rPr>
              <a:t>    同学们，你们认识海伦</a:t>
            </a:r>
            <a:r>
              <a:rPr lang="en-US" altLang="zh-CN" sz="2600" b="1" dirty="0">
                <a:latin typeface="楷体_GB2312" pitchFamily="49" charset="-122"/>
                <a:ea typeface="楷体_GB2312" pitchFamily="49" charset="-122"/>
              </a:rPr>
              <a:t>·</a:t>
            </a:r>
            <a:r>
              <a:rPr lang="zh-CN" altLang="en-US" sz="2600" b="1" dirty="0">
                <a:latin typeface="楷体_GB2312" pitchFamily="49" charset="-122"/>
                <a:ea typeface="楷体_GB2312" pitchFamily="49" charset="-122"/>
              </a:rPr>
              <a:t>凯勒吗？一位谱写出人类文明史上辉煌生命赞歌的盲聋哑人，被马克</a:t>
            </a:r>
            <a:r>
              <a:rPr lang="en-US" altLang="zh-CN" sz="2600" b="1" dirty="0">
                <a:latin typeface="楷体_GB2312" pitchFamily="49" charset="-122"/>
                <a:ea typeface="楷体_GB2312" pitchFamily="49" charset="-122"/>
              </a:rPr>
              <a:t>·</a:t>
            </a:r>
            <a:r>
              <a:rPr lang="zh-CN" altLang="en-US" sz="2600" b="1" dirty="0">
                <a:latin typeface="楷体_GB2312" pitchFamily="49" charset="-122"/>
                <a:ea typeface="楷体_GB2312" pitchFamily="49" charset="-122"/>
              </a:rPr>
              <a:t>吐温赞誉为与拿破仑并提的</a:t>
            </a:r>
            <a:r>
              <a:rPr lang="en-US" altLang="zh-CN" sz="2600" b="1" dirty="0">
                <a:latin typeface="楷体_GB2312" pitchFamily="49" charset="-122"/>
                <a:ea typeface="楷体_GB2312" pitchFamily="49" charset="-122"/>
              </a:rPr>
              <a:t>19</a:t>
            </a:r>
            <a:r>
              <a:rPr lang="zh-CN" altLang="en-US" sz="2600" b="1" dirty="0">
                <a:latin typeface="楷体_GB2312" pitchFamily="49" charset="-122"/>
                <a:ea typeface="楷体_GB2312" pitchFamily="49" charset="-122"/>
              </a:rPr>
              <a:t>世纪了不起的人物。她的传奇人生，照亮了人类精神的殿堂，向世人昭示着残疾人的尊严和伟大。这堂课，我们一起走进</a:t>
            </a:r>
            <a:r>
              <a:rPr lang="en-US" altLang="zh-CN" sz="2600" b="1" dirty="0">
                <a:latin typeface="楷体_GB2312" pitchFamily="49" charset="-122"/>
                <a:ea typeface="楷体_GB2312" pitchFamily="49" charset="-122"/>
              </a:rPr>
              <a:t>《</a:t>
            </a:r>
            <a:r>
              <a:rPr lang="zh-CN" altLang="en-US" sz="2600" b="1" dirty="0">
                <a:latin typeface="楷体_GB2312" pitchFamily="49" charset="-122"/>
                <a:ea typeface="楷体_GB2312" pitchFamily="49" charset="-122"/>
              </a:rPr>
              <a:t>再塑生命的人</a:t>
            </a:r>
            <a:r>
              <a:rPr lang="en-US" altLang="zh-CN" sz="2600" b="1" dirty="0">
                <a:latin typeface="楷体_GB2312" pitchFamily="49" charset="-122"/>
                <a:ea typeface="楷体_GB2312" pitchFamily="49" charset="-122"/>
              </a:rPr>
              <a:t>》</a:t>
            </a:r>
            <a:r>
              <a:rPr lang="zh-CN" altLang="en-US" sz="2600" b="1" dirty="0">
                <a:latin typeface="楷体_GB2312" pitchFamily="49" charset="-122"/>
                <a:ea typeface="楷体_GB2312" pitchFamily="49" charset="-122"/>
              </a:rPr>
              <a:t>，去感受一个病弱生命的顽强成长的足迹和认识引领她人生转机走向光明的莎莉文老师。</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146" name="组合 3"/>
          <p:cNvGrpSpPr>
            <a:grpSpLocks/>
          </p:cNvGrpSpPr>
          <p:nvPr/>
        </p:nvGrpSpPr>
        <p:grpSpPr bwMode="auto">
          <a:xfrm>
            <a:off x="184151" y="351368"/>
            <a:ext cx="2062163" cy="726017"/>
            <a:chOff x="1438698" y="982657"/>
            <a:chExt cx="2498303" cy="616461"/>
          </a:xfrm>
        </p:grpSpPr>
        <p:pic>
          <p:nvPicPr>
            <p:cNvPr id="6149" name="图片 1"/>
            <p:cNvPicPr>
              <a:picLocks noChangeAspect="1" noChangeArrowheads="1"/>
            </p:cNvPicPr>
            <p:nvPr/>
          </p:nvPicPr>
          <p:blipFill>
            <a:blip r:embed="rId3" cstate="email">
              <a:clrChange>
                <a:clrFrom>
                  <a:srgbClr val="FFFEFD"/>
                </a:clrFrom>
                <a:clrTo>
                  <a:srgbClr val="FFFEFD">
                    <a:alpha val="0"/>
                  </a:srgbClr>
                </a:clrTo>
              </a:clrChange>
              <a:extLst>
                <a:ext uri="{28A0092B-C50C-407E-A947-70E740481C1C}">
                  <a14:useLocalDpi xmlns:a14="http://schemas.microsoft.com/office/drawing/2010/main"/>
                </a:ext>
              </a:extLst>
            </a:blip>
            <a:srcRect/>
            <a:stretch>
              <a:fillRect/>
            </a:stretch>
          </p:blipFill>
          <p:spPr bwMode="auto">
            <a:xfrm>
              <a:off x="1527259" y="991683"/>
              <a:ext cx="2409742" cy="607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文本框 2"/>
            <p:cNvSpPr txBox="1">
              <a:spLocks noChangeArrowheads="1"/>
            </p:cNvSpPr>
            <p:nvPr/>
          </p:nvSpPr>
          <p:spPr bwMode="auto">
            <a:xfrm>
              <a:off x="1438698" y="982657"/>
              <a:ext cx="2076874" cy="444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800" b="1" dirty="0">
                  <a:solidFill>
                    <a:srgbClr val="0070C0"/>
                  </a:solidFill>
                  <a:latin typeface="黑体" pitchFamily="49" charset="-122"/>
                  <a:ea typeface="黑体" pitchFamily="49" charset="-122"/>
                </a:rPr>
                <a:t>作者名片</a:t>
              </a:r>
            </a:p>
          </p:txBody>
        </p:sp>
      </p:grpSp>
      <p:sp>
        <p:nvSpPr>
          <p:cNvPr id="2" name="矩形 1"/>
          <p:cNvSpPr>
            <a:spLocks noChangeArrowheads="1"/>
          </p:cNvSpPr>
          <p:nvPr/>
        </p:nvSpPr>
        <p:spPr bwMode="auto">
          <a:xfrm>
            <a:off x="444500" y="1077385"/>
            <a:ext cx="6646863" cy="374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10000"/>
              </a:lnSpc>
              <a:spcBef>
                <a:spcPts val="1200"/>
              </a:spcBef>
            </a:pPr>
            <a:r>
              <a:rPr lang="zh-CN" altLang="en-US" sz="2400" b="1" dirty="0">
                <a:solidFill>
                  <a:srgbClr val="FF0000"/>
                </a:solidFill>
                <a:latin typeface="楷体_GB2312" pitchFamily="49" charset="-122"/>
                <a:ea typeface="楷体_GB2312" pitchFamily="49" charset="-122"/>
              </a:rPr>
              <a:t>海伦</a:t>
            </a:r>
            <a:r>
              <a:rPr lang="en-US" altLang="zh-CN" sz="2400" b="1" dirty="0">
                <a:solidFill>
                  <a:srgbClr val="FF0000"/>
                </a:solidFill>
                <a:latin typeface="楷体_GB2312" pitchFamily="49" charset="-122"/>
                <a:ea typeface="楷体_GB2312" pitchFamily="49" charset="-122"/>
              </a:rPr>
              <a:t>·</a:t>
            </a:r>
            <a:r>
              <a:rPr lang="zh-CN" altLang="en-US" sz="2400" b="1" dirty="0">
                <a:solidFill>
                  <a:srgbClr val="FF0000"/>
                </a:solidFill>
                <a:latin typeface="楷体_GB2312" pitchFamily="49" charset="-122"/>
                <a:ea typeface="楷体_GB2312" pitchFamily="49" charset="-122"/>
              </a:rPr>
              <a:t>凯勒</a:t>
            </a:r>
            <a:r>
              <a:rPr lang="zh-CN" altLang="en-US" sz="2400" b="1" dirty="0">
                <a:latin typeface="楷体_GB2312" pitchFamily="49" charset="-122"/>
                <a:ea typeface="楷体_GB2312" pitchFamily="49" charset="-122"/>
              </a:rPr>
              <a:t>（</a:t>
            </a:r>
            <a:r>
              <a:rPr lang="en-US" altLang="zh-CN" sz="2400" b="1" dirty="0">
                <a:latin typeface="楷体_GB2312" pitchFamily="49" charset="-122"/>
                <a:ea typeface="楷体_GB2312" pitchFamily="49" charset="-122"/>
              </a:rPr>
              <a:t>1880—1968</a:t>
            </a:r>
            <a:r>
              <a:rPr lang="zh-CN" altLang="en-US" sz="2400" b="1" dirty="0">
                <a:latin typeface="楷体_GB2312" pitchFamily="49" charset="-122"/>
                <a:ea typeface="楷体_GB2312" pitchFamily="49" charset="-122"/>
              </a:rPr>
              <a:t>），美国作家、教育家、慈善家，是盲聋哑人。幼时患病，两耳失聪，双目失明。</a:t>
            </a:r>
            <a:r>
              <a:rPr lang="en-US" altLang="zh-CN" sz="2400" b="1" dirty="0">
                <a:latin typeface="楷体_GB2312" pitchFamily="49" charset="-122"/>
                <a:ea typeface="楷体_GB2312" pitchFamily="49" charset="-122"/>
              </a:rPr>
              <a:t>1887</a:t>
            </a:r>
            <a:r>
              <a:rPr lang="zh-CN" altLang="en-US" sz="2400" b="1" dirty="0">
                <a:latin typeface="楷体_GB2312" pitchFamily="49" charset="-122"/>
                <a:ea typeface="楷体_GB2312" pitchFamily="49" charset="-122"/>
              </a:rPr>
              <a:t>年，安妮</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莎莉文担任她的家庭教师，从此成了她的良师益友，相处达</a:t>
            </a:r>
            <a:r>
              <a:rPr lang="en-US" altLang="zh-CN" sz="2400" b="1" dirty="0">
                <a:latin typeface="楷体_GB2312" pitchFamily="49" charset="-122"/>
                <a:ea typeface="楷体_GB2312" pitchFamily="49" charset="-122"/>
              </a:rPr>
              <a:t>50</a:t>
            </a:r>
            <a:r>
              <a:rPr lang="zh-CN" altLang="en-US" sz="2400" b="1" dirty="0">
                <a:latin typeface="楷体_GB2312" pitchFamily="49" charset="-122"/>
                <a:ea typeface="楷体_GB2312" pitchFamily="49" charset="-122"/>
              </a:rPr>
              <a:t>年。在莎莉文的帮助下海伦凭着顽强的毅力掌握了英、法、德等五国语言，完成了一系列著作，并致力于为残疾人造福，建立慈善机构。其主要作品有</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我生活的故事</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走出黑暗</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中流</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我以后的生活</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假如给我三天光明</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等。</a:t>
            </a:r>
          </a:p>
        </p:txBody>
      </p:sp>
      <p:pic>
        <p:nvPicPr>
          <p:cNvPr id="8199" name="Picture 7" descr="C:\Documents and Settings\Administrator\桌面\人七语大课堂正文（上）\海伦.t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091363" y="2048934"/>
            <a:ext cx="1719262" cy="2899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21" presetClass="entr" presetSubtype="1" fill="hold" nodeType="withEffect">
                                  <p:stCondLst>
                                    <p:cond delay="0"/>
                                  </p:stCondLst>
                                  <p:childTnLst>
                                    <p:set>
                                      <p:cBhvr>
                                        <p:cTn id="11" dur="1" fill="hold">
                                          <p:stCondLst>
                                            <p:cond delay="0"/>
                                          </p:stCondLst>
                                        </p:cTn>
                                        <p:tgtEl>
                                          <p:spTgt spid="8199"/>
                                        </p:tgtEl>
                                        <p:attrNameLst>
                                          <p:attrName>style.visibility</p:attrName>
                                        </p:attrNameLst>
                                      </p:cBhvr>
                                      <p:to>
                                        <p:strVal val="visible"/>
                                      </p:to>
                                    </p:set>
                                    <p:animEffect transition="in" filter="wheel(1)">
                                      <p:cBhvr>
                                        <p:cTn id="12" dur="2000"/>
                                        <p:tgtEl>
                                          <p:spTgt spid="8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7170" name="组合 3"/>
          <p:cNvGrpSpPr>
            <a:grpSpLocks/>
          </p:cNvGrpSpPr>
          <p:nvPr/>
        </p:nvGrpSpPr>
        <p:grpSpPr bwMode="auto">
          <a:xfrm>
            <a:off x="184151" y="351368"/>
            <a:ext cx="2062163" cy="726017"/>
            <a:chOff x="1438698" y="982657"/>
            <a:chExt cx="2498303" cy="616461"/>
          </a:xfrm>
        </p:grpSpPr>
        <p:pic>
          <p:nvPicPr>
            <p:cNvPr id="7172" name="图片 1"/>
            <p:cNvPicPr>
              <a:picLocks noChangeAspect="1" noChangeArrowheads="1"/>
            </p:cNvPicPr>
            <p:nvPr/>
          </p:nvPicPr>
          <p:blipFill>
            <a:blip r:embed="rId3" cstate="email">
              <a:clrChange>
                <a:clrFrom>
                  <a:srgbClr val="FFFEFD"/>
                </a:clrFrom>
                <a:clrTo>
                  <a:srgbClr val="FFFEFD">
                    <a:alpha val="0"/>
                  </a:srgbClr>
                </a:clrTo>
              </a:clrChange>
              <a:extLst>
                <a:ext uri="{28A0092B-C50C-407E-A947-70E740481C1C}">
                  <a14:useLocalDpi xmlns:a14="http://schemas.microsoft.com/office/drawing/2010/main"/>
                </a:ext>
              </a:extLst>
            </a:blip>
            <a:srcRect/>
            <a:stretch>
              <a:fillRect/>
            </a:stretch>
          </p:blipFill>
          <p:spPr bwMode="auto">
            <a:xfrm>
              <a:off x="1527259" y="991683"/>
              <a:ext cx="2409742" cy="607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文本框 2"/>
            <p:cNvSpPr txBox="1">
              <a:spLocks noChangeArrowheads="1"/>
            </p:cNvSpPr>
            <p:nvPr/>
          </p:nvSpPr>
          <p:spPr bwMode="auto">
            <a:xfrm>
              <a:off x="1438698" y="982657"/>
              <a:ext cx="2076874" cy="444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800" b="1" dirty="0">
                  <a:solidFill>
                    <a:srgbClr val="0070C0"/>
                  </a:solidFill>
                  <a:latin typeface="黑体" pitchFamily="49" charset="-122"/>
                  <a:ea typeface="黑体" pitchFamily="49" charset="-122"/>
                </a:rPr>
                <a:t>背景链接</a:t>
              </a:r>
            </a:p>
          </p:txBody>
        </p:sp>
      </p:grpSp>
      <p:sp>
        <p:nvSpPr>
          <p:cNvPr id="5" name="矩形 4"/>
          <p:cNvSpPr>
            <a:spLocks noChangeArrowheads="1"/>
          </p:cNvSpPr>
          <p:nvPr/>
        </p:nvSpPr>
        <p:spPr bwMode="auto">
          <a:xfrm>
            <a:off x="387351" y="1509185"/>
            <a:ext cx="8355013" cy="3194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spcBef>
                <a:spcPts val="1200"/>
              </a:spcBef>
            </a:pPr>
            <a:r>
              <a:rPr lang="zh-CN" altLang="en-US" sz="2400" b="1" dirty="0">
                <a:latin typeface="楷体_GB2312" pitchFamily="49" charset="-122"/>
                <a:ea typeface="楷体_GB2312" pitchFamily="49" charset="-122"/>
              </a:rPr>
              <a:t>   本文选自</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假如给我三天光明</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（华文出版社</a:t>
            </a:r>
            <a:r>
              <a:rPr lang="en-US" altLang="zh-CN" sz="2400" b="1" dirty="0">
                <a:latin typeface="楷体_GB2312" pitchFamily="49" charset="-122"/>
                <a:ea typeface="楷体_GB2312" pitchFamily="49" charset="-122"/>
              </a:rPr>
              <a:t>2002</a:t>
            </a:r>
            <a:r>
              <a:rPr lang="zh-CN" altLang="en-US" sz="2400" b="1" dirty="0">
                <a:latin typeface="楷体_GB2312" pitchFamily="49" charset="-122"/>
                <a:ea typeface="楷体_GB2312" pitchFamily="49" charset="-122"/>
              </a:rPr>
              <a:t>年版）。李汉昭译。海伦</a:t>
            </a:r>
            <a:r>
              <a:rPr lang="en-US" altLang="zh-CN" sz="2400" b="1" dirty="0">
                <a:latin typeface="楷体_GB2312" pitchFamily="49" charset="-122"/>
                <a:ea typeface="楷体_GB2312" pitchFamily="49" charset="-122"/>
              </a:rPr>
              <a:t>·</a:t>
            </a:r>
            <a:r>
              <a:rPr lang="zh-CN" altLang="en-US" sz="2400" b="1" dirty="0">
                <a:latin typeface="楷体_GB2312" pitchFamily="49" charset="-122"/>
                <a:ea typeface="楷体_GB2312" pitchFamily="49" charset="-122"/>
              </a:rPr>
              <a:t>凯勒好像注定要为人类创造奇迹，或者说，上帝让她来到人间，是想向常人昭示残疾人的尊严和伟大。她一岁半时突患急性脑充血病，连日的高烧使她昏迷不醒。当她苏醒过来时，眼睛烧瞎了，耳朵烧聋了，那一张灵巧的小嘴也不会说话了。从此，她坠入了一个黑暗而沉寂的世界，陷进了痛苦的深渊。        </a:t>
            </a:r>
            <a:endParaRPr lang="en-US" altLang="zh-CN" sz="2400" b="1" dirty="0">
              <a:latin typeface="楷体_GB2312" pitchFamily="49" charset="-122"/>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a:spLocks noChangeArrowheads="1"/>
          </p:cNvSpPr>
          <p:nvPr/>
        </p:nvSpPr>
        <p:spPr bwMode="auto">
          <a:xfrm>
            <a:off x="630239" y="1485901"/>
            <a:ext cx="7869237" cy="1865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spcBef>
                <a:spcPts val="1200"/>
              </a:spcBef>
            </a:pPr>
            <a:r>
              <a:rPr lang="zh-CN" altLang="en-US" sz="2400" b="1">
                <a:latin typeface="楷体_GB2312" pitchFamily="49" charset="-122"/>
                <a:ea typeface="楷体_GB2312" pitchFamily="49" charset="-122"/>
              </a:rPr>
              <a:t>    海伦能够走出黑暗，而且有那么高的学术成就，除了靠她自己的顽强毅力之外，同她的老师莎莉文的循循教导是分不开的。她为了表达自己对老师的感恩与怀念，写下了此文。</a:t>
            </a:r>
          </a:p>
        </p:txBody>
      </p:sp>
      <p:pic>
        <p:nvPicPr>
          <p:cNvPr id="3" name="Picture 3" descr="u=2823282954,1956735929&amp;fm=90&amp;gp=0"/>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997701" y="3691467"/>
            <a:ext cx="1922463"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fill="hold"/>
                                        <p:tgtEl>
                                          <p:spTgt spid="3"/>
                                        </p:tgtEl>
                                        <p:attrNameLst>
                                          <p:attrName>ppt_x</p:attrName>
                                        </p:attrNameLst>
                                      </p:cBhvr>
                                      <p:tavLst>
                                        <p:tav tm="0">
                                          <p:val>
                                            <p:strVal val="#ppt_x"/>
                                          </p:val>
                                        </p:tav>
                                        <p:tav tm="100000">
                                          <p:val>
                                            <p:strVal val="#ppt_x"/>
                                          </p:val>
                                        </p:tav>
                                      </p:tavLst>
                                    </p:anim>
                                    <p:anim calcmode="lin" valueType="num">
                                      <p:cBhvr additive="base">
                                        <p:cTn id="1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359957" y="1506970"/>
            <a:ext cx="8465066" cy="954107"/>
          </a:xfrm>
          <a:prstGeom prst="rect">
            <a:avLst/>
          </a:prstGeom>
          <a:noFill/>
        </p:spPr>
        <p:txBody>
          <a:bodyPr wrap="square">
            <a:spAutoFit/>
          </a:bodyPr>
          <a:lstStyle/>
          <a:p>
            <a:pPr>
              <a:defRPr/>
            </a:pPr>
            <a:r>
              <a:rPr lang="en-US" altLang="zh-CN" sz="2800" noProof="1">
                <a:ln/>
                <a:effectLst>
                  <a:outerShdw blurRad="38100" dist="19050" dir="2700000" algn="tl" rotWithShape="0">
                    <a:schemeClr val="dk1">
                      <a:alpha val="40000"/>
                    </a:schemeClr>
                  </a:outerShdw>
                </a:effectLst>
                <a:cs typeface="+mn-ea"/>
              </a:rPr>
              <a:t>       </a:t>
            </a:r>
            <a:r>
              <a:rPr lang="zh-CN" altLang="zh-CN" sz="2800" noProof="1">
                <a:ln/>
                <a:effectLst>
                  <a:outerShdw blurRad="38100" dist="19050" dir="2700000" algn="tl" rotWithShape="0">
                    <a:schemeClr val="dk1">
                      <a:alpha val="40000"/>
                    </a:schemeClr>
                  </a:outerShdw>
                </a:effectLst>
                <a:cs typeface="+mn-ea"/>
              </a:rPr>
              <a:t>默读课文，要求：不出声，不指读，快速默读</a:t>
            </a:r>
            <a:endParaRPr lang="zh-CN" altLang="zh-CN" sz="2800" noProof="1">
              <a:ln/>
              <a:effectLst>
                <a:outerShdw blurRad="38100" dist="19050" dir="2700000" algn="tl" rotWithShape="0">
                  <a:schemeClr val="dk1">
                    <a:alpha val="40000"/>
                  </a:schemeClr>
                </a:outerShdw>
              </a:effectLst>
            </a:endParaRPr>
          </a:p>
          <a:p>
            <a:pPr>
              <a:defRPr/>
            </a:pPr>
            <a:r>
              <a:rPr lang="zh-CN" altLang="zh-CN" sz="2800" noProof="1">
                <a:ln/>
                <a:effectLst>
                  <a:outerShdw blurRad="38100" dist="19050" dir="2700000" algn="tl" rotWithShape="0">
                    <a:schemeClr val="dk1">
                      <a:alpha val="40000"/>
                    </a:schemeClr>
                  </a:outerShdw>
                </a:effectLst>
                <a:cs typeface="+mn-ea"/>
              </a:rPr>
              <a:t>       建议用时四分钟。</a:t>
            </a:r>
            <a:endParaRPr lang="zh-CN" altLang="zh-CN" sz="2800" noProof="1">
              <a:ln/>
              <a:effectLst>
                <a:outerShdw blurRad="38100" dist="19050" dir="2700000" algn="tl" rotWithShape="0">
                  <a:schemeClr val="dk1">
                    <a:alpha val="40000"/>
                  </a:schemeClr>
                </a:outerShdw>
              </a:effectLs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p:cNvSpPr txBox="1"/>
          <p:nvPr/>
        </p:nvSpPr>
        <p:spPr>
          <a:xfrm>
            <a:off x="755651" y="679452"/>
            <a:ext cx="6373813" cy="1938992"/>
          </a:xfrm>
          <a:prstGeom prst="rect">
            <a:avLst/>
          </a:prstGeom>
          <a:noFill/>
        </p:spPr>
        <p:txBody>
          <a:bodyPr>
            <a:spAutoFit/>
          </a:bodyPr>
          <a:lstStyle/>
          <a:p>
            <a:pPr>
              <a:defRPr/>
            </a:pPr>
            <a:r>
              <a:rPr lang="zh-CN" altLang="en-US" sz="4000" noProof="1">
                <a:ln/>
                <a:effectLst>
                  <a:outerShdw blurRad="38100" dist="19050" dir="2700000" algn="tl" rotWithShape="0">
                    <a:schemeClr val="dk1">
                      <a:alpha val="40000"/>
                    </a:schemeClr>
                  </a:outerShdw>
                </a:effectLst>
                <a:cs typeface="+mn-ea"/>
              </a:rPr>
              <a:t>再次默读课文，圈画字词，自学字词。</a:t>
            </a:r>
            <a:endParaRPr lang="zh-CN" altLang="en-US" sz="4000" noProof="1">
              <a:ln/>
              <a:effectLst>
                <a:outerShdw blurRad="38100" dist="19050" dir="2700000" algn="tl" rotWithShape="0">
                  <a:schemeClr val="dk1">
                    <a:alpha val="40000"/>
                  </a:schemeClr>
                </a:outerShdw>
              </a:effectLst>
            </a:endParaRPr>
          </a:p>
          <a:p>
            <a:pPr>
              <a:defRPr/>
            </a:pPr>
            <a:r>
              <a:rPr lang="zh-CN" altLang="en-US" sz="4000" noProof="1">
                <a:ln/>
                <a:effectLst>
                  <a:outerShdw blurRad="38100" dist="19050" dir="2700000" algn="tl" rotWithShape="0">
                    <a:schemeClr val="dk1">
                      <a:alpha val="40000"/>
                    </a:schemeClr>
                  </a:outerShdw>
                </a:effectLst>
                <a:cs typeface="+mn-ea"/>
              </a:rPr>
              <a:t>顺序：查音，释意，</a:t>
            </a:r>
            <a:r>
              <a:rPr lang="zh-CN" altLang="en-US" sz="4000" noProof="1">
                <a:ln/>
                <a:effectLst>
                  <a:outerShdw blurRad="38100" dist="19050" dir="2700000" algn="tl" rotWithShape="0">
                    <a:schemeClr val="dk1">
                      <a:alpha val="40000"/>
                    </a:schemeClr>
                  </a:outerShdw>
                </a:effectLst>
                <a:cs typeface="+mn-ea"/>
                <a:sym typeface="+mn-ea"/>
              </a:rPr>
              <a:t>记形。</a:t>
            </a:r>
            <a:endParaRPr lang="zh-CN" altLang="en-US" sz="4000" noProof="1">
              <a:ln/>
              <a:effectLst>
                <a:outerShdw blurRad="38100" dist="19050" dir="2700000" algn="tl" rotWithShape="0">
                  <a:schemeClr val="dk1">
                    <a:alpha val="40000"/>
                  </a:schemeClr>
                </a:outerShdw>
              </a:effectLst>
              <a:sym typeface="+mn-e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1266" name="组合 3"/>
          <p:cNvGrpSpPr>
            <a:grpSpLocks/>
          </p:cNvGrpSpPr>
          <p:nvPr/>
        </p:nvGrpSpPr>
        <p:grpSpPr bwMode="auto">
          <a:xfrm>
            <a:off x="184151" y="351368"/>
            <a:ext cx="2062163" cy="726017"/>
            <a:chOff x="1438698" y="982657"/>
            <a:chExt cx="2498303" cy="616461"/>
          </a:xfrm>
        </p:grpSpPr>
        <p:pic>
          <p:nvPicPr>
            <p:cNvPr id="11286" name="图片 1"/>
            <p:cNvPicPr>
              <a:picLocks noChangeAspect="1" noChangeArrowheads="1"/>
            </p:cNvPicPr>
            <p:nvPr/>
          </p:nvPicPr>
          <p:blipFill>
            <a:blip r:embed="rId3" cstate="email">
              <a:clrChange>
                <a:clrFrom>
                  <a:srgbClr val="FFFEFD"/>
                </a:clrFrom>
                <a:clrTo>
                  <a:srgbClr val="FFFEFD">
                    <a:alpha val="0"/>
                  </a:srgbClr>
                </a:clrTo>
              </a:clrChange>
              <a:extLst>
                <a:ext uri="{28A0092B-C50C-407E-A947-70E740481C1C}">
                  <a14:useLocalDpi xmlns:a14="http://schemas.microsoft.com/office/drawing/2010/main"/>
                </a:ext>
              </a:extLst>
            </a:blip>
            <a:srcRect/>
            <a:stretch>
              <a:fillRect/>
            </a:stretch>
          </p:blipFill>
          <p:spPr bwMode="auto">
            <a:xfrm>
              <a:off x="1527259" y="991683"/>
              <a:ext cx="2409742" cy="607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87" name="文本框 2"/>
            <p:cNvSpPr txBox="1">
              <a:spLocks noChangeArrowheads="1"/>
            </p:cNvSpPr>
            <p:nvPr/>
          </p:nvSpPr>
          <p:spPr bwMode="auto">
            <a:xfrm>
              <a:off x="1438698" y="982657"/>
              <a:ext cx="2076874" cy="444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800" b="1" dirty="0">
                  <a:solidFill>
                    <a:srgbClr val="0070C0"/>
                  </a:solidFill>
                  <a:latin typeface="黑体" pitchFamily="49" charset="-122"/>
                  <a:ea typeface="黑体" pitchFamily="49" charset="-122"/>
                </a:rPr>
                <a:t>字词学习</a:t>
              </a:r>
            </a:p>
          </p:txBody>
        </p:sp>
      </p:grpSp>
      <p:sp>
        <p:nvSpPr>
          <p:cNvPr id="5" name="Text Box 3"/>
          <p:cNvSpPr txBox="1">
            <a:spLocks noChangeArrowheads="1"/>
          </p:cNvSpPr>
          <p:nvPr/>
        </p:nvSpPr>
        <p:spPr bwMode="auto">
          <a:xfrm>
            <a:off x="515939" y="2258484"/>
            <a:ext cx="8066087" cy="2492990"/>
          </a:xfrm>
          <a:prstGeom prst="rect">
            <a:avLst/>
          </a:prstGeom>
          <a:noFill/>
          <a:ln>
            <a:noFill/>
          </a:ln>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200000"/>
              </a:lnSpc>
              <a:buFontTx/>
              <a:buNone/>
              <a:defRPr/>
            </a:pPr>
            <a:r>
              <a:rPr lang="zh-CN" altLang="en-US" sz="2600" b="1" dirty="0" smtClean="0">
                <a:solidFill>
                  <a:srgbClr val="000000"/>
                </a:solidFill>
                <a:latin typeface="+mj-ea"/>
                <a:ea typeface="+mj-ea"/>
              </a:rPr>
              <a:t>搓捻（          ）怦怦（    ） 抚弄（   ）</a:t>
            </a:r>
          </a:p>
          <a:p>
            <a:pPr eaLnBrk="1" hangingPunct="1">
              <a:lnSpc>
                <a:spcPct val="200000"/>
              </a:lnSpc>
              <a:buFontTx/>
              <a:buNone/>
              <a:defRPr/>
            </a:pPr>
            <a:r>
              <a:rPr lang="zh-CN" altLang="en-US" sz="2600" b="1" dirty="0" smtClean="0">
                <a:solidFill>
                  <a:srgbClr val="000000"/>
                </a:solidFill>
                <a:latin typeface="+mj-ea"/>
                <a:ea typeface="+mj-ea"/>
              </a:rPr>
              <a:t>绽开（     ） 惭愧（     ）譬如（     ）</a:t>
            </a:r>
          </a:p>
          <a:p>
            <a:pPr eaLnBrk="1" hangingPunct="1">
              <a:lnSpc>
                <a:spcPct val="200000"/>
              </a:lnSpc>
              <a:buFontTx/>
              <a:buNone/>
              <a:defRPr/>
            </a:pPr>
            <a:r>
              <a:rPr lang="zh-CN" altLang="en-US" sz="2600" b="1" dirty="0" smtClean="0">
                <a:solidFill>
                  <a:srgbClr val="000000"/>
                </a:solidFill>
                <a:latin typeface="+mj-ea"/>
                <a:ea typeface="+mj-ea"/>
              </a:rPr>
              <a:t>恍然大悟（     ）花团锦簇（     ）</a:t>
            </a:r>
            <a:endParaRPr lang="zh-CN" altLang="en-US" sz="2600" b="1" dirty="0">
              <a:solidFill>
                <a:srgbClr val="000000"/>
              </a:solidFill>
              <a:latin typeface="+mj-ea"/>
              <a:ea typeface="+mj-ea"/>
            </a:endParaRPr>
          </a:p>
        </p:txBody>
      </p:sp>
      <p:sp>
        <p:nvSpPr>
          <p:cNvPr id="6" name="Text Box 4"/>
          <p:cNvSpPr txBox="1">
            <a:spLocks noChangeArrowheads="1"/>
          </p:cNvSpPr>
          <p:nvPr/>
        </p:nvSpPr>
        <p:spPr bwMode="auto">
          <a:xfrm>
            <a:off x="1603376" y="2448984"/>
            <a:ext cx="195897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600" b="1">
                <a:solidFill>
                  <a:srgbClr val="FF0000"/>
                </a:solidFill>
                <a:latin typeface="宋体" pitchFamily="2" charset="-122"/>
              </a:rPr>
              <a:t>cuō niǎn</a:t>
            </a:r>
            <a:endParaRPr lang="zh-CN" altLang="en-US" sz="2600" b="1">
              <a:solidFill>
                <a:srgbClr val="FF0000"/>
              </a:solidFill>
              <a:latin typeface="宋体" pitchFamily="2" charset="-122"/>
            </a:endParaRPr>
          </a:p>
        </p:txBody>
      </p:sp>
      <p:sp>
        <p:nvSpPr>
          <p:cNvPr id="7" name="Text Box 5"/>
          <p:cNvSpPr txBox="1">
            <a:spLocks noChangeArrowheads="1"/>
          </p:cNvSpPr>
          <p:nvPr/>
        </p:nvSpPr>
        <p:spPr bwMode="auto">
          <a:xfrm>
            <a:off x="6200776" y="3304117"/>
            <a:ext cx="56356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600" b="1">
                <a:solidFill>
                  <a:srgbClr val="FF0000"/>
                </a:solidFill>
                <a:latin typeface="宋体" pitchFamily="2" charset="-122"/>
              </a:rPr>
              <a:t>pì</a:t>
            </a:r>
            <a:endParaRPr lang="zh-CN" altLang="en-US" sz="2600" b="1">
              <a:solidFill>
                <a:srgbClr val="FF0000"/>
              </a:solidFill>
              <a:latin typeface="宋体" pitchFamily="2" charset="-122"/>
            </a:endParaRPr>
          </a:p>
        </p:txBody>
      </p:sp>
      <p:sp>
        <p:nvSpPr>
          <p:cNvPr id="12" name="Text Box 10"/>
          <p:cNvSpPr txBox="1">
            <a:spLocks noChangeArrowheads="1"/>
          </p:cNvSpPr>
          <p:nvPr/>
        </p:nvSpPr>
        <p:spPr bwMode="auto">
          <a:xfrm>
            <a:off x="1603375" y="3388785"/>
            <a:ext cx="86518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600" b="1">
                <a:solidFill>
                  <a:srgbClr val="FF0000"/>
                </a:solidFill>
                <a:latin typeface="宋体" pitchFamily="2" charset="-122"/>
              </a:rPr>
              <a:t>zhàn</a:t>
            </a:r>
            <a:endParaRPr lang="zh-CN" altLang="en-US" sz="2600" b="1">
              <a:solidFill>
                <a:srgbClr val="FF0000"/>
              </a:solidFill>
              <a:latin typeface="宋体" pitchFamily="2" charset="-122"/>
            </a:endParaRPr>
          </a:p>
        </p:txBody>
      </p:sp>
      <p:sp>
        <p:nvSpPr>
          <p:cNvPr id="13" name="Text Box 11"/>
          <p:cNvSpPr txBox="1">
            <a:spLocks noChangeArrowheads="1"/>
          </p:cNvSpPr>
          <p:nvPr/>
        </p:nvSpPr>
        <p:spPr bwMode="auto">
          <a:xfrm>
            <a:off x="4516438" y="2434167"/>
            <a:ext cx="109220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600" b="1">
                <a:solidFill>
                  <a:srgbClr val="FF0000"/>
                </a:solidFill>
                <a:latin typeface="宋体" pitchFamily="2" charset="-122"/>
              </a:rPr>
              <a:t>pēnɡ</a:t>
            </a:r>
            <a:endParaRPr lang="zh-CN" altLang="en-US" sz="2600" b="1">
              <a:solidFill>
                <a:srgbClr val="FF0000"/>
              </a:solidFill>
              <a:latin typeface="宋体" pitchFamily="2" charset="-122"/>
            </a:endParaRPr>
          </a:p>
        </p:txBody>
      </p:sp>
      <p:sp>
        <p:nvSpPr>
          <p:cNvPr id="14" name="Text Box 12"/>
          <p:cNvSpPr txBox="1">
            <a:spLocks noChangeArrowheads="1"/>
          </p:cNvSpPr>
          <p:nvPr/>
        </p:nvSpPr>
        <p:spPr bwMode="auto">
          <a:xfrm>
            <a:off x="5273675" y="4322234"/>
            <a:ext cx="521297"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600" b="1">
                <a:solidFill>
                  <a:srgbClr val="FF0000"/>
                </a:solidFill>
                <a:latin typeface="宋体" pitchFamily="2" charset="-122"/>
              </a:rPr>
              <a:t>cù</a:t>
            </a:r>
            <a:endParaRPr lang="zh-CN" altLang="en-US" sz="2600" b="1">
              <a:solidFill>
                <a:srgbClr val="FF0000"/>
              </a:solidFill>
              <a:latin typeface="宋体" pitchFamily="2" charset="-122"/>
            </a:endParaRPr>
          </a:p>
        </p:txBody>
      </p:sp>
      <p:sp>
        <p:nvSpPr>
          <p:cNvPr id="29" name="Text Box 12"/>
          <p:cNvSpPr txBox="1">
            <a:spLocks noChangeArrowheads="1"/>
          </p:cNvSpPr>
          <p:nvPr/>
        </p:nvSpPr>
        <p:spPr bwMode="auto">
          <a:xfrm>
            <a:off x="2203451" y="4199467"/>
            <a:ext cx="102624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600" b="1">
                <a:solidFill>
                  <a:srgbClr val="FF0000"/>
                </a:solidFill>
                <a:latin typeface="宋体" pitchFamily="2" charset="-122"/>
              </a:rPr>
              <a:t>huǎnɡ</a:t>
            </a:r>
            <a:endParaRPr lang="zh-CN" altLang="en-US" sz="2600" b="1">
              <a:solidFill>
                <a:srgbClr val="FF0000"/>
              </a:solidFill>
              <a:latin typeface="宋体" pitchFamily="2" charset="-122"/>
            </a:endParaRPr>
          </a:p>
        </p:txBody>
      </p:sp>
      <p:sp>
        <p:nvSpPr>
          <p:cNvPr id="30" name="Text Box 11"/>
          <p:cNvSpPr txBox="1">
            <a:spLocks noChangeArrowheads="1"/>
          </p:cNvSpPr>
          <p:nvPr/>
        </p:nvSpPr>
        <p:spPr bwMode="auto">
          <a:xfrm>
            <a:off x="6651625" y="2419351"/>
            <a:ext cx="80803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600" b="1">
                <a:solidFill>
                  <a:srgbClr val="FF0000"/>
                </a:solidFill>
                <a:latin typeface="宋体" pitchFamily="2" charset="-122"/>
              </a:rPr>
              <a:t>fǔ</a:t>
            </a:r>
            <a:endParaRPr lang="zh-CN" altLang="en-US" sz="2600" b="1">
              <a:solidFill>
                <a:srgbClr val="FF0000"/>
              </a:solidFill>
              <a:latin typeface="宋体" pitchFamily="2" charset="-122"/>
            </a:endParaRPr>
          </a:p>
        </p:txBody>
      </p:sp>
      <p:sp>
        <p:nvSpPr>
          <p:cNvPr id="31" name="Text Box 11"/>
          <p:cNvSpPr txBox="1">
            <a:spLocks noChangeArrowheads="1"/>
          </p:cNvSpPr>
          <p:nvPr/>
        </p:nvSpPr>
        <p:spPr bwMode="auto">
          <a:xfrm>
            <a:off x="4005264" y="3302001"/>
            <a:ext cx="1011237"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600" b="1">
                <a:solidFill>
                  <a:srgbClr val="FF0000"/>
                </a:solidFill>
                <a:latin typeface="宋体" pitchFamily="2" charset="-122"/>
              </a:rPr>
              <a:t>cán</a:t>
            </a:r>
            <a:endParaRPr lang="zh-CN" altLang="en-US" sz="2600" b="1">
              <a:solidFill>
                <a:srgbClr val="FF0000"/>
              </a:solidFill>
              <a:latin typeface="宋体" pitchFamily="2" charset="-122"/>
            </a:endParaRPr>
          </a:p>
        </p:txBody>
      </p:sp>
      <p:sp>
        <p:nvSpPr>
          <p:cNvPr id="2" name="矩形 1"/>
          <p:cNvSpPr>
            <a:spLocks noChangeArrowheads="1"/>
          </p:cNvSpPr>
          <p:nvPr/>
        </p:nvSpPr>
        <p:spPr bwMode="auto">
          <a:xfrm>
            <a:off x="627063" y="2980267"/>
            <a:ext cx="30008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900">
                <a:solidFill>
                  <a:srgbClr val="FF0000"/>
                </a:solidFill>
              </a:rPr>
              <a:t>●</a:t>
            </a:r>
          </a:p>
        </p:txBody>
      </p:sp>
      <p:sp>
        <p:nvSpPr>
          <p:cNvPr id="33" name="矩形 32"/>
          <p:cNvSpPr>
            <a:spLocks noChangeArrowheads="1"/>
          </p:cNvSpPr>
          <p:nvPr/>
        </p:nvSpPr>
        <p:spPr bwMode="auto">
          <a:xfrm>
            <a:off x="954088" y="2969685"/>
            <a:ext cx="30008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900">
                <a:solidFill>
                  <a:srgbClr val="FF0000"/>
                </a:solidFill>
              </a:rPr>
              <a:t>●</a:t>
            </a:r>
          </a:p>
        </p:txBody>
      </p:sp>
      <p:sp>
        <p:nvSpPr>
          <p:cNvPr id="34" name="矩形 33"/>
          <p:cNvSpPr>
            <a:spLocks noChangeArrowheads="1"/>
          </p:cNvSpPr>
          <p:nvPr/>
        </p:nvSpPr>
        <p:spPr bwMode="auto">
          <a:xfrm>
            <a:off x="3629025" y="2997200"/>
            <a:ext cx="30008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900">
                <a:solidFill>
                  <a:srgbClr val="FF0000"/>
                </a:solidFill>
              </a:rPr>
              <a:t>●</a:t>
            </a:r>
          </a:p>
        </p:txBody>
      </p:sp>
      <p:sp>
        <p:nvSpPr>
          <p:cNvPr id="35" name="矩形 34"/>
          <p:cNvSpPr>
            <a:spLocks noChangeArrowheads="1"/>
          </p:cNvSpPr>
          <p:nvPr/>
        </p:nvSpPr>
        <p:spPr bwMode="auto">
          <a:xfrm>
            <a:off x="655639" y="3930652"/>
            <a:ext cx="30008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900">
                <a:solidFill>
                  <a:srgbClr val="FF0000"/>
                </a:solidFill>
              </a:rPr>
              <a:t>●</a:t>
            </a:r>
          </a:p>
        </p:txBody>
      </p:sp>
      <p:sp>
        <p:nvSpPr>
          <p:cNvPr id="36" name="矩形 35"/>
          <p:cNvSpPr>
            <a:spLocks noChangeArrowheads="1"/>
          </p:cNvSpPr>
          <p:nvPr/>
        </p:nvSpPr>
        <p:spPr bwMode="auto">
          <a:xfrm>
            <a:off x="2979739" y="3960285"/>
            <a:ext cx="30008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900">
                <a:solidFill>
                  <a:srgbClr val="FF0000"/>
                </a:solidFill>
              </a:rPr>
              <a:t>●</a:t>
            </a:r>
          </a:p>
        </p:txBody>
      </p:sp>
      <p:sp>
        <p:nvSpPr>
          <p:cNvPr id="37" name="矩形 36"/>
          <p:cNvSpPr>
            <a:spLocks noChangeArrowheads="1"/>
          </p:cNvSpPr>
          <p:nvPr/>
        </p:nvSpPr>
        <p:spPr bwMode="auto">
          <a:xfrm>
            <a:off x="5786439" y="3033185"/>
            <a:ext cx="30008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900">
                <a:solidFill>
                  <a:srgbClr val="FF0000"/>
                </a:solidFill>
              </a:rPr>
              <a:t>●</a:t>
            </a:r>
          </a:p>
        </p:txBody>
      </p:sp>
      <p:sp>
        <p:nvSpPr>
          <p:cNvPr id="40" name="矩形 39"/>
          <p:cNvSpPr>
            <a:spLocks noChangeArrowheads="1"/>
          </p:cNvSpPr>
          <p:nvPr/>
        </p:nvSpPr>
        <p:spPr bwMode="auto">
          <a:xfrm>
            <a:off x="5137150" y="3892551"/>
            <a:ext cx="30008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900">
                <a:solidFill>
                  <a:srgbClr val="FF0000"/>
                </a:solidFill>
              </a:rPr>
              <a:t>●</a:t>
            </a:r>
          </a:p>
        </p:txBody>
      </p:sp>
      <p:sp>
        <p:nvSpPr>
          <p:cNvPr id="11283" name="矩形 2"/>
          <p:cNvSpPr>
            <a:spLocks noChangeArrowheads="1"/>
          </p:cNvSpPr>
          <p:nvPr/>
        </p:nvSpPr>
        <p:spPr bwMode="auto">
          <a:xfrm>
            <a:off x="246064" y="1202267"/>
            <a:ext cx="1524776"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b="1" dirty="0">
                <a:solidFill>
                  <a:srgbClr val="0000FF"/>
                </a:solidFill>
                <a:latin typeface="楷体_GB2312" pitchFamily="49" charset="-122"/>
                <a:ea typeface="楷体_GB2312" pitchFamily="49" charset="-122"/>
              </a:rPr>
              <a:t>◆生难字</a:t>
            </a:r>
          </a:p>
        </p:txBody>
      </p:sp>
      <p:sp>
        <p:nvSpPr>
          <p:cNvPr id="32" name="矩形 31"/>
          <p:cNvSpPr>
            <a:spLocks noChangeArrowheads="1"/>
          </p:cNvSpPr>
          <p:nvPr/>
        </p:nvSpPr>
        <p:spPr bwMode="auto">
          <a:xfrm>
            <a:off x="652464" y="4787900"/>
            <a:ext cx="30008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900">
                <a:solidFill>
                  <a:srgbClr val="FF0000"/>
                </a:solidFill>
              </a:rPr>
              <a:t>●</a:t>
            </a:r>
          </a:p>
        </p:txBody>
      </p:sp>
      <p:sp>
        <p:nvSpPr>
          <p:cNvPr id="54" name="矩形 53"/>
          <p:cNvSpPr>
            <a:spLocks noChangeArrowheads="1"/>
          </p:cNvSpPr>
          <p:nvPr/>
        </p:nvSpPr>
        <p:spPr bwMode="auto">
          <a:xfrm>
            <a:off x="4460875" y="4815418"/>
            <a:ext cx="30008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900">
                <a:solidFill>
                  <a:srgbClr val="FF0000"/>
                </a:solidFill>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500"/>
                                        <p:tgtEl>
                                          <p:spTgt spid="3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500"/>
                                        <p:tgtEl>
                                          <p:spTgt spid="3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fade">
                                      <p:cBhvr>
                                        <p:cTn id="25" dur="500"/>
                                        <p:tgtEl>
                                          <p:spTgt spid="3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fade">
                                      <p:cBhvr>
                                        <p:cTn id="28" dur="500"/>
                                        <p:tgtEl>
                                          <p:spTgt spid="4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500"/>
                                        <p:tgtEl>
                                          <p:spTgt spid="3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fade">
                                      <p:cBhvr>
                                        <p:cTn id="34" dur="500"/>
                                        <p:tgtEl>
                                          <p:spTgt spid="54"/>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500"/>
                                        <p:tgtEl>
                                          <p:spTgt spid="13"/>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500"/>
                                        <p:tgtEl>
                                          <p:spTgt spid="30"/>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fade">
                                      <p:cBhvr>
                                        <p:cTn id="64" dur="500"/>
                                        <p:tgtEl>
                                          <p:spTgt spid="7"/>
                                        </p:tgtEl>
                                      </p:cBhvr>
                                    </p:animEffect>
                                  </p:childTnLst>
                                </p:cTn>
                              </p:par>
                            </p:childTnLst>
                          </p:cTn>
                        </p:par>
                      </p:childTnLst>
                    </p:cTn>
                  </p:par>
                  <p:par>
                    <p:cTn id="65" fill="hold" nodeType="clickPar">
                      <p:stCondLst>
                        <p:cond delay="indefinite"/>
                      </p:stCondLst>
                      <p:childTnLst>
                        <p:par>
                          <p:cTn id="66" fill="hold" nodeType="withGroup">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500"/>
                                        <p:tgtEl>
                                          <p:spTgt spid="29"/>
                                        </p:tgtEl>
                                      </p:cBhvr>
                                    </p:animEffect>
                                  </p:childTnLst>
                                </p:cTn>
                              </p:par>
                            </p:childTnLst>
                          </p:cTn>
                        </p:par>
                      </p:childTnLst>
                    </p:cTn>
                  </p:par>
                  <p:par>
                    <p:cTn id="70" fill="hold" nodeType="clickPar">
                      <p:stCondLst>
                        <p:cond delay="indefinite"/>
                      </p:stCondLst>
                      <p:childTnLst>
                        <p:par>
                          <p:cTn id="71" fill="hold" nodeType="withGroup">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12" grpId="0"/>
      <p:bldP spid="13" grpId="0"/>
      <p:bldP spid="14" grpId="0"/>
      <p:bldP spid="29" grpId="0"/>
      <p:bldP spid="30" grpId="0"/>
      <p:bldP spid="31" grpId="0"/>
      <p:bldP spid="2" grpId="0"/>
      <p:bldP spid="33" grpId="0"/>
      <p:bldP spid="34" grpId="0"/>
      <p:bldP spid="35" grpId="0"/>
      <p:bldP spid="36" grpId="0"/>
      <p:bldP spid="37" grpId="0"/>
      <p:bldP spid="40" grpId="0"/>
      <p:bldP spid="32" grpId="0"/>
      <p:bldP spid="54"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矩形 1"/>
          <p:cNvSpPr>
            <a:spLocks noChangeArrowheads="1"/>
          </p:cNvSpPr>
          <p:nvPr/>
        </p:nvSpPr>
        <p:spPr bwMode="auto">
          <a:xfrm>
            <a:off x="274638" y="275167"/>
            <a:ext cx="1524776"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600" b="1" dirty="0">
                <a:solidFill>
                  <a:srgbClr val="0000FF"/>
                </a:solidFill>
                <a:latin typeface="楷体_GB2312" pitchFamily="49" charset="-122"/>
                <a:ea typeface="楷体_GB2312" pitchFamily="49" charset="-122"/>
              </a:rPr>
              <a:t>◆多音字</a:t>
            </a:r>
          </a:p>
        </p:txBody>
      </p:sp>
      <p:sp>
        <p:nvSpPr>
          <p:cNvPr id="3" name="矩形 2"/>
          <p:cNvSpPr>
            <a:spLocks noChangeArrowheads="1"/>
          </p:cNvSpPr>
          <p:nvPr/>
        </p:nvSpPr>
        <p:spPr bwMode="auto">
          <a:xfrm>
            <a:off x="1190625" y="1011766"/>
            <a:ext cx="2382838" cy="1348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70000"/>
              </a:lnSpc>
            </a:pPr>
            <a:r>
              <a:rPr lang="zh-CN" altLang="en-US" sz="2400" b="1">
                <a:latin typeface="楷体_GB2312" pitchFamily="49" charset="-122"/>
                <a:ea typeface="楷体_GB2312" pitchFamily="49" charset="-122"/>
              </a:rPr>
              <a:t>（     ）模仿（     ）模样</a:t>
            </a:r>
          </a:p>
        </p:txBody>
      </p:sp>
      <p:sp>
        <p:nvSpPr>
          <p:cNvPr id="4" name="矩形 3"/>
          <p:cNvSpPr>
            <a:spLocks noChangeArrowheads="1"/>
          </p:cNvSpPr>
          <p:nvPr/>
        </p:nvSpPr>
        <p:spPr bwMode="auto">
          <a:xfrm>
            <a:off x="4605338" y="1011767"/>
            <a:ext cx="3213100" cy="1348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70000"/>
              </a:lnSpc>
            </a:pPr>
            <a:r>
              <a:rPr lang="zh-CN" altLang="en-US" sz="2400" b="1">
                <a:latin typeface="楷体_GB2312" pitchFamily="49" charset="-122"/>
                <a:ea typeface="楷体_GB2312" pitchFamily="49" charset="-122"/>
              </a:rPr>
              <a:t>（     ）混乱（     ）混水摸鱼</a:t>
            </a:r>
          </a:p>
        </p:txBody>
      </p:sp>
      <p:sp>
        <p:nvSpPr>
          <p:cNvPr id="7" name="矩形 6"/>
          <p:cNvSpPr>
            <a:spLocks noChangeArrowheads="1"/>
          </p:cNvSpPr>
          <p:nvPr/>
        </p:nvSpPr>
        <p:spPr bwMode="auto">
          <a:xfrm>
            <a:off x="533400" y="1536700"/>
            <a:ext cx="49404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50000"/>
              </a:lnSpc>
            </a:pPr>
            <a:r>
              <a:rPr lang="zh-CN" altLang="en-US" sz="2400" b="1">
                <a:latin typeface="楷体_GB2312" pitchFamily="49" charset="-122"/>
                <a:ea typeface="楷体_GB2312" pitchFamily="49" charset="-122"/>
              </a:rPr>
              <a:t>模</a:t>
            </a:r>
          </a:p>
        </p:txBody>
      </p:sp>
      <p:sp>
        <p:nvSpPr>
          <p:cNvPr id="8" name="左大括号 7"/>
          <p:cNvSpPr/>
          <p:nvPr/>
        </p:nvSpPr>
        <p:spPr>
          <a:xfrm>
            <a:off x="1071563" y="1466851"/>
            <a:ext cx="247650" cy="1054100"/>
          </a:xfrm>
          <a:prstGeom prst="leftBrace">
            <a:avLst/>
          </a:prstGeom>
          <a:noFill/>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buFontTx/>
              <a:buNone/>
              <a:defRPr/>
            </a:pPr>
            <a:endParaRPr lang="zh-CN" altLang="en-US"/>
          </a:p>
        </p:txBody>
      </p:sp>
      <p:sp>
        <p:nvSpPr>
          <p:cNvPr id="9" name="矩形 8"/>
          <p:cNvSpPr>
            <a:spLocks noChangeArrowheads="1"/>
          </p:cNvSpPr>
          <p:nvPr/>
        </p:nvSpPr>
        <p:spPr bwMode="auto">
          <a:xfrm>
            <a:off x="4003675" y="1540933"/>
            <a:ext cx="49404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50000"/>
              </a:lnSpc>
            </a:pPr>
            <a:r>
              <a:rPr lang="zh-CN" altLang="en-US" sz="2400" b="1">
                <a:latin typeface="楷体_GB2312" pitchFamily="49" charset="-122"/>
                <a:ea typeface="楷体_GB2312" pitchFamily="49" charset="-122"/>
              </a:rPr>
              <a:t>混</a:t>
            </a:r>
          </a:p>
        </p:txBody>
      </p:sp>
      <p:sp>
        <p:nvSpPr>
          <p:cNvPr id="10" name="矩形 9"/>
          <p:cNvSpPr/>
          <p:nvPr/>
        </p:nvSpPr>
        <p:spPr>
          <a:xfrm>
            <a:off x="1654175" y="1206501"/>
            <a:ext cx="649537" cy="461665"/>
          </a:xfrm>
          <a:prstGeom prst="rect">
            <a:avLst/>
          </a:prstGeom>
        </p:spPr>
        <p:txBody>
          <a:bodyPr wrap="none">
            <a:spAutoFit/>
          </a:bodyPr>
          <a:lstStyle/>
          <a:p>
            <a:pPr>
              <a:buFontTx/>
              <a:buNone/>
              <a:defRPr/>
            </a:pPr>
            <a:r>
              <a:rPr lang="zh-CN" altLang="en-US" sz="2400" b="1" dirty="0">
                <a:solidFill>
                  <a:srgbClr val="0000FF"/>
                </a:solidFill>
                <a:latin typeface="+mn-ea"/>
                <a:ea typeface="+mn-ea"/>
              </a:rPr>
              <a:t>ｍ</a:t>
            </a:r>
            <a:r>
              <a:rPr lang="en-US" altLang="zh-CN" sz="2400" b="1" dirty="0">
                <a:solidFill>
                  <a:srgbClr val="0000FF"/>
                </a:solidFill>
                <a:latin typeface="+mn-ea"/>
                <a:ea typeface="+mn-ea"/>
              </a:rPr>
              <a:t>ó</a:t>
            </a:r>
            <a:endParaRPr lang="zh-CN" altLang="en-US" sz="2400" dirty="0">
              <a:solidFill>
                <a:srgbClr val="0000FF"/>
              </a:solidFill>
              <a:latin typeface="+mn-ea"/>
              <a:ea typeface="+mn-ea"/>
            </a:endParaRPr>
          </a:p>
        </p:txBody>
      </p:sp>
      <p:sp>
        <p:nvSpPr>
          <p:cNvPr id="11" name="矩形 10"/>
          <p:cNvSpPr/>
          <p:nvPr/>
        </p:nvSpPr>
        <p:spPr>
          <a:xfrm>
            <a:off x="1576388" y="2051051"/>
            <a:ext cx="649537" cy="461665"/>
          </a:xfrm>
          <a:prstGeom prst="rect">
            <a:avLst/>
          </a:prstGeom>
        </p:spPr>
        <p:txBody>
          <a:bodyPr wrap="none">
            <a:spAutoFit/>
          </a:bodyPr>
          <a:lstStyle/>
          <a:p>
            <a:pPr>
              <a:buFontTx/>
              <a:buNone/>
              <a:defRPr/>
            </a:pPr>
            <a:r>
              <a:rPr lang="zh-CN" altLang="en-US" sz="2400" b="1" dirty="0">
                <a:solidFill>
                  <a:srgbClr val="0000FF"/>
                </a:solidFill>
                <a:latin typeface="+mn-ea"/>
                <a:ea typeface="+mn-ea"/>
              </a:rPr>
              <a:t>ｍ</a:t>
            </a:r>
            <a:r>
              <a:rPr lang="en-US" altLang="zh-CN" sz="2400" b="1" dirty="0">
                <a:solidFill>
                  <a:srgbClr val="0000FF"/>
                </a:solidFill>
                <a:latin typeface="+mn-ea"/>
                <a:ea typeface="+mn-ea"/>
              </a:rPr>
              <a:t>ú</a:t>
            </a:r>
            <a:endParaRPr lang="zh-CN" altLang="en-US" sz="2400" dirty="0">
              <a:solidFill>
                <a:srgbClr val="0000FF"/>
              </a:solidFill>
              <a:latin typeface="+mn-ea"/>
              <a:ea typeface="+mn-ea"/>
            </a:endParaRPr>
          </a:p>
        </p:txBody>
      </p:sp>
      <p:sp>
        <p:nvSpPr>
          <p:cNvPr id="12" name="左大括号 11"/>
          <p:cNvSpPr/>
          <p:nvPr/>
        </p:nvSpPr>
        <p:spPr>
          <a:xfrm>
            <a:off x="4481514" y="1473201"/>
            <a:ext cx="249237" cy="1022351"/>
          </a:xfrm>
          <a:prstGeom prst="leftBrace">
            <a:avLst/>
          </a:prstGeom>
          <a:noFill/>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buFontTx/>
              <a:buNone/>
              <a:defRPr/>
            </a:pPr>
            <a:endParaRPr lang="zh-CN" altLang="en-US"/>
          </a:p>
        </p:txBody>
      </p:sp>
      <p:sp>
        <p:nvSpPr>
          <p:cNvPr id="14" name="矩形 13"/>
          <p:cNvSpPr/>
          <p:nvPr/>
        </p:nvSpPr>
        <p:spPr>
          <a:xfrm>
            <a:off x="4921250" y="1111251"/>
            <a:ext cx="903288" cy="461665"/>
          </a:xfrm>
          <a:prstGeom prst="rect">
            <a:avLst/>
          </a:prstGeom>
        </p:spPr>
        <p:txBody>
          <a:bodyPr>
            <a:spAutoFit/>
          </a:bodyPr>
          <a:lstStyle/>
          <a:p>
            <a:pPr>
              <a:buFontTx/>
              <a:buNone/>
              <a:defRPr/>
            </a:pPr>
            <a:r>
              <a:rPr lang="en-US" altLang="zh-CN" sz="2400" b="1" dirty="0" err="1">
                <a:solidFill>
                  <a:srgbClr val="0000FF"/>
                </a:solidFill>
                <a:latin typeface="+mn-ea"/>
                <a:ea typeface="+mn-ea"/>
              </a:rPr>
              <a:t>hùn</a:t>
            </a:r>
            <a:endParaRPr lang="zh-CN" altLang="en-US" sz="2400" dirty="0">
              <a:solidFill>
                <a:srgbClr val="0000FF"/>
              </a:solidFill>
              <a:latin typeface="+mn-ea"/>
              <a:ea typeface="+mn-ea"/>
            </a:endParaRPr>
          </a:p>
        </p:txBody>
      </p:sp>
      <p:sp>
        <p:nvSpPr>
          <p:cNvPr id="20" name="矩形 19"/>
          <p:cNvSpPr/>
          <p:nvPr/>
        </p:nvSpPr>
        <p:spPr>
          <a:xfrm>
            <a:off x="5005389" y="2015068"/>
            <a:ext cx="651140" cy="461665"/>
          </a:xfrm>
          <a:prstGeom prst="rect">
            <a:avLst/>
          </a:prstGeom>
        </p:spPr>
        <p:txBody>
          <a:bodyPr wrap="none">
            <a:spAutoFit/>
          </a:bodyPr>
          <a:lstStyle/>
          <a:p>
            <a:pPr>
              <a:buFontTx/>
              <a:buNone/>
              <a:defRPr/>
            </a:pPr>
            <a:r>
              <a:rPr lang="en-US" altLang="zh-CN" sz="2400" b="1" dirty="0" err="1">
                <a:solidFill>
                  <a:srgbClr val="0000FF"/>
                </a:solidFill>
                <a:latin typeface="+mn-ea"/>
                <a:ea typeface="+mn-ea"/>
              </a:rPr>
              <a:t>hún</a:t>
            </a:r>
            <a:endParaRPr lang="zh-CN" altLang="en-US" sz="2400" dirty="0">
              <a:solidFill>
                <a:srgbClr val="0000FF"/>
              </a:solidFill>
              <a:latin typeface="+mn-ea"/>
              <a:ea typeface="+mn-ea"/>
            </a:endParaRPr>
          </a:p>
        </p:txBody>
      </p:sp>
      <p:sp>
        <p:nvSpPr>
          <p:cNvPr id="15" name="矩形 14"/>
          <p:cNvSpPr>
            <a:spLocks noChangeArrowheads="1"/>
          </p:cNvSpPr>
          <p:nvPr/>
        </p:nvSpPr>
        <p:spPr bwMode="auto">
          <a:xfrm>
            <a:off x="1228725" y="3814234"/>
            <a:ext cx="3213100" cy="1348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70000"/>
              </a:lnSpc>
            </a:pPr>
            <a:r>
              <a:rPr lang="zh-CN" altLang="en-US" sz="2400" b="1">
                <a:latin typeface="楷体_GB2312" pitchFamily="49" charset="-122"/>
                <a:ea typeface="楷体_GB2312" pitchFamily="49" charset="-122"/>
              </a:rPr>
              <a:t>（     ）奇妙（     ）奇数</a:t>
            </a:r>
          </a:p>
        </p:txBody>
      </p:sp>
      <p:sp>
        <p:nvSpPr>
          <p:cNvPr id="16" name="矩形 15"/>
          <p:cNvSpPr>
            <a:spLocks noChangeArrowheads="1"/>
          </p:cNvSpPr>
          <p:nvPr/>
        </p:nvSpPr>
        <p:spPr bwMode="auto">
          <a:xfrm>
            <a:off x="558800" y="4404785"/>
            <a:ext cx="49404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50000"/>
              </a:lnSpc>
            </a:pPr>
            <a:r>
              <a:rPr lang="zh-CN" altLang="en-US" sz="2400" b="1">
                <a:latin typeface="楷体_GB2312" pitchFamily="49" charset="-122"/>
                <a:ea typeface="楷体_GB2312" pitchFamily="49" charset="-122"/>
              </a:rPr>
              <a:t>奇</a:t>
            </a:r>
          </a:p>
        </p:txBody>
      </p:sp>
      <p:sp>
        <p:nvSpPr>
          <p:cNvPr id="17" name="左大括号 16"/>
          <p:cNvSpPr/>
          <p:nvPr/>
        </p:nvSpPr>
        <p:spPr>
          <a:xfrm>
            <a:off x="995364" y="4309534"/>
            <a:ext cx="249237" cy="1022351"/>
          </a:xfrm>
          <a:prstGeom prst="leftBrace">
            <a:avLst/>
          </a:prstGeom>
          <a:noFill/>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buFontTx/>
              <a:buNone/>
              <a:defRPr/>
            </a:pPr>
            <a:endParaRPr lang="zh-CN" altLang="en-US"/>
          </a:p>
        </p:txBody>
      </p:sp>
      <p:sp>
        <p:nvSpPr>
          <p:cNvPr id="18" name="矩形 17"/>
          <p:cNvSpPr/>
          <p:nvPr/>
        </p:nvSpPr>
        <p:spPr>
          <a:xfrm>
            <a:off x="1701800" y="3869267"/>
            <a:ext cx="903288" cy="461665"/>
          </a:xfrm>
          <a:prstGeom prst="rect">
            <a:avLst/>
          </a:prstGeom>
        </p:spPr>
        <p:txBody>
          <a:bodyPr>
            <a:spAutoFit/>
          </a:bodyPr>
          <a:lstStyle/>
          <a:p>
            <a:pPr>
              <a:buFontTx/>
              <a:buNone/>
              <a:defRPr/>
            </a:pPr>
            <a:r>
              <a:rPr lang="en-US" altLang="zh-CN" sz="2400" b="1" dirty="0" err="1">
                <a:solidFill>
                  <a:srgbClr val="0000FF"/>
                </a:solidFill>
                <a:latin typeface="+mn-ea"/>
                <a:ea typeface="+mn-ea"/>
              </a:rPr>
              <a:t>qí</a:t>
            </a:r>
            <a:endParaRPr lang="zh-CN" altLang="en-US" sz="2400" dirty="0">
              <a:solidFill>
                <a:srgbClr val="0000FF"/>
              </a:solidFill>
              <a:latin typeface="+mn-ea"/>
              <a:ea typeface="+mn-ea"/>
            </a:endParaRPr>
          </a:p>
        </p:txBody>
      </p:sp>
      <p:sp>
        <p:nvSpPr>
          <p:cNvPr id="19" name="矩形 18"/>
          <p:cNvSpPr/>
          <p:nvPr/>
        </p:nvSpPr>
        <p:spPr>
          <a:xfrm>
            <a:off x="1676400" y="4891618"/>
            <a:ext cx="495649" cy="461665"/>
          </a:xfrm>
          <a:prstGeom prst="rect">
            <a:avLst/>
          </a:prstGeom>
        </p:spPr>
        <p:txBody>
          <a:bodyPr wrap="none">
            <a:spAutoFit/>
          </a:bodyPr>
          <a:lstStyle/>
          <a:p>
            <a:pPr>
              <a:buFontTx/>
              <a:buNone/>
              <a:defRPr/>
            </a:pPr>
            <a:r>
              <a:rPr lang="en-US" altLang="zh-CN" sz="2400" b="1" dirty="0" err="1">
                <a:solidFill>
                  <a:srgbClr val="0000FF"/>
                </a:solidFill>
                <a:latin typeface="+mn-ea"/>
                <a:ea typeface="+mn-ea"/>
              </a:rPr>
              <a:t>jī</a:t>
            </a:r>
            <a:endParaRPr lang="zh-CN" altLang="en-US" sz="2400" dirty="0">
              <a:solidFill>
                <a:srgbClr val="0000FF"/>
              </a:solidFill>
              <a:latin typeface="+mn-ea"/>
              <a:ea typeface="+mn-ea"/>
            </a:endParaRPr>
          </a:p>
        </p:txBody>
      </p:sp>
      <p:sp>
        <p:nvSpPr>
          <p:cNvPr id="21" name="矩形 20"/>
          <p:cNvSpPr>
            <a:spLocks noChangeArrowheads="1"/>
          </p:cNvSpPr>
          <p:nvPr/>
        </p:nvSpPr>
        <p:spPr bwMode="auto">
          <a:xfrm>
            <a:off x="4654550" y="3674534"/>
            <a:ext cx="3213100" cy="1348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70000"/>
              </a:lnSpc>
            </a:pPr>
            <a:r>
              <a:rPr lang="zh-CN" altLang="en-US" sz="2400" b="1">
                <a:latin typeface="楷体_GB2312" pitchFamily="49" charset="-122"/>
                <a:ea typeface="楷体_GB2312" pitchFamily="49" charset="-122"/>
              </a:rPr>
              <a:t>（     ）喷水（     ）喷香</a:t>
            </a:r>
          </a:p>
        </p:txBody>
      </p:sp>
      <p:sp>
        <p:nvSpPr>
          <p:cNvPr id="22" name="矩形 21"/>
          <p:cNvSpPr>
            <a:spLocks noChangeArrowheads="1"/>
          </p:cNvSpPr>
          <p:nvPr/>
        </p:nvSpPr>
        <p:spPr bwMode="auto">
          <a:xfrm>
            <a:off x="4022725" y="4203700"/>
            <a:ext cx="49404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50000"/>
              </a:lnSpc>
            </a:pPr>
            <a:r>
              <a:rPr lang="zh-CN" altLang="en-US" sz="2400" b="1">
                <a:latin typeface="楷体_GB2312" pitchFamily="49" charset="-122"/>
                <a:ea typeface="楷体_GB2312" pitchFamily="49" charset="-122"/>
              </a:rPr>
              <a:t>喷</a:t>
            </a:r>
          </a:p>
        </p:txBody>
      </p:sp>
      <p:sp>
        <p:nvSpPr>
          <p:cNvPr id="23" name="左大括号 22"/>
          <p:cNvSpPr/>
          <p:nvPr/>
        </p:nvSpPr>
        <p:spPr>
          <a:xfrm>
            <a:off x="4500564" y="4135967"/>
            <a:ext cx="249237" cy="1022351"/>
          </a:xfrm>
          <a:prstGeom prst="leftBrace">
            <a:avLst/>
          </a:prstGeom>
          <a:noFill/>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buFontTx/>
              <a:buNone/>
              <a:defRPr/>
            </a:pPr>
            <a:endParaRPr lang="zh-CN" altLang="en-US"/>
          </a:p>
        </p:txBody>
      </p:sp>
      <p:sp>
        <p:nvSpPr>
          <p:cNvPr id="24" name="矩形 23"/>
          <p:cNvSpPr/>
          <p:nvPr/>
        </p:nvSpPr>
        <p:spPr>
          <a:xfrm>
            <a:off x="5006975" y="3841751"/>
            <a:ext cx="903288" cy="461665"/>
          </a:xfrm>
          <a:prstGeom prst="rect">
            <a:avLst/>
          </a:prstGeom>
        </p:spPr>
        <p:txBody>
          <a:bodyPr>
            <a:spAutoFit/>
          </a:bodyPr>
          <a:lstStyle/>
          <a:p>
            <a:pPr>
              <a:buFontTx/>
              <a:buNone/>
              <a:defRPr/>
            </a:pPr>
            <a:r>
              <a:rPr lang="en-US" altLang="zh-CN" sz="2400" b="1" dirty="0" err="1">
                <a:solidFill>
                  <a:srgbClr val="0000FF"/>
                </a:solidFill>
                <a:latin typeface="+mn-ea"/>
                <a:ea typeface="+mn-ea"/>
              </a:rPr>
              <a:t>pēn</a:t>
            </a:r>
            <a:endParaRPr lang="zh-CN" altLang="en-US" sz="2400" dirty="0">
              <a:solidFill>
                <a:srgbClr val="0000FF"/>
              </a:solidFill>
              <a:latin typeface="+mn-ea"/>
              <a:ea typeface="+mn-ea"/>
            </a:endParaRPr>
          </a:p>
        </p:txBody>
      </p:sp>
      <p:sp>
        <p:nvSpPr>
          <p:cNvPr id="25" name="矩形 24"/>
          <p:cNvSpPr/>
          <p:nvPr/>
        </p:nvSpPr>
        <p:spPr>
          <a:xfrm>
            <a:off x="5024438" y="4677834"/>
            <a:ext cx="651140" cy="461665"/>
          </a:xfrm>
          <a:prstGeom prst="rect">
            <a:avLst/>
          </a:prstGeom>
        </p:spPr>
        <p:txBody>
          <a:bodyPr wrap="none">
            <a:spAutoFit/>
          </a:bodyPr>
          <a:lstStyle/>
          <a:p>
            <a:pPr>
              <a:buFontTx/>
              <a:buNone/>
              <a:defRPr/>
            </a:pPr>
            <a:r>
              <a:rPr lang="en-US" altLang="zh-CN" sz="2400" b="1" dirty="0" err="1">
                <a:solidFill>
                  <a:srgbClr val="0000FF"/>
                </a:solidFill>
                <a:latin typeface="+mn-ea"/>
                <a:ea typeface="+mn-ea"/>
              </a:rPr>
              <a:t>pèn</a:t>
            </a:r>
            <a:endParaRPr lang="zh-CN" altLang="en-US" sz="2400" dirty="0">
              <a:solidFill>
                <a:srgbClr val="0000FF"/>
              </a:solidFill>
              <a:latin typeface="+mn-ea"/>
              <a:ea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500"/>
                                        <p:tgtEl>
                                          <p:spTgt spid="10"/>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500"/>
                                        <p:tgtEl>
                                          <p:spTgt spid="18"/>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fade">
                                      <p:cBhvr>
                                        <p:cTn id="70" dur="500"/>
                                        <p:tgtEl>
                                          <p:spTgt spid="19"/>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fade">
                                      <p:cBhvr>
                                        <p:cTn id="75" dur="500"/>
                                        <p:tgtEl>
                                          <p:spTgt spid="24"/>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P spid="8" grpId="0" animBg="1"/>
      <p:bldP spid="9" grpId="0"/>
      <p:bldP spid="10" grpId="0"/>
      <p:bldP spid="11" grpId="0"/>
      <p:bldP spid="12" grpId="0" animBg="1"/>
      <p:bldP spid="14" grpId="0"/>
      <p:bldP spid="20" grpId="0"/>
      <p:bldP spid="15" grpId="0"/>
      <p:bldP spid="16" grpId="0"/>
      <p:bldP spid="17" grpId="0" animBg="1"/>
      <p:bldP spid="18" grpId="0"/>
      <p:bldP spid="19" grpId="0"/>
      <p:bldP spid="21" grpId="0"/>
      <p:bldP spid="22" grpId="0"/>
      <p:bldP spid="23" grpId="0" animBg="1"/>
      <p:bldP spid="24"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矩形 1"/>
          <p:cNvSpPr>
            <a:spLocks noChangeArrowheads="1"/>
          </p:cNvSpPr>
          <p:nvPr/>
        </p:nvSpPr>
        <p:spPr bwMode="auto">
          <a:xfrm>
            <a:off x="41275" y="414867"/>
            <a:ext cx="198804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800" b="1" dirty="0">
                <a:solidFill>
                  <a:srgbClr val="0000FF"/>
                </a:solidFill>
                <a:latin typeface="楷体_GB2312" pitchFamily="49" charset="-122"/>
                <a:ea typeface="楷体_GB2312" pitchFamily="49" charset="-122"/>
              </a:rPr>
              <a:t>◆词语集注</a:t>
            </a:r>
          </a:p>
        </p:txBody>
      </p:sp>
      <p:sp>
        <p:nvSpPr>
          <p:cNvPr id="15363" name="矩形 2"/>
          <p:cNvSpPr>
            <a:spLocks noChangeArrowheads="1"/>
          </p:cNvSpPr>
          <p:nvPr/>
        </p:nvSpPr>
        <p:spPr bwMode="auto">
          <a:xfrm>
            <a:off x="1035051" y="1111251"/>
            <a:ext cx="7959725" cy="3194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2400" b="1" dirty="0">
                <a:solidFill>
                  <a:srgbClr val="FF0000"/>
                </a:solidFill>
                <a:latin typeface="楷体_GB2312" pitchFamily="49" charset="-122"/>
                <a:ea typeface="楷体_GB2312" pitchFamily="49" charset="-122"/>
              </a:rPr>
              <a:t>截然不同：</a:t>
            </a:r>
            <a:r>
              <a:rPr lang="zh-CN" altLang="en-US" sz="2400" b="1" dirty="0">
                <a:latin typeface="楷体_GB2312" pitchFamily="49" charset="-122"/>
                <a:ea typeface="楷体_GB2312" pitchFamily="49" charset="-122"/>
              </a:rPr>
              <a:t>界限分明，完全不同。</a:t>
            </a:r>
            <a:endParaRPr lang="en-US" altLang="zh-CN" sz="2400" b="1" dirty="0">
              <a:latin typeface="楷体_GB2312" pitchFamily="49" charset="-122"/>
              <a:ea typeface="楷体_GB2312" pitchFamily="49" charset="-122"/>
            </a:endParaRPr>
          </a:p>
          <a:p>
            <a:pPr>
              <a:lnSpc>
                <a:spcPct val="120000"/>
              </a:lnSpc>
            </a:pPr>
            <a:r>
              <a:rPr lang="zh-CN" altLang="en-US" sz="2400" b="1" dirty="0">
                <a:solidFill>
                  <a:srgbClr val="FF0000"/>
                </a:solidFill>
                <a:latin typeface="楷体_GB2312" pitchFamily="49" charset="-122"/>
                <a:ea typeface="楷体_GB2312" pitchFamily="49" charset="-122"/>
              </a:rPr>
              <a:t>感慨：</a:t>
            </a:r>
            <a:r>
              <a:rPr lang="zh-CN" altLang="en-US" sz="2400" b="1" dirty="0">
                <a:latin typeface="楷体_GB2312" pitchFamily="49" charset="-122"/>
                <a:ea typeface="楷体_GB2312" pitchFamily="49" charset="-122"/>
              </a:rPr>
              <a:t>有所感触而慨叹。</a:t>
            </a:r>
            <a:endParaRPr lang="en-US" altLang="zh-CN" sz="2400" b="1" dirty="0">
              <a:latin typeface="楷体_GB2312" pitchFamily="49" charset="-122"/>
              <a:ea typeface="楷体_GB2312" pitchFamily="49" charset="-122"/>
            </a:endParaRPr>
          </a:p>
          <a:p>
            <a:pPr>
              <a:lnSpc>
                <a:spcPct val="120000"/>
              </a:lnSpc>
            </a:pPr>
            <a:r>
              <a:rPr lang="zh-CN" altLang="en-US" sz="2400" b="1" dirty="0">
                <a:solidFill>
                  <a:srgbClr val="FF0000"/>
                </a:solidFill>
                <a:latin typeface="楷体_GB2312" pitchFamily="49" charset="-122"/>
                <a:ea typeface="楷体_GB2312" pitchFamily="49" charset="-122"/>
              </a:rPr>
              <a:t>疲倦不堪：</a:t>
            </a:r>
            <a:r>
              <a:rPr lang="zh-CN" altLang="en-US" sz="2400" b="1" dirty="0">
                <a:latin typeface="楷体_GB2312" pitchFamily="49" charset="-122"/>
                <a:ea typeface="楷体_GB2312" pitchFamily="49" charset="-122"/>
              </a:rPr>
              <a:t>非常疲乏，难以忍受。</a:t>
            </a:r>
          </a:p>
          <a:p>
            <a:pPr>
              <a:lnSpc>
                <a:spcPct val="120000"/>
              </a:lnSpc>
            </a:pPr>
            <a:r>
              <a:rPr lang="zh-CN" altLang="en-US" sz="2400" b="1" dirty="0">
                <a:solidFill>
                  <a:srgbClr val="FF0000"/>
                </a:solidFill>
                <a:latin typeface="楷体_GB2312" pitchFamily="49" charset="-122"/>
                <a:ea typeface="楷体_GB2312" pitchFamily="49" charset="-122"/>
              </a:rPr>
              <a:t>小心翼翼：</a:t>
            </a:r>
            <a:r>
              <a:rPr lang="zh-CN" altLang="en-US" sz="2400" b="1" dirty="0">
                <a:latin typeface="楷体_GB2312" pitchFamily="49" charset="-122"/>
                <a:ea typeface="楷体_GB2312" pitchFamily="49" charset="-122"/>
              </a:rPr>
              <a:t>形容举动十分谨慎，丝毫不敢疏忽。</a:t>
            </a:r>
            <a:endParaRPr lang="en-US" altLang="zh-CN" sz="2400" b="1" dirty="0">
              <a:latin typeface="楷体_GB2312" pitchFamily="49" charset="-122"/>
              <a:ea typeface="楷体_GB2312" pitchFamily="49" charset="-122"/>
            </a:endParaRPr>
          </a:p>
          <a:p>
            <a:pPr>
              <a:lnSpc>
                <a:spcPct val="120000"/>
              </a:lnSpc>
            </a:pPr>
            <a:r>
              <a:rPr lang="zh-CN" altLang="en-US" sz="2400" b="1" dirty="0">
                <a:solidFill>
                  <a:srgbClr val="FF0000"/>
                </a:solidFill>
                <a:latin typeface="楷体_GB2312" pitchFamily="49" charset="-122"/>
                <a:ea typeface="楷体_GB2312" pitchFamily="49" charset="-122"/>
              </a:rPr>
              <a:t>不求甚解：</a:t>
            </a:r>
            <a:r>
              <a:rPr lang="zh-CN" altLang="en-US" sz="2400" b="1" dirty="0">
                <a:latin typeface="楷体_GB2312" pitchFamily="49" charset="-122"/>
                <a:ea typeface="楷体_GB2312" pitchFamily="49" charset="-122"/>
              </a:rPr>
              <a:t>现在多指读书学习只求懂得大概，不求 </a:t>
            </a:r>
            <a:endParaRPr lang="en-US" altLang="zh-CN" sz="2400" b="1" dirty="0">
              <a:latin typeface="楷体_GB2312" pitchFamily="49" charset="-122"/>
              <a:ea typeface="楷体_GB2312" pitchFamily="49" charset="-122"/>
            </a:endParaRPr>
          </a:p>
          <a:p>
            <a:pPr>
              <a:lnSpc>
                <a:spcPct val="120000"/>
              </a:lnSpc>
            </a:pPr>
            <a:r>
              <a:rPr lang="en-US" altLang="zh-CN" sz="2400" b="1" dirty="0">
                <a:latin typeface="楷体_GB2312" pitchFamily="49" charset="-122"/>
                <a:ea typeface="楷体_GB2312" pitchFamily="49" charset="-122"/>
              </a:rPr>
              <a:t>          </a:t>
            </a:r>
            <a:r>
              <a:rPr lang="zh-CN" altLang="en-US" sz="2400" b="1" dirty="0">
                <a:latin typeface="楷体_GB2312" pitchFamily="49" charset="-122"/>
                <a:ea typeface="楷体_GB2312" pitchFamily="49" charset="-122"/>
              </a:rPr>
              <a:t>深刻了解。</a:t>
            </a:r>
            <a:endParaRPr lang="en-US" altLang="zh-CN" sz="2400" b="1" dirty="0">
              <a:latin typeface="楷体_GB2312" pitchFamily="49" charset="-122"/>
              <a:ea typeface="楷体_GB2312" pitchFamily="49" charset="-122"/>
            </a:endParaRPr>
          </a:p>
          <a:p>
            <a:pPr>
              <a:lnSpc>
                <a:spcPct val="120000"/>
              </a:lnSpc>
            </a:pPr>
            <a:r>
              <a:rPr lang="zh-CN" altLang="en-US" sz="2400" b="1" dirty="0">
                <a:solidFill>
                  <a:srgbClr val="FF0000"/>
                </a:solidFill>
                <a:latin typeface="楷体_GB2312" pitchFamily="49" charset="-122"/>
                <a:ea typeface="楷体_GB2312" pitchFamily="49" charset="-122"/>
              </a:rPr>
              <a:t>混为一谈：</a:t>
            </a:r>
            <a:r>
              <a:rPr lang="zh-CN" altLang="en-US" sz="2400" b="1" dirty="0">
                <a:latin typeface="楷体_GB2312" pitchFamily="49" charset="-122"/>
                <a:ea typeface="楷体_GB2312" pitchFamily="49" charset="-122"/>
              </a:rPr>
              <a:t>把不同的事物混在一起，说成是同样的事物。</a:t>
            </a:r>
            <a:endParaRPr lang="en-US" altLang="zh-CN" sz="2400" b="1" dirty="0">
              <a:latin typeface="楷体_GB2312" pitchFamily="49" charset="-122"/>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fade">
                                      <p:cBhvr>
                                        <p:cTn id="7" dur="500"/>
                                        <p:tgtEl>
                                          <p:spTgt spid="1536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5363">
                                            <p:txEl>
                                              <p:pRg st="1" end="1"/>
                                            </p:txEl>
                                          </p:spTgt>
                                        </p:tgtEl>
                                        <p:attrNameLst>
                                          <p:attrName>style.visibility</p:attrName>
                                        </p:attrNameLst>
                                      </p:cBhvr>
                                      <p:to>
                                        <p:strVal val="visible"/>
                                      </p:to>
                                    </p:set>
                                    <p:animEffect transition="in" filter="fade">
                                      <p:cBhvr>
                                        <p:cTn id="12" dur="500"/>
                                        <p:tgtEl>
                                          <p:spTgt spid="1536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5363">
                                            <p:txEl>
                                              <p:pRg st="2" end="2"/>
                                            </p:txEl>
                                          </p:spTgt>
                                        </p:tgtEl>
                                        <p:attrNameLst>
                                          <p:attrName>style.visibility</p:attrName>
                                        </p:attrNameLst>
                                      </p:cBhvr>
                                      <p:to>
                                        <p:strVal val="visible"/>
                                      </p:to>
                                    </p:set>
                                    <p:animEffect transition="in" filter="fade">
                                      <p:cBhvr>
                                        <p:cTn id="17" dur="500"/>
                                        <p:tgtEl>
                                          <p:spTgt spid="1536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5363">
                                            <p:txEl>
                                              <p:pRg st="3" end="3"/>
                                            </p:txEl>
                                          </p:spTgt>
                                        </p:tgtEl>
                                        <p:attrNameLst>
                                          <p:attrName>style.visibility</p:attrName>
                                        </p:attrNameLst>
                                      </p:cBhvr>
                                      <p:to>
                                        <p:strVal val="visible"/>
                                      </p:to>
                                    </p:set>
                                    <p:animEffect transition="in" filter="fade">
                                      <p:cBhvr>
                                        <p:cTn id="22" dur="500"/>
                                        <p:tgtEl>
                                          <p:spTgt spid="1536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5363">
                                            <p:txEl>
                                              <p:pRg st="4" end="4"/>
                                            </p:txEl>
                                          </p:spTgt>
                                        </p:tgtEl>
                                        <p:attrNameLst>
                                          <p:attrName>style.visibility</p:attrName>
                                        </p:attrNameLst>
                                      </p:cBhvr>
                                      <p:to>
                                        <p:strVal val="visible"/>
                                      </p:to>
                                    </p:set>
                                    <p:animEffect transition="in" filter="fade">
                                      <p:cBhvr>
                                        <p:cTn id="27" dur="500"/>
                                        <p:tgtEl>
                                          <p:spTgt spid="1536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15363">
                                            <p:txEl>
                                              <p:pRg st="5" end="5"/>
                                            </p:txEl>
                                          </p:spTgt>
                                        </p:tgtEl>
                                        <p:attrNameLst>
                                          <p:attrName>style.visibility</p:attrName>
                                        </p:attrNameLst>
                                      </p:cBhvr>
                                      <p:to>
                                        <p:strVal val="visible"/>
                                      </p:to>
                                    </p:set>
                                    <p:animEffect transition="in" filter="fade">
                                      <p:cBhvr>
                                        <p:cTn id="30" dur="500"/>
                                        <p:tgtEl>
                                          <p:spTgt spid="15363">
                                            <p:txEl>
                                              <p:pRg st="5" end="5"/>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nodeType="clickEffect">
                                  <p:stCondLst>
                                    <p:cond delay="0"/>
                                  </p:stCondLst>
                                  <p:childTnLst>
                                    <p:set>
                                      <p:cBhvr>
                                        <p:cTn id="34" dur="1" fill="hold">
                                          <p:stCondLst>
                                            <p:cond delay="0"/>
                                          </p:stCondLst>
                                        </p:cTn>
                                        <p:tgtEl>
                                          <p:spTgt spid="15363">
                                            <p:txEl>
                                              <p:pRg st="6" end="6"/>
                                            </p:txEl>
                                          </p:spTgt>
                                        </p:tgtEl>
                                        <p:attrNameLst>
                                          <p:attrName>style.visibility</p:attrName>
                                        </p:attrNameLst>
                                      </p:cBhvr>
                                      <p:to>
                                        <p:strVal val="visible"/>
                                      </p:to>
                                    </p:set>
                                    <p:animEffect transition="in" filter="fade">
                                      <p:cBhvr>
                                        <p:cTn id="35" dur="500"/>
                                        <p:tgtEl>
                                          <p:spTgt spid="1536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矩形 1"/>
          <p:cNvSpPr>
            <a:spLocks noChangeArrowheads="1"/>
          </p:cNvSpPr>
          <p:nvPr/>
        </p:nvSpPr>
        <p:spPr bwMode="auto">
          <a:xfrm>
            <a:off x="457201" y="1174751"/>
            <a:ext cx="8532813"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2400" b="1">
                <a:solidFill>
                  <a:srgbClr val="FF0000"/>
                </a:solidFill>
                <a:latin typeface="楷体_GB2312" pitchFamily="49" charset="-122"/>
                <a:ea typeface="楷体_GB2312" pitchFamily="49" charset="-122"/>
              </a:rPr>
              <a:t>恍然大悟：</a:t>
            </a:r>
            <a:r>
              <a:rPr lang="zh-CN" altLang="en-US" sz="2400" b="1">
                <a:latin typeface="楷体_GB2312" pitchFamily="49" charset="-122"/>
                <a:ea typeface="楷体_GB2312" pitchFamily="49" charset="-122"/>
              </a:rPr>
              <a:t>形容忽然醒悟过来。</a:t>
            </a:r>
            <a:endParaRPr lang="en-US" altLang="zh-CN" sz="2400" b="1">
              <a:latin typeface="楷体_GB2312" pitchFamily="49" charset="-122"/>
              <a:ea typeface="楷体_GB2312" pitchFamily="49" charset="-122"/>
            </a:endParaRPr>
          </a:p>
          <a:p>
            <a:pPr>
              <a:lnSpc>
                <a:spcPct val="130000"/>
              </a:lnSpc>
            </a:pPr>
            <a:r>
              <a:rPr lang="zh-CN" altLang="en-US" sz="2400" b="1">
                <a:solidFill>
                  <a:srgbClr val="FF0000"/>
                </a:solidFill>
                <a:latin typeface="楷体_GB2312" pitchFamily="49" charset="-122"/>
                <a:ea typeface="楷体_GB2312" pitchFamily="49" charset="-122"/>
              </a:rPr>
              <a:t>油然而生：</a:t>
            </a:r>
            <a:r>
              <a:rPr lang="zh-CN" altLang="en-US" sz="2400" b="1">
                <a:latin typeface="楷体_GB2312" pitchFamily="49" charset="-122"/>
                <a:ea typeface="楷体_GB2312" pitchFamily="49" charset="-122"/>
              </a:rPr>
              <a:t>形容思想感情自然而然地产生。</a:t>
            </a:r>
            <a:endParaRPr lang="en-US" altLang="zh-CN" sz="2400" b="1">
              <a:latin typeface="楷体_GB2312" pitchFamily="49" charset="-122"/>
              <a:ea typeface="楷体_GB2312" pitchFamily="49" charset="-122"/>
            </a:endParaRPr>
          </a:p>
          <a:p>
            <a:pPr>
              <a:lnSpc>
                <a:spcPct val="130000"/>
              </a:lnSpc>
            </a:pPr>
            <a:r>
              <a:rPr lang="zh-CN" altLang="en-US" sz="2400" b="1">
                <a:solidFill>
                  <a:srgbClr val="FF0000"/>
                </a:solidFill>
                <a:latin typeface="楷体_GB2312" pitchFamily="49" charset="-122"/>
                <a:ea typeface="楷体_GB2312" pitchFamily="49" charset="-122"/>
              </a:rPr>
              <a:t>所作所为：</a:t>
            </a:r>
            <a:r>
              <a:rPr lang="zh-CN" altLang="en-US" sz="2400" b="1">
                <a:latin typeface="楷体_GB2312" pitchFamily="49" charset="-122"/>
                <a:ea typeface="楷体_GB2312" pitchFamily="49" charset="-122"/>
              </a:rPr>
              <a:t>所做的一切事情或全部行为。</a:t>
            </a:r>
            <a:endParaRPr lang="en-US" altLang="zh-CN" sz="2400" b="1">
              <a:latin typeface="楷体_GB2312" pitchFamily="49" charset="-122"/>
              <a:ea typeface="楷体_GB2312" pitchFamily="49" charset="-122"/>
            </a:endParaRPr>
          </a:p>
          <a:p>
            <a:pPr>
              <a:lnSpc>
                <a:spcPct val="130000"/>
              </a:lnSpc>
            </a:pPr>
            <a:r>
              <a:rPr lang="zh-CN" altLang="en-US" sz="2400" b="1">
                <a:solidFill>
                  <a:srgbClr val="FF0000"/>
                </a:solidFill>
                <a:latin typeface="楷体_GB2312" pitchFamily="49" charset="-122"/>
                <a:ea typeface="楷体_GB2312" pitchFamily="49" charset="-122"/>
              </a:rPr>
              <a:t>花团锦簇：</a:t>
            </a:r>
            <a:r>
              <a:rPr lang="zh-CN" altLang="en-US" sz="2400" b="1">
                <a:latin typeface="楷体_GB2312" pitchFamily="49" charset="-122"/>
                <a:ea typeface="楷体_GB2312" pitchFamily="49" charset="-122"/>
              </a:rPr>
              <a:t>形容五彩缤纷、十分华丽的形象。簇，丛集、聚集。</a:t>
            </a:r>
            <a:endParaRPr lang="en-US" altLang="zh-CN" sz="2400" b="1">
              <a:latin typeface="楷体_GB2312" pitchFamily="49" charset="-122"/>
              <a:ea typeface="楷体_GB2312" pitchFamily="49" charset="-122"/>
            </a:endParaRPr>
          </a:p>
          <a:p>
            <a:pPr>
              <a:lnSpc>
                <a:spcPct val="130000"/>
              </a:lnSpc>
            </a:pPr>
            <a:r>
              <a:rPr lang="zh-CN" altLang="en-US" sz="2400" b="1">
                <a:solidFill>
                  <a:srgbClr val="FF0000"/>
                </a:solidFill>
                <a:latin typeface="楷体_GB2312" pitchFamily="49" charset="-122"/>
                <a:ea typeface="楷体_GB2312" pitchFamily="49" charset="-122"/>
              </a:rPr>
              <a:t>美不胜收：</a:t>
            </a:r>
            <a:r>
              <a:rPr lang="zh-CN" altLang="en-US" sz="2400" b="1">
                <a:latin typeface="楷体_GB2312" pitchFamily="49" charset="-122"/>
                <a:ea typeface="楷体_GB2312" pitchFamily="49" charset="-122"/>
              </a:rPr>
              <a:t>美好的东西太多，一时接受不完。胜，完、尽。</a:t>
            </a:r>
            <a:endParaRPr lang="en-US" altLang="zh-CN" sz="2400" b="1">
              <a:latin typeface="楷体_GB2312" pitchFamily="49" charset="-122"/>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6386">
                                            <p:txEl>
                                              <p:pRg st="0" end="0"/>
                                            </p:txEl>
                                          </p:spTgt>
                                        </p:tgtEl>
                                        <p:attrNameLst>
                                          <p:attrName>style.visibility</p:attrName>
                                        </p:attrNameLst>
                                      </p:cBhvr>
                                      <p:to>
                                        <p:strVal val="visible"/>
                                      </p:to>
                                    </p:set>
                                    <p:animEffect transition="in" filter="fade">
                                      <p:cBhvr>
                                        <p:cTn id="7" dur="500"/>
                                        <p:tgtEl>
                                          <p:spTgt spid="1638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6386">
                                            <p:txEl>
                                              <p:pRg st="1" end="1"/>
                                            </p:txEl>
                                          </p:spTgt>
                                        </p:tgtEl>
                                        <p:attrNameLst>
                                          <p:attrName>style.visibility</p:attrName>
                                        </p:attrNameLst>
                                      </p:cBhvr>
                                      <p:to>
                                        <p:strVal val="visible"/>
                                      </p:to>
                                    </p:set>
                                    <p:animEffect transition="in" filter="fade">
                                      <p:cBhvr>
                                        <p:cTn id="12" dur="500"/>
                                        <p:tgtEl>
                                          <p:spTgt spid="1638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6386">
                                            <p:txEl>
                                              <p:pRg st="2" end="2"/>
                                            </p:txEl>
                                          </p:spTgt>
                                        </p:tgtEl>
                                        <p:attrNameLst>
                                          <p:attrName>style.visibility</p:attrName>
                                        </p:attrNameLst>
                                      </p:cBhvr>
                                      <p:to>
                                        <p:strVal val="visible"/>
                                      </p:to>
                                    </p:set>
                                    <p:animEffect transition="in" filter="fade">
                                      <p:cBhvr>
                                        <p:cTn id="17" dur="500"/>
                                        <p:tgtEl>
                                          <p:spTgt spid="16386">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6386">
                                            <p:txEl>
                                              <p:pRg st="3" end="3"/>
                                            </p:txEl>
                                          </p:spTgt>
                                        </p:tgtEl>
                                        <p:attrNameLst>
                                          <p:attrName>style.visibility</p:attrName>
                                        </p:attrNameLst>
                                      </p:cBhvr>
                                      <p:to>
                                        <p:strVal val="visible"/>
                                      </p:to>
                                    </p:set>
                                    <p:animEffect transition="in" filter="fade">
                                      <p:cBhvr>
                                        <p:cTn id="22" dur="500"/>
                                        <p:tgtEl>
                                          <p:spTgt spid="16386">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6386">
                                            <p:txEl>
                                              <p:pRg st="4" end="4"/>
                                            </p:txEl>
                                          </p:spTgt>
                                        </p:tgtEl>
                                        <p:attrNameLst>
                                          <p:attrName>style.visibility</p:attrName>
                                        </p:attrNameLst>
                                      </p:cBhvr>
                                      <p:to>
                                        <p:strVal val="visible"/>
                                      </p:to>
                                    </p:set>
                                    <p:animEffect transition="in" filter="fade">
                                      <p:cBhvr>
                                        <p:cTn id="27" dur="500"/>
                                        <p:tgtEl>
                                          <p:spTgt spid="1638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文本框 1"/>
          <p:cNvSpPr txBox="1">
            <a:spLocks noChangeArrowheads="1"/>
          </p:cNvSpPr>
          <p:nvPr/>
        </p:nvSpPr>
        <p:spPr bwMode="auto">
          <a:xfrm>
            <a:off x="1095524" y="1450360"/>
            <a:ext cx="6202363"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4800" dirty="0">
                <a:solidFill>
                  <a:srgbClr val="0000FF"/>
                </a:solidFill>
              </a:rPr>
              <a:t>再次读文，借助课文旁的批注，选择合适的方式进行批注。</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Box 12"/>
          <p:cNvSpPr txBox="1">
            <a:spLocks noChangeArrowheads="1"/>
          </p:cNvSpPr>
          <p:nvPr/>
        </p:nvSpPr>
        <p:spPr bwMode="auto">
          <a:xfrm>
            <a:off x="655639" y="808567"/>
            <a:ext cx="7788275"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20000"/>
              </a:lnSpc>
            </a:pPr>
            <a:r>
              <a:rPr lang="zh-CN" altLang="en-US" sz="2600" b="1" dirty="0">
                <a:solidFill>
                  <a:srgbClr val="0000FF"/>
                </a:solidFill>
                <a:latin typeface="楷体_GB2312" pitchFamily="49" charset="-122"/>
                <a:ea typeface="楷体_GB2312" pitchFamily="49" charset="-122"/>
              </a:rPr>
              <a:t>　  当时的我，经过数个星期的</a:t>
            </a:r>
            <a:r>
              <a:rPr lang="zh-CN" altLang="en-US" sz="2600" b="1" dirty="0">
                <a:solidFill>
                  <a:srgbClr val="FF00FF"/>
                </a:solidFill>
                <a:latin typeface="楷体_GB2312" pitchFamily="49" charset="-122"/>
                <a:ea typeface="楷体_GB2312" pitchFamily="49" charset="-122"/>
              </a:rPr>
              <a:t>愤怒</a:t>
            </a:r>
            <a:r>
              <a:rPr lang="zh-CN" altLang="en-US" sz="2600" b="1" dirty="0">
                <a:solidFill>
                  <a:srgbClr val="0000FF"/>
                </a:solidFill>
                <a:latin typeface="楷体_GB2312" pitchFamily="49" charset="-122"/>
                <a:ea typeface="楷体_GB2312" pitchFamily="49" charset="-122"/>
              </a:rPr>
              <a:t>、</a:t>
            </a:r>
            <a:r>
              <a:rPr lang="zh-CN" altLang="en-US" sz="2600" b="1" dirty="0">
                <a:solidFill>
                  <a:srgbClr val="FF00FF"/>
                </a:solidFill>
                <a:latin typeface="楷体_GB2312" pitchFamily="49" charset="-122"/>
                <a:ea typeface="楷体_GB2312" pitchFamily="49" charset="-122"/>
              </a:rPr>
              <a:t>苦恼</a:t>
            </a:r>
            <a:r>
              <a:rPr lang="zh-CN" altLang="en-US" sz="2600" b="1" dirty="0">
                <a:solidFill>
                  <a:srgbClr val="0000FF"/>
                </a:solidFill>
                <a:latin typeface="楷体_GB2312" pitchFamily="49" charset="-122"/>
                <a:ea typeface="楷体_GB2312" pitchFamily="49" charset="-122"/>
              </a:rPr>
              <a:t>，已经</a:t>
            </a:r>
            <a:r>
              <a:rPr lang="zh-CN" altLang="en-US" sz="2600" b="1" dirty="0">
                <a:solidFill>
                  <a:srgbClr val="FF00FF"/>
                </a:solidFill>
                <a:latin typeface="楷体_GB2312" pitchFamily="49" charset="-122"/>
                <a:ea typeface="楷体_GB2312" pitchFamily="49" charset="-122"/>
              </a:rPr>
              <a:t>疲倦不堪</a:t>
            </a:r>
            <a:r>
              <a:rPr lang="zh-CN" altLang="en-US" sz="2600" b="1" dirty="0">
                <a:solidFill>
                  <a:srgbClr val="0000FF"/>
                </a:solidFill>
                <a:latin typeface="楷体_GB2312" pitchFamily="49" charset="-122"/>
                <a:ea typeface="楷体_GB2312" pitchFamily="49" charset="-122"/>
              </a:rPr>
              <a:t>了。</a:t>
            </a:r>
            <a:endParaRPr lang="en-US" altLang="zh-CN" sz="2600" b="1" dirty="0">
              <a:solidFill>
                <a:srgbClr val="0000FF"/>
              </a:solidFill>
              <a:latin typeface="楷体_GB2312" pitchFamily="49" charset="-122"/>
              <a:ea typeface="楷体_GB2312" pitchFamily="49" charset="-122"/>
            </a:endParaRPr>
          </a:p>
        </p:txBody>
      </p:sp>
      <p:sp>
        <p:nvSpPr>
          <p:cNvPr id="3" name="Text Box 12"/>
          <p:cNvSpPr txBox="1">
            <a:spLocks noChangeArrowheads="1"/>
          </p:cNvSpPr>
          <p:nvPr/>
        </p:nvSpPr>
        <p:spPr bwMode="auto">
          <a:xfrm>
            <a:off x="655639" y="2235200"/>
            <a:ext cx="7788275" cy="1532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20000"/>
              </a:lnSpc>
            </a:pPr>
            <a:r>
              <a:rPr lang="zh-CN" altLang="en-US" sz="2600" b="1" dirty="0">
                <a:solidFill>
                  <a:srgbClr val="0000FF"/>
                </a:solidFill>
                <a:latin typeface="楷体_GB2312" pitchFamily="49" charset="-122"/>
                <a:ea typeface="楷体_GB2312" pitchFamily="49" charset="-122"/>
              </a:rPr>
              <a:t>　  我正像大雾中的航船，既没有指南针也没有探测仪，无从知道海港已经临近。我心里无声地呼喊着：“光明！光明！快给我光明！”</a:t>
            </a:r>
          </a:p>
        </p:txBody>
      </p:sp>
      <p:sp>
        <p:nvSpPr>
          <p:cNvPr id="4" name="下箭头 3"/>
          <p:cNvSpPr/>
          <p:nvPr/>
        </p:nvSpPr>
        <p:spPr>
          <a:xfrm>
            <a:off x="6316663" y="3560234"/>
            <a:ext cx="298450" cy="918633"/>
          </a:xfrm>
          <a:prstGeom prst="down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a:solidFill>
                <a:srgbClr val="FF00FF"/>
              </a:solidFill>
            </a:endParaRPr>
          </a:p>
        </p:txBody>
      </p:sp>
      <p:sp>
        <p:nvSpPr>
          <p:cNvPr id="5" name="TextBox 4"/>
          <p:cNvSpPr txBox="1">
            <a:spLocks noChangeArrowheads="1"/>
          </p:cNvSpPr>
          <p:nvPr/>
        </p:nvSpPr>
        <p:spPr bwMode="auto">
          <a:xfrm>
            <a:off x="655638" y="4514851"/>
            <a:ext cx="7620000" cy="1292662"/>
          </a:xfrm>
          <a:prstGeom prst="rect">
            <a:avLst/>
          </a:prstGeom>
          <a:solidFill>
            <a:srgbClr val="CC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600" b="1">
                <a:solidFill>
                  <a:srgbClr val="FF0000"/>
                </a:solidFill>
                <a:latin typeface="黑体" pitchFamily="49" charset="-122"/>
                <a:ea typeface="黑体" pitchFamily="49" charset="-122"/>
              </a:rPr>
              <a:t>运用比喻的手法，写出了没有接受教育前“我”的处境：迷惘，焦虑，绝望，不安的心绪。侧面反衬出莎莉文老师对“我”的重要性。</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p:tgtEl>
                                          <p:spTgt spid="3"/>
                                        </p:tgtEl>
                                        <p:attrNameLst>
                                          <p:attrName>ppt_y</p:attrName>
                                        </p:attrNameLst>
                                      </p:cBhvr>
                                      <p:tavLst>
                                        <p:tav tm="0">
                                          <p:val>
                                            <p:strVal val="#ppt_y+#ppt_h*1.125000"/>
                                          </p:val>
                                        </p:tav>
                                        <p:tav tm="100000">
                                          <p:val>
                                            <p:strVal val="#ppt_y"/>
                                          </p:val>
                                        </p:tav>
                                      </p:tavLst>
                                    </p:anim>
                                    <p:animEffect transition="in" filter="wipe(up)">
                                      <p:cBhvr>
                                        <p:cTn id="14" dur="500"/>
                                        <p:tgtEl>
                                          <p:spTgt spid="3"/>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612776" y="1162051"/>
            <a:ext cx="386997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600" b="1" dirty="0">
                <a:latin typeface="黑体" pitchFamily="49" charset="-122"/>
                <a:ea typeface="黑体" pitchFamily="49" charset="-122"/>
              </a:rPr>
              <a:t>莎莉文怎样塑造小海伦？</a:t>
            </a:r>
          </a:p>
        </p:txBody>
      </p:sp>
      <p:sp>
        <p:nvSpPr>
          <p:cNvPr id="4" name="TextBox 3"/>
          <p:cNvSpPr txBox="1">
            <a:spLocks noChangeArrowheads="1"/>
          </p:cNvSpPr>
          <p:nvPr/>
        </p:nvSpPr>
        <p:spPr bwMode="auto">
          <a:xfrm>
            <a:off x="393701" y="3050118"/>
            <a:ext cx="386997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600" b="1" dirty="0">
                <a:solidFill>
                  <a:srgbClr val="0000FF"/>
                </a:solidFill>
                <a:latin typeface="黑体" pitchFamily="49" charset="-122"/>
                <a:ea typeface="黑体" pitchFamily="49" charset="-122"/>
              </a:rPr>
              <a:t>逐步引导她认识具体事物</a:t>
            </a:r>
          </a:p>
        </p:txBody>
      </p:sp>
      <p:sp>
        <p:nvSpPr>
          <p:cNvPr id="5" name="左大括号 4"/>
          <p:cNvSpPr/>
          <p:nvPr/>
        </p:nvSpPr>
        <p:spPr>
          <a:xfrm>
            <a:off x="4264026" y="2400301"/>
            <a:ext cx="258763" cy="2351617"/>
          </a:xfrm>
          <a:prstGeom prst="leftBrace">
            <a:avLst/>
          </a:prstGeom>
          <a:ln w="41275">
            <a:solidFill>
              <a:srgbClr val="FF00FF"/>
            </a:solidFill>
          </a:ln>
        </p:spPr>
        <p:style>
          <a:lnRef idx="1">
            <a:schemeClr val="accent1"/>
          </a:lnRef>
          <a:fillRef idx="0">
            <a:schemeClr val="accent1"/>
          </a:fillRef>
          <a:effectRef idx="0">
            <a:schemeClr val="accent1"/>
          </a:effectRef>
          <a:fontRef idx="minor">
            <a:schemeClr val="tx1"/>
          </a:fontRef>
        </p:style>
        <p:txBody>
          <a:bodyPr anchor="ctr"/>
          <a:lstStyle/>
          <a:p>
            <a:pPr algn="ctr">
              <a:buFontTx/>
              <a:buNone/>
              <a:defRPr/>
            </a:pPr>
            <a:endParaRPr lang="zh-CN" altLang="en-US"/>
          </a:p>
        </p:txBody>
      </p:sp>
      <p:sp>
        <p:nvSpPr>
          <p:cNvPr id="6" name="TextBox 5"/>
          <p:cNvSpPr txBox="1">
            <a:spLocks noChangeArrowheads="1"/>
          </p:cNvSpPr>
          <p:nvPr/>
        </p:nvSpPr>
        <p:spPr bwMode="auto">
          <a:xfrm>
            <a:off x="4522788" y="1987551"/>
            <a:ext cx="40576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b="1" dirty="0">
                <a:solidFill>
                  <a:srgbClr val="FF00FF"/>
                </a:solidFill>
                <a:latin typeface="黑体" pitchFamily="49" charset="-122"/>
                <a:ea typeface="黑体" pitchFamily="49" charset="-122"/>
              </a:rPr>
              <a:t>莎莉文老师送“我”布娃娃，教我拼写单词</a:t>
            </a:r>
          </a:p>
        </p:txBody>
      </p:sp>
      <p:sp>
        <p:nvSpPr>
          <p:cNvPr id="10" name="TextBox 9"/>
          <p:cNvSpPr txBox="1">
            <a:spLocks noChangeArrowheads="1"/>
          </p:cNvSpPr>
          <p:nvPr/>
        </p:nvSpPr>
        <p:spPr bwMode="auto">
          <a:xfrm>
            <a:off x="4503739" y="3282951"/>
            <a:ext cx="40592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b="1" dirty="0">
                <a:solidFill>
                  <a:srgbClr val="FF00FF"/>
                </a:solidFill>
                <a:latin typeface="黑体" pitchFamily="49" charset="-122"/>
                <a:ea typeface="黑体" pitchFamily="49" charset="-122"/>
              </a:rPr>
              <a:t>教“我”学会写“水”</a:t>
            </a:r>
          </a:p>
        </p:txBody>
      </p:sp>
      <p:sp>
        <p:nvSpPr>
          <p:cNvPr id="11" name="矩形 10"/>
          <p:cNvSpPr/>
          <p:nvPr/>
        </p:nvSpPr>
        <p:spPr>
          <a:xfrm>
            <a:off x="371476" y="110067"/>
            <a:ext cx="3070071" cy="523220"/>
          </a:xfrm>
          <a:prstGeom prst="rect">
            <a:avLst/>
          </a:prstGeom>
          <a:solidFill>
            <a:srgbClr val="CCFF99"/>
          </a:solidFill>
        </p:spPr>
        <p:txBody>
          <a:bodyPr wrap="none">
            <a:spAutoFit/>
          </a:bodyPr>
          <a:lstStyle/>
          <a:p>
            <a:pPr>
              <a:buFontTx/>
              <a:buNone/>
              <a:defRPr/>
            </a:pPr>
            <a:r>
              <a:rPr lang="zh-CN" altLang="en-US" sz="2800" b="1" dirty="0">
                <a:solidFill>
                  <a:srgbClr val="FF00FF"/>
                </a:solidFill>
                <a:latin typeface="+mj-ea"/>
                <a:ea typeface="+mj-ea"/>
              </a:rPr>
              <a:t>历经“塑造”过程</a:t>
            </a:r>
          </a:p>
        </p:txBody>
      </p:sp>
      <p:sp>
        <p:nvSpPr>
          <p:cNvPr id="12" name="TextBox 11"/>
          <p:cNvSpPr txBox="1">
            <a:spLocks noChangeArrowheads="1"/>
          </p:cNvSpPr>
          <p:nvPr/>
        </p:nvSpPr>
        <p:spPr bwMode="auto">
          <a:xfrm>
            <a:off x="4522788" y="4445001"/>
            <a:ext cx="40576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b="1" dirty="0">
                <a:solidFill>
                  <a:srgbClr val="FF00FF"/>
                </a:solidFill>
                <a:latin typeface="黑体" pitchFamily="49" charset="-122"/>
                <a:ea typeface="黑体" pitchFamily="49" charset="-122"/>
              </a:rPr>
              <a:t>启迪“我”的求知欲</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down)">
                                      <p:cBhvr>
                                        <p:cTn id="16" dur="500"/>
                                        <p:tgtEl>
                                          <p:spTgt spid="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500"/>
                                        <p:tgtEl>
                                          <p:spTgt spid="6"/>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Vertical)">
                                      <p:cBhvr>
                                        <p:cTn id="26" dur="500"/>
                                        <p:tgtEl>
                                          <p:spTgt spid="10"/>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Vertical)">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animBg="1"/>
      <p:bldP spid="6" grpId="0"/>
      <p:bldP spid="10"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Picture 7" descr="http://tupian.enterdesk.com/2012/0929/gha/2/KPSDYL_002005.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45100" y="3380318"/>
            <a:ext cx="3786188" cy="3155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615950" y="491067"/>
            <a:ext cx="7473950" cy="1052596"/>
          </a:xfrm>
          <a:prstGeom prst="rect">
            <a:avLst/>
          </a:prstGeom>
          <a:noFill/>
        </p:spPr>
        <p:txBody>
          <a:bodyPr>
            <a:spAutoFit/>
          </a:bodyPr>
          <a:lstStyle/>
          <a:p>
            <a:pPr>
              <a:lnSpc>
                <a:spcPct val="120000"/>
              </a:lnSpc>
              <a:buFontTx/>
              <a:buNone/>
              <a:defRPr/>
            </a:pPr>
            <a:r>
              <a:rPr lang="zh-CN" altLang="en-US" sz="2600" b="1" dirty="0">
                <a:latin typeface="+mj-ea"/>
                <a:ea typeface="+mj-ea"/>
              </a:rPr>
              <a:t>   课文详写了“再塑生命”的过程，那么这个过程是一帆风顺的吗？举例说一说。</a:t>
            </a:r>
          </a:p>
        </p:txBody>
      </p:sp>
      <p:sp>
        <p:nvSpPr>
          <p:cNvPr id="3" name="TextBox 2"/>
          <p:cNvSpPr txBox="1"/>
          <p:nvPr/>
        </p:nvSpPr>
        <p:spPr>
          <a:xfrm>
            <a:off x="411164" y="1894418"/>
            <a:ext cx="8472487" cy="3293209"/>
          </a:xfrm>
          <a:prstGeom prst="rect">
            <a:avLst/>
          </a:prstGeom>
          <a:solidFill>
            <a:srgbClr val="FFFFFF">
              <a:alpha val="36000"/>
            </a:srgbClr>
          </a:solidFill>
        </p:spPr>
        <p:txBody>
          <a:bodyPr>
            <a:spAutoFit/>
          </a:bodyPr>
          <a:lstStyle/>
          <a:p>
            <a:pPr>
              <a:buFontTx/>
              <a:buNone/>
              <a:defRPr/>
            </a:pPr>
            <a:r>
              <a:rPr lang="zh-CN" altLang="en-US" sz="2600" b="1" dirty="0">
                <a:solidFill>
                  <a:srgbClr val="FF0000"/>
                </a:solidFill>
                <a:latin typeface="黑体" panose="02010609060101010101" pitchFamily="2" charset="-122"/>
                <a:ea typeface="黑体" panose="02010609060101010101" pitchFamily="2" charset="-122"/>
              </a:rPr>
              <a:t>    莎莉文老师教海伦</a:t>
            </a:r>
            <a:r>
              <a:rPr lang="en-US" altLang="zh-CN" sz="2600" b="1" dirty="0">
                <a:solidFill>
                  <a:srgbClr val="FF0000"/>
                </a:solidFill>
                <a:latin typeface="黑体" panose="02010609060101010101" pitchFamily="2" charset="-122"/>
                <a:ea typeface="黑体" panose="02010609060101010101" pitchFamily="2" charset="-122"/>
              </a:rPr>
              <a:t>·</a:t>
            </a:r>
            <a:r>
              <a:rPr lang="zh-CN" altLang="en-US" sz="2600" b="1" dirty="0">
                <a:solidFill>
                  <a:srgbClr val="FF0000"/>
                </a:solidFill>
                <a:latin typeface="黑体" panose="02010609060101010101" pitchFamily="2" charset="-122"/>
                <a:ea typeface="黑体" panose="02010609060101010101" pitchFamily="2" charset="-122"/>
              </a:rPr>
              <a:t>凯勒认识“水”的过程并不顺利。海伦总是把“杯”和“水”搞混。莎莉文老师只好暂时丢下这个问题，重新练习布娃娃的游戏，分散海伦的注意，平息她烦躁的心情。然后带海伦</a:t>
            </a:r>
            <a:r>
              <a:rPr lang="en-US" altLang="zh-CN" sz="2600" b="1" dirty="0">
                <a:solidFill>
                  <a:srgbClr val="FF0000"/>
                </a:solidFill>
                <a:latin typeface="黑体" panose="02010609060101010101" pitchFamily="2" charset="-122"/>
                <a:ea typeface="黑体" panose="02010609060101010101" pitchFamily="2" charset="-122"/>
              </a:rPr>
              <a:t>·</a:t>
            </a:r>
            <a:r>
              <a:rPr lang="zh-CN" altLang="en-US" sz="2600" b="1" dirty="0">
                <a:solidFill>
                  <a:srgbClr val="FF0000"/>
                </a:solidFill>
                <a:latin typeface="黑体" panose="02010609060101010101" pitchFamily="2" charset="-122"/>
                <a:ea typeface="黑体" panose="02010609060101010101" pitchFamily="2" charset="-122"/>
              </a:rPr>
              <a:t>凯勒到井房散步，让她把一只手放在喷水口下面，感受水在手上流过，在她的另一只手上由慢到快地一次次拼写“</a:t>
            </a:r>
            <a:r>
              <a:rPr lang="en-US" altLang="zh-CN" sz="2600" b="1" dirty="0">
                <a:solidFill>
                  <a:srgbClr val="FF0000"/>
                </a:solidFill>
                <a:latin typeface="+mj-lt"/>
                <a:ea typeface="黑体" panose="02010609060101010101" pitchFamily="2" charset="-122"/>
              </a:rPr>
              <a:t>water</a:t>
            </a:r>
            <a:r>
              <a:rPr lang="en-US" altLang="zh-CN" sz="2600" b="1" dirty="0">
                <a:solidFill>
                  <a:srgbClr val="FF0000"/>
                </a:solidFill>
                <a:latin typeface="黑体" panose="02010609060101010101" pitchFamily="2" charset="-122"/>
                <a:ea typeface="黑体" panose="02010609060101010101" pitchFamily="2" charset="-122"/>
              </a:rPr>
              <a:t>”</a:t>
            </a:r>
            <a:r>
              <a:rPr lang="zh-CN" altLang="en-US" sz="2600" b="1" dirty="0">
                <a:solidFill>
                  <a:srgbClr val="FF0000"/>
                </a:solidFill>
                <a:latin typeface="黑体" panose="02010609060101010101" pitchFamily="2" charset="-122"/>
                <a:ea typeface="黑体" panose="02010609060101010101" pitchFamily="2" charset="-122"/>
              </a:rPr>
              <a:t>，使她领悟到“水”这个词指的就是流过手上的凉凉的东西，这样才让海伦认识了水。</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430213" y="2135717"/>
            <a:ext cx="7890302" cy="1052596"/>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20000"/>
              </a:lnSpc>
            </a:pPr>
            <a:r>
              <a:rPr lang="zh-CN" altLang="en-US" sz="2600" b="1">
                <a:solidFill>
                  <a:srgbClr val="0000FF"/>
                </a:solidFill>
                <a:latin typeface="楷体_GB2312" pitchFamily="49" charset="-122"/>
                <a:ea typeface="楷体_GB2312" pitchFamily="49" charset="-122"/>
              </a:rPr>
              <a:t>   我觉得有脚步向我走来，以为是母亲，立刻伸出</a:t>
            </a:r>
            <a:endParaRPr lang="en-US" altLang="zh-CN" sz="2600" b="1">
              <a:solidFill>
                <a:srgbClr val="0000FF"/>
              </a:solidFill>
              <a:latin typeface="楷体_GB2312" pitchFamily="49" charset="-122"/>
              <a:ea typeface="楷体_GB2312" pitchFamily="49" charset="-122"/>
            </a:endParaRPr>
          </a:p>
          <a:p>
            <a:pPr eaLnBrk="1" hangingPunct="1">
              <a:lnSpc>
                <a:spcPct val="120000"/>
              </a:lnSpc>
            </a:pPr>
            <a:r>
              <a:rPr lang="zh-CN" altLang="en-US" sz="2600" b="1">
                <a:solidFill>
                  <a:srgbClr val="0000FF"/>
                </a:solidFill>
                <a:latin typeface="楷体_GB2312" pitchFamily="49" charset="-122"/>
                <a:ea typeface="楷体_GB2312" pitchFamily="49" charset="-122"/>
              </a:rPr>
              <a:t>双手。一个人握住了我的手，把我紧紧地抱在怀中。</a:t>
            </a:r>
          </a:p>
        </p:txBody>
      </p:sp>
      <p:sp>
        <p:nvSpPr>
          <p:cNvPr id="4" name="矩形 3"/>
          <p:cNvSpPr/>
          <p:nvPr/>
        </p:nvSpPr>
        <p:spPr>
          <a:xfrm>
            <a:off x="371475" y="110067"/>
            <a:ext cx="1627369" cy="523220"/>
          </a:xfrm>
          <a:prstGeom prst="rect">
            <a:avLst/>
          </a:prstGeom>
          <a:solidFill>
            <a:srgbClr val="CCFF99"/>
          </a:solidFill>
        </p:spPr>
        <p:txBody>
          <a:bodyPr wrap="none">
            <a:spAutoFit/>
          </a:bodyPr>
          <a:lstStyle/>
          <a:p>
            <a:pPr>
              <a:buFontTx/>
              <a:buNone/>
              <a:defRPr/>
            </a:pPr>
            <a:r>
              <a:rPr lang="zh-CN" altLang="en-US" sz="2800" b="1" dirty="0">
                <a:solidFill>
                  <a:srgbClr val="FF00FF"/>
                </a:solidFill>
                <a:latin typeface="+mj-ea"/>
                <a:ea typeface="+mj-ea"/>
              </a:rPr>
              <a:t>感知人物</a:t>
            </a:r>
          </a:p>
        </p:txBody>
      </p:sp>
      <p:sp>
        <p:nvSpPr>
          <p:cNvPr id="19460" name="TextBox 4"/>
          <p:cNvSpPr txBox="1">
            <a:spLocks noChangeArrowheads="1"/>
          </p:cNvSpPr>
          <p:nvPr/>
        </p:nvSpPr>
        <p:spPr bwMode="auto">
          <a:xfrm>
            <a:off x="587375" y="1221318"/>
            <a:ext cx="8225329"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600" b="1">
                <a:latin typeface="黑体" pitchFamily="49" charset="-122"/>
                <a:ea typeface="黑体" pitchFamily="49" charset="-122"/>
              </a:rPr>
              <a:t>找出描写莎莉文老师的句子，品读她是一个怎样的人？</a:t>
            </a:r>
          </a:p>
        </p:txBody>
      </p:sp>
      <p:sp>
        <p:nvSpPr>
          <p:cNvPr id="6" name="矩形 5"/>
          <p:cNvSpPr>
            <a:spLocks noChangeArrowheads="1"/>
          </p:cNvSpPr>
          <p:nvPr/>
        </p:nvSpPr>
        <p:spPr bwMode="auto">
          <a:xfrm>
            <a:off x="593726" y="3640667"/>
            <a:ext cx="7796213"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2600" b="1">
                <a:latin typeface="黑体" pitchFamily="49" charset="-122"/>
                <a:ea typeface="黑体" pitchFamily="49" charset="-122"/>
              </a:rPr>
              <a:t>   一“握”一“抱”，形象地描写出莎莉文老师母亲般的爱心。</a:t>
            </a:r>
          </a:p>
        </p:txBody>
      </p:sp>
      <p:sp>
        <p:nvSpPr>
          <p:cNvPr id="7" name="矩形 6"/>
          <p:cNvSpPr>
            <a:spLocks noChangeArrowheads="1"/>
          </p:cNvSpPr>
          <p:nvPr/>
        </p:nvSpPr>
        <p:spPr bwMode="auto">
          <a:xfrm>
            <a:off x="5064126" y="4622801"/>
            <a:ext cx="1292225" cy="1052596"/>
          </a:xfrm>
          <a:prstGeom prst="rect">
            <a:avLst/>
          </a:prstGeom>
          <a:solidFill>
            <a:srgbClr val="99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2600" b="1">
                <a:solidFill>
                  <a:srgbClr val="FF0000"/>
                </a:solidFill>
                <a:latin typeface="黑体" pitchFamily="49" charset="-122"/>
                <a:ea typeface="黑体" pitchFamily="49" charset="-122"/>
              </a:rPr>
              <a:t>亲切，有爱心</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20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73797" y="3085321"/>
            <a:ext cx="3502913" cy="3420576"/>
          </a:xfrm>
          <a:prstGeom prst="rect">
            <a:avLst/>
          </a:prstGeom>
          <a:ln>
            <a:noFill/>
          </a:ln>
          <a:effectLst>
            <a:softEdge rad="112500"/>
          </a:effectLst>
          <a:extLst/>
        </p:spPr>
      </p:pic>
      <p:sp>
        <p:nvSpPr>
          <p:cNvPr id="2" name="矩形 1"/>
          <p:cNvSpPr>
            <a:spLocks noChangeArrowheads="1"/>
          </p:cNvSpPr>
          <p:nvPr/>
        </p:nvSpPr>
        <p:spPr bwMode="auto">
          <a:xfrm>
            <a:off x="811213" y="766233"/>
            <a:ext cx="7156450" cy="1652760"/>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2600" b="1">
                <a:solidFill>
                  <a:srgbClr val="0000FF"/>
                </a:solidFill>
                <a:latin typeface="楷体_GB2312" pitchFamily="49" charset="-122"/>
                <a:ea typeface="楷体_GB2312" pitchFamily="49" charset="-122"/>
              </a:rPr>
              <a:t>    莎莉文小姐拉起我的手，在手掌上慢慢地拼写“</a:t>
            </a:r>
            <a:r>
              <a:rPr lang="en-US" altLang="zh-CN" sz="2600" b="1">
                <a:solidFill>
                  <a:srgbClr val="0000FF"/>
                </a:solidFill>
                <a:latin typeface="Times New Roman" pitchFamily="18" charset="0"/>
                <a:ea typeface="楷体_GB2312" pitchFamily="49" charset="-122"/>
              </a:rPr>
              <a:t>doll</a:t>
            </a:r>
            <a:r>
              <a:rPr lang="en-US" altLang="zh-CN" sz="2600" b="1">
                <a:solidFill>
                  <a:srgbClr val="0000FF"/>
                </a:solidFill>
                <a:latin typeface="楷体_GB2312" pitchFamily="49" charset="-122"/>
                <a:ea typeface="楷体_GB2312" pitchFamily="49" charset="-122"/>
              </a:rPr>
              <a:t>”</a:t>
            </a:r>
            <a:r>
              <a:rPr lang="zh-CN" altLang="en-US" sz="2600" b="1">
                <a:solidFill>
                  <a:srgbClr val="0000FF"/>
                </a:solidFill>
                <a:latin typeface="楷体_GB2312" pitchFamily="49" charset="-122"/>
                <a:ea typeface="楷体_GB2312" pitchFamily="49" charset="-122"/>
              </a:rPr>
              <a:t>这个词，这个举动让我对手指游戏产生了兴趣，并且模仿着在她手上画。</a:t>
            </a:r>
          </a:p>
        </p:txBody>
      </p:sp>
      <p:sp>
        <p:nvSpPr>
          <p:cNvPr id="5" name="矩形 4"/>
          <p:cNvSpPr>
            <a:spLocks noChangeArrowheads="1"/>
          </p:cNvSpPr>
          <p:nvPr/>
        </p:nvSpPr>
        <p:spPr bwMode="auto">
          <a:xfrm>
            <a:off x="2438401" y="5033434"/>
            <a:ext cx="1673225" cy="572464"/>
          </a:xfrm>
          <a:prstGeom prst="rect">
            <a:avLst/>
          </a:prstGeom>
          <a:solidFill>
            <a:srgbClr val="99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2600" b="1">
                <a:solidFill>
                  <a:srgbClr val="FF0000"/>
                </a:solidFill>
                <a:latin typeface="黑体" pitchFamily="49" charset="-122"/>
                <a:ea typeface="黑体" pitchFamily="49" charset="-122"/>
              </a:rPr>
              <a:t>教育有方</a:t>
            </a:r>
          </a:p>
        </p:txBody>
      </p:sp>
      <p:sp>
        <p:nvSpPr>
          <p:cNvPr id="8" name="矩形 7"/>
          <p:cNvSpPr>
            <a:spLocks noChangeArrowheads="1"/>
          </p:cNvSpPr>
          <p:nvPr/>
        </p:nvSpPr>
        <p:spPr bwMode="auto">
          <a:xfrm>
            <a:off x="2438401" y="4095751"/>
            <a:ext cx="1673225" cy="572464"/>
          </a:xfrm>
          <a:prstGeom prst="rect">
            <a:avLst/>
          </a:prstGeom>
          <a:solidFill>
            <a:srgbClr val="99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2600" b="1">
                <a:solidFill>
                  <a:srgbClr val="FF0000"/>
                </a:solidFill>
                <a:latin typeface="黑体" pitchFamily="49" charset="-122"/>
                <a:ea typeface="黑体" pitchFamily="49" charset="-122"/>
              </a:rPr>
              <a:t>循循善诱</a:t>
            </a:r>
          </a:p>
        </p:txBody>
      </p:sp>
      <p:sp>
        <p:nvSpPr>
          <p:cNvPr id="9" name="矩形 8"/>
          <p:cNvSpPr>
            <a:spLocks noChangeArrowheads="1"/>
          </p:cNvSpPr>
          <p:nvPr/>
        </p:nvSpPr>
        <p:spPr bwMode="auto">
          <a:xfrm>
            <a:off x="2438401" y="3213100"/>
            <a:ext cx="1673225" cy="572464"/>
          </a:xfrm>
          <a:prstGeom prst="rect">
            <a:avLst/>
          </a:prstGeom>
          <a:solidFill>
            <a:srgbClr val="99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2600" b="1">
                <a:solidFill>
                  <a:srgbClr val="FF0000"/>
                </a:solidFill>
                <a:latin typeface="黑体" pitchFamily="49" charset="-122"/>
                <a:ea typeface="黑体" pitchFamily="49" charset="-122"/>
              </a:rPr>
              <a:t>用心良苦</a:t>
            </a: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80">
                                          <p:stCondLst>
                                            <p:cond delay="0"/>
                                          </p:stCondLst>
                                        </p:cTn>
                                        <p:tgtEl>
                                          <p:spTgt spid="9"/>
                                        </p:tgtEl>
                                      </p:cBhvr>
                                    </p:animEffect>
                                    <p:anim calcmode="lin" valueType="num">
                                      <p:cBhvr>
                                        <p:cTn id="15"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0" dur="26">
                                          <p:stCondLst>
                                            <p:cond delay="650"/>
                                          </p:stCondLst>
                                        </p:cTn>
                                        <p:tgtEl>
                                          <p:spTgt spid="9"/>
                                        </p:tgtEl>
                                      </p:cBhvr>
                                      <p:to x="100000" y="60000"/>
                                    </p:animScale>
                                    <p:animScale>
                                      <p:cBhvr>
                                        <p:cTn id="21" dur="166" decel="50000">
                                          <p:stCondLst>
                                            <p:cond delay="676"/>
                                          </p:stCondLst>
                                        </p:cTn>
                                        <p:tgtEl>
                                          <p:spTgt spid="9"/>
                                        </p:tgtEl>
                                      </p:cBhvr>
                                      <p:to x="100000" y="100000"/>
                                    </p:animScale>
                                    <p:animScale>
                                      <p:cBhvr>
                                        <p:cTn id="22" dur="26">
                                          <p:stCondLst>
                                            <p:cond delay="1312"/>
                                          </p:stCondLst>
                                        </p:cTn>
                                        <p:tgtEl>
                                          <p:spTgt spid="9"/>
                                        </p:tgtEl>
                                      </p:cBhvr>
                                      <p:to x="100000" y="80000"/>
                                    </p:animScale>
                                    <p:animScale>
                                      <p:cBhvr>
                                        <p:cTn id="23" dur="166" decel="50000">
                                          <p:stCondLst>
                                            <p:cond delay="1338"/>
                                          </p:stCondLst>
                                        </p:cTn>
                                        <p:tgtEl>
                                          <p:spTgt spid="9"/>
                                        </p:tgtEl>
                                      </p:cBhvr>
                                      <p:to x="100000" y="100000"/>
                                    </p:animScale>
                                    <p:animScale>
                                      <p:cBhvr>
                                        <p:cTn id="24" dur="26">
                                          <p:stCondLst>
                                            <p:cond delay="1642"/>
                                          </p:stCondLst>
                                        </p:cTn>
                                        <p:tgtEl>
                                          <p:spTgt spid="9"/>
                                        </p:tgtEl>
                                      </p:cBhvr>
                                      <p:to x="100000" y="90000"/>
                                    </p:animScale>
                                    <p:animScale>
                                      <p:cBhvr>
                                        <p:cTn id="25" dur="166" decel="50000">
                                          <p:stCondLst>
                                            <p:cond delay="1668"/>
                                          </p:stCondLst>
                                        </p:cTn>
                                        <p:tgtEl>
                                          <p:spTgt spid="9"/>
                                        </p:tgtEl>
                                      </p:cBhvr>
                                      <p:to x="100000" y="100000"/>
                                    </p:animScale>
                                    <p:animScale>
                                      <p:cBhvr>
                                        <p:cTn id="26" dur="26">
                                          <p:stCondLst>
                                            <p:cond delay="1808"/>
                                          </p:stCondLst>
                                        </p:cTn>
                                        <p:tgtEl>
                                          <p:spTgt spid="9"/>
                                        </p:tgtEl>
                                      </p:cBhvr>
                                      <p:to x="100000" y="95000"/>
                                    </p:animScale>
                                    <p:animScale>
                                      <p:cBhvr>
                                        <p:cTn id="27" dur="166" decel="50000">
                                          <p:stCondLst>
                                            <p:cond delay="1834"/>
                                          </p:stCondLst>
                                        </p:cTn>
                                        <p:tgtEl>
                                          <p:spTgt spid="9"/>
                                        </p:tgtEl>
                                      </p:cBhvr>
                                      <p:to x="100000" y="100000"/>
                                    </p:animScale>
                                  </p:childTnLst>
                                </p:cTn>
                              </p:par>
                            </p:childTnLst>
                          </p:cTn>
                        </p:par>
                        <p:par>
                          <p:cTn id="28" fill="hold" nodeType="afterGroup">
                            <p:stCondLst>
                              <p:cond delay="2000"/>
                            </p:stCondLst>
                            <p:childTnLst>
                              <p:par>
                                <p:cTn id="29" presetID="26"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down)">
                                      <p:cBhvr>
                                        <p:cTn id="31" dur="580">
                                          <p:stCondLst>
                                            <p:cond delay="0"/>
                                          </p:stCondLst>
                                        </p:cTn>
                                        <p:tgtEl>
                                          <p:spTgt spid="8"/>
                                        </p:tgtEl>
                                      </p:cBhvr>
                                    </p:animEffect>
                                    <p:anim calcmode="lin" valueType="num">
                                      <p:cBhvr>
                                        <p:cTn id="32"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7" dur="26">
                                          <p:stCondLst>
                                            <p:cond delay="650"/>
                                          </p:stCondLst>
                                        </p:cTn>
                                        <p:tgtEl>
                                          <p:spTgt spid="8"/>
                                        </p:tgtEl>
                                      </p:cBhvr>
                                      <p:to x="100000" y="60000"/>
                                    </p:animScale>
                                    <p:animScale>
                                      <p:cBhvr>
                                        <p:cTn id="38" dur="166" decel="50000">
                                          <p:stCondLst>
                                            <p:cond delay="676"/>
                                          </p:stCondLst>
                                        </p:cTn>
                                        <p:tgtEl>
                                          <p:spTgt spid="8"/>
                                        </p:tgtEl>
                                      </p:cBhvr>
                                      <p:to x="100000" y="100000"/>
                                    </p:animScale>
                                    <p:animScale>
                                      <p:cBhvr>
                                        <p:cTn id="39" dur="26">
                                          <p:stCondLst>
                                            <p:cond delay="1312"/>
                                          </p:stCondLst>
                                        </p:cTn>
                                        <p:tgtEl>
                                          <p:spTgt spid="8"/>
                                        </p:tgtEl>
                                      </p:cBhvr>
                                      <p:to x="100000" y="80000"/>
                                    </p:animScale>
                                    <p:animScale>
                                      <p:cBhvr>
                                        <p:cTn id="40" dur="166" decel="50000">
                                          <p:stCondLst>
                                            <p:cond delay="1338"/>
                                          </p:stCondLst>
                                        </p:cTn>
                                        <p:tgtEl>
                                          <p:spTgt spid="8"/>
                                        </p:tgtEl>
                                      </p:cBhvr>
                                      <p:to x="100000" y="100000"/>
                                    </p:animScale>
                                    <p:animScale>
                                      <p:cBhvr>
                                        <p:cTn id="41" dur="26">
                                          <p:stCondLst>
                                            <p:cond delay="1642"/>
                                          </p:stCondLst>
                                        </p:cTn>
                                        <p:tgtEl>
                                          <p:spTgt spid="8"/>
                                        </p:tgtEl>
                                      </p:cBhvr>
                                      <p:to x="100000" y="90000"/>
                                    </p:animScale>
                                    <p:animScale>
                                      <p:cBhvr>
                                        <p:cTn id="42" dur="166" decel="50000">
                                          <p:stCondLst>
                                            <p:cond delay="1668"/>
                                          </p:stCondLst>
                                        </p:cTn>
                                        <p:tgtEl>
                                          <p:spTgt spid="8"/>
                                        </p:tgtEl>
                                      </p:cBhvr>
                                      <p:to x="100000" y="100000"/>
                                    </p:animScale>
                                    <p:animScale>
                                      <p:cBhvr>
                                        <p:cTn id="43" dur="26">
                                          <p:stCondLst>
                                            <p:cond delay="1808"/>
                                          </p:stCondLst>
                                        </p:cTn>
                                        <p:tgtEl>
                                          <p:spTgt spid="8"/>
                                        </p:tgtEl>
                                      </p:cBhvr>
                                      <p:to x="100000" y="95000"/>
                                    </p:animScale>
                                    <p:animScale>
                                      <p:cBhvr>
                                        <p:cTn id="44" dur="166" decel="50000">
                                          <p:stCondLst>
                                            <p:cond delay="1834"/>
                                          </p:stCondLst>
                                        </p:cTn>
                                        <p:tgtEl>
                                          <p:spTgt spid="8"/>
                                        </p:tgtEl>
                                      </p:cBhvr>
                                      <p:to x="100000" y="100000"/>
                                    </p:animScale>
                                  </p:childTnLst>
                                </p:cTn>
                              </p:par>
                            </p:childTnLst>
                          </p:cTn>
                        </p:par>
                        <p:par>
                          <p:cTn id="45" fill="hold" nodeType="afterGroup">
                            <p:stCondLst>
                              <p:cond delay="4000"/>
                            </p:stCondLst>
                            <p:childTnLst>
                              <p:par>
                                <p:cTn id="46" presetID="26" presetClass="entr" presetSubtype="0" fill="hold" grpId="0"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wipe(down)">
                                      <p:cBhvr>
                                        <p:cTn id="48" dur="580">
                                          <p:stCondLst>
                                            <p:cond delay="0"/>
                                          </p:stCondLst>
                                        </p:cTn>
                                        <p:tgtEl>
                                          <p:spTgt spid="5"/>
                                        </p:tgtEl>
                                      </p:cBhvr>
                                    </p:animEffect>
                                    <p:anim calcmode="lin" valueType="num">
                                      <p:cBhvr>
                                        <p:cTn id="49"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54" dur="26">
                                          <p:stCondLst>
                                            <p:cond delay="650"/>
                                          </p:stCondLst>
                                        </p:cTn>
                                        <p:tgtEl>
                                          <p:spTgt spid="5"/>
                                        </p:tgtEl>
                                      </p:cBhvr>
                                      <p:to x="100000" y="60000"/>
                                    </p:animScale>
                                    <p:animScale>
                                      <p:cBhvr>
                                        <p:cTn id="55" dur="166" decel="50000">
                                          <p:stCondLst>
                                            <p:cond delay="676"/>
                                          </p:stCondLst>
                                        </p:cTn>
                                        <p:tgtEl>
                                          <p:spTgt spid="5"/>
                                        </p:tgtEl>
                                      </p:cBhvr>
                                      <p:to x="100000" y="100000"/>
                                    </p:animScale>
                                    <p:animScale>
                                      <p:cBhvr>
                                        <p:cTn id="56" dur="26">
                                          <p:stCondLst>
                                            <p:cond delay="1312"/>
                                          </p:stCondLst>
                                        </p:cTn>
                                        <p:tgtEl>
                                          <p:spTgt spid="5"/>
                                        </p:tgtEl>
                                      </p:cBhvr>
                                      <p:to x="100000" y="80000"/>
                                    </p:animScale>
                                    <p:animScale>
                                      <p:cBhvr>
                                        <p:cTn id="57" dur="166" decel="50000">
                                          <p:stCondLst>
                                            <p:cond delay="1338"/>
                                          </p:stCondLst>
                                        </p:cTn>
                                        <p:tgtEl>
                                          <p:spTgt spid="5"/>
                                        </p:tgtEl>
                                      </p:cBhvr>
                                      <p:to x="100000" y="100000"/>
                                    </p:animScale>
                                    <p:animScale>
                                      <p:cBhvr>
                                        <p:cTn id="58" dur="26">
                                          <p:stCondLst>
                                            <p:cond delay="1642"/>
                                          </p:stCondLst>
                                        </p:cTn>
                                        <p:tgtEl>
                                          <p:spTgt spid="5"/>
                                        </p:tgtEl>
                                      </p:cBhvr>
                                      <p:to x="100000" y="90000"/>
                                    </p:animScale>
                                    <p:animScale>
                                      <p:cBhvr>
                                        <p:cTn id="59" dur="166" decel="50000">
                                          <p:stCondLst>
                                            <p:cond delay="1668"/>
                                          </p:stCondLst>
                                        </p:cTn>
                                        <p:tgtEl>
                                          <p:spTgt spid="5"/>
                                        </p:tgtEl>
                                      </p:cBhvr>
                                      <p:to x="100000" y="100000"/>
                                    </p:animScale>
                                    <p:animScale>
                                      <p:cBhvr>
                                        <p:cTn id="60" dur="26">
                                          <p:stCondLst>
                                            <p:cond delay="1808"/>
                                          </p:stCondLst>
                                        </p:cTn>
                                        <p:tgtEl>
                                          <p:spTgt spid="5"/>
                                        </p:tgtEl>
                                      </p:cBhvr>
                                      <p:to x="100000" y="95000"/>
                                    </p:animScale>
                                    <p:animScale>
                                      <p:cBhvr>
                                        <p:cTn id="61"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8"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a:spLocks noChangeArrowheads="1"/>
          </p:cNvSpPr>
          <p:nvPr/>
        </p:nvSpPr>
        <p:spPr bwMode="auto">
          <a:xfrm>
            <a:off x="625476" y="1172634"/>
            <a:ext cx="7426325" cy="2893100"/>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600" b="1">
                <a:solidFill>
                  <a:srgbClr val="0000FF"/>
                </a:solidFill>
                <a:latin typeface="Times New Roman" pitchFamily="18" charset="0"/>
                <a:ea typeface="楷体_GB2312" pitchFamily="49" charset="-122"/>
              </a:rPr>
              <a:t>        莎莉文小姐把可怜的布娃娃的碎布扫到炉子边，然后把我的帽子递给我，我知道又可以到外面暖和的阳光里去了。</a:t>
            </a:r>
            <a:endParaRPr lang="en-US" altLang="zh-CN" sz="2600" b="1">
              <a:solidFill>
                <a:srgbClr val="0000FF"/>
              </a:solidFill>
              <a:latin typeface="Times New Roman" pitchFamily="18" charset="0"/>
              <a:ea typeface="楷体_GB2312" pitchFamily="49" charset="-122"/>
            </a:endParaRPr>
          </a:p>
          <a:p>
            <a:r>
              <a:rPr lang="zh-CN" altLang="en-US" sz="2600" b="1">
                <a:solidFill>
                  <a:srgbClr val="0000FF"/>
                </a:solidFill>
                <a:latin typeface="Times New Roman" pitchFamily="18" charset="0"/>
                <a:ea typeface="楷体_GB2312" pitchFamily="49" charset="-122"/>
              </a:rPr>
              <a:t>   </a:t>
            </a:r>
            <a:r>
              <a:rPr lang="en-US" altLang="zh-CN" sz="2600" b="1">
                <a:solidFill>
                  <a:srgbClr val="0000FF"/>
                </a:solidFill>
                <a:latin typeface="Times New Roman" pitchFamily="18" charset="0"/>
                <a:ea typeface="楷体_GB2312" pitchFamily="49" charset="-122"/>
              </a:rPr>
              <a:t>……</a:t>
            </a:r>
            <a:r>
              <a:rPr lang="zh-CN" altLang="en-US" sz="2600" b="1">
                <a:solidFill>
                  <a:srgbClr val="0000FF"/>
                </a:solidFill>
                <a:latin typeface="Times New Roman" pitchFamily="18" charset="0"/>
                <a:ea typeface="楷体_GB2312" pitchFamily="49" charset="-122"/>
              </a:rPr>
              <a:t>莎莉文老师把我的一只手放在喷水口下，一股清凉的水在我手上流过。她在我的另一只手上拼写“</a:t>
            </a:r>
            <a:r>
              <a:rPr lang="en-US" altLang="zh-CN" sz="2600" b="1">
                <a:solidFill>
                  <a:srgbClr val="0000FF"/>
                </a:solidFill>
                <a:latin typeface="Times New Roman" pitchFamily="18" charset="0"/>
                <a:ea typeface="楷体_GB2312" pitchFamily="49" charset="-122"/>
              </a:rPr>
              <a:t>water”——“</a:t>
            </a:r>
            <a:r>
              <a:rPr lang="zh-CN" altLang="en-US" sz="2600" b="1">
                <a:solidFill>
                  <a:srgbClr val="0000FF"/>
                </a:solidFill>
                <a:latin typeface="Times New Roman" pitchFamily="18" charset="0"/>
                <a:ea typeface="楷体_GB2312" pitchFamily="49" charset="-122"/>
              </a:rPr>
              <a:t>水”，起先写得很慢，第二遍就写得快一些。</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530" name="Picture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232526" y="1123951"/>
            <a:ext cx="2760663" cy="5331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a:spLocks noChangeArrowheads="1"/>
          </p:cNvSpPr>
          <p:nvPr/>
        </p:nvSpPr>
        <p:spPr bwMode="auto">
          <a:xfrm>
            <a:off x="534989" y="1016000"/>
            <a:ext cx="5221287" cy="1532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20000"/>
              </a:lnSpc>
            </a:pPr>
            <a:r>
              <a:rPr lang="zh-CN" altLang="en-US" sz="2600" b="1">
                <a:latin typeface="黑体" pitchFamily="49" charset="-122"/>
                <a:ea typeface="黑体" pitchFamily="49" charset="-122"/>
              </a:rPr>
              <a:t>   莎莉文老师抓住时机，巧妙转变教学方法，耐心地用实物触觉感受的方法教“我”学会写“水”。</a:t>
            </a:r>
          </a:p>
        </p:txBody>
      </p:sp>
      <p:sp>
        <p:nvSpPr>
          <p:cNvPr id="7" name="矩形 6"/>
          <p:cNvSpPr>
            <a:spLocks noChangeArrowheads="1"/>
          </p:cNvSpPr>
          <p:nvPr/>
        </p:nvSpPr>
        <p:spPr bwMode="auto">
          <a:xfrm>
            <a:off x="1776414" y="3236384"/>
            <a:ext cx="2244725" cy="572464"/>
          </a:xfrm>
          <a:prstGeom prst="rect">
            <a:avLst/>
          </a:prstGeom>
          <a:solidFill>
            <a:srgbClr val="99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2600" b="1">
                <a:solidFill>
                  <a:srgbClr val="FF0000"/>
                </a:solidFill>
                <a:latin typeface="黑体" pitchFamily="49" charset="-122"/>
                <a:ea typeface="黑体" pitchFamily="49" charset="-122"/>
              </a:rPr>
              <a:t>极强的耐心</a:t>
            </a:r>
          </a:p>
        </p:txBody>
      </p:sp>
      <p:sp>
        <p:nvSpPr>
          <p:cNvPr id="8" name="矩形 7"/>
          <p:cNvSpPr>
            <a:spLocks noChangeArrowheads="1"/>
          </p:cNvSpPr>
          <p:nvPr/>
        </p:nvSpPr>
        <p:spPr bwMode="auto">
          <a:xfrm>
            <a:off x="1776413" y="4394201"/>
            <a:ext cx="3149600" cy="1052596"/>
          </a:xfrm>
          <a:prstGeom prst="rect">
            <a:avLst/>
          </a:prstGeom>
          <a:solidFill>
            <a:srgbClr val="99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2600" b="1">
                <a:solidFill>
                  <a:srgbClr val="FF0000"/>
                </a:solidFill>
                <a:latin typeface="黑体" pitchFamily="49" charset="-122"/>
                <a:ea typeface="黑体" pitchFamily="49" charset="-122"/>
              </a:rPr>
              <a:t>善于抓住教育机会，</a:t>
            </a:r>
            <a:endParaRPr lang="en-US" altLang="zh-CN" sz="2600" b="1">
              <a:solidFill>
                <a:srgbClr val="FF0000"/>
              </a:solidFill>
              <a:latin typeface="黑体" pitchFamily="49" charset="-122"/>
              <a:ea typeface="黑体" pitchFamily="49" charset="-122"/>
            </a:endParaRPr>
          </a:p>
          <a:p>
            <a:pPr>
              <a:lnSpc>
                <a:spcPct val="120000"/>
              </a:lnSpc>
            </a:pPr>
            <a:r>
              <a:rPr lang="zh-CN" altLang="en-US" sz="2600" b="1">
                <a:solidFill>
                  <a:srgbClr val="FF0000"/>
                </a:solidFill>
                <a:latin typeface="黑体" pitchFamily="49" charset="-122"/>
                <a:ea typeface="黑体" pitchFamily="49" charset="-122"/>
              </a:rPr>
              <a:t>开启海伦的思维。</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80">
                                          <p:stCondLst>
                                            <p:cond delay="0"/>
                                          </p:stCondLst>
                                        </p:cTn>
                                        <p:tgtEl>
                                          <p:spTgt spid="7"/>
                                        </p:tgtEl>
                                      </p:cBhvr>
                                    </p:animEffect>
                                    <p:anim calcmode="lin" valueType="num">
                                      <p:cBhvr>
                                        <p:cTn id="13"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8" dur="26">
                                          <p:stCondLst>
                                            <p:cond delay="650"/>
                                          </p:stCondLst>
                                        </p:cTn>
                                        <p:tgtEl>
                                          <p:spTgt spid="7"/>
                                        </p:tgtEl>
                                      </p:cBhvr>
                                      <p:to x="100000" y="60000"/>
                                    </p:animScale>
                                    <p:animScale>
                                      <p:cBhvr>
                                        <p:cTn id="19" dur="166" decel="50000">
                                          <p:stCondLst>
                                            <p:cond delay="676"/>
                                          </p:stCondLst>
                                        </p:cTn>
                                        <p:tgtEl>
                                          <p:spTgt spid="7"/>
                                        </p:tgtEl>
                                      </p:cBhvr>
                                      <p:to x="100000" y="100000"/>
                                    </p:animScale>
                                    <p:animScale>
                                      <p:cBhvr>
                                        <p:cTn id="20" dur="26">
                                          <p:stCondLst>
                                            <p:cond delay="1312"/>
                                          </p:stCondLst>
                                        </p:cTn>
                                        <p:tgtEl>
                                          <p:spTgt spid="7"/>
                                        </p:tgtEl>
                                      </p:cBhvr>
                                      <p:to x="100000" y="80000"/>
                                    </p:animScale>
                                    <p:animScale>
                                      <p:cBhvr>
                                        <p:cTn id="21" dur="166" decel="50000">
                                          <p:stCondLst>
                                            <p:cond delay="1338"/>
                                          </p:stCondLst>
                                        </p:cTn>
                                        <p:tgtEl>
                                          <p:spTgt spid="7"/>
                                        </p:tgtEl>
                                      </p:cBhvr>
                                      <p:to x="100000" y="100000"/>
                                    </p:animScale>
                                    <p:animScale>
                                      <p:cBhvr>
                                        <p:cTn id="22" dur="26">
                                          <p:stCondLst>
                                            <p:cond delay="1642"/>
                                          </p:stCondLst>
                                        </p:cTn>
                                        <p:tgtEl>
                                          <p:spTgt spid="7"/>
                                        </p:tgtEl>
                                      </p:cBhvr>
                                      <p:to x="100000" y="90000"/>
                                    </p:animScale>
                                    <p:animScale>
                                      <p:cBhvr>
                                        <p:cTn id="23" dur="166" decel="50000">
                                          <p:stCondLst>
                                            <p:cond delay="1668"/>
                                          </p:stCondLst>
                                        </p:cTn>
                                        <p:tgtEl>
                                          <p:spTgt spid="7"/>
                                        </p:tgtEl>
                                      </p:cBhvr>
                                      <p:to x="100000" y="100000"/>
                                    </p:animScale>
                                    <p:animScale>
                                      <p:cBhvr>
                                        <p:cTn id="24" dur="26">
                                          <p:stCondLst>
                                            <p:cond delay="1808"/>
                                          </p:stCondLst>
                                        </p:cTn>
                                        <p:tgtEl>
                                          <p:spTgt spid="7"/>
                                        </p:tgtEl>
                                      </p:cBhvr>
                                      <p:to x="100000" y="95000"/>
                                    </p:animScale>
                                    <p:animScale>
                                      <p:cBhvr>
                                        <p:cTn id="25" dur="166" decel="50000">
                                          <p:stCondLst>
                                            <p:cond delay="1834"/>
                                          </p:stCondLst>
                                        </p:cTn>
                                        <p:tgtEl>
                                          <p:spTgt spid="7"/>
                                        </p:tgtEl>
                                      </p:cBhvr>
                                      <p:to x="100000" y="100000"/>
                                    </p:animScale>
                                  </p:childTnLst>
                                </p:cTn>
                              </p:par>
                            </p:childTnLst>
                          </p:cTn>
                        </p:par>
                        <p:par>
                          <p:cTn id="26" fill="hold" nodeType="afterGroup">
                            <p:stCondLst>
                              <p:cond delay="2000"/>
                            </p:stCondLst>
                            <p:childTnLst>
                              <p:par>
                                <p:cTn id="27" presetID="26"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down)">
                                      <p:cBhvr>
                                        <p:cTn id="29" dur="580">
                                          <p:stCondLst>
                                            <p:cond delay="0"/>
                                          </p:stCondLst>
                                        </p:cTn>
                                        <p:tgtEl>
                                          <p:spTgt spid="8"/>
                                        </p:tgtEl>
                                      </p:cBhvr>
                                    </p:animEffect>
                                    <p:anim calcmode="lin" valueType="num">
                                      <p:cBhvr>
                                        <p:cTn id="30"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5" dur="26">
                                          <p:stCondLst>
                                            <p:cond delay="650"/>
                                          </p:stCondLst>
                                        </p:cTn>
                                        <p:tgtEl>
                                          <p:spTgt spid="8"/>
                                        </p:tgtEl>
                                      </p:cBhvr>
                                      <p:to x="100000" y="60000"/>
                                    </p:animScale>
                                    <p:animScale>
                                      <p:cBhvr>
                                        <p:cTn id="36" dur="166" decel="50000">
                                          <p:stCondLst>
                                            <p:cond delay="676"/>
                                          </p:stCondLst>
                                        </p:cTn>
                                        <p:tgtEl>
                                          <p:spTgt spid="8"/>
                                        </p:tgtEl>
                                      </p:cBhvr>
                                      <p:to x="100000" y="100000"/>
                                    </p:animScale>
                                    <p:animScale>
                                      <p:cBhvr>
                                        <p:cTn id="37" dur="26">
                                          <p:stCondLst>
                                            <p:cond delay="1312"/>
                                          </p:stCondLst>
                                        </p:cTn>
                                        <p:tgtEl>
                                          <p:spTgt spid="8"/>
                                        </p:tgtEl>
                                      </p:cBhvr>
                                      <p:to x="100000" y="80000"/>
                                    </p:animScale>
                                    <p:animScale>
                                      <p:cBhvr>
                                        <p:cTn id="38" dur="166" decel="50000">
                                          <p:stCondLst>
                                            <p:cond delay="1338"/>
                                          </p:stCondLst>
                                        </p:cTn>
                                        <p:tgtEl>
                                          <p:spTgt spid="8"/>
                                        </p:tgtEl>
                                      </p:cBhvr>
                                      <p:to x="100000" y="100000"/>
                                    </p:animScale>
                                    <p:animScale>
                                      <p:cBhvr>
                                        <p:cTn id="39" dur="26">
                                          <p:stCondLst>
                                            <p:cond delay="1642"/>
                                          </p:stCondLst>
                                        </p:cTn>
                                        <p:tgtEl>
                                          <p:spTgt spid="8"/>
                                        </p:tgtEl>
                                      </p:cBhvr>
                                      <p:to x="100000" y="90000"/>
                                    </p:animScale>
                                    <p:animScale>
                                      <p:cBhvr>
                                        <p:cTn id="40" dur="166" decel="50000">
                                          <p:stCondLst>
                                            <p:cond delay="1668"/>
                                          </p:stCondLst>
                                        </p:cTn>
                                        <p:tgtEl>
                                          <p:spTgt spid="8"/>
                                        </p:tgtEl>
                                      </p:cBhvr>
                                      <p:to x="100000" y="100000"/>
                                    </p:animScale>
                                    <p:animScale>
                                      <p:cBhvr>
                                        <p:cTn id="41" dur="26">
                                          <p:stCondLst>
                                            <p:cond delay="1808"/>
                                          </p:stCondLst>
                                        </p:cTn>
                                        <p:tgtEl>
                                          <p:spTgt spid="8"/>
                                        </p:tgtEl>
                                      </p:cBhvr>
                                      <p:to x="100000" y="95000"/>
                                    </p:animScale>
                                    <p:animScale>
                                      <p:cBhvr>
                                        <p:cTn id="42"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877888" y="452967"/>
            <a:ext cx="6578600" cy="1052596"/>
          </a:xfrm>
          <a:prstGeom prst="rect">
            <a:avLst/>
          </a:prstGeom>
          <a:noFill/>
        </p:spPr>
        <p:txBody>
          <a:bodyPr>
            <a:spAutoFit/>
          </a:bodyPr>
          <a:lstStyle/>
          <a:p>
            <a:pPr>
              <a:lnSpc>
                <a:spcPct val="120000"/>
              </a:lnSpc>
              <a:buFontTx/>
              <a:buNone/>
              <a:defRPr/>
            </a:pPr>
            <a:r>
              <a:rPr lang="zh-CN" altLang="en-US" sz="2600" b="1" dirty="0">
                <a:latin typeface="+mj-ea"/>
                <a:ea typeface="+mj-ea"/>
              </a:rPr>
              <a:t>    文中也有不少描写作者的句子，结合相关句子，谈谈海伦是个怎样的人？</a:t>
            </a:r>
            <a:endParaRPr lang="en-US" altLang="zh-CN" sz="2600" b="1" dirty="0">
              <a:latin typeface="+mj-ea"/>
              <a:ea typeface="+mj-ea"/>
            </a:endParaRPr>
          </a:p>
        </p:txBody>
      </p:sp>
      <p:sp>
        <p:nvSpPr>
          <p:cNvPr id="6" name="TextBox 5"/>
          <p:cNvSpPr txBox="1">
            <a:spLocks noChangeArrowheads="1"/>
          </p:cNvSpPr>
          <p:nvPr/>
        </p:nvSpPr>
        <p:spPr bwMode="auto">
          <a:xfrm>
            <a:off x="877889" y="1989667"/>
            <a:ext cx="7221537" cy="2092881"/>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600" b="1">
                <a:solidFill>
                  <a:srgbClr val="0000FF"/>
                </a:solidFill>
                <a:latin typeface="楷体_GB2312" pitchFamily="49" charset="-122"/>
                <a:ea typeface="楷体_GB2312" pitchFamily="49" charset="-122"/>
              </a:rPr>
              <a:t>    我对手指游戏产生了兴趣，并且模仿着在她手上画。</a:t>
            </a:r>
            <a:endParaRPr lang="en-US" altLang="zh-CN" sz="2600" b="1">
              <a:solidFill>
                <a:srgbClr val="0000FF"/>
              </a:solidFill>
              <a:latin typeface="楷体_GB2312" pitchFamily="49" charset="-122"/>
              <a:ea typeface="楷体_GB2312" pitchFamily="49" charset="-122"/>
            </a:endParaRPr>
          </a:p>
          <a:p>
            <a:pPr eaLnBrk="1" hangingPunct="1"/>
            <a:r>
              <a:rPr lang="zh-CN" altLang="en-US" sz="2600" b="1">
                <a:solidFill>
                  <a:srgbClr val="0000FF"/>
                </a:solidFill>
                <a:latin typeface="楷体_GB2312" pitchFamily="49" charset="-122"/>
                <a:ea typeface="楷体_GB2312" pitchFamily="49" charset="-122"/>
              </a:rPr>
              <a:t>   我并不知道这就是在写字，甚至也不知道世界上有文字这种东西。我不过是依样画葫芦模仿莎莉文老师的动作而已。</a:t>
            </a:r>
            <a:endParaRPr lang="en-US" altLang="zh-CN" sz="2600" b="1">
              <a:solidFill>
                <a:srgbClr val="0000FF"/>
              </a:solidFill>
              <a:latin typeface="楷体_GB2312" pitchFamily="49" charset="-122"/>
              <a:ea typeface="楷体_GB2312" pitchFamily="49" charset="-122"/>
            </a:endParaRPr>
          </a:p>
        </p:txBody>
      </p:sp>
      <p:sp>
        <p:nvSpPr>
          <p:cNvPr id="3" name="TextBox 2"/>
          <p:cNvSpPr txBox="1">
            <a:spLocks noChangeArrowheads="1"/>
          </p:cNvSpPr>
          <p:nvPr/>
        </p:nvSpPr>
        <p:spPr bwMode="auto">
          <a:xfrm>
            <a:off x="2173288" y="5211234"/>
            <a:ext cx="2194832" cy="492443"/>
          </a:xfrm>
          <a:prstGeom prst="rect">
            <a:avLst/>
          </a:prstGeom>
          <a:solidFill>
            <a:srgbClr val="99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600" b="1">
                <a:solidFill>
                  <a:srgbClr val="FF00FF"/>
                </a:solidFill>
                <a:ea typeface="黑体" pitchFamily="49" charset="-122"/>
              </a:rPr>
              <a:t>强烈的好奇心</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1"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2)">
                                      <p:cBhvr>
                                        <p:cTn id="13" dur="2000"/>
                                        <p:tgtEl>
                                          <p:spTgt spid="6"/>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2314576" y="770467"/>
            <a:ext cx="5802313" cy="2012859"/>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20000"/>
              </a:lnSpc>
            </a:pPr>
            <a:r>
              <a:rPr lang="zh-CN" altLang="en-US" sz="2600" b="1">
                <a:solidFill>
                  <a:srgbClr val="0000FF"/>
                </a:solidFill>
                <a:latin typeface="楷体_GB2312" pitchFamily="49" charset="-122"/>
                <a:ea typeface="楷体_GB2312" pitchFamily="49" charset="-122"/>
              </a:rPr>
              <a:t>    井房的经历使我求知的欲望油然而生。啊！原来宇宙万物都各有名称，每个名称都能启发我新的思想。我开始以充满新奇的眼光看待每一样东西。</a:t>
            </a:r>
            <a:endParaRPr lang="en-US" altLang="zh-CN" sz="2600" b="1">
              <a:solidFill>
                <a:srgbClr val="0000FF"/>
              </a:solidFill>
              <a:latin typeface="楷体_GB2312" pitchFamily="49" charset="-122"/>
              <a:ea typeface="楷体_GB2312" pitchFamily="49" charset="-122"/>
            </a:endParaRPr>
          </a:p>
        </p:txBody>
      </p:sp>
      <p:sp>
        <p:nvSpPr>
          <p:cNvPr id="3" name="TextBox 2"/>
          <p:cNvSpPr txBox="1">
            <a:spLocks noChangeArrowheads="1"/>
          </p:cNvSpPr>
          <p:nvPr/>
        </p:nvSpPr>
        <p:spPr bwMode="auto">
          <a:xfrm>
            <a:off x="3819526" y="4409018"/>
            <a:ext cx="2194832" cy="492443"/>
          </a:xfrm>
          <a:prstGeom prst="rect">
            <a:avLst/>
          </a:prstGeom>
          <a:solidFill>
            <a:srgbClr val="99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600" b="1">
                <a:solidFill>
                  <a:srgbClr val="FF00FF"/>
                </a:solidFill>
                <a:ea typeface="黑体" pitchFamily="49" charset="-122"/>
              </a:rPr>
              <a:t>执著的求知欲</a:t>
            </a:r>
          </a:p>
        </p:txBody>
      </p:sp>
      <p:pic>
        <p:nvPicPr>
          <p:cNvPr id="24580"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2410884"/>
            <a:ext cx="2135188" cy="4174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2)">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Box 4"/>
          <p:cNvSpPr txBox="1">
            <a:spLocks noChangeArrowheads="1"/>
          </p:cNvSpPr>
          <p:nvPr/>
        </p:nvSpPr>
        <p:spPr bwMode="auto">
          <a:xfrm>
            <a:off x="469901" y="590552"/>
            <a:ext cx="7788275" cy="1532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20000"/>
              </a:lnSpc>
            </a:pPr>
            <a:r>
              <a:rPr lang="zh-CN" altLang="en-US" sz="2600" b="1">
                <a:latin typeface="黑体" pitchFamily="49" charset="-122"/>
                <a:ea typeface="黑体" pitchFamily="49" charset="-122"/>
              </a:rPr>
              <a:t>　　在第</a:t>
            </a:r>
            <a:r>
              <a:rPr lang="en-US" altLang="zh-CN" sz="2600" b="1">
                <a:latin typeface="黑体" pitchFamily="49" charset="-122"/>
                <a:ea typeface="黑体" pitchFamily="49" charset="-122"/>
              </a:rPr>
              <a:t>11</a:t>
            </a:r>
            <a:r>
              <a:rPr lang="zh-CN" altLang="en-US" sz="2600" b="1">
                <a:latin typeface="黑体" pitchFamily="49" charset="-122"/>
                <a:ea typeface="黑体" pitchFamily="49" charset="-122"/>
              </a:rPr>
              <a:t>段中，作者为什么说“水唤醒了我的灵魂，并给予我光明、希望、快乐和自由”？这说明了什么？</a:t>
            </a:r>
          </a:p>
        </p:txBody>
      </p:sp>
      <p:sp>
        <p:nvSpPr>
          <p:cNvPr id="17" name="矩形 16"/>
          <p:cNvSpPr>
            <a:spLocks noChangeArrowheads="1"/>
          </p:cNvSpPr>
          <p:nvPr/>
        </p:nvSpPr>
        <p:spPr bwMode="auto">
          <a:xfrm>
            <a:off x="469901" y="2448985"/>
            <a:ext cx="8029575" cy="3213187"/>
          </a:xfrm>
          <a:prstGeom prst="rect">
            <a:avLst/>
          </a:prstGeom>
          <a:noFill/>
          <a:ln>
            <a:noFill/>
          </a:ln>
          <a:extLst/>
        </p:spPr>
        <p:txBody>
          <a:bodyPr>
            <a:spAutoFit/>
          </a:bodyPr>
          <a:lstStyle/>
          <a:p>
            <a:pPr>
              <a:lnSpc>
                <a:spcPct val="130000"/>
              </a:lnSpc>
              <a:buFontTx/>
              <a:buNone/>
              <a:defRPr/>
            </a:pPr>
            <a:r>
              <a:rPr lang="zh-CN" altLang="en-US" sz="2600" b="1" dirty="0">
                <a:solidFill>
                  <a:srgbClr val="FF0000"/>
                </a:solidFill>
                <a:latin typeface="+mj-ea"/>
                <a:ea typeface="+mj-ea"/>
              </a:rPr>
              <a:t>    去井房之前，作者处在黑暗而沉寂的世界中，陷进了痛苦的深渊。去井房后，井房的经历，不仅让海伦懂得了“水”这个词表达的具体内容，也让她第一次获得了事物的概念，获得了生命的意识和感情，也拥有了求知的无比美好的感受。这是思维的一次飞跃。</a:t>
            </a:r>
            <a:endParaRPr lang="en-US" altLang="zh-CN" sz="2600" b="1" dirty="0">
              <a:solidFill>
                <a:srgbClr val="FF0000"/>
              </a:solidFill>
              <a:latin typeface="+mj-ea"/>
              <a:ea typeface="+mj-ea"/>
            </a:endParaRPr>
          </a:p>
          <a:p>
            <a:pPr>
              <a:lnSpc>
                <a:spcPct val="130000"/>
              </a:lnSpc>
              <a:buFontTx/>
              <a:buNone/>
              <a:defRPr/>
            </a:pPr>
            <a:r>
              <a:rPr lang="zh-CN" altLang="en-US" sz="2600" b="1" dirty="0">
                <a:solidFill>
                  <a:srgbClr val="FF0000"/>
                </a:solidFill>
                <a:latin typeface="+mj-ea"/>
                <a:ea typeface="+mj-ea"/>
              </a:rPr>
              <a:t>说明老师的教育艺术的成功。</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barn(inVertical)">
                                      <p:cBhvr>
                                        <p:cTn id="1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矩形 2"/>
          <p:cNvSpPr>
            <a:spLocks noChangeArrowheads="1"/>
          </p:cNvSpPr>
          <p:nvPr/>
        </p:nvSpPr>
        <p:spPr bwMode="auto">
          <a:xfrm>
            <a:off x="598489" y="611718"/>
            <a:ext cx="7488237"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2400" b="1">
                <a:solidFill>
                  <a:srgbClr val="0000FF"/>
                </a:solidFill>
                <a:latin typeface="楷体_GB2312" pitchFamily="49" charset="-122"/>
                <a:ea typeface="楷体_GB2312" pitchFamily="49" charset="-122"/>
              </a:rPr>
              <a:t>     记得那个美好的夜晚，我独自躺在床上，心中充满了喜悦，企盼着新的一天快些来到。啊！世界上还有比我更幸福的孩子吗？</a:t>
            </a:r>
          </a:p>
        </p:txBody>
      </p:sp>
      <p:sp>
        <p:nvSpPr>
          <p:cNvPr id="6" name="矩形 5"/>
          <p:cNvSpPr>
            <a:spLocks noChangeArrowheads="1"/>
          </p:cNvSpPr>
          <p:nvPr/>
        </p:nvSpPr>
        <p:spPr bwMode="auto">
          <a:xfrm>
            <a:off x="749301" y="3232151"/>
            <a:ext cx="7732713" cy="2012859"/>
          </a:xfrm>
          <a:prstGeom prst="rect">
            <a:avLst/>
          </a:prstGeom>
          <a:noFill/>
          <a:ln>
            <a:noFill/>
          </a:ln>
          <a:extLst/>
        </p:spPr>
        <p:txBody>
          <a:bodyPr>
            <a:spAutoFit/>
          </a:bodyPr>
          <a:lstStyle/>
          <a:p>
            <a:pPr>
              <a:lnSpc>
                <a:spcPct val="120000"/>
              </a:lnSpc>
              <a:buFontTx/>
              <a:buNone/>
              <a:defRPr/>
            </a:pPr>
            <a:r>
              <a:rPr lang="zh-CN" altLang="en-US" sz="2600" b="1" dirty="0">
                <a:solidFill>
                  <a:srgbClr val="FF0000"/>
                </a:solidFill>
                <a:latin typeface="+mj-ea"/>
                <a:ea typeface="+mj-ea"/>
              </a:rPr>
              <a:t>    这是一个反问句，强烈抒发了“我”在求知中获得的幸福体验。“我”对生活有了全新的认识，有了强烈的爱，对生活有了幸福的感受，从而对生活充满了信心。</a:t>
            </a:r>
          </a:p>
        </p:txBody>
      </p:sp>
      <p:sp>
        <p:nvSpPr>
          <p:cNvPr id="4" name="矩形 3"/>
          <p:cNvSpPr>
            <a:spLocks noChangeArrowheads="1"/>
          </p:cNvSpPr>
          <p:nvPr/>
        </p:nvSpPr>
        <p:spPr bwMode="auto">
          <a:xfrm>
            <a:off x="1144589" y="2501901"/>
            <a:ext cx="6942137"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2600" b="1">
                <a:ea typeface="黑体" pitchFamily="49" charset="-122"/>
              </a:rPr>
              <a:t>如何理解这段话？</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ircle(in)">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9944" name="Picture 8" descr="http://attach.wzdsb.net/blog_attachment/201310/15/16815952_1381813963l6PT.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481764" y="2722034"/>
            <a:ext cx="2581275" cy="3710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a:spLocks noChangeArrowheads="1"/>
          </p:cNvSpPr>
          <p:nvPr/>
        </p:nvSpPr>
        <p:spPr bwMode="auto">
          <a:xfrm>
            <a:off x="550864" y="842433"/>
            <a:ext cx="6942137"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2600" b="1">
                <a:ea typeface="黑体" pitchFamily="49" charset="-122"/>
              </a:rPr>
              <a:t>试谈谈“我”转变前后的不同感受。</a:t>
            </a:r>
          </a:p>
        </p:txBody>
      </p:sp>
      <p:sp>
        <p:nvSpPr>
          <p:cNvPr id="3" name="矩形 2"/>
          <p:cNvSpPr>
            <a:spLocks noChangeArrowheads="1"/>
          </p:cNvSpPr>
          <p:nvPr/>
        </p:nvSpPr>
        <p:spPr bwMode="auto">
          <a:xfrm>
            <a:off x="463551" y="1797051"/>
            <a:ext cx="7115175"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2600" b="1">
                <a:solidFill>
                  <a:srgbClr val="FF0000"/>
                </a:solidFill>
                <a:ea typeface="黑体" pitchFamily="49" charset="-122"/>
              </a:rPr>
              <a:t>转变前：我整天处于黑暗、寂静的世界之中，根本就不会有温柔和同情。</a:t>
            </a:r>
            <a:endParaRPr lang="en-US" altLang="zh-CN" sz="2600" b="1">
              <a:solidFill>
                <a:srgbClr val="FF0000"/>
              </a:solidFill>
              <a:ea typeface="黑体" pitchFamily="49" charset="-122"/>
            </a:endParaRPr>
          </a:p>
          <a:p>
            <a:pPr>
              <a:lnSpc>
                <a:spcPct val="120000"/>
              </a:lnSpc>
            </a:pPr>
            <a:r>
              <a:rPr lang="zh-CN" altLang="en-US" sz="2600" b="1">
                <a:solidFill>
                  <a:srgbClr val="FF0000"/>
                </a:solidFill>
                <a:ea typeface="黑体" pitchFamily="49" charset="-122"/>
              </a:rPr>
              <a:t></a:t>
            </a:r>
          </a:p>
          <a:p>
            <a:pPr>
              <a:lnSpc>
                <a:spcPct val="120000"/>
              </a:lnSpc>
            </a:pPr>
            <a:r>
              <a:rPr lang="zh-CN" altLang="en-US" sz="2600" b="1">
                <a:solidFill>
                  <a:srgbClr val="FF0000"/>
                </a:solidFill>
                <a:ea typeface="黑体" pitchFamily="49" charset="-122"/>
              </a:rPr>
              <a:t>转变后：我感到自己是世界上最幸福的孩子，企盼着新的一天快些来到。</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42" presetClass="entr" presetSubtype="0" fill="hold" nodeType="withEffect">
                                  <p:stCondLst>
                                    <p:cond delay="0"/>
                                  </p:stCondLst>
                                  <p:childTnLst>
                                    <p:set>
                                      <p:cBhvr>
                                        <p:cTn id="10" dur="1" fill="hold">
                                          <p:stCondLst>
                                            <p:cond delay="0"/>
                                          </p:stCondLst>
                                        </p:cTn>
                                        <p:tgtEl>
                                          <p:spTgt spid="39944"/>
                                        </p:tgtEl>
                                        <p:attrNameLst>
                                          <p:attrName>style.visibility</p:attrName>
                                        </p:attrNameLst>
                                      </p:cBhvr>
                                      <p:to>
                                        <p:strVal val="visible"/>
                                      </p:to>
                                    </p:set>
                                    <p:animEffect transition="in" filter="fade">
                                      <p:cBhvr>
                                        <p:cTn id="11" dur="1000"/>
                                        <p:tgtEl>
                                          <p:spTgt spid="39944"/>
                                        </p:tgtEl>
                                      </p:cBhvr>
                                    </p:animEffect>
                                    <p:anim calcmode="lin" valueType="num">
                                      <p:cBhvr>
                                        <p:cTn id="12" dur="1000" fill="hold"/>
                                        <p:tgtEl>
                                          <p:spTgt spid="39944"/>
                                        </p:tgtEl>
                                        <p:attrNameLst>
                                          <p:attrName>ppt_x</p:attrName>
                                        </p:attrNameLst>
                                      </p:cBhvr>
                                      <p:tavLst>
                                        <p:tav tm="0">
                                          <p:val>
                                            <p:strVal val="#ppt_x"/>
                                          </p:val>
                                        </p:tav>
                                        <p:tav tm="100000">
                                          <p:val>
                                            <p:strVal val="#ppt_x"/>
                                          </p:val>
                                        </p:tav>
                                      </p:tavLst>
                                    </p:anim>
                                    <p:anim calcmode="lin" valueType="num">
                                      <p:cBhvr>
                                        <p:cTn id="13" dur="1000" fill="hold"/>
                                        <p:tgtEl>
                                          <p:spTgt spid="39944"/>
                                        </p:tgtEl>
                                        <p:attrNameLst>
                                          <p:attrName>ppt_y</p:attrName>
                                        </p:attrNameLst>
                                      </p:cBhvr>
                                      <p:tavLst>
                                        <p:tav tm="0">
                                          <p:val>
                                            <p:strVal val="#ppt_y+.1"/>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4"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wipe(down)">
                                      <p:cBhvr>
                                        <p:cTn id="18" dur="500"/>
                                        <p:tgtEl>
                                          <p:spTgt spid="3">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4"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8674" name="组合 3"/>
          <p:cNvGrpSpPr>
            <a:grpSpLocks/>
          </p:cNvGrpSpPr>
          <p:nvPr/>
        </p:nvGrpSpPr>
        <p:grpSpPr bwMode="auto">
          <a:xfrm>
            <a:off x="184151" y="351368"/>
            <a:ext cx="2062163" cy="726017"/>
            <a:chOff x="1438698" y="982657"/>
            <a:chExt cx="2498303" cy="616461"/>
          </a:xfrm>
        </p:grpSpPr>
        <p:pic>
          <p:nvPicPr>
            <p:cNvPr id="28676" name="图片 1"/>
            <p:cNvPicPr>
              <a:picLocks noChangeAspect="1" noChangeArrowheads="1"/>
            </p:cNvPicPr>
            <p:nvPr/>
          </p:nvPicPr>
          <p:blipFill>
            <a:blip r:embed="rId3" cstate="email">
              <a:clrChange>
                <a:clrFrom>
                  <a:srgbClr val="FFFEFD"/>
                </a:clrFrom>
                <a:clrTo>
                  <a:srgbClr val="FFFEFD">
                    <a:alpha val="0"/>
                  </a:srgbClr>
                </a:clrTo>
              </a:clrChange>
              <a:extLst>
                <a:ext uri="{28A0092B-C50C-407E-A947-70E740481C1C}">
                  <a14:useLocalDpi xmlns:a14="http://schemas.microsoft.com/office/drawing/2010/main"/>
                </a:ext>
              </a:extLst>
            </a:blip>
            <a:srcRect/>
            <a:stretch>
              <a:fillRect/>
            </a:stretch>
          </p:blipFill>
          <p:spPr bwMode="auto">
            <a:xfrm>
              <a:off x="1527259" y="991683"/>
              <a:ext cx="2409742" cy="607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文本框 2"/>
            <p:cNvSpPr txBox="1">
              <a:spLocks noChangeArrowheads="1"/>
            </p:cNvSpPr>
            <p:nvPr/>
          </p:nvSpPr>
          <p:spPr bwMode="auto">
            <a:xfrm>
              <a:off x="1438698" y="982657"/>
              <a:ext cx="2076874" cy="444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800" b="1" dirty="0">
                  <a:solidFill>
                    <a:srgbClr val="0070C0"/>
                  </a:solidFill>
                  <a:latin typeface="黑体" pitchFamily="49" charset="-122"/>
                  <a:ea typeface="黑体" pitchFamily="49" charset="-122"/>
                </a:rPr>
                <a:t>深入探究</a:t>
              </a:r>
            </a:p>
          </p:txBody>
        </p:sp>
      </p:grpSp>
      <p:sp>
        <p:nvSpPr>
          <p:cNvPr id="2" name="矩形 1"/>
          <p:cNvSpPr>
            <a:spLocks noChangeArrowheads="1"/>
          </p:cNvSpPr>
          <p:nvPr/>
        </p:nvSpPr>
        <p:spPr bwMode="auto">
          <a:xfrm>
            <a:off x="620714" y="1318684"/>
            <a:ext cx="7608887" cy="3422475"/>
          </a:xfrm>
          <a:prstGeom prst="rect">
            <a:avLst/>
          </a:prstGeom>
          <a:noFill/>
          <a:ln>
            <a:noFill/>
          </a:ln>
          <a:extLst/>
        </p:spPr>
        <p:txBody>
          <a:bodyPr>
            <a:spAutoFit/>
          </a:bodyPr>
          <a:lstStyle/>
          <a:p>
            <a:pPr>
              <a:lnSpc>
                <a:spcPct val="110000"/>
              </a:lnSpc>
              <a:spcBef>
                <a:spcPts val="600"/>
              </a:spcBef>
              <a:buFontTx/>
              <a:buNone/>
              <a:defRPr/>
            </a:pPr>
            <a:r>
              <a:rPr lang="en-US" altLang="zh-CN" sz="2400" b="1" dirty="0">
                <a:solidFill>
                  <a:srgbClr val="0000FF"/>
                </a:solidFill>
                <a:latin typeface="+mj-ea"/>
                <a:ea typeface="+mj-ea"/>
              </a:rPr>
              <a:t>1.</a:t>
            </a:r>
            <a:r>
              <a:rPr lang="zh-CN" altLang="en-US" sz="2400" b="1" dirty="0">
                <a:solidFill>
                  <a:srgbClr val="0000FF"/>
                </a:solidFill>
                <a:latin typeface="+mj-ea"/>
                <a:ea typeface="+mj-ea"/>
              </a:rPr>
              <a:t>标题中的“再塑生命”是什么意思？</a:t>
            </a:r>
          </a:p>
          <a:p>
            <a:pPr>
              <a:lnSpc>
                <a:spcPct val="150000"/>
              </a:lnSpc>
              <a:spcBef>
                <a:spcPts val="600"/>
              </a:spcBef>
              <a:buFontTx/>
              <a:buNone/>
              <a:defRPr/>
            </a:pPr>
            <a:r>
              <a:rPr lang="en-US" altLang="zh-CN" sz="2400" b="1" dirty="0">
                <a:solidFill>
                  <a:srgbClr val="0000FF"/>
                </a:solidFill>
                <a:latin typeface="+mj-ea"/>
                <a:ea typeface="+mj-ea"/>
              </a:rPr>
              <a:t>   </a:t>
            </a:r>
            <a:r>
              <a:rPr lang="en-US" altLang="zh-CN" sz="2400" b="1" dirty="0">
                <a:latin typeface="+mj-ea"/>
                <a:ea typeface="+mj-ea"/>
              </a:rPr>
              <a:t> </a:t>
            </a:r>
            <a:r>
              <a:rPr lang="zh-CN" altLang="en-US" sz="2400" b="1" dirty="0">
                <a:latin typeface="+mj-ea"/>
                <a:ea typeface="+mj-ea"/>
              </a:rPr>
              <a:t>字面上意指“重新塑造生命、重新获得生命”。</a:t>
            </a:r>
            <a:endParaRPr lang="en-US" altLang="zh-CN" sz="2400" b="1" dirty="0">
              <a:latin typeface="+mj-ea"/>
              <a:ea typeface="+mj-ea"/>
            </a:endParaRPr>
          </a:p>
          <a:p>
            <a:pPr>
              <a:lnSpc>
                <a:spcPct val="150000"/>
              </a:lnSpc>
              <a:spcBef>
                <a:spcPts val="600"/>
              </a:spcBef>
              <a:buFontTx/>
              <a:buNone/>
              <a:defRPr/>
            </a:pPr>
            <a:r>
              <a:rPr lang="en-US" altLang="zh-CN" sz="2400" b="1" dirty="0">
                <a:latin typeface="+mj-ea"/>
                <a:ea typeface="+mj-ea"/>
              </a:rPr>
              <a:t>    </a:t>
            </a:r>
            <a:r>
              <a:rPr lang="zh-CN" altLang="en-US" sz="2400" b="1" dirty="0">
                <a:latin typeface="+mj-ea"/>
                <a:ea typeface="+mj-ea"/>
              </a:rPr>
              <a:t>在本文中是指海伦的生命希望和热诚在安妮老师的教育下被唤醒，使她从寂静又黑暗的孤独世界回到了光明和快乐之中。她的人生因此发生了伟大转折。生命的意义焕然一新。</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arn(inVertical)">
                                      <p:cBhvr>
                                        <p:cTn id="15"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ext Box 12"/>
          <p:cNvSpPr txBox="1">
            <a:spLocks noChangeArrowheads="1"/>
          </p:cNvSpPr>
          <p:nvPr/>
        </p:nvSpPr>
        <p:spPr bwMode="auto">
          <a:xfrm>
            <a:off x="3525839" y="3989918"/>
            <a:ext cx="193992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en-US" sz="2400" b="1">
                <a:latin typeface="黑体" pitchFamily="49" charset="-122"/>
                <a:ea typeface="黑体" pitchFamily="49" charset="-122"/>
              </a:rPr>
              <a:t>热爱生活</a:t>
            </a:r>
            <a:endParaRPr lang="en-US" altLang="zh-CN" sz="2400" b="1">
              <a:latin typeface="黑体" pitchFamily="49" charset="-122"/>
              <a:ea typeface="黑体" pitchFamily="49" charset="-122"/>
            </a:endParaRPr>
          </a:p>
          <a:p>
            <a:pPr eaLnBrk="1" hangingPunct="1">
              <a:lnSpc>
                <a:spcPct val="150000"/>
              </a:lnSpc>
            </a:pPr>
            <a:r>
              <a:rPr lang="zh-CN" altLang="en-US" sz="2400" b="1">
                <a:latin typeface="黑体" pitchFamily="49" charset="-122"/>
                <a:ea typeface="黑体" pitchFamily="49" charset="-122"/>
              </a:rPr>
              <a:t>敏而好学</a:t>
            </a:r>
            <a:endParaRPr lang="en-US" altLang="zh-CN" sz="2400" b="1">
              <a:latin typeface="黑体" pitchFamily="49" charset="-122"/>
              <a:ea typeface="黑体" pitchFamily="49" charset="-122"/>
            </a:endParaRPr>
          </a:p>
          <a:p>
            <a:pPr eaLnBrk="1" hangingPunct="1">
              <a:lnSpc>
                <a:spcPct val="150000"/>
              </a:lnSpc>
            </a:pPr>
            <a:r>
              <a:rPr lang="zh-CN" altLang="en-US" sz="2400" b="1">
                <a:latin typeface="黑体" pitchFamily="49" charset="-122"/>
                <a:ea typeface="黑体" pitchFamily="49" charset="-122"/>
              </a:rPr>
              <a:t>坚忍不拔</a:t>
            </a:r>
          </a:p>
        </p:txBody>
      </p:sp>
      <p:grpSp>
        <p:nvGrpSpPr>
          <p:cNvPr id="29699" name="组合 3"/>
          <p:cNvGrpSpPr>
            <a:grpSpLocks/>
          </p:cNvGrpSpPr>
          <p:nvPr/>
        </p:nvGrpSpPr>
        <p:grpSpPr bwMode="auto">
          <a:xfrm>
            <a:off x="184151" y="351368"/>
            <a:ext cx="2062163" cy="726017"/>
            <a:chOff x="1438698" y="982657"/>
            <a:chExt cx="2498303" cy="616461"/>
          </a:xfrm>
        </p:grpSpPr>
        <p:pic>
          <p:nvPicPr>
            <p:cNvPr id="29713" name="图片 1"/>
            <p:cNvPicPr>
              <a:picLocks noChangeAspect="1" noChangeArrowheads="1"/>
            </p:cNvPicPr>
            <p:nvPr/>
          </p:nvPicPr>
          <p:blipFill>
            <a:blip r:embed="rId3" cstate="email">
              <a:clrChange>
                <a:clrFrom>
                  <a:srgbClr val="FFFEFD"/>
                </a:clrFrom>
                <a:clrTo>
                  <a:srgbClr val="FFFEFD">
                    <a:alpha val="0"/>
                  </a:srgbClr>
                </a:clrTo>
              </a:clrChange>
              <a:extLst>
                <a:ext uri="{28A0092B-C50C-407E-A947-70E740481C1C}">
                  <a14:useLocalDpi xmlns:a14="http://schemas.microsoft.com/office/drawing/2010/main"/>
                </a:ext>
              </a:extLst>
            </a:blip>
            <a:srcRect/>
            <a:stretch>
              <a:fillRect/>
            </a:stretch>
          </p:blipFill>
          <p:spPr bwMode="auto">
            <a:xfrm>
              <a:off x="1527259" y="991683"/>
              <a:ext cx="2409742" cy="607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14" name="文本框 2"/>
            <p:cNvSpPr txBox="1">
              <a:spLocks noChangeArrowheads="1"/>
            </p:cNvSpPr>
            <p:nvPr/>
          </p:nvSpPr>
          <p:spPr bwMode="auto">
            <a:xfrm>
              <a:off x="1438698" y="982657"/>
              <a:ext cx="2076874" cy="444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800" b="1">
                  <a:solidFill>
                    <a:srgbClr val="0070C0"/>
                  </a:solidFill>
                  <a:latin typeface="黑体" pitchFamily="49" charset="-122"/>
                  <a:ea typeface="黑体" pitchFamily="49" charset="-122"/>
                </a:rPr>
                <a:t>结构梳理</a:t>
              </a:r>
            </a:p>
          </p:txBody>
        </p:sp>
      </p:grpSp>
      <p:sp>
        <p:nvSpPr>
          <p:cNvPr id="6" name="Text Box 12"/>
          <p:cNvSpPr txBox="1">
            <a:spLocks noChangeArrowheads="1"/>
          </p:cNvSpPr>
          <p:nvPr/>
        </p:nvSpPr>
        <p:spPr bwMode="auto">
          <a:xfrm>
            <a:off x="3698875" y="1212851"/>
            <a:ext cx="15938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en-US" sz="2400" b="1" dirty="0">
                <a:solidFill>
                  <a:srgbClr val="FF0000"/>
                </a:solidFill>
                <a:latin typeface="黑体" pitchFamily="49" charset="-122"/>
                <a:ea typeface="黑体" pitchFamily="49" charset="-122"/>
              </a:rPr>
              <a:t>教“我”认识事物</a:t>
            </a:r>
          </a:p>
        </p:txBody>
      </p:sp>
      <p:sp>
        <p:nvSpPr>
          <p:cNvPr id="13" name="左大括号 12"/>
          <p:cNvSpPr/>
          <p:nvPr/>
        </p:nvSpPr>
        <p:spPr>
          <a:xfrm>
            <a:off x="3314701" y="4250267"/>
            <a:ext cx="258763" cy="1875367"/>
          </a:xfrm>
          <a:prstGeom prst="leftBrace">
            <a:avLst/>
          </a:prstGeom>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buFontTx/>
              <a:buNone/>
              <a:defRPr/>
            </a:pPr>
            <a:endParaRPr lang="zh-CN" altLang="en-US"/>
          </a:p>
        </p:txBody>
      </p:sp>
      <p:sp>
        <p:nvSpPr>
          <p:cNvPr id="14" name="Text Box 12"/>
          <p:cNvSpPr txBox="1">
            <a:spLocks noChangeArrowheads="1"/>
          </p:cNvSpPr>
          <p:nvPr/>
        </p:nvSpPr>
        <p:spPr bwMode="auto">
          <a:xfrm>
            <a:off x="1962151" y="1314451"/>
            <a:ext cx="126841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en-US" sz="2400" b="1">
                <a:latin typeface="黑体" pitchFamily="49" charset="-122"/>
                <a:ea typeface="黑体" pitchFamily="49" charset="-122"/>
              </a:rPr>
              <a:t>莎莉文老师</a:t>
            </a:r>
          </a:p>
        </p:txBody>
      </p:sp>
      <p:sp>
        <p:nvSpPr>
          <p:cNvPr id="15" name="Text Box 12"/>
          <p:cNvSpPr txBox="1">
            <a:spLocks noChangeArrowheads="1"/>
          </p:cNvSpPr>
          <p:nvPr/>
        </p:nvSpPr>
        <p:spPr bwMode="auto">
          <a:xfrm>
            <a:off x="1722438" y="4828118"/>
            <a:ext cx="1787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b="1">
                <a:solidFill>
                  <a:srgbClr val="FF0000"/>
                </a:solidFill>
                <a:latin typeface="黑体" pitchFamily="49" charset="-122"/>
                <a:ea typeface="黑体" pitchFamily="49" charset="-122"/>
              </a:rPr>
              <a:t>海伦</a:t>
            </a:r>
            <a:r>
              <a:rPr lang="en-US" altLang="zh-CN" sz="2400" b="1">
                <a:solidFill>
                  <a:srgbClr val="FF0000"/>
                </a:solidFill>
                <a:latin typeface="黑体" pitchFamily="49" charset="-122"/>
                <a:ea typeface="黑体" pitchFamily="49" charset="-122"/>
              </a:rPr>
              <a:t>•</a:t>
            </a:r>
            <a:r>
              <a:rPr lang="zh-CN" altLang="en-US" sz="2400" b="1">
                <a:solidFill>
                  <a:srgbClr val="FF0000"/>
                </a:solidFill>
                <a:latin typeface="黑体" pitchFamily="49" charset="-122"/>
                <a:ea typeface="黑体" pitchFamily="49" charset="-122"/>
              </a:rPr>
              <a:t>凯勒</a:t>
            </a:r>
          </a:p>
        </p:txBody>
      </p:sp>
      <p:sp>
        <p:nvSpPr>
          <p:cNvPr id="3" name="右大括号 2"/>
          <p:cNvSpPr/>
          <p:nvPr/>
        </p:nvSpPr>
        <p:spPr>
          <a:xfrm>
            <a:off x="4951414" y="4277785"/>
            <a:ext cx="230187" cy="1875367"/>
          </a:xfrm>
          <a:prstGeom prst="rightBrace">
            <a:avLst/>
          </a:prstGeom>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buFontTx/>
              <a:buNone/>
              <a:defRPr/>
            </a:pPr>
            <a:endParaRPr lang="zh-CN" altLang="en-US"/>
          </a:p>
        </p:txBody>
      </p:sp>
      <p:sp>
        <p:nvSpPr>
          <p:cNvPr id="18" name="Text Box 12"/>
          <p:cNvSpPr txBox="1">
            <a:spLocks noChangeArrowheads="1"/>
          </p:cNvSpPr>
          <p:nvPr/>
        </p:nvSpPr>
        <p:spPr bwMode="auto">
          <a:xfrm>
            <a:off x="5186364" y="4828118"/>
            <a:ext cx="18129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b="1">
                <a:latin typeface="黑体" pitchFamily="49" charset="-122"/>
                <a:ea typeface="黑体" pitchFamily="49" charset="-122"/>
              </a:rPr>
              <a:t>主观努力</a:t>
            </a:r>
          </a:p>
        </p:txBody>
      </p:sp>
      <p:sp>
        <p:nvSpPr>
          <p:cNvPr id="19" name="左大括号 18"/>
          <p:cNvSpPr/>
          <p:nvPr/>
        </p:nvSpPr>
        <p:spPr>
          <a:xfrm>
            <a:off x="1484314" y="1746251"/>
            <a:ext cx="477837" cy="3909483"/>
          </a:xfrm>
          <a:prstGeom prst="leftBrace">
            <a:avLst/>
          </a:prstGeom>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buFontTx/>
              <a:buNone/>
              <a:defRPr/>
            </a:pPr>
            <a:endParaRPr lang="zh-CN" altLang="en-US"/>
          </a:p>
        </p:txBody>
      </p:sp>
      <p:sp>
        <p:nvSpPr>
          <p:cNvPr id="20" name="Text Box 12"/>
          <p:cNvSpPr txBox="1">
            <a:spLocks noChangeArrowheads="1"/>
          </p:cNvSpPr>
          <p:nvPr/>
        </p:nvSpPr>
        <p:spPr bwMode="auto">
          <a:xfrm>
            <a:off x="768351" y="2091268"/>
            <a:ext cx="73342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b="1">
                <a:latin typeface="黑体" pitchFamily="49" charset="-122"/>
                <a:ea typeface="黑体" pitchFamily="49" charset="-122"/>
              </a:rPr>
              <a:t>再塑生命的人</a:t>
            </a:r>
          </a:p>
        </p:txBody>
      </p:sp>
      <p:sp>
        <p:nvSpPr>
          <p:cNvPr id="4" name="右大括号 3"/>
          <p:cNvSpPr/>
          <p:nvPr/>
        </p:nvSpPr>
        <p:spPr>
          <a:xfrm>
            <a:off x="7134226" y="1689100"/>
            <a:ext cx="366713" cy="3769784"/>
          </a:xfrm>
          <a:prstGeom prst="rightBrace">
            <a:avLst/>
          </a:prstGeom>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buFontTx/>
              <a:buNone/>
              <a:defRPr/>
            </a:pPr>
            <a:endParaRPr lang="zh-CN" altLang="en-US"/>
          </a:p>
        </p:txBody>
      </p:sp>
      <p:sp>
        <p:nvSpPr>
          <p:cNvPr id="22" name="Text Box 12"/>
          <p:cNvSpPr txBox="1">
            <a:spLocks noChangeArrowheads="1"/>
          </p:cNvSpPr>
          <p:nvPr/>
        </p:nvSpPr>
        <p:spPr bwMode="auto">
          <a:xfrm>
            <a:off x="7500938" y="3128434"/>
            <a:ext cx="15605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en-US" sz="2400" b="1">
                <a:latin typeface="黑体" pitchFamily="49" charset="-122"/>
                <a:ea typeface="黑体" pitchFamily="49" charset="-122"/>
              </a:rPr>
              <a:t>共创奇迹</a:t>
            </a:r>
          </a:p>
        </p:txBody>
      </p:sp>
      <p:cxnSp>
        <p:nvCxnSpPr>
          <p:cNvPr id="7" name="直接连接符 6"/>
          <p:cNvCxnSpPr/>
          <p:nvPr/>
        </p:nvCxnSpPr>
        <p:spPr>
          <a:xfrm>
            <a:off x="3043239" y="2048933"/>
            <a:ext cx="801687" cy="0"/>
          </a:xfrm>
          <a:prstGeom prst="line">
            <a:avLst/>
          </a:prstGeom>
          <a:ln w="349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4951414" y="2055284"/>
            <a:ext cx="803275" cy="0"/>
          </a:xfrm>
          <a:prstGeom prst="line">
            <a:avLst/>
          </a:prstGeom>
          <a:ln w="34925">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Text Box 12"/>
          <p:cNvSpPr txBox="1">
            <a:spLocks noChangeArrowheads="1"/>
          </p:cNvSpPr>
          <p:nvPr/>
        </p:nvSpPr>
        <p:spPr bwMode="auto">
          <a:xfrm>
            <a:off x="5637213" y="1212851"/>
            <a:ext cx="15938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en-US" sz="2400" b="1" dirty="0">
                <a:solidFill>
                  <a:srgbClr val="FF0000"/>
                </a:solidFill>
                <a:latin typeface="黑体" pitchFamily="49" charset="-122"/>
                <a:ea typeface="黑体" pitchFamily="49" charset="-122"/>
              </a:rPr>
              <a:t>爱心博大，</a:t>
            </a:r>
            <a:endParaRPr lang="en-US" altLang="zh-CN" sz="2400" b="1" dirty="0">
              <a:solidFill>
                <a:srgbClr val="FF0000"/>
              </a:solidFill>
              <a:latin typeface="黑体" pitchFamily="49" charset="-122"/>
              <a:ea typeface="黑体" pitchFamily="49" charset="-122"/>
            </a:endParaRPr>
          </a:p>
          <a:p>
            <a:pPr eaLnBrk="1" hangingPunct="1">
              <a:lnSpc>
                <a:spcPct val="150000"/>
              </a:lnSpc>
            </a:pPr>
            <a:r>
              <a:rPr lang="zh-CN" altLang="en-US" sz="2400" b="1" dirty="0">
                <a:solidFill>
                  <a:srgbClr val="FF0000"/>
                </a:solidFill>
                <a:latin typeface="黑体" pitchFamily="49" charset="-122"/>
                <a:ea typeface="黑体" pitchFamily="49" charset="-122"/>
              </a:rPr>
              <a:t>教育有方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1000"/>
                                        <p:tgtEl>
                                          <p:spTgt spid="19"/>
                                        </p:tgtEl>
                                      </p:cBhvr>
                                    </p:animEffect>
                                    <p:anim calcmode="lin" valueType="num">
                                      <p:cBhvr>
                                        <p:cTn id="13" dur="1000" fill="hold"/>
                                        <p:tgtEl>
                                          <p:spTgt spid="19"/>
                                        </p:tgtEl>
                                        <p:attrNameLst>
                                          <p:attrName>ppt_x</p:attrName>
                                        </p:attrNameLst>
                                      </p:cBhvr>
                                      <p:tavLst>
                                        <p:tav tm="0">
                                          <p:val>
                                            <p:strVal val="#ppt_x"/>
                                          </p:val>
                                        </p:tav>
                                        <p:tav tm="100000">
                                          <p:val>
                                            <p:strVal val="#ppt_x"/>
                                          </p:val>
                                        </p:tav>
                                      </p:tavLst>
                                    </p:anim>
                                    <p:anim calcmode="lin" valueType="num">
                                      <p:cBhvr>
                                        <p:cTn id="14"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42" presetClass="entr" presetSubtype="0" fill="hold" nodeType="click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1000"/>
                                        <p:tgtEl>
                                          <p:spTgt spid="24"/>
                                        </p:tgtEl>
                                      </p:cBhvr>
                                    </p:animEffect>
                                    <p:anim calcmode="lin" valueType="num">
                                      <p:cBhvr>
                                        <p:cTn id="39" dur="1000" fill="hold"/>
                                        <p:tgtEl>
                                          <p:spTgt spid="24"/>
                                        </p:tgtEl>
                                        <p:attrNameLst>
                                          <p:attrName>ppt_x</p:attrName>
                                        </p:attrNameLst>
                                      </p:cBhvr>
                                      <p:tavLst>
                                        <p:tav tm="0">
                                          <p:val>
                                            <p:strVal val="#ppt_x"/>
                                          </p:val>
                                        </p:tav>
                                        <p:tav tm="100000">
                                          <p:val>
                                            <p:strVal val="#ppt_x"/>
                                          </p:val>
                                        </p:tav>
                                      </p:tavLst>
                                    </p:anim>
                                    <p:anim calcmode="lin" valueType="num">
                                      <p:cBhvr>
                                        <p:cTn id="40" dur="1000" fill="hold"/>
                                        <p:tgtEl>
                                          <p:spTgt spid="24"/>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1000"/>
                                        <p:tgtEl>
                                          <p:spTgt spid="25"/>
                                        </p:tgtEl>
                                      </p:cBhvr>
                                    </p:animEffect>
                                    <p:anim calcmode="lin" valueType="num">
                                      <p:cBhvr>
                                        <p:cTn id="44" dur="1000" fill="hold"/>
                                        <p:tgtEl>
                                          <p:spTgt spid="25"/>
                                        </p:tgtEl>
                                        <p:attrNameLst>
                                          <p:attrName>ppt_x</p:attrName>
                                        </p:attrNameLst>
                                      </p:cBhvr>
                                      <p:tavLst>
                                        <p:tav tm="0">
                                          <p:val>
                                            <p:strVal val="#ppt_x"/>
                                          </p:val>
                                        </p:tav>
                                        <p:tav tm="100000">
                                          <p:val>
                                            <p:strVal val="#ppt_x"/>
                                          </p:val>
                                        </p:tav>
                                      </p:tavLst>
                                    </p:anim>
                                    <p:anim calcmode="lin" valueType="num">
                                      <p:cBhvr>
                                        <p:cTn id="45"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1000"/>
                                        <p:tgtEl>
                                          <p:spTgt spid="15"/>
                                        </p:tgtEl>
                                      </p:cBhvr>
                                    </p:animEffect>
                                    <p:anim calcmode="lin" valueType="num">
                                      <p:cBhvr>
                                        <p:cTn id="51" dur="1000" fill="hold"/>
                                        <p:tgtEl>
                                          <p:spTgt spid="15"/>
                                        </p:tgtEl>
                                        <p:attrNameLst>
                                          <p:attrName>ppt_x</p:attrName>
                                        </p:attrNameLst>
                                      </p:cBhvr>
                                      <p:tavLst>
                                        <p:tav tm="0">
                                          <p:val>
                                            <p:strVal val="#ppt_x"/>
                                          </p:val>
                                        </p:tav>
                                        <p:tav tm="100000">
                                          <p:val>
                                            <p:strVal val="#ppt_x"/>
                                          </p:val>
                                        </p:tav>
                                      </p:tavLst>
                                    </p:anim>
                                    <p:anim calcmode="lin" valueType="num">
                                      <p:cBhvr>
                                        <p:cTn id="52" dur="1000" fill="hold"/>
                                        <p:tgtEl>
                                          <p:spTgt spid="15"/>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1000"/>
                                        <p:tgtEl>
                                          <p:spTgt spid="13"/>
                                        </p:tgtEl>
                                      </p:cBhvr>
                                    </p:animEffect>
                                    <p:anim calcmode="lin" valueType="num">
                                      <p:cBhvr>
                                        <p:cTn id="56" dur="1000" fill="hold"/>
                                        <p:tgtEl>
                                          <p:spTgt spid="13"/>
                                        </p:tgtEl>
                                        <p:attrNameLst>
                                          <p:attrName>ppt_x</p:attrName>
                                        </p:attrNameLst>
                                      </p:cBhvr>
                                      <p:tavLst>
                                        <p:tav tm="0">
                                          <p:val>
                                            <p:strVal val="#ppt_x"/>
                                          </p:val>
                                        </p:tav>
                                        <p:tav tm="100000">
                                          <p:val>
                                            <p:strVal val="#ppt_x"/>
                                          </p:val>
                                        </p:tav>
                                      </p:tavLst>
                                    </p:anim>
                                    <p:anim calcmode="lin" valueType="num">
                                      <p:cBhvr>
                                        <p:cTn id="5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8" fill="hold" nodeType="clickPar">
                      <p:stCondLst>
                        <p:cond delay="indefinite"/>
                      </p:stCondLst>
                      <p:childTnLst>
                        <p:par>
                          <p:cTn id="59" fill="hold" nodeType="withGroup">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1000"/>
                                        <p:tgtEl>
                                          <p:spTgt spid="11"/>
                                        </p:tgtEl>
                                      </p:cBhvr>
                                    </p:animEffect>
                                    <p:anim calcmode="lin" valueType="num">
                                      <p:cBhvr>
                                        <p:cTn id="63" dur="1000" fill="hold"/>
                                        <p:tgtEl>
                                          <p:spTgt spid="11"/>
                                        </p:tgtEl>
                                        <p:attrNameLst>
                                          <p:attrName>ppt_x</p:attrName>
                                        </p:attrNameLst>
                                      </p:cBhvr>
                                      <p:tavLst>
                                        <p:tav tm="0">
                                          <p:val>
                                            <p:strVal val="#ppt_x"/>
                                          </p:val>
                                        </p:tav>
                                        <p:tav tm="100000">
                                          <p:val>
                                            <p:strVal val="#ppt_x"/>
                                          </p:val>
                                        </p:tav>
                                      </p:tavLst>
                                    </p:anim>
                                    <p:anim calcmode="lin" valueType="num">
                                      <p:cBhvr>
                                        <p:cTn id="6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65" fill="hold" nodeType="clickPar">
                      <p:stCondLst>
                        <p:cond delay="indefinite"/>
                      </p:stCondLst>
                      <p:childTnLst>
                        <p:par>
                          <p:cTn id="66" fill="hold" nodeType="withGroup">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fade">
                                      <p:cBhvr>
                                        <p:cTn id="69" dur="1000"/>
                                        <p:tgtEl>
                                          <p:spTgt spid="18"/>
                                        </p:tgtEl>
                                      </p:cBhvr>
                                    </p:animEffect>
                                    <p:anim calcmode="lin" valueType="num">
                                      <p:cBhvr>
                                        <p:cTn id="70" dur="1000" fill="hold"/>
                                        <p:tgtEl>
                                          <p:spTgt spid="18"/>
                                        </p:tgtEl>
                                        <p:attrNameLst>
                                          <p:attrName>ppt_x</p:attrName>
                                        </p:attrNameLst>
                                      </p:cBhvr>
                                      <p:tavLst>
                                        <p:tav tm="0">
                                          <p:val>
                                            <p:strVal val="#ppt_x"/>
                                          </p:val>
                                        </p:tav>
                                        <p:tav tm="100000">
                                          <p:val>
                                            <p:strVal val="#ppt_x"/>
                                          </p:val>
                                        </p:tav>
                                      </p:tavLst>
                                    </p:anim>
                                    <p:anim calcmode="lin" valueType="num">
                                      <p:cBhvr>
                                        <p:cTn id="71" dur="1000" fill="hold"/>
                                        <p:tgtEl>
                                          <p:spTgt spid="18"/>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3"/>
                                        </p:tgtEl>
                                        <p:attrNameLst>
                                          <p:attrName>style.visibility</p:attrName>
                                        </p:attrNameLst>
                                      </p:cBhvr>
                                      <p:to>
                                        <p:strVal val="visible"/>
                                      </p:to>
                                    </p:set>
                                    <p:animEffect transition="in" filter="fade">
                                      <p:cBhvr>
                                        <p:cTn id="74" dur="1000"/>
                                        <p:tgtEl>
                                          <p:spTgt spid="3"/>
                                        </p:tgtEl>
                                      </p:cBhvr>
                                    </p:animEffect>
                                    <p:anim calcmode="lin" valueType="num">
                                      <p:cBhvr>
                                        <p:cTn id="75" dur="1000" fill="hold"/>
                                        <p:tgtEl>
                                          <p:spTgt spid="3"/>
                                        </p:tgtEl>
                                        <p:attrNameLst>
                                          <p:attrName>ppt_x</p:attrName>
                                        </p:attrNameLst>
                                      </p:cBhvr>
                                      <p:tavLst>
                                        <p:tav tm="0">
                                          <p:val>
                                            <p:strVal val="#ppt_x"/>
                                          </p:val>
                                        </p:tav>
                                        <p:tav tm="100000">
                                          <p:val>
                                            <p:strVal val="#ppt_x"/>
                                          </p:val>
                                        </p:tav>
                                      </p:tavLst>
                                    </p:anim>
                                    <p:anim calcmode="lin" valueType="num">
                                      <p:cBhvr>
                                        <p:cTn id="7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77" fill="hold" nodeType="clickPar">
                      <p:stCondLst>
                        <p:cond delay="indefinite"/>
                      </p:stCondLst>
                      <p:childTnLst>
                        <p:par>
                          <p:cTn id="78" fill="hold" nodeType="withGroup">
                            <p:stCondLst>
                              <p:cond delay="0"/>
                            </p:stCondLst>
                            <p:childTnLst>
                              <p:par>
                                <p:cTn id="79" presetID="42" presetClass="entr" presetSubtype="0" fill="hold" grpId="0" nodeType="click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fade">
                                      <p:cBhvr>
                                        <p:cTn id="81" dur="1000"/>
                                        <p:tgtEl>
                                          <p:spTgt spid="4"/>
                                        </p:tgtEl>
                                      </p:cBhvr>
                                    </p:animEffect>
                                    <p:anim calcmode="lin" valueType="num">
                                      <p:cBhvr>
                                        <p:cTn id="82" dur="1000" fill="hold"/>
                                        <p:tgtEl>
                                          <p:spTgt spid="4"/>
                                        </p:tgtEl>
                                        <p:attrNameLst>
                                          <p:attrName>ppt_x</p:attrName>
                                        </p:attrNameLst>
                                      </p:cBhvr>
                                      <p:tavLst>
                                        <p:tav tm="0">
                                          <p:val>
                                            <p:strVal val="#ppt_x"/>
                                          </p:val>
                                        </p:tav>
                                        <p:tav tm="100000">
                                          <p:val>
                                            <p:strVal val="#ppt_x"/>
                                          </p:val>
                                        </p:tav>
                                      </p:tavLst>
                                    </p:anim>
                                    <p:anim calcmode="lin" valueType="num">
                                      <p:cBhvr>
                                        <p:cTn id="83" dur="1000" fill="hold"/>
                                        <p:tgtEl>
                                          <p:spTgt spid="4"/>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fade">
                                      <p:cBhvr>
                                        <p:cTn id="86" dur="1000"/>
                                        <p:tgtEl>
                                          <p:spTgt spid="22"/>
                                        </p:tgtEl>
                                      </p:cBhvr>
                                    </p:animEffect>
                                    <p:anim calcmode="lin" valueType="num">
                                      <p:cBhvr>
                                        <p:cTn id="87" dur="1000" fill="hold"/>
                                        <p:tgtEl>
                                          <p:spTgt spid="22"/>
                                        </p:tgtEl>
                                        <p:attrNameLst>
                                          <p:attrName>ppt_x</p:attrName>
                                        </p:attrNameLst>
                                      </p:cBhvr>
                                      <p:tavLst>
                                        <p:tav tm="0">
                                          <p:val>
                                            <p:strVal val="#ppt_x"/>
                                          </p:val>
                                        </p:tav>
                                        <p:tav tm="100000">
                                          <p:val>
                                            <p:strVal val="#ppt_x"/>
                                          </p:val>
                                        </p:tav>
                                      </p:tavLst>
                                    </p:anim>
                                    <p:anim calcmode="lin" valueType="num">
                                      <p:cBhvr>
                                        <p:cTn id="8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6" grpId="0"/>
      <p:bldP spid="13" grpId="0" animBg="1"/>
      <p:bldP spid="14" grpId="0"/>
      <p:bldP spid="15" grpId="0"/>
      <p:bldP spid="3" grpId="0" animBg="1"/>
      <p:bldP spid="18" grpId="0"/>
      <p:bldP spid="19" grpId="0" animBg="1"/>
      <p:bldP spid="20" grpId="0"/>
      <p:bldP spid="4" grpId="0" animBg="1"/>
      <p:bldP spid="22" grpId="0"/>
      <p:bldP spid="25"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0722" name="组合 3"/>
          <p:cNvGrpSpPr>
            <a:grpSpLocks/>
          </p:cNvGrpSpPr>
          <p:nvPr/>
        </p:nvGrpSpPr>
        <p:grpSpPr bwMode="auto">
          <a:xfrm>
            <a:off x="184151" y="351368"/>
            <a:ext cx="2062163" cy="726017"/>
            <a:chOff x="1438698" y="982657"/>
            <a:chExt cx="2498303" cy="616461"/>
          </a:xfrm>
        </p:grpSpPr>
        <p:pic>
          <p:nvPicPr>
            <p:cNvPr id="30724" name="图片 1"/>
            <p:cNvPicPr>
              <a:picLocks noChangeAspect="1" noChangeArrowheads="1"/>
            </p:cNvPicPr>
            <p:nvPr/>
          </p:nvPicPr>
          <p:blipFill>
            <a:blip r:embed="rId3" cstate="email">
              <a:clrChange>
                <a:clrFrom>
                  <a:srgbClr val="FFFEFD"/>
                </a:clrFrom>
                <a:clrTo>
                  <a:srgbClr val="FFFEFD">
                    <a:alpha val="0"/>
                  </a:srgbClr>
                </a:clrTo>
              </a:clrChange>
              <a:extLst>
                <a:ext uri="{28A0092B-C50C-407E-A947-70E740481C1C}">
                  <a14:useLocalDpi xmlns:a14="http://schemas.microsoft.com/office/drawing/2010/main"/>
                </a:ext>
              </a:extLst>
            </a:blip>
            <a:srcRect/>
            <a:stretch>
              <a:fillRect/>
            </a:stretch>
          </p:blipFill>
          <p:spPr bwMode="auto">
            <a:xfrm>
              <a:off x="1527259" y="991683"/>
              <a:ext cx="2409742" cy="607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文本框 2"/>
            <p:cNvSpPr txBox="1">
              <a:spLocks noChangeArrowheads="1"/>
            </p:cNvSpPr>
            <p:nvPr/>
          </p:nvSpPr>
          <p:spPr bwMode="auto">
            <a:xfrm>
              <a:off x="1438698" y="982657"/>
              <a:ext cx="2076874" cy="444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800" b="1" dirty="0">
                  <a:solidFill>
                    <a:srgbClr val="0070C0"/>
                  </a:solidFill>
                  <a:latin typeface="黑体" pitchFamily="49" charset="-122"/>
                  <a:ea typeface="黑体" pitchFamily="49" charset="-122"/>
                </a:rPr>
                <a:t>艺术特色</a:t>
              </a:r>
            </a:p>
          </p:txBody>
        </p:sp>
      </p:grpSp>
      <p:sp>
        <p:nvSpPr>
          <p:cNvPr id="2" name="矩形 1"/>
          <p:cNvSpPr>
            <a:spLocks noChangeArrowheads="1"/>
          </p:cNvSpPr>
          <p:nvPr/>
        </p:nvSpPr>
        <p:spPr bwMode="auto">
          <a:xfrm>
            <a:off x="360364" y="1521885"/>
            <a:ext cx="8467725" cy="2166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spcBef>
                <a:spcPts val="1200"/>
              </a:spcBef>
            </a:pPr>
            <a:r>
              <a:rPr lang="en-US" altLang="zh-CN" sz="2400" b="1" dirty="0">
                <a:solidFill>
                  <a:srgbClr val="FF0000"/>
                </a:solidFill>
                <a:latin typeface="楷体_GB2312" pitchFamily="49" charset="-122"/>
                <a:ea typeface="楷体_GB2312" pitchFamily="49" charset="-122"/>
              </a:rPr>
              <a:t>1.</a:t>
            </a:r>
            <a:r>
              <a:rPr lang="zh-CN" altLang="en-US" sz="2400" b="1" dirty="0">
                <a:solidFill>
                  <a:srgbClr val="FF0000"/>
                </a:solidFill>
                <a:latin typeface="楷体_GB2312" pitchFamily="49" charset="-122"/>
                <a:ea typeface="楷体_GB2312" pitchFamily="49" charset="-122"/>
              </a:rPr>
              <a:t>条理清晰，过渡自然。</a:t>
            </a:r>
            <a:endParaRPr lang="en-US" altLang="zh-CN" sz="2400" b="1" dirty="0">
              <a:solidFill>
                <a:srgbClr val="FF0000"/>
              </a:solidFill>
              <a:latin typeface="楷体_GB2312" pitchFamily="49" charset="-122"/>
              <a:ea typeface="楷体_GB2312" pitchFamily="49" charset="-122"/>
            </a:endParaRPr>
          </a:p>
          <a:p>
            <a:pPr>
              <a:lnSpc>
                <a:spcPct val="130000"/>
              </a:lnSpc>
              <a:spcBef>
                <a:spcPts val="1200"/>
              </a:spcBef>
            </a:pPr>
            <a:r>
              <a:rPr lang="zh-CN" altLang="en-US" sz="2400" b="1" dirty="0">
                <a:latin typeface="楷体_GB2312" pitchFamily="49" charset="-122"/>
                <a:ea typeface="楷体_GB2312" pitchFamily="49" charset="-122"/>
              </a:rPr>
              <a:t>    巧妙地运用第一人称的叙述方式，使文章结构流转自如，疏密有致，浓淡相间。“我”的活动贯穿全文，以“我”的感受来刻画人物，展开描写，挥洒自如，行文自然流畅。</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1000"/>
                                        <p:tgtEl>
                                          <p:spTgt spid="2">
                                            <p:txEl>
                                              <p:pRg st="1" end="1"/>
                                            </p:txEl>
                                          </p:spTgt>
                                        </p:tgtEl>
                                      </p:cBhvr>
                                    </p:animEffect>
                                    <p:anim calcmode="lin" valueType="num">
                                      <p:cBhvr>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a:spLocks noChangeArrowheads="1"/>
          </p:cNvSpPr>
          <p:nvPr/>
        </p:nvSpPr>
        <p:spPr bwMode="auto">
          <a:xfrm>
            <a:off x="331789" y="1043517"/>
            <a:ext cx="8467725" cy="2646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spcBef>
                <a:spcPts val="1200"/>
              </a:spcBef>
            </a:pPr>
            <a:r>
              <a:rPr lang="en-US" altLang="zh-CN" sz="2400" b="1" dirty="0">
                <a:solidFill>
                  <a:srgbClr val="FF0000"/>
                </a:solidFill>
                <a:latin typeface="楷体_GB2312" pitchFamily="49" charset="-122"/>
                <a:ea typeface="楷体_GB2312" pitchFamily="49" charset="-122"/>
              </a:rPr>
              <a:t>2.</a:t>
            </a:r>
            <a:r>
              <a:rPr lang="zh-CN" altLang="en-US" sz="2400" b="1" dirty="0">
                <a:solidFill>
                  <a:srgbClr val="FF0000"/>
                </a:solidFill>
                <a:latin typeface="楷体_GB2312" pitchFamily="49" charset="-122"/>
                <a:ea typeface="楷体_GB2312" pitchFamily="49" charset="-122"/>
              </a:rPr>
              <a:t>文笔优美，感情真挚。</a:t>
            </a:r>
          </a:p>
          <a:p>
            <a:pPr>
              <a:lnSpc>
                <a:spcPct val="130000"/>
              </a:lnSpc>
              <a:spcBef>
                <a:spcPts val="1200"/>
              </a:spcBef>
            </a:pPr>
            <a:r>
              <a:rPr lang="zh-CN" altLang="en-US" sz="2400" b="1" dirty="0">
                <a:latin typeface="楷体_GB2312" pitchFamily="49" charset="-122"/>
                <a:ea typeface="楷体_GB2312" pitchFamily="49" charset="-122"/>
              </a:rPr>
              <a:t>    作者在回忆莎莉文老师高超的教育艺术时运用了诗一样美丽的语言，让读者情不自禁地产生朗读的欲望。充满着诗情画意的语言带给读者美的享受，同时在字里行间还流露出作者对老师的敬爱和感激之情。</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1000"/>
                                        <p:tgtEl>
                                          <p:spTgt spid="2">
                                            <p:txEl>
                                              <p:pRg st="1" end="1"/>
                                            </p:txEl>
                                          </p:spTgt>
                                        </p:tgtEl>
                                      </p:cBhvr>
                                    </p:animEffect>
                                    <p:anim calcmode="lin" valueType="num">
                                      <p:cBhvr>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3794" name="组合 3"/>
          <p:cNvGrpSpPr>
            <a:grpSpLocks/>
          </p:cNvGrpSpPr>
          <p:nvPr/>
        </p:nvGrpSpPr>
        <p:grpSpPr bwMode="auto">
          <a:xfrm>
            <a:off x="184151" y="351368"/>
            <a:ext cx="2062163" cy="726017"/>
            <a:chOff x="1438698" y="982657"/>
            <a:chExt cx="2498303" cy="616461"/>
          </a:xfrm>
        </p:grpSpPr>
        <p:pic>
          <p:nvPicPr>
            <p:cNvPr id="33796" name="图片 1"/>
            <p:cNvPicPr>
              <a:picLocks noChangeAspect="1" noChangeArrowheads="1"/>
            </p:cNvPicPr>
            <p:nvPr/>
          </p:nvPicPr>
          <p:blipFill>
            <a:blip r:embed="rId3" cstate="email">
              <a:clrChange>
                <a:clrFrom>
                  <a:srgbClr val="FFFEFD"/>
                </a:clrFrom>
                <a:clrTo>
                  <a:srgbClr val="FFFEFD">
                    <a:alpha val="0"/>
                  </a:srgbClr>
                </a:clrTo>
              </a:clrChange>
              <a:extLst>
                <a:ext uri="{28A0092B-C50C-407E-A947-70E740481C1C}">
                  <a14:useLocalDpi xmlns:a14="http://schemas.microsoft.com/office/drawing/2010/main"/>
                </a:ext>
              </a:extLst>
            </a:blip>
            <a:srcRect/>
            <a:stretch>
              <a:fillRect/>
            </a:stretch>
          </p:blipFill>
          <p:spPr bwMode="auto">
            <a:xfrm>
              <a:off x="1527259" y="991683"/>
              <a:ext cx="2409742" cy="607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文本框 2"/>
            <p:cNvSpPr txBox="1">
              <a:spLocks noChangeArrowheads="1"/>
            </p:cNvSpPr>
            <p:nvPr/>
          </p:nvSpPr>
          <p:spPr bwMode="auto">
            <a:xfrm>
              <a:off x="1438698" y="982657"/>
              <a:ext cx="2076874" cy="444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800" b="1">
                  <a:solidFill>
                    <a:srgbClr val="0070C0"/>
                  </a:solidFill>
                  <a:latin typeface="黑体" pitchFamily="49" charset="-122"/>
                  <a:ea typeface="黑体" pitchFamily="49" charset="-122"/>
                </a:rPr>
                <a:t>拓展迁移</a:t>
              </a:r>
            </a:p>
          </p:txBody>
        </p:sp>
      </p:grpSp>
      <p:sp>
        <p:nvSpPr>
          <p:cNvPr id="3" name="矩形 2"/>
          <p:cNvSpPr/>
          <p:nvPr/>
        </p:nvSpPr>
        <p:spPr>
          <a:xfrm>
            <a:off x="387350" y="635001"/>
            <a:ext cx="8294688" cy="4524315"/>
          </a:xfrm>
          <a:prstGeom prst="rect">
            <a:avLst/>
          </a:prstGeom>
          <a:solidFill>
            <a:srgbClr val="FFFFFF">
              <a:alpha val="23922"/>
            </a:srgbClr>
          </a:solidFill>
        </p:spPr>
        <p:txBody>
          <a:bodyPr>
            <a:spAutoFit/>
          </a:bodyPr>
          <a:lstStyle/>
          <a:p>
            <a:pPr algn="ctr">
              <a:buFontTx/>
              <a:buNone/>
              <a:defRPr/>
            </a:pPr>
            <a:r>
              <a:rPr lang="zh-CN" altLang="en-US" sz="2400" b="1" dirty="0">
                <a:solidFill>
                  <a:srgbClr val="FF0000"/>
                </a:solidFill>
                <a:latin typeface="+mj-ea"/>
                <a:ea typeface="+mj-ea"/>
              </a:rPr>
              <a:t>海伦小故事</a:t>
            </a:r>
            <a:endParaRPr lang="en-US" altLang="zh-CN" sz="2400" b="1" dirty="0">
              <a:solidFill>
                <a:srgbClr val="FF0000"/>
              </a:solidFill>
              <a:latin typeface="+mj-ea"/>
              <a:ea typeface="+mj-ea"/>
            </a:endParaRPr>
          </a:p>
          <a:p>
            <a:pPr>
              <a:buFontTx/>
              <a:buNone/>
              <a:defRPr/>
            </a:pPr>
            <a:r>
              <a:rPr lang="zh-CN" altLang="en-US" sz="2400" b="1" dirty="0">
                <a:latin typeface="+mj-ea"/>
                <a:ea typeface="+mj-ea"/>
              </a:rPr>
              <a:t>      在海伦五岁时，家里又添了一个妹妹：密尔特蕾特。有一次，她推翻了妹妹的摇篮，如果不是妈妈及时赶来，也许她的妹妹就会摔死。但是对于这一切，看不到也听不到的小海伦却没有丝毫歉疚。她的脾气越来越暴躁，直到莎莉文老师的到来。</a:t>
            </a:r>
          </a:p>
          <a:p>
            <a:pPr>
              <a:buFontTx/>
              <a:buNone/>
              <a:defRPr/>
            </a:pPr>
            <a:r>
              <a:rPr lang="zh-CN" altLang="en-US" sz="2400" b="1" dirty="0">
                <a:latin typeface="+mj-ea"/>
                <a:ea typeface="+mj-ea"/>
              </a:rPr>
              <a:t>     当莎莉文老师到达海伦家门口时，她看到的海伦像一只掉进水里的小猫：棕色的头发散乱着，上好的衣服弄得很脏。在海伦的记忆里，坐马车来的人，往往手提箱中都装有糖果和玩具等东西。于是，她把所有的东西都掏了出来，莎莉文大吃一惊，赶紧收回手提箱，可是海伦很生气地向她冲去，要不是海伦父亲的制止，两人就都滚在了地上了。</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213601" y="4508500"/>
            <a:ext cx="1820863" cy="2040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611189" y="433918"/>
            <a:ext cx="7589837" cy="4524315"/>
          </a:xfrm>
          <a:prstGeom prst="rect">
            <a:avLst/>
          </a:prstGeom>
          <a:solidFill>
            <a:srgbClr val="FFFFFF">
              <a:alpha val="42745"/>
            </a:srgbClr>
          </a:solidFill>
        </p:spPr>
        <p:txBody>
          <a:bodyPr>
            <a:spAutoFit/>
          </a:bodyPr>
          <a:lstStyle/>
          <a:p>
            <a:pPr>
              <a:lnSpc>
                <a:spcPct val="120000"/>
              </a:lnSpc>
              <a:buFontTx/>
              <a:buNone/>
              <a:defRPr/>
            </a:pPr>
            <a:r>
              <a:rPr lang="zh-CN" altLang="en-US" sz="2400" b="1" dirty="0">
                <a:latin typeface="+mj-ea"/>
                <a:ea typeface="+mj-ea"/>
              </a:rPr>
              <a:t>  莎莉文老师为了让海伦接近大自然，让她在草地上打滚，在田野跑跑跳跳，在地里埋下种子，爬到树上吃饭；还带她去摸一摸刚出生的小猪，也到河边去玩水。海伦在老师爱的关怀下，竟然克服失明与失聪的障碍，完成了大学学业。</a:t>
            </a:r>
            <a:endParaRPr lang="en-US" altLang="zh-CN" sz="2400" b="1" dirty="0">
              <a:latin typeface="+mj-ea"/>
              <a:ea typeface="+mj-ea"/>
            </a:endParaRPr>
          </a:p>
          <a:p>
            <a:pPr>
              <a:lnSpc>
                <a:spcPct val="120000"/>
              </a:lnSpc>
              <a:buFontTx/>
              <a:buNone/>
              <a:defRPr/>
            </a:pPr>
            <a:r>
              <a:rPr lang="zh-CN" altLang="en-US" sz="2400" b="1" dirty="0">
                <a:latin typeface="+mj-ea"/>
                <a:ea typeface="+mj-ea"/>
              </a:rPr>
              <a:t>    一九三六年，和她朝夕相处五十年的老师离开人世，海伦非常的伤心。海伦知道，如果没有老师的爱，就没有今天的她，决心要把老师给她的爱发扬光大。于是，海伦跑遍美国大大小小的城市，周游世界，为残障人士到处奔走，全心全力为那些不幸的人服务。</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5842" name="组合 3"/>
          <p:cNvGrpSpPr>
            <a:grpSpLocks/>
          </p:cNvGrpSpPr>
          <p:nvPr/>
        </p:nvGrpSpPr>
        <p:grpSpPr bwMode="auto">
          <a:xfrm>
            <a:off x="184151" y="351368"/>
            <a:ext cx="2062163" cy="726017"/>
            <a:chOff x="1438698" y="982657"/>
            <a:chExt cx="2498303" cy="616461"/>
          </a:xfrm>
        </p:grpSpPr>
        <p:pic>
          <p:nvPicPr>
            <p:cNvPr id="35844" name="图片 1"/>
            <p:cNvPicPr>
              <a:picLocks noChangeAspect="1" noChangeArrowheads="1"/>
            </p:cNvPicPr>
            <p:nvPr/>
          </p:nvPicPr>
          <p:blipFill>
            <a:blip r:embed="rId3" cstate="email">
              <a:clrChange>
                <a:clrFrom>
                  <a:srgbClr val="FFFEFD"/>
                </a:clrFrom>
                <a:clrTo>
                  <a:srgbClr val="FFFEFD">
                    <a:alpha val="0"/>
                  </a:srgbClr>
                </a:clrTo>
              </a:clrChange>
              <a:extLst>
                <a:ext uri="{28A0092B-C50C-407E-A947-70E740481C1C}">
                  <a14:useLocalDpi xmlns:a14="http://schemas.microsoft.com/office/drawing/2010/main"/>
                </a:ext>
              </a:extLst>
            </a:blip>
            <a:srcRect/>
            <a:stretch>
              <a:fillRect/>
            </a:stretch>
          </p:blipFill>
          <p:spPr bwMode="auto">
            <a:xfrm>
              <a:off x="1527259" y="991683"/>
              <a:ext cx="2409742" cy="607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文本框 2"/>
            <p:cNvSpPr txBox="1">
              <a:spLocks noChangeArrowheads="1"/>
            </p:cNvSpPr>
            <p:nvPr/>
          </p:nvSpPr>
          <p:spPr bwMode="auto">
            <a:xfrm>
              <a:off x="1438698" y="982657"/>
              <a:ext cx="2076874" cy="444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800" b="1">
                  <a:solidFill>
                    <a:srgbClr val="0070C0"/>
                  </a:solidFill>
                  <a:latin typeface="黑体" pitchFamily="49" charset="-122"/>
                  <a:ea typeface="黑体" pitchFamily="49" charset="-122"/>
                </a:rPr>
                <a:t>课后作业</a:t>
              </a:r>
            </a:p>
          </p:txBody>
        </p:sp>
      </p:grpSp>
      <p:sp>
        <p:nvSpPr>
          <p:cNvPr id="5" name="Text Box 3"/>
          <p:cNvSpPr txBox="1">
            <a:spLocks noChangeArrowheads="1"/>
          </p:cNvSpPr>
          <p:nvPr/>
        </p:nvSpPr>
        <p:spPr bwMode="auto">
          <a:xfrm>
            <a:off x="350838" y="1917701"/>
            <a:ext cx="85534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en-US" sz="2400" b="1" dirty="0">
                <a:latin typeface="黑体" pitchFamily="49" charset="-122"/>
                <a:ea typeface="黑体" pitchFamily="49" charset="-122"/>
              </a:rPr>
              <a:t>    </a:t>
            </a:r>
            <a:r>
              <a:rPr lang="en-US" altLang="zh-CN" sz="2400" b="1" dirty="0">
                <a:latin typeface="黑体" pitchFamily="49" charset="-122"/>
                <a:ea typeface="黑体" pitchFamily="49" charset="-122"/>
              </a:rPr>
              <a:t>    </a:t>
            </a:r>
            <a:r>
              <a:rPr lang="zh-CN" altLang="en-US" sz="2400" b="1" dirty="0">
                <a:latin typeface="黑体" pitchFamily="49" charset="-122"/>
                <a:ea typeface="黑体" pitchFamily="49" charset="-122"/>
              </a:rPr>
              <a:t>课外阅读海伦</a:t>
            </a:r>
            <a:r>
              <a:rPr lang="en-US" altLang="zh-CN" sz="2400" b="1" dirty="0">
                <a:latin typeface="黑体" pitchFamily="49" charset="-122"/>
                <a:ea typeface="黑体" pitchFamily="49" charset="-122"/>
              </a:rPr>
              <a:t>•</a:t>
            </a:r>
            <a:r>
              <a:rPr lang="zh-CN" altLang="en-US" sz="2400" b="1" dirty="0">
                <a:latin typeface="黑体" pitchFamily="49" charset="-122"/>
                <a:ea typeface="黑体" pitchFamily="49" charset="-122"/>
              </a:rPr>
              <a:t>凯勒的</a:t>
            </a:r>
            <a:r>
              <a:rPr lang="en-US" altLang="zh-CN" sz="2400" b="1" dirty="0">
                <a:latin typeface="黑体" pitchFamily="49" charset="-122"/>
                <a:ea typeface="黑体" pitchFamily="49" charset="-122"/>
              </a:rPr>
              <a:t>《</a:t>
            </a:r>
            <a:r>
              <a:rPr lang="zh-CN" altLang="en-US" sz="2400" b="1" dirty="0">
                <a:latin typeface="黑体" pitchFamily="49" charset="-122"/>
                <a:ea typeface="黑体" pitchFamily="49" charset="-122"/>
              </a:rPr>
              <a:t>假如给我三天光明</a:t>
            </a:r>
            <a:r>
              <a:rPr lang="en-US" altLang="zh-CN" sz="2400" b="1" dirty="0">
                <a:latin typeface="黑体" pitchFamily="49" charset="-122"/>
                <a:ea typeface="黑体" pitchFamily="49" charset="-122"/>
              </a:rPr>
              <a:t>》</a:t>
            </a:r>
            <a:r>
              <a:rPr lang="zh-CN" altLang="en-US" sz="2400" b="1" dirty="0" smtClean="0">
                <a:latin typeface="黑体" pitchFamily="49" charset="-122"/>
                <a:ea typeface="黑体" pitchFamily="49" charset="-122"/>
              </a:rPr>
              <a:t>。 </a:t>
            </a:r>
            <a:endParaRPr lang="zh-CN" altLang="en-US" sz="2400" b="1" dirty="0">
              <a:latin typeface="黑体" pitchFamily="49" charset="-122"/>
              <a:ea typeface="黑体"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第一PPT模板网-WWW.1PPT.COM"/>
</p:tagLst>
</file>

<file path=ppt/theme/theme1.xml><?xml version="1.0" encoding="utf-8"?>
<a:theme xmlns:a="http://schemas.openxmlformats.org/drawingml/2006/main" name="第一PPT模板网-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宋-黑-T-A">
      <a:majorFont>
        <a:latin typeface="Times New Roman"/>
        <a:ea typeface="黑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TotalTime>
  <Pages>0</Pages>
  <Words>2228</Words>
  <Characters>0</Characters>
  <Application>Microsoft Office PowerPoint</Application>
  <DocSecurity>0</DocSecurity>
  <PresentationFormat>全屏显示(4:3)</PresentationFormat>
  <Lines>0</Lines>
  <Paragraphs>181</Paragraphs>
  <Slides>31</Slides>
  <Notes>31</Notes>
  <HiddenSlides>0</HiddenSlides>
  <MMClips>0</MMClips>
  <ScaleCrop>false</ScaleCrop>
  <HeadingPairs>
    <vt:vector size="4" baseType="variant">
      <vt:variant>
        <vt:lpstr>主题</vt:lpstr>
      </vt:variant>
      <vt:variant>
        <vt:i4>1</vt:i4>
      </vt:variant>
      <vt:variant>
        <vt:lpstr>幻灯片标题</vt:lpstr>
      </vt:variant>
      <vt:variant>
        <vt:i4>31</vt:i4>
      </vt:variant>
    </vt:vector>
  </HeadingPairs>
  <TitlesOfParts>
    <vt:vector size="32" baseType="lpstr">
      <vt:lpstr>第一PPT模板网-WWW.1PPT.COM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第一PPT模板网-WWW.1PPT.COM</dc:title>
  <dc:subject>第一PPT模板网-WWW.1PPT.COM</dc:subject>
  <dc:creator>第一PPT模板网-WWW.1PPT.COM</dc:creator>
  <cp:keywords>第一PPT模板网-WWW.1PPT.COM</cp:keywords>
  <cp:lastModifiedBy>Carrie</cp:lastModifiedBy>
  <cp:revision>3</cp:revision>
  <dcterms:created xsi:type="dcterms:W3CDTF">2016-01-14T07:05:12Z</dcterms:created>
  <dcterms:modified xsi:type="dcterms:W3CDTF">2020-03-03T02:27:14Z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2052-10.1.0.6029</vt:lpwstr>
  </property>
</Properties>
</file>