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2" r:id="rId3"/>
  </p:sldMasterIdLst>
  <p:notesMasterIdLst>
    <p:notesMasterId r:id="rId24"/>
  </p:notesMasterIdLst>
  <p:handoutMasterIdLst>
    <p:handoutMasterId r:id="rId25"/>
  </p:handoutMasterIdLst>
  <p:sldIdLst>
    <p:sldId id="280" r:id="rId4"/>
    <p:sldId id="277" r:id="rId5"/>
    <p:sldId id="449" r:id="rId6"/>
    <p:sldId id="305" r:id="rId7"/>
    <p:sldId id="342" r:id="rId8"/>
    <p:sldId id="450" r:id="rId9"/>
    <p:sldId id="451" r:id="rId10"/>
    <p:sldId id="452" r:id="rId11"/>
    <p:sldId id="453" r:id="rId12"/>
    <p:sldId id="454" r:id="rId13"/>
    <p:sldId id="455" r:id="rId14"/>
    <p:sldId id="456" r:id="rId15"/>
    <p:sldId id="457" r:id="rId16"/>
    <p:sldId id="458" r:id="rId17"/>
    <p:sldId id="459" r:id="rId18"/>
    <p:sldId id="460" r:id="rId19"/>
    <p:sldId id="461" r:id="rId20"/>
    <p:sldId id="462" r:id="rId21"/>
    <p:sldId id="464" r:id="rId22"/>
    <p:sldId id="476" r:id="rId23"/>
  </p:sldIdLst>
  <p:sldSz cx="9144000" cy="6858000" type="screen4x3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6FBFE"/>
    <a:srgbClr val="57D2E3"/>
    <a:srgbClr val="21B1C5"/>
    <a:srgbClr val="B2F3FC"/>
    <a:srgbClr val="4BCFE1"/>
    <a:srgbClr val="5BADF7"/>
    <a:srgbClr val="6A56A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68" autoAdjust="0"/>
    <p:restoredTop sz="94660" autoAdjust="0"/>
  </p:normalViewPr>
  <p:slideViewPr>
    <p:cSldViewPr snapToGrid="0">
      <p:cViewPr>
        <p:scale>
          <a:sx n="100" d="100"/>
          <a:sy n="100" d="100"/>
        </p:scale>
        <p:origin x="-874" y="614"/>
      </p:cViewPr>
      <p:guideLst>
        <p:guide orient="horz" pos="2160"/>
        <p:guide pos="291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gs" Target="tags/tag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Char char="•"/>
              <a:defRPr sz="1200"/>
            </a:lvl1pPr>
          </a:lstStyle>
          <a:p>
            <a:fld id="{ABF66CA5-F946-45E1-8718-4436B4FDC5E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6466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Char char="•"/>
              <a:defRPr sz="1200"/>
            </a:lvl1pPr>
          </a:lstStyle>
          <a:p>
            <a:fld id="{9AF9A2EF-B007-4856-A7B5-A11485A4689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45906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3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xfrm>
            <a:off x="1371600" y="1143000"/>
            <a:ext cx="4114800" cy="3086100"/>
          </a:xfrm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8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921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buFont typeface="Arial" pitchFamily="34" charset="0"/>
              <a:buNone/>
            </a:pPr>
            <a:fld id="{8676517C-F6D5-439F-A42B-69381747638A}" type="slidenum">
              <a:rPr altLang="en-US" noProof="1"/>
              <a:pPr>
                <a:buFont typeface="Arial" pitchFamily="34" charset="0"/>
                <a:buNone/>
              </a:pPr>
              <a:t>1</a:t>
            </a:fld>
            <a:endParaRPr lang="zh-CN" altLang="en-US" noProof="1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8741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724588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2689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224366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75504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826139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60856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59804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97317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68669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133321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748004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242323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32379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48923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17603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03234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14426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9A2EF-B007-4856-A7B5-A11485A4689C}" type="slidenum">
              <a:rPr lang="en-US" altLang="en-US" smtClean="0"/>
              <a:pPr/>
              <a:t>20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4668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9D47B-AC5E-4FEB-91DB-F7EE11A4B9F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8580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6005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</p:spTree>
    <p:extLst>
      <p:ext uri="{BB962C8B-B14F-4D97-AF65-F5344CB8AC3E}">
        <p14:creationId xmlns:p14="http://schemas.microsoft.com/office/powerpoint/2010/main" val="3677804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41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0" y="6375400"/>
            <a:ext cx="6667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01228" y="6245225"/>
            <a:ext cx="2289572" cy="476250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1" y="6245225"/>
            <a:ext cx="2289572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C65684D0-34CC-40A7-ACBF-C8C3A20B8D5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0208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51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6750" y="6375400"/>
            <a:ext cx="6667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926D9FB-9E24-4570-9B76-AF4198635EA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4774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9029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theme" Target="../theme/theme2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Char char="•"/>
              <a:defRPr sz="1200">
                <a:solidFill>
                  <a:srgbClr val="898989"/>
                </a:solidFill>
              </a:defRPr>
            </a:lvl1pPr>
          </a:lstStyle>
          <a:p>
            <a:fld id="{33D427F3-4FDB-4DA5-9F21-8135C9A4D735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矩形 14"/>
          <p:cNvSpPr>
            <a:spLocks noChangeArrowheads="1"/>
          </p:cNvSpPr>
          <p:nvPr/>
        </p:nvSpPr>
        <p:spPr bwMode="auto">
          <a:xfrm rot="10800000">
            <a:off x="-5" y="869694"/>
            <a:ext cx="6108341" cy="3740406"/>
          </a:xfrm>
          <a:prstGeom prst="rect">
            <a:avLst/>
          </a:prstGeom>
          <a:gradFill flip="none" rotWithShape="1">
            <a:gsLst>
              <a:gs pos="917">
                <a:schemeClr val="bg1"/>
              </a:gs>
              <a:gs pos="37000">
                <a:srgbClr val="E6FBFE">
                  <a:alpha val="80000"/>
                </a:srgbClr>
              </a:gs>
              <a:gs pos="100000">
                <a:srgbClr val="57D2E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 dirty="0" smtClean="0"/>
          </a:p>
        </p:txBody>
      </p:sp>
      <p:pic>
        <p:nvPicPr>
          <p:cNvPr id="1030" name="图片 28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90"/>
          <a:stretch>
            <a:fillRect/>
          </a:stretch>
        </p:blipFill>
        <p:spPr bwMode="auto">
          <a:xfrm>
            <a:off x="-9525" y="895350"/>
            <a:ext cx="6105525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14"/>
          <p:cNvSpPr>
            <a:spLocks noChangeArrowheads="1"/>
          </p:cNvSpPr>
          <p:nvPr/>
        </p:nvSpPr>
        <p:spPr bwMode="auto">
          <a:xfrm>
            <a:off x="-4" y="1536701"/>
            <a:ext cx="6108340" cy="2298699"/>
          </a:xfrm>
          <a:prstGeom prst="rect">
            <a:avLst/>
          </a:prstGeom>
          <a:gradFill>
            <a:gsLst>
              <a:gs pos="917">
                <a:schemeClr val="bg1">
                  <a:alpha val="28000"/>
                </a:schemeClr>
              </a:gs>
              <a:gs pos="31000">
                <a:srgbClr val="E6FBFE">
                  <a:alpha val="80000"/>
                </a:srgbClr>
              </a:gs>
              <a:gs pos="79000">
                <a:srgbClr val="57D2E3"/>
              </a:gs>
            </a:gsLst>
            <a:lin ang="0" scaled="1"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 smtClean="0"/>
          </a:p>
        </p:txBody>
      </p:sp>
      <p:sp>
        <p:nvSpPr>
          <p:cNvPr id="10" name="矩形 14"/>
          <p:cNvSpPr>
            <a:spLocks noChangeArrowheads="1"/>
          </p:cNvSpPr>
          <p:nvPr/>
        </p:nvSpPr>
        <p:spPr bwMode="auto">
          <a:xfrm>
            <a:off x="4896" y="840302"/>
            <a:ext cx="9144000" cy="601769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 dirty="0" smtClean="0"/>
          </a:p>
        </p:txBody>
      </p:sp>
      <p:grpSp>
        <p:nvGrpSpPr>
          <p:cNvPr id="1033" name="组合 5"/>
          <p:cNvGrpSpPr>
            <a:grpSpLocks/>
          </p:cNvGrpSpPr>
          <p:nvPr userDrawn="1"/>
        </p:nvGrpSpPr>
        <p:grpSpPr bwMode="auto">
          <a:xfrm>
            <a:off x="239316" y="215897"/>
            <a:ext cx="1196578" cy="709831"/>
            <a:chOff x="319833" y="6005359"/>
            <a:chExt cx="1770997" cy="707302"/>
          </a:xfrm>
        </p:grpSpPr>
        <p:pic>
          <p:nvPicPr>
            <p:cNvPr id="1034" name="Picture 18" descr="D:\Documents\Pictures\畅言logo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833" y="6005359"/>
              <a:ext cx="567581" cy="433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7"/>
            <p:cNvSpPr txBox="1">
              <a:spLocks noChangeArrowheads="1"/>
            </p:cNvSpPr>
            <p:nvPr/>
          </p:nvSpPr>
          <p:spPr bwMode="auto">
            <a:xfrm>
              <a:off x="864348" y="6068633"/>
              <a:ext cx="1226482" cy="644028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zh-CN" altLang="en-US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畅言教育</a:t>
              </a:r>
            </a:p>
          </p:txBody>
        </p:sp>
      </p:grpSp>
      <p:pic>
        <p:nvPicPr>
          <p:cNvPr id="1036" name="图片 6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0107" y="252414"/>
            <a:ext cx="392906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矩形 8"/>
          <p:cNvSpPr>
            <a:spLocks noChangeArrowheads="1"/>
          </p:cNvSpPr>
          <p:nvPr/>
        </p:nvSpPr>
        <p:spPr bwMode="auto">
          <a:xfrm>
            <a:off x="5428245" y="280988"/>
            <a:ext cx="3066865" cy="33855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defRPr/>
            </a:pP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西南师大</a:t>
            </a:r>
            <a:r>
              <a:rPr lang="zh-CN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出版社</a:t>
            </a:r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二年级</a:t>
            </a:r>
            <a:r>
              <a:rPr lang="zh-CN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|</a:t>
            </a:r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下册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</a:t>
            </a:r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endParaRPr lang="zh-CN" altLang="en-US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1038" name="图片 103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6750" y="6375400"/>
            <a:ext cx="6667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4"/>
          <p:cNvSpPr>
            <a:spLocks noChangeArrowheads="1"/>
          </p:cNvSpPr>
          <p:nvPr/>
        </p:nvSpPr>
        <p:spPr bwMode="auto">
          <a:xfrm>
            <a:off x="-4" y="171612"/>
            <a:ext cx="9144002" cy="521785"/>
          </a:xfrm>
          <a:prstGeom prst="rect">
            <a:avLst/>
          </a:prstGeom>
          <a:gradFill flip="none" rotWithShape="1">
            <a:gsLst>
              <a:gs pos="917">
                <a:schemeClr val="bg1"/>
              </a:gs>
              <a:gs pos="37000">
                <a:srgbClr val="E6FBFE">
                  <a:alpha val="80000"/>
                </a:srgbClr>
              </a:gs>
              <a:gs pos="100000">
                <a:srgbClr val="57D2E3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 smtClean="0"/>
          </a:p>
        </p:txBody>
      </p:sp>
      <p:pic>
        <p:nvPicPr>
          <p:cNvPr id="2051" name="图片 2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75210" y="190500"/>
            <a:ext cx="746879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52" name="组合 5"/>
          <p:cNvGrpSpPr>
            <a:grpSpLocks/>
          </p:cNvGrpSpPr>
          <p:nvPr userDrawn="1"/>
        </p:nvGrpSpPr>
        <p:grpSpPr bwMode="auto">
          <a:xfrm>
            <a:off x="239316" y="215897"/>
            <a:ext cx="1196578" cy="709831"/>
            <a:chOff x="319833" y="6005359"/>
            <a:chExt cx="1770997" cy="707302"/>
          </a:xfrm>
        </p:grpSpPr>
        <p:pic>
          <p:nvPicPr>
            <p:cNvPr id="2053" name="Picture 18" descr="D:\Documents\Pictures\畅言logo.pn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833" y="6005359"/>
              <a:ext cx="567581" cy="433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1" name="TextBox 7"/>
            <p:cNvSpPr txBox="1">
              <a:spLocks noChangeArrowheads="1"/>
            </p:cNvSpPr>
            <p:nvPr/>
          </p:nvSpPr>
          <p:spPr bwMode="auto">
            <a:xfrm>
              <a:off x="864348" y="6068633"/>
              <a:ext cx="1226482" cy="644028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zh-CN" altLang="en-US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畅言教育</a:t>
              </a:r>
            </a:p>
          </p:txBody>
        </p:sp>
      </p:grpSp>
      <p:pic>
        <p:nvPicPr>
          <p:cNvPr id="2055" name="图片 28"/>
          <p:cNvPicPr>
            <a:picLocks noChangeAspect="1" noChangeArrowheads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4635" y="252414"/>
            <a:ext cx="392906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5174642" y="295275"/>
            <a:ext cx="3066865" cy="33855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defRPr/>
            </a:pP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西南师大</a:t>
            </a:r>
            <a:r>
              <a:rPr lang="zh-CN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出版社</a:t>
            </a:r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二年级</a:t>
            </a:r>
            <a:r>
              <a:rPr lang="zh-CN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|</a:t>
            </a:r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下册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</a:t>
            </a:r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endParaRPr lang="zh-CN" altLang="en-US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2057" name="图片 205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6750" y="6375400"/>
            <a:ext cx="6667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62" r:id="rId3"/>
    <p:sldLayoutId id="2147483663" r:id="rId4"/>
  </p:sldLayoutIdLst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146" name="矩形 14"/>
          <p:cNvSpPr>
            <a:spLocks noChangeArrowheads="1"/>
          </p:cNvSpPr>
          <p:nvPr/>
        </p:nvSpPr>
        <p:spPr bwMode="auto">
          <a:xfrm>
            <a:off x="-4" y="840304"/>
            <a:ext cx="9144002" cy="3120789"/>
          </a:xfrm>
          <a:prstGeom prst="rect">
            <a:avLst/>
          </a:prstGeom>
          <a:solidFill>
            <a:srgbClr val="57D2E3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 smtClean="0"/>
          </a:p>
        </p:txBody>
      </p:sp>
      <p:pic>
        <p:nvPicPr>
          <p:cNvPr id="3076" name="图片 28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3598" y="839788"/>
            <a:ext cx="8736806" cy="312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4"/>
          <p:cNvSpPr>
            <a:spLocks noChangeArrowheads="1"/>
          </p:cNvSpPr>
          <p:nvPr/>
        </p:nvSpPr>
        <p:spPr bwMode="auto">
          <a:xfrm>
            <a:off x="-4" y="2214573"/>
            <a:ext cx="9144002" cy="1356797"/>
          </a:xfrm>
          <a:prstGeom prst="rect">
            <a:avLst/>
          </a:prstGeom>
          <a:gradFill>
            <a:gsLst>
              <a:gs pos="917">
                <a:schemeClr val="bg1"/>
              </a:gs>
              <a:gs pos="37000">
                <a:srgbClr val="E6FBFE">
                  <a:alpha val="80000"/>
                </a:srgbClr>
              </a:gs>
              <a:gs pos="100000">
                <a:srgbClr val="57D2E3"/>
              </a:gs>
            </a:gsLst>
            <a:lin ang="10800000" scaled="1"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 smtClean="0"/>
          </a:p>
        </p:txBody>
      </p:sp>
      <p:sp>
        <p:nvSpPr>
          <p:cNvPr id="15" name="矩形 8"/>
          <p:cNvSpPr>
            <a:spLocks noChangeArrowheads="1"/>
          </p:cNvSpPr>
          <p:nvPr/>
        </p:nvSpPr>
        <p:spPr bwMode="auto">
          <a:xfrm>
            <a:off x="1984772" y="2373314"/>
            <a:ext cx="5828109" cy="9223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  <a:defRPr/>
            </a:pPr>
            <a:r>
              <a:rPr lang="zh-CN" altLang="en-US" sz="5400" b="1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谢谢观看！</a:t>
            </a:r>
          </a:p>
        </p:txBody>
      </p:sp>
      <p:sp>
        <p:nvSpPr>
          <p:cNvPr id="17" name="矩形 8"/>
          <p:cNvSpPr>
            <a:spLocks noChangeArrowheads="1"/>
          </p:cNvSpPr>
          <p:nvPr/>
        </p:nvSpPr>
        <p:spPr bwMode="auto">
          <a:xfrm>
            <a:off x="3786705" y="5645151"/>
            <a:ext cx="1665841" cy="57708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rgbClr val="76717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畅言教育二维码</a:t>
            </a:r>
            <a:endParaRPr lang="en-US" altLang="zh-CN" sz="1050" dirty="0" smtClean="0">
              <a:solidFill>
                <a:srgbClr val="76717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rgbClr val="76717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扫一扫，提出你的建议！</a:t>
            </a:r>
          </a:p>
        </p:txBody>
      </p:sp>
      <p:grpSp>
        <p:nvGrpSpPr>
          <p:cNvPr id="3080" name="组合 5"/>
          <p:cNvGrpSpPr>
            <a:grpSpLocks/>
          </p:cNvGrpSpPr>
          <p:nvPr userDrawn="1"/>
        </p:nvGrpSpPr>
        <p:grpSpPr bwMode="auto">
          <a:xfrm>
            <a:off x="3730229" y="1322387"/>
            <a:ext cx="1779984" cy="978634"/>
            <a:chOff x="319833" y="6005359"/>
            <a:chExt cx="1770997" cy="654878"/>
          </a:xfrm>
        </p:grpSpPr>
        <p:pic>
          <p:nvPicPr>
            <p:cNvPr id="3081" name="Picture 18" descr="D:\Documents\Pictures\畅言logo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833" y="6005359"/>
              <a:ext cx="567581" cy="433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Box 7"/>
            <p:cNvSpPr txBox="1">
              <a:spLocks noChangeArrowheads="1"/>
            </p:cNvSpPr>
            <p:nvPr/>
          </p:nvSpPr>
          <p:spPr bwMode="auto">
            <a:xfrm>
              <a:off x="864755" y="6104154"/>
              <a:ext cx="1226075" cy="556083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zh-CN" altLang="en-US" sz="24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畅言教育</a:t>
              </a:r>
            </a:p>
          </p:txBody>
        </p:sp>
      </p:grpSp>
      <p:pic>
        <p:nvPicPr>
          <p:cNvPr id="3083" name="图片 11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9556" y="4156075"/>
            <a:ext cx="1100138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图片 308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6750" y="6375400"/>
            <a:ext cx="6667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14"/>
          <p:cNvSpPr>
            <a:spLocks noChangeArrowheads="1"/>
          </p:cNvSpPr>
          <p:nvPr/>
        </p:nvSpPr>
        <p:spPr bwMode="auto">
          <a:xfrm>
            <a:off x="4896" y="840302"/>
            <a:ext cx="9144000" cy="601769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 dirty="0" smtClean="0"/>
          </a:p>
        </p:txBody>
      </p:sp>
      <p:grpSp>
        <p:nvGrpSpPr>
          <p:cNvPr id="8194" name="组合 8"/>
          <p:cNvGrpSpPr>
            <a:grpSpLocks/>
          </p:cNvGrpSpPr>
          <p:nvPr/>
        </p:nvGrpSpPr>
        <p:grpSpPr bwMode="auto">
          <a:xfrm>
            <a:off x="9793" y="1367793"/>
            <a:ext cx="9139104" cy="2149499"/>
            <a:chOff x="68272" y="1388086"/>
            <a:chExt cx="8163826" cy="2152483"/>
          </a:xfrm>
        </p:grpSpPr>
        <p:sp>
          <p:nvSpPr>
            <p:cNvPr id="8195" name="矩形 16"/>
            <p:cNvSpPr>
              <a:spLocks noChangeArrowheads="1"/>
            </p:cNvSpPr>
            <p:nvPr/>
          </p:nvSpPr>
          <p:spPr bwMode="auto">
            <a:xfrm>
              <a:off x="2897081" y="1388086"/>
              <a:ext cx="2497460" cy="553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000" b="1" dirty="0">
                  <a:solidFill>
                    <a:srgbClr val="262626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第三单元 </a:t>
              </a:r>
              <a:r>
                <a:rPr lang="en-US" altLang="zh-CN" sz="2000" b="1" dirty="0">
                  <a:solidFill>
                    <a:srgbClr val="262626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· </a:t>
              </a:r>
              <a:r>
                <a:rPr lang="zh-CN" altLang="en-US" sz="2000" b="1" dirty="0">
                  <a:solidFill>
                    <a:srgbClr val="262626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第七课</a:t>
              </a:r>
            </a:p>
          </p:txBody>
        </p:sp>
        <p:sp>
          <p:nvSpPr>
            <p:cNvPr id="8196" name="TextBox 2"/>
            <p:cNvSpPr txBox="1">
              <a:spLocks noChangeArrowheads="1"/>
            </p:cNvSpPr>
            <p:nvPr/>
          </p:nvSpPr>
          <p:spPr bwMode="auto">
            <a:xfrm>
              <a:off x="68272" y="2338573"/>
              <a:ext cx="8163826" cy="1201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7200" b="1" dirty="0">
                  <a:solidFill>
                    <a:srgbClr val="262626"/>
                  </a:solidFill>
                  <a:latin typeface="微软雅黑" pitchFamily="34" charset="-122"/>
                  <a:ea typeface="微软雅黑" pitchFamily="34" charset="-122"/>
                </a:rPr>
                <a:t>九色鹿</a:t>
              </a:r>
              <a:endParaRPr lang="zh-CN" altLang="en-US" sz="8000" b="1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学习目标</a:t>
            </a:r>
          </a:p>
        </p:txBody>
      </p:sp>
      <p:sp>
        <p:nvSpPr>
          <p:cNvPr id="10242" name="Rectangle 1"/>
          <p:cNvSpPr>
            <a:spLocks noChangeArrowheads="1"/>
          </p:cNvSpPr>
          <p:nvPr/>
        </p:nvSpPr>
        <p:spPr bwMode="auto">
          <a:xfrm>
            <a:off x="202407" y="2364936"/>
            <a:ext cx="4842668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1. 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学会本课生字，认识“赏、贪、猛、奖”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等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18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个生字。理解由生字组成的词语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zh-CN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2. 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正确、流利有感情地朗读课文，从中感悟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意境、积累语言。</a:t>
            </a:r>
          </a:p>
          <a:p>
            <a:pPr eaLnBrk="0" hangingPunct="0">
              <a:lnSpc>
                <a:spcPct val="150000"/>
              </a:lnSpc>
            </a:pP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3. 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教育学生从小养成讲信用、守信用的好品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质</a:t>
            </a: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zh-CN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5075" y="1253065"/>
            <a:ext cx="4030134" cy="4809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252269" y="2450829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sp>
        <p:nvSpPr>
          <p:cNvPr id="11265" name="Rectangle 3"/>
          <p:cNvSpPr>
            <a:spLocks noChangeArrowheads="1"/>
          </p:cNvSpPr>
          <p:nvPr/>
        </p:nvSpPr>
        <p:spPr bwMode="auto">
          <a:xfrm>
            <a:off x="742950" y="889001"/>
            <a:ext cx="7138988" cy="4739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4000" dirty="0">
                <a:solidFill>
                  <a:schemeClr val="bg2"/>
                </a:solidFill>
              </a:rPr>
              <a:t>              </a:t>
            </a:r>
            <a:endParaRPr lang="zh-CN" altLang="en-US" sz="5400" dirty="0">
              <a:solidFill>
                <a:srgbClr val="FF3300"/>
              </a:solidFill>
            </a:endParaRPr>
          </a:p>
          <a:p>
            <a:pPr eaLnBrk="0" hangingPunct="0"/>
            <a:r>
              <a:rPr lang="zh-CN" altLang="en-US" sz="4000" dirty="0">
                <a:solidFill>
                  <a:srgbClr val="FF3399"/>
                </a:solidFill>
              </a:rPr>
              <a:t>       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       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、坐正身体，放开声音，读准每个字的音，读通每一</a:t>
            </a:r>
            <a:endParaRPr lang="en-US" altLang="zh-CN" sz="2400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            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句话，做到正确、流利、有感情朗读。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        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、给课文标出自然段。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        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、课文讲了一件什么事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?</a:t>
            </a:r>
          </a:p>
          <a:p>
            <a:pPr eaLnBrk="0" hangingPunct="0">
              <a:lnSpc>
                <a:spcPct val="150000"/>
              </a:lnSpc>
            </a:pPr>
            <a:r>
              <a:rPr lang="en-US" sz="2400" dirty="0">
                <a:latin typeface="微软雅黑" pitchFamily="34" charset="-122"/>
                <a:ea typeface="微软雅黑" pitchFamily="34" charset="-122"/>
              </a:rPr>
              <a:t>        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、合作学习，自主记字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导入课文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5838" y="2297114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32522" y="2297114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4938" y="2336801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6379" y="2360614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Box 8"/>
          <p:cNvSpPr txBox="1">
            <a:spLocks noChangeArrowheads="1"/>
          </p:cNvSpPr>
          <p:nvPr/>
        </p:nvSpPr>
        <p:spPr bwMode="auto">
          <a:xfrm>
            <a:off x="1143000" y="2606675"/>
            <a:ext cx="1188244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散</a:t>
            </a:r>
          </a:p>
        </p:txBody>
      </p:sp>
      <p:sp>
        <p:nvSpPr>
          <p:cNvPr id="4105" name="TextBox 10"/>
          <p:cNvSpPr txBox="1">
            <a:spLocks noChangeArrowheads="1"/>
          </p:cNvSpPr>
          <p:nvPr/>
        </p:nvSpPr>
        <p:spPr bwMode="auto">
          <a:xfrm>
            <a:off x="3155156" y="2590800"/>
            <a:ext cx="1245394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步</a:t>
            </a:r>
          </a:p>
        </p:txBody>
      </p:sp>
      <p:sp>
        <p:nvSpPr>
          <p:cNvPr id="4106" name="TextBox 11"/>
          <p:cNvSpPr txBox="1">
            <a:spLocks noChangeArrowheads="1"/>
          </p:cNvSpPr>
          <p:nvPr/>
        </p:nvSpPr>
        <p:spPr bwMode="auto">
          <a:xfrm>
            <a:off x="5305425" y="2647950"/>
            <a:ext cx="13144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央</a:t>
            </a:r>
          </a:p>
        </p:txBody>
      </p:sp>
      <p:sp>
        <p:nvSpPr>
          <p:cNvPr id="4107" name="TextBox 12"/>
          <p:cNvSpPr txBox="1">
            <a:spLocks noChangeArrowheads="1"/>
          </p:cNvSpPr>
          <p:nvPr/>
        </p:nvSpPr>
        <p:spPr bwMode="auto">
          <a:xfrm>
            <a:off x="1350169" y="1581150"/>
            <a:ext cx="1391841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400" b="1">
                <a:latin typeface="宋体" pitchFamily="2" charset="-122"/>
              </a:rPr>
              <a:t>sàn</a:t>
            </a:r>
            <a:endParaRPr lang="zh-CN" altLang="en-US" sz="4400" b="1">
              <a:latin typeface="宋体" pitchFamily="2" charset="-122"/>
            </a:endParaRPr>
          </a:p>
        </p:txBody>
      </p:sp>
      <p:sp>
        <p:nvSpPr>
          <p:cNvPr id="4108" name="TextBox 13"/>
          <p:cNvSpPr txBox="1">
            <a:spLocks noChangeArrowheads="1"/>
          </p:cNvSpPr>
          <p:nvPr/>
        </p:nvSpPr>
        <p:spPr bwMode="auto">
          <a:xfrm>
            <a:off x="7315201" y="2600325"/>
            <a:ext cx="1269206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求</a:t>
            </a:r>
          </a:p>
        </p:txBody>
      </p:sp>
      <p:sp>
        <p:nvSpPr>
          <p:cNvPr id="4109" name="TextBox 14"/>
          <p:cNvSpPr txBox="1">
            <a:spLocks noChangeArrowheads="1"/>
          </p:cNvSpPr>
          <p:nvPr/>
        </p:nvSpPr>
        <p:spPr bwMode="auto">
          <a:xfrm>
            <a:off x="3430191" y="1519238"/>
            <a:ext cx="14287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400" b="1">
                <a:latin typeface="宋体" pitchFamily="2" charset="-122"/>
              </a:rPr>
              <a:t>bù</a:t>
            </a:r>
            <a:endParaRPr lang="zh-CN" altLang="en-US" sz="4400" b="1">
              <a:latin typeface="宋体" pitchFamily="2" charset="-122"/>
            </a:endParaRPr>
          </a:p>
        </p:txBody>
      </p:sp>
      <p:sp>
        <p:nvSpPr>
          <p:cNvPr id="4110" name="TextBox 15"/>
          <p:cNvSpPr txBox="1">
            <a:spLocks noChangeArrowheads="1"/>
          </p:cNvSpPr>
          <p:nvPr/>
        </p:nvSpPr>
        <p:spPr bwMode="auto">
          <a:xfrm>
            <a:off x="5569744" y="1501775"/>
            <a:ext cx="1415654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400" b="1">
                <a:latin typeface="宋体" pitchFamily="2" charset="-122"/>
              </a:rPr>
              <a:t>yāng</a:t>
            </a:r>
            <a:endParaRPr lang="zh-CN" altLang="en-US" sz="4400" b="1">
              <a:latin typeface="宋体" pitchFamily="2" charset="-122"/>
            </a:endParaRPr>
          </a:p>
        </p:txBody>
      </p:sp>
      <p:sp>
        <p:nvSpPr>
          <p:cNvPr id="4111" name="TextBox 16"/>
          <p:cNvSpPr txBox="1">
            <a:spLocks noChangeArrowheads="1"/>
          </p:cNvSpPr>
          <p:nvPr/>
        </p:nvSpPr>
        <p:spPr bwMode="auto">
          <a:xfrm>
            <a:off x="7392591" y="1416051"/>
            <a:ext cx="131921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800">
                <a:latin typeface="宋体" pitchFamily="2" charset="-122"/>
              </a:rPr>
              <a:t>qiú</a:t>
            </a:r>
            <a:endParaRPr lang="zh-CN" altLang="en-US" sz="4800">
              <a:latin typeface="宋体" pitchFamily="2" charset="-122"/>
            </a:endParaRPr>
          </a:p>
        </p:txBody>
      </p:sp>
      <p:sp>
        <p:nvSpPr>
          <p:cNvPr id="4112" name="TextBox 15"/>
          <p:cNvSpPr txBox="1">
            <a:spLocks noChangeArrowheads="1"/>
          </p:cNvSpPr>
          <p:nvPr/>
        </p:nvSpPr>
        <p:spPr bwMode="auto">
          <a:xfrm>
            <a:off x="1240631" y="4651375"/>
            <a:ext cx="1600200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散步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扩散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48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48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zh-CN" altLang="en-US" sz="48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13" name="TextBox 16"/>
          <p:cNvSpPr txBox="1">
            <a:spLocks noChangeArrowheads="1"/>
          </p:cNvSpPr>
          <p:nvPr/>
        </p:nvSpPr>
        <p:spPr bwMode="auto">
          <a:xfrm>
            <a:off x="3357563" y="4665664"/>
            <a:ext cx="1394222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进步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跑步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44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zh-CN" altLang="en-US" sz="44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14" name="TextBox 17"/>
          <p:cNvSpPr txBox="1">
            <a:spLocks noChangeArrowheads="1"/>
          </p:cNvSpPr>
          <p:nvPr/>
        </p:nvSpPr>
        <p:spPr bwMode="auto">
          <a:xfrm>
            <a:off x="5461397" y="4587875"/>
            <a:ext cx="16002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央求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中央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zh-CN" altLang="en-US" sz="3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15" name="TextBox 18"/>
          <p:cNvSpPr txBox="1">
            <a:spLocks noChangeArrowheads="1"/>
          </p:cNvSpPr>
          <p:nvPr/>
        </p:nvSpPr>
        <p:spPr bwMode="auto">
          <a:xfrm>
            <a:off x="7478317" y="4529138"/>
            <a:ext cx="138231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要求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求助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学习字词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  <p:bldP spid="4105" grpId="0"/>
      <p:bldP spid="4106" grpId="0"/>
      <p:bldP spid="4107" grpId="0"/>
      <p:bldP spid="4108" grpId="0"/>
      <p:bldP spid="4109" grpId="0"/>
      <p:bldP spid="4110" grpId="0"/>
      <p:bldP spid="4111" grpId="0"/>
      <p:bldP spid="4112" grpId="0"/>
      <p:bldP spid="4113" grpId="0"/>
      <p:bldP spid="4114" grpId="0"/>
      <p:bldP spid="41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5838" y="2297114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32522" y="2297114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4938" y="2336801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6379" y="2360614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Box 8"/>
          <p:cNvSpPr txBox="1">
            <a:spLocks noChangeArrowheads="1"/>
          </p:cNvSpPr>
          <p:nvPr/>
        </p:nvSpPr>
        <p:spPr bwMode="auto">
          <a:xfrm>
            <a:off x="1143000" y="2606675"/>
            <a:ext cx="1188244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示</a:t>
            </a:r>
          </a:p>
        </p:txBody>
      </p:sp>
      <p:sp>
        <p:nvSpPr>
          <p:cNvPr id="4105" name="TextBox 10"/>
          <p:cNvSpPr txBox="1">
            <a:spLocks noChangeArrowheads="1"/>
          </p:cNvSpPr>
          <p:nvPr/>
        </p:nvSpPr>
        <p:spPr bwMode="auto">
          <a:xfrm>
            <a:off x="3155156" y="2590800"/>
            <a:ext cx="1245394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奖</a:t>
            </a:r>
          </a:p>
        </p:txBody>
      </p:sp>
      <p:sp>
        <p:nvSpPr>
          <p:cNvPr id="4106" name="TextBox 11"/>
          <p:cNvSpPr txBox="1">
            <a:spLocks noChangeArrowheads="1"/>
          </p:cNvSpPr>
          <p:nvPr/>
        </p:nvSpPr>
        <p:spPr bwMode="auto">
          <a:xfrm>
            <a:off x="5305425" y="2647950"/>
            <a:ext cx="13144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仇</a:t>
            </a:r>
          </a:p>
        </p:txBody>
      </p:sp>
      <p:sp>
        <p:nvSpPr>
          <p:cNvPr id="4107" name="TextBox 12"/>
          <p:cNvSpPr txBox="1">
            <a:spLocks noChangeArrowheads="1"/>
          </p:cNvSpPr>
          <p:nvPr/>
        </p:nvSpPr>
        <p:spPr bwMode="auto">
          <a:xfrm>
            <a:off x="1244203" y="1543050"/>
            <a:ext cx="1117997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400" b="1">
                <a:latin typeface="宋体" pitchFamily="2" charset="-122"/>
              </a:rPr>
              <a:t>shì</a:t>
            </a:r>
            <a:endParaRPr lang="zh-CN" altLang="en-US" sz="4400" b="1">
              <a:latin typeface="宋体" pitchFamily="2" charset="-122"/>
            </a:endParaRPr>
          </a:p>
        </p:txBody>
      </p:sp>
      <p:sp>
        <p:nvSpPr>
          <p:cNvPr id="4108" name="TextBox 13"/>
          <p:cNvSpPr txBox="1">
            <a:spLocks noChangeArrowheads="1"/>
          </p:cNvSpPr>
          <p:nvPr/>
        </p:nvSpPr>
        <p:spPr bwMode="auto">
          <a:xfrm>
            <a:off x="7315201" y="2600325"/>
            <a:ext cx="1269206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由</a:t>
            </a:r>
          </a:p>
        </p:txBody>
      </p:sp>
      <p:sp>
        <p:nvSpPr>
          <p:cNvPr id="4109" name="TextBox 14"/>
          <p:cNvSpPr txBox="1">
            <a:spLocks noChangeArrowheads="1"/>
          </p:cNvSpPr>
          <p:nvPr/>
        </p:nvSpPr>
        <p:spPr bwMode="auto">
          <a:xfrm>
            <a:off x="3261122" y="1463675"/>
            <a:ext cx="142875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400" b="1">
                <a:latin typeface="宋体" pitchFamily="2" charset="-122"/>
              </a:rPr>
              <a:t>jiǎng</a:t>
            </a:r>
            <a:endParaRPr lang="zh-CN" altLang="en-US" sz="4400" b="1">
              <a:latin typeface="宋体" pitchFamily="2" charset="-122"/>
            </a:endParaRPr>
          </a:p>
        </p:txBody>
      </p:sp>
      <p:sp>
        <p:nvSpPr>
          <p:cNvPr id="4110" name="TextBox 15"/>
          <p:cNvSpPr txBox="1">
            <a:spLocks noChangeArrowheads="1"/>
          </p:cNvSpPr>
          <p:nvPr/>
        </p:nvSpPr>
        <p:spPr bwMode="auto">
          <a:xfrm>
            <a:off x="5620941" y="1528764"/>
            <a:ext cx="100845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400" b="1">
                <a:latin typeface="宋体" pitchFamily="2" charset="-122"/>
              </a:rPr>
              <a:t>chóu</a:t>
            </a:r>
            <a:endParaRPr lang="zh-CN" altLang="en-US" sz="4400" b="1">
              <a:latin typeface="宋体" pitchFamily="2" charset="-122"/>
            </a:endParaRPr>
          </a:p>
        </p:txBody>
      </p:sp>
      <p:sp>
        <p:nvSpPr>
          <p:cNvPr id="4111" name="TextBox 16"/>
          <p:cNvSpPr txBox="1">
            <a:spLocks noChangeArrowheads="1"/>
          </p:cNvSpPr>
          <p:nvPr/>
        </p:nvSpPr>
        <p:spPr bwMode="auto">
          <a:xfrm>
            <a:off x="7578328" y="1371601"/>
            <a:ext cx="103227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800" b="1">
                <a:latin typeface="宋体" pitchFamily="2" charset="-122"/>
              </a:rPr>
              <a:t>yóu</a:t>
            </a:r>
            <a:endParaRPr lang="zh-CN" altLang="en-US" sz="4800" b="1">
              <a:latin typeface="宋体" pitchFamily="2" charset="-122"/>
            </a:endParaRPr>
          </a:p>
        </p:txBody>
      </p:sp>
      <p:sp>
        <p:nvSpPr>
          <p:cNvPr id="4112" name="TextBox 15"/>
          <p:cNvSpPr txBox="1">
            <a:spLocks noChangeArrowheads="1"/>
          </p:cNvSpPr>
          <p:nvPr/>
        </p:nvSpPr>
        <p:spPr bwMode="auto">
          <a:xfrm>
            <a:off x="1240631" y="4651375"/>
            <a:ext cx="16002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表示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公示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48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48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zh-CN" altLang="en-US" sz="48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13" name="TextBox 16"/>
          <p:cNvSpPr txBox="1">
            <a:spLocks noChangeArrowheads="1"/>
          </p:cNvSpPr>
          <p:nvPr/>
        </p:nvSpPr>
        <p:spPr bwMode="auto">
          <a:xfrm>
            <a:off x="3357563" y="4665664"/>
            <a:ext cx="1394222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奖励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夸奖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44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zh-CN" altLang="en-US" sz="44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14" name="TextBox 17"/>
          <p:cNvSpPr txBox="1">
            <a:spLocks noChangeArrowheads="1"/>
          </p:cNvSpPr>
          <p:nvPr/>
        </p:nvSpPr>
        <p:spPr bwMode="auto">
          <a:xfrm>
            <a:off x="5461397" y="4587876"/>
            <a:ext cx="16002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仇人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仇恨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zh-CN" altLang="en-US" sz="3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15" name="TextBox 18"/>
          <p:cNvSpPr txBox="1">
            <a:spLocks noChangeArrowheads="1"/>
          </p:cNvSpPr>
          <p:nvPr/>
        </p:nvSpPr>
        <p:spPr bwMode="auto">
          <a:xfrm>
            <a:off x="7547373" y="4686300"/>
            <a:ext cx="1596628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由于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自由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学习字词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  <p:bldP spid="4105" grpId="0"/>
      <p:bldP spid="4106" grpId="0"/>
      <p:bldP spid="4107" grpId="0"/>
      <p:bldP spid="4108" grpId="0"/>
      <p:bldP spid="4109" grpId="0"/>
      <p:bldP spid="4110" grpId="0"/>
      <p:bldP spid="4111" grpId="0"/>
      <p:bldP spid="4112" grpId="0"/>
      <p:bldP spid="4113" grpId="0"/>
      <p:bldP spid="4114" grpId="0"/>
      <p:bldP spid="41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5689997" y="1658939"/>
            <a:ext cx="2708672" cy="49164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4800" b="1" dirty="0" smtClean="0"/>
              <a:t>     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在一片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景色秀丽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的山林里，有一头九色鹿。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他身上的毛有九种颜色，美丽极了。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468" y="1514653"/>
            <a:ext cx="5223932" cy="46434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矩形 4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学习课文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4792266" y="1985964"/>
            <a:ext cx="3895725" cy="32527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dirty="0" smtClean="0"/>
              <a:t>            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一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天，他正在河边散步。忽然，耳边传来“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救命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”的喊声。他跑过去，只见一个人正河里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挣扎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，都快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淹死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了。</a:t>
            </a:r>
          </a:p>
        </p:txBody>
      </p:sp>
      <p:pic>
        <p:nvPicPr>
          <p:cNvPr id="15362" name="Picture 4" descr="九色鹿 插图0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063" y="958851"/>
            <a:ext cx="4419600" cy="556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学习课文</a:t>
            </a:r>
          </a:p>
        </p:txBody>
      </p:sp>
    </p:spTree>
  </p:cSld>
  <p:clrMapOvr>
    <a:masterClrMapping/>
  </p:clrMapOvr>
  <p:transition spd="med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2"/>
          <p:cNvSpPr txBox="1">
            <a:spLocks noChangeArrowheads="1"/>
          </p:cNvSpPr>
          <p:nvPr/>
        </p:nvSpPr>
        <p:spPr bwMode="auto">
          <a:xfrm>
            <a:off x="5494864" y="922338"/>
            <a:ext cx="3361134" cy="535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zh-CN" altLang="en-US" sz="3600" dirty="0">
                <a:solidFill>
                  <a:srgbClr val="FFCC99"/>
                </a:solidFill>
                <a:latin typeface="Times New Roman" pitchFamily="18" charset="0"/>
              </a:rPr>
              <a:t>        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九色鹿</a:t>
            </a:r>
            <a:r>
              <a:rPr lang="zh-CN" altLang="en-US" sz="2400" dirty="0">
                <a:solidFill>
                  <a:srgbClr val="0066FF"/>
                </a:solidFill>
                <a:latin typeface="微软雅黑" pitchFamily="34" charset="-122"/>
                <a:ea typeface="微软雅黑" pitchFamily="34" charset="-122"/>
              </a:rPr>
              <a:t>立即纵身跳进河中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，把落水人救上了岸。落水人名叫调达，他得救后，连连向九色鹿道谢。九色鹿说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：“不用谢。不过我有个要求，你回去后，千万不要跟任何人提起在这儿见过我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。”</a:t>
            </a:r>
            <a:endParaRPr lang="zh-CN" altLang="en-US" sz="2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0400" y="1095022"/>
            <a:ext cx="4834464" cy="4955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矩形 4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学习课文</a:t>
            </a:r>
          </a:p>
        </p:txBody>
      </p:sp>
    </p:spTree>
  </p:cSld>
  <p:clrMapOvr>
    <a:masterClrMapping/>
  </p:clrMapOvr>
  <p:transition spd="med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2"/>
          <p:cNvSpPr txBox="1">
            <a:spLocks noChangeArrowheads="1"/>
          </p:cNvSpPr>
          <p:nvPr/>
        </p:nvSpPr>
        <p:spPr bwMode="auto">
          <a:xfrm>
            <a:off x="6240066" y="2132013"/>
            <a:ext cx="2547938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调达</a:t>
            </a:r>
            <a:r>
              <a: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郑重起誓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，决不说出九色鹿的住处，然后</a:t>
            </a:r>
            <a:r>
              <a: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千恩万谢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地走了。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1" y="1291516"/>
            <a:ext cx="5094815" cy="4679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矩形 4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学习课文</a:t>
            </a:r>
          </a:p>
        </p:txBody>
      </p:sp>
    </p:spTree>
  </p:cSld>
  <p:clrMapOvr>
    <a:masterClrMapping/>
  </p:clrMapOvr>
  <p:transition spd="med"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3"/>
          <p:cNvSpPr>
            <a:spLocks noChangeArrowheads="1"/>
          </p:cNvSpPr>
          <p:nvPr/>
        </p:nvSpPr>
        <p:spPr bwMode="auto">
          <a:xfrm>
            <a:off x="1294210" y="2093914"/>
            <a:ext cx="6655594" cy="2923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4000" dirty="0">
                <a:solidFill>
                  <a:schemeClr val="bg2"/>
                </a:solidFill>
              </a:rPr>
              <a:t>   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学习</a:t>
            </a:r>
            <a:r>
              <a:rPr lang="en-US" altLang="zh-CN" sz="3600" dirty="0"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3600" dirty="0">
                <a:latin typeface="微软雅黑" pitchFamily="34" charset="-122"/>
                <a:ea typeface="微软雅黑" pitchFamily="34" charset="-122"/>
              </a:rPr>
              <a:t>6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3600" dirty="0"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3600" dirty="0">
                <a:latin typeface="微软雅黑" pitchFamily="34" charset="-122"/>
                <a:ea typeface="微软雅黑" pitchFamily="34" charset="-122"/>
              </a:rPr>
              <a:t>8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自然段。</a:t>
            </a:r>
          </a:p>
          <a:p>
            <a:pPr eaLnBrk="0" hangingPunct="0"/>
            <a:endParaRPr lang="zh-CN" altLang="en-US" sz="3600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思考：调达说话算数了吗？结果怎样？</a:t>
            </a:r>
          </a:p>
          <a:p>
            <a:pPr eaLnBrk="0" hangingPunct="0"/>
            <a:endParaRPr lang="zh-CN" altLang="en-US" sz="3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学习课文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5689997" y="1614488"/>
            <a:ext cx="3157538" cy="37131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 dirty="0" smtClean="0"/>
              <a:t>        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过了几天，调达在街上听到人们议论：王后梦见了一头漂亮的九色鹿，要国王派人捉来，用这头鹿的毛皮做衣服；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国王只好贴出布告：谁说出哪里有九色鹿</a:t>
            </a:r>
            <a:r>
              <a:rPr lang="en-US" altLang="zh-CN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定有重赏</a:t>
            </a:r>
            <a:r>
              <a:rPr lang="en-US" altLang="zh-CN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en-US" altLang="zh-CN" sz="2400" b="1" dirty="0" smtClean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332" y="1332088"/>
            <a:ext cx="4961465" cy="4639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矩形 4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学习课文</a:t>
            </a:r>
          </a:p>
        </p:txBody>
      </p:sp>
    </p:spTree>
  </p:cSld>
  <p:clrMapOvr>
    <a:masterClrMapping/>
  </p:clrMapOvr>
  <p:transition spd="med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200" y="1478845"/>
            <a:ext cx="4529665" cy="46961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482" name="Text Box 6"/>
          <p:cNvSpPr txBox="1">
            <a:spLocks noChangeArrowheads="1"/>
          </p:cNvSpPr>
          <p:nvPr/>
        </p:nvSpPr>
        <p:spPr bwMode="auto">
          <a:xfrm>
            <a:off x="5326855" y="1301475"/>
            <a:ext cx="3559969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zh-CN" altLang="en-US" sz="4000" dirty="0">
                <a:latin typeface="Times New Roman" pitchFamily="18" charset="0"/>
              </a:rPr>
              <a:t>       </a:t>
            </a:r>
            <a:r>
              <a:rPr lang="en-US" sz="2800" dirty="0" err="1">
                <a:latin typeface="微软雅黑" pitchFamily="34" charset="-122"/>
                <a:ea typeface="微软雅黑" pitchFamily="34" charset="-122"/>
              </a:rPr>
              <a:t>调达心想，</a:t>
            </a:r>
            <a:r>
              <a:rPr lang="en-US" sz="2800" dirty="0" err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这是多好的发财机会呀</a:t>
            </a:r>
            <a:r>
              <a:rPr lang="en-US" sz="2800" dirty="0" err="1">
                <a:latin typeface="微软雅黑" pitchFamily="34" charset="-122"/>
                <a:ea typeface="微软雅黑" pitchFamily="34" charset="-122"/>
              </a:rPr>
              <a:t>。于是，他跑进宫中</a:t>
            </a:r>
            <a:r>
              <a:rPr lang="en-US" sz="2800" dirty="0" err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告密</a:t>
            </a:r>
            <a:r>
              <a:rPr lang="en-US" sz="2800" dirty="0" err="1">
                <a:latin typeface="微软雅黑" pitchFamily="34" charset="-122"/>
                <a:ea typeface="微软雅黑" pitchFamily="34" charset="-122"/>
              </a:rPr>
              <a:t>。国王听了，</a:t>
            </a:r>
            <a:r>
              <a:rPr lang="en-US" sz="2800" dirty="0" err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立即调集军队</a:t>
            </a:r>
            <a:r>
              <a:rPr lang="en-US" sz="2800" dirty="0" err="1"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en-US" sz="2800" dirty="0" err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去抓九色鹿并由调达在前面带路</a:t>
            </a:r>
            <a:r>
              <a:rPr lang="en-US" sz="2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sz="28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学习课文</a:t>
            </a:r>
          </a:p>
        </p:txBody>
      </p:sp>
    </p:spTree>
  </p:cSld>
  <p:clrMapOvr>
    <a:masterClrMapping/>
  </p:clrMapOvr>
  <p:transition spd="med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051" y="988909"/>
            <a:ext cx="4357868" cy="5429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7" name="Rectangle 2"/>
          <p:cNvSpPr>
            <a:spLocks noGrp="1" noChangeArrowheads="1"/>
          </p:cNvSpPr>
          <p:nvPr>
            <p:ph idx="1"/>
          </p:nvPr>
        </p:nvSpPr>
        <p:spPr>
          <a:xfrm>
            <a:off x="5081588" y="2227263"/>
            <a:ext cx="3725466" cy="1733550"/>
          </a:xfrm>
          <a:ln>
            <a:solidFill>
              <a:schemeClr val="bg1"/>
            </a:solidFill>
          </a:ln>
        </p:spPr>
        <p:txBody>
          <a:bodyPr/>
          <a:lstStyle/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sz="32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他们走到森林里，发现九色鹿正在那儿吃草</a:t>
            </a:r>
            <a:r>
              <a:rPr 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sz="32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国王马上带人围了上去</a:t>
            </a:r>
            <a:r>
              <a:rPr lang="en-US" sz="4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  <a:p>
            <a:pPr eaLnBrk="1" hangingPunct="1">
              <a:buFontTx/>
              <a:buNone/>
              <a:defRPr/>
            </a:pPr>
            <a:r>
              <a:rPr lang="zh-CN" altLang="en-US" sz="4800" b="1" dirty="0" smtClean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endParaRPr lang="zh-CN" altLang="en-US" sz="48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学习课文</a:t>
            </a:r>
          </a:p>
        </p:txBody>
      </p:sp>
    </p:spTree>
  </p:cSld>
  <p:clrMapOvr>
    <a:masterClrMapping/>
  </p:clrMapOvr>
  <p:transition spd="med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rrowheads="1"/>
          </p:cNvSpPr>
          <p:nvPr>
            <p:ph idx="1"/>
          </p:nvPr>
        </p:nvSpPr>
        <p:spPr bwMode="auto">
          <a:xfrm>
            <a:off x="5445919" y="1308100"/>
            <a:ext cx="3459956" cy="2857500"/>
          </a:xfrm>
          <a:solidFill>
            <a:schemeClr val="bg1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 dirty="0" smtClean="0"/>
              <a:t>      </a:t>
            </a:r>
            <a:r>
              <a:rPr lang="en-US" sz="2000" b="1" dirty="0" err="1" smtClean="0">
                <a:latin typeface="微软雅黑" pitchFamily="34" charset="-122"/>
                <a:ea typeface="微软雅黑" pitchFamily="34" charset="-122"/>
              </a:rPr>
              <a:t>九色鹿一眼就看到了调达，他</a:t>
            </a:r>
            <a:r>
              <a:rPr lang="en-US" sz="2000" b="1" dirty="0" err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愤怒</a:t>
            </a:r>
            <a:r>
              <a:rPr lang="en-US" sz="2000" b="1" dirty="0" err="1" smtClean="0">
                <a:latin typeface="微软雅黑" pitchFamily="34" charset="-122"/>
                <a:ea typeface="微软雅黑" pitchFamily="34" charset="-122"/>
              </a:rPr>
              <a:t>地说</a:t>
            </a:r>
            <a:r>
              <a:rPr lang="en-US" sz="2000" b="1" dirty="0" smtClean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sz="2000" b="1" dirty="0" smtClean="0">
                <a:latin typeface="微软雅黑" pitchFamily="34" charset="-122"/>
                <a:ea typeface="微软雅黑" pitchFamily="34" charset="-122"/>
              </a:rPr>
              <a:t>“你这个</a:t>
            </a:r>
            <a:r>
              <a:rPr 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见利忘义</a:t>
            </a:r>
            <a:r>
              <a:rPr lang="en-US" sz="2000" b="1" dirty="0" smtClean="0">
                <a:latin typeface="微软雅黑" pitchFamily="34" charset="-122"/>
                <a:ea typeface="微软雅黑" pitchFamily="34" charset="-122"/>
              </a:rPr>
              <a:t>的家伙！”国王听九色鹿开口说话，感到非常奇怪。当他了解了事情的经过后，不仅叫人放了九色鹿，还下了一道命令</a:t>
            </a:r>
            <a:r>
              <a:rPr 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：“任何人都不许伤害九色鹿！”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8987" y="1169043"/>
            <a:ext cx="4722472" cy="5069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Grp="1" noChangeAspect="1" noChangeArrowheads="1"/>
          </p:cNvPicPr>
          <p:nvPr>
            <p:ph type="title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2734" y="1343378"/>
            <a:ext cx="4766733" cy="4784726"/>
          </a:xfrm>
          <a:effectLst>
            <a:softEdge rad="112500"/>
          </a:effectLst>
        </p:spPr>
      </p:pic>
      <p:sp>
        <p:nvSpPr>
          <p:cNvPr id="23554" name="Text Box 3"/>
          <p:cNvSpPr txBox="1">
            <a:spLocks noChangeArrowheads="1"/>
          </p:cNvSpPr>
          <p:nvPr/>
        </p:nvSpPr>
        <p:spPr bwMode="auto">
          <a:xfrm>
            <a:off x="5672138" y="1806576"/>
            <a:ext cx="3115866" cy="4293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3800"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从此，九色鹿在森林里过着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无忧无虑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的生活。而调达，那个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忘恩负义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的家伙，受不了大家的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鄙视和谴责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灰溜溜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地躲到大山里去了。</a:t>
            </a:r>
          </a:p>
        </p:txBody>
      </p:sp>
      <p:sp>
        <p:nvSpPr>
          <p:cNvPr id="4" name="矩形 3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学习课文</a:t>
            </a:r>
          </a:p>
        </p:txBody>
      </p:sp>
    </p:spTree>
  </p:cSld>
  <p:clrMapOvr>
    <a:masterClrMapping/>
  </p:clrMapOvr>
  <p:transition spd="med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2"/>
          <p:cNvSpPr txBox="1">
            <a:spLocks noChangeArrowheads="1"/>
          </p:cNvSpPr>
          <p:nvPr/>
        </p:nvSpPr>
        <p:spPr bwMode="auto">
          <a:xfrm>
            <a:off x="3032523" y="2667001"/>
            <a:ext cx="367307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endParaRPr lang="zh-CN" altLang="en-US" sz="20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4578" name="Text Box 3"/>
          <p:cNvSpPr txBox="1">
            <a:spLocks noChangeArrowheads="1"/>
          </p:cNvSpPr>
          <p:nvPr/>
        </p:nvSpPr>
        <p:spPr bwMode="auto">
          <a:xfrm>
            <a:off x="2368154" y="2841625"/>
            <a:ext cx="5105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24579" name="Text Box 5"/>
          <p:cNvSpPr txBox="1">
            <a:spLocks noChangeArrowheads="1"/>
          </p:cNvSpPr>
          <p:nvPr/>
        </p:nvSpPr>
        <p:spPr bwMode="auto">
          <a:xfrm>
            <a:off x="1306116" y="3295651"/>
            <a:ext cx="709255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做事情要讲信用，不能忘恩负义。</a:t>
            </a:r>
            <a:endParaRPr lang="en-US" sz="360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80" name="TextBox 7"/>
          <p:cNvSpPr txBox="1">
            <a:spLocks noChangeArrowheads="1"/>
          </p:cNvSpPr>
          <p:nvPr/>
        </p:nvSpPr>
        <p:spPr bwMode="auto">
          <a:xfrm>
            <a:off x="1404938" y="1793876"/>
            <a:ext cx="6858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5400"/>
              <a:t>    </a:t>
            </a:r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这个故事说明什么道理？</a:t>
            </a:r>
          </a:p>
        </p:txBody>
      </p:sp>
      <p:sp>
        <p:nvSpPr>
          <p:cNvPr id="7" name="矩形 6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学习课文</a:t>
            </a:r>
          </a:p>
        </p:txBody>
      </p:sp>
    </p:spTree>
  </p:cSld>
  <p:clrMapOvr>
    <a:masterClrMapping/>
  </p:clrMapOvr>
  <p:transition spd="slow">
    <p:zoom/>
    <p:sndAc>
      <p:stSnd>
        <p:snd r:embed="rId3" name="chimes.wav"/>
      </p:stSnd>
    </p:sndAc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1219200" y="1263650"/>
            <a:ext cx="6748463" cy="55943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6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一天，九色鹿在河边散步。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600" b="1" smtClean="0">
                <a:latin typeface="微软雅黑" pitchFamily="34" charset="-122"/>
                <a:ea typeface="微软雅黑" pitchFamily="34" charset="-122"/>
              </a:rPr>
              <a:t>过了几天，调达在街上听到了人们的议论。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600" b="1" u="sng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36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3600" b="1" u="sng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36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在公园里</a:t>
            </a:r>
            <a:r>
              <a:rPr lang="zh-CN" altLang="en-US" sz="3600" b="1" u="sng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36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600" b="1" smtClean="0">
                <a:solidFill>
                  <a:srgbClr val="FF00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3600" b="1" smtClean="0">
                <a:latin typeface="微软雅黑" pitchFamily="34" charset="-122"/>
                <a:ea typeface="微软雅黑" pitchFamily="34" charset="-122"/>
              </a:rPr>
              <a:t>↓    ↓   ↓          ↓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 smtClean="0">
                <a:latin typeface="微软雅黑" pitchFamily="34" charset="-122"/>
                <a:ea typeface="微软雅黑" pitchFamily="34" charset="-122"/>
              </a:rPr>
              <a:t>时间   谁  地点     做什么</a:t>
            </a:r>
          </a:p>
        </p:txBody>
      </p:sp>
      <p:sp>
        <p:nvSpPr>
          <p:cNvPr id="3" name="矩形 2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课后练习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1921669" y="1490664"/>
            <a:ext cx="4919663" cy="46624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 u="sng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一天</a:t>
            </a:r>
            <a:r>
              <a:rPr lang="zh-CN" altLang="en-US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b="1" u="sng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在公园里</a:t>
            </a:r>
            <a:r>
              <a:rPr lang="zh-CN" altLang="en-US" b="1" u="sng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唱歌</a:t>
            </a:r>
            <a:r>
              <a:rPr lang="zh-CN" altLang="en-US" b="1" smtClean="0">
                <a:solidFill>
                  <a:srgbClr val="FF00FF"/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 u="sng" smtClean="0">
                <a:latin typeface="微软雅黑" pitchFamily="34" charset="-122"/>
                <a:ea typeface="微软雅黑" pitchFamily="34" charset="-122"/>
              </a:rPr>
              <a:t>星期六</a:t>
            </a:r>
            <a:r>
              <a:rPr lang="zh-CN" altLang="en-US" b="1" smtClean="0"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b="1" u="sng" smtClean="0"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b="1" smtClean="0">
                <a:latin typeface="微软雅黑" pitchFamily="34" charset="-122"/>
                <a:ea typeface="微软雅黑" pitchFamily="34" charset="-122"/>
              </a:rPr>
              <a:t>在公园里</a:t>
            </a:r>
            <a:r>
              <a:rPr lang="zh-CN" altLang="en-US" b="1" u="sng" smtClean="0">
                <a:latin typeface="微软雅黑" pitchFamily="34" charset="-122"/>
                <a:ea typeface="微软雅黑" pitchFamily="34" charset="-122"/>
              </a:rPr>
              <a:t>画画</a:t>
            </a:r>
            <a:r>
              <a:rPr lang="zh-CN" altLang="en-US" b="1" smtClean="0"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 u="sng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早上</a:t>
            </a:r>
            <a:r>
              <a:rPr lang="zh-CN" altLang="en-US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b="1" u="sng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小明</a:t>
            </a:r>
            <a:r>
              <a:rPr lang="zh-CN" altLang="en-US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在公园里</a:t>
            </a:r>
            <a:r>
              <a:rPr lang="zh-CN" altLang="en-US" b="1" u="sng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跑步</a:t>
            </a:r>
            <a:r>
              <a:rPr lang="zh-CN" altLang="en-US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 smtClean="0">
                <a:solidFill>
                  <a:srgbClr val="FF00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b="1" smtClean="0">
                <a:latin typeface="微软雅黑" pitchFamily="34" charset="-122"/>
                <a:ea typeface="微软雅黑" pitchFamily="34" charset="-122"/>
              </a:rPr>
              <a:t>↓         ↓       ↓         ↓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 smtClean="0">
                <a:latin typeface="微软雅黑" pitchFamily="34" charset="-122"/>
                <a:ea typeface="微软雅黑" pitchFamily="34" charset="-122"/>
              </a:rPr>
              <a:t>时间     谁    地点   做什么</a:t>
            </a:r>
          </a:p>
        </p:txBody>
      </p:sp>
      <p:sp>
        <p:nvSpPr>
          <p:cNvPr id="3" name="矩形 2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课后练习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1600200" y="1444626"/>
            <a:ext cx="6257925" cy="4030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把句子补充完整：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他身上的毛有九种颜色，美丽极了。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b="1" u="sng" dirty="0" smtClean="0">
                <a:latin typeface="微软雅黑" pitchFamily="34" charset="-122"/>
                <a:ea typeface="微软雅黑" pitchFamily="34" charset="-122"/>
              </a:rPr>
              <a:t>                             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高兴极了。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dirty="0" smtClean="0">
                <a:solidFill>
                  <a:srgbClr val="FF0000"/>
                </a:solidFill>
              </a:rPr>
              <a:t> </a:t>
            </a:r>
            <a:r>
              <a:rPr lang="zh-CN" altLang="en-US" b="1" u="sng" dirty="0" smtClean="0">
                <a:latin typeface="微软雅黑" pitchFamily="34" charset="-122"/>
                <a:ea typeface="微软雅黑" pitchFamily="34" charset="-122"/>
              </a:rPr>
              <a:t>                                  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高兴极了。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CN" altLang="en-US" b="1" u="sng" dirty="0" smtClean="0">
                <a:latin typeface="微软雅黑" pitchFamily="34" charset="-122"/>
                <a:ea typeface="微软雅黑" pitchFamily="34" charset="-122"/>
              </a:rPr>
              <a:t>                                            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气愤极了。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339579" y="2692401"/>
            <a:ext cx="22919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老师表扬了我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934767" y="3432176"/>
            <a:ext cx="37611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下课了，同学们又跳又唱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60984" y="3970338"/>
            <a:ext cx="42588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小兔看见大象和棕熊在拔树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课后练习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600200" y="2424579"/>
            <a:ext cx="618053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4400" dirty="0">
                <a:solidFill>
                  <a:srgbClr val="000000"/>
                </a:solidFill>
                <a:latin typeface="宋体" pitchFamily="2" charset="-122"/>
              </a:rPr>
              <a:t>   </a:t>
            </a:r>
            <a:r>
              <a:rPr lang="zh-CN" altLang="en-US" sz="36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在日常生活中，我们该怎样做一个讲信用的好孩子</a:t>
            </a:r>
            <a:r>
              <a:rPr lang="zh-CN" altLang="en-US" sz="36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。 </a:t>
            </a:r>
            <a:endParaRPr lang="zh-CN" altLang="en-US" sz="3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拓展延伸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919</Words>
  <Application>Microsoft Office PowerPoint</Application>
  <PresentationFormat>全屏显示(4:3)</PresentationFormat>
  <Paragraphs>148</Paragraphs>
  <Slides>20</Slides>
  <Notes>20</Notes>
  <HiddenSlides>0</HiddenSlides>
  <MMClips>0</MMClips>
  <ScaleCrop>false</ScaleCrop>
  <HeadingPairs>
    <vt:vector size="4" baseType="variant">
      <vt:variant>
        <vt:lpstr>主题</vt:lpstr>
      </vt:variant>
      <vt:variant>
        <vt:i4>3</vt:i4>
      </vt:variant>
      <vt:variant>
        <vt:lpstr>幻灯片标题</vt:lpstr>
      </vt:variant>
      <vt:variant>
        <vt:i4>20</vt:i4>
      </vt:variant>
    </vt:vector>
  </HeadingPairs>
  <TitlesOfParts>
    <vt:vector size="23" baseType="lpstr">
      <vt:lpstr>自定义设计方案</vt:lpstr>
      <vt:lpstr>Office 主题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Carrie</cp:lastModifiedBy>
  <cp:revision>162</cp:revision>
  <dcterms:created xsi:type="dcterms:W3CDTF">2013-07-01T03:05:00Z</dcterms:created>
  <dcterms:modified xsi:type="dcterms:W3CDTF">2020-03-03T02:28:38Z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