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0" r:id="rId2"/>
    <p:sldMasterId id="2147483652" r:id="rId3"/>
  </p:sldMasterIdLst>
  <p:notesMasterIdLst>
    <p:notesMasterId r:id="rId22"/>
  </p:notesMasterIdLst>
  <p:handoutMasterIdLst>
    <p:handoutMasterId r:id="rId23"/>
  </p:handoutMasterIdLst>
  <p:sldIdLst>
    <p:sldId id="280" r:id="rId4"/>
    <p:sldId id="277" r:id="rId5"/>
    <p:sldId id="423" r:id="rId6"/>
    <p:sldId id="400" r:id="rId7"/>
    <p:sldId id="418" r:id="rId8"/>
    <p:sldId id="403" r:id="rId9"/>
    <p:sldId id="305" r:id="rId10"/>
    <p:sldId id="342" r:id="rId11"/>
    <p:sldId id="417" r:id="rId12"/>
    <p:sldId id="407" r:id="rId13"/>
    <p:sldId id="408" r:id="rId14"/>
    <p:sldId id="409" r:id="rId15"/>
    <p:sldId id="411" r:id="rId16"/>
    <p:sldId id="412" r:id="rId17"/>
    <p:sldId id="420" r:id="rId18"/>
    <p:sldId id="416" r:id="rId19"/>
    <p:sldId id="421" r:id="rId20"/>
    <p:sldId id="422" r:id="rId21"/>
  </p:sldIdLst>
  <p:sldSz cx="9144000" cy="6858000" type="screen4x3"/>
  <p:notesSz cx="6858000" cy="9144000"/>
  <p:custDataLst>
    <p:tags r:id="rId24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E6FBFE"/>
    <a:srgbClr val="57D2E3"/>
    <a:srgbClr val="21B1C5"/>
    <a:srgbClr val="B2F3FC"/>
    <a:srgbClr val="4BCFE1"/>
    <a:srgbClr val="5BADF7"/>
    <a:srgbClr val="6A56A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99" autoAdjust="0"/>
    <p:restoredTop sz="94660" autoAdjust="0"/>
  </p:normalViewPr>
  <p:slideViewPr>
    <p:cSldViewPr snapToGrid="0">
      <p:cViewPr>
        <p:scale>
          <a:sx n="100" d="100"/>
          <a:sy n="100" d="100"/>
        </p:scale>
        <p:origin x="-859" y="168"/>
      </p:cViewPr>
      <p:guideLst>
        <p:guide orient="horz" pos="2160"/>
        <p:guide pos="291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4" d="100"/>
        <a:sy n="124" d="100"/>
      </p:scale>
      <p:origin x="0" y="0"/>
    </p:cViewPr>
  </p:sorterViewPr>
  <p:gridSpacing cx="72005" cy="72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gs" Target="tags/tag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buFontTx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buFontTx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buFontTx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Char char="•"/>
              <a:defRPr sz="1200"/>
            </a:lvl1pPr>
          </a:lstStyle>
          <a:p>
            <a:fld id="{1B254786-679C-4A96-B730-2E33C2A5F47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566924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buFontTx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buFontTx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buFontTx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Char char="•"/>
              <a:defRPr sz="1200"/>
            </a:lvl1pPr>
          </a:lstStyle>
          <a:p>
            <a:fld id="{31F3B114-C8CD-4BDD-80AA-3FE74D7D269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42195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powerpoint/" TargetMode="External"/><Relationship Id="rId13" Type="http://schemas.openxmlformats.org/officeDocument/2006/relationships/hyperlink" Target="http://www.1ppt.cn/" TargetMode="External"/><Relationship Id="rId18" Type="http://schemas.openxmlformats.org/officeDocument/2006/relationships/hyperlink" Target="http://www.1ppt.com/kejian/meishu/" TargetMode="External"/><Relationship Id="rId3" Type="http://schemas.openxmlformats.org/officeDocument/2006/relationships/hyperlink" Target="http://www.1ppt.com/moban/" TargetMode="External"/><Relationship Id="rId21" Type="http://schemas.openxmlformats.org/officeDocument/2006/relationships/hyperlink" Target="http://www.1ppt.com/kejian/huaxue/" TargetMode="External"/><Relationship Id="rId7" Type="http://schemas.openxmlformats.org/officeDocument/2006/relationships/hyperlink" Target="http://www.1ppt.com/xiazai/" TargetMode="External"/><Relationship Id="rId12" Type="http://schemas.openxmlformats.org/officeDocument/2006/relationships/hyperlink" Target="http://www.1ppt.com/jiaoan/" TargetMode="External"/><Relationship Id="rId17" Type="http://schemas.openxmlformats.org/officeDocument/2006/relationships/hyperlink" Target="http://www.1ppt.com/kejian/yingyu/" TargetMode="External"/><Relationship Id="rId2" Type="http://schemas.openxmlformats.org/officeDocument/2006/relationships/slide" Target="../slides/slide4.xml"/><Relationship Id="rId16" Type="http://schemas.openxmlformats.org/officeDocument/2006/relationships/hyperlink" Target="http://www.1ppt.com/kejian/shuxue/" TargetMode="External"/><Relationship Id="rId20" Type="http://schemas.openxmlformats.org/officeDocument/2006/relationships/hyperlink" Target="http://www.1ppt.com/kejian/wuli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1ppt.com/tubiao/" TargetMode="External"/><Relationship Id="rId11" Type="http://schemas.openxmlformats.org/officeDocument/2006/relationships/hyperlink" Target="http://www.1ppt.com/shiti/" TargetMode="External"/><Relationship Id="rId24" Type="http://schemas.openxmlformats.org/officeDocument/2006/relationships/hyperlink" Target="http://www.1ppt.com/kejian/lishi/" TargetMode="External"/><Relationship Id="rId5" Type="http://schemas.openxmlformats.org/officeDocument/2006/relationships/hyperlink" Target="http://www.1ppt.com/beijing/" TargetMode="External"/><Relationship Id="rId15" Type="http://schemas.openxmlformats.org/officeDocument/2006/relationships/hyperlink" Target="http://www.1ppt.com/kejian/yuwen/" TargetMode="External"/><Relationship Id="rId23" Type="http://schemas.openxmlformats.org/officeDocument/2006/relationships/hyperlink" Target="http://www.1ppt.com/kejian/dili/" TargetMode="External"/><Relationship Id="rId10" Type="http://schemas.openxmlformats.org/officeDocument/2006/relationships/hyperlink" Target="http://www.1ppt.com/fanwen/" TargetMode="External"/><Relationship Id="rId19" Type="http://schemas.openxmlformats.org/officeDocument/2006/relationships/hyperlink" Target="http://www.1ppt.com/kejian/kexue/" TargetMode="External"/><Relationship Id="rId4" Type="http://schemas.openxmlformats.org/officeDocument/2006/relationships/hyperlink" Target="http://www.1ppt.com/sucai/" TargetMode="External"/><Relationship Id="rId9" Type="http://schemas.openxmlformats.org/officeDocument/2006/relationships/hyperlink" Target="http://www.1ppt.com/ziliao/" TargetMode="External"/><Relationship Id="rId14" Type="http://schemas.openxmlformats.org/officeDocument/2006/relationships/hyperlink" Target="http://www.1ppt.com/kejian/" TargetMode="External"/><Relationship Id="rId22" Type="http://schemas.openxmlformats.org/officeDocument/2006/relationships/hyperlink" Target="http://www.1ppt.com/kejian/shengwu/" TargetMode="Externa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xfrm>
            <a:off x="1371600" y="1143000"/>
            <a:ext cx="4114800" cy="3086100"/>
          </a:xfrm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2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10243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buFont typeface="Arial" pitchFamily="34" charset="0"/>
              <a:buNone/>
            </a:pPr>
            <a:fld id="{3A8B9BFC-D0E7-4B29-B32F-5372AB66D0A2}" type="slidenum">
              <a:rPr altLang="en-US" noProof="1"/>
              <a:pPr>
                <a:buFont typeface="Arial" pitchFamily="34" charset="0"/>
                <a:buNone/>
              </a:pPr>
              <a:t>1</a:t>
            </a:fld>
            <a:endParaRPr lang="zh-CN" altLang="en-US" noProof="1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F3B114-C8CD-4BDD-80AA-3FE74D7D269E}" type="slidenum">
              <a:rPr lang="en-US" altLang="en-US" smtClean="0"/>
              <a:pPr/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96551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F3B114-C8CD-4BDD-80AA-3FE74D7D269E}" type="slidenum">
              <a:rPr lang="en-US" altLang="en-US" smtClean="0"/>
              <a:pPr/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165751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3"/>
              </a:rPr>
              <a:t>www.1ppt.com/moban/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素材：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4"/>
              </a:rPr>
              <a:t>www.1ppt.com/sucai/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背景：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5"/>
              </a:rPr>
              <a:t>www.1ppt.com/beijing/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图表：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6"/>
              </a:rPr>
              <a:t>www.1ppt.com/tubiao/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7"/>
              </a:rPr>
              <a:t>www.1ppt.com/xiazai/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教程：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8"/>
              </a:rPr>
              <a:t>www.1ppt.com/powerpoint/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资料下载：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9"/>
              </a:rPr>
              <a:t>www.1ppt.com/ziliao/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范文下载：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0"/>
              </a:rPr>
              <a:t>www.1ppt.com/fanwen/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试卷下载：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1"/>
              </a:rPr>
              <a:t>www.1ppt.com/shiti/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教案下载：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2"/>
              </a:rPr>
              <a:t>www.1ppt.com/jiaoan/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论坛：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3"/>
              </a:rPr>
              <a:t>www.1ppt.cn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4"/>
              </a:rPr>
              <a:t>www.1ppt.com/kejian/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语文课件：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5"/>
              </a:rPr>
              <a:t>www.1ppt.com/kejian/yuwen/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数学课件：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6"/>
              </a:rPr>
              <a:t>www.1ppt.com/kejian/shuxue/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英语课件：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7"/>
              </a:rPr>
              <a:t>www.1ppt.com/kejian/yingyu/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美术课件：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8"/>
              </a:rPr>
              <a:t>www.1ppt.com/kejian/meishu/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科学课件：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9"/>
              </a:rPr>
              <a:t>www.1ppt.com/kejian/kexue/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物理课件：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0"/>
              </a:rPr>
              <a:t>www.1ppt.com/kejian/wuli/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化学课件：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1"/>
              </a:rPr>
              <a:t>www.1ppt.com/kejian/huaxue/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生物课件：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2"/>
              </a:rPr>
              <a:t>www.1ppt.com/kejian/shengwu/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地理课件：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3"/>
              </a:rPr>
              <a:t>www.1ppt.com/kejian/dili/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历史课件：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4"/>
              </a:rPr>
              <a:t>www.1ppt.com/kejian/lishi/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F3B114-C8CD-4BDD-80AA-3FE74D7D269E}" type="slidenum">
              <a:rPr lang="en-US" altLang="en-US" smtClean="0"/>
              <a:pPr/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023784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F3B114-C8CD-4BDD-80AA-3FE74D7D269E}" type="slidenum">
              <a:rPr lang="en-US" altLang="en-US" smtClean="0"/>
              <a:pPr/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161284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F3B114-C8CD-4BDD-80AA-3FE74D7D269E}" type="slidenum">
              <a:rPr lang="en-US" altLang="en-US" smtClean="0"/>
              <a:pPr/>
              <a:t>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98655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F3B114-C8CD-4BDD-80AA-3FE74D7D269E}" type="slidenum">
              <a:rPr lang="en-US" altLang="en-US" smtClean="0"/>
              <a:pPr/>
              <a:t>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820153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F3B114-C8CD-4BDD-80AA-3FE74D7D269E}" type="slidenum">
              <a:rPr lang="en-US" altLang="en-US" smtClean="0"/>
              <a:pPr/>
              <a:t>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44267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F3B114-C8CD-4BDD-80AA-3FE74D7D269E}" type="slidenum">
              <a:rPr lang="en-US" altLang="en-US" smtClean="0"/>
              <a:pPr/>
              <a:t>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165656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F3B114-C8CD-4BDD-80AA-3FE74D7D269E}" type="slidenum">
              <a:rPr lang="en-US" altLang="en-US" smtClean="0"/>
              <a:pPr/>
              <a:t>10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156794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F3B114-C8CD-4BDD-80AA-3FE74D7D269E}" type="slidenum">
              <a:rPr lang="en-US" altLang="en-US" smtClean="0"/>
              <a:pPr/>
              <a:t>11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6065839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F3B114-C8CD-4BDD-80AA-3FE74D7D269E}" type="slidenum">
              <a:rPr lang="en-US" altLang="en-US" smtClean="0"/>
              <a:pPr/>
              <a:t>12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816862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F3B114-C8CD-4BDD-80AA-3FE74D7D269E}" type="slidenum">
              <a:rPr lang="en-US" altLang="en-US" smtClean="0"/>
              <a:pPr/>
              <a:t>13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384991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F3B114-C8CD-4BDD-80AA-3FE74D7D269E}" type="slidenum">
              <a:rPr lang="en-US" altLang="en-US" smtClean="0"/>
              <a:pPr/>
              <a:t>14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694643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F3B114-C8CD-4BDD-80AA-3FE74D7D269E}" type="slidenum">
              <a:rPr lang="en-US" altLang="en-US" smtClean="0"/>
              <a:pPr/>
              <a:t>15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577184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F3B114-C8CD-4BDD-80AA-3FE74D7D269E}" type="slidenum">
              <a:rPr lang="en-US" altLang="en-US" smtClean="0"/>
              <a:pPr/>
              <a:t>16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5708329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F3B114-C8CD-4BDD-80AA-3FE74D7D269E}" type="slidenum">
              <a:rPr lang="en-US" altLang="en-US" smtClean="0"/>
              <a:pPr/>
              <a:t>17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1153983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F3B114-C8CD-4BDD-80AA-3FE74D7D269E}" type="slidenum">
              <a:rPr lang="en-US" altLang="en-US" smtClean="0"/>
              <a:pPr/>
              <a:t>18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375504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EAEFB1-88F7-446E-9B95-26E9C94C205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2832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044383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</p:spTree>
    <p:extLst>
      <p:ext uri="{BB962C8B-B14F-4D97-AF65-F5344CB8AC3E}">
        <p14:creationId xmlns:p14="http://schemas.microsoft.com/office/powerpoint/2010/main" val="499685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41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86750" y="6375400"/>
            <a:ext cx="66675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301228" y="6245225"/>
            <a:ext cx="2289572" cy="476250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1" y="6245225"/>
            <a:ext cx="2289572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81CE9982-E8FF-4B2E-9349-0AED430701C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57440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51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86750" y="6375400"/>
            <a:ext cx="66675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C86531D1-30B8-4BF3-899E-C736E985DBA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74772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61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86750" y="6375400"/>
            <a:ext cx="66675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6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400800"/>
            <a:ext cx="1905000" cy="457200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429000" y="6400800"/>
            <a:ext cx="2895600" cy="457200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7010400" y="6400800"/>
            <a:ext cx="19050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415D058A-D1BA-4DCC-AB26-5DBF8D87A2B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9334763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623210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6.xml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5.xml"/><Relationship Id="rId9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0" hangingPunct="0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0" hangingPunct="0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Char char="•"/>
              <a:defRPr sz="1200">
                <a:solidFill>
                  <a:srgbClr val="898989"/>
                </a:solidFill>
              </a:defRPr>
            </a:lvl1pPr>
          </a:lstStyle>
          <a:p>
            <a:fld id="{52260658-B5EE-44D1-83D5-D1A50643EA56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7" name="矩形 14"/>
          <p:cNvSpPr>
            <a:spLocks noChangeArrowheads="1"/>
          </p:cNvSpPr>
          <p:nvPr/>
        </p:nvSpPr>
        <p:spPr bwMode="auto">
          <a:xfrm rot="10800000">
            <a:off x="-3" y="869694"/>
            <a:ext cx="6108341" cy="3740406"/>
          </a:xfrm>
          <a:prstGeom prst="rect">
            <a:avLst/>
          </a:prstGeom>
          <a:gradFill flip="none" rotWithShape="1">
            <a:gsLst>
              <a:gs pos="917">
                <a:schemeClr val="bg1"/>
              </a:gs>
              <a:gs pos="37000">
                <a:srgbClr val="E6FBFE">
                  <a:alpha val="80000"/>
                </a:srgbClr>
              </a:gs>
              <a:gs pos="100000">
                <a:srgbClr val="57D2E3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endParaRPr lang="zh-CN" altLang="en-US" dirty="0" smtClean="0"/>
          </a:p>
        </p:txBody>
      </p:sp>
      <p:pic>
        <p:nvPicPr>
          <p:cNvPr id="1030" name="图片 28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90"/>
          <a:stretch>
            <a:fillRect/>
          </a:stretch>
        </p:blipFill>
        <p:spPr bwMode="auto">
          <a:xfrm>
            <a:off x="-9525" y="895350"/>
            <a:ext cx="6105525" cy="370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14"/>
          <p:cNvSpPr>
            <a:spLocks noChangeArrowheads="1"/>
          </p:cNvSpPr>
          <p:nvPr/>
        </p:nvSpPr>
        <p:spPr bwMode="auto">
          <a:xfrm>
            <a:off x="-2" y="1536701"/>
            <a:ext cx="6108340" cy="2298699"/>
          </a:xfrm>
          <a:prstGeom prst="rect">
            <a:avLst/>
          </a:prstGeom>
          <a:gradFill>
            <a:gsLst>
              <a:gs pos="917">
                <a:schemeClr val="bg1">
                  <a:alpha val="28000"/>
                </a:schemeClr>
              </a:gs>
              <a:gs pos="31000">
                <a:srgbClr val="E6FBFE">
                  <a:alpha val="80000"/>
                </a:srgbClr>
              </a:gs>
              <a:gs pos="79000">
                <a:srgbClr val="57D2E3"/>
              </a:gs>
            </a:gsLst>
            <a:lin ang="0" scaled="1"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endParaRPr lang="zh-CN" altLang="en-US" smtClean="0"/>
          </a:p>
        </p:txBody>
      </p:sp>
      <p:sp>
        <p:nvSpPr>
          <p:cNvPr id="10" name="矩形 14"/>
          <p:cNvSpPr>
            <a:spLocks noChangeArrowheads="1"/>
          </p:cNvSpPr>
          <p:nvPr/>
        </p:nvSpPr>
        <p:spPr bwMode="auto">
          <a:xfrm>
            <a:off x="4898" y="840302"/>
            <a:ext cx="9144000" cy="6017698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55000" dir="5400000" sy="-100000" algn="bl" rotWithShape="0"/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endParaRPr lang="zh-CN" altLang="en-US" dirty="0" smtClean="0"/>
          </a:p>
        </p:txBody>
      </p:sp>
      <p:pic>
        <p:nvPicPr>
          <p:cNvPr id="1036" name="图片 6"/>
          <p:cNvPicPr>
            <a:picLocks noChangeAspect="1" noChangeArrowheads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70107" y="252414"/>
            <a:ext cx="392906" cy="36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矩形 8"/>
          <p:cNvSpPr>
            <a:spLocks noChangeArrowheads="1"/>
          </p:cNvSpPr>
          <p:nvPr/>
        </p:nvSpPr>
        <p:spPr bwMode="auto">
          <a:xfrm>
            <a:off x="5428245" y="280988"/>
            <a:ext cx="3066865" cy="338554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>
              <a:defRPr/>
            </a:pPr>
            <a:r>
              <a:rPr lang="zh-CN" alt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西南师大</a:t>
            </a:r>
            <a:r>
              <a:rPr lang="zh-CN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出版社</a:t>
            </a:r>
            <a:r>
              <a:rPr lang="en-US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</a:t>
            </a:r>
            <a:r>
              <a:rPr lang="zh-CN" alt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二年级</a:t>
            </a:r>
            <a:r>
              <a:rPr lang="zh-CN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|</a:t>
            </a:r>
            <a:r>
              <a:rPr lang="en-US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</a:t>
            </a: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下册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 </a:t>
            </a:r>
            <a:r>
              <a:rPr lang="en-US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</a:t>
            </a:r>
            <a:endParaRPr lang="zh-CN" altLang="en-US" sz="1600" b="1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pic>
        <p:nvPicPr>
          <p:cNvPr id="1038" name="图片 103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86750" y="6375400"/>
            <a:ext cx="66675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7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4"/>
          <p:cNvSpPr>
            <a:spLocks noChangeArrowheads="1"/>
          </p:cNvSpPr>
          <p:nvPr/>
        </p:nvSpPr>
        <p:spPr bwMode="auto">
          <a:xfrm>
            <a:off x="-3" y="171612"/>
            <a:ext cx="9144002" cy="521785"/>
          </a:xfrm>
          <a:prstGeom prst="rect">
            <a:avLst/>
          </a:prstGeom>
          <a:gradFill flip="none" rotWithShape="1">
            <a:gsLst>
              <a:gs pos="917">
                <a:schemeClr val="bg1"/>
              </a:gs>
              <a:gs pos="37000">
                <a:srgbClr val="E6FBFE">
                  <a:alpha val="80000"/>
                </a:srgbClr>
              </a:gs>
              <a:gs pos="100000">
                <a:srgbClr val="57D2E3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endParaRPr lang="zh-CN" altLang="en-US" smtClean="0"/>
          </a:p>
        </p:txBody>
      </p:sp>
      <p:pic>
        <p:nvPicPr>
          <p:cNvPr id="2051" name="图片 21"/>
          <p:cNvPicPr>
            <a:picLocks noChangeAspect="1" noChangeArrowheads="1"/>
          </p:cNvPicPr>
          <p:nvPr userDrawn="1"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75210" y="190500"/>
            <a:ext cx="746879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图片 28"/>
          <p:cNvPicPr>
            <a:picLocks noChangeAspect="1" noChangeArrowheads="1"/>
          </p:cNvPicPr>
          <p:nvPr userDrawn="1"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04635" y="252414"/>
            <a:ext cx="392906" cy="36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5174642" y="295275"/>
            <a:ext cx="3066865" cy="338554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>
              <a:defRPr/>
            </a:pPr>
            <a:r>
              <a:rPr lang="zh-CN" alt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西南师大</a:t>
            </a:r>
            <a:r>
              <a:rPr lang="zh-CN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出版社</a:t>
            </a:r>
            <a:r>
              <a:rPr lang="en-US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</a:t>
            </a:r>
            <a:r>
              <a:rPr lang="zh-CN" alt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二年级</a:t>
            </a:r>
            <a:r>
              <a:rPr lang="zh-CN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|</a:t>
            </a:r>
            <a:r>
              <a:rPr lang="en-US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</a:t>
            </a: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下册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 </a:t>
            </a:r>
            <a:r>
              <a:rPr lang="en-US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</a:t>
            </a:r>
            <a:endParaRPr lang="zh-CN" altLang="en-US" sz="1600" b="1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pic>
        <p:nvPicPr>
          <p:cNvPr id="2057" name="图片 2056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86750" y="6375400"/>
            <a:ext cx="66675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0" r:id="rId2"/>
    <p:sldLayoutId id="2147483663" r:id="rId3"/>
    <p:sldLayoutId id="2147483664" r:id="rId4"/>
    <p:sldLayoutId id="2147483665" r:id="rId5"/>
  </p:sldLayoutIdLst>
  <p:txStyles>
    <p:titleStyle>
      <a:lvl1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Calibri Light" pitchFamily="34" charset="0"/>
        </a:defRPr>
      </a:lvl1pPr>
      <a:lvl2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  <a:sym typeface="Calibri Light" pitchFamily="34" charset="0"/>
        </a:defRPr>
      </a:lvl2pPr>
      <a:lvl3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  <a:sym typeface="Calibri Light" pitchFamily="34" charset="0"/>
        </a:defRPr>
      </a:lvl3pPr>
      <a:lvl4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  <a:sym typeface="Calibri Light" pitchFamily="34" charset="0"/>
        </a:defRPr>
      </a:lvl4pPr>
      <a:lvl5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  <a:sym typeface="Calibri Light" pitchFamily="34" charset="0"/>
        </a:defRPr>
      </a:lvl5pPr>
      <a:lvl6pPr marL="13716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  <a:sym typeface="Calibri Light" pitchFamily="34" charset="0"/>
        </a:defRPr>
      </a:lvl6pPr>
      <a:lvl7pPr marL="18288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  <a:sym typeface="Calibri Light" pitchFamily="34" charset="0"/>
        </a:defRPr>
      </a:lvl7pPr>
      <a:lvl8pPr marL="22860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  <a:sym typeface="Calibri Light" pitchFamily="34" charset="0"/>
        </a:defRPr>
      </a:lvl8pPr>
      <a:lvl9pPr marL="27432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  <a:sym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  <a:sym typeface="Calibri" pitchFamily="34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文本占位符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146" name="矩形 14"/>
          <p:cNvSpPr>
            <a:spLocks noChangeArrowheads="1"/>
          </p:cNvSpPr>
          <p:nvPr/>
        </p:nvSpPr>
        <p:spPr bwMode="auto">
          <a:xfrm>
            <a:off x="-3" y="840304"/>
            <a:ext cx="9144002" cy="3120789"/>
          </a:xfrm>
          <a:prstGeom prst="rect">
            <a:avLst/>
          </a:prstGeom>
          <a:solidFill>
            <a:srgbClr val="57D2E3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endParaRPr lang="zh-CN" altLang="en-US" smtClean="0"/>
          </a:p>
        </p:txBody>
      </p:sp>
      <p:pic>
        <p:nvPicPr>
          <p:cNvPr id="3076" name="图片 28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3598" y="839788"/>
            <a:ext cx="8736806" cy="312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矩形 14"/>
          <p:cNvSpPr>
            <a:spLocks noChangeArrowheads="1"/>
          </p:cNvSpPr>
          <p:nvPr/>
        </p:nvSpPr>
        <p:spPr bwMode="auto">
          <a:xfrm>
            <a:off x="-3" y="2214575"/>
            <a:ext cx="9144002" cy="1356797"/>
          </a:xfrm>
          <a:prstGeom prst="rect">
            <a:avLst/>
          </a:prstGeom>
          <a:gradFill>
            <a:gsLst>
              <a:gs pos="917">
                <a:schemeClr val="bg1"/>
              </a:gs>
              <a:gs pos="37000">
                <a:srgbClr val="E6FBFE">
                  <a:alpha val="80000"/>
                </a:srgbClr>
              </a:gs>
              <a:gs pos="100000">
                <a:srgbClr val="57D2E3"/>
              </a:gs>
            </a:gsLst>
            <a:lin ang="10800000" scaled="1"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endParaRPr lang="zh-CN" altLang="en-US" smtClean="0"/>
          </a:p>
        </p:txBody>
      </p:sp>
      <p:sp>
        <p:nvSpPr>
          <p:cNvPr id="15" name="矩形 8"/>
          <p:cNvSpPr>
            <a:spLocks noChangeArrowheads="1"/>
          </p:cNvSpPr>
          <p:nvPr/>
        </p:nvSpPr>
        <p:spPr bwMode="auto">
          <a:xfrm>
            <a:off x="1984772" y="2373314"/>
            <a:ext cx="5828109" cy="9223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buFontTx/>
              <a:buNone/>
              <a:defRPr/>
            </a:pPr>
            <a:r>
              <a:rPr lang="zh-CN" altLang="en-US" sz="5400" b="1" spc="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谢谢观看！</a:t>
            </a:r>
          </a:p>
        </p:txBody>
      </p:sp>
      <p:pic>
        <p:nvPicPr>
          <p:cNvPr id="3084" name="图片 308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86750" y="6375400"/>
            <a:ext cx="66675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iasp.com/dongdong/archives/000813.html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4" Type="http://schemas.openxmlformats.org/officeDocument/2006/relationships/slide" Target="slide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14"/>
          <p:cNvSpPr>
            <a:spLocks noChangeArrowheads="1"/>
          </p:cNvSpPr>
          <p:nvPr/>
        </p:nvSpPr>
        <p:spPr bwMode="auto">
          <a:xfrm>
            <a:off x="4898" y="840302"/>
            <a:ext cx="9144000" cy="6017698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55000" dir="5400000" sy="-100000" algn="bl" rotWithShape="0"/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endParaRPr lang="zh-CN" altLang="en-US" dirty="0" smtClean="0"/>
          </a:p>
        </p:txBody>
      </p:sp>
      <p:grpSp>
        <p:nvGrpSpPr>
          <p:cNvPr id="9218" name="组合 8"/>
          <p:cNvGrpSpPr>
            <a:grpSpLocks/>
          </p:cNvGrpSpPr>
          <p:nvPr/>
        </p:nvGrpSpPr>
        <p:grpSpPr bwMode="auto">
          <a:xfrm>
            <a:off x="4898" y="1531279"/>
            <a:ext cx="9139102" cy="2640671"/>
            <a:chOff x="1178398" y="1552572"/>
            <a:chExt cx="3548062" cy="2640657"/>
          </a:xfrm>
        </p:grpSpPr>
        <p:sp>
          <p:nvSpPr>
            <p:cNvPr id="9219" name="矩形 16"/>
            <p:cNvSpPr>
              <a:spLocks noChangeArrowheads="1"/>
            </p:cNvSpPr>
            <p:nvPr/>
          </p:nvSpPr>
          <p:spPr bwMode="auto">
            <a:xfrm>
              <a:off x="1703699" y="1552572"/>
              <a:ext cx="2497460" cy="662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800" b="1" dirty="0">
                  <a:solidFill>
                    <a:srgbClr val="262626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第二单元 </a:t>
              </a:r>
              <a:r>
                <a:rPr lang="en-US" altLang="zh-CN" sz="2800" b="1" dirty="0">
                  <a:solidFill>
                    <a:srgbClr val="262626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· </a:t>
              </a:r>
              <a:r>
                <a:rPr lang="zh-CN" altLang="en-US" sz="2800" b="1" dirty="0">
                  <a:solidFill>
                    <a:srgbClr val="262626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第五课 </a:t>
              </a:r>
              <a:endParaRPr lang="en-US" altLang="zh-CN" sz="2800" b="1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9220" name="TextBox 2"/>
            <p:cNvSpPr txBox="1">
              <a:spLocks noChangeArrowheads="1"/>
            </p:cNvSpPr>
            <p:nvPr/>
          </p:nvSpPr>
          <p:spPr bwMode="auto">
            <a:xfrm>
              <a:off x="1178398" y="2624720"/>
              <a:ext cx="3548062" cy="15685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4800" b="1" dirty="0">
                  <a:solidFill>
                    <a:srgbClr val="262626"/>
                  </a:solidFill>
                  <a:latin typeface="微软雅黑" pitchFamily="34" charset="-122"/>
                  <a:ea typeface="微软雅黑" pitchFamily="34" charset="-122"/>
                </a:rPr>
                <a:t>黄鹤楼送孟浩然之广陵</a:t>
              </a:r>
              <a:endParaRPr lang="zh-CN" altLang="en-US" sz="5400" b="1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" y="1093788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学习目标</a:t>
            </a:r>
          </a:p>
        </p:txBody>
      </p:sp>
      <p:sp>
        <p:nvSpPr>
          <p:cNvPr id="11266" name="Rectangle 1"/>
          <p:cNvSpPr>
            <a:spLocks noChangeArrowheads="1"/>
          </p:cNvSpPr>
          <p:nvPr/>
        </p:nvSpPr>
        <p:spPr bwMode="auto">
          <a:xfrm>
            <a:off x="154906" y="2006045"/>
            <a:ext cx="5126866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zh-CN" altLang="zh-CN" dirty="0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zh-CN" dirty="0">
                <a:latin typeface="微软雅黑" pitchFamily="34" charset="-122"/>
                <a:ea typeface="微软雅黑" pitchFamily="34" charset="-122"/>
              </a:rPr>
              <a:t>、认识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文中的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dirty="0">
                <a:latin typeface="微软雅黑" pitchFamily="34" charset="-122"/>
                <a:ea typeface="微软雅黑" pitchFamily="34" charset="-122"/>
              </a:rPr>
              <a:t>个生字，会写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8</a:t>
            </a:r>
            <a:r>
              <a:rPr lang="zh-CN" altLang="zh-CN" dirty="0">
                <a:latin typeface="微软雅黑" pitchFamily="34" charset="-122"/>
                <a:ea typeface="微软雅黑" pitchFamily="34" charset="-122"/>
              </a:rPr>
              <a:t>个生字。</a:t>
            </a:r>
          </a:p>
          <a:p>
            <a:pPr eaLnBrk="0" hangingPunct="0">
              <a:lnSpc>
                <a:spcPct val="150000"/>
              </a:lnSpc>
            </a:pP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 2</a:t>
            </a:r>
            <a:r>
              <a:rPr lang="zh-CN" altLang="zh-CN" dirty="0">
                <a:latin typeface="微软雅黑" pitchFamily="34" charset="-122"/>
                <a:ea typeface="微软雅黑" pitchFamily="34" charset="-122"/>
              </a:rPr>
              <a:t>、理解“西辞”、“烟花三月”、“孤帆”</a:t>
            </a:r>
            <a:endParaRPr lang="en-US" altLang="zh-CN" dirty="0">
              <a:latin typeface="微软雅黑" pitchFamily="34" charset="-122"/>
              <a:ea typeface="微软雅黑" pitchFamily="34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zh-CN" altLang="zh-CN" dirty="0">
                <a:latin typeface="微软雅黑" pitchFamily="34" charset="-122"/>
                <a:ea typeface="微软雅黑" pitchFamily="34" charset="-122"/>
              </a:rPr>
              <a:t>“唯”的意思。</a:t>
            </a:r>
          </a:p>
          <a:p>
            <a:pPr eaLnBrk="0" hangingPunct="0">
              <a:lnSpc>
                <a:spcPct val="150000"/>
              </a:lnSpc>
            </a:pPr>
            <a:r>
              <a:rPr lang="en-US" altLang="zh-CN" dirty="0">
                <a:latin typeface="微软雅黑" pitchFamily="34" charset="-122"/>
                <a:ea typeface="微软雅黑" pitchFamily="34" charset="-122"/>
              </a:rPr>
              <a:t> 3</a:t>
            </a:r>
            <a:r>
              <a:rPr lang="zh-CN" altLang="zh-CN" dirty="0">
                <a:latin typeface="微软雅黑" pitchFamily="34" charset="-122"/>
                <a:ea typeface="微软雅黑" pitchFamily="34" charset="-122"/>
              </a:rPr>
              <a:t>、有感情地诵读古诗，理解诗意，在创设</a:t>
            </a:r>
            <a:r>
              <a:rPr lang="zh-CN" altLang="zh-CN" dirty="0" smtClean="0">
                <a:latin typeface="微软雅黑" pitchFamily="34" charset="-122"/>
                <a:ea typeface="微软雅黑" pitchFamily="34" charset="-122"/>
              </a:rPr>
              <a:t>的意境</a:t>
            </a:r>
            <a:r>
              <a:rPr lang="zh-CN" altLang="zh-CN" dirty="0">
                <a:latin typeface="微软雅黑" pitchFamily="34" charset="-122"/>
                <a:ea typeface="微软雅黑" pitchFamily="34" charset="-122"/>
              </a:rPr>
              <a:t>中想象诗歌所描绘的情境，体会朋友间的</a:t>
            </a:r>
            <a:endParaRPr lang="en-US" altLang="zh-CN" dirty="0">
              <a:latin typeface="微软雅黑" pitchFamily="34" charset="-122"/>
              <a:ea typeface="微软雅黑" pitchFamily="34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zh-CN" altLang="zh-CN" dirty="0">
                <a:latin typeface="微软雅黑" pitchFamily="34" charset="-122"/>
                <a:ea typeface="微软雅黑" pitchFamily="34" charset="-122"/>
              </a:rPr>
              <a:t>深情厚谊</a:t>
            </a:r>
            <a:r>
              <a:rPr lang="zh-CN" altLang="zh-CN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zh-CN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12"/>
          <a:stretch>
            <a:fillRect/>
          </a:stretch>
        </p:blipFill>
        <p:spPr bwMode="auto">
          <a:xfrm>
            <a:off x="5139268" y="1769423"/>
            <a:ext cx="4004732" cy="39491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7714" y="1354664"/>
            <a:ext cx="7600419" cy="48355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矩形 3"/>
          <p:cNvSpPr/>
          <p:nvPr/>
        </p:nvSpPr>
        <p:spPr>
          <a:xfrm>
            <a:off x="127397" y="936625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导入课文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2280344" y="3012804"/>
            <a:ext cx="735006" cy="24128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www.1ppt.com/moban/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素材：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背景：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www.1ppt.com/beijing/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图表：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www.1ppt.com/xiazai/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www.1ppt.com/ziliao/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www.1ppt.com/fanwen/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www.1ppt.com/shiti/  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www.1ppt.com/jiaoan/  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www.1ppt.cn                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语文课件：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www.1ppt.com/kejian/yuwen/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数学课件：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www.1ppt.com/kejian/shuxue/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英语课件：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www.1ppt.com/kejian/yingyu/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美术课件：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www.1ppt.com/kejian/meishu/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科学课件：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www.1ppt.com/kejian/kexue/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物理课件：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www.1ppt.com/kejian/wuli/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化学课件：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www.1ppt.com/kejian/huaxue/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生物课件：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www.1ppt.com/kejian/shengwu/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地理课件：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www.1ppt.com/kejian/dili/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历史课件：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www.1ppt.com/kejian/lishi/        c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1067" y="1185332"/>
            <a:ext cx="4749800" cy="5339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314" name="Text Box 5"/>
          <p:cNvSpPr txBox="1">
            <a:spLocks noChangeArrowheads="1"/>
          </p:cNvSpPr>
          <p:nvPr/>
        </p:nvSpPr>
        <p:spPr bwMode="auto">
          <a:xfrm>
            <a:off x="467917" y="620714"/>
            <a:ext cx="4536281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endParaRPr lang="zh-CN" altLang="en-US"/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5477804" y="1020867"/>
            <a:ext cx="3183731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lnSpc>
                <a:spcPct val="150000"/>
              </a:lnSpc>
            </a:pP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      李白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(701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～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762) 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唐代诗人 ，字太白，号青莲居士。盛唐最杰出的诗人，也是我国文学史上继屈原之后又一伟大的浪主义诗人。人称“诗仙太白”著作有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李太白集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2000" dirty="0">
                <a:solidFill>
                  <a:srgbClr val="3366FF"/>
                </a:solidFill>
              </a:rPr>
              <a:t>。</a:t>
            </a:r>
          </a:p>
          <a:p>
            <a:pPr eaLnBrk="0" hangingPunct="0">
              <a:spcBef>
                <a:spcPct val="50000"/>
              </a:spcBef>
            </a:pPr>
            <a:endParaRPr lang="zh-CN" altLang="en-US" sz="2000" dirty="0">
              <a:solidFill>
                <a:srgbClr val="3366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3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933" y="1106310"/>
            <a:ext cx="4157133" cy="50009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338" name="Text Box 5"/>
          <p:cNvSpPr txBox="1">
            <a:spLocks noChangeArrowheads="1"/>
          </p:cNvSpPr>
          <p:nvPr/>
        </p:nvSpPr>
        <p:spPr bwMode="auto">
          <a:xfrm>
            <a:off x="4934197" y="1106310"/>
            <a:ext cx="3979069" cy="3231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lnSpc>
                <a:spcPct val="150000"/>
              </a:lnSpc>
              <a:spcBef>
                <a:spcPct val="50000"/>
              </a:spcBef>
            </a:pP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        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孟浩然（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689——740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），唐代第一个大量写山水田园诗的人，存诗</a:t>
            </a: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260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多首，多为五言律诗。他的山水诗多是写他故乡襄阳的名胜。孟诗风格以清旷冲淡为主，但冲淡中亦有壮逸之气。</a:t>
            </a:r>
          </a:p>
          <a:p>
            <a:pPr eaLnBrk="0" hangingPunct="0">
              <a:spcBef>
                <a:spcPct val="50000"/>
              </a:spcBef>
            </a:pPr>
            <a:endParaRPr lang="en-US" altLang="zh-CN" sz="1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020866" y="787400"/>
            <a:ext cx="2895600" cy="73264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zh-CN" altLang="en-US" sz="36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黄 鹤 楼</a:t>
            </a:r>
          </a:p>
        </p:txBody>
      </p:sp>
      <p:sp>
        <p:nvSpPr>
          <p:cNvPr id="15362" name="Rectangle 4"/>
          <p:cNvSpPr>
            <a:spLocks noGrp="1" noChangeArrowheads="1"/>
          </p:cNvSpPr>
          <p:nvPr>
            <p:ph sz="half" idx="2"/>
          </p:nvPr>
        </p:nvSpPr>
        <p:spPr bwMode="auto">
          <a:xfrm>
            <a:off x="4681538" y="2359026"/>
            <a:ext cx="4030266" cy="40306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lnSpc>
                <a:spcPct val="150000"/>
              </a:lnSpc>
              <a:buFont typeface="Arial" pitchFamily="34" charset="0"/>
              <a:buNone/>
            </a:pPr>
            <a:r>
              <a:rPr lang="zh-CN" altLang="en-US" sz="2000" b="1" dirty="0" smtClean="0">
                <a:solidFill>
                  <a:srgbClr val="FF0000"/>
                </a:solidFill>
                <a:ea typeface="楷体_GB2312" pitchFamily="49" charset="-122"/>
              </a:rPr>
              <a:t>      </a:t>
            </a:r>
            <a:r>
              <a:rPr lang="zh-CN" altLang="en-US" sz="1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黄鹤楼故址在现在的湖北的武汉，自古是游览胜地。传说有神仙在此乘黄鹤而去，故称黄鹤楼。和湖南的岳阳楼、江西的滕王阁称为三大名楼。在唐朝的时候是人文过客，达官贵人聚会，饮酒对诗，送行饯别的地方，它是江南名楼。</a:t>
            </a:r>
          </a:p>
        </p:txBody>
      </p:sp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9069" y="1343377"/>
            <a:ext cx="4064000" cy="45942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strips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 descr="http://wenwen.soso.com/p/20110521/20110521150346-844988269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5838" y="2297114"/>
            <a:ext cx="1628775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6" name="Picture 2" descr="http://wenwen.soso.com/p/20110521/20110521150346-844988269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32522" y="2297114"/>
            <a:ext cx="1628775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2" descr="http://wenwen.soso.com/p/20110521/20110521150346-844988269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4938" y="2336801"/>
            <a:ext cx="1628775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2" descr="http://wenwen.soso.com/p/20110521/20110521150346-844988269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16379" y="2360614"/>
            <a:ext cx="1628775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4" name="TextBox 8"/>
          <p:cNvSpPr txBox="1">
            <a:spLocks noChangeArrowheads="1"/>
          </p:cNvSpPr>
          <p:nvPr/>
        </p:nvSpPr>
        <p:spPr bwMode="auto">
          <a:xfrm>
            <a:off x="1143000" y="2606675"/>
            <a:ext cx="1188244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0" hangingPunct="0"/>
            <a:r>
              <a:rPr lang="zh-CN" altLang="en-US" sz="96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鹤</a:t>
            </a:r>
          </a:p>
        </p:txBody>
      </p:sp>
      <p:sp>
        <p:nvSpPr>
          <p:cNvPr id="4105" name="TextBox 10"/>
          <p:cNvSpPr txBox="1">
            <a:spLocks noChangeArrowheads="1"/>
          </p:cNvSpPr>
          <p:nvPr/>
        </p:nvSpPr>
        <p:spPr bwMode="auto">
          <a:xfrm>
            <a:off x="3155156" y="2590800"/>
            <a:ext cx="1245394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0" hangingPunct="0"/>
            <a:r>
              <a:rPr lang="zh-CN" altLang="en-US" sz="96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孟</a:t>
            </a:r>
          </a:p>
        </p:txBody>
      </p:sp>
      <p:sp>
        <p:nvSpPr>
          <p:cNvPr id="4106" name="TextBox 11"/>
          <p:cNvSpPr txBox="1">
            <a:spLocks noChangeArrowheads="1"/>
          </p:cNvSpPr>
          <p:nvPr/>
        </p:nvSpPr>
        <p:spPr bwMode="auto">
          <a:xfrm>
            <a:off x="5305425" y="2647950"/>
            <a:ext cx="131445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0" hangingPunct="0"/>
            <a:r>
              <a:rPr lang="zh-CN" altLang="en-US" sz="96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浩</a:t>
            </a:r>
          </a:p>
        </p:txBody>
      </p:sp>
      <p:sp>
        <p:nvSpPr>
          <p:cNvPr id="4107" name="TextBox 12"/>
          <p:cNvSpPr txBox="1">
            <a:spLocks noChangeArrowheads="1"/>
          </p:cNvSpPr>
          <p:nvPr/>
        </p:nvSpPr>
        <p:spPr bwMode="auto">
          <a:xfrm>
            <a:off x="1350169" y="1581150"/>
            <a:ext cx="1391841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en-US" altLang="zh-CN" sz="4400" b="1">
                <a:latin typeface="宋体" pitchFamily="2" charset="-122"/>
              </a:rPr>
              <a:t>hè</a:t>
            </a:r>
            <a:endParaRPr lang="zh-CN" altLang="en-US" sz="4400" b="1">
              <a:latin typeface="宋体" pitchFamily="2" charset="-122"/>
            </a:endParaRPr>
          </a:p>
        </p:txBody>
      </p:sp>
      <p:sp>
        <p:nvSpPr>
          <p:cNvPr id="4108" name="TextBox 13"/>
          <p:cNvSpPr txBox="1">
            <a:spLocks noChangeArrowheads="1"/>
          </p:cNvSpPr>
          <p:nvPr/>
        </p:nvSpPr>
        <p:spPr bwMode="auto">
          <a:xfrm>
            <a:off x="7315201" y="2600325"/>
            <a:ext cx="1269206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0" hangingPunct="0"/>
            <a:r>
              <a:rPr lang="zh-CN" altLang="en-US" sz="96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之</a:t>
            </a:r>
          </a:p>
        </p:txBody>
      </p:sp>
      <p:sp>
        <p:nvSpPr>
          <p:cNvPr id="4109" name="TextBox 14"/>
          <p:cNvSpPr txBox="1">
            <a:spLocks noChangeArrowheads="1"/>
          </p:cNvSpPr>
          <p:nvPr/>
        </p:nvSpPr>
        <p:spPr bwMode="auto">
          <a:xfrm>
            <a:off x="3302794" y="1519238"/>
            <a:ext cx="142875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en-US" altLang="zh-CN" sz="4400" b="1">
                <a:latin typeface="宋体" pitchFamily="2" charset="-122"/>
              </a:rPr>
              <a:t>mèng</a:t>
            </a:r>
            <a:endParaRPr lang="zh-CN" altLang="en-US" sz="4400" b="1">
              <a:latin typeface="宋体" pitchFamily="2" charset="-122"/>
            </a:endParaRPr>
          </a:p>
        </p:txBody>
      </p:sp>
      <p:sp>
        <p:nvSpPr>
          <p:cNvPr id="4110" name="TextBox 15"/>
          <p:cNvSpPr txBox="1">
            <a:spLocks noChangeArrowheads="1"/>
          </p:cNvSpPr>
          <p:nvPr/>
        </p:nvSpPr>
        <p:spPr bwMode="auto">
          <a:xfrm>
            <a:off x="5569744" y="1501775"/>
            <a:ext cx="1415654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en-US" altLang="zh-CN" sz="4400" b="1">
                <a:latin typeface="宋体" pitchFamily="2" charset="-122"/>
              </a:rPr>
              <a:t>hào</a:t>
            </a:r>
            <a:endParaRPr lang="zh-CN" altLang="en-US" sz="4400" b="1">
              <a:latin typeface="宋体" pitchFamily="2" charset="-122"/>
            </a:endParaRPr>
          </a:p>
        </p:txBody>
      </p:sp>
      <p:sp>
        <p:nvSpPr>
          <p:cNvPr id="4111" name="TextBox 16"/>
          <p:cNvSpPr txBox="1">
            <a:spLocks noChangeArrowheads="1"/>
          </p:cNvSpPr>
          <p:nvPr/>
        </p:nvSpPr>
        <p:spPr bwMode="auto">
          <a:xfrm>
            <a:off x="7392591" y="1416051"/>
            <a:ext cx="131921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en-US" altLang="zh-CN" sz="4800">
                <a:latin typeface="宋体" pitchFamily="2" charset="-122"/>
              </a:rPr>
              <a:t>zhī</a:t>
            </a:r>
            <a:endParaRPr lang="zh-CN" altLang="en-US" sz="4800">
              <a:latin typeface="宋体" pitchFamily="2" charset="-122"/>
            </a:endParaRPr>
          </a:p>
        </p:txBody>
      </p:sp>
      <p:sp>
        <p:nvSpPr>
          <p:cNvPr id="4112" name="TextBox 15"/>
          <p:cNvSpPr txBox="1">
            <a:spLocks noChangeArrowheads="1"/>
          </p:cNvSpPr>
          <p:nvPr/>
        </p:nvSpPr>
        <p:spPr bwMode="auto">
          <a:xfrm>
            <a:off x="1240631" y="4651375"/>
            <a:ext cx="1600200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仙鹤</a:t>
            </a:r>
            <a:endParaRPr lang="en-US" altLang="zh-CN" sz="2800" dirty="0"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鹤立鸡群</a:t>
            </a:r>
            <a:endParaRPr lang="en-US" altLang="zh-CN" sz="2800" dirty="0"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endParaRPr lang="en-US" altLang="zh-CN" sz="2800" dirty="0"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endParaRPr lang="en-US" altLang="zh-CN" sz="2800" dirty="0"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endParaRPr lang="en-US" altLang="zh-CN" sz="2800" dirty="0"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endParaRPr lang="en-US" altLang="zh-CN" sz="4000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endParaRPr lang="en-US" altLang="zh-CN" sz="4000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endParaRPr lang="zh-CN" altLang="en-US" sz="4000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13" name="TextBox 16"/>
          <p:cNvSpPr txBox="1">
            <a:spLocks noChangeArrowheads="1"/>
          </p:cNvSpPr>
          <p:nvPr/>
        </p:nvSpPr>
        <p:spPr bwMode="auto">
          <a:xfrm>
            <a:off x="3357563" y="4665664"/>
            <a:ext cx="1394222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2800">
                <a:latin typeface="微软雅黑" pitchFamily="34" charset="-122"/>
                <a:ea typeface="微软雅黑" pitchFamily="34" charset="-122"/>
              </a:rPr>
              <a:t>孟子</a:t>
            </a:r>
            <a:endParaRPr lang="en-US" altLang="zh-CN" sz="2800"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r>
              <a:rPr lang="zh-CN" altLang="en-US" sz="2800">
                <a:latin typeface="微软雅黑" pitchFamily="34" charset="-122"/>
                <a:ea typeface="微软雅黑" pitchFamily="34" charset="-122"/>
              </a:rPr>
              <a:t>姓孟</a:t>
            </a:r>
            <a:endParaRPr lang="en-US" altLang="zh-CN" sz="2800"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endParaRPr lang="en-US" altLang="zh-CN" sz="360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endParaRPr lang="zh-CN" altLang="en-US" sz="360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14" name="TextBox 17"/>
          <p:cNvSpPr txBox="1">
            <a:spLocks noChangeArrowheads="1"/>
          </p:cNvSpPr>
          <p:nvPr/>
        </p:nvSpPr>
        <p:spPr bwMode="auto">
          <a:xfrm>
            <a:off x="5461397" y="4587875"/>
            <a:ext cx="1600200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浩浩荡荡</a:t>
            </a:r>
            <a:endParaRPr lang="en-US" altLang="zh-CN" sz="2800" dirty="0"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r>
              <a:rPr lang="zh-CN" altLang="en-US" sz="2800" dirty="0">
                <a:latin typeface="微软雅黑" pitchFamily="34" charset="-122"/>
                <a:ea typeface="微软雅黑" pitchFamily="34" charset="-122"/>
              </a:rPr>
              <a:t>浩大</a:t>
            </a:r>
            <a:endParaRPr lang="en-US" altLang="zh-CN" sz="2800" dirty="0"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endParaRPr lang="zh-CN" altLang="en-US" sz="28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15" name="TextBox 18"/>
          <p:cNvSpPr txBox="1">
            <a:spLocks noChangeArrowheads="1"/>
          </p:cNvSpPr>
          <p:nvPr/>
        </p:nvSpPr>
        <p:spPr bwMode="auto">
          <a:xfrm>
            <a:off x="7478317" y="4529138"/>
            <a:ext cx="138231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2800">
                <a:latin typeface="微软雅黑" pitchFamily="34" charset="-122"/>
                <a:ea typeface="微软雅黑" pitchFamily="34" charset="-122"/>
              </a:rPr>
              <a:t>之后</a:t>
            </a:r>
            <a:endParaRPr lang="en-US" altLang="zh-CN" sz="2800"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r>
              <a:rPr lang="zh-CN" altLang="en-US" sz="2800">
                <a:latin typeface="微软雅黑" pitchFamily="34" charset="-122"/>
                <a:ea typeface="微软雅黑" pitchFamily="34" charset="-122"/>
              </a:rPr>
              <a:t>总之</a:t>
            </a:r>
            <a:endParaRPr lang="en-US" altLang="zh-CN" sz="28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" y="1093788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学习字词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8" dur="1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5" dur="1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2" dur="1000"/>
                                        <p:tgtEl>
                                          <p:spTgt spid="4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9" dur="1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6" dur="10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3" dur="1000"/>
                                        <p:tgtEl>
                                          <p:spTgt spid="4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4" grpId="0"/>
      <p:bldP spid="4105" grpId="0"/>
      <p:bldP spid="4106" grpId="0"/>
      <p:bldP spid="4107" grpId="0"/>
      <p:bldP spid="4108" grpId="0"/>
      <p:bldP spid="4109" grpId="0"/>
      <p:bldP spid="4110" grpId="0"/>
      <p:bldP spid="4111" grpId="0"/>
      <p:bldP spid="4112" grpId="0"/>
      <p:bldP spid="4113" grpId="0"/>
      <p:bldP spid="4114" grpId="0"/>
      <p:bldP spid="41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http://wenwen.soso.com/p/20110521/20110521150346-844988269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5838" y="2297114"/>
            <a:ext cx="1628775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0" name="Picture 2" descr="http://wenwen.soso.com/p/20110521/20110521150346-844988269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32522" y="2297114"/>
            <a:ext cx="1628775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2" descr="http://wenwen.soso.com/p/20110521/20110521150346-844988269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4938" y="2336801"/>
            <a:ext cx="1628775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2" descr="http://wenwen.soso.com/p/20110521/20110521150346-844988269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16379" y="2360614"/>
            <a:ext cx="1628775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4" name="TextBox 8"/>
          <p:cNvSpPr txBox="1">
            <a:spLocks noChangeArrowheads="1"/>
          </p:cNvSpPr>
          <p:nvPr/>
        </p:nvSpPr>
        <p:spPr bwMode="auto">
          <a:xfrm>
            <a:off x="1143000" y="2606675"/>
            <a:ext cx="1188244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0" hangingPunct="0"/>
            <a:r>
              <a:rPr lang="zh-CN" altLang="en-US" sz="96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陵</a:t>
            </a:r>
          </a:p>
        </p:txBody>
      </p:sp>
      <p:sp>
        <p:nvSpPr>
          <p:cNvPr id="4105" name="TextBox 10"/>
          <p:cNvSpPr txBox="1">
            <a:spLocks noChangeArrowheads="1"/>
          </p:cNvSpPr>
          <p:nvPr/>
        </p:nvSpPr>
        <p:spPr bwMode="auto">
          <a:xfrm>
            <a:off x="3155156" y="2590800"/>
            <a:ext cx="1245394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0" hangingPunct="0"/>
            <a:r>
              <a:rPr lang="zh-CN" altLang="en-US" sz="96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影</a:t>
            </a:r>
          </a:p>
        </p:txBody>
      </p:sp>
      <p:sp>
        <p:nvSpPr>
          <p:cNvPr id="4106" name="TextBox 11"/>
          <p:cNvSpPr txBox="1">
            <a:spLocks noChangeArrowheads="1"/>
          </p:cNvSpPr>
          <p:nvPr/>
        </p:nvSpPr>
        <p:spPr bwMode="auto">
          <a:xfrm>
            <a:off x="5305425" y="2647950"/>
            <a:ext cx="131445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0" hangingPunct="0"/>
            <a:r>
              <a:rPr lang="zh-CN" altLang="en-US" sz="96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碧</a:t>
            </a:r>
          </a:p>
        </p:txBody>
      </p:sp>
      <p:sp>
        <p:nvSpPr>
          <p:cNvPr id="4107" name="TextBox 12"/>
          <p:cNvSpPr txBox="1">
            <a:spLocks noChangeArrowheads="1"/>
          </p:cNvSpPr>
          <p:nvPr/>
        </p:nvSpPr>
        <p:spPr bwMode="auto">
          <a:xfrm>
            <a:off x="1244203" y="1543050"/>
            <a:ext cx="1117997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en-US" altLang="zh-CN" sz="4400" b="1">
                <a:latin typeface="宋体" pitchFamily="2" charset="-122"/>
              </a:rPr>
              <a:t>líng</a:t>
            </a:r>
            <a:endParaRPr lang="zh-CN" altLang="en-US" sz="4400" b="1">
              <a:latin typeface="宋体" pitchFamily="2" charset="-122"/>
            </a:endParaRPr>
          </a:p>
        </p:txBody>
      </p:sp>
      <p:sp>
        <p:nvSpPr>
          <p:cNvPr id="4108" name="TextBox 13"/>
          <p:cNvSpPr txBox="1">
            <a:spLocks noChangeArrowheads="1"/>
          </p:cNvSpPr>
          <p:nvPr/>
        </p:nvSpPr>
        <p:spPr bwMode="auto">
          <a:xfrm>
            <a:off x="7315201" y="2600325"/>
            <a:ext cx="1269206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0" hangingPunct="0"/>
            <a:r>
              <a:rPr lang="zh-CN" altLang="en-US" sz="96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唯</a:t>
            </a:r>
          </a:p>
        </p:txBody>
      </p:sp>
      <p:sp>
        <p:nvSpPr>
          <p:cNvPr id="4109" name="TextBox 14"/>
          <p:cNvSpPr txBox="1">
            <a:spLocks noChangeArrowheads="1"/>
          </p:cNvSpPr>
          <p:nvPr/>
        </p:nvSpPr>
        <p:spPr bwMode="auto">
          <a:xfrm>
            <a:off x="3261122" y="1463675"/>
            <a:ext cx="142875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en-US" altLang="zh-CN" sz="4400" b="1">
                <a:latin typeface="宋体" pitchFamily="2" charset="-122"/>
              </a:rPr>
              <a:t>yǐng</a:t>
            </a:r>
            <a:endParaRPr lang="zh-CN" altLang="en-US" sz="4400" b="1">
              <a:latin typeface="宋体" pitchFamily="2" charset="-122"/>
            </a:endParaRPr>
          </a:p>
        </p:txBody>
      </p:sp>
      <p:sp>
        <p:nvSpPr>
          <p:cNvPr id="4110" name="TextBox 15"/>
          <p:cNvSpPr txBox="1">
            <a:spLocks noChangeArrowheads="1"/>
          </p:cNvSpPr>
          <p:nvPr/>
        </p:nvSpPr>
        <p:spPr bwMode="auto">
          <a:xfrm>
            <a:off x="5620941" y="1528763"/>
            <a:ext cx="1008459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en-US" altLang="zh-CN" sz="4400" b="1">
                <a:latin typeface="宋体" pitchFamily="2" charset="-122"/>
              </a:rPr>
              <a:t>bì</a:t>
            </a:r>
            <a:endParaRPr lang="zh-CN" altLang="en-US" sz="4400" b="1">
              <a:latin typeface="宋体" pitchFamily="2" charset="-122"/>
            </a:endParaRPr>
          </a:p>
        </p:txBody>
      </p:sp>
      <p:sp>
        <p:nvSpPr>
          <p:cNvPr id="4111" name="TextBox 16"/>
          <p:cNvSpPr txBox="1">
            <a:spLocks noChangeArrowheads="1"/>
          </p:cNvSpPr>
          <p:nvPr/>
        </p:nvSpPr>
        <p:spPr bwMode="auto">
          <a:xfrm>
            <a:off x="7578328" y="1371601"/>
            <a:ext cx="1032272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en-US" altLang="zh-CN" sz="4800" b="1">
                <a:latin typeface="宋体" pitchFamily="2" charset="-122"/>
              </a:rPr>
              <a:t>wéi</a:t>
            </a:r>
            <a:endParaRPr lang="zh-CN" altLang="en-US" sz="4800" b="1">
              <a:latin typeface="宋体" pitchFamily="2" charset="-122"/>
            </a:endParaRPr>
          </a:p>
        </p:txBody>
      </p:sp>
      <p:sp>
        <p:nvSpPr>
          <p:cNvPr id="4112" name="TextBox 15"/>
          <p:cNvSpPr txBox="1">
            <a:spLocks noChangeArrowheads="1"/>
          </p:cNvSpPr>
          <p:nvPr/>
        </p:nvSpPr>
        <p:spPr bwMode="auto">
          <a:xfrm>
            <a:off x="1240631" y="4651375"/>
            <a:ext cx="1600200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3600">
                <a:latin typeface="微软雅黑" pitchFamily="34" charset="-122"/>
                <a:ea typeface="微软雅黑" pitchFamily="34" charset="-122"/>
              </a:rPr>
              <a:t>丘陵</a:t>
            </a:r>
            <a:endParaRPr lang="en-US" altLang="zh-CN" sz="3600"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r>
              <a:rPr lang="zh-CN" altLang="en-US" sz="3600">
                <a:latin typeface="微软雅黑" pitchFamily="34" charset="-122"/>
                <a:ea typeface="微软雅黑" pitchFamily="34" charset="-122"/>
              </a:rPr>
              <a:t>陵园</a:t>
            </a:r>
            <a:endParaRPr lang="en-US" altLang="zh-CN" sz="3600"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endParaRPr lang="en-US" altLang="zh-CN" sz="3600"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endParaRPr lang="en-US" altLang="zh-CN" sz="3600"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endParaRPr lang="en-US" altLang="zh-CN" sz="480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endParaRPr lang="en-US" altLang="zh-CN" sz="480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endParaRPr lang="zh-CN" altLang="en-US" sz="480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13" name="TextBox 16"/>
          <p:cNvSpPr txBox="1">
            <a:spLocks noChangeArrowheads="1"/>
          </p:cNvSpPr>
          <p:nvPr/>
        </p:nvSpPr>
        <p:spPr bwMode="auto">
          <a:xfrm>
            <a:off x="3357563" y="4665664"/>
            <a:ext cx="1394222" cy="255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3600">
                <a:latin typeface="微软雅黑" pitchFamily="34" charset="-122"/>
                <a:ea typeface="微软雅黑" pitchFamily="34" charset="-122"/>
              </a:rPr>
              <a:t>电影</a:t>
            </a:r>
            <a:endParaRPr lang="en-US" altLang="zh-CN" sz="3600"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r>
              <a:rPr lang="zh-CN" altLang="en-US" sz="3600">
                <a:latin typeface="微软雅黑" pitchFamily="34" charset="-122"/>
                <a:ea typeface="微软雅黑" pitchFamily="34" charset="-122"/>
              </a:rPr>
              <a:t>影子</a:t>
            </a:r>
            <a:endParaRPr lang="en-US" altLang="zh-CN" sz="3600"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endParaRPr lang="en-US" altLang="zh-CN" sz="440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endParaRPr lang="zh-CN" altLang="en-US" sz="440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14" name="TextBox 17"/>
          <p:cNvSpPr txBox="1">
            <a:spLocks noChangeArrowheads="1"/>
          </p:cNvSpPr>
          <p:nvPr/>
        </p:nvSpPr>
        <p:spPr bwMode="auto">
          <a:xfrm>
            <a:off x="5461397" y="4587876"/>
            <a:ext cx="16002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3600">
                <a:latin typeface="微软雅黑" pitchFamily="34" charset="-122"/>
                <a:ea typeface="微软雅黑" pitchFamily="34" charset="-122"/>
              </a:rPr>
              <a:t>碧绿</a:t>
            </a:r>
            <a:endParaRPr lang="en-US" altLang="zh-CN" sz="3600"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r>
              <a:rPr lang="zh-CN" altLang="en-US" sz="3600">
                <a:latin typeface="微软雅黑" pitchFamily="34" charset="-122"/>
                <a:ea typeface="微软雅黑" pitchFamily="34" charset="-122"/>
              </a:rPr>
              <a:t>碧玉</a:t>
            </a:r>
            <a:endParaRPr lang="en-US" altLang="zh-CN" sz="3600"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endParaRPr lang="en-US" altLang="zh-CN" sz="3600"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endParaRPr lang="zh-CN" altLang="en-US" sz="3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15" name="TextBox 18"/>
          <p:cNvSpPr txBox="1">
            <a:spLocks noChangeArrowheads="1"/>
          </p:cNvSpPr>
          <p:nvPr/>
        </p:nvSpPr>
        <p:spPr bwMode="auto">
          <a:xfrm>
            <a:off x="7512844" y="4686300"/>
            <a:ext cx="1382316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3600">
                <a:latin typeface="微软雅黑" pitchFamily="34" charset="-122"/>
                <a:ea typeface="微软雅黑" pitchFamily="34" charset="-122"/>
              </a:rPr>
              <a:t>唯一</a:t>
            </a:r>
            <a:endParaRPr lang="en-US" altLang="zh-CN" sz="3600"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r>
              <a:rPr lang="zh-CN" altLang="en-US" sz="3600">
                <a:latin typeface="微软雅黑" pitchFamily="34" charset="-122"/>
                <a:ea typeface="微软雅黑" pitchFamily="34" charset="-122"/>
              </a:rPr>
              <a:t>唯独</a:t>
            </a:r>
            <a:endParaRPr lang="en-US" altLang="zh-CN" sz="3600">
              <a:latin typeface="微软雅黑" pitchFamily="34" charset="-122"/>
              <a:ea typeface="微软雅黑" pitchFamily="34" charset="-122"/>
            </a:endParaRPr>
          </a:p>
          <a:p>
            <a:pPr eaLnBrk="0" hangingPunct="0"/>
            <a:endParaRPr lang="en-US" altLang="zh-CN" sz="3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" y="1093788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学习字词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8" dur="1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5" dur="1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2" dur="1000"/>
                                        <p:tgtEl>
                                          <p:spTgt spid="4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9" dur="1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6" dur="10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3" dur="1000"/>
                                        <p:tgtEl>
                                          <p:spTgt spid="4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4" grpId="0"/>
      <p:bldP spid="4105" grpId="0"/>
      <p:bldP spid="4106" grpId="0"/>
      <p:bldP spid="4107" grpId="0"/>
      <p:bldP spid="4108" grpId="0"/>
      <p:bldP spid="4109" grpId="0"/>
      <p:bldP spid="4110" grpId="0"/>
      <p:bldP spid="4111" grpId="0"/>
      <p:bldP spid="4112" grpId="0"/>
      <p:bldP spid="4113" grpId="0"/>
      <p:bldP spid="4114" grpId="0"/>
      <p:bldP spid="41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3"/>
          <p:cNvSpPr>
            <a:spLocks noChangeArrowheads="1"/>
          </p:cNvSpPr>
          <p:nvPr/>
        </p:nvSpPr>
        <p:spPr bwMode="auto">
          <a:xfrm>
            <a:off x="533400" y="1216025"/>
            <a:ext cx="8458200" cy="3676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en-US" altLang="zh-CN" sz="3600" b="1" dirty="0">
                <a:ea typeface="楷体_GB2312" pitchFamily="49" charset="-122"/>
              </a:rPr>
              <a:t>        </a:t>
            </a:r>
            <a:r>
              <a:rPr lang="zh-CN" altLang="en-US" sz="5400" b="1" dirty="0">
                <a:latin typeface="微软雅黑" pitchFamily="34" charset="-122"/>
                <a:ea typeface="微软雅黑" pitchFamily="34" charset="-122"/>
              </a:rPr>
              <a:t>这首送别诗时间是</a:t>
            </a:r>
            <a:r>
              <a:rPr lang="en-US" altLang="zh-CN" sz="5400" b="1" dirty="0">
                <a:latin typeface="微软雅黑" pitchFamily="34" charset="-122"/>
                <a:ea typeface="微软雅黑" pitchFamily="34" charset="-122"/>
              </a:rPr>
              <a:t>________</a:t>
            </a:r>
            <a:r>
              <a:rPr lang="zh-CN" altLang="en-US" sz="5400" b="1" dirty="0">
                <a:latin typeface="微软雅黑" pitchFamily="34" charset="-122"/>
                <a:ea typeface="微软雅黑" pitchFamily="34" charset="-122"/>
              </a:rPr>
              <a:t>，</a:t>
            </a:r>
            <a:r>
              <a:rPr lang="en-US" altLang="zh-CN" sz="5400" b="1" dirty="0">
                <a:latin typeface="微软雅黑" pitchFamily="34" charset="-122"/>
                <a:ea typeface="微软雅黑" pitchFamily="34" charset="-122"/>
              </a:rPr>
              <a:t>_____</a:t>
            </a:r>
            <a:r>
              <a:rPr lang="zh-CN" altLang="en-US" sz="5400" b="1" dirty="0">
                <a:latin typeface="微软雅黑" pitchFamily="34" charset="-122"/>
                <a:ea typeface="微软雅黑" pitchFamily="34" charset="-122"/>
              </a:rPr>
              <a:t>在</a:t>
            </a:r>
            <a:r>
              <a:rPr lang="en-US" altLang="zh-CN" sz="5400" b="1" dirty="0">
                <a:latin typeface="微软雅黑" pitchFamily="34" charset="-122"/>
                <a:ea typeface="微软雅黑" pitchFamily="34" charset="-122"/>
              </a:rPr>
              <a:t>_______</a:t>
            </a:r>
            <a:r>
              <a:rPr lang="zh-CN" altLang="en-US" sz="5400" b="1" dirty="0">
                <a:latin typeface="微软雅黑" pitchFamily="34" charset="-122"/>
                <a:ea typeface="微软雅黑" pitchFamily="34" charset="-122"/>
              </a:rPr>
              <a:t>送</a:t>
            </a:r>
            <a:r>
              <a:rPr lang="en-US" altLang="zh-CN" sz="5400" b="1" dirty="0">
                <a:latin typeface="微软雅黑" pitchFamily="34" charset="-122"/>
                <a:ea typeface="微软雅黑" pitchFamily="34" charset="-122"/>
              </a:rPr>
              <a:t>______</a:t>
            </a:r>
            <a:r>
              <a:rPr lang="zh-CN" altLang="en-US" sz="5400" b="1" dirty="0">
                <a:latin typeface="微软雅黑" pitchFamily="34" charset="-122"/>
                <a:ea typeface="微软雅黑" pitchFamily="34" charset="-122"/>
              </a:rPr>
              <a:t>到遥远的</a:t>
            </a:r>
            <a:r>
              <a:rPr lang="en-US" altLang="zh-CN" sz="5400" b="1" dirty="0">
                <a:latin typeface="微软雅黑" pitchFamily="34" charset="-122"/>
                <a:ea typeface="微软雅黑" pitchFamily="34" charset="-122"/>
              </a:rPr>
              <a:t>_____</a:t>
            </a:r>
            <a:r>
              <a:rPr lang="zh-CN" altLang="en-US" sz="5400" b="1" dirty="0">
                <a:ea typeface="楷体_GB2312" pitchFamily="49" charset="-122"/>
              </a:rPr>
              <a:t>。</a:t>
            </a:r>
          </a:p>
        </p:txBody>
      </p:sp>
      <p:sp>
        <p:nvSpPr>
          <p:cNvPr id="18434" name="Line 4"/>
          <p:cNvSpPr>
            <a:spLocks noChangeShapeType="1"/>
          </p:cNvSpPr>
          <p:nvPr/>
        </p:nvSpPr>
        <p:spPr bwMode="auto">
          <a:xfrm>
            <a:off x="5257800" y="2819400"/>
            <a:ext cx="91440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5376862" y="1497014"/>
            <a:ext cx="2053829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40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烟花三月</a:t>
            </a:r>
          </a:p>
        </p:txBody>
      </p:sp>
      <p:sp>
        <p:nvSpPr>
          <p:cNvPr id="33798" name="Rectangle 6"/>
          <p:cNvSpPr>
            <a:spLocks noChangeArrowheads="1"/>
          </p:cNvSpPr>
          <p:nvPr/>
        </p:nvSpPr>
        <p:spPr bwMode="auto">
          <a:xfrm>
            <a:off x="591742" y="2681289"/>
            <a:ext cx="1153715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zh-CN" altLang="en-US" sz="40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李白</a:t>
            </a:r>
          </a:p>
        </p:txBody>
      </p:sp>
      <p:sp>
        <p:nvSpPr>
          <p:cNvPr id="33799" name="Text Box 7"/>
          <p:cNvSpPr txBox="1">
            <a:spLocks noChangeArrowheads="1"/>
          </p:cNvSpPr>
          <p:nvPr/>
        </p:nvSpPr>
        <p:spPr bwMode="auto">
          <a:xfrm>
            <a:off x="2356247" y="2789239"/>
            <a:ext cx="1576388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40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黄鹤楼</a:t>
            </a:r>
          </a:p>
        </p:txBody>
      </p:sp>
      <p:sp>
        <p:nvSpPr>
          <p:cNvPr id="33800" name="Text Box 8"/>
          <p:cNvSpPr txBox="1">
            <a:spLocks noChangeArrowheads="1"/>
          </p:cNvSpPr>
          <p:nvPr/>
        </p:nvSpPr>
        <p:spPr bwMode="auto">
          <a:xfrm>
            <a:off x="4426744" y="2867026"/>
            <a:ext cx="1510904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40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孟浩然</a:t>
            </a:r>
          </a:p>
        </p:txBody>
      </p:sp>
      <p:sp>
        <p:nvSpPr>
          <p:cNvPr id="33801" name="Text Box 9"/>
          <p:cNvSpPr txBox="1">
            <a:spLocks noChangeArrowheads="1"/>
          </p:cNvSpPr>
          <p:nvPr/>
        </p:nvSpPr>
        <p:spPr bwMode="auto">
          <a:xfrm>
            <a:off x="640557" y="4010026"/>
            <a:ext cx="1026319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40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广陵</a:t>
            </a:r>
          </a:p>
        </p:txBody>
      </p:sp>
      <p:sp>
        <p:nvSpPr>
          <p:cNvPr id="11" name="矩形 10"/>
          <p:cNvSpPr/>
          <p:nvPr/>
        </p:nvSpPr>
        <p:spPr>
          <a:xfrm>
            <a:off x="127398" y="936625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学习课文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/>
      <p:bldP spid="33798" grpId="0"/>
      <p:bldP spid="33799" grpId="0"/>
      <p:bldP spid="33800" grpId="0"/>
      <p:bldP spid="3380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4751" y="982469"/>
            <a:ext cx="4749800" cy="55237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458" name="Text Box 3"/>
          <p:cNvSpPr txBox="1">
            <a:spLocks noChangeArrowheads="1"/>
          </p:cNvSpPr>
          <p:nvPr/>
        </p:nvSpPr>
        <p:spPr bwMode="auto">
          <a:xfrm>
            <a:off x="2103835" y="2930525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endParaRPr lang="zh-CN" altLang="en-US"/>
          </a:p>
        </p:txBody>
      </p:sp>
      <p:sp>
        <p:nvSpPr>
          <p:cNvPr id="20484" name="Rectangle 4"/>
          <p:cNvSpPr>
            <a:spLocks noGrp="1" noChangeArrowheads="1"/>
          </p:cNvSpPr>
          <p:nvPr>
            <p:ph idx="1"/>
          </p:nvPr>
        </p:nvSpPr>
        <p:spPr bwMode="auto">
          <a:xfrm>
            <a:off x="4944666" y="1389063"/>
            <a:ext cx="4199334" cy="38655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1">
              <a:lnSpc>
                <a:spcPct val="80000"/>
              </a:lnSpc>
              <a:buFont typeface="Arial" pitchFamily="34" charset="0"/>
              <a:buNone/>
            </a:pPr>
            <a:r>
              <a:rPr lang="zh-CN" altLang="en-US" sz="2000" dirty="0" smtClean="0">
                <a:solidFill>
                  <a:srgbClr val="990000"/>
                </a:solidFill>
              </a:rPr>
              <a:t>           </a:t>
            </a:r>
            <a:endParaRPr lang="zh-CN" altLang="en-US" sz="2000" b="1" dirty="0" smtClean="0">
              <a:solidFill>
                <a:srgbClr val="000000"/>
              </a:solidFill>
            </a:endParaRP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zh-CN" altLang="en-US" sz="2000" b="1" dirty="0" smtClean="0">
                <a:solidFill>
                  <a:srgbClr val="000000"/>
                </a:solidFill>
              </a:rPr>
              <a:t>                          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zh-CN" altLang="en-US" sz="2400" b="1" dirty="0" smtClean="0">
                <a:solidFill>
                  <a:srgbClr val="000000"/>
                </a:solidFill>
              </a:rPr>
              <a:t>                               李白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zh-CN" altLang="en-US" sz="2400" b="1" dirty="0" smtClean="0">
                <a:solidFill>
                  <a:srgbClr val="000000"/>
                </a:solidFill>
              </a:rPr>
              <a:t>故 人  / 西 辞 /  黄 鹤 楼，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zh-CN" altLang="en-US" sz="2400" b="1" dirty="0" smtClean="0">
                <a:solidFill>
                  <a:srgbClr val="000000"/>
                </a:solidFill>
              </a:rPr>
              <a:t>烟 花 三 月 /  下 /  扬 州。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zh-CN" altLang="en-US" sz="2400" b="1" dirty="0" smtClean="0">
                <a:solidFill>
                  <a:srgbClr val="000000"/>
                </a:solidFill>
              </a:rPr>
              <a:t>孤 帆  / 远 影 /  碧 空 尽，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zh-CN" altLang="en-US" sz="2400" b="1" dirty="0" smtClean="0">
                <a:solidFill>
                  <a:srgbClr val="000000"/>
                </a:solidFill>
              </a:rPr>
              <a:t>唯 见  / 长 江 /  天 际 流。</a:t>
            </a:r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5232797" y="1220788"/>
            <a:ext cx="330993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2000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黄鹤楼</a:t>
            </a:r>
            <a:r>
              <a:rPr lang="zh-CN" altLang="en-US" sz="2000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/送/孟浩然/之/广陵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04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04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04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04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37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04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204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39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48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048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6" grpId="0" bldLvl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754764" y="829953"/>
            <a:ext cx="7772400" cy="4368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Font typeface="Arial" pitchFamily="34" charset="0"/>
              <a:buNone/>
            </a:pPr>
            <a:r>
              <a:rPr lang="zh-CN" altLang="en-US" b="1" dirty="0" smtClean="0">
                <a:solidFill>
                  <a:srgbClr val="0000FF"/>
                </a:solidFill>
                <a:ea typeface="楷体_GB2312" pitchFamily="49" charset="-122"/>
              </a:rPr>
              <a:t>“</a:t>
            </a:r>
            <a:r>
              <a:rPr lang="zh-CN" altLang="en-US" b="1" dirty="0" smtClean="0">
                <a:solidFill>
                  <a:srgbClr val="FF0000"/>
                </a:solidFill>
                <a:ea typeface="楷体_GB2312" pitchFamily="49" charset="-122"/>
              </a:rPr>
              <a:t>故人</a:t>
            </a:r>
            <a:r>
              <a:rPr lang="zh-CN" altLang="en-US" b="1" dirty="0" smtClean="0">
                <a:solidFill>
                  <a:srgbClr val="0000FF"/>
                </a:solidFill>
                <a:ea typeface="楷体_GB2312" pitchFamily="49" charset="-122"/>
              </a:rPr>
              <a:t>”就是“老朋友”，指孟浩然。</a:t>
            </a:r>
          </a:p>
          <a:p>
            <a:pPr>
              <a:buFont typeface="Arial" pitchFamily="34" charset="0"/>
              <a:buNone/>
            </a:pPr>
            <a:r>
              <a:rPr lang="zh-CN" altLang="en-US" b="1" dirty="0" smtClean="0">
                <a:solidFill>
                  <a:srgbClr val="0000FF"/>
                </a:solidFill>
                <a:ea typeface="楷体_GB2312" pitchFamily="49" charset="-122"/>
              </a:rPr>
              <a:t>“</a:t>
            </a:r>
            <a:r>
              <a:rPr lang="zh-CN" altLang="en-US" b="1" dirty="0" smtClean="0">
                <a:solidFill>
                  <a:srgbClr val="FF0000"/>
                </a:solidFill>
                <a:ea typeface="楷体_GB2312" pitchFamily="49" charset="-122"/>
              </a:rPr>
              <a:t>辞</a:t>
            </a:r>
            <a:r>
              <a:rPr lang="zh-CN" altLang="en-US" b="1" dirty="0" smtClean="0">
                <a:solidFill>
                  <a:srgbClr val="0000FF"/>
                </a:solidFill>
                <a:ea typeface="楷体_GB2312" pitchFamily="49" charset="-122"/>
              </a:rPr>
              <a:t>”就是“辞别”，黄鹤楼在扬州的西方，所以说“</a:t>
            </a:r>
            <a:r>
              <a:rPr lang="zh-CN" altLang="en-US" b="1" dirty="0" smtClean="0">
                <a:solidFill>
                  <a:srgbClr val="0000FF"/>
                </a:solidFill>
                <a:ea typeface="楷体_GB2312" pitchFamily="49" charset="-122"/>
                <a:hlinkClick r:id="rId3" action="ppaction://hlinksldjump"/>
              </a:rPr>
              <a:t>西辞</a:t>
            </a:r>
            <a:r>
              <a:rPr lang="zh-CN" altLang="en-US" b="1" dirty="0" smtClean="0">
                <a:solidFill>
                  <a:srgbClr val="0000FF"/>
                </a:solidFill>
                <a:ea typeface="楷体_GB2312" pitchFamily="49" charset="-122"/>
              </a:rPr>
              <a:t>”。</a:t>
            </a:r>
          </a:p>
          <a:p>
            <a:pPr>
              <a:buFont typeface="Arial" pitchFamily="34" charset="0"/>
              <a:buNone/>
            </a:pPr>
            <a:r>
              <a:rPr lang="zh-CN" altLang="en-US" b="1" dirty="0" smtClean="0">
                <a:solidFill>
                  <a:srgbClr val="0000FF"/>
                </a:solidFill>
                <a:ea typeface="楷体_GB2312" pitchFamily="49" charset="-122"/>
              </a:rPr>
              <a:t>“</a:t>
            </a:r>
            <a:r>
              <a:rPr lang="zh-CN" altLang="en-US" b="1" dirty="0" smtClean="0">
                <a:solidFill>
                  <a:srgbClr val="FF0000"/>
                </a:solidFill>
                <a:ea typeface="楷体_GB2312" pitchFamily="49" charset="-122"/>
              </a:rPr>
              <a:t>烟花</a:t>
            </a:r>
            <a:r>
              <a:rPr lang="zh-CN" altLang="en-US" b="1" dirty="0" smtClean="0">
                <a:solidFill>
                  <a:srgbClr val="0000FF"/>
                </a:solidFill>
                <a:ea typeface="楷体_GB2312" pitchFamily="49" charset="-122"/>
              </a:rPr>
              <a:t>”，阴历三月是春天最好的时节。春天百花盛开，田野上常有迷迷蒙蒙的雾气，古人称为“</a:t>
            </a:r>
            <a:r>
              <a:rPr lang="zh-CN" altLang="en-US" b="1" dirty="0" smtClean="0">
                <a:solidFill>
                  <a:srgbClr val="FF0000"/>
                </a:solidFill>
                <a:ea typeface="楷体_GB2312" pitchFamily="49" charset="-122"/>
              </a:rPr>
              <a:t>烟花</a:t>
            </a:r>
            <a:r>
              <a:rPr lang="zh-CN" altLang="en-US" b="1" dirty="0" smtClean="0">
                <a:solidFill>
                  <a:srgbClr val="0000FF"/>
                </a:solidFill>
                <a:ea typeface="楷体_GB2312" pitchFamily="49" charset="-122"/>
              </a:rPr>
              <a:t>”。</a:t>
            </a:r>
          </a:p>
          <a:p>
            <a:pPr>
              <a:buFont typeface="Arial" pitchFamily="34" charset="0"/>
              <a:buNone/>
            </a:pPr>
            <a:r>
              <a:rPr lang="zh-CN" altLang="en-US" b="1" dirty="0" smtClean="0">
                <a:solidFill>
                  <a:srgbClr val="0000FF"/>
                </a:solidFill>
                <a:ea typeface="楷体_GB2312" pitchFamily="49" charset="-122"/>
              </a:rPr>
              <a:t>“</a:t>
            </a:r>
            <a:r>
              <a:rPr lang="zh-CN" altLang="en-US" b="1" dirty="0" smtClean="0">
                <a:solidFill>
                  <a:srgbClr val="FF0000"/>
                </a:solidFill>
                <a:ea typeface="楷体_GB2312" pitchFamily="49" charset="-122"/>
              </a:rPr>
              <a:t>下</a:t>
            </a:r>
            <a:r>
              <a:rPr lang="zh-CN" altLang="en-US" b="1" dirty="0" smtClean="0">
                <a:solidFill>
                  <a:srgbClr val="0000FF"/>
                </a:solidFill>
                <a:ea typeface="楷体_GB2312" pitchFamily="49" charset="-122"/>
              </a:rPr>
              <a:t>”是顺流直下，可见船走得很快。</a:t>
            </a:r>
          </a:p>
          <a:p>
            <a:pPr>
              <a:buFont typeface="Arial" pitchFamily="34" charset="0"/>
              <a:buNone/>
            </a:pPr>
            <a:r>
              <a:rPr lang="zh-CN" altLang="en-US" b="1" dirty="0" smtClean="0">
                <a:solidFill>
                  <a:srgbClr val="0000FF"/>
                </a:solidFill>
                <a:ea typeface="楷体_GB2312" pitchFamily="49" charset="-122"/>
              </a:rPr>
              <a:t>“</a:t>
            </a:r>
            <a:r>
              <a:rPr lang="zh-CN" altLang="en-US" b="1" dirty="0" smtClean="0">
                <a:solidFill>
                  <a:srgbClr val="FF0000"/>
                </a:solidFill>
                <a:ea typeface="楷体_GB2312" pitchFamily="49" charset="-122"/>
              </a:rPr>
              <a:t>尽</a:t>
            </a:r>
            <a:r>
              <a:rPr lang="zh-CN" altLang="en-US" b="1" dirty="0" smtClean="0">
                <a:solidFill>
                  <a:srgbClr val="0000FF"/>
                </a:solidFill>
                <a:ea typeface="楷体_GB2312" pitchFamily="49" charset="-122"/>
              </a:rPr>
              <a:t>”是消失，没有。</a:t>
            </a:r>
          </a:p>
          <a:p>
            <a:pPr>
              <a:buFont typeface="Arial" pitchFamily="34" charset="0"/>
              <a:buNone/>
            </a:pPr>
            <a:r>
              <a:rPr lang="zh-CN" altLang="en-US" b="1" dirty="0" smtClean="0">
                <a:solidFill>
                  <a:srgbClr val="0000FF"/>
                </a:solidFill>
                <a:ea typeface="楷体_GB2312" pitchFamily="49" charset="-122"/>
              </a:rPr>
              <a:t>“</a:t>
            </a:r>
            <a:r>
              <a:rPr lang="zh-CN" altLang="en-US" b="1" dirty="0" smtClean="0">
                <a:solidFill>
                  <a:srgbClr val="FF0000"/>
                </a:solidFill>
                <a:ea typeface="楷体_GB2312" pitchFamily="49" charset="-122"/>
              </a:rPr>
              <a:t>碧空</a:t>
            </a:r>
            <a:r>
              <a:rPr lang="zh-CN" altLang="en-US" b="1" dirty="0" smtClean="0">
                <a:solidFill>
                  <a:srgbClr val="0000FF"/>
                </a:solidFill>
                <a:ea typeface="楷体_GB2312" pitchFamily="49" charset="-122"/>
              </a:rPr>
              <a:t>”就是湛蓝的天空。</a:t>
            </a:r>
          </a:p>
          <a:p>
            <a:pPr>
              <a:buFont typeface="Arial" pitchFamily="34" charset="0"/>
              <a:buNone/>
            </a:pPr>
            <a:r>
              <a:rPr lang="zh-CN" altLang="en-US" b="1" dirty="0" smtClean="0">
                <a:solidFill>
                  <a:srgbClr val="0000FF"/>
                </a:solidFill>
                <a:ea typeface="楷体_GB2312" pitchFamily="49" charset="-122"/>
              </a:rPr>
              <a:t>“</a:t>
            </a:r>
            <a:r>
              <a:rPr lang="zh-CN" altLang="en-US" b="1" dirty="0" smtClean="0">
                <a:solidFill>
                  <a:srgbClr val="FF0000"/>
                </a:solidFill>
                <a:ea typeface="楷体_GB2312" pitchFamily="49" charset="-122"/>
              </a:rPr>
              <a:t>天际</a:t>
            </a:r>
            <a:r>
              <a:rPr lang="zh-CN" altLang="en-US" b="1" dirty="0" smtClean="0">
                <a:solidFill>
                  <a:srgbClr val="0000FF"/>
                </a:solidFill>
                <a:ea typeface="楷体_GB2312" pitchFamily="49" charset="-122"/>
              </a:rPr>
              <a:t>”是天边。</a:t>
            </a:r>
          </a:p>
          <a:p>
            <a:endParaRPr lang="zh-CN" altLang="en-US" dirty="0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0732" y="1264356"/>
            <a:ext cx="6790268" cy="48203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 Box 3"/>
          <p:cNvSpPr txBox="1">
            <a:spLocks noChangeArrowheads="1"/>
          </p:cNvSpPr>
          <p:nvPr/>
        </p:nvSpPr>
        <p:spPr bwMode="auto">
          <a:xfrm>
            <a:off x="1332310" y="1484314"/>
            <a:ext cx="626387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endParaRPr lang="zh-CN" altLang="en-US"/>
          </a:p>
        </p:txBody>
      </p:sp>
      <p:sp>
        <p:nvSpPr>
          <p:cNvPr id="22530" name="Text Box 4"/>
          <p:cNvSpPr txBox="1">
            <a:spLocks noChangeArrowheads="1"/>
          </p:cNvSpPr>
          <p:nvPr/>
        </p:nvSpPr>
        <p:spPr bwMode="auto">
          <a:xfrm>
            <a:off x="555327" y="1017876"/>
            <a:ext cx="8220538" cy="4062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4000" dirty="0"/>
              <a:t>    </a:t>
            </a:r>
            <a:r>
              <a:rPr lang="zh-CN" altLang="en-US" sz="3200" dirty="0">
                <a:latin typeface="微软雅黑" pitchFamily="34" charset="-122"/>
                <a:ea typeface="微软雅黑" pitchFamily="34" charset="-122"/>
              </a:rPr>
              <a:t>故人西辞黄鹤楼</a:t>
            </a:r>
            <a:r>
              <a:rPr lang="en-US" altLang="zh-CN" sz="3200" dirty="0">
                <a:latin typeface="微软雅黑" pitchFamily="34" charset="-122"/>
                <a:ea typeface="微软雅黑" pitchFamily="34" charset="-122"/>
              </a:rPr>
              <a:t>,</a:t>
            </a:r>
          </a:p>
          <a:p>
            <a:pPr eaLnBrk="0" hangingPunct="0"/>
            <a:endParaRPr lang="en-US" sz="1400" dirty="0"/>
          </a:p>
          <a:p>
            <a:pPr eaLnBrk="0" hangingPunct="0"/>
            <a:r>
              <a:rPr lang="zh-CN" altLang="en-US" sz="28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老朋友要到西边远行，我们在黄鹤楼告别。</a:t>
            </a:r>
          </a:p>
          <a:p>
            <a:pPr eaLnBrk="0" hangingPunct="0"/>
            <a:endParaRPr lang="zh-CN" altLang="en-US" sz="1400" dirty="0">
              <a:solidFill>
                <a:srgbClr val="0000FF"/>
              </a:solidFill>
            </a:endParaRPr>
          </a:p>
          <a:p>
            <a:pPr eaLnBrk="0" hangingPunct="0"/>
            <a:r>
              <a:rPr lang="zh-CN" altLang="en-US" sz="1400" dirty="0">
                <a:solidFill>
                  <a:srgbClr val="FF0000"/>
                </a:solidFill>
              </a:rPr>
              <a:t>　　    </a:t>
            </a:r>
            <a:r>
              <a:rPr lang="zh-CN" altLang="en-US" sz="3200" dirty="0">
                <a:latin typeface="微软雅黑" pitchFamily="34" charset="-122"/>
                <a:ea typeface="微软雅黑" pitchFamily="34" charset="-122"/>
              </a:rPr>
              <a:t>烟花三月下扬州。</a:t>
            </a:r>
          </a:p>
          <a:p>
            <a:pPr eaLnBrk="0" hangingPunct="0"/>
            <a:r>
              <a:rPr lang="zh-CN" altLang="en-US" sz="2400" dirty="0">
                <a:solidFill>
                  <a:srgbClr val="0000FF"/>
                </a:solidFill>
              </a:rPr>
              <a:t>    </a:t>
            </a:r>
          </a:p>
          <a:p>
            <a:pPr eaLnBrk="0" hangingPunct="0"/>
            <a:r>
              <a:rPr lang="zh-CN" altLang="en-US" sz="32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    </a:t>
            </a:r>
            <a:r>
              <a:rPr lang="zh-CN" altLang="en-US" sz="28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在杨柳如烟，繁花似锦的三月，老朋友要到扬州去乘帆顺流而下。</a:t>
            </a:r>
            <a:r>
              <a:rPr lang="zh-CN" altLang="en-US" sz="32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  </a:t>
            </a:r>
          </a:p>
          <a:p>
            <a:pPr eaLnBrk="0" hangingPunct="0">
              <a:spcBef>
                <a:spcPct val="50000"/>
              </a:spcBef>
            </a:pPr>
            <a:r>
              <a:rPr lang="zh-CN" altLang="en-US" sz="2400" dirty="0">
                <a:solidFill>
                  <a:srgbClr val="0000FF"/>
                </a:solidFill>
              </a:rPr>
              <a:t> </a:t>
            </a: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ext Box 3"/>
          <p:cNvSpPr txBox="1">
            <a:spLocks noChangeArrowheads="1"/>
          </p:cNvSpPr>
          <p:nvPr/>
        </p:nvSpPr>
        <p:spPr bwMode="auto">
          <a:xfrm>
            <a:off x="610791" y="908050"/>
            <a:ext cx="82819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endParaRPr lang="zh-CN" altLang="en-US"/>
          </a:p>
        </p:txBody>
      </p:sp>
      <p:sp>
        <p:nvSpPr>
          <p:cNvPr id="23554" name="Text Box 4"/>
          <p:cNvSpPr txBox="1">
            <a:spLocks noChangeArrowheads="1"/>
          </p:cNvSpPr>
          <p:nvPr/>
        </p:nvSpPr>
        <p:spPr bwMode="auto">
          <a:xfrm>
            <a:off x="765943" y="1092994"/>
            <a:ext cx="8126835" cy="3508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4000" dirty="0">
                <a:latin typeface="微软雅黑" pitchFamily="34" charset="-122"/>
                <a:ea typeface="微软雅黑" pitchFamily="34" charset="-122"/>
              </a:rPr>
              <a:t>      </a:t>
            </a:r>
            <a:r>
              <a:rPr lang="zh-CN" altLang="en-US" sz="3200" u="sng" dirty="0">
                <a:latin typeface="微软雅黑" pitchFamily="34" charset="-122"/>
                <a:ea typeface="微软雅黑" pitchFamily="34" charset="-122"/>
                <a:hlinkClick r:id="rId3" action="ppaction://hlinksldjump"/>
              </a:rPr>
              <a:t>孤帆</a:t>
            </a:r>
            <a:r>
              <a:rPr lang="zh-CN" altLang="en-US" sz="3200" dirty="0">
                <a:latin typeface="微软雅黑" pitchFamily="34" charset="-122"/>
                <a:ea typeface="微软雅黑" pitchFamily="34" charset="-122"/>
              </a:rPr>
              <a:t>远影碧空</a:t>
            </a:r>
            <a:r>
              <a:rPr lang="zh-CN" altLang="en-US" sz="3200" dirty="0">
                <a:latin typeface="微软雅黑" pitchFamily="34" charset="-122"/>
                <a:ea typeface="微软雅黑" pitchFamily="34" charset="-122"/>
                <a:hlinkClick r:id="rId4" action="ppaction://hlinksldjump"/>
              </a:rPr>
              <a:t>尽</a:t>
            </a:r>
            <a:r>
              <a:rPr lang="en-US" altLang="zh-CN" sz="3200" dirty="0">
                <a:latin typeface="微软雅黑" pitchFamily="34" charset="-122"/>
                <a:ea typeface="微软雅黑" pitchFamily="34" charset="-122"/>
              </a:rPr>
              <a:t>,</a:t>
            </a:r>
          </a:p>
          <a:p>
            <a:pPr eaLnBrk="0" hangingPunct="0"/>
            <a:endParaRPr lang="en-US" sz="1400" dirty="0"/>
          </a:p>
          <a:p>
            <a:pPr eaLnBrk="0" hangingPunct="0"/>
            <a:r>
              <a:rPr lang="zh-CN" altLang="en-US" sz="1400" dirty="0">
                <a:solidFill>
                  <a:srgbClr val="FF0000"/>
                </a:solidFill>
              </a:rPr>
              <a:t>    </a:t>
            </a:r>
            <a:r>
              <a:rPr lang="zh-CN" altLang="en-US" sz="32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老朋友的船渐渐远去，消失在碧蓝的天边。</a:t>
            </a:r>
          </a:p>
          <a:p>
            <a:pPr eaLnBrk="0" hangingPunct="0"/>
            <a:endParaRPr lang="zh-CN" altLang="en-US" sz="2400" dirty="0">
              <a:solidFill>
                <a:srgbClr val="FF0000"/>
              </a:solidFill>
            </a:endParaRPr>
          </a:p>
          <a:p>
            <a:pPr eaLnBrk="0" hangingPunct="0"/>
            <a:r>
              <a:rPr lang="zh-CN" altLang="en-US" sz="1400" dirty="0">
                <a:solidFill>
                  <a:srgbClr val="FF0000"/>
                </a:solidFill>
              </a:rPr>
              <a:t>　　      </a:t>
            </a:r>
            <a:r>
              <a:rPr lang="zh-CN" altLang="en-US" sz="3200" dirty="0">
                <a:latin typeface="微软雅黑" pitchFamily="34" charset="-122"/>
                <a:ea typeface="微软雅黑" pitchFamily="34" charset="-122"/>
                <a:hlinkClick r:id="rId4" action="ppaction://hlinksldjump"/>
              </a:rPr>
              <a:t>唯</a:t>
            </a:r>
            <a:r>
              <a:rPr lang="zh-CN" altLang="en-US" sz="3200" dirty="0">
                <a:latin typeface="微软雅黑" pitchFamily="34" charset="-122"/>
                <a:ea typeface="微软雅黑" pitchFamily="34" charset="-122"/>
              </a:rPr>
              <a:t>见长江天际流</a:t>
            </a:r>
            <a:r>
              <a:rPr lang="zh-CN" altLang="en-US" sz="4000" dirty="0"/>
              <a:t>。</a:t>
            </a:r>
          </a:p>
          <a:p>
            <a:pPr eaLnBrk="0" hangingPunct="0"/>
            <a:endParaRPr lang="zh-CN" altLang="en-US" sz="4000" dirty="0">
              <a:solidFill>
                <a:srgbClr val="FF0000"/>
              </a:solidFill>
            </a:endParaRPr>
          </a:p>
          <a:p>
            <a:pPr eaLnBrk="0" hangingPunct="0"/>
            <a:r>
              <a:rPr lang="zh-CN" altLang="en-US" sz="32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 眼前只有滚滚长江向东流去。</a:t>
            </a: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矩形 1"/>
          <p:cNvSpPr>
            <a:spLocks noChangeArrowheads="1"/>
          </p:cNvSpPr>
          <p:nvPr/>
        </p:nvSpPr>
        <p:spPr bwMode="auto">
          <a:xfrm>
            <a:off x="752522" y="871497"/>
            <a:ext cx="7975842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       在春光烂漫的时候，老朋友孟浩然要离开自己，到扬州去了。孟浩然的船出发了，李白站在黄鹤楼前，眼看那挂帆的孤舟，带着老朋友越走越远，终于消失在蓝天的尽头；只见浩荡的江水，滚滚地向天边流去。他的心似乎也跟着孤帆，随着江水追着朋友向远方去了。</a:t>
            </a:r>
          </a:p>
          <a:p>
            <a:pPr eaLnBrk="0" hangingPunct="0">
              <a:lnSpc>
                <a:spcPct val="150000"/>
              </a:lnSpc>
            </a:pP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        这首诗前两行叙事，后两行写景，并没有直接抒发感情。我们读了，却能体会到李白当时的依依惜别的心情。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79600" y="1591733"/>
            <a:ext cx="5444066" cy="49106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5602" name="Text Box 5"/>
          <p:cNvSpPr txBox="1">
            <a:spLocks noChangeArrowheads="1"/>
          </p:cNvSpPr>
          <p:nvPr/>
        </p:nvSpPr>
        <p:spPr bwMode="auto">
          <a:xfrm>
            <a:off x="2422922" y="-200025"/>
            <a:ext cx="18473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endParaRPr lang="zh-CN" altLang="en-US" sz="3600">
              <a:solidFill>
                <a:srgbClr val="FF0000"/>
              </a:solidFill>
              <a:ea typeface="楷体_GB2312" pitchFamily="49" charset="-122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985652" y="966788"/>
            <a:ext cx="738645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3200" dirty="0">
                <a:solidFill>
                  <a:srgbClr val="FF3300"/>
                </a:solidFill>
                <a:latin typeface="微软雅黑" pitchFamily="34" charset="-122"/>
                <a:ea typeface="微软雅黑" pitchFamily="34" charset="-122"/>
              </a:rPr>
              <a:t>孟兄啊，孟兄！我们何时才能相见呢</a:t>
            </a:r>
            <a:r>
              <a:rPr lang="zh-CN" altLang="en-US" sz="3200" dirty="0" smtClean="0">
                <a:solidFill>
                  <a:srgbClr val="FF3300"/>
                </a:solidFill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en-US" sz="3200" dirty="0">
              <a:solidFill>
                <a:srgbClr val="FF33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idx="1"/>
          </p:nvPr>
        </p:nvSpPr>
        <p:spPr bwMode="auto">
          <a:xfrm>
            <a:off x="296466" y="1433514"/>
            <a:ext cx="8304609" cy="48593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>
              <a:buFont typeface="Arial" pitchFamily="34" charset="0"/>
              <a:buNone/>
            </a:pPr>
            <a:r>
              <a:rPr lang="zh-CN" altLang="en-US" sz="3200" b="1" dirty="0" smtClean="0"/>
              <a:t>《赋得古原草送别</a:t>
            </a:r>
            <a:r>
              <a:rPr lang="en-US" altLang="zh-CN" sz="3200" b="1" dirty="0" smtClean="0"/>
              <a:t>》</a:t>
            </a:r>
          </a:p>
          <a:p>
            <a:pPr algn="ctr">
              <a:buFont typeface="Arial" pitchFamily="34" charset="0"/>
              <a:buNone/>
            </a:pPr>
            <a:r>
              <a:rPr lang="zh-CN" altLang="en-US" sz="3200" b="1" dirty="0" smtClean="0"/>
              <a:t>                                          ----白居易</a:t>
            </a:r>
            <a:endParaRPr lang="en-US" altLang="zh-CN" sz="3200" b="1" dirty="0" smtClean="0"/>
          </a:p>
          <a:p>
            <a:pPr algn="ctr">
              <a:buFont typeface="Arial" pitchFamily="34" charset="0"/>
              <a:buNone/>
            </a:pPr>
            <a:r>
              <a:rPr lang="zh-CN" altLang="en-US" sz="3200" b="1" dirty="0" smtClean="0"/>
              <a:t>离离原上草，一岁一枯荣。</a:t>
            </a:r>
          </a:p>
          <a:p>
            <a:pPr algn="ctr">
              <a:buFont typeface="Arial" pitchFamily="34" charset="0"/>
              <a:buNone/>
            </a:pPr>
            <a:r>
              <a:rPr lang="zh-CN" altLang="en-US" sz="3200" b="1" dirty="0" smtClean="0"/>
              <a:t>野火烧不尽，春风吹又生？ </a:t>
            </a:r>
            <a:r>
              <a:rPr lang="en-US" sz="3200" b="1" dirty="0" smtClean="0"/>
              <a:t>    </a:t>
            </a:r>
          </a:p>
          <a:p>
            <a:pPr algn="ctr">
              <a:buFont typeface="Arial" pitchFamily="34" charset="0"/>
              <a:buNone/>
            </a:pPr>
            <a:r>
              <a:rPr lang="en-US" sz="3200" b="1" dirty="0" smtClean="0"/>
              <a:t> </a:t>
            </a:r>
            <a:r>
              <a:rPr lang="zh-CN" altLang="en-US" sz="3200" b="1" dirty="0" smtClean="0"/>
              <a:t>远芳侵古道，晴翠接荒城。</a:t>
            </a:r>
            <a:endParaRPr lang="en-US" altLang="zh-CN" sz="3200" b="1" dirty="0" smtClean="0"/>
          </a:p>
          <a:p>
            <a:pPr algn="ctr">
              <a:buFont typeface="Arial" pitchFamily="34" charset="0"/>
              <a:buNone/>
            </a:pPr>
            <a:r>
              <a:rPr lang="zh-CN" altLang="en-US" sz="3200" b="1" dirty="0" smtClean="0"/>
              <a:t>又送王孙去，萋萋满别情。</a:t>
            </a:r>
            <a:endParaRPr lang="en-US" sz="3200" b="1" dirty="0" smtClean="0"/>
          </a:p>
          <a:p>
            <a:pPr algn="ctr"/>
            <a:endParaRPr lang="en-US" sz="4000" b="1" dirty="0" smtClean="0">
              <a:solidFill>
                <a:srgbClr val="3366FF"/>
              </a:solidFill>
            </a:endParaRPr>
          </a:p>
          <a:p>
            <a:pPr>
              <a:buFont typeface="Arial" pitchFamily="34" charset="0"/>
              <a:buNone/>
            </a:pPr>
            <a:endParaRPr lang="zh-CN" altLang="en-US" sz="4000" dirty="0" smtClean="0">
              <a:solidFill>
                <a:srgbClr val="3366FF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27398" y="936625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拓展延伸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内容占位符 2"/>
          <p:cNvSpPr>
            <a:spLocks noGrp="1" noChangeArrowheads="1"/>
          </p:cNvSpPr>
          <p:nvPr>
            <p:ph idx="1"/>
          </p:nvPr>
        </p:nvSpPr>
        <p:spPr bwMode="auto">
          <a:xfrm>
            <a:off x="1096227" y="1855272"/>
            <a:ext cx="6670235" cy="3276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50000"/>
              </a:lnSpc>
              <a:buFont typeface="Arial" pitchFamily="34" charset="0"/>
              <a:buNone/>
            </a:pPr>
            <a:r>
              <a:rPr lang="zh-CN" altLang="zh-CN" dirty="0" smtClean="0">
                <a:latin typeface="微软雅黑" pitchFamily="34" charset="-122"/>
                <a:ea typeface="微软雅黑" pitchFamily="34" charset="-122"/>
              </a:rPr>
              <a:t>自主选择一项作业，按要求完成</a:t>
            </a:r>
          </a:p>
          <a:p>
            <a:pPr>
              <a:lnSpc>
                <a:spcPct val="150000"/>
              </a:lnSpc>
              <a:buFont typeface="Arial" pitchFamily="34" charset="0"/>
              <a:buNone/>
            </a:pPr>
            <a:r>
              <a:rPr lang="zh-CN" altLang="zh-CN" dirty="0" smtClean="0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zh-CN" dirty="0" smtClean="0">
                <a:latin typeface="微软雅黑" pitchFamily="34" charset="-122"/>
                <a:ea typeface="微软雅黑" pitchFamily="34" charset="-122"/>
              </a:rPr>
              <a:t>）画一画：送别场景；</a:t>
            </a:r>
          </a:p>
          <a:p>
            <a:pPr>
              <a:lnSpc>
                <a:spcPct val="150000"/>
              </a:lnSpc>
              <a:buFont typeface="Arial" pitchFamily="34" charset="0"/>
              <a:buNone/>
            </a:pPr>
            <a:r>
              <a:rPr lang="zh-CN" altLang="zh-CN" dirty="0" smtClean="0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zh-CN" dirty="0" smtClean="0">
                <a:latin typeface="微软雅黑" pitchFamily="34" charset="-122"/>
                <a:ea typeface="微软雅黑" pitchFamily="34" charset="-122"/>
              </a:rPr>
              <a:t>）演一演：送别场景；</a:t>
            </a:r>
          </a:p>
          <a:p>
            <a:pPr>
              <a:lnSpc>
                <a:spcPct val="150000"/>
              </a:lnSpc>
              <a:buFont typeface="Arial" pitchFamily="34" charset="0"/>
              <a:buNone/>
            </a:pPr>
            <a:r>
              <a:rPr lang="zh-CN" altLang="zh-CN" dirty="0" smtClean="0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zh-CN" dirty="0" smtClean="0">
                <a:latin typeface="微软雅黑" pitchFamily="34" charset="-122"/>
                <a:ea typeface="微软雅黑" pitchFamily="34" charset="-122"/>
              </a:rPr>
              <a:t>）写一写：把本诗改成短文。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</a:rPr>
              <a:t> </a:t>
            </a:r>
            <a:endParaRPr lang="zh-CN" altLang="zh-CN" dirty="0" smtClean="0">
              <a:latin typeface="微软雅黑" pitchFamily="34" charset="-122"/>
              <a:ea typeface="微软雅黑" pitchFamily="34" charset="-122"/>
            </a:endParaRPr>
          </a:p>
          <a:p>
            <a:endParaRPr lang="zh-CN" altLang="en-US" dirty="0" smtClean="0"/>
          </a:p>
        </p:txBody>
      </p:sp>
      <p:sp>
        <p:nvSpPr>
          <p:cNvPr id="4" name="矩形 3"/>
          <p:cNvSpPr/>
          <p:nvPr/>
        </p:nvSpPr>
        <p:spPr>
          <a:xfrm>
            <a:off x="127398" y="936625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拓展练习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第一PPT模板网-WWW.1PPT.COM"/>
</p:tagLst>
</file>

<file path=ppt/theme/theme1.xml><?xml version="1.0" encoding="utf-8"?>
<a:theme xmlns:a="http://schemas.openxmlformats.org/drawingml/2006/main" name="第一PPT模板网-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941</Words>
  <Application>Microsoft Office PowerPoint</Application>
  <PresentationFormat>全屏显示(4:3)</PresentationFormat>
  <Paragraphs>146</Paragraphs>
  <Slides>18</Slides>
  <Notes>18</Notes>
  <HiddenSlides>1</HiddenSlides>
  <MMClips>0</MMClips>
  <ScaleCrop>false</ScaleCrop>
  <HeadingPairs>
    <vt:vector size="4" baseType="variant">
      <vt:variant>
        <vt:lpstr>主题</vt:lpstr>
      </vt:variant>
      <vt:variant>
        <vt:i4>3</vt:i4>
      </vt:variant>
      <vt:variant>
        <vt:lpstr>幻灯片标题</vt:lpstr>
      </vt:variant>
      <vt:variant>
        <vt:i4>18</vt:i4>
      </vt:variant>
    </vt:vector>
  </HeadingPairs>
  <TitlesOfParts>
    <vt:vector size="21" baseType="lpstr">
      <vt:lpstr>第一PPT模板网-WWW.1PPT.COM</vt:lpstr>
      <vt:lpstr>Office 主题</vt:lpstr>
      <vt:lpstr>1_自定义设计方案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黄 鹤 楼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第一PPT模板网-WWW.1PPT.COM</dc:title>
  <dc:subject>第一PPT模板网-WWW.1PPT.COM</dc:subject>
  <dc:creator>第一PPT模板网-WWW.1PPT.COM</dc:creator>
  <cp:keywords>第一PPT模板网-WWW.1PPT.COM</cp:keywords>
  <cp:lastModifiedBy>Carrie</cp:lastModifiedBy>
  <cp:revision>137</cp:revision>
  <dcterms:created xsi:type="dcterms:W3CDTF">2013-07-01T03:05:00Z</dcterms:created>
  <dcterms:modified xsi:type="dcterms:W3CDTF">2020-03-03T02:32:12Z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