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36"/>
  </p:notesMasterIdLst>
  <p:handoutMasterIdLst>
    <p:handoutMasterId r:id="rId37"/>
  </p:handoutMasterIdLst>
  <p:sldIdLst>
    <p:sldId id="263" r:id="rId2"/>
    <p:sldId id="270" r:id="rId3"/>
    <p:sldId id="259" r:id="rId4"/>
    <p:sldId id="261" r:id="rId5"/>
    <p:sldId id="264" r:id="rId6"/>
    <p:sldId id="265" r:id="rId7"/>
    <p:sldId id="266" r:id="rId8"/>
    <p:sldId id="267" r:id="rId9"/>
    <p:sldId id="268" r:id="rId10"/>
    <p:sldId id="271" r:id="rId11"/>
    <p:sldId id="299" r:id="rId12"/>
    <p:sldId id="273" r:id="rId13"/>
    <p:sldId id="274" r:id="rId14"/>
    <p:sldId id="275" r:id="rId15"/>
    <p:sldId id="300" r:id="rId16"/>
    <p:sldId id="277" r:id="rId17"/>
    <p:sldId id="278" r:id="rId18"/>
    <p:sldId id="279" r:id="rId19"/>
    <p:sldId id="280" r:id="rId20"/>
    <p:sldId id="281" r:id="rId21"/>
    <p:sldId id="283" r:id="rId22"/>
    <p:sldId id="297" r:id="rId23"/>
    <p:sldId id="284" r:id="rId24"/>
    <p:sldId id="286" r:id="rId25"/>
    <p:sldId id="285" r:id="rId26"/>
    <p:sldId id="287" r:id="rId27"/>
    <p:sldId id="288" r:id="rId28"/>
    <p:sldId id="289" r:id="rId29"/>
    <p:sldId id="260" r:id="rId30"/>
    <p:sldId id="258" r:id="rId31"/>
    <p:sldId id="291" r:id="rId32"/>
    <p:sldId id="292" r:id="rId33"/>
    <p:sldId id="301" r:id="rId34"/>
    <p:sldId id="296" r:id="rId35"/>
  </p:sldIdLst>
  <p:sldSz cx="9144000" cy="6858000" type="screen4x3"/>
  <p:notesSz cx="6858000" cy="9144000"/>
  <p:custDataLst>
    <p:tags r:id="rId3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CC"/>
    <a:srgbClr val="660066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0" autoAdjust="0"/>
    <p:restoredTop sz="99382" autoAdjust="0"/>
  </p:normalViewPr>
  <p:slideViewPr>
    <p:cSldViewPr>
      <p:cViewPr>
        <p:scale>
          <a:sx n="92" d="100"/>
          <a:sy n="92" d="100"/>
        </p:scale>
        <p:origin x="-1114" y="-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8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63664-A99C-4E07-8B5F-5891A38642A8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B387F9-FBD9-471C-8D36-90CDE00F03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8116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E7CE3C-6019-4960-8716-6FAE19D05322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BA918-FFD2-46FA-866B-A928D8CB5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064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2BA918-FFD2-46FA-866B-A928D8CB5171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762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5155D-9CA4-4D5B-9E05-BED31A55F0F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1837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FEC9B-FD0B-416D-AA20-574295E6E9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5329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9983E-2DC9-428A-B969-9A204BDE33A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2228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372CB-E2E2-443C-9C5C-98441ADD3AB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927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139BD-2128-41B5-B1D1-B233A1D6DB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096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7F366-4568-41F7-9CBF-45BBDBE46F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2072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1E788-D7A4-493B-B29F-AAAE7D0E0C5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010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A4AAA-62BB-4F4D-A460-E020416A8A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7157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BB5BA4-D0A6-408A-8790-EB5C21EFDB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8660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64ECA-32D2-42B9-BADD-44884E5153A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042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C5985-031E-4F6A-B57E-8BF13CE2C18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3593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461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461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461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1DE88C36-050C-4EA3-BA91-D33E876F5A7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176463" y="1562100"/>
            <a:ext cx="31162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 sz="3600"/>
          </a:p>
        </p:txBody>
      </p:sp>
      <p:sp>
        <p:nvSpPr>
          <p:cNvPr id="354307" name="Text Box 3"/>
          <p:cNvSpPr txBox="1">
            <a:spLocks noChangeArrowheads="1"/>
          </p:cNvSpPr>
          <p:nvPr/>
        </p:nvSpPr>
        <p:spPr bwMode="auto">
          <a:xfrm>
            <a:off x="1424864" y="1290838"/>
            <a:ext cx="6094413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人 生</a:t>
            </a:r>
            <a:endParaRPr lang="zh-CN" altLang="en-US" sz="1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54308" name="Text Box 4"/>
          <p:cNvSpPr txBox="1">
            <a:spLocks noChangeArrowheads="1"/>
          </p:cNvSpPr>
          <p:nvPr/>
        </p:nvSpPr>
        <p:spPr bwMode="auto">
          <a:xfrm>
            <a:off x="3427067" y="3717032"/>
            <a:ext cx="2216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FF0000"/>
                </a:solidFill>
              </a:rPr>
              <a:t>勃兰兑斯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8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1119663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FF0000"/>
                </a:solidFill>
              </a:rPr>
              <a:t>    1</a:t>
            </a:r>
            <a:r>
              <a:rPr lang="zh-CN" altLang="en-US" sz="3600" dirty="0">
                <a:solidFill>
                  <a:srgbClr val="FF0000"/>
                </a:solidFill>
              </a:rPr>
              <a:t>、 同学们，你知道人的一生会有</a:t>
            </a:r>
          </a:p>
          <a:p>
            <a:pPr eaLnBrk="1" hangingPunct="1"/>
            <a:r>
              <a:rPr lang="zh-CN" altLang="en-US" sz="3600" dirty="0">
                <a:solidFill>
                  <a:srgbClr val="FF0000"/>
                </a:solidFill>
              </a:rPr>
              <a:t>           多少次庆典活动吗？</a:t>
            </a:r>
          </a:p>
        </p:txBody>
      </p:sp>
      <p:sp>
        <p:nvSpPr>
          <p:cNvPr id="364551" name="Text Box 7"/>
          <p:cNvSpPr txBox="1">
            <a:spLocks noChangeArrowheads="1"/>
          </p:cNvSpPr>
          <p:nvPr/>
        </p:nvSpPr>
        <p:spPr bwMode="auto">
          <a:xfrm>
            <a:off x="808038" y="2924175"/>
            <a:ext cx="786765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 sz="3200" dirty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3600" dirty="0">
                <a:solidFill>
                  <a:srgbClr val="FF0000"/>
                </a:solidFill>
              </a:rPr>
              <a:t>2</a:t>
            </a:r>
            <a:r>
              <a:rPr lang="zh-CN" altLang="en-US" sz="3600" dirty="0">
                <a:solidFill>
                  <a:srgbClr val="FF0000"/>
                </a:solidFill>
              </a:rPr>
              <a:t>、谁能说说这完整的人生像什么呢？</a:t>
            </a:r>
          </a:p>
          <a:p>
            <a:pPr eaLnBrk="1" hangingPunct="1"/>
            <a:endParaRPr lang="zh-CN" altLang="en-US" sz="3600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600" dirty="0">
                <a:solidFill>
                  <a:srgbClr val="FF0000"/>
                </a:solidFill>
              </a:rPr>
              <a:t>      </a:t>
            </a:r>
            <a:r>
              <a:rPr lang="zh-CN" altLang="en-US" sz="3200" dirty="0">
                <a:solidFill>
                  <a:srgbClr val="FF0000"/>
                </a:solidFill>
              </a:rPr>
              <a:t>（怎样的一个过程）</a:t>
            </a:r>
            <a:r>
              <a:rPr lang="zh-CN" altLang="en-US" sz="32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64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64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645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645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5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22" name="Rectangle 6"/>
          <p:cNvSpPr>
            <a:spLocks noGrp="1" noChangeArrowheads="1"/>
          </p:cNvSpPr>
          <p:nvPr>
            <p:ph sz="half" idx="4294967295"/>
          </p:nvPr>
        </p:nvSpPr>
        <p:spPr>
          <a:xfrm>
            <a:off x="4211638" y="188913"/>
            <a:ext cx="4321175" cy="593725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zh-CN" sz="5400" dirty="0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sz="4000" dirty="0" smtClean="0">
                <a:solidFill>
                  <a:srgbClr val="0000FF"/>
                </a:solidFill>
              </a:rPr>
              <a:t>庄子说</a:t>
            </a:r>
            <a:r>
              <a:rPr lang="en-US" altLang="zh-CN" sz="4000" dirty="0" smtClean="0">
                <a:solidFill>
                  <a:srgbClr val="0000FF"/>
                </a:solidFill>
              </a:rPr>
              <a:t>:“</a:t>
            </a:r>
            <a:r>
              <a:rPr lang="zh-CN" altLang="en-US" sz="4000" dirty="0" smtClean="0">
                <a:solidFill>
                  <a:srgbClr val="FF3300"/>
                </a:solidFill>
              </a:rPr>
              <a:t>人生天地之间，若白驹之过隙，忽然而已</a:t>
            </a:r>
            <a:r>
              <a:rPr lang="zh-CN" altLang="en-US" sz="4000" dirty="0" smtClean="0">
                <a:solidFill>
                  <a:srgbClr val="0000FF"/>
                </a:solidFill>
              </a:rPr>
              <a:t>。”</a:t>
            </a:r>
          </a:p>
          <a:p>
            <a:pPr eaLnBrk="1" hangingPunct="1">
              <a:buFontTx/>
              <a:buNone/>
            </a:pPr>
            <a:endParaRPr lang="zh-CN" altLang="en-US" sz="4000" dirty="0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sz="4000" dirty="0" smtClean="0">
                <a:solidFill>
                  <a:srgbClr val="0000FF"/>
                </a:solidFill>
              </a:rPr>
              <a:t>感叹：人生的短暂</a:t>
            </a:r>
          </a:p>
          <a:p>
            <a:pPr eaLnBrk="1" hangingPunct="1">
              <a:buFontTx/>
              <a:buNone/>
            </a:pPr>
            <a:endParaRPr lang="zh-CN" altLang="en-US" sz="5400" dirty="0" smtClean="0">
              <a:solidFill>
                <a:srgbClr val="0000FF"/>
              </a:solidFill>
            </a:endParaRPr>
          </a:p>
          <a:p>
            <a:pPr eaLnBrk="1" hangingPunct="1"/>
            <a:endParaRPr lang="en-US" altLang="zh-CN" sz="2800" dirty="0" smtClean="0"/>
          </a:p>
        </p:txBody>
      </p:sp>
      <p:pic>
        <p:nvPicPr>
          <p:cNvPr id="342023" name="Picture 7" descr="37庄子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3887788" cy="5616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2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2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2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2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609600"/>
            <a:ext cx="5715000" cy="5562600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FF0000"/>
                </a:solidFill>
                <a:latin typeface="宋体" pitchFamily="2" charset="-122"/>
              </a:rPr>
              <a:t>奥斯特洛夫斯基说：</a:t>
            </a:r>
            <a:r>
              <a:rPr lang="zh-CN" altLang="en-US" sz="3600" dirty="0" smtClean="0">
                <a:solidFill>
                  <a:srgbClr val="FF0000"/>
                </a:solidFill>
                <a:cs typeface="Times New Roman" pitchFamily="18" charset="0"/>
              </a:rPr>
              <a:t>“</a:t>
            </a:r>
            <a:r>
              <a:rPr lang="zh-CN" altLang="en-US" sz="3600" dirty="0" smtClean="0">
                <a:solidFill>
                  <a:srgbClr val="FF0000"/>
                </a:solidFill>
                <a:latin typeface="宋体" pitchFamily="2" charset="-122"/>
              </a:rPr>
              <a:t>人的一生应当这样度过，当他回忆往事 的时候，不因虚度年华而悔恨，也不因碌碌无为而羞耻。</a:t>
            </a:r>
            <a:r>
              <a:rPr lang="zh-CN" altLang="en-US" sz="3600" dirty="0" smtClean="0">
                <a:solidFill>
                  <a:srgbClr val="FF0000"/>
                </a:solidFill>
                <a:latin typeface="Times New Roman" pitchFamily="18" charset="0"/>
              </a:rPr>
              <a:t>”</a:t>
            </a:r>
            <a:r>
              <a:rPr lang="zh-CN" altLang="en-US" dirty="0" smtClean="0">
                <a:solidFill>
                  <a:srgbClr val="FF0000"/>
                </a:solidFill>
              </a:rPr>
              <a:t> </a:t>
            </a:r>
            <a:br>
              <a:rPr lang="zh-CN" altLang="en-US" dirty="0" smtClean="0">
                <a:solidFill>
                  <a:srgbClr val="FF0000"/>
                </a:solidFill>
              </a:rPr>
            </a:br>
            <a:r>
              <a:rPr lang="zh-CN" altLang="en-US" dirty="0" smtClean="0">
                <a:solidFill>
                  <a:srgbClr val="FF0000"/>
                </a:solidFill>
              </a:rPr>
              <a:t/>
            </a:r>
            <a:br>
              <a:rPr lang="zh-CN" altLang="en-US" dirty="0" smtClean="0">
                <a:solidFill>
                  <a:srgbClr val="FF0000"/>
                </a:solidFill>
              </a:rPr>
            </a:br>
            <a:r>
              <a:rPr lang="zh-CN" altLang="en-US" sz="3600" dirty="0" smtClean="0">
                <a:solidFill>
                  <a:srgbClr val="0000FF"/>
                </a:solidFill>
              </a:rPr>
              <a:t>感叹：人生的价值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419600"/>
            <a:ext cx="8385175" cy="17557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4000" b="1" smtClean="0">
                <a:solidFill>
                  <a:srgbClr val="0000FF"/>
                </a:solidFill>
                <a:latin typeface="宋体" pitchFamily="2" charset="-122"/>
              </a:rPr>
              <a:t> </a:t>
            </a:r>
            <a:endParaRPr lang="en-US" altLang="zh-CN" sz="4800" b="1" smtClean="0">
              <a:solidFill>
                <a:srgbClr val="0000FF"/>
              </a:solidFill>
            </a:endParaRPr>
          </a:p>
        </p:txBody>
      </p:sp>
      <p:pic>
        <p:nvPicPr>
          <p:cNvPr id="5124" name="Picture 4" descr="F20040330082256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2667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28600" y="5181600"/>
            <a:ext cx="274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0000FF"/>
                </a:solidFill>
              </a:rPr>
              <a:t>《</a:t>
            </a:r>
            <a:r>
              <a:rPr lang="zh-CN" altLang="en-US" sz="2000">
                <a:solidFill>
                  <a:srgbClr val="0000FF"/>
                </a:solidFill>
              </a:rPr>
              <a:t>钢铁是怎样炼成的</a:t>
            </a:r>
            <a:r>
              <a:rPr lang="en-US" altLang="zh-CN" sz="2000">
                <a:solidFill>
                  <a:srgbClr val="0000FF"/>
                </a:solidFill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8" grpId="0" autoUpdateAnimBg="0"/>
      <p:bldP spid="35225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l" eaLnBrk="1" hangingPunct="1"/>
            <a:r>
              <a:rPr lang="zh-CN" altLang="en-US" sz="3200" dirty="0" smtClean="0">
                <a:solidFill>
                  <a:srgbClr val="0000FF"/>
                </a:solidFill>
              </a:rPr>
              <a:t>教学三维目标</a:t>
            </a:r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dirty="0" smtClean="0">
                <a:solidFill>
                  <a:srgbClr val="660066"/>
                </a:solidFill>
              </a:rPr>
              <a:t>①</a:t>
            </a:r>
            <a:r>
              <a:rPr lang="zh-CN" altLang="en-US" dirty="0" smtClean="0">
                <a:solidFill>
                  <a:srgbClr val="660066"/>
                </a:solidFill>
              </a:rPr>
              <a:t>知识与能力 ：</a:t>
            </a:r>
            <a:r>
              <a:rPr lang="en-US" altLang="zh-CN" dirty="0" smtClean="0">
                <a:solidFill>
                  <a:srgbClr val="660066"/>
                </a:solidFill>
              </a:rPr>
              <a:t>a.</a:t>
            </a:r>
            <a:r>
              <a:rPr lang="zh-CN" altLang="en-US" dirty="0" smtClean="0">
                <a:solidFill>
                  <a:srgbClr val="660066"/>
                </a:solidFill>
              </a:rPr>
              <a:t>在学习中培养学生对课文的整体感知能力。</a:t>
            </a:r>
            <a:r>
              <a:rPr lang="en-US" altLang="zh-CN" dirty="0" smtClean="0">
                <a:solidFill>
                  <a:srgbClr val="660066"/>
                </a:solidFill>
              </a:rPr>
              <a:t>b.</a:t>
            </a:r>
            <a:r>
              <a:rPr lang="zh-CN" altLang="en-US" dirty="0" smtClean="0">
                <a:solidFill>
                  <a:srgbClr val="660066"/>
                </a:solidFill>
              </a:rPr>
              <a:t>培养学生概括、分析、归纳的能力。</a:t>
            </a:r>
            <a:r>
              <a:rPr lang="en-US" altLang="zh-CN" dirty="0" smtClean="0">
                <a:solidFill>
                  <a:srgbClr val="660066"/>
                </a:solidFill>
              </a:rPr>
              <a:t>c. </a:t>
            </a:r>
            <a:r>
              <a:rPr lang="zh-CN" altLang="en-US" dirty="0" smtClean="0">
                <a:solidFill>
                  <a:srgbClr val="660066"/>
                </a:solidFill>
              </a:rPr>
              <a:t>培养学生文字表达能力。 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dirty="0" smtClean="0">
                <a:solidFill>
                  <a:srgbClr val="0000CC"/>
                </a:solidFill>
              </a:rPr>
              <a:t>②过程与方法：</a:t>
            </a:r>
            <a:r>
              <a:rPr lang="en-US" altLang="zh-CN" dirty="0" smtClean="0">
                <a:solidFill>
                  <a:srgbClr val="0000CC"/>
                </a:solidFill>
              </a:rPr>
              <a:t>a. </a:t>
            </a:r>
            <a:r>
              <a:rPr lang="zh-CN" altLang="en-US" dirty="0" smtClean="0">
                <a:solidFill>
                  <a:srgbClr val="0000CC"/>
                </a:solidFill>
              </a:rPr>
              <a:t>在朗读中感知作者对人的生命本质、对人类社会生活的深刻理解。</a:t>
            </a:r>
            <a:r>
              <a:rPr lang="en-US" altLang="zh-CN" dirty="0" smtClean="0">
                <a:solidFill>
                  <a:srgbClr val="0000CC"/>
                </a:solidFill>
              </a:rPr>
              <a:t>b.</a:t>
            </a:r>
            <a:r>
              <a:rPr lang="zh-CN" altLang="en-US" dirty="0" smtClean="0">
                <a:solidFill>
                  <a:srgbClr val="0000CC"/>
                </a:solidFill>
              </a:rPr>
              <a:t>仿写训练：鼓励学生续写更多的人生比喻。</a:t>
            </a:r>
            <a:r>
              <a:rPr lang="en-US" altLang="zh-CN" dirty="0" smtClean="0">
                <a:solidFill>
                  <a:srgbClr val="0000CC"/>
                </a:solidFill>
              </a:rPr>
              <a:t>c.</a:t>
            </a:r>
            <a:r>
              <a:rPr lang="zh-CN" altLang="en-US" dirty="0" smtClean="0">
                <a:solidFill>
                  <a:srgbClr val="0000CC"/>
                </a:solidFill>
              </a:rPr>
              <a:t>重点段落阅读理解。</a:t>
            </a:r>
            <a:r>
              <a:rPr lang="en-US" altLang="zh-CN" dirty="0" smtClean="0">
                <a:solidFill>
                  <a:srgbClr val="0000CC"/>
                </a:solidFill>
              </a:rPr>
              <a:t>d.</a:t>
            </a:r>
            <a:r>
              <a:rPr lang="en-US" altLang="zh-CN" sz="3600" dirty="0" smtClean="0">
                <a:solidFill>
                  <a:srgbClr val="0000CC"/>
                </a:solidFill>
              </a:rPr>
              <a:t> </a:t>
            </a:r>
            <a:r>
              <a:rPr lang="zh-CN" altLang="en-US" sz="3600" dirty="0" smtClean="0">
                <a:solidFill>
                  <a:srgbClr val="0000CC"/>
                </a:solidFill>
              </a:rPr>
              <a:t>美文欣赏。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dirty="0" smtClean="0">
                <a:solidFill>
                  <a:srgbClr val="660066"/>
                </a:solidFill>
              </a:rPr>
              <a:t>③情感态度与价值观：本文探讨人生问题，希望学生可以“体验人生形式，学习人生经验，理解人生价值，揣摩人生意义”。</a:t>
            </a:r>
          </a:p>
          <a:p>
            <a:pPr eaLnBrk="1" hangingPunct="1">
              <a:lnSpc>
                <a:spcPct val="90000"/>
              </a:lnSpc>
            </a:pPr>
            <a:endParaRPr lang="en-US" altLang="zh-CN" dirty="0" smtClean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55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5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5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55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55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55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0" grpId="0"/>
      <p:bldP spid="35533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zh-CN" altLang="en-US" sz="2800" dirty="0" smtClean="0">
                <a:solidFill>
                  <a:srgbClr val="0000CC"/>
                </a:solidFill>
              </a:rPr>
              <a:t>一、检查预习、整体感知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eaLnBrk="1" hangingPunct="1"/>
            <a:r>
              <a:rPr lang="en-US" altLang="zh-CN" sz="2800" b="1" dirty="0" smtClean="0">
                <a:solidFill>
                  <a:srgbClr val="0000FF"/>
                </a:solidFill>
                <a:ea typeface="华文新魏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ea typeface="华文新魏" pitchFamily="2" charset="-122"/>
              </a:rPr>
              <a:t>、关于作者：</a:t>
            </a:r>
          </a:p>
          <a:p>
            <a:pPr eaLnBrk="1" hangingPunct="1"/>
            <a:r>
              <a:rPr lang="zh-CN" altLang="en-US" sz="2800" b="1" dirty="0" smtClean="0">
                <a:solidFill>
                  <a:srgbClr val="0000FF"/>
                </a:solidFill>
                <a:ea typeface="华文新魏" pitchFamily="2" charset="-122"/>
              </a:rPr>
              <a:t>勃兰兑斯</a:t>
            </a:r>
            <a:r>
              <a:rPr lang="zh-CN" altLang="en-US" sz="2800" b="1" dirty="0" smtClean="0">
                <a:solidFill>
                  <a:srgbClr val="FF0000"/>
                </a:solidFill>
                <a:ea typeface="华文新魏" pitchFamily="2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ea typeface="华文新魏" pitchFamily="2" charset="-122"/>
              </a:rPr>
              <a:t>1842—1927</a:t>
            </a:r>
            <a:r>
              <a:rPr lang="zh-CN" altLang="en-US" sz="2800" b="1" dirty="0" smtClean="0">
                <a:solidFill>
                  <a:srgbClr val="FF0000"/>
                </a:solidFill>
                <a:ea typeface="华文新魏" pitchFamily="2" charset="-122"/>
              </a:rPr>
              <a:t>），</a:t>
            </a:r>
            <a:r>
              <a:rPr lang="zh-CN" altLang="en-US" sz="2800" b="1" dirty="0" smtClean="0">
                <a:solidFill>
                  <a:srgbClr val="0000FF"/>
                </a:solidFill>
                <a:ea typeface="华文新魏" pitchFamily="2" charset="-122"/>
              </a:rPr>
              <a:t>丹麦</a:t>
            </a:r>
            <a:r>
              <a:rPr lang="zh-CN" altLang="en-US" sz="2800" b="1" dirty="0" smtClean="0">
                <a:solidFill>
                  <a:srgbClr val="FF0000"/>
                </a:solidFill>
                <a:ea typeface="华文新魏" pitchFamily="2" charset="-122"/>
              </a:rPr>
              <a:t>文学批评家</a:t>
            </a:r>
            <a:r>
              <a:rPr lang="en-US" altLang="zh-CN" sz="2800" b="1" dirty="0" smtClean="0">
                <a:solidFill>
                  <a:srgbClr val="FF0000"/>
                </a:solidFill>
                <a:ea typeface="华文新魏" pitchFamily="2" charset="-122"/>
              </a:rPr>
              <a:t>,</a:t>
            </a:r>
            <a:r>
              <a:rPr lang="zh-CN" altLang="en-US" sz="2800" b="1" dirty="0" smtClean="0">
                <a:solidFill>
                  <a:srgbClr val="FF0000"/>
                </a:solidFill>
                <a:ea typeface="华文新魏" pitchFamily="2" charset="-122"/>
              </a:rPr>
              <a:t>文学史家。</a:t>
            </a:r>
            <a:r>
              <a:rPr lang="zh-CN" altLang="en-US" sz="2800" b="1" dirty="0" smtClean="0">
                <a:ea typeface="华文新魏" pitchFamily="2" charset="-122"/>
              </a:rPr>
              <a:t>出生于犹太血统的商人家庭。在哥本哈根大学攻读法律、哲学、美学，受黑格尔影响较深。大学毕业后，到欧洲各地旅行，在法国结识了泰纳（丹纳）。</a:t>
            </a:r>
            <a:r>
              <a:rPr lang="en-US" altLang="zh-CN" sz="2800" b="1" dirty="0" smtClean="0">
                <a:ea typeface="华文新魏" pitchFamily="2" charset="-122"/>
              </a:rPr>
              <a:t>1871</a:t>
            </a:r>
            <a:r>
              <a:rPr lang="zh-CN" altLang="en-US" sz="2800" b="1" dirty="0" smtClean="0">
                <a:ea typeface="华文新魏" pitchFamily="2" charset="-122"/>
              </a:rPr>
              <a:t>年回国在哥本哈根大学任教，讲授</a:t>
            </a:r>
            <a:r>
              <a:rPr lang="en-US" altLang="zh-CN" sz="2800" b="1" dirty="0" smtClean="0">
                <a:solidFill>
                  <a:srgbClr val="FF0000"/>
                </a:solidFill>
                <a:ea typeface="华文新魏" pitchFamily="2" charset="-122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ea typeface="华文新魏" pitchFamily="2" charset="-122"/>
              </a:rPr>
              <a:t>十九世纪文学主流</a:t>
            </a:r>
            <a:r>
              <a:rPr lang="en-US" altLang="zh-CN" sz="2800" b="1" dirty="0" smtClean="0">
                <a:solidFill>
                  <a:srgbClr val="FF0000"/>
                </a:solidFill>
                <a:ea typeface="华文新魏" pitchFamily="2" charset="-122"/>
              </a:rPr>
              <a:t>》</a:t>
            </a:r>
            <a:r>
              <a:rPr lang="zh-CN" altLang="en-US" sz="2800" b="1" dirty="0" smtClean="0">
                <a:ea typeface="华文新魏" pitchFamily="2" charset="-122"/>
              </a:rPr>
              <a:t>。这部巨著共</a:t>
            </a:r>
            <a:r>
              <a:rPr lang="en-US" altLang="zh-CN" sz="2800" b="1" dirty="0" smtClean="0">
                <a:solidFill>
                  <a:srgbClr val="FF3300"/>
                </a:solidFill>
                <a:ea typeface="华文新魏" pitchFamily="2" charset="-122"/>
              </a:rPr>
              <a:t>6</a:t>
            </a:r>
            <a:r>
              <a:rPr lang="zh-CN" altLang="en-US" sz="2800" b="1" dirty="0" smtClean="0">
                <a:ea typeface="华文新魏" pitchFamily="2" charset="-122"/>
              </a:rPr>
              <a:t>卷，即</a:t>
            </a:r>
            <a:r>
              <a:rPr lang="en-US" altLang="zh-CN" sz="2800" b="1" dirty="0" smtClean="0">
                <a:ea typeface="华文新魏" pitchFamily="2" charset="-122"/>
              </a:rPr>
              <a:t>《</a:t>
            </a:r>
            <a:r>
              <a:rPr lang="zh-CN" altLang="en-US" sz="2800" b="1" dirty="0" smtClean="0">
                <a:ea typeface="华文新魏" pitchFamily="2" charset="-122"/>
              </a:rPr>
              <a:t>流亡文学</a:t>
            </a:r>
            <a:r>
              <a:rPr lang="en-US" altLang="zh-CN" sz="2800" b="1" dirty="0" smtClean="0">
                <a:ea typeface="华文新魏" pitchFamily="2" charset="-122"/>
              </a:rPr>
              <a:t>》《</a:t>
            </a:r>
            <a:r>
              <a:rPr lang="zh-CN" altLang="en-US" sz="2800" b="1" dirty="0" smtClean="0">
                <a:ea typeface="华文新魏" pitchFamily="2" charset="-122"/>
              </a:rPr>
              <a:t>德国的浪漫派</a:t>
            </a:r>
            <a:r>
              <a:rPr lang="en-US" altLang="zh-CN" sz="2800" b="1" dirty="0" smtClean="0">
                <a:ea typeface="华文新魏" pitchFamily="2" charset="-122"/>
              </a:rPr>
              <a:t>》《</a:t>
            </a:r>
            <a:r>
              <a:rPr lang="zh-CN" altLang="en-US" sz="2800" b="1" dirty="0" smtClean="0">
                <a:ea typeface="华文新魏" pitchFamily="2" charset="-122"/>
              </a:rPr>
              <a:t>法国的反动</a:t>
            </a:r>
            <a:r>
              <a:rPr lang="en-US" altLang="zh-CN" sz="2800" b="1" dirty="0" smtClean="0">
                <a:ea typeface="华文新魏" pitchFamily="2" charset="-122"/>
              </a:rPr>
              <a:t>》《</a:t>
            </a:r>
            <a:r>
              <a:rPr lang="zh-CN" altLang="en-US" sz="2800" b="1" dirty="0" smtClean="0">
                <a:ea typeface="华文新魏" pitchFamily="2" charset="-122"/>
              </a:rPr>
              <a:t>英国的自然主义</a:t>
            </a:r>
            <a:r>
              <a:rPr lang="en-US" altLang="zh-CN" sz="2800" b="1" dirty="0" smtClean="0">
                <a:ea typeface="华文新魏" pitchFamily="2" charset="-122"/>
              </a:rPr>
              <a:t>》《</a:t>
            </a:r>
            <a:r>
              <a:rPr lang="zh-CN" altLang="en-US" sz="2800" b="1" dirty="0" smtClean="0">
                <a:ea typeface="华文新魏" pitchFamily="2" charset="-122"/>
              </a:rPr>
              <a:t>法国浪漫派</a:t>
            </a:r>
            <a:r>
              <a:rPr lang="en-US" altLang="zh-CN" sz="2800" b="1" dirty="0" smtClean="0">
                <a:ea typeface="华文新魏" pitchFamily="2" charset="-122"/>
              </a:rPr>
              <a:t>》</a:t>
            </a:r>
            <a:r>
              <a:rPr lang="zh-CN" altLang="en-US" sz="2800" b="1" dirty="0" smtClean="0">
                <a:ea typeface="华文新魏" pitchFamily="2" charset="-122"/>
              </a:rPr>
              <a:t>和</a:t>
            </a:r>
            <a:r>
              <a:rPr lang="en-US" altLang="zh-CN" sz="2800" b="1" dirty="0" smtClean="0">
                <a:ea typeface="华文新魏" pitchFamily="2" charset="-122"/>
              </a:rPr>
              <a:t>《</a:t>
            </a:r>
            <a:r>
              <a:rPr lang="zh-CN" altLang="en-US" sz="2800" b="1" dirty="0" smtClean="0">
                <a:ea typeface="华文新魏" pitchFamily="2" charset="-122"/>
              </a:rPr>
              <a:t>青年德意志</a:t>
            </a:r>
            <a:r>
              <a:rPr lang="en-US" altLang="zh-CN" sz="2800" b="1" dirty="0" smtClean="0">
                <a:ea typeface="华文新魏" pitchFamily="2" charset="-122"/>
              </a:rPr>
              <a:t>》</a:t>
            </a:r>
            <a:r>
              <a:rPr lang="zh-CN" altLang="en-US" sz="2800" b="1" dirty="0" smtClean="0">
                <a:ea typeface="华文新魏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zh-CN" altLang="en-US" sz="2800" smtClean="0">
                <a:solidFill>
                  <a:srgbClr val="0000CC"/>
                </a:solidFill>
              </a:rPr>
              <a:t>一、检查预习、整体感知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5073650"/>
          </a:xfrm>
        </p:spPr>
        <p:txBody>
          <a:bodyPr/>
          <a:lstStyle/>
          <a:p>
            <a:pPr eaLnBrk="1" hangingPunct="1"/>
            <a:endParaRPr lang="en-US" altLang="zh-CN" dirty="0" smtClean="0"/>
          </a:p>
          <a:p>
            <a:pPr eaLnBrk="1" hangingPunct="1"/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zh-CN" altLang="en-US" sz="3600" b="1" dirty="0" smtClean="0">
                <a:solidFill>
                  <a:srgbClr val="0000FF"/>
                </a:solidFill>
                <a:ea typeface="华文新魏" pitchFamily="2" charset="-122"/>
              </a:rPr>
              <a:t>读准字音，掌握字型</a:t>
            </a:r>
          </a:p>
          <a:p>
            <a:pPr eaLnBrk="1" hangingPunct="1"/>
            <a:r>
              <a:rPr lang="zh-CN" altLang="en-US" sz="4400" dirty="0" smtClean="0">
                <a:solidFill>
                  <a:srgbClr val="FF0000"/>
                </a:solidFill>
              </a:rPr>
              <a:t>瞻</a:t>
            </a:r>
            <a:r>
              <a:rPr lang="zh-CN" altLang="en-US" sz="4400" dirty="0" smtClean="0"/>
              <a:t>望 （ </a:t>
            </a:r>
            <a:r>
              <a:rPr lang="en-US" altLang="zh-CN" dirty="0" err="1" smtClean="0">
                <a:solidFill>
                  <a:srgbClr val="FF0000"/>
                </a:solidFill>
              </a:rPr>
              <a:t>zh</a:t>
            </a:r>
            <a:r>
              <a:rPr lang="zh-CN" altLang="zh-CN" dirty="0" smtClean="0">
                <a:solidFill>
                  <a:srgbClr val="FF0000"/>
                </a:solidFill>
              </a:rPr>
              <a:t>ā</a:t>
            </a:r>
            <a:r>
              <a:rPr lang="en-US" altLang="zh-CN" dirty="0" smtClean="0">
                <a:solidFill>
                  <a:srgbClr val="FF0000"/>
                </a:solidFill>
              </a:rPr>
              <a:t>n</a:t>
            </a:r>
            <a:r>
              <a:rPr lang="en-US" altLang="zh-CN" sz="4400" dirty="0" smtClean="0"/>
              <a:t> </a:t>
            </a:r>
            <a:r>
              <a:rPr lang="zh-CN" altLang="en-US" sz="4400" dirty="0" smtClean="0"/>
              <a:t>）    </a:t>
            </a:r>
            <a:r>
              <a:rPr lang="zh-CN" altLang="en-US" sz="4400" dirty="0" smtClean="0">
                <a:solidFill>
                  <a:srgbClr val="FF0000"/>
                </a:solidFill>
              </a:rPr>
              <a:t>攫</a:t>
            </a:r>
            <a:r>
              <a:rPr lang="zh-CN" altLang="en-US" sz="4400" dirty="0" smtClean="0"/>
              <a:t>取（ </a:t>
            </a:r>
            <a:r>
              <a:rPr lang="en-US" altLang="zh-CN" dirty="0" err="1" smtClean="0">
                <a:solidFill>
                  <a:srgbClr val="FF0000"/>
                </a:solidFill>
              </a:rPr>
              <a:t>ju</a:t>
            </a:r>
            <a:r>
              <a:rPr lang="zh-CN" altLang="zh-CN" dirty="0" smtClean="0">
                <a:solidFill>
                  <a:srgbClr val="FF0000"/>
                </a:solidFill>
              </a:rPr>
              <a:t>é</a:t>
            </a:r>
            <a:r>
              <a:rPr lang="en-US" altLang="zh-CN" sz="4400" dirty="0" smtClean="0"/>
              <a:t> </a:t>
            </a:r>
            <a:r>
              <a:rPr lang="zh-CN" altLang="en-US" sz="4400" dirty="0" smtClean="0"/>
              <a:t>）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dirty="0" smtClean="0">
                <a:solidFill>
                  <a:srgbClr val="FF0000"/>
                </a:solidFill>
              </a:rPr>
              <a:t>  鲑</a:t>
            </a:r>
            <a:r>
              <a:rPr lang="zh-CN" altLang="en-US" sz="4400" dirty="0" smtClean="0"/>
              <a:t>鱼 （ </a:t>
            </a:r>
            <a:r>
              <a:rPr lang="en-US" altLang="zh-CN" dirty="0" err="1" smtClean="0">
                <a:solidFill>
                  <a:srgbClr val="FF0000"/>
                </a:solidFill>
              </a:rPr>
              <a:t>gu</a:t>
            </a:r>
            <a:r>
              <a:rPr lang="zh-CN" altLang="zh-CN" dirty="0" smtClean="0">
                <a:solidFill>
                  <a:srgbClr val="FF0000"/>
                </a:solidFill>
              </a:rPr>
              <a:t>ī</a:t>
            </a:r>
            <a:r>
              <a:rPr lang="en-US" altLang="zh-CN" sz="4400" dirty="0" smtClean="0"/>
              <a:t> </a:t>
            </a:r>
            <a:r>
              <a:rPr lang="zh-CN" altLang="en-US" sz="4400" dirty="0" smtClean="0"/>
              <a:t>）     停</a:t>
            </a:r>
            <a:r>
              <a:rPr lang="zh-CN" altLang="en-US" sz="4400" dirty="0" smtClean="0">
                <a:solidFill>
                  <a:srgbClr val="FF0000"/>
                </a:solidFill>
              </a:rPr>
              <a:t>滞</a:t>
            </a:r>
            <a:r>
              <a:rPr lang="zh-CN" altLang="en-US" sz="4400" dirty="0" smtClean="0"/>
              <a:t> （ </a:t>
            </a:r>
            <a:r>
              <a:rPr lang="en-US" altLang="zh-CN" dirty="0" err="1" smtClean="0">
                <a:solidFill>
                  <a:srgbClr val="FF0000"/>
                </a:solidFill>
              </a:rPr>
              <a:t>zh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zh-CN" dirty="0" smtClean="0">
                <a:solidFill>
                  <a:srgbClr val="FF0000"/>
                </a:solidFill>
              </a:rPr>
              <a:t>ì</a:t>
            </a:r>
            <a:r>
              <a:rPr lang="en-US" altLang="zh-CN" sz="4400" dirty="0" smtClean="0"/>
              <a:t> </a:t>
            </a:r>
            <a:r>
              <a:rPr lang="zh-CN" altLang="en-US" sz="4400" dirty="0" smtClean="0"/>
              <a:t>）   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dirty="0" smtClean="0">
                <a:solidFill>
                  <a:srgbClr val="FF0000"/>
                </a:solidFill>
              </a:rPr>
              <a:t>  臆</a:t>
            </a:r>
            <a:r>
              <a:rPr lang="zh-CN" altLang="en-US" sz="4400" dirty="0" smtClean="0"/>
              <a:t>测 （</a:t>
            </a:r>
            <a:r>
              <a:rPr lang="zh-CN" altLang="en-US" sz="1800" dirty="0" smtClean="0"/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y </a:t>
            </a:r>
            <a:r>
              <a:rPr lang="zh-CN" altLang="zh-CN" dirty="0" smtClean="0">
                <a:solidFill>
                  <a:srgbClr val="FF0000"/>
                </a:solidFill>
              </a:rPr>
              <a:t>ì</a:t>
            </a:r>
            <a:r>
              <a:rPr lang="en-US" altLang="zh-CN" sz="1800" dirty="0" smtClean="0"/>
              <a:t> </a:t>
            </a:r>
            <a:r>
              <a:rPr lang="zh-CN" altLang="en-US" sz="4400" dirty="0" smtClean="0"/>
              <a:t>）        </a:t>
            </a:r>
            <a:r>
              <a:rPr lang="zh-CN" altLang="en-US" sz="4400" dirty="0" smtClean="0">
                <a:solidFill>
                  <a:srgbClr val="FF0000"/>
                </a:solidFill>
              </a:rPr>
              <a:t>馈</a:t>
            </a:r>
            <a:r>
              <a:rPr lang="zh-CN" altLang="en-US" sz="4400" dirty="0" smtClean="0"/>
              <a:t>赠 （ </a:t>
            </a:r>
            <a:r>
              <a:rPr lang="en-US" altLang="zh-CN" dirty="0" err="1" smtClean="0">
                <a:solidFill>
                  <a:srgbClr val="FF0000"/>
                </a:solidFill>
              </a:rPr>
              <a:t>ku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zh-CN" dirty="0" smtClean="0">
                <a:solidFill>
                  <a:srgbClr val="FF0000"/>
                </a:solidFill>
              </a:rPr>
              <a:t>ì</a:t>
            </a:r>
            <a:r>
              <a:rPr lang="en-US" altLang="zh-CN" sz="4400" dirty="0" smtClean="0"/>
              <a:t> </a:t>
            </a:r>
            <a:r>
              <a:rPr lang="zh-CN" altLang="en-US" sz="4400" dirty="0" smtClean="0"/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8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8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8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8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CC"/>
                </a:solidFill>
              </a:rPr>
              <a:t>一、检查预习、整体感知</a:t>
            </a:r>
          </a:p>
        </p:txBody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967287"/>
          </a:xfrm>
        </p:spPr>
        <p:txBody>
          <a:bodyPr/>
          <a:lstStyle/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en-US" altLang="zh-CN" sz="2000" b="1" dirty="0" smtClean="0">
                <a:solidFill>
                  <a:srgbClr val="0000FF"/>
                </a:solidFill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、解释词语：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400" dirty="0" smtClean="0"/>
              <a:t>（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）停滞不前：</a:t>
            </a:r>
            <a:r>
              <a:rPr lang="zh-CN" altLang="en-US" sz="2400" dirty="0" smtClean="0">
                <a:solidFill>
                  <a:srgbClr val="FF3300"/>
                </a:solidFill>
              </a:rPr>
              <a:t>受到阻碍，不能顺利的进行和发展。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 smtClean="0"/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 smtClean="0"/>
              <a:t>    （</a:t>
            </a:r>
            <a:r>
              <a:rPr lang="en-US" altLang="zh-CN" sz="2400" dirty="0" smtClean="0"/>
              <a:t>2)</a:t>
            </a:r>
            <a:r>
              <a:rPr lang="zh-CN" altLang="en-US" sz="2400" dirty="0" smtClean="0"/>
              <a:t>乐此不疲：</a:t>
            </a:r>
            <a:r>
              <a:rPr lang="zh-CN" altLang="en-US" sz="2400" dirty="0" smtClean="0">
                <a:solidFill>
                  <a:srgbClr val="FF3300"/>
                </a:solidFill>
              </a:rPr>
              <a:t>喜欢做某事而不知疲倦。</a:t>
            </a:r>
            <a:endParaRPr lang="zh-CN" altLang="en-US" sz="2400" dirty="0" smtClean="0"/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/>
              <a:t>      </a:t>
            </a:r>
            <a:r>
              <a:rPr lang="en-US" altLang="zh-CN" sz="2400" dirty="0" smtClean="0"/>
              <a:t>(3)</a:t>
            </a:r>
            <a:r>
              <a:rPr lang="zh-CN" altLang="en-US" sz="2400" dirty="0" smtClean="0"/>
              <a:t>粉身碎骨：</a:t>
            </a:r>
            <a:r>
              <a:rPr lang="zh-CN" altLang="en-US" sz="2400" dirty="0" smtClean="0">
                <a:solidFill>
                  <a:srgbClr val="FF3300"/>
                </a:solidFill>
              </a:rPr>
              <a:t>身体粉碎，指死。</a:t>
            </a: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>
                <a:solidFill>
                  <a:srgbClr val="FF3300"/>
                </a:solidFill>
              </a:rPr>
              <a:t>                            形容为了达到目的而不惜牺牲生命。</a:t>
            </a:r>
            <a:r>
              <a:rPr lang="zh-CN" altLang="en-US" sz="2400" dirty="0" smtClean="0"/>
              <a:t> </a:t>
            </a: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/>
              <a:t>     </a:t>
            </a:r>
            <a:r>
              <a:rPr lang="en-US" altLang="zh-CN" sz="2400" dirty="0" smtClean="0"/>
              <a:t>(4)</a:t>
            </a:r>
            <a:r>
              <a:rPr lang="zh-CN" altLang="en-US" sz="2400" dirty="0" smtClean="0"/>
              <a:t>赏心悦目：</a:t>
            </a:r>
            <a:r>
              <a:rPr lang="zh-CN" altLang="en-US" sz="2400" dirty="0" smtClean="0">
                <a:solidFill>
                  <a:srgbClr val="FF3300"/>
                </a:solidFill>
              </a:rPr>
              <a:t>指美好的情景使人心情愉快。</a:t>
            </a:r>
            <a:endParaRPr lang="zh-CN" altLang="en-US" sz="2400" dirty="0" smtClean="0"/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/>
              <a:t>     </a:t>
            </a:r>
            <a:r>
              <a:rPr lang="en-US" altLang="zh-CN" sz="2400" dirty="0" smtClean="0"/>
              <a:t>(5)</a:t>
            </a:r>
            <a:r>
              <a:rPr lang="zh-CN" altLang="en-US" sz="2400" dirty="0" smtClean="0"/>
              <a:t>微不足道：</a:t>
            </a:r>
            <a:r>
              <a:rPr lang="zh-CN" altLang="en-US" sz="2400" dirty="0" smtClean="0">
                <a:solidFill>
                  <a:srgbClr val="FF3300"/>
                </a:solidFill>
              </a:rPr>
              <a:t>物细小而轻微，不足挂齿。</a:t>
            </a:r>
            <a:endParaRPr lang="zh-CN" altLang="en-US" sz="2400" dirty="0" smtClean="0"/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/>
              <a:t>     </a:t>
            </a:r>
            <a:r>
              <a:rPr lang="en-US" altLang="zh-CN" sz="2400" dirty="0" smtClean="0"/>
              <a:t>(6)  </a:t>
            </a:r>
            <a:r>
              <a:rPr lang="zh-CN" altLang="en-US" sz="2400" dirty="0" smtClean="0"/>
              <a:t>瞻望：      </a:t>
            </a:r>
            <a:r>
              <a:rPr lang="zh-CN" altLang="en-US" sz="2400" dirty="0" smtClean="0">
                <a:solidFill>
                  <a:srgbClr val="FF3300"/>
                </a:solidFill>
              </a:rPr>
              <a:t>往远处看或往高处看或往将来看。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6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60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60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60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60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60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0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60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60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60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60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0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60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CC"/>
                </a:solidFill>
              </a:rPr>
              <a:t>一、检查预习、整体感知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921125"/>
          </a:xfrm>
        </p:spPr>
        <p:txBody>
          <a:bodyPr/>
          <a:lstStyle/>
          <a:p>
            <a:pPr eaLnBrk="1" hangingPunct="1"/>
            <a:endParaRPr lang="en-US" altLang="zh-CN" smtClean="0"/>
          </a:p>
          <a:p>
            <a:pPr eaLnBrk="1" hangingPunct="1"/>
            <a:r>
              <a:rPr lang="en-US" altLang="zh-CN" smtClean="0"/>
              <a:t>4</a:t>
            </a:r>
            <a:r>
              <a:rPr lang="zh-CN" altLang="en-US" smtClean="0">
                <a:solidFill>
                  <a:srgbClr val="660066"/>
                </a:solidFill>
              </a:rPr>
              <a:t>、请同学们用</a:t>
            </a:r>
            <a:r>
              <a:rPr lang="en-US" altLang="zh-CN" smtClean="0">
                <a:solidFill>
                  <a:srgbClr val="660066"/>
                </a:solidFill>
              </a:rPr>
              <a:t>2</a:t>
            </a:r>
            <a:r>
              <a:rPr lang="zh-CN" altLang="en-US" smtClean="0">
                <a:solidFill>
                  <a:srgbClr val="660066"/>
                </a:solidFill>
              </a:rPr>
              <a:t>分钟时间把这些 注音、词语写一写；</a:t>
            </a:r>
          </a:p>
          <a:p>
            <a:pPr eaLnBrk="1" hangingPunct="1"/>
            <a:endParaRPr lang="zh-CN" altLang="en-US" smtClean="0">
              <a:solidFill>
                <a:srgbClr val="660066"/>
              </a:solidFill>
            </a:endParaRPr>
          </a:p>
          <a:p>
            <a:pPr eaLnBrk="1" hangingPunct="1"/>
            <a:endParaRPr lang="en-US" altLang="zh-CN" smtClean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147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CC"/>
                </a:solidFill>
              </a:rPr>
              <a:t>一、检查预习、整体感知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5</a:t>
            </a:r>
            <a:r>
              <a:rPr lang="zh-CN" altLang="en-US" dirty="0" smtClean="0"/>
              <a:t>、浏览课文：</a:t>
            </a:r>
          </a:p>
          <a:p>
            <a:pPr eaLnBrk="1" hangingPunct="1"/>
            <a:r>
              <a:rPr lang="zh-CN" altLang="en-US" b="1" dirty="0" smtClean="0"/>
              <a:t> 想一想文中都从</a:t>
            </a:r>
            <a:r>
              <a:rPr lang="zh-CN" altLang="en-US" b="1" dirty="0" smtClean="0">
                <a:solidFill>
                  <a:srgbClr val="FF3300"/>
                </a:solidFill>
              </a:rPr>
              <a:t>哪些方面来比喻</a:t>
            </a:r>
            <a:r>
              <a:rPr lang="zh-CN" altLang="en-US" b="1" dirty="0" smtClean="0"/>
              <a:t>人生，</a:t>
            </a:r>
          </a:p>
          <a:p>
            <a:pPr eaLnBrk="1" hangingPunct="1"/>
            <a:r>
              <a:rPr lang="zh-CN" altLang="en-US" b="1" dirty="0" smtClean="0"/>
              <a:t>分别写了</a:t>
            </a:r>
            <a:r>
              <a:rPr lang="zh-CN" altLang="en-US" b="1" dirty="0" smtClean="0">
                <a:solidFill>
                  <a:srgbClr val="FF3300"/>
                </a:solidFill>
              </a:rPr>
              <a:t>几类人</a:t>
            </a:r>
            <a:r>
              <a:rPr lang="zh-CN" altLang="en-US" b="1" dirty="0" smtClean="0"/>
              <a:t>？</a:t>
            </a:r>
          </a:p>
          <a:p>
            <a:pPr eaLnBrk="1" hangingPunct="1"/>
            <a:endParaRPr lang="zh-CN" altLang="en-US" b="1" dirty="0" smtClean="0"/>
          </a:p>
          <a:p>
            <a:pPr eaLnBrk="1" hangingPunct="1"/>
            <a:r>
              <a:rPr lang="zh-CN" altLang="en-US" b="1" dirty="0" smtClean="0"/>
              <a:t>高塔、地洞、广阔领域、工场</a:t>
            </a:r>
          </a:p>
          <a:p>
            <a:pPr eaLnBrk="1" hangingPunct="1"/>
            <a:r>
              <a:rPr lang="zh-CN" altLang="en-US" b="1" dirty="0" smtClean="0"/>
              <a:t>挖掘坑道的人、征服广阔领域的人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 smtClean="0"/>
              <a:t>       工场劳作的人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b="1" dirty="0" smtClean="0"/>
          </a:p>
          <a:p>
            <a:pPr eaLnBrk="1" hangingPunct="1"/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5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5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5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5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b="1" dirty="0" smtClean="0">
                <a:solidFill>
                  <a:srgbClr val="FF0000"/>
                </a:solidFill>
              </a:rPr>
              <a:t>浏览课文：按作者的四个比喻给全文划分        段落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第一部分（</a:t>
            </a:r>
            <a:r>
              <a:rPr lang="en-US" altLang="zh-CN" b="1" dirty="0" smtClean="0">
                <a:solidFill>
                  <a:srgbClr val="0000FF"/>
                </a:solidFill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</a:rPr>
              <a:t>～</a:t>
            </a:r>
            <a:r>
              <a:rPr lang="en-US" altLang="zh-CN" b="1" dirty="0" smtClean="0">
                <a:solidFill>
                  <a:srgbClr val="0000FF"/>
                </a:solidFill>
              </a:rPr>
              <a:t>4</a:t>
            </a:r>
            <a:r>
              <a:rPr lang="zh-CN" altLang="en-US" b="1" dirty="0" smtClean="0">
                <a:solidFill>
                  <a:srgbClr val="0000FF"/>
                </a:solidFill>
              </a:rPr>
              <a:t>段）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第二部分（</a:t>
            </a:r>
            <a:r>
              <a:rPr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>
                <a:solidFill>
                  <a:srgbClr val="0000FF"/>
                </a:solidFill>
              </a:rPr>
              <a:t>～</a:t>
            </a:r>
            <a:r>
              <a:rPr lang="en-US" altLang="zh-CN" b="1" dirty="0" smtClean="0">
                <a:solidFill>
                  <a:srgbClr val="0000FF"/>
                </a:solidFill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</a:rPr>
              <a:t>段）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第三部分（</a:t>
            </a:r>
            <a:r>
              <a:rPr lang="en-US" altLang="zh-CN" b="1" dirty="0" smtClean="0">
                <a:solidFill>
                  <a:srgbClr val="0000FF"/>
                </a:solidFill>
              </a:rPr>
              <a:t>7</a:t>
            </a:r>
            <a:r>
              <a:rPr lang="zh-CN" altLang="en-US" b="1" dirty="0" smtClean="0">
                <a:solidFill>
                  <a:srgbClr val="0000FF"/>
                </a:solidFill>
              </a:rPr>
              <a:t>段）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第四部分（</a:t>
            </a:r>
            <a:r>
              <a:rPr lang="en-US" altLang="zh-CN" b="1" dirty="0" smtClean="0">
                <a:solidFill>
                  <a:srgbClr val="0000FF"/>
                </a:solidFill>
              </a:rPr>
              <a:t>8</a:t>
            </a:r>
            <a:r>
              <a:rPr lang="zh-CN" altLang="en-US" b="1" dirty="0" smtClean="0">
                <a:solidFill>
                  <a:srgbClr val="0000FF"/>
                </a:solidFill>
              </a:rPr>
              <a:t>～</a:t>
            </a:r>
            <a:r>
              <a:rPr lang="en-US" altLang="zh-CN" b="1" dirty="0" smtClean="0">
                <a:solidFill>
                  <a:srgbClr val="0000FF"/>
                </a:solidFill>
              </a:rPr>
              <a:t>9</a:t>
            </a:r>
            <a:r>
              <a:rPr lang="zh-CN" altLang="en-US" b="1" dirty="0" smtClean="0">
                <a:solidFill>
                  <a:srgbClr val="0000FF"/>
                </a:solidFill>
              </a:rPr>
              <a:t>段）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5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5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95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95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5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  <a:r>
              <a:rPr lang="zh-CN" altLang="en-US" sz="4000" smtClean="0">
                <a:solidFill>
                  <a:srgbClr val="0000FF"/>
                </a:solidFill>
              </a:rPr>
              <a:t/>
            </a:r>
            <a:br>
              <a:rPr lang="zh-CN" altLang="en-US" sz="4000" smtClean="0">
                <a:solidFill>
                  <a:srgbClr val="0000FF"/>
                </a:solidFill>
              </a:rPr>
            </a:br>
            <a:endParaRPr lang="zh-CN" altLang="en-US" sz="4000" smtClean="0">
              <a:solidFill>
                <a:srgbClr val="0000FF"/>
              </a:solidFill>
            </a:endParaRPr>
          </a:p>
        </p:txBody>
      </p:sp>
      <p:sp>
        <p:nvSpPr>
          <p:cNvPr id="367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2800" dirty="0" smtClean="0">
                <a:solidFill>
                  <a:srgbClr val="0000FF"/>
                </a:solidFill>
              </a:rPr>
              <a:t>归纳段意</a:t>
            </a: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</a:rPr>
              <a:t>第一部分（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～</a:t>
            </a:r>
            <a:r>
              <a:rPr lang="en-US" altLang="zh-CN" dirty="0" smtClean="0">
                <a:solidFill>
                  <a:srgbClr val="FF0000"/>
                </a:solidFill>
              </a:rPr>
              <a:t>4</a:t>
            </a:r>
            <a:r>
              <a:rPr lang="zh-CN" altLang="en-US" dirty="0" smtClean="0">
                <a:solidFill>
                  <a:srgbClr val="FF0000"/>
                </a:solidFill>
              </a:rPr>
              <a:t>）</a:t>
            </a:r>
            <a:r>
              <a:rPr lang="zh-CN" altLang="en-US" dirty="0" smtClean="0">
                <a:solidFill>
                  <a:srgbClr val="FF0000"/>
                </a:solidFill>
                <a:sym typeface="Wingdings" pitchFamily="2" charset="2"/>
              </a:rPr>
              <a:t>：</a:t>
            </a: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  <a:sym typeface="Wingdings" pitchFamily="2" charset="2"/>
              </a:rPr>
              <a:t>（</a:t>
            </a:r>
            <a:r>
              <a:rPr lang="zh-CN" altLang="en-US" dirty="0" smtClean="0">
                <a:solidFill>
                  <a:srgbClr val="FF0000"/>
                </a:solidFill>
              </a:rPr>
              <a:t>朗读）</a:t>
            </a:r>
          </a:p>
          <a:p>
            <a:pPr eaLnBrk="1" hangingPunct="1"/>
            <a:r>
              <a:rPr lang="zh-CN" altLang="en-US" b="1" dirty="0" smtClean="0">
                <a:solidFill>
                  <a:srgbClr val="FF3300"/>
                </a:solidFill>
              </a:rPr>
              <a:t>归纳段意：</a:t>
            </a:r>
            <a:r>
              <a:rPr lang="zh-CN" altLang="en-US" b="1" dirty="0" smtClean="0">
                <a:solidFill>
                  <a:srgbClr val="0000FF"/>
                </a:solidFill>
              </a:rPr>
              <a:t>描述人类攀登高塔的情景。</a:t>
            </a:r>
            <a:r>
              <a:rPr lang="zh-CN" altLang="en-US" b="1" dirty="0" smtClean="0">
                <a:solidFill>
                  <a:srgbClr val="008000"/>
                </a:solidFill>
              </a:rPr>
              <a:t>说明人类生命表现形式尽管千万别，但其中又有共同性和必然性。</a:t>
            </a:r>
          </a:p>
          <a:p>
            <a:pPr eaLnBrk="1" hangingPunct="1"/>
            <a:endParaRPr lang="en-US" altLang="zh-CN" dirty="0" smtClean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7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7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67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7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7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0000FF"/>
                </a:solidFill>
              </a:rPr>
              <a:t>品味语言</a:t>
            </a:r>
          </a:p>
          <a:p>
            <a:pPr eaLnBrk="1" hangingPunct="1"/>
            <a:endParaRPr lang="zh-CN" alt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zh-CN" altLang="en-US" b="1" dirty="0" smtClean="0">
                <a:solidFill>
                  <a:srgbClr val="FF0000"/>
                </a:solidFill>
              </a:rPr>
              <a:t>（</a:t>
            </a:r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）．作者把人生比作攀高塔，你认为这个比喻是否恰切？为什么</a:t>
            </a:r>
            <a:r>
              <a:rPr lang="zh-CN" altLang="en-US" dirty="0" smtClean="0">
                <a:solidFill>
                  <a:srgbClr val="FF0000"/>
                </a:solidFill>
              </a:rPr>
              <a:t>？</a:t>
            </a:r>
          </a:p>
          <a:p>
            <a:pPr eaLnBrk="1" hangingPunct="1"/>
            <a:r>
              <a:rPr lang="zh-CN" altLang="en-US" sz="2800" b="1" dirty="0" smtClean="0">
                <a:solidFill>
                  <a:srgbClr val="0000FF"/>
                </a:solidFill>
              </a:rPr>
              <a:t>这个比喻较为恰切。</a:t>
            </a:r>
          </a:p>
          <a:p>
            <a:pPr eaLnBrk="1" hangingPunct="1"/>
            <a:r>
              <a:rPr lang="zh-CN" altLang="en-US" sz="2800" b="1" dirty="0" smtClean="0">
                <a:solidFill>
                  <a:srgbClr val="0000FF"/>
                </a:solidFill>
              </a:rPr>
              <a:t>把人生比作攀登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(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是一般性的比喻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)</a:t>
            </a:r>
          </a:p>
          <a:p>
            <a:pPr eaLnBrk="1" hangingPunct="1"/>
            <a:r>
              <a:rPr lang="zh-CN" altLang="en-US" sz="2800" b="1" dirty="0" smtClean="0">
                <a:solidFill>
                  <a:srgbClr val="0000FF"/>
                </a:solidFill>
              </a:rPr>
              <a:t>把人生比作攀登高塔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(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设喻奇特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)</a:t>
            </a:r>
            <a:r>
              <a:rPr lang="en-US" altLang="zh-CN" sz="2800" dirty="0" smtClean="0">
                <a:solidFill>
                  <a:srgbClr val="0000FF"/>
                </a:solidFill>
              </a:rPr>
              <a:t> </a:t>
            </a:r>
          </a:p>
          <a:p>
            <a:pPr eaLnBrk="1" hangingPunct="1"/>
            <a:endParaRPr lang="en-US" altLang="zh-CN" sz="28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713288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0000FF"/>
                </a:solidFill>
              </a:rPr>
              <a:t>品味语言</a:t>
            </a: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b="1" dirty="0" smtClean="0">
                <a:solidFill>
                  <a:srgbClr val="FF0000"/>
                </a:solidFill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</a:rPr>
              <a:t>）．“越往上走，攀登越困难了，而且目光已不大能区别事物，它们看起来似乎都是相同的。”为什么说都是相同的？</a:t>
            </a:r>
          </a:p>
          <a:p>
            <a:pPr eaLnBrk="1" hangingPunct="1"/>
            <a:endParaRPr lang="zh-CN" altLang="en-US" b="1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 “往上走”意味着年龄的增长，越老经历的事越多，所以见到各种事物都“似曾相识”。</a:t>
            </a:r>
            <a:r>
              <a:rPr lang="zh-CN" altLang="en-US" dirty="0" smtClean="0"/>
              <a:t> </a:t>
            </a:r>
            <a:endParaRPr lang="zh-CN" altLang="en-US" b="1" dirty="0" smtClean="0"/>
          </a:p>
          <a:p>
            <a:pPr eaLnBrk="1" hangingPunct="1"/>
            <a:endParaRPr lang="zh-CN" altLang="en-US" dirty="0" smtClean="0"/>
          </a:p>
          <a:p>
            <a:pPr eaLnBrk="1" hangingPunct="1"/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9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9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9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0000FF"/>
                </a:solidFill>
              </a:rPr>
              <a:t>品味语言</a:t>
            </a:r>
          </a:p>
          <a:p>
            <a:pPr eaLnBrk="1" hangingPunct="1"/>
            <a:r>
              <a:rPr lang="en-US" altLang="zh-CN" b="1" dirty="0" smtClean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．</a:t>
            </a:r>
            <a:r>
              <a:rPr lang="zh-CN" altLang="en-US" b="1" dirty="0" smtClean="0">
                <a:ea typeface="黑体" pitchFamily="2" charset="-122"/>
              </a:rPr>
              <a:t>“</a:t>
            </a: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从精神上来说，他们是停留</a:t>
            </a:r>
            <a:br>
              <a:rPr lang="zh-CN" altLang="en-US" b="1" dirty="0" smtClean="0">
                <a:latin typeface="黑体" pitchFamily="2" charset="-122"/>
                <a:ea typeface="黑体" pitchFamily="2" charset="-122"/>
              </a:rPr>
            </a:b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在同一个地方。</a:t>
            </a:r>
            <a:r>
              <a:rPr lang="zh-CN" altLang="en-US" b="1" dirty="0" smtClean="0">
                <a:ea typeface="黑体" pitchFamily="2" charset="-122"/>
              </a:rPr>
              <a:t>”</a:t>
            </a: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这话是什么意思？</a:t>
            </a:r>
          </a:p>
          <a:p>
            <a:pPr eaLnBrk="1" hangingPunct="1"/>
            <a:endParaRPr lang="zh-CN" altLang="en-US" b="1" dirty="0" smtClean="0">
              <a:latin typeface="黑体" pitchFamily="2" charset="-122"/>
              <a:ea typeface="黑体" pitchFamily="2" charset="-122"/>
            </a:endParaRP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人们随年事的增高，自身在许多方面会有很多改变，但是性格、志趣、品质总是很难或很少改变的。这里的“精神”应指性格之类的东西</a:t>
            </a:r>
            <a:r>
              <a:rPr lang="zh-CN" altLang="en-US" sz="4000" b="1" dirty="0" smtClean="0">
                <a:solidFill>
                  <a:srgbClr val="FF3300"/>
                </a:solidFill>
              </a:rPr>
              <a:t>。</a:t>
            </a:r>
            <a:endParaRPr lang="zh-CN" altLang="en-US" b="1" dirty="0" smtClean="0">
              <a:latin typeface="黑体" pitchFamily="2" charset="-122"/>
              <a:ea typeface="黑体" pitchFamily="2" charset="-122"/>
            </a:endParaRPr>
          </a:p>
          <a:p>
            <a:pPr eaLnBrk="1" hangingPunct="1"/>
            <a:endParaRPr lang="en-US" altLang="zh-CN" b="1" dirty="0" smtClean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660066"/>
                </a:solidFill>
              </a:rPr>
              <a:t>归纳段意</a:t>
            </a: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</a:rPr>
              <a:t>第二部分（</a:t>
            </a:r>
            <a:r>
              <a:rPr lang="en-US" altLang="zh-CN" dirty="0" smtClean="0">
                <a:solidFill>
                  <a:srgbClr val="FF0000"/>
                </a:solidFill>
              </a:rPr>
              <a:t>5</a:t>
            </a:r>
            <a:r>
              <a:rPr lang="zh-CN" altLang="en-US" dirty="0" smtClean="0">
                <a:solidFill>
                  <a:srgbClr val="FF0000"/>
                </a:solidFill>
              </a:rPr>
              <a:t>～</a:t>
            </a:r>
            <a:r>
              <a:rPr lang="en-US" altLang="zh-CN" dirty="0" smtClean="0">
                <a:solidFill>
                  <a:srgbClr val="FF0000"/>
                </a:solidFill>
              </a:rPr>
              <a:t>6</a:t>
            </a:r>
            <a:r>
              <a:rPr lang="zh-CN" altLang="en-US" dirty="0" smtClean="0">
                <a:solidFill>
                  <a:srgbClr val="FF0000"/>
                </a:solidFill>
              </a:rPr>
              <a:t>）</a:t>
            </a: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</a:rPr>
              <a:t>（朗读）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概括：描述一些人深入地挖掘、探寻地下坑道的情景。</a:t>
            </a:r>
            <a:r>
              <a:rPr lang="zh-CN" altLang="en-US" b="1" dirty="0" smtClean="0">
                <a:solidFill>
                  <a:srgbClr val="008000"/>
                </a:solidFill>
              </a:rPr>
              <a:t>表现他们不屈不挠、顽强奋斗的精神。</a:t>
            </a:r>
          </a:p>
          <a:p>
            <a:pPr eaLnBrk="1" hangingPunct="1"/>
            <a:endParaRPr lang="zh-CN" altLang="en-US" dirty="0" smtClean="0">
              <a:solidFill>
                <a:srgbClr val="008000"/>
              </a:solidFill>
            </a:endParaRPr>
          </a:p>
          <a:p>
            <a:pPr eaLnBrk="1" hangingPunct="1"/>
            <a:endParaRPr lang="en-US" altLang="zh-CN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 </a:t>
            </a:r>
            <a:r>
              <a:rPr lang="zh-CN" altLang="en-US" dirty="0" smtClean="0">
                <a:solidFill>
                  <a:srgbClr val="0000FF"/>
                </a:solidFill>
              </a:rPr>
              <a:t>分析人物</a:t>
            </a:r>
          </a:p>
          <a:p>
            <a:pPr eaLnBrk="1" hangingPunct="1"/>
            <a:r>
              <a:rPr lang="zh-CN" altLang="en-US" b="1" dirty="0" smtClean="0">
                <a:solidFill>
                  <a:srgbClr val="FF0000"/>
                </a:solidFill>
              </a:rPr>
              <a:t>深入地挖掘、探寻地下坑道的人具有怎样的性格特点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不屈不挠、顽强奋斗，</a:t>
            </a:r>
          </a:p>
          <a:p>
            <a:pPr eaLnBrk="1" hangingPunct="1"/>
            <a:r>
              <a:rPr lang="zh-CN" altLang="en-US" b="1" dirty="0" smtClean="0">
                <a:solidFill>
                  <a:srgbClr val="0000FF"/>
                </a:solidFill>
              </a:rPr>
              <a:t>为了事业而忘却生命</a:t>
            </a:r>
            <a:r>
              <a:rPr lang="en-US" altLang="zh-CN" b="1" dirty="0" smtClean="0">
                <a:solidFill>
                  <a:srgbClr val="0000FF"/>
                </a:solidFill>
              </a:rPr>
              <a:t>.</a:t>
            </a:r>
            <a:r>
              <a:rPr lang="en-US" altLang="zh-CN" dirty="0" smtClean="0">
                <a:solidFill>
                  <a:srgbClr val="0000FF"/>
                </a:solidFill>
              </a:rPr>
              <a:t> </a:t>
            </a:r>
          </a:p>
          <a:p>
            <a:pPr eaLnBrk="1" hangingPunct="1"/>
            <a:r>
              <a:rPr lang="zh-CN" altLang="en-US" dirty="0" smtClean="0">
                <a:solidFill>
                  <a:srgbClr val="0000FF"/>
                </a:solidFill>
              </a:rPr>
              <a:t>例：</a:t>
            </a:r>
            <a:r>
              <a:rPr lang="zh-CN" altLang="en-US" b="1" dirty="0" smtClean="0">
                <a:solidFill>
                  <a:srgbClr val="0000FF"/>
                </a:solidFill>
              </a:rPr>
              <a:t>从事研究工作，进行较为抽象的脑力劳动，也就是像阿基米德那样的科学家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660066"/>
                </a:solidFill>
              </a:rPr>
              <a:t>品味语言</a:t>
            </a: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</a:rPr>
              <a:t>请同学们从本段中找出有趣味或有意义的句子大家品味</a:t>
            </a:r>
          </a:p>
          <a:p>
            <a:pPr eaLnBrk="1" hangingPunct="1"/>
            <a:r>
              <a:rPr lang="zh-CN" altLang="en-US" smtClean="0">
                <a:solidFill>
                  <a:srgbClr val="0000FF"/>
                </a:solidFill>
              </a:rPr>
              <a:t>难点例句：尤其是第</a:t>
            </a:r>
            <a:r>
              <a:rPr lang="en-US" altLang="zh-CN" smtClean="0">
                <a:solidFill>
                  <a:srgbClr val="0000FF"/>
                </a:solidFill>
              </a:rPr>
              <a:t>6</a:t>
            </a:r>
            <a:r>
              <a:rPr lang="zh-CN" altLang="en-US" smtClean="0">
                <a:solidFill>
                  <a:srgbClr val="0000FF"/>
                </a:solidFill>
              </a:rPr>
              <a:t>段的最后一句“当死神临近时，他们会像阿基米德在临死前那样提出请求：‘不要弄乱我画的圆圈’”，这是什么意思？</a:t>
            </a:r>
          </a:p>
          <a:p>
            <a:pPr eaLnBrk="1" hangingPunct="1"/>
            <a:r>
              <a:rPr lang="zh-CN" altLang="en-US" smtClean="0">
                <a:solidFill>
                  <a:srgbClr val="0000FF"/>
                </a:solidFill>
              </a:rPr>
              <a:t>他为了科学，把自己的生死置之度外吧！</a:t>
            </a:r>
            <a:r>
              <a:rPr lang="zh-CN" altLang="en-US" smtClean="0"/>
              <a:t> </a:t>
            </a:r>
          </a:p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660066"/>
                </a:solidFill>
              </a:rPr>
              <a:t>归纳段意</a:t>
            </a: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</a:rPr>
              <a:t>第三部分（</a:t>
            </a:r>
            <a:r>
              <a:rPr lang="en-US" altLang="zh-CN" smtClean="0">
                <a:solidFill>
                  <a:srgbClr val="FF0000"/>
                </a:solidFill>
              </a:rPr>
              <a:t>7</a:t>
            </a:r>
            <a:r>
              <a:rPr lang="zh-CN" altLang="en-US" smtClean="0">
                <a:solidFill>
                  <a:srgbClr val="FF0000"/>
                </a:solidFill>
              </a:rPr>
              <a:t>）</a:t>
            </a: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</a:rPr>
              <a:t>朗读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rgbClr val="FF3300"/>
                </a:solidFill>
              </a:rPr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rgbClr val="0000FF"/>
                </a:solidFill>
              </a:rPr>
              <a:t>归纳段意：描述一些人在广阔的领域开拓进取，他们攫取更多的土地，征服更多的人。</a:t>
            </a:r>
            <a:r>
              <a:rPr lang="zh-CN" altLang="en-US" b="1" smtClean="0"/>
              <a:t> </a:t>
            </a:r>
          </a:p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4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dirty="0" smtClean="0">
                <a:solidFill>
                  <a:srgbClr val="660066"/>
                </a:solidFill>
              </a:rPr>
              <a:t>分析人物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在广阔的领域开拓进取的人具有怎样的特征？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爱冒险、爱生活、爱争斗，精力充沛，头脑灵活，无论他们多么年老，到死都是年轻的。</a:t>
            </a:r>
          </a:p>
          <a:p>
            <a:pPr eaLnBrk="1" hangingPunct="1">
              <a:lnSpc>
                <a:spcPct val="90000"/>
              </a:lnSpc>
            </a:pPr>
            <a:endParaRPr lang="zh-CN" altLang="en-US" b="1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zh-CN" altLang="en-US" b="1" dirty="0" smtClean="0">
                <a:solidFill>
                  <a:srgbClr val="008000"/>
                </a:solidFill>
              </a:rPr>
              <a:t>军事家、政治家，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b="1" dirty="0" smtClean="0">
                <a:solidFill>
                  <a:srgbClr val="008000"/>
                </a:solidFill>
              </a:rPr>
              <a:t>像成吉思汗、秦始皇、汉武帝等。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5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5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7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660066"/>
                </a:solidFill>
              </a:rPr>
              <a:t>归纳段意</a:t>
            </a: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</a:rPr>
              <a:t>第四部分（</a:t>
            </a:r>
            <a:r>
              <a:rPr lang="en-US" altLang="zh-CN" smtClean="0">
                <a:solidFill>
                  <a:srgbClr val="FF0000"/>
                </a:solidFill>
              </a:rPr>
              <a:t>8</a:t>
            </a:r>
            <a:r>
              <a:rPr lang="zh-CN" altLang="en-US" smtClean="0">
                <a:solidFill>
                  <a:srgbClr val="FF0000"/>
                </a:solidFill>
              </a:rPr>
              <a:t>～</a:t>
            </a:r>
            <a:r>
              <a:rPr lang="en-US" altLang="zh-CN" smtClean="0">
                <a:solidFill>
                  <a:srgbClr val="FF0000"/>
                </a:solidFill>
              </a:rPr>
              <a:t>9</a:t>
            </a:r>
            <a:r>
              <a:rPr lang="zh-CN" altLang="en-US" smtClean="0">
                <a:solidFill>
                  <a:srgbClr val="FF0000"/>
                </a:solidFill>
              </a:rPr>
              <a:t>）</a:t>
            </a: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</a:rPr>
              <a:t>（朗读）</a:t>
            </a:r>
          </a:p>
          <a:p>
            <a:pPr eaLnBrk="1" hangingPunct="1"/>
            <a:r>
              <a:rPr lang="zh-CN" altLang="en-US" b="1" smtClean="0">
                <a:solidFill>
                  <a:srgbClr val="0000FF"/>
                </a:solidFill>
              </a:rPr>
              <a:t>归纳段意：描述一些在一种工场中劳动的人们，</a:t>
            </a:r>
            <a:r>
              <a:rPr lang="zh-CN" altLang="en-US" b="1" smtClean="0">
                <a:solidFill>
                  <a:srgbClr val="008000"/>
                </a:solidFill>
              </a:rPr>
              <a:t>表现他们的刻苦勤奋、吃苦耐劳的精神品质。</a:t>
            </a:r>
          </a:p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7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7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7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7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40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660066"/>
                </a:solidFill>
              </a:rPr>
              <a:t>分析人物</a:t>
            </a:r>
          </a:p>
          <a:p>
            <a:pPr eaLnBrk="1" hangingPunct="1"/>
            <a:r>
              <a:rPr lang="zh-CN" altLang="en-US" b="1" smtClean="0">
                <a:solidFill>
                  <a:srgbClr val="FF0000"/>
                </a:solidFill>
              </a:rPr>
              <a:t>概括在一种工场中劳动的人们具有怎样的性格特点？</a:t>
            </a:r>
          </a:p>
          <a:p>
            <a:pPr eaLnBrk="1" hangingPunct="1"/>
            <a:r>
              <a:rPr lang="zh-CN" altLang="en-US" b="1" smtClean="0">
                <a:solidFill>
                  <a:srgbClr val="0000FF"/>
                </a:solidFill>
              </a:rPr>
              <a:t>刻苦勤奋、吃苦耐劳</a:t>
            </a:r>
          </a:p>
          <a:p>
            <a:pPr eaLnBrk="1" hangingPunct="1"/>
            <a:r>
              <a:rPr lang="zh-CN" altLang="en-US" b="1" smtClean="0">
                <a:solidFill>
                  <a:srgbClr val="008000"/>
                </a:solidFill>
              </a:rPr>
              <a:t>技术工人、工艺师、设计师、发明家，像爱迪生、张衡、毕升等。</a:t>
            </a:r>
            <a:r>
              <a:rPr lang="zh-CN" altLang="en-US" b="1" smtClean="0">
                <a:solidFill>
                  <a:srgbClr val="0000FF"/>
                </a:solidFill>
              </a:rPr>
              <a:t> </a:t>
            </a:r>
          </a:p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3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3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3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3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3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2800" dirty="0" smtClean="0">
                <a:solidFill>
                  <a:srgbClr val="660066"/>
                </a:solidFill>
              </a:rPr>
              <a:t>品味语言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请同学们从本段中找出有趣味或有意义的句子大家品味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dirty="0" smtClean="0">
                <a:solidFill>
                  <a:srgbClr val="0000FF"/>
                </a:solidFill>
              </a:rPr>
              <a:t>难点例句：“那像是一只可爱的手在转动沙漏计，从而延缓了它的转动。”这句话中一只可爱的手”指的是什么？沙漏计为什么会延缓转动？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dirty="0" smtClean="0">
                <a:solidFill>
                  <a:srgbClr val="0000FF"/>
                </a:solidFill>
              </a:rPr>
              <a:t>根据上文“当一切亲切的思想给他以馈赠”，可以判断“一只可爱的手”是指“一切亲切的思想”。而沙漏计之所以延缓转动，是因为他“没有时间去察看放在角落里的计时沙漏计”。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600" smtClean="0">
                <a:solidFill>
                  <a:srgbClr val="0000FF"/>
                </a:solidFill>
              </a:rPr>
              <a:t>二、阅读理解</a:t>
            </a:r>
          </a:p>
        </p:txBody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660066"/>
                </a:solidFill>
              </a:rPr>
              <a:t>阅读小结</a:t>
            </a:r>
          </a:p>
          <a:p>
            <a:pPr eaLnBrk="1" hangingPunct="1"/>
            <a:r>
              <a:rPr lang="zh-CN" altLang="en-US" sz="2800" b="1" dirty="0" smtClean="0">
                <a:solidFill>
                  <a:srgbClr val="0000FF"/>
                </a:solidFill>
                <a:ea typeface="仿宋_GB2312" pitchFamily="49" charset="-122"/>
              </a:rPr>
              <a:t>按说还可以描写更多的人的生活场景。作者只是</a:t>
            </a:r>
            <a:r>
              <a:rPr lang="zh-CN" altLang="en-US" sz="2800" b="1" dirty="0" smtClean="0">
                <a:solidFill>
                  <a:srgbClr val="FF3300"/>
                </a:solidFill>
                <a:ea typeface="仿宋_GB2312" pitchFamily="49" charset="-122"/>
              </a:rPr>
              <a:t>举例性</a:t>
            </a:r>
            <a:r>
              <a:rPr lang="zh-CN" altLang="en-US" sz="2800" b="1" dirty="0" smtClean="0">
                <a:solidFill>
                  <a:srgbClr val="0000FF"/>
                </a:solidFill>
                <a:ea typeface="仿宋_GB2312" pitchFamily="49" charset="-122"/>
              </a:rPr>
              <a:t>作简单概述，突出这几种人的特点和优秀品质，表达了</a:t>
            </a:r>
            <a:r>
              <a:rPr lang="zh-CN" altLang="en-US" sz="2800" b="1" dirty="0" smtClean="0">
                <a:solidFill>
                  <a:srgbClr val="FF0000"/>
                </a:solidFill>
                <a:ea typeface="仿宋_GB2312" pitchFamily="49" charset="-122"/>
              </a:rPr>
              <a:t>他</a:t>
            </a:r>
            <a:r>
              <a:rPr lang="zh-CN" altLang="en-US" sz="2800" b="1" dirty="0" smtClean="0">
                <a:solidFill>
                  <a:srgbClr val="0000FF"/>
                </a:solidFill>
                <a:ea typeface="仿宋_GB2312" pitchFamily="49" charset="-122"/>
              </a:rPr>
              <a:t>的人生志向。</a:t>
            </a:r>
          </a:p>
          <a:p>
            <a:pPr eaLnBrk="1" hangingPunct="1"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ea typeface="仿宋_GB2312" pitchFamily="49" charset="-122"/>
              </a:rPr>
              <a:t>   这是</a:t>
            </a:r>
            <a:r>
              <a:rPr lang="zh-CN" altLang="en-US" sz="2800" b="1" i="1" dirty="0" smtClean="0">
                <a:solidFill>
                  <a:srgbClr val="FF3300"/>
                </a:solidFill>
                <a:ea typeface="仿宋_GB2312" pitchFamily="49" charset="-122"/>
              </a:rPr>
              <a:t>以小见大</a:t>
            </a:r>
            <a:r>
              <a:rPr lang="zh-CN" altLang="en-US" sz="2800" b="1" dirty="0" smtClean="0">
                <a:solidFill>
                  <a:srgbClr val="0000FF"/>
                </a:solidFill>
                <a:ea typeface="仿宋_GB2312" pitchFamily="49" charset="-122"/>
              </a:rPr>
              <a:t>的写法。</a:t>
            </a:r>
            <a:r>
              <a:rPr lang="zh-CN" altLang="en-US" sz="2800" b="1" dirty="0" smtClean="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</a:rPr>
              <a:t>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</a:rPr>
              <a:t>   作者想借此来肯定或赞扬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对时光的珍惜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，对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生命的热爱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，赞扬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勤于劳作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的精神，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辛苦探索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的精神，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勇敢倔强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的精神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……</a:t>
            </a:r>
          </a:p>
          <a:p>
            <a:pPr eaLnBrk="1" hangingPunct="1"/>
            <a:endParaRPr lang="en-US" altLang="zh-CN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0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0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80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80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80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dirty="0" smtClean="0">
                <a:solidFill>
                  <a:srgbClr val="0000FF"/>
                </a:solidFill>
              </a:rPr>
              <a:t>三、训练延伸</a:t>
            </a:r>
          </a:p>
        </p:txBody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800" dirty="0" smtClean="0">
                <a:solidFill>
                  <a:srgbClr val="660066"/>
                </a:solidFill>
              </a:rPr>
              <a:t>1</a:t>
            </a:r>
            <a:r>
              <a:rPr lang="zh-CN" altLang="en-US" sz="2800" dirty="0" smtClean="0">
                <a:solidFill>
                  <a:srgbClr val="660066"/>
                </a:solidFill>
              </a:rPr>
              <a:t>、仿写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</a:rPr>
              <a:t>课文以“高塔”“地洞”“广阔领域”和“工场”为喻，从不同的角度、视野，描述人的生命旅程的不同境况，表达了作者对人的生命本质、对人类社会生活的深刻理解，表达了他对生命的珍爱的情感，以及让一生过得更有意义的信念和志向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</a:rPr>
              <a:t>勃兰兑斯的三种人是不是将人类全部概括进去了呢</a:t>
            </a:r>
            <a:r>
              <a:rPr lang="zh-CN" altLang="en-US" sz="2800" dirty="0" smtClean="0">
                <a:solidFill>
                  <a:srgbClr val="FF0000"/>
                </a:solidFill>
              </a:rPr>
              <a:t> ？           </a:t>
            </a:r>
            <a:r>
              <a:rPr lang="zh-CN" altLang="en-US" sz="2800" b="1" dirty="0" smtClean="0">
                <a:solidFill>
                  <a:srgbClr val="008000"/>
                </a:solidFill>
              </a:rPr>
              <a:t>没有。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那么我们能不能模仿勃兰兑斯的语句来一段，给他补上去？ </a:t>
            </a:r>
          </a:p>
          <a:p>
            <a:pPr eaLnBrk="1" hangingPunct="1">
              <a:lnSpc>
                <a:spcPct val="90000"/>
              </a:lnSpc>
            </a:pPr>
            <a:endParaRPr lang="en-US" altLang="zh-CN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9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9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79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79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79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79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三、训练延伸</a:t>
            </a:r>
          </a:p>
        </p:txBody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z="2800" dirty="0" smtClean="0">
                <a:solidFill>
                  <a:srgbClr val="660066"/>
                </a:solidFill>
              </a:rPr>
              <a:t>1</a:t>
            </a:r>
            <a:r>
              <a:rPr lang="zh-CN" altLang="en-US" sz="2800" dirty="0" smtClean="0">
                <a:solidFill>
                  <a:srgbClr val="660066"/>
                </a:solidFill>
              </a:rPr>
              <a:t>、仿写欣赏</a:t>
            </a:r>
          </a:p>
          <a:p>
            <a:pPr eaLnBrk="1" hangingPunct="1"/>
            <a:r>
              <a:rPr lang="zh-CN" altLang="en-US" sz="2800" dirty="0" smtClean="0">
                <a:solidFill>
                  <a:srgbClr val="0000FF"/>
                </a:solidFill>
              </a:rPr>
              <a:t>这里还有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一片树叶，经历了新绿、翠绿、深绿，直到枯黄，然后叶落归根。人年轻的时候，就好像新芽后的嫩绿树叶，不断地吸收着外界的阳光、水分和空气，使劲往上攒动；慢慢地，从青年步入壮年，再到中年，浑身的绿开始变得厚重了，那是一种别样的丰韵美，是一种不露而艳的成熟美。人的一生只需要将属于自己的那片绿叶尽量保持得圆润和丰盈，而不必在乎这片叶子到底是挂在树尖还是树梢。</a:t>
            </a:r>
            <a:endParaRPr lang="zh-CN" altLang="en-US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zh-CN" altLang="en-US" sz="2800" dirty="0" smtClean="0">
              <a:solidFill>
                <a:srgbClr val="0000FF"/>
              </a:solidFill>
            </a:endParaRPr>
          </a:p>
          <a:p>
            <a:pPr eaLnBrk="1" hangingPunct="1"/>
            <a:endParaRPr lang="zh-CN" altLang="en-US" sz="2800" dirty="0" smtClean="0"/>
          </a:p>
          <a:p>
            <a:pPr eaLnBrk="1" hangingPunct="1"/>
            <a:endParaRPr lang="zh-CN" altLang="en-US" sz="2800" dirty="0" smtClean="0"/>
          </a:p>
          <a:p>
            <a:pPr eaLnBrk="1" hangingPunct="1"/>
            <a:endParaRPr lang="en-US" altLang="zh-CN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1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1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三、训练延伸</a:t>
            </a: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z="2800" smtClean="0">
                <a:solidFill>
                  <a:srgbClr val="660066"/>
                </a:solidFill>
              </a:rPr>
              <a:t>1</a:t>
            </a:r>
            <a:r>
              <a:rPr lang="zh-CN" altLang="en-US" sz="2800" smtClean="0">
                <a:solidFill>
                  <a:srgbClr val="660066"/>
                </a:solidFill>
              </a:rPr>
              <a:t>、仿写欣赏</a:t>
            </a:r>
          </a:p>
          <a:p>
            <a:pPr eaLnBrk="1" hangingPunct="1"/>
            <a:r>
              <a:rPr lang="zh-CN" altLang="en-US" sz="2800" smtClean="0">
                <a:solidFill>
                  <a:srgbClr val="0000FF"/>
                </a:solidFill>
              </a:rPr>
              <a:t>这里还有一棵小树，小树生长在大地母亲的怀抱里，尽情地享受阳光，贪婪地吮吸雨露，拼命地摄取养分，希望快快地长成参天大树，给大地送去绿阴，或者给高楼撑起大梁</a:t>
            </a:r>
            <a:r>
              <a:rPr lang="en-US" altLang="zh-CN" sz="2800" smtClean="0">
                <a:solidFill>
                  <a:srgbClr val="0000FF"/>
                </a:solidFill>
              </a:rPr>
              <a:t>……</a:t>
            </a:r>
          </a:p>
          <a:p>
            <a:pPr eaLnBrk="1" hangingPunct="1"/>
            <a:r>
              <a:rPr lang="zh-CN" altLang="en-US" sz="2800" smtClean="0">
                <a:solidFill>
                  <a:srgbClr val="0000FF"/>
                </a:solidFill>
              </a:rPr>
              <a:t>这里还有一条小溪，小溪不停地流淌，就像人的一生，从狭窄的山谷，流经宽阔的大江，直到汇入浩瀚的大海，一路饱经风雨，历尽沧桑。始终坚定：生命不息，奔流不止！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2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2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82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三、训练延伸</a:t>
            </a:r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solidFill>
                  <a:srgbClr val="660066"/>
                </a:solidFill>
              </a:rPr>
              <a:t>2</a:t>
            </a:r>
            <a:r>
              <a:rPr lang="zh-CN" altLang="en-US" smtClean="0">
                <a:solidFill>
                  <a:srgbClr val="660066"/>
                </a:solidFill>
              </a:rPr>
              <a:t>、人生启迪</a:t>
            </a:r>
          </a:p>
          <a:p>
            <a:pPr eaLnBrk="1" hangingPunct="1"/>
            <a:endParaRPr lang="zh-CN" altLang="en-US" smtClean="0">
              <a:solidFill>
                <a:srgbClr val="660066"/>
              </a:solidFill>
            </a:endParaRPr>
          </a:p>
          <a:p>
            <a:pPr eaLnBrk="1" hangingPunct="1"/>
            <a:r>
              <a:rPr lang="zh-CN" altLang="en-US" smtClean="0">
                <a:solidFill>
                  <a:schemeClr val="accent2"/>
                </a:solidFill>
              </a:rPr>
              <a:t>二个小故事，你有哪些人生启示？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4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zh-CN" altLang="en-US" smtClean="0">
                <a:solidFill>
                  <a:schemeClr val="accent2"/>
                </a:solidFill>
              </a:rPr>
              <a:t>老师的话：过进步的人生！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49291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CN" sz="2800" dirty="0" smtClean="0">
                <a:solidFill>
                  <a:srgbClr val="FF0000"/>
                </a:solidFill>
              </a:rPr>
              <a:t>▲ </a:t>
            </a:r>
            <a:r>
              <a:rPr lang="zh-CN" altLang="en-US" sz="2800" dirty="0" smtClean="0">
                <a:solidFill>
                  <a:srgbClr val="FF0000"/>
                </a:solidFill>
              </a:rPr>
              <a:t>狮子和羚羊的家教 ▲ 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400" dirty="0" smtClean="0">
                <a:solidFill>
                  <a:srgbClr val="FF0000"/>
                </a:solidFill>
              </a:rPr>
              <a:t/>
            </a:r>
            <a:br>
              <a:rPr lang="zh-CN" altLang="en-US" sz="2400" dirty="0" smtClean="0">
                <a:solidFill>
                  <a:srgbClr val="FF0000"/>
                </a:solidFill>
              </a:rPr>
            </a:br>
            <a:r>
              <a:rPr lang="zh-CN" altLang="en-US" sz="2800" dirty="0" smtClean="0">
                <a:solidFill>
                  <a:srgbClr val="FF0000"/>
                </a:solidFill>
              </a:rPr>
              <a:t>　　每天，当太阳升起来的时候，非洲大草原上的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动物们就开始奔跑了。 狮子妈妈在教育自己的孩子：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“孩子，你必须跑得再快一点，再快一点，你要是跑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不过最慢的羚羊，你就会活活地饿死。” 在另外一个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场地上，羚羊妈妈也在教育自己的孩子：“孩子，你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必须跑得再快一点，再快一点，如果你不能比跑得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最快的狮子还要快，那你就肯定会被他们吃掉。”</a:t>
            </a:r>
          </a:p>
          <a:p>
            <a:pPr eaLnBrk="1" hangingPunct="1">
              <a:lnSpc>
                <a:spcPct val="80000"/>
              </a:lnSpc>
            </a:pPr>
            <a:endParaRPr lang="zh-CN" altLang="en-US" sz="28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660066"/>
                </a:solidFill>
              </a:rPr>
              <a:t>人生启示：记住你跑得快，别人跑得更快。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4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4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4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48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8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48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48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48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48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mtClean="0">
                <a:solidFill>
                  <a:schemeClr val="accent2"/>
                </a:solidFill>
              </a:rPr>
              <a:t>老师的话：过快乐的人生！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2800" smtClean="0">
                <a:solidFill>
                  <a:schemeClr val="accent2"/>
                </a:solidFill>
              </a:rPr>
              <a:t>故事</a:t>
            </a:r>
            <a:r>
              <a:rPr lang="en-US" altLang="zh-CN" sz="2800" smtClean="0">
                <a:solidFill>
                  <a:schemeClr val="accent2"/>
                </a:solidFill>
              </a:rPr>
              <a:t>2</a:t>
            </a:r>
            <a:r>
              <a:rPr lang="zh-CN" altLang="en-US" sz="2800" smtClean="0">
                <a:solidFill>
                  <a:schemeClr val="accent2"/>
                </a:solidFill>
              </a:rPr>
              <a:t>：▲ 请不要开错窗 ▲</a:t>
            </a:r>
          </a:p>
          <a:p>
            <a:pPr eaLnBrk="1" hangingPunct="1"/>
            <a:r>
              <a:rPr lang="zh-CN" altLang="en-US" sz="2800" smtClean="0">
                <a:solidFill>
                  <a:srgbClr val="FF0000"/>
                </a:solidFill>
              </a:rPr>
              <a:t>一个小女孩趴在窗台上，看窗外的人正埋葬她心爱的小狗，不禁泪流满面，悲恸不已。她的外祖父见状，连忙引她到另一个窗口，让她欣赏他的玫瑰花园。果然小女孩的心情顿时明朗。老人托起外孙女的下巴说：“孩子，你开错了窗户。” </a:t>
            </a:r>
          </a:p>
          <a:p>
            <a:pPr eaLnBrk="1" hangingPunct="1"/>
            <a:endParaRPr lang="zh-CN" altLang="en-US" sz="2800" smtClean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2800" smtClean="0">
                <a:solidFill>
                  <a:srgbClr val="660066"/>
                </a:solidFill>
              </a:rPr>
              <a:t>人生启示：</a:t>
            </a:r>
            <a:r>
              <a:rPr lang="zh-CN" altLang="en-US" sz="2800" smtClean="0">
                <a:solidFill>
                  <a:srgbClr val="660066"/>
                </a:solidFill>
                <a:latin typeface="华文行楷" pitchFamily="2" charset="-122"/>
                <a:ea typeface="华文行楷" pitchFamily="2" charset="-122"/>
              </a:rPr>
              <a:t>打开失败旁边的窗户，也许你就看到了希望。</a:t>
            </a:r>
            <a:r>
              <a:rPr lang="zh-CN" altLang="en-US" sz="2800" smtClean="0">
                <a:latin typeface="华文行楷" pitchFamily="2" charset="-122"/>
                <a:ea typeface="华文行楷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40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40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40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99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FF"/>
                </a:solidFill>
              </a:rPr>
              <a:t>四、美文欣赏、人生名言大派送</a:t>
            </a:r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96875" y="1196975"/>
            <a:ext cx="9793288" cy="52562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CN" sz="1400" dirty="0" smtClean="0">
                <a:solidFill>
                  <a:srgbClr val="0000CC"/>
                </a:solidFill>
              </a:rPr>
              <a:t>                                 </a:t>
            </a:r>
          </a:p>
          <a:p>
            <a:pPr algn="ctr" eaLnBrk="1" hangingPunct="1">
              <a:lnSpc>
                <a:spcPct val="80000"/>
              </a:lnSpc>
            </a:pPr>
            <a:r>
              <a:rPr lang="zh-CN" altLang="en-US" sz="2800" dirty="0" smtClean="0">
                <a:solidFill>
                  <a:srgbClr val="FF0000"/>
                </a:solidFill>
              </a:rPr>
              <a:t>生活如虹</a:t>
            </a:r>
            <a:br>
              <a:rPr lang="zh-CN" altLang="en-US" sz="2800" dirty="0" smtClean="0">
                <a:solidFill>
                  <a:srgbClr val="FF0000"/>
                </a:solidFill>
              </a:rPr>
            </a:br>
            <a:r>
              <a:rPr lang="zh-CN" altLang="en-US" sz="1400" dirty="0" smtClean="0">
                <a:solidFill>
                  <a:srgbClr val="FF0000"/>
                </a:solidFill>
              </a:rPr>
              <a:t/>
            </a:r>
            <a:br>
              <a:rPr lang="zh-CN" altLang="en-US" sz="1400" dirty="0" smtClean="0">
                <a:solidFill>
                  <a:srgbClr val="FF0000"/>
                </a:solidFill>
              </a:rPr>
            </a:br>
            <a:r>
              <a:rPr lang="zh-CN" altLang="en-US" sz="1400" dirty="0" smtClean="0">
                <a:solidFill>
                  <a:srgbClr val="0000CC"/>
                </a:solidFill>
              </a:rPr>
              <a:t>               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1400" dirty="0" smtClean="0">
                <a:solidFill>
                  <a:srgbClr val="0000CC"/>
                </a:solidFill>
              </a:rPr>
              <a:t>                                                                                      安徽颍上二中高二 王一华</a:t>
            </a:r>
            <a:br>
              <a:rPr lang="zh-CN" altLang="en-US" sz="1400" dirty="0" smtClean="0">
                <a:solidFill>
                  <a:srgbClr val="0000CC"/>
                </a:solidFill>
              </a:rPr>
            </a:br>
            <a:r>
              <a:rPr lang="zh-CN" altLang="en-US" sz="1400" dirty="0" smtClean="0">
                <a:solidFill>
                  <a:srgbClr val="0000CC"/>
                </a:solidFill>
              </a:rPr>
              <a:t/>
            </a:r>
            <a:br>
              <a:rPr lang="zh-CN" altLang="en-US" sz="1400" dirty="0" smtClean="0">
                <a:solidFill>
                  <a:srgbClr val="0000CC"/>
                </a:solidFill>
              </a:rPr>
            </a:br>
            <a:r>
              <a:rPr lang="zh-CN" altLang="en-US" sz="1400" dirty="0" smtClean="0">
                <a:solidFill>
                  <a:srgbClr val="0000CC"/>
                </a:solidFill>
              </a:rPr>
              <a:t>   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1400" dirty="0" smtClean="0">
                <a:solidFill>
                  <a:srgbClr val="0000CC"/>
                </a:solidFill>
              </a:rPr>
              <a:t>      </a:t>
            </a:r>
            <a:r>
              <a:rPr lang="zh-CN" altLang="en-US" sz="1800" dirty="0" smtClean="0">
                <a:solidFill>
                  <a:srgbClr val="0000CC"/>
                </a:solidFill>
              </a:rPr>
              <a:t> </a:t>
            </a:r>
            <a:r>
              <a:rPr lang="zh-CN" altLang="en-US" sz="2400" dirty="0" smtClean="0">
                <a:solidFill>
                  <a:srgbClr val="0000CC"/>
                </a:solidFill>
              </a:rPr>
              <a:t>生活如虹．七彩纷呈。</a:t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>  </a:t>
            </a:r>
            <a:r>
              <a:rPr lang="zh-CN" altLang="en-US" sz="2400" dirty="0" smtClean="0">
                <a:solidFill>
                  <a:srgbClr val="0000CC"/>
                </a:solidFill>
              </a:rPr>
              <a:t>  如果你不能成为翱翔的雄鹰，不用忧伤，你可以成为快乐的小鸟。</a:t>
            </a: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2400" dirty="0" smtClean="0">
                <a:solidFill>
                  <a:srgbClr val="0000CC"/>
                </a:solidFill>
              </a:rPr>
              <a:t>    如果你不能成为宽阔的大海，不要忧郁，你可以成为缓缓的溪流。</a:t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>   </a:t>
            </a:r>
            <a:r>
              <a:rPr lang="zh-CN" altLang="en-US" sz="2400" dirty="0" smtClean="0">
                <a:solidFill>
                  <a:srgbClr val="0000CC"/>
                </a:solidFill>
              </a:rPr>
              <a:t> 如果你不能成为娇艳的花朵，不必自卑，你可以成为默默的小草。</a:t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>    </a:t>
            </a:r>
            <a:r>
              <a:rPr lang="zh-CN" altLang="en-US" sz="2400" dirty="0" smtClean="0">
                <a:solidFill>
                  <a:srgbClr val="0000CC"/>
                </a:solidFill>
              </a:rPr>
              <a:t>不要因为春花的凋零而神伤，毕竟，春花点缀过春天：</a:t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/>
            </a:r>
            <a:br>
              <a:rPr lang="zh-CN" altLang="en-US" sz="1800" dirty="0" smtClean="0">
                <a:solidFill>
                  <a:srgbClr val="0000CC"/>
                </a:solidFill>
              </a:rPr>
            </a:br>
            <a:r>
              <a:rPr lang="zh-CN" altLang="en-US" sz="1800" dirty="0" smtClean="0">
                <a:solidFill>
                  <a:srgbClr val="0000CC"/>
                </a:solidFill>
              </a:rPr>
              <a:t>    </a:t>
            </a:r>
            <a:r>
              <a:rPr lang="zh-CN" altLang="en-US" sz="2400" dirty="0" smtClean="0">
                <a:solidFill>
                  <a:srgbClr val="0000CC"/>
                </a:solidFill>
              </a:rPr>
              <a:t>不要因为夏雨的忽促而担心，毕竟，夏雨拂去了灼热；</a:t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r>
              <a:rPr lang="zh-CN" altLang="en-US" sz="1800" dirty="0" smtClean="0"/>
              <a:t/>
            </a:r>
            <a:br>
              <a:rPr lang="zh-CN" altLang="en-US" sz="1800" dirty="0" smtClean="0"/>
            </a:br>
            <a:r>
              <a:rPr lang="zh-CN" altLang="en-US" sz="800" dirty="0" smtClean="0"/>
              <a:t/>
            </a:r>
            <a:br>
              <a:rPr lang="zh-CN" altLang="en-US" sz="800" dirty="0" smtClean="0"/>
            </a:br>
            <a:endParaRPr lang="zh-CN" altLang="en-US" sz="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6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6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60350"/>
            <a:ext cx="9144000" cy="65976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000" smtClean="0">
                <a:solidFill>
                  <a:srgbClr val="0000CC"/>
                </a:solidFill>
              </a:rPr>
              <a:t> </a:t>
            </a:r>
            <a:r>
              <a:rPr lang="en-US" altLang="zh-CN" sz="2400" smtClean="0">
                <a:solidFill>
                  <a:srgbClr val="0000CC"/>
                </a:solidFill>
              </a:rPr>
              <a:t>   </a:t>
            </a:r>
            <a:endParaRPr lang="en-US" altLang="zh-CN" sz="2800" smtClean="0">
              <a:solidFill>
                <a:srgbClr val="0000CC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rgbClr val="0000CC"/>
                </a:solidFill>
              </a:rPr>
              <a:t>不要因为秋夜的孤寂而叹息，毕竟，秋夜带来了凉爽；</a:t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/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>    不要因为冬日的寒冷而无奈，毕竟，冬日也有过暖阳：</a:t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/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>    不要因为生活的艰辛而气馁，毕竟，快乐的时光就要来临。</a:t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/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> 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rgbClr val="0000CC"/>
                </a:solidFill>
              </a:rPr>
              <a:t> 花蕊谢去，有青青的果实在枝头；鸟儿掠过，有长长的羽翼在蓝天；碧水东流，有湿湿的印痕在河床；秋夜来临，有黎明的曙光在酝酿。</a:t>
            </a:r>
            <a:r>
              <a:rPr lang="zh-CN" altLang="en-US" sz="2400" smtClean="0">
                <a:solidFill>
                  <a:srgbClr val="0000CC"/>
                </a:solidFill>
              </a:rPr>
              <a:t/>
            </a:r>
            <a:br>
              <a:rPr lang="zh-CN" altLang="en-US" sz="2400" smtClean="0">
                <a:solidFill>
                  <a:srgbClr val="0000CC"/>
                </a:solidFill>
              </a:rPr>
            </a:br>
            <a:r>
              <a:rPr lang="zh-CN" altLang="en-US" sz="2800" smtClean="0">
                <a:solidFill>
                  <a:srgbClr val="0000CC"/>
                </a:solidFill>
              </a:rPr>
              <a:t>      </a:t>
            </a:r>
            <a:br>
              <a:rPr lang="zh-CN" altLang="en-US" sz="2800" smtClean="0">
                <a:solidFill>
                  <a:srgbClr val="0000CC"/>
                </a:solidFill>
              </a:rPr>
            </a:br>
            <a:r>
              <a:rPr lang="zh-CN" altLang="en-US" sz="2400" smtClean="0">
                <a:solidFill>
                  <a:srgbClr val="0000CC"/>
                </a:solidFill>
              </a:rPr>
              <a:t/>
            </a:r>
            <a:br>
              <a:rPr lang="zh-CN" altLang="en-US" sz="2400" smtClean="0">
                <a:solidFill>
                  <a:srgbClr val="0000CC"/>
                </a:solidFill>
              </a:rPr>
            </a:br>
            <a:r>
              <a:rPr lang="zh-CN" altLang="en-US" sz="2000" smtClean="0"/>
              <a:t/>
            </a:r>
            <a:br>
              <a:rPr lang="zh-CN" altLang="en-US" sz="2000" smtClean="0"/>
            </a:br>
            <a:endParaRPr lang="zh-CN" alt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7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7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08050"/>
            <a:ext cx="9144000" cy="5218113"/>
          </a:xfrm>
        </p:spPr>
        <p:txBody>
          <a:bodyPr/>
          <a:lstStyle/>
          <a:p>
            <a:pPr eaLnBrk="1" hangingPunct="1"/>
            <a:r>
              <a:rPr lang="en-US" altLang="zh-CN" sz="2800" dirty="0" smtClean="0">
                <a:solidFill>
                  <a:srgbClr val="0000CC"/>
                </a:solidFill>
              </a:rPr>
              <a:t>   </a:t>
            </a:r>
            <a:r>
              <a:rPr lang="zh-CN" altLang="en-US" sz="2800" dirty="0" smtClean="0">
                <a:solidFill>
                  <a:srgbClr val="0000CC"/>
                </a:solidFill>
              </a:rPr>
              <a:t>不要因为亲友的垂垂老去而伤感，不要因为事业的坎坷而徘徊。不要因为人生的风雨而退缩，不要因为挚友的背叛面烦恼。拼搏才有精神，奋斗才能崛起。懂得了这些，便懂得了生命的可贵。理解了人生的意义。</a:t>
            </a:r>
            <a:br>
              <a:rPr lang="zh-CN" altLang="en-US" sz="2800" dirty="0" smtClean="0">
                <a:solidFill>
                  <a:srgbClr val="0000CC"/>
                </a:solidFill>
              </a:rPr>
            </a:br>
            <a:r>
              <a:rPr lang="zh-CN" altLang="en-US" sz="2800" dirty="0" smtClean="0">
                <a:solidFill>
                  <a:srgbClr val="0000CC"/>
                </a:solidFill>
              </a:rPr>
              <a:t> </a:t>
            </a:r>
          </a:p>
          <a:p>
            <a:pPr eaLnBrk="1" hangingPunct="1"/>
            <a:r>
              <a:rPr lang="zh-CN" altLang="en-US" sz="2800" dirty="0" smtClean="0">
                <a:solidFill>
                  <a:srgbClr val="0000CC"/>
                </a:solidFill>
              </a:rPr>
              <a:t>人生就是这样无数次的徘徊与选择，人生就要经过无数次的跌倒与爬起；人生就是拼搏，在拼搏中充实自己，相信自己，展示自己。</a:t>
            </a:r>
            <a:br>
              <a:rPr lang="zh-CN" altLang="en-US" sz="2800" dirty="0" smtClean="0">
                <a:solidFill>
                  <a:srgbClr val="0000CC"/>
                </a:solidFill>
              </a:rPr>
            </a:br>
            <a:r>
              <a:rPr lang="zh-CN" altLang="en-US" sz="2800" dirty="0" smtClean="0">
                <a:solidFill>
                  <a:srgbClr val="0000CC"/>
                </a:solidFill>
              </a:rPr>
              <a:t/>
            </a:r>
            <a:br>
              <a:rPr lang="zh-CN" altLang="en-US" sz="2800" dirty="0" smtClean="0">
                <a:solidFill>
                  <a:srgbClr val="0000CC"/>
                </a:solidFill>
              </a:rPr>
            </a:br>
            <a:r>
              <a:rPr lang="zh-CN" altLang="en-US" sz="2800" dirty="0" smtClean="0">
                <a:solidFill>
                  <a:srgbClr val="0000CC"/>
                </a:solidFill>
              </a:rPr>
              <a:t>    奋力拼搏，生活自然如虹，定会七彩纷呈。 </a:t>
            </a:r>
            <a:r>
              <a:rPr lang="zh-CN" altLang="en-US" sz="2400" dirty="0" smtClean="0">
                <a:solidFill>
                  <a:srgbClr val="0000CC"/>
                </a:solidFill>
              </a:rPr>
              <a:t/>
            </a:r>
            <a:br>
              <a:rPr lang="zh-CN" altLang="en-US" sz="2400" dirty="0" smtClean="0">
                <a:solidFill>
                  <a:srgbClr val="0000CC"/>
                </a:solidFill>
              </a:rPr>
            </a:br>
            <a:endParaRPr lang="zh-CN" altLang="en-US" sz="2400" dirty="0" smtClean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0000CC"/>
                </a:solidFill>
              </a:rPr>
              <a:t>课文小结</a:t>
            </a:r>
          </a:p>
        </p:txBody>
      </p:sp>
      <p:sp>
        <p:nvSpPr>
          <p:cNvPr id="391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0000CC"/>
                </a:solidFill>
              </a:rPr>
              <a:t>评价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、教学任务的完成量</a:t>
            </a:r>
          </a:p>
          <a:p>
            <a:pPr eaLnBrk="1" hangingPunct="1"/>
            <a:endParaRPr lang="zh-CN" altLang="en-US" dirty="0" smtClean="0">
              <a:solidFill>
                <a:srgbClr val="0000CC"/>
              </a:solidFill>
            </a:endParaRPr>
          </a:p>
          <a:p>
            <a:pPr eaLnBrk="1" hangingPunct="1"/>
            <a:endParaRPr lang="zh-CN" altLang="en-US" dirty="0" smtClean="0"/>
          </a:p>
          <a:p>
            <a:pPr eaLnBrk="1" hangingPunct="1"/>
            <a:r>
              <a:rPr lang="zh-CN" altLang="en-US" dirty="0" smtClean="0">
                <a:solidFill>
                  <a:srgbClr val="0000CC"/>
                </a:solidFill>
              </a:rPr>
              <a:t>评价</a:t>
            </a:r>
            <a:r>
              <a:rPr lang="en-US" altLang="zh-CN" dirty="0" smtClean="0">
                <a:solidFill>
                  <a:srgbClr val="0000CC"/>
                </a:solidFill>
              </a:rPr>
              <a:t>2</a:t>
            </a:r>
            <a:r>
              <a:rPr lang="zh-CN" altLang="en-US" dirty="0" smtClean="0">
                <a:solidFill>
                  <a:srgbClr val="0000CC"/>
                </a:solidFill>
              </a:rPr>
              <a:t>、教学效果的满意度</a:t>
            </a:r>
          </a:p>
          <a:p>
            <a:pPr eaLnBrk="1" hangingPunct="1"/>
            <a:endParaRPr lang="zh-CN" altLang="en-US" dirty="0" smtClean="0">
              <a:solidFill>
                <a:srgbClr val="0000CC"/>
              </a:solidFill>
            </a:endParaRPr>
          </a:p>
          <a:p>
            <a:pPr eaLnBrk="1" hangingPunct="1"/>
            <a:endParaRPr lang="zh-CN" altLang="en-US" dirty="0" smtClean="0"/>
          </a:p>
          <a:p>
            <a:pPr eaLnBrk="1" hangingPunct="1"/>
            <a:r>
              <a:rPr lang="zh-CN" altLang="en-US" dirty="0" smtClean="0">
                <a:solidFill>
                  <a:srgbClr val="0000CC"/>
                </a:solidFill>
              </a:rPr>
              <a:t>作业：预习</a:t>
            </a:r>
            <a:r>
              <a:rPr lang="en-US" altLang="zh-CN" dirty="0" smtClean="0">
                <a:solidFill>
                  <a:srgbClr val="0000CC"/>
                </a:solidFill>
              </a:rPr>
              <a:t>《</a:t>
            </a:r>
            <a:r>
              <a:rPr lang="zh-CN" altLang="en-US" dirty="0" smtClean="0">
                <a:solidFill>
                  <a:srgbClr val="0000CC"/>
                </a:solidFill>
              </a:rPr>
              <a:t>变脸</a:t>
            </a:r>
            <a:r>
              <a:rPr lang="en-US" altLang="zh-CN" dirty="0" smtClean="0">
                <a:solidFill>
                  <a:srgbClr val="0000CC"/>
                </a:solidFill>
              </a:rPr>
              <a:t>》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1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1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1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91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1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1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1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879</TotalTime>
  <Words>1791</Words>
  <Application>Microsoft Office PowerPoint</Application>
  <PresentationFormat>全屏显示(4:3)</PresentationFormat>
  <Paragraphs>180</Paragraphs>
  <Slides>34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第一PPT模板网-WWW.1PPT.COM</vt:lpstr>
      <vt:lpstr>PowerPoint 演示文稿</vt:lpstr>
      <vt:lpstr>PowerPoint 演示文稿</vt:lpstr>
      <vt:lpstr>PowerPoint 演示文稿</vt:lpstr>
      <vt:lpstr>奥斯特洛夫斯基说：“人的一生应当这样度过，当他回忆往事 的时候，不因虚度年华而悔恨，也不因碌碌无为而羞耻。”   感叹：人生的价值</vt:lpstr>
      <vt:lpstr>教学三维目标</vt:lpstr>
      <vt:lpstr>一、检查预习、整体感知</vt:lpstr>
      <vt:lpstr>一、检查预习、整体感知</vt:lpstr>
      <vt:lpstr>一、检查预习、整体感知</vt:lpstr>
      <vt:lpstr>一、检查预习、整体感知</vt:lpstr>
      <vt:lpstr>一、检查预习、整体感知</vt:lpstr>
      <vt:lpstr>二、阅读理解</vt:lpstr>
      <vt:lpstr>二、阅读理解 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二、阅读理解</vt:lpstr>
      <vt:lpstr>三、训练延伸</vt:lpstr>
      <vt:lpstr>三、训练延伸</vt:lpstr>
      <vt:lpstr>三、训练延伸</vt:lpstr>
      <vt:lpstr>三、训练延伸</vt:lpstr>
      <vt:lpstr>老师的话：过进步的人生！</vt:lpstr>
      <vt:lpstr>老师的话：过快乐的人生！</vt:lpstr>
      <vt:lpstr>四、美文欣赏、人生名言大派送</vt:lpstr>
      <vt:lpstr>PowerPoint 演示文稿</vt:lpstr>
      <vt:lpstr>PowerPoint 演示文稿</vt:lpstr>
      <vt:lpstr>课文小结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22</cp:revision>
  <cp:lastPrinted>1601-01-01T00:00:00Z</cp:lastPrinted>
  <dcterms:created xsi:type="dcterms:W3CDTF">2009-03-22T14:15:07Z</dcterms:created>
  <dcterms:modified xsi:type="dcterms:W3CDTF">2020-03-03T04:08:42Z</dcterms:modified>
  <cp:category>第一PPT模板网-WWW.1PPT.COM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