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10" r:id="rId4"/>
    <p:sldId id="263" r:id="rId5"/>
    <p:sldId id="272" r:id="rId6"/>
    <p:sldId id="267" r:id="rId7"/>
    <p:sldId id="271" r:id="rId8"/>
    <p:sldId id="7611" r:id="rId9"/>
    <p:sldId id="275" r:id="rId10"/>
    <p:sldId id="273" r:id="rId11"/>
    <p:sldId id="265" r:id="rId12"/>
    <p:sldId id="277" r:id="rId13"/>
    <p:sldId id="270" r:id="rId14"/>
    <p:sldId id="7612" r:id="rId15"/>
    <p:sldId id="280" r:id="rId16"/>
    <p:sldId id="269" r:id="rId17"/>
    <p:sldId id="264" r:id="rId18"/>
    <p:sldId id="274" r:id="rId19"/>
    <p:sldId id="268" r:id="rId20"/>
    <p:sldId id="7613" r:id="rId21"/>
    <p:sldId id="276" r:id="rId22"/>
    <p:sldId id="278" r:id="rId23"/>
    <p:sldId id="266"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25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90" d="100"/>
          <a:sy n="90" d="100"/>
        </p:scale>
        <p:origin x="168"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968B08-2309-4056-B18D-A49301BAB647}" type="datetimeFigureOut">
              <a:rPr lang="zh-CN" altLang="en-US" smtClean="0"/>
              <a:t>2020/2/26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1F120-CA44-4E02-AA15-0BCF52FD7B7C}" type="slidenum">
              <a:rPr lang="zh-CN" altLang="en-US" smtClean="0"/>
              <a:t>‹#›</a:t>
            </a:fld>
            <a:endParaRPr lang="zh-CN" altLang="en-US"/>
          </a:p>
        </p:txBody>
      </p:sp>
    </p:spTree>
    <p:extLst>
      <p:ext uri="{BB962C8B-B14F-4D97-AF65-F5344CB8AC3E}">
        <p14:creationId xmlns:p14="http://schemas.microsoft.com/office/powerpoint/2010/main" val="1834294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101F120-CA44-4E02-AA15-0BCF52FD7B7C}" type="slidenum">
              <a:rPr lang="zh-CN" altLang="en-US" smtClean="0"/>
              <a:t>1</a:t>
            </a:fld>
            <a:endParaRPr lang="zh-CN" altLang="en-US"/>
          </a:p>
        </p:txBody>
      </p:sp>
    </p:spTree>
    <p:extLst>
      <p:ext uri="{BB962C8B-B14F-4D97-AF65-F5344CB8AC3E}">
        <p14:creationId xmlns:p14="http://schemas.microsoft.com/office/powerpoint/2010/main" val="1391232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101F120-CA44-4E02-AA15-0BCF52FD7B7C}" type="slidenum">
              <a:rPr lang="zh-CN" altLang="en-US" smtClean="0"/>
              <a:t>2</a:t>
            </a:fld>
            <a:endParaRPr lang="zh-CN" altLang="en-US"/>
          </a:p>
        </p:txBody>
      </p:sp>
    </p:spTree>
    <p:extLst>
      <p:ext uri="{BB962C8B-B14F-4D97-AF65-F5344CB8AC3E}">
        <p14:creationId xmlns:p14="http://schemas.microsoft.com/office/powerpoint/2010/main" val="1797735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2294505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val="2908015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val="3570335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val="196549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val="2181524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2431511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1774753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val="3224135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val="565418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val="1146139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13</a:t>
            </a:fld>
            <a:endParaRPr lang="zh-CN" altLang="en-US"/>
          </a:p>
        </p:txBody>
      </p:sp>
    </p:spTree>
    <p:extLst>
      <p:ext uri="{BB962C8B-B14F-4D97-AF65-F5344CB8AC3E}">
        <p14:creationId xmlns:p14="http://schemas.microsoft.com/office/powerpoint/2010/main" val="4091925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59412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101F120-CA44-4E02-AA15-0BCF52FD7B7C}" type="slidenum">
              <a:rPr lang="zh-CN" altLang="en-US" smtClean="0"/>
              <a:t>15</a:t>
            </a:fld>
            <a:endParaRPr lang="zh-CN" altLang="en-US"/>
          </a:p>
        </p:txBody>
      </p:sp>
    </p:spTree>
    <p:extLst>
      <p:ext uri="{BB962C8B-B14F-4D97-AF65-F5344CB8AC3E}">
        <p14:creationId xmlns:p14="http://schemas.microsoft.com/office/powerpoint/2010/main" val="187404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val="8304422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val="3990080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val="1621831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19</a:t>
            </a:fld>
            <a:endParaRPr lang="zh-CN" altLang="en-US"/>
          </a:p>
        </p:txBody>
      </p:sp>
    </p:spTree>
    <p:extLst>
      <p:ext uri="{BB962C8B-B14F-4D97-AF65-F5344CB8AC3E}">
        <p14:creationId xmlns:p14="http://schemas.microsoft.com/office/powerpoint/2010/main" val="1682245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20</a:t>
            </a:fld>
            <a:endParaRPr lang="zh-CN" altLang="en-US"/>
          </a:p>
        </p:txBody>
      </p:sp>
    </p:spTree>
    <p:extLst>
      <p:ext uri="{BB962C8B-B14F-4D97-AF65-F5344CB8AC3E}">
        <p14:creationId xmlns:p14="http://schemas.microsoft.com/office/powerpoint/2010/main" val="664320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val="1731556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22</a:t>
            </a:fld>
            <a:endParaRPr lang="zh-CN" altLang="en-US"/>
          </a:p>
        </p:txBody>
      </p:sp>
    </p:spTree>
    <p:extLst>
      <p:ext uri="{BB962C8B-B14F-4D97-AF65-F5344CB8AC3E}">
        <p14:creationId xmlns:p14="http://schemas.microsoft.com/office/powerpoint/2010/main" val="2424071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23</a:t>
            </a:fld>
            <a:endParaRPr lang="zh-CN" altLang="en-US"/>
          </a:p>
        </p:txBody>
      </p:sp>
    </p:spTree>
    <p:extLst>
      <p:ext uri="{BB962C8B-B14F-4D97-AF65-F5344CB8AC3E}">
        <p14:creationId xmlns:p14="http://schemas.microsoft.com/office/powerpoint/2010/main" val="3791173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101F120-CA44-4E02-AA15-0BCF52FD7B7C}" type="slidenum">
              <a:rPr lang="zh-CN" altLang="en-US" smtClean="0"/>
              <a:t>24</a:t>
            </a:fld>
            <a:endParaRPr lang="zh-CN" altLang="en-US"/>
          </a:p>
        </p:txBody>
      </p:sp>
    </p:spTree>
    <p:extLst>
      <p:ext uri="{BB962C8B-B14F-4D97-AF65-F5344CB8AC3E}">
        <p14:creationId xmlns:p14="http://schemas.microsoft.com/office/powerpoint/2010/main" val="12592459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0E7EBFC4-06D8-4C29-9061-916675303B7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id="{EB9932D6-5213-42A1-BF8D-839E40648284}"/>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pic>
        <p:nvPicPr>
          <p:cNvPr id="9" name="图片 8">
            <a:extLst>
              <a:ext uri="{FF2B5EF4-FFF2-40B4-BE49-F238E27FC236}">
                <a16:creationId xmlns:a16="http://schemas.microsoft.com/office/drawing/2014/main" id="{6B1EB7AE-F4CE-43D7-B99E-BE07A4042DA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43765" t="49307"/>
          <a:stretch/>
        </p:blipFill>
        <p:spPr>
          <a:xfrm>
            <a:off x="5974618" y="-228628"/>
            <a:ext cx="6217382" cy="3476552"/>
          </a:xfrm>
          <a:prstGeom prst="rect">
            <a:avLst/>
          </a:prstGeom>
        </p:spPr>
      </p:pic>
    </p:spTree>
    <p:extLst>
      <p:ext uri="{BB962C8B-B14F-4D97-AF65-F5344CB8AC3E}">
        <p14:creationId xmlns:p14="http://schemas.microsoft.com/office/powerpoint/2010/main" val="3435151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77CF9A45-82AE-4DCB-B554-F5AA815A62E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id="{CD6515C1-7CE8-4C6E-AA47-D5828ECF320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1630177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41DC09-3776-4B11-9DF0-FE37444C055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D83FFA92-B5EF-453C-B79B-0E74B4DCC6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A5E60737-1C94-4849-A289-F1E534C11EC1}"/>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C3684DA5-F6EB-4F13-B3B8-0A426698D3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0FDF54C-AE0E-44D2-BBDB-725671D69D37}"/>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232084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215BE7D-EFCD-44C2-972D-EC94A7B23ED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5000EAC-3A60-4C42-B688-B60A30BAE26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A0AF0B88-5954-4678-9161-B9F45EC4431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069011A8-20B7-42E1-9F72-6452EA6CAB61}"/>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3F3DBF96-D7F2-4A40-87C0-6BBFBEA99C0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2ADE930-C9EB-4348-BF0F-6EDC7DE451E9}"/>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
        <p:nvSpPr>
          <p:cNvPr id="9" name="矩形 8"/>
          <p:cNvSpPr/>
          <p:nvPr userDrawn="1"/>
        </p:nvSpPr>
        <p:spPr>
          <a:xfrm>
            <a:off x="4830914" y="6422314"/>
            <a:ext cx="775136" cy="246221"/>
          </a:xfrm>
          <a:prstGeom prst="rect">
            <a:avLst/>
          </a:prstGeom>
        </p:spPr>
        <p:txBody>
          <a:bodyPr wrap="square">
            <a:spAutoFit/>
          </a:bodyPr>
          <a:lstStyle/>
          <a:p>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模板下载：</a:t>
            </a:r>
            <a:r>
              <a:rPr lang="en-US" altLang="zh-CN" sz="100" dirty="0">
                <a:solidFill>
                  <a:srgbClr val="19255C"/>
                </a:solidFill>
                <a:latin typeface="Calibri"/>
                <a:ea typeface="宋体"/>
              </a:rPr>
              <a:t>www.1ppt.com/moban/     </a:t>
            </a:r>
            <a:r>
              <a:rPr lang="zh-CN" altLang="en-US" sz="100" dirty="0">
                <a:solidFill>
                  <a:srgbClr val="19255C"/>
                </a:solidFill>
                <a:latin typeface="Calibri"/>
                <a:ea typeface="宋体"/>
              </a:rPr>
              <a:t>行业</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www.1ppt.com/hangye/ </a:t>
            </a:r>
          </a:p>
          <a:p>
            <a:r>
              <a:rPr lang="zh-CN" altLang="en-US" sz="100" dirty="0">
                <a:solidFill>
                  <a:srgbClr val="19255C"/>
                </a:solidFill>
                <a:latin typeface="Calibri"/>
                <a:ea typeface="宋体"/>
              </a:rPr>
              <a:t>节日</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www.1ppt.com/jieri/           PPT</a:t>
            </a:r>
            <a:r>
              <a:rPr lang="zh-CN" altLang="en-US" sz="100" dirty="0">
                <a:solidFill>
                  <a:srgbClr val="19255C"/>
                </a:solidFill>
                <a:latin typeface="Calibri"/>
                <a:ea typeface="宋体"/>
              </a:rPr>
              <a:t>素材下载：</a:t>
            </a:r>
            <a:r>
              <a:rPr lang="en-US" altLang="zh-CN" sz="100" dirty="0">
                <a:solidFill>
                  <a:srgbClr val="19255C"/>
                </a:solidFill>
                <a:latin typeface="Calibri"/>
                <a:ea typeface="宋体"/>
              </a:rPr>
              <a:t>www.1ppt.com/sucai/</a:t>
            </a:r>
          </a:p>
          <a:p>
            <a:r>
              <a:rPr lang="en-US" altLang="zh-CN" sz="100" dirty="0">
                <a:solidFill>
                  <a:srgbClr val="19255C"/>
                </a:solidFill>
                <a:latin typeface="Calibri"/>
                <a:ea typeface="宋体"/>
              </a:rPr>
              <a:t>PPT</a:t>
            </a:r>
            <a:r>
              <a:rPr lang="zh-CN" altLang="en-US" sz="100" dirty="0">
                <a:solidFill>
                  <a:srgbClr val="19255C"/>
                </a:solidFill>
                <a:latin typeface="Calibri"/>
                <a:ea typeface="宋体"/>
              </a:rPr>
              <a:t>背景图片：</a:t>
            </a:r>
            <a:r>
              <a:rPr lang="en-US" altLang="zh-CN" sz="100" dirty="0">
                <a:solidFill>
                  <a:srgbClr val="19255C"/>
                </a:solidFill>
                <a:latin typeface="Calibri"/>
                <a:ea typeface="宋体"/>
              </a:rPr>
              <a:t>www.1ppt.com/beijing/      PPT</a:t>
            </a:r>
            <a:r>
              <a:rPr lang="zh-CN" altLang="en-US" sz="100" dirty="0">
                <a:solidFill>
                  <a:srgbClr val="19255C"/>
                </a:solidFill>
                <a:latin typeface="Calibri"/>
                <a:ea typeface="宋体"/>
              </a:rPr>
              <a:t>图表下载：</a:t>
            </a:r>
            <a:r>
              <a:rPr lang="en-US" altLang="zh-CN" sz="100" dirty="0">
                <a:solidFill>
                  <a:srgbClr val="19255C"/>
                </a:solidFill>
                <a:latin typeface="Calibri"/>
                <a:ea typeface="宋体"/>
              </a:rPr>
              <a:t>www.1ppt.com/tubiao/      </a:t>
            </a:r>
          </a:p>
          <a:p>
            <a:r>
              <a:rPr lang="zh-CN" altLang="en-US" sz="100" dirty="0">
                <a:solidFill>
                  <a:srgbClr val="19255C"/>
                </a:solidFill>
                <a:latin typeface="Calibri"/>
                <a:ea typeface="宋体"/>
              </a:rPr>
              <a:t>优秀</a:t>
            </a:r>
            <a:r>
              <a:rPr lang="en-US" altLang="zh-CN" sz="100" dirty="0">
                <a:solidFill>
                  <a:srgbClr val="19255C"/>
                </a:solidFill>
                <a:latin typeface="Calibri"/>
                <a:ea typeface="宋体"/>
              </a:rPr>
              <a:t>PPT</a:t>
            </a:r>
            <a:r>
              <a:rPr lang="zh-CN" altLang="en-US" sz="100" dirty="0">
                <a:solidFill>
                  <a:srgbClr val="19255C"/>
                </a:solidFill>
                <a:latin typeface="Calibri"/>
                <a:ea typeface="宋体"/>
              </a:rPr>
              <a:t>下载：</a:t>
            </a:r>
            <a:r>
              <a:rPr lang="en-US" altLang="zh-CN" sz="100" dirty="0">
                <a:solidFill>
                  <a:srgbClr val="19255C"/>
                </a:solidFill>
                <a:latin typeface="Calibri"/>
                <a:ea typeface="宋体"/>
              </a:rPr>
              <a:t>www.1ppt.com/xiazai/        PPT</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www.1ppt.com/powerpoint/      </a:t>
            </a:r>
          </a:p>
          <a:p>
            <a:r>
              <a:rPr lang="en-US" altLang="zh-CN" sz="100" dirty="0">
                <a:solidFill>
                  <a:srgbClr val="19255C"/>
                </a:solidFill>
                <a:latin typeface="Calibri"/>
                <a:ea typeface="宋体"/>
              </a:rPr>
              <a:t>Word</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www.1ppt.com/word/              Excel</a:t>
            </a:r>
            <a:r>
              <a:rPr lang="zh-CN" altLang="en-US" sz="100" dirty="0">
                <a:solidFill>
                  <a:srgbClr val="19255C"/>
                </a:solidFill>
                <a:latin typeface="Calibri"/>
                <a:ea typeface="宋体"/>
              </a:rPr>
              <a:t>教程：</a:t>
            </a:r>
            <a:r>
              <a:rPr lang="en-US" altLang="zh-CN" sz="100" dirty="0">
                <a:solidFill>
                  <a:srgbClr val="19255C"/>
                </a:solidFill>
                <a:latin typeface="Calibri"/>
                <a:ea typeface="宋体"/>
              </a:rPr>
              <a:t>www.1ppt.com/excel/  </a:t>
            </a:r>
          </a:p>
          <a:p>
            <a:r>
              <a:rPr lang="zh-CN" altLang="en-US" sz="100" dirty="0">
                <a:solidFill>
                  <a:srgbClr val="19255C"/>
                </a:solidFill>
                <a:latin typeface="Calibri"/>
                <a:ea typeface="宋体"/>
              </a:rPr>
              <a:t>资料下载：</a:t>
            </a:r>
            <a:r>
              <a:rPr lang="en-US" altLang="zh-CN" sz="100" dirty="0">
                <a:solidFill>
                  <a:srgbClr val="19255C"/>
                </a:solidFill>
                <a:latin typeface="Calibri"/>
                <a:ea typeface="宋体"/>
              </a:rPr>
              <a:t>www.1ppt.com/ziliao/                PPT</a:t>
            </a:r>
            <a:r>
              <a:rPr lang="zh-CN" altLang="en-US" sz="100" dirty="0">
                <a:solidFill>
                  <a:srgbClr val="19255C"/>
                </a:solidFill>
                <a:latin typeface="Calibri"/>
                <a:ea typeface="宋体"/>
              </a:rPr>
              <a:t>课件下载：</a:t>
            </a:r>
            <a:r>
              <a:rPr lang="en-US" altLang="zh-CN" sz="100" dirty="0">
                <a:solidFill>
                  <a:srgbClr val="19255C"/>
                </a:solidFill>
                <a:latin typeface="Calibri"/>
                <a:ea typeface="宋体"/>
              </a:rPr>
              <a:t>www.1ppt.com/kejian/ </a:t>
            </a:r>
          </a:p>
          <a:p>
            <a:r>
              <a:rPr lang="zh-CN" altLang="en-US" sz="100" dirty="0">
                <a:solidFill>
                  <a:srgbClr val="19255C"/>
                </a:solidFill>
                <a:latin typeface="Calibri"/>
                <a:ea typeface="宋体"/>
              </a:rPr>
              <a:t>范文下载：</a:t>
            </a:r>
            <a:r>
              <a:rPr lang="en-US" altLang="zh-CN" sz="100" dirty="0">
                <a:solidFill>
                  <a:srgbClr val="19255C"/>
                </a:solidFill>
                <a:latin typeface="Calibri"/>
                <a:ea typeface="宋体"/>
              </a:rPr>
              <a:t>www.1ppt.com/fanwen/             </a:t>
            </a:r>
            <a:r>
              <a:rPr lang="zh-CN" altLang="en-US" sz="100" dirty="0">
                <a:solidFill>
                  <a:srgbClr val="19255C"/>
                </a:solidFill>
                <a:latin typeface="Calibri"/>
                <a:ea typeface="宋体"/>
              </a:rPr>
              <a:t>试卷下载：</a:t>
            </a:r>
            <a:r>
              <a:rPr lang="en-US" altLang="zh-CN" sz="100" dirty="0">
                <a:solidFill>
                  <a:srgbClr val="19255C"/>
                </a:solidFill>
                <a:latin typeface="Calibri"/>
                <a:ea typeface="宋体"/>
              </a:rPr>
              <a:t>www.1ppt.com/shiti/  </a:t>
            </a:r>
          </a:p>
          <a:p>
            <a:r>
              <a:rPr lang="zh-CN" altLang="en-US" sz="100" dirty="0">
                <a:solidFill>
                  <a:srgbClr val="19255C"/>
                </a:solidFill>
                <a:latin typeface="Calibri"/>
                <a:ea typeface="宋体"/>
              </a:rPr>
              <a:t>教案下载：</a:t>
            </a:r>
            <a:r>
              <a:rPr lang="en-US" altLang="zh-CN" sz="100" dirty="0">
                <a:solidFill>
                  <a:srgbClr val="19255C"/>
                </a:solidFill>
                <a:latin typeface="Calibri"/>
                <a:ea typeface="宋体"/>
              </a:rPr>
              <a:t>www.1ppt.com/jiaoan/        </a:t>
            </a:r>
          </a:p>
          <a:p>
            <a:r>
              <a:rPr lang="zh-CN" altLang="en-US" sz="100" dirty="0">
                <a:solidFill>
                  <a:srgbClr val="19255C"/>
                </a:solidFill>
                <a:latin typeface="Calibri"/>
                <a:ea typeface="宋体"/>
              </a:rPr>
              <a:t>字体下载：</a:t>
            </a:r>
            <a:r>
              <a:rPr lang="en-US" altLang="zh-CN" sz="100" dirty="0">
                <a:solidFill>
                  <a:srgbClr val="19255C"/>
                </a:solidFill>
                <a:latin typeface="Calibri"/>
                <a:ea typeface="宋体"/>
              </a:rPr>
              <a:t>www.1ppt.com/ziti/</a:t>
            </a:r>
          </a:p>
          <a:p>
            <a:r>
              <a:rPr lang="en-US" altLang="zh-CN" sz="100" dirty="0">
                <a:solidFill>
                  <a:srgbClr val="19255C"/>
                </a:solidFill>
                <a:latin typeface="Calibri"/>
                <a:ea typeface="宋体"/>
              </a:rPr>
              <a:t> </a:t>
            </a:r>
            <a:endParaRPr lang="zh-CN" altLang="en-US" sz="100" dirty="0">
              <a:solidFill>
                <a:srgbClr val="19255C"/>
              </a:solidFill>
              <a:latin typeface="Calibri"/>
              <a:ea typeface="宋体"/>
            </a:endParaRPr>
          </a:p>
        </p:txBody>
      </p:sp>
    </p:spTree>
    <p:extLst>
      <p:ext uri="{BB962C8B-B14F-4D97-AF65-F5344CB8AC3E}">
        <p14:creationId xmlns:p14="http://schemas.microsoft.com/office/powerpoint/2010/main" val="3348329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75F8A1-2F87-40E8-A9B4-D0971E9728A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A804F31D-4810-49C1-82DD-79E0C2BBBA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B995DC4C-57A9-4421-A4B6-12665F2CB7FA}"/>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4475C020-B2CA-4B18-9312-F395A50357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A410943E-42D6-42FE-A0E7-5FD5B7D5160F}"/>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6D4FE125-B8B6-4008-909B-8ECE6330E91C}"/>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8" name="页脚占位符 7">
            <a:extLst>
              <a:ext uri="{FF2B5EF4-FFF2-40B4-BE49-F238E27FC236}">
                <a16:creationId xmlns:a16="http://schemas.microsoft.com/office/drawing/2014/main" id="{13F1D096-D82B-4087-8564-A0D212D7B90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57A23D3C-5507-497B-814F-02E23B6898CF}"/>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40184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08F03E5-8A9B-4769-9919-A0257F1A2BB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A0E92DB-3D25-4D84-AC46-591353A391FC}"/>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4" name="页脚占位符 3">
            <a:extLst>
              <a:ext uri="{FF2B5EF4-FFF2-40B4-BE49-F238E27FC236}">
                <a16:creationId xmlns:a16="http://schemas.microsoft.com/office/drawing/2014/main" id="{C7752443-7EA5-4E01-90FA-36A1361CF58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179F2934-1408-42DF-9DB6-B1688248A1CB}"/>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06558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2CF1158D-F742-446F-8189-F8B63A4C2F95}"/>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3" name="页脚占位符 2">
            <a:extLst>
              <a:ext uri="{FF2B5EF4-FFF2-40B4-BE49-F238E27FC236}">
                <a16:creationId xmlns:a16="http://schemas.microsoft.com/office/drawing/2014/main" id="{D3ADE56F-5EB7-4DD3-8535-5DFD0F12597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4AAD64DC-BB18-4BF8-9221-DEB454A07D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pic>
        <p:nvPicPr>
          <p:cNvPr id="5" name="图片 4">
            <a:extLst>
              <a:ext uri="{FF2B5EF4-FFF2-40B4-BE49-F238E27FC236}">
                <a16:creationId xmlns:a16="http://schemas.microsoft.com/office/drawing/2014/main" id="{1C7E44B3-C316-4A9C-9F33-D6DD4ECDAB1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600" y="362645"/>
            <a:ext cx="12192000" cy="5993705"/>
          </a:xfrm>
          <a:prstGeom prst="rect">
            <a:avLst/>
          </a:prstGeom>
        </p:spPr>
      </p:pic>
      <p:pic>
        <p:nvPicPr>
          <p:cNvPr id="6" name="图片 5">
            <a:extLst>
              <a:ext uri="{FF2B5EF4-FFF2-40B4-BE49-F238E27FC236}">
                <a16:creationId xmlns:a16="http://schemas.microsoft.com/office/drawing/2014/main" id="{D8ECF732-8813-4CD0-A105-6F14BCEC5FA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2635366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6E954D-FC9F-47BF-B388-78D8AADB19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37A89DA0-AB75-4121-A1A7-0CA766AB7B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970DFA8E-4F66-46E7-A7B4-340DC0C384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A4871D49-207E-4C47-AE52-E33C93973ECA}"/>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74DFF7DF-0948-45A1-9338-E79A84C510C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A7FE6B2-D156-4FB5-B78A-1C281F479485}"/>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56867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5517C86-F348-4A0C-BF59-C36B54A7B6A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6E338686-819A-4456-B563-CAA3327420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E815D648-A8F1-4720-8673-57A3A957CD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AF89F6A6-F408-4A2D-91AE-D50690EBFB64}"/>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BA418AD4-FC74-487F-AA2D-898177AB55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EF4844E-834E-40EB-B644-925D5E4269A0}"/>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123539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D53E916-2433-45BD-B1F8-E9E34EDE7ABE}"/>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7BB6DF3-2D79-4151-8E0D-4D3BB2DD5FA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2190B9A-E9ED-41E7-A8FE-BDB137973FE6}"/>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7E69A258-3A65-46DF-B620-53D4FDAFC80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F3B7AD1-DAA5-48C5-9D2B-3ABC37F17712}"/>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23931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ABAF5A8B-29A0-4DF3-A5D2-CCFA4919EF6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6116FF7B-50F3-480C-AB32-66110076FE4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9E77687F-9827-4A9A-82A3-6929A23FB0FB}"/>
              </a:ext>
            </a:extLst>
          </p:cNvPr>
          <p:cNvSpPr>
            <a:spLocks noGrp="1"/>
          </p:cNvSpPr>
          <p:nvPr>
            <p:ph type="dt" sz="half" idx="10"/>
          </p:nvPr>
        </p:nvSpPr>
        <p:spPr/>
        <p:txBody>
          <a:bodyPr/>
          <a:lstStyle/>
          <a:p>
            <a:fld id="{DCBCD33C-C0BD-485F-9CF9-6E1704105552}"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45FF4F21-062E-4448-98C7-AB3FA03128D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63BFE66-CE5B-43FA-BACC-60F77ED4C6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3603263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1140460"/>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9255C"/>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DFF32C1-E427-4F6F-BD7D-921CCEB2BE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C6F27A2C-9A9E-4D71-8A64-99878DD47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E1CF05F-90C6-46F0-90A4-CF8F0F76BB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CD33C-C0BD-485F-9CF9-6E1704105552}"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283709C-60F0-46AC-8969-D0A2139354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1EE95C3-8199-4689-8F31-A68874AA62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21315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notesSlide" Target="../notesSlides/notesSlide20.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72414" y="523875"/>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id="{8F761C4F-8528-4C87-AA1F-F4CDD9C24109}"/>
              </a:ext>
            </a:extLst>
          </p:cNvPr>
          <p:cNvSpPr txBox="1"/>
          <p:nvPr/>
        </p:nvSpPr>
        <p:spPr>
          <a:xfrm>
            <a:off x="2727648" y="3121092"/>
            <a:ext cx="6301726" cy="830997"/>
          </a:xfrm>
          <a:prstGeom prst="rect">
            <a:avLst/>
          </a:prstGeom>
          <a:noFill/>
        </p:spPr>
        <p:txBody>
          <a:bodyPr wrap="none" rtlCol="0">
            <a:spAutoFit/>
            <a:scene3d>
              <a:camera prst="orthographicFront"/>
              <a:lightRig rig="threePt" dir="t"/>
            </a:scene3d>
            <a:sp3d/>
          </a:bodyPr>
          <a:lstStyle/>
          <a:p>
            <a:pPr algn="ct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财务会计培训</a:t>
            </a:r>
            <a:r>
              <a:rPr lang="en-US" altLang="zh-CN"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ppt</a:t>
            </a: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模板</a:t>
            </a:r>
          </a:p>
        </p:txBody>
      </p:sp>
      <p:sp>
        <p:nvSpPr>
          <p:cNvPr id="16" name="文本框 15">
            <a:extLst>
              <a:ext uri="{FF2B5EF4-FFF2-40B4-BE49-F238E27FC236}">
                <a16:creationId xmlns:a16="http://schemas.microsoft.com/office/drawing/2014/main"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2547939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65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9D199-E1C0-4D2D-9B14-F60FF842AA7F}"/>
              </a:ext>
            </a:extLst>
          </p:cNvPr>
          <p:cNvSpPr txBox="1"/>
          <p:nvPr/>
        </p:nvSpPr>
        <p:spPr>
          <a:xfrm>
            <a:off x="2738994" y="1804382"/>
            <a:ext cx="2057938" cy="8286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目录</a:t>
            </a:r>
            <a:endParaRPr lang="en-US" altLang="zh-CN"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id="{FA9CCACD-E470-477C-896F-95606BDAE104}"/>
              </a:ext>
            </a:extLst>
          </p:cNvPr>
          <p:cNvGrpSpPr/>
          <p:nvPr/>
        </p:nvGrpSpPr>
        <p:grpSpPr>
          <a:xfrm>
            <a:off x="4683181" y="915566"/>
            <a:ext cx="653930" cy="5205316"/>
            <a:chOff x="4086022" y="915566"/>
            <a:chExt cx="653930" cy="5205316"/>
          </a:xfrm>
        </p:grpSpPr>
        <p:cxnSp>
          <p:nvCxnSpPr>
            <p:cNvPr id="4" name="Straight Connector 5">
              <a:extLst>
                <a:ext uri="{FF2B5EF4-FFF2-40B4-BE49-F238E27FC236}">
                  <a16:creationId xmlns:a16="http://schemas.microsoft.com/office/drawing/2014/main" id="{59F08FB1-04C9-40DA-B2EC-D039DAAE05D5}"/>
                </a:ext>
              </a:extLst>
            </p:cNvPr>
            <p:cNvCxnSpPr/>
            <p:nvPr/>
          </p:nvCxnSpPr>
          <p:spPr>
            <a:xfrm>
              <a:off x="4412987" y="915566"/>
              <a:ext cx="0" cy="8321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Oval 6">
              <a:extLst>
                <a:ext uri="{FF2B5EF4-FFF2-40B4-BE49-F238E27FC236}">
                  <a16:creationId xmlns:a16="http://schemas.microsoft.com/office/drawing/2014/main" id="{3CD36409-442A-4803-B08A-D46431E86082}"/>
                </a:ext>
              </a:extLst>
            </p:cNvPr>
            <p:cNvSpPr/>
            <p:nvPr/>
          </p:nvSpPr>
          <p:spPr>
            <a:xfrm>
              <a:off x="4086022" y="1841959"/>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6" name="Straight Connector 9">
              <a:extLst>
                <a:ext uri="{FF2B5EF4-FFF2-40B4-BE49-F238E27FC236}">
                  <a16:creationId xmlns:a16="http://schemas.microsoft.com/office/drawing/2014/main" id="{2F94F5E9-521C-472A-A8CB-61E11D6D0B71}"/>
                </a:ext>
              </a:extLst>
            </p:cNvPr>
            <p:cNvCxnSpPr/>
            <p:nvPr/>
          </p:nvCxnSpPr>
          <p:spPr>
            <a:xfrm>
              <a:off x="4412987" y="2590178"/>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3D1B581C-0B9B-4216-B77B-391EEC32EEEF}"/>
                </a:ext>
              </a:extLst>
            </p:cNvPr>
            <p:cNvSpPr/>
            <p:nvPr/>
          </p:nvSpPr>
          <p:spPr>
            <a:xfrm>
              <a:off x="4086022" y="2867347"/>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8" name="Straight Connector 9">
              <a:extLst>
                <a:ext uri="{FF2B5EF4-FFF2-40B4-BE49-F238E27FC236}">
                  <a16:creationId xmlns:a16="http://schemas.microsoft.com/office/drawing/2014/main" id="{4D6A1FA9-A5D9-4C77-9D54-561E3E7BAFD3}"/>
                </a:ext>
              </a:extLst>
            </p:cNvPr>
            <p:cNvCxnSpPr/>
            <p:nvPr/>
          </p:nvCxnSpPr>
          <p:spPr>
            <a:xfrm>
              <a:off x="4412987" y="3615566"/>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Oval 6">
              <a:extLst>
                <a:ext uri="{FF2B5EF4-FFF2-40B4-BE49-F238E27FC236}">
                  <a16:creationId xmlns:a16="http://schemas.microsoft.com/office/drawing/2014/main" id="{01F2EB4B-A443-4578-B991-EA30EC42A5C6}"/>
                </a:ext>
              </a:extLst>
            </p:cNvPr>
            <p:cNvSpPr/>
            <p:nvPr/>
          </p:nvSpPr>
          <p:spPr>
            <a:xfrm>
              <a:off x="4086022" y="3892735"/>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0" name="Straight Connector 9">
              <a:extLst>
                <a:ext uri="{FF2B5EF4-FFF2-40B4-BE49-F238E27FC236}">
                  <a16:creationId xmlns:a16="http://schemas.microsoft.com/office/drawing/2014/main" id="{12F61716-7824-460D-B2FC-AE78C5894B09}"/>
                </a:ext>
              </a:extLst>
            </p:cNvPr>
            <p:cNvCxnSpPr/>
            <p:nvPr/>
          </p:nvCxnSpPr>
          <p:spPr>
            <a:xfrm>
              <a:off x="4412987" y="4640954"/>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Oval 6">
              <a:extLst>
                <a:ext uri="{FF2B5EF4-FFF2-40B4-BE49-F238E27FC236}">
                  <a16:creationId xmlns:a16="http://schemas.microsoft.com/office/drawing/2014/main" id="{70C18DC6-B34B-4EEC-A10E-49D034C4931A}"/>
                </a:ext>
              </a:extLst>
            </p:cNvPr>
            <p:cNvSpPr/>
            <p:nvPr/>
          </p:nvSpPr>
          <p:spPr>
            <a:xfrm>
              <a:off x="4086022" y="4918123"/>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2" name="Straight Connector 9">
              <a:extLst>
                <a:ext uri="{FF2B5EF4-FFF2-40B4-BE49-F238E27FC236}">
                  <a16:creationId xmlns:a16="http://schemas.microsoft.com/office/drawing/2014/main" id="{2B5EA94F-5CFB-4BB2-8AEC-089B8B20D51F}"/>
                </a:ext>
              </a:extLst>
            </p:cNvPr>
            <p:cNvCxnSpPr/>
            <p:nvPr/>
          </p:nvCxnSpPr>
          <p:spPr>
            <a:xfrm>
              <a:off x="4412987" y="5666342"/>
              <a:ext cx="0" cy="45454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id="{FC5BE167-8D14-4171-941A-C0DD50543EA9}"/>
                </a:ext>
              </a:extLst>
            </p:cNvPr>
            <p:cNvSpPr txBox="1"/>
            <p:nvPr/>
          </p:nvSpPr>
          <p:spPr>
            <a:xfrm>
              <a:off x="4133068" y="198810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a:extLst>
                <a:ext uri="{FF2B5EF4-FFF2-40B4-BE49-F238E27FC236}">
                  <a16:creationId xmlns:a16="http://schemas.microsoft.com/office/drawing/2014/main" id="{6129C4C8-D437-4925-871C-59C120BE970E}"/>
                </a:ext>
              </a:extLst>
            </p:cNvPr>
            <p:cNvSpPr txBox="1"/>
            <p:nvPr/>
          </p:nvSpPr>
          <p:spPr>
            <a:xfrm>
              <a:off x="4133068" y="2994257"/>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14">
              <a:extLst>
                <a:ext uri="{FF2B5EF4-FFF2-40B4-BE49-F238E27FC236}">
                  <a16:creationId xmlns:a16="http://schemas.microsoft.com/office/drawing/2014/main" id="{52F701CC-F018-46CC-B61A-CB0F6C45F955}"/>
                </a:ext>
              </a:extLst>
            </p:cNvPr>
            <p:cNvSpPr txBox="1"/>
            <p:nvPr/>
          </p:nvSpPr>
          <p:spPr>
            <a:xfrm>
              <a:off x="4133068" y="401964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15">
              <a:extLst>
                <a:ext uri="{FF2B5EF4-FFF2-40B4-BE49-F238E27FC236}">
                  <a16:creationId xmlns:a16="http://schemas.microsoft.com/office/drawing/2014/main" id="{3CE1BA3A-4F22-4B23-B4E3-5782AAD0A2F1}"/>
                </a:ext>
              </a:extLst>
            </p:cNvPr>
            <p:cNvSpPr txBox="1"/>
            <p:nvPr/>
          </p:nvSpPr>
          <p:spPr>
            <a:xfrm>
              <a:off x="4133068" y="5045033"/>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Text Placeholder 33">
            <a:extLst>
              <a:ext uri="{FF2B5EF4-FFF2-40B4-BE49-F238E27FC236}">
                <a16:creationId xmlns:a16="http://schemas.microsoft.com/office/drawing/2014/main" id="{2551BEA5-568C-4821-B500-3B4AE9700C2A}"/>
              </a:ext>
            </a:extLst>
          </p:cNvPr>
          <p:cNvSpPr txBox="1"/>
          <p:nvPr/>
        </p:nvSpPr>
        <p:spPr>
          <a:xfrm flipH="1">
            <a:off x="5568702" y="1971459"/>
            <a:ext cx="3388412"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年度工作完成情况</a:t>
            </a:r>
          </a:p>
        </p:txBody>
      </p:sp>
      <p:sp>
        <p:nvSpPr>
          <p:cNvPr id="18" name="Text Placeholder 33">
            <a:extLst>
              <a:ext uri="{FF2B5EF4-FFF2-40B4-BE49-F238E27FC236}">
                <a16:creationId xmlns:a16="http://schemas.microsoft.com/office/drawing/2014/main" id="{4AC22BAF-9751-4366-AA64-898BD41E6C18}"/>
              </a:ext>
            </a:extLst>
          </p:cNvPr>
          <p:cNvSpPr txBox="1"/>
          <p:nvPr/>
        </p:nvSpPr>
        <p:spPr>
          <a:xfrm flipH="1">
            <a:off x="5568699" y="2984057"/>
            <a:ext cx="3388411"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完成项目详细展示</a:t>
            </a:r>
          </a:p>
        </p:txBody>
      </p:sp>
      <p:sp>
        <p:nvSpPr>
          <p:cNvPr id="19" name="Text Placeholder 33">
            <a:extLst>
              <a:ext uri="{FF2B5EF4-FFF2-40B4-BE49-F238E27FC236}">
                <a16:creationId xmlns:a16="http://schemas.microsoft.com/office/drawing/2014/main" id="{BB4F085E-6BF9-4533-8B65-93A63F18DA88}"/>
              </a:ext>
            </a:extLst>
          </p:cNvPr>
          <p:cNvSpPr txBox="1"/>
          <p:nvPr/>
        </p:nvSpPr>
        <p:spPr>
          <a:xfrm flipH="1">
            <a:off x="5568701" y="4007257"/>
            <a:ext cx="3479605"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工作存在不足与改进</a:t>
            </a:r>
          </a:p>
        </p:txBody>
      </p:sp>
      <p:sp>
        <p:nvSpPr>
          <p:cNvPr id="20" name="Text Placeholder 33">
            <a:extLst>
              <a:ext uri="{FF2B5EF4-FFF2-40B4-BE49-F238E27FC236}">
                <a16:creationId xmlns:a16="http://schemas.microsoft.com/office/drawing/2014/main" id="{84D6DBE1-3EDE-4C86-A63D-A532F0BA3A40}"/>
              </a:ext>
            </a:extLst>
          </p:cNvPr>
          <p:cNvSpPr txBox="1"/>
          <p:nvPr/>
        </p:nvSpPr>
        <p:spPr>
          <a:xfrm flipH="1">
            <a:off x="5568700" y="5032645"/>
            <a:ext cx="3479603"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未来工作计划安排</a:t>
            </a:r>
          </a:p>
        </p:txBody>
      </p:sp>
    </p:spTree>
    <p:extLst>
      <p:ext uri="{BB962C8B-B14F-4D97-AF65-F5344CB8AC3E}">
        <p14:creationId xmlns:p14="http://schemas.microsoft.com/office/powerpoint/2010/main" val="36605237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500"/>
                                        <p:tgtEl>
                                          <p:spTgt spid="1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01</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id="{BCF4AF53-4B69-4875-AA1A-2E49D50C6B7F}"/>
              </a:ext>
            </a:extLst>
          </p:cNvPr>
          <p:cNvSpPr/>
          <p:nvPr/>
        </p:nvSpPr>
        <p:spPr>
          <a:xfrm>
            <a:off x="5883558" y="2606215"/>
            <a:ext cx="4236916" cy="830997"/>
          </a:xfrm>
          <a:prstGeom prst="rect">
            <a:avLst/>
          </a:prstGeom>
        </p:spPr>
        <p:txBody>
          <a:bodyPr wrap="square" lIns="0" tIns="0" rIns="0" bIns="0">
            <a:spAutoFit/>
          </a:bodyPr>
          <a:lstStyle/>
          <a:p>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年度工作概述</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4938957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45%</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22%</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19%</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14%</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a:extLst>
              <a:ext uri="{FF2B5EF4-FFF2-40B4-BE49-F238E27FC236}">
                <a16:creationId xmlns:a16="http://schemas.microsoft.com/office/drawing/2014/main" id="{718BA49D-258A-4F68-BF93-8A221761FD6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7" name="直接连接符 26">
            <a:extLst>
              <a:ext uri="{FF2B5EF4-FFF2-40B4-BE49-F238E27FC236}">
                <a16:creationId xmlns:a16="http://schemas.microsoft.com/office/drawing/2014/main" id="{3D0C5BAF-0388-4242-A8E3-86D7C836DE6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椭圆 27">
            <a:extLst>
              <a:ext uri="{FF2B5EF4-FFF2-40B4-BE49-F238E27FC236}">
                <a16:creationId xmlns:a16="http://schemas.microsoft.com/office/drawing/2014/main" id="{3BDC7FF2-DBDA-444F-B1C1-89A6CD9C08C5}"/>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400985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1"/>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3" name="文本框 22"/>
          <p:cNvSpPr txBox="1"/>
          <p:nvPr/>
        </p:nvSpPr>
        <p:spPr>
          <a:xfrm>
            <a:off x="9795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2"/>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7" name="文本框 38"/>
          <p:cNvSpPr txBox="1"/>
          <p:nvPr/>
        </p:nvSpPr>
        <p:spPr>
          <a:xfrm>
            <a:off x="485943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3"/>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21" name="文本框 43"/>
          <p:cNvSpPr txBox="1"/>
          <p:nvPr/>
        </p:nvSpPr>
        <p:spPr>
          <a:xfrm>
            <a:off x="87392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22" name="矩形 21">
            <a:extLst>
              <a:ext uri="{FF2B5EF4-FFF2-40B4-BE49-F238E27FC236}">
                <a16:creationId xmlns:a16="http://schemas.microsoft.com/office/drawing/2014/main" id="{767BF7E2-4FC3-4AA0-9C6F-BFBA4549E47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id="{79AA4313-13DE-4435-A4C2-DC8E6A202AEB}"/>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id="{7221F693-3433-451C-AA79-92C95887A7A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420404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矩形 10"/>
          <p:cNvSpPr/>
          <p:nvPr/>
        </p:nvSpPr>
        <p:spPr>
          <a:xfrm rot="18765110">
            <a:off x="1410380" y="2161957"/>
            <a:ext cx="2880320" cy="288032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单击添加您的标题</a:t>
              </a:r>
            </a:p>
          </p:txBody>
        </p:sp>
      </p:grpSp>
      <p:sp>
        <p:nvSpPr>
          <p:cNvPr id="15" name="矩形 6"/>
          <p:cNvSpPr/>
          <p:nvPr/>
        </p:nvSpPr>
        <p:spPr>
          <a:xfrm>
            <a:off x="6191252" y="2785533"/>
            <a:ext cx="5185833" cy="2977738"/>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 7">
            <a:extLst>
              <a:ext uri="{FF2B5EF4-FFF2-40B4-BE49-F238E27FC236}">
                <a16:creationId xmlns:a16="http://schemas.microsoft.com/office/drawing/2014/main" id="{2A017D54-04EE-4DC7-8AD5-4C6F0D11E17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9" name="直接连接符 8">
            <a:extLst>
              <a:ext uri="{FF2B5EF4-FFF2-40B4-BE49-F238E27FC236}">
                <a16:creationId xmlns:a16="http://schemas.microsoft.com/office/drawing/2014/main" id="{85B19FEA-B845-4BDB-8606-5014DA14698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id="{FB5AF604-E8FE-4B7D-B908-26E0BAA1BCD3}"/>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827695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2" name="组合 11"/>
          <p:cNvGrpSpPr/>
          <p:nvPr/>
        </p:nvGrpSpPr>
        <p:grpSpPr>
          <a:xfrm>
            <a:off x="1709641" y="3252516"/>
            <a:ext cx="1371589" cy="1530349"/>
            <a:chOff x="1798024" y="2281555"/>
            <a:chExt cx="1371588"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1"/>
              </a:solidFill>
            </a:ln>
            <a:effec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2012</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5" name="椭圆 14"/>
          <p:cNvSpPr/>
          <p:nvPr/>
        </p:nvSpPr>
        <p:spPr>
          <a:xfrm>
            <a:off x="4146393" y="4336733"/>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7" name="组合 16"/>
          <p:cNvGrpSpPr/>
          <p:nvPr/>
        </p:nvGrpSpPr>
        <p:grpSpPr>
          <a:xfrm>
            <a:off x="3634829" y="2678128"/>
            <a:ext cx="1371589" cy="1530349"/>
            <a:chOff x="1798024" y="2281555"/>
            <a:chExt cx="1371588"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2"/>
              </a:solidFill>
            </a:ln>
            <a:effec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文本框 18"/>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0" name="椭圆 19"/>
          <p:cNvSpPr/>
          <p:nvPr/>
        </p:nvSpPr>
        <p:spPr>
          <a:xfrm>
            <a:off x="6038693" y="3801133"/>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2" name="组合 21"/>
          <p:cNvGrpSpPr/>
          <p:nvPr/>
        </p:nvGrpSpPr>
        <p:grpSpPr>
          <a:xfrm>
            <a:off x="5527129" y="2142528"/>
            <a:ext cx="1371589" cy="1530349"/>
            <a:chOff x="1798024" y="2281555"/>
            <a:chExt cx="1371588"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3"/>
              </a:solidFill>
            </a:ln>
            <a:effec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椭圆 24"/>
          <p:cNvSpPr/>
          <p:nvPr/>
        </p:nvSpPr>
        <p:spPr>
          <a:xfrm>
            <a:off x="7925281" y="3254909"/>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7" name="组合 26"/>
          <p:cNvGrpSpPr/>
          <p:nvPr/>
        </p:nvGrpSpPr>
        <p:grpSpPr>
          <a:xfrm>
            <a:off x="7413717" y="1596304"/>
            <a:ext cx="1371589" cy="1530349"/>
            <a:chOff x="1798024" y="2281555"/>
            <a:chExt cx="1371588"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4"/>
              </a:solidFill>
            </a:ln>
            <a:effec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28"/>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0" name="椭圆 29"/>
          <p:cNvSpPr/>
          <p:nvPr/>
        </p:nvSpPr>
        <p:spPr>
          <a:xfrm>
            <a:off x="9724101" y="2656065"/>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32" name="组合 31"/>
          <p:cNvGrpSpPr/>
          <p:nvPr/>
        </p:nvGrpSpPr>
        <p:grpSpPr>
          <a:xfrm>
            <a:off x="9212537" y="997460"/>
            <a:ext cx="1438915" cy="1530349"/>
            <a:chOff x="1798024" y="2281555"/>
            <a:chExt cx="1438914"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5"/>
              </a:solidFill>
            </a:ln>
            <a:effec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文本框 33"/>
            <p:cNvSpPr txBox="1"/>
            <p:nvPr/>
          </p:nvSpPr>
          <p:spPr>
            <a:xfrm>
              <a:off x="1971849" y="2651047"/>
              <a:ext cx="1265089"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5" name="矩形 34">
            <a:extLst>
              <a:ext uri="{FF2B5EF4-FFF2-40B4-BE49-F238E27FC236}">
                <a16:creationId xmlns:a16="http://schemas.microsoft.com/office/drawing/2014/main" id="{BAA2FCB9-E510-4D38-8D7D-71479C33B4A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6" name="直接连接符 35">
            <a:extLst>
              <a:ext uri="{FF2B5EF4-FFF2-40B4-BE49-F238E27FC236}">
                <a16:creationId xmlns:a16="http://schemas.microsoft.com/office/drawing/2014/main" id="{D3E7AAD0-9EC1-4683-A48F-A2E06D8E8A0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a16="http://schemas.microsoft.com/office/drawing/2014/main" id="{521C0ACA-86E6-4BC7-914A-E591A2DDA36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420517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75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75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75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par>
                          <p:cTn id="59" fill="hold">
                            <p:stCondLst>
                              <p:cond delay="1500"/>
                            </p:stCondLst>
                            <p:childTnLst>
                              <p:par>
                                <p:cTn id="60" presetID="22" presetClass="entr" presetSubtype="8"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75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47"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par>
                          <p:cTn id="70" fill="hold">
                            <p:stCondLst>
                              <p:cond delay="1000"/>
                            </p:stCondLst>
                            <p:childTnLst>
                              <p:par>
                                <p:cTn id="71" presetID="10"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left)">
                                      <p:cBhvr>
                                        <p:cTn id="77"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02</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工作完成情况</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77273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5" name="Text Box 40"/>
          <p:cNvSpPr txBox="1">
            <a:spLocks noChangeArrowheads="1"/>
          </p:cNvSpPr>
          <p:nvPr/>
        </p:nvSpPr>
        <p:spPr bwMode="gray">
          <a:xfrm>
            <a:off x="958594" y="5653946"/>
            <a:ext cx="3664357" cy="640173"/>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p:spPr>
        <p:txBody>
          <a:bodyPr lIns="0" tIns="0" rIns="0" bIns="0" anchor="ctr"/>
          <a:lstStyle/>
          <a:p>
            <a:pP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7" name="Text Box 40"/>
          <p:cNvSpPr txBox="1">
            <a:spLocks noChangeArrowheads="1"/>
          </p:cNvSpPr>
          <p:nvPr/>
        </p:nvSpPr>
        <p:spPr bwMode="gray">
          <a:xfrm>
            <a:off x="7535334" y="1549602"/>
            <a:ext cx="3639492" cy="640173"/>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p:spPr>
        <p:txBody>
          <a:bodyPr lIns="0" tIns="0" rIns="0" bIns="0" anchor="ctr"/>
          <a:lstStyle/>
          <a:p>
            <a:pPr algn="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9" name="矩形 28">
            <a:extLst>
              <a:ext uri="{FF2B5EF4-FFF2-40B4-BE49-F238E27FC236}">
                <a16:creationId xmlns:a16="http://schemas.microsoft.com/office/drawing/2014/main" id="{2BFDA45C-815C-491E-A5C7-254706B665F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id="{6102677A-6E42-4DA6-895F-72839E6C19D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id="{4DEE437B-05A1-40C4-9753-EF519E5EC72A}"/>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396887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2" name="TextBox 29"/>
          <p:cNvSpPr txBox="1"/>
          <p:nvPr/>
        </p:nvSpPr>
        <p:spPr>
          <a:xfrm>
            <a:off x="711655" y="3894808"/>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3" name="Oval 47"/>
          <p:cNvSpPr>
            <a:spLocks noChangeArrowheads="1"/>
          </p:cNvSpPr>
          <p:nvPr/>
        </p:nvSpPr>
        <p:spPr bwMode="auto">
          <a:xfrm>
            <a:off x="3282951" y="1521693"/>
            <a:ext cx="1654175" cy="1651000"/>
          </a:xfrm>
          <a:prstGeom prst="ellipse">
            <a:avLst/>
          </a:pr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48"/>
          <p:cNvSpPr>
            <a:spLocks noChangeArrowheads="1"/>
          </p:cNvSpPr>
          <p:nvPr/>
        </p:nvSpPr>
        <p:spPr bwMode="auto">
          <a:xfrm>
            <a:off x="5875338" y="2126532"/>
            <a:ext cx="441325" cy="441325"/>
          </a:xfrm>
          <a:prstGeom prst="ellipse">
            <a:avLst/>
          </a:prstGeom>
          <a:noFill/>
          <a:ln>
            <a:solidFill>
              <a:schemeClr val="accent1"/>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50"/>
          <p:cNvSpPr>
            <a:spLocks noChangeArrowheads="1"/>
          </p:cNvSpPr>
          <p:nvPr/>
        </p:nvSpPr>
        <p:spPr bwMode="auto">
          <a:xfrm>
            <a:off x="3282951" y="3580682"/>
            <a:ext cx="1654175" cy="1654175"/>
          </a:xfrm>
          <a:prstGeom prst="ellipse">
            <a:avLst/>
          </a:pr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Oval 51"/>
          <p:cNvSpPr>
            <a:spLocks noChangeArrowheads="1"/>
          </p:cNvSpPr>
          <p:nvPr/>
        </p:nvSpPr>
        <p:spPr bwMode="auto">
          <a:xfrm>
            <a:off x="5875338" y="4185519"/>
            <a:ext cx="441325" cy="444500"/>
          </a:xfrm>
          <a:prstGeom prst="ellipse">
            <a:avLst/>
          </a:prstGeom>
          <a:noFill/>
          <a:ln>
            <a:solidFill>
              <a:schemeClr val="accent3"/>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C</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Oval 55"/>
          <p:cNvSpPr>
            <a:spLocks noChangeArrowheads="1"/>
          </p:cNvSpPr>
          <p:nvPr/>
        </p:nvSpPr>
        <p:spPr bwMode="auto">
          <a:xfrm>
            <a:off x="7254877" y="2551981"/>
            <a:ext cx="1654175" cy="1652587"/>
          </a:xfrm>
          <a:prstGeom prst="ellipse">
            <a:avLst/>
          </a:pr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Oval 56"/>
          <p:cNvSpPr>
            <a:spLocks noChangeArrowheads="1"/>
          </p:cNvSpPr>
          <p:nvPr/>
        </p:nvSpPr>
        <p:spPr bwMode="auto">
          <a:xfrm>
            <a:off x="5875338" y="3155231"/>
            <a:ext cx="441325" cy="444500"/>
          </a:xfrm>
          <a:prstGeom prst="ellipse">
            <a:avLst/>
          </a:prstGeom>
          <a:noFill/>
          <a:ln>
            <a:solidFill>
              <a:schemeClr val="accent2"/>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B</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Oval 57"/>
          <p:cNvSpPr>
            <a:spLocks noChangeArrowheads="1"/>
          </p:cNvSpPr>
          <p:nvPr/>
        </p:nvSpPr>
        <p:spPr bwMode="auto">
          <a:xfrm>
            <a:off x="7254877" y="4614143"/>
            <a:ext cx="1654175" cy="1649412"/>
          </a:xfrm>
          <a:prstGeom prst="ellipse">
            <a:avLst/>
          </a:pr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59"/>
          <p:cNvSpPr>
            <a:spLocks noChangeArrowheads="1"/>
          </p:cNvSpPr>
          <p:nvPr/>
        </p:nvSpPr>
        <p:spPr bwMode="auto">
          <a:xfrm>
            <a:off x="5875338" y="5217393"/>
            <a:ext cx="441325" cy="442912"/>
          </a:xfrm>
          <a:prstGeom prst="ellipse">
            <a:avLst/>
          </a:prstGeom>
          <a:noFill/>
          <a:ln>
            <a:solidFill>
              <a:schemeClr val="accent4"/>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D</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7" name="矩形 36">
            <a:extLst>
              <a:ext uri="{FF2B5EF4-FFF2-40B4-BE49-F238E27FC236}">
                <a16:creationId xmlns:a16="http://schemas.microsoft.com/office/drawing/2014/main" id="{5AC26797-297F-4FFB-A254-6062169BD6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8" name="直接连接符 37">
            <a:extLst>
              <a:ext uri="{FF2B5EF4-FFF2-40B4-BE49-F238E27FC236}">
                <a16:creationId xmlns:a16="http://schemas.microsoft.com/office/drawing/2014/main" id="{319904AC-5229-44F8-BBF8-3E8532359EF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id="{0CDE2F99-1BB4-4E14-ADEC-39EB8C125BEC}"/>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8440160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Box 9"/>
          <p:cNvSpPr txBox="1"/>
          <p:nvPr/>
        </p:nvSpPr>
        <p:spPr>
          <a:xfrm>
            <a:off x="7632700" y="2527301"/>
            <a:ext cx="3439584" cy="1615827"/>
          </a:xfrm>
          <a:prstGeom prst="rect">
            <a:avLst/>
          </a:prstGeom>
          <a:noFill/>
        </p:spPr>
        <p:txBody>
          <a:bodyPr>
            <a:spAutoFit/>
          </a:bodyPr>
          <a:lstStyle/>
          <a:p>
            <a:pP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0"/>
          <p:cNvSpPr txBox="1"/>
          <p:nvPr/>
        </p:nvSpPr>
        <p:spPr>
          <a:xfrm>
            <a:off x="1295401" y="2527301"/>
            <a:ext cx="3441700" cy="1615827"/>
          </a:xfrm>
          <a:prstGeom prst="rect">
            <a:avLst/>
          </a:prstGeom>
          <a:noFill/>
        </p:spPr>
        <p:txBody>
          <a:bodyPr>
            <a:spAutoFit/>
          </a:bodyPr>
          <a:lstStyle/>
          <a:p>
            <a:pPr algn="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TextBox 11"/>
          <p:cNvSpPr txBox="1"/>
          <p:nvPr/>
        </p:nvSpPr>
        <p:spPr>
          <a:xfrm>
            <a:off x="4375151" y="4798485"/>
            <a:ext cx="3441700" cy="1615827"/>
          </a:xfrm>
          <a:prstGeom prst="rect">
            <a:avLst/>
          </a:prstGeom>
          <a:noFill/>
        </p:spPr>
        <p:txBody>
          <a:bodyPr>
            <a:spAutoFit/>
          </a:bodyPr>
          <a:lstStyle/>
          <a:p>
            <a:pPr algn="ct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39317" y="2794001"/>
            <a:ext cx="1132416" cy="1530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a16="http://schemas.microsoft.com/office/drawing/2014/main" id="{2360F866-6FCA-4725-9881-223758BDFD6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id="{C7769D61-46F9-4A09-9C60-742921223EF6}"/>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id="{3444D92A-099F-4D73-8572-587FE958264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628857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7"/>
          <p:cNvSpPr>
            <a:spLocks noChangeArrowheads="1"/>
          </p:cNvSpPr>
          <p:nvPr/>
        </p:nvSpPr>
        <p:spPr bwMode="auto">
          <a:xfrm>
            <a:off x="8015817" y="1767418"/>
            <a:ext cx="3073400" cy="4044949"/>
          </a:xfrm>
          <a:prstGeom prst="rect">
            <a:avLst/>
          </a:prstGeom>
          <a:noFill/>
          <a:ln w="25400">
            <a:solidFill>
              <a:schemeClr val="accent1"/>
            </a:solidFill>
            <a:bevel/>
            <a:headEnd/>
            <a:tailEnd/>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8"/>
          <p:cNvSpPr>
            <a:spLocks noChangeArrowheads="1"/>
          </p:cNvSpPr>
          <p:nvPr/>
        </p:nvSpPr>
        <p:spPr bwMode="auto">
          <a:xfrm>
            <a:off x="9745134" y="538480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accent1"/>
            </a:solid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3" name="组合 2"/>
          <p:cNvGrpSpPr>
            <a:grpSpLocks/>
          </p:cNvGrpSpPr>
          <p:nvPr/>
        </p:nvGrpSpPr>
        <p:grpSpPr bwMode="auto">
          <a:xfrm>
            <a:off x="10107084" y="5547785"/>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accent2"/>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9" name="矩形 28">
            <a:extLst>
              <a:ext uri="{FF2B5EF4-FFF2-40B4-BE49-F238E27FC236}">
                <a16:creationId xmlns:a16="http://schemas.microsoft.com/office/drawing/2014/main" id="{909817A0-DB88-4960-9378-FEA9DE719C45}"/>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id="{4D0EA3D7-1E6D-41E5-A69D-DE850A09B6D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id="{9DFDC30C-FD55-41D0-B6CF-9523543ECF0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9882542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33"/>
              <p:cNvSpPr>
                <a:spLocks noChangeArrowheads="1"/>
              </p:cNvSpPr>
              <p:nvPr/>
            </p:nvSpPr>
            <p:spPr bwMode="auto">
              <a:xfrm>
                <a:off x="3707" y="2251"/>
                <a:ext cx="77" cy="82"/>
              </a:xfrm>
              <a:prstGeom prst="ellipse">
                <a:avLst/>
              </a:pr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35"/>
              <p:cNvSpPr>
                <a:spLocks noChangeArrowheads="1"/>
              </p:cNvSpPr>
              <p:nvPr/>
            </p:nvSpPr>
            <p:spPr bwMode="auto">
              <a:xfrm>
                <a:off x="4136" y="2251"/>
                <a:ext cx="78" cy="82"/>
              </a:xfrm>
              <a:prstGeom prst="ellipse">
                <a:avLst/>
              </a:pr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37"/>
              <p:cNvSpPr>
                <a:spLocks noChangeArrowheads="1"/>
              </p:cNvSpPr>
              <p:nvPr/>
            </p:nvSpPr>
            <p:spPr bwMode="auto">
              <a:xfrm>
                <a:off x="3813" y="2036"/>
                <a:ext cx="82" cy="82"/>
              </a:xfrm>
              <a:prstGeom prst="ellipse">
                <a:avLst/>
              </a:pr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Oval 39"/>
              <p:cNvSpPr>
                <a:spLocks noChangeArrowheads="1"/>
              </p:cNvSpPr>
              <p:nvPr/>
            </p:nvSpPr>
            <p:spPr bwMode="auto">
              <a:xfrm>
                <a:off x="4026" y="2036"/>
                <a:ext cx="82" cy="82"/>
              </a:xfrm>
              <a:prstGeom prst="ellipse">
                <a:avLst/>
              </a:pr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chemeClr val="bg1"/>
                </a:solid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Oval 14"/>
              <p:cNvSpPr>
                <a:spLocks noChangeArrowheads="1"/>
              </p:cNvSpPr>
              <p:nvPr/>
            </p:nvSpPr>
            <p:spPr bwMode="auto">
              <a:xfrm>
                <a:off x="2936212" y="6843547"/>
                <a:ext cx="146050" cy="152400"/>
              </a:xfrm>
              <a:prstGeom prst="ellipse">
                <a:avLst/>
              </a:prstGeom>
              <a:grpFill/>
              <a:ln w="9525">
                <a:solidFill>
                  <a:schemeClr val="bg1"/>
                </a:solidFill>
                <a:round/>
                <a:headEnd/>
                <a:tailEnd/>
              </a:ln>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1" name="矩形 50">
            <a:extLst>
              <a:ext uri="{FF2B5EF4-FFF2-40B4-BE49-F238E27FC236}">
                <a16:creationId xmlns:a16="http://schemas.microsoft.com/office/drawing/2014/main" id="{66168E48-869A-4816-B6CD-D898E032B37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52" name="直接连接符 51">
            <a:extLst>
              <a:ext uri="{FF2B5EF4-FFF2-40B4-BE49-F238E27FC236}">
                <a16:creationId xmlns:a16="http://schemas.microsoft.com/office/drawing/2014/main" id="{DCF86889-3BDB-4045-840A-B4ABA6005F8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椭圆 52">
            <a:extLst>
              <a:ext uri="{FF2B5EF4-FFF2-40B4-BE49-F238E27FC236}">
                <a16:creationId xmlns:a16="http://schemas.microsoft.com/office/drawing/2014/main" id="{CFCF5F0A-06E2-4FEC-AB62-9AE6129D84DD}"/>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28108481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ppt_x"/>
                                          </p:val>
                                        </p:tav>
                                        <p:tav tm="100000">
                                          <p:val>
                                            <p:strVal val="#ppt_x"/>
                                          </p:val>
                                        </p:tav>
                                      </p:tavLst>
                                    </p:anim>
                                    <p:anim calcmode="lin" valueType="num">
                                      <p:cBhvr additive="base">
                                        <p:cTn id="16" dur="500" fill="hold"/>
                                        <p:tgtEl>
                                          <p:spTgt spid="4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ppt_x"/>
                                          </p:val>
                                        </p:tav>
                                        <p:tav tm="100000">
                                          <p:val>
                                            <p:strVal val="#ppt_x"/>
                                          </p:val>
                                        </p:tav>
                                      </p:tavLst>
                                    </p:anim>
                                    <p:anim calcmode="lin" valueType="num">
                                      <p:cBhvr additive="base">
                                        <p:cTn id="44" dur="500" fill="hold"/>
                                        <p:tgtEl>
                                          <p:spTgt spid="4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03</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成功项目展示</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1676402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accent2"/>
            </a:solidFill>
          </a:ln>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accent3"/>
            </a:solidFill>
          </a:ln>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accent1"/>
            </a:solidFill>
          </a:ln>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chemeClr val="bg1"/>
          </a:solidFill>
          <a:ln>
            <a:noFill/>
          </a:ln>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chemeClr val="bg1"/>
          </a:solidFill>
          <a:ln>
            <a:noFill/>
          </a:ln>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chemeClr val="bg1"/>
          </a:solidFill>
          <a:ln>
            <a:noFill/>
          </a:ln>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14" name="矩形 13">
            <a:extLst>
              <a:ext uri="{FF2B5EF4-FFF2-40B4-BE49-F238E27FC236}">
                <a16:creationId xmlns:a16="http://schemas.microsoft.com/office/drawing/2014/main" id="{9D981A6D-C682-4C1A-8187-586A0981E78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8" name="直接连接符 17">
            <a:extLst>
              <a:ext uri="{FF2B5EF4-FFF2-40B4-BE49-F238E27FC236}">
                <a16:creationId xmlns:a16="http://schemas.microsoft.com/office/drawing/2014/main" id="{A20F9E98-7CC6-41F8-9C22-FE282918536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椭圆 18">
            <a:extLst>
              <a:ext uri="{FF2B5EF4-FFF2-40B4-BE49-F238E27FC236}">
                <a16:creationId xmlns:a16="http://schemas.microsoft.com/office/drawing/2014/main" id="{3FA2A7D9-C812-4977-8EB1-1E8EE87D253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930574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2"/>
              </a:solidFill>
              <a:bevel/>
              <a:headEnd/>
              <a:tailEnd/>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1"/>
              </a:solidFill>
              <a:bevel/>
              <a:headEnd/>
              <a:tailEnd/>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4"/>
              </a:solidFill>
              <a:bevel/>
              <a:headEnd/>
              <a:tailEnd/>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3"/>
              </a:solidFill>
              <a:bevel/>
              <a:headEnd/>
              <a:tailEnd/>
            </a:ln>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矩形 31">
            <a:extLst>
              <a:ext uri="{FF2B5EF4-FFF2-40B4-BE49-F238E27FC236}">
                <a16:creationId xmlns:a16="http://schemas.microsoft.com/office/drawing/2014/main" id="{C7C91613-7138-44F3-9E87-F431EC9300BA}"/>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3" name="直接连接符 32">
            <a:extLst>
              <a:ext uri="{FF2B5EF4-FFF2-40B4-BE49-F238E27FC236}">
                <a16:creationId xmlns:a16="http://schemas.microsoft.com/office/drawing/2014/main" id="{42D51F50-828F-4C54-B5F5-E3B445FC534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椭圆 33">
            <a:extLst>
              <a:ext uri="{FF2B5EF4-FFF2-40B4-BE49-F238E27FC236}">
                <a16:creationId xmlns:a16="http://schemas.microsoft.com/office/drawing/2014/main" id="{9E1C77B8-DEDE-42B8-9D50-F11D5B6B56B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21617813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750"/>
                                        <p:tgtEl>
                                          <p:spTgt spid="10"/>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750"/>
                                        <p:tgtEl>
                                          <p:spTgt spid="19"/>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75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750"/>
                                        <p:tgtEl>
                                          <p:spTgt spid="24"/>
                                        </p:tgtEl>
                                      </p:cBhvr>
                                    </p:animEffect>
                                    <p:anim calcmode="lin" valueType="num">
                                      <p:cBhvr>
                                        <p:cTn id="30" dur="750" fill="hold"/>
                                        <p:tgtEl>
                                          <p:spTgt spid="24"/>
                                        </p:tgtEl>
                                        <p:attrNameLst>
                                          <p:attrName>ppt_x</p:attrName>
                                        </p:attrNameLst>
                                      </p:cBhvr>
                                      <p:tavLst>
                                        <p:tav tm="0">
                                          <p:val>
                                            <p:strVal val="#ppt_x"/>
                                          </p:val>
                                        </p:tav>
                                        <p:tav tm="100000">
                                          <p:val>
                                            <p:strVal val="#ppt_x"/>
                                          </p:val>
                                        </p:tav>
                                      </p:tavLst>
                                    </p:anim>
                                    <p:anim calcmode="lin" valueType="num">
                                      <p:cBhvr>
                                        <p:cTn id="31" dur="7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750"/>
                            </p:stCondLst>
                            <p:childTnLst>
                              <p:par>
                                <p:cTn id="33" presetID="10"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750"/>
                                        <p:tgtEl>
                                          <p:spTgt spid="25"/>
                                        </p:tgtEl>
                                      </p:cBhvr>
                                    </p:animEffect>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750"/>
                                        <p:tgtEl>
                                          <p:spTgt spid="26"/>
                                        </p:tgtEl>
                                      </p:cBhvr>
                                    </p:animEffect>
                                    <p:anim calcmode="lin" valueType="num">
                                      <p:cBhvr>
                                        <p:cTn id="40" dur="750" fill="hold"/>
                                        <p:tgtEl>
                                          <p:spTgt spid="26"/>
                                        </p:tgtEl>
                                        <p:attrNameLst>
                                          <p:attrName>ppt_x</p:attrName>
                                        </p:attrNameLst>
                                      </p:cBhvr>
                                      <p:tavLst>
                                        <p:tav tm="0">
                                          <p:val>
                                            <p:strVal val="#ppt_x"/>
                                          </p:val>
                                        </p:tav>
                                        <p:tav tm="100000">
                                          <p:val>
                                            <p:strVal val="#ppt_x"/>
                                          </p:val>
                                        </p:tav>
                                      </p:tavLst>
                                    </p:anim>
                                    <p:anim calcmode="lin" valueType="num">
                                      <p:cBhvr>
                                        <p:cTn id="41" dur="75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2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750"/>
                                        <p:tgtEl>
                                          <p:spTgt spid="27"/>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750"/>
                                        <p:tgtEl>
                                          <p:spTgt spid="28"/>
                                        </p:tgtEl>
                                      </p:cBhvr>
                                    </p:animEffect>
                                    <p:anim calcmode="lin" valueType="num">
                                      <p:cBhvr>
                                        <p:cTn id="50" dur="750" fill="hold"/>
                                        <p:tgtEl>
                                          <p:spTgt spid="28"/>
                                        </p:tgtEl>
                                        <p:attrNameLst>
                                          <p:attrName>ppt_x</p:attrName>
                                        </p:attrNameLst>
                                      </p:cBhvr>
                                      <p:tavLst>
                                        <p:tav tm="0">
                                          <p:val>
                                            <p:strVal val="#ppt_x"/>
                                          </p:val>
                                        </p:tav>
                                        <p:tav tm="100000">
                                          <p:val>
                                            <p:strVal val="#ppt_x"/>
                                          </p:val>
                                        </p:tav>
                                      </p:tavLst>
                                    </p:anim>
                                    <p:anim calcmode="lin" valueType="num">
                                      <p:cBhvr>
                                        <p:cTn id="51" dur="750" fill="hold"/>
                                        <p:tgtEl>
                                          <p:spTgt spid="28"/>
                                        </p:tgtEl>
                                        <p:attrNameLst>
                                          <p:attrName>ppt_y</p:attrName>
                                        </p:attrNameLst>
                                      </p:cBhvr>
                                      <p:tavLst>
                                        <p:tav tm="0">
                                          <p:val>
                                            <p:strVal val="#ppt_y+.1"/>
                                          </p:val>
                                        </p:tav>
                                        <p:tav tm="100000">
                                          <p:val>
                                            <p:strVal val="#ppt_y"/>
                                          </p:val>
                                        </p:tav>
                                      </p:tavLst>
                                    </p:anim>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750"/>
                                        <p:tgtEl>
                                          <p:spTgt spid="29"/>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750"/>
                                        <p:tgtEl>
                                          <p:spTgt spid="30"/>
                                        </p:tgtEl>
                                      </p:cBhvr>
                                    </p:animEffect>
                                    <p:anim calcmode="lin" valueType="num">
                                      <p:cBhvr>
                                        <p:cTn id="60" dur="750" fill="hold"/>
                                        <p:tgtEl>
                                          <p:spTgt spid="30"/>
                                        </p:tgtEl>
                                        <p:attrNameLst>
                                          <p:attrName>ppt_x</p:attrName>
                                        </p:attrNameLst>
                                      </p:cBhvr>
                                      <p:tavLst>
                                        <p:tav tm="0">
                                          <p:val>
                                            <p:strVal val="#ppt_x"/>
                                          </p:val>
                                        </p:tav>
                                        <p:tav tm="100000">
                                          <p:val>
                                            <p:strVal val="#ppt_x"/>
                                          </p:val>
                                        </p:tav>
                                      </p:tavLst>
                                    </p:anim>
                                    <p:anim calcmode="lin" valueType="num">
                                      <p:cBhvr>
                                        <p:cTn id="61"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750"/>
                                        <p:tgtEl>
                                          <p:spTgt spid="3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iterate type="wd">
                                    <p:tmPct val="10000"/>
                                  </p:iterate>
                                  <p:childTnLst>
                                    <p:set>
                                      <p:cBhvr>
                                        <p:cTn id="70" dur="1" fill="hold">
                                          <p:stCondLst>
                                            <p:cond delay="0"/>
                                          </p:stCondLst>
                                        </p:cTn>
                                        <p:tgtEl>
                                          <p:spTgt spid="22">
                                            <p:txEl>
                                              <p:pRg st="0" end="0"/>
                                            </p:txEl>
                                          </p:spTgt>
                                        </p:tgtEl>
                                        <p:attrNameLst>
                                          <p:attrName>style.visibility</p:attrName>
                                        </p:attrNameLst>
                                      </p:cBhvr>
                                      <p:to>
                                        <p:strVal val="visible"/>
                                      </p:to>
                                    </p:set>
                                    <p:animEffect transition="in" filter="wipe(left)">
                                      <p:cBhvr>
                                        <p:cTn id="71"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2</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3</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id="{29079035-28CF-46D7-97BC-F62BD11BFA4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1" name="直接连接符 30">
            <a:extLst>
              <a:ext uri="{FF2B5EF4-FFF2-40B4-BE49-F238E27FC236}">
                <a16:creationId xmlns:a16="http://schemas.microsoft.com/office/drawing/2014/main" id="{27F2963C-98A7-430C-8D61-4F87ADB2BC7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a16="http://schemas.microsoft.com/office/drawing/2014/main" id="{60AF21E4-3589-4E7A-BEED-0CDA9286693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7266550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3" name="TextBox 4"/>
          <p:cNvSpPr txBox="1"/>
          <p:nvPr/>
        </p:nvSpPr>
        <p:spPr>
          <a:xfrm>
            <a:off x="6798793" y="2287746"/>
            <a:ext cx="4844387" cy="3323987"/>
          </a:xfrm>
          <a:prstGeom prst="rect">
            <a:avLst/>
          </a:prstGeom>
          <a:noFill/>
        </p:spPr>
        <p:txBody>
          <a:bodyPr wrap="square" lIns="0" tIns="0" rIns="0" bIns="0" rtlCol="0">
            <a:spAutoFit/>
          </a:bodyPr>
          <a:lstStyle/>
          <a:p>
            <a:pPr algn="just">
              <a:lnSpc>
                <a:spcPct val="150000"/>
              </a:lnSpc>
            </a:pPr>
            <a:r>
              <a:rPr lang="zh-CN" altLang="en-US" sz="11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年，未来将在香港和深圳两地上市，是中国最大的通信设备上市公司。</a:t>
            </a:r>
          </a:p>
          <a:p>
            <a:pPr algn="just">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9" name="矩形 8">
            <a:extLst>
              <a:ext uri="{FF2B5EF4-FFF2-40B4-BE49-F238E27FC236}">
                <a16:creationId xmlns:a16="http://schemas.microsoft.com/office/drawing/2014/main" id="{C26B9191-3E17-4A17-8114-EDD6BC50FF2B}"/>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id="{91882B57-972F-4152-9336-8719D7D3D5C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id="{A1865390-079E-49B8-A4F2-181D37E34CA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84980818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bg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4" name="组合 13"/>
          <p:cNvGrpSpPr/>
          <p:nvPr/>
        </p:nvGrpSpPr>
        <p:grpSpPr>
          <a:xfrm>
            <a:off x="3719736" y="3429001"/>
            <a:ext cx="609011" cy="1290631"/>
            <a:chOff x="3718942" y="3429000"/>
            <a:chExt cx="609010" cy="1290630"/>
          </a:xfrm>
          <a:solidFill>
            <a:schemeClr val="bg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7" name="组合 16"/>
          <p:cNvGrpSpPr/>
          <p:nvPr/>
        </p:nvGrpSpPr>
        <p:grpSpPr>
          <a:xfrm>
            <a:off x="4943872" y="2348880"/>
            <a:ext cx="624299" cy="1296144"/>
            <a:chOff x="4943078" y="2348880"/>
            <a:chExt cx="624298" cy="1296144"/>
          </a:xfrm>
          <a:solidFill>
            <a:schemeClr val="bg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组合 19"/>
          <p:cNvGrpSpPr/>
          <p:nvPr/>
        </p:nvGrpSpPr>
        <p:grpSpPr>
          <a:xfrm>
            <a:off x="5987988" y="3429001"/>
            <a:ext cx="624299" cy="1290631"/>
            <a:chOff x="5987194" y="3429000"/>
            <a:chExt cx="624298" cy="1290630"/>
          </a:xfrm>
          <a:solidFill>
            <a:schemeClr val="bg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3" name="组合 22"/>
          <p:cNvGrpSpPr/>
          <p:nvPr/>
        </p:nvGrpSpPr>
        <p:grpSpPr>
          <a:xfrm>
            <a:off x="8472264" y="3429001"/>
            <a:ext cx="624299" cy="1290631"/>
            <a:chOff x="8471470" y="3429000"/>
            <a:chExt cx="624298" cy="1290630"/>
          </a:xfrm>
          <a:solidFill>
            <a:schemeClr val="bg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6" name="组合 25"/>
          <p:cNvGrpSpPr/>
          <p:nvPr/>
        </p:nvGrpSpPr>
        <p:grpSpPr>
          <a:xfrm>
            <a:off x="7660333" y="2348880"/>
            <a:ext cx="590289" cy="1296144"/>
            <a:chOff x="7659538" y="2348880"/>
            <a:chExt cx="590289" cy="1296144"/>
          </a:xfrm>
          <a:solidFill>
            <a:schemeClr val="bg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心形 30"/>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椭圆形标注 33"/>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60" name="矩形 59">
            <a:extLst>
              <a:ext uri="{FF2B5EF4-FFF2-40B4-BE49-F238E27FC236}">
                <a16:creationId xmlns:a16="http://schemas.microsoft.com/office/drawing/2014/main" id="{E9BB6237-CFFF-4D34-8574-72C8E70FE1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61" name="直接连接符 60">
            <a:extLst>
              <a:ext uri="{FF2B5EF4-FFF2-40B4-BE49-F238E27FC236}">
                <a16:creationId xmlns:a16="http://schemas.microsoft.com/office/drawing/2014/main" id="{2FB8DF96-B081-49F3-8610-CD5CDF2B67F2}"/>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2" name="椭圆 61">
            <a:extLst>
              <a:ext uri="{FF2B5EF4-FFF2-40B4-BE49-F238E27FC236}">
                <a16:creationId xmlns:a16="http://schemas.microsoft.com/office/drawing/2014/main" id="{FB8A7869-EE95-40BC-B5A4-A9EFDA960B87}"/>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67308975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right)">
                                      <p:cBhvr>
                                        <p:cTn id="19" dur="500"/>
                                        <p:tgtEl>
                                          <p:spTgt spid="54"/>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500"/>
                                        <p:tgtEl>
                                          <p:spTgt spid="1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wipe(left)">
                                      <p:cBhvr>
                                        <p:cTn id="43" dur="500"/>
                                        <p:tgtEl>
                                          <p:spTgt spid="56"/>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500"/>
                                        <p:tgtEl>
                                          <p:spTgt spid="2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500"/>
                                        <p:tgtEl>
                                          <p:spTgt spid="4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wipe(left)">
                                      <p:cBhvr>
                                        <p:cTn id="55" dur="500"/>
                                        <p:tgtEl>
                                          <p:spTgt spid="57"/>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down)">
                                      <p:cBhvr>
                                        <p:cTn id="59" dur="500"/>
                                        <p:tgtEl>
                                          <p:spTgt spid="2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500"/>
                                        <p:tgtEl>
                                          <p:spTgt spid="58"/>
                                        </p:tgtEl>
                                      </p:cBhvr>
                                    </p:animEffect>
                                  </p:childTnLst>
                                </p:cTn>
                              </p:par>
                            </p:childTnLst>
                          </p:cTn>
                        </p:par>
                        <p:par>
                          <p:cTn id="68" fill="hold">
                            <p:stCondLst>
                              <p:cond delay="8000"/>
                            </p:stCondLst>
                            <p:childTnLst>
                              <p:par>
                                <p:cTn id="69" presetID="22" presetClass="entr" presetSubtype="1" fill="hold"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childTnLst>
                          </p:cTn>
                        </p:par>
                        <p:par>
                          <p:cTn id="76" fill="hold">
                            <p:stCondLst>
                              <p:cond delay="9000"/>
                            </p:stCondLst>
                            <p:childTnLst>
                              <p:par>
                                <p:cTn id="77" presetID="22" presetClass="entr" presetSubtype="8" fill="hold" grpId="0" nodeType="after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wipe(left)">
                                      <p:cBhvr>
                                        <p:cTn id="7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04</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明年工作计划</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3629863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bwMode="auto">
            <a:xfrm>
              <a:off x="1552084" y="1411263"/>
              <a:ext cx="948800" cy="95006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椭圆 22"/>
            <p:cNvSpPr/>
            <p:nvPr/>
          </p:nvSpPr>
          <p:spPr bwMode="auto">
            <a:xfrm>
              <a:off x="3288808" y="1411263"/>
              <a:ext cx="948801" cy="95006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椭圆 28"/>
            <p:cNvSpPr/>
            <p:nvPr/>
          </p:nvSpPr>
          <p:spPr bwMode="auto">
            <a:xfrm>
              <a:off x="5029333" y="1411263"/>
              <a:ext cx="948801" cy="95006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椭圆 34"/>
            <p:cNvSpPr/>
            <p:nvPr/>
          </p:nvSpPr>
          <p:spPr bwMode="auto">
            <a:xfrm>
              <a:off x="6722985" y="1411263"/>
              <a:ext cx="948800" cy="950068"/>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燕尾形 40"/>
            <p:cNvSpPr/>
            <p:nvPr/>
          </p:nvSpPr>
          <p:spPr>
            <a:xfrm>
              <a:off x="2863029"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燕尾形 43"/>
            <p:cNvSpPr/>
            <p:nvPr/>
          </p:nvSpPr>
          <p:spPr>
            <a:xfrm>
              <a:off x="6340300"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燕尾形 46"/>
            <p:cNvSpPr/>
            <p:nvPr/>
          </p:nvSpPr>
          <p:spPr>
            <a:xfrm>
              <a:off x="4630167"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8" name="矩形 47">
            <a:extLst>
              <a:ext uri="{FF2B5EF4-FFF2-40B4-BE49-F238E27FC236}">
                <a16:creationId xmlns:a16="http://schemas.microsoft.com/office/drawing/2014/main" id="{EF0294FD-C292-4C2A-866C-F649E28B8EB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49" name="直接连接符 48">
            <a:extLst>
              <a:ext uri="{FF2B5EF4-FFF2-40B4-BE49-F238E27FC236}">
                <a16:creationId xmlns:a16="http://schemas.microsoft.com/office/drawing/2014/main" id="{D725EA87-BE66-4F55-AC13-1CD4A4EDC3E1}"/>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椭圆 49">
            <a:extLst>
              <a:ext uri="{FF2B5EF4-FFF2-40B4-BE49-F238E27FC236}">
                <a16:creationId xmlns:a16="http://schemas.microsoft.com/office/drawing/2014/main" id="{F1A793C9-8348-49EE-ABF1-F4DAADE5D52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247194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0-#ppt_w/2"/>
                                          </p:val>
                                        </p:tav>
                                        <p:tav tm="100000">
                                          <p:val>
                                            <p:strVal val="#ppt_x"/>
                                          </p:val>
                                        </p:tav>
                                      </p:tavLst>
                                    </p:anim>
                                    <p:anim calcmode="lin" valueType="num">
                                      <p:cBhvr additive="base">
                                        <p:cTn id="33" dur="500" fill="hold"/>
                                        <p:tgtEl>
                                          <p:spTgt spid="4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0-#ppt_w/2"/>
                                          </p:val>
                                        </p:tav>
                                        <p:tav tm="100000">
                                          <p:val>
                                            <p:strVal val="#ppt_x"/>
                                          </p:val>
                                        </p:tav>
                                      </p:tavLst>
                                    </p:anim>
                                    <p:anim calcmode="lin" valueType="num">
                                      <p:cBhvr additive="base">
                                        <p:cTn id="38" dur="500" fill="hold"/>
                                        <p:tgtEl>
                                          <p:spTgt spid="3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559496"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75%</a:t>
            </a:r>
            <a:endParaRPr lang="zh-CN" altLang="en-US"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椭圆 10"/>
          <p:cNvSpPr/>
          <p:nvPr/>
        </p:nvSpPr>
        <p:spPr>
          <a:xfrm>
            <a:off x="3983765"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50%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a:xfrm>
            <a:off x="6408035"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25%</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椭圆 12"/>
          <p:cNvSpPr/>
          <p:nvPr/>
        </p:nvSpPr>
        <p:spPr>
          <a:xfrm>
            <a:off x="8832304"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椭圆 85"/>
          <p:cNvSpPr/>
          <p:nvPr/>
        </p:nvSpPr>
        <p:spPr>
          <a:xfrm>
            <a:off x="1559496" y="2203748"/>
            <a:ext cx="18002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椭圆 85"/>
          <p:cNvSpPr/>
          <p:nvPr/>
        </p:nvSpPr>
        <p:spPr>
          <a:xfrm>
            <a:off x="4883866" y="2203748"/>
            <a:ext cx="9001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椭圆 85"/>
          <p:cNvSpPr/>
          <p:nvPr/>
        </p:nvSpPr>
        <p:spPr>
          <a:xfrm>
            <a:off x="7308135" y="2203749"/>
            <a:ext cx="900100" cy="9001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椭圆 85"/>
          <p:cNvSpPr/>
          <p:nvPr/>
        </p:nvSpPr>
        <p:spPr>
          <a:xfrm>
            <a:off x="9732405" y="2203331"/>
            <a:ext cx="417279" cy="10172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0"/>
          <p:cNvSpPr txBox="1"/>
          <p:nvPr/>
        </p:nvSpPr>
        <p:spPr>
          <a:xfrm>
            <a:off x="1235554"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19" name="TextBox 92"/>
          <p:cNvSpPr txBox="1"/>
          <p:nvPr/>
        </p:nvSpPr>
        <p:spPr>
          <a:xfrm>
            <a:off x="3765611"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0" name="TextBox 93"/>
          <p:cNvSpPr txBox="1"/>
          <p:nvPr/>
        </p:nvSpPr>
        <p:spPr>
          <a:xfrm>
            <a:off x="6189881"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21" name="TextBox 94"/>
          <p:cNvSpPr txBox="1"/>
          <p:nvPr/>
        </p:nvSpPr>
        <p:spPr>
          <a:xfrm>
            <a:off x="8614150"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2" name="矩形 21">
            <a:extLst>
              <a:ext uri="{FF2B5EF4-FFF2-40B4-BE49-F238E27FC236}">
                <a16:creationId xmlns:a16="http://schemas.microsoft.com/office/drawing/2014/main" id="{F5E4A040-2FA3-492A-A36A-7D384C9A972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id="{DE13932B-7B7C-49FF-B6C6-0D38C70B10FC}"/>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id="{E57ECD5C-B8B9-40E6-88CD-25DCC2D3E5F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3089910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1000"/>
                                        <p:tgtEl>
                                          <p:spTgt spid="1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heel(1)">
                                      <p:cBhvr>
                                        <p:cTn id="10" dur="1000"/>
                                        <p:tgtEl>
                                          <p:spTgt spid="14"/>
                                        </p:tgtEl>
                                      </p:cBhvr>
                                    </p:animEffect>
                                  </p:childTnLst>
                                </p:cTn>
                              </p:par>
                              <p:par>
                                <p:cTn id="11" presetID="47" presetClass="entr" presetSubtype="0"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anim calcmode="lin" valueType="num">
                                      <p:cBhvr>
                                        <p:cTn id="14" dur="500" fill="hold"/>
                                        <p:tgtEl>
                                          <p:spTgt spid="18"/>
                                        </p:tgtEl>
                                        <p:attrNameLst>
                                          <p:attrName>ppt_x</p:attrName>
                                        </p:attrNameLst>
                                      </p:cBhvr>
                                      <p:tavLst>
                                        <p:tav tm="0">
                                          <p:val>
                                            <p:strVal val="#ppt_x"/>
                                          </p:val>
                                        </p:tav>
                                        <p:tav tm="100000">
                                          <p:val>
                                            <p:strVal val="#ppt_x"/>
                                          </p:val>
                                        </p:tav>
                                      </p:tavLst>
                                    </p:anim>
                                    <p:anim calcmode="lin" valueType="num">
                                      <p:cBhvr>
                                        <p:cTn id="15" dur="500" fill="hold"/>
                                        <p:tgtEl>
                                          <p:spTgt spid="18"/>
                                        </p:tgtEl>
                                        <p:attrNameLst>
                                          <p:attrName>ppt_y</p:attrName>
                                        </p:attrNameLst>
                                      </p:cBhvr>
                                      <p:tavLst>
                                        <p:tav tm="0">
                                          <p:val>
                                            <p:strVal val="#ppt_y-.1"/>
                                          </p:val>
                                        </p:tav>
                                        <p:tav tm="100000">
                                          <p:val>
                                            <p:strVal val="#ppt_y"/>
                                          </p:val>
                                        </p:tav>
                                      </p:tavLst>
                                    </p:anim>
                                  </p:childTnLst>
                                </p:cTn>
                              </p:par>
                              <p:par>
                                <p:cTn id="16" presetID="21" presetClass="entr" presetSubtype="1" fill="hold" grpId="0"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wheel(1)">
                                      <p:cBhvr>
                                        <p:cTn id="18" dur="1000"/>
                                        <p:tgtEl>
                                          <p:spTgt spid="11"/>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1000"/>
                                        <p:tgtEl>
                                          <p:spTgt spid="15"/>
                                        </p:tgtEl>
                                      </p:cBhvr>
                                    </p:animEffect>
                                  </p:childTnLst>
                                </p:cTn>
                              </p:par>
                              <p:par>
                                <p:cTn id="22" presetID="47" presetClass="entr" presetSubtype="0" fill="hold" grpId="0" nodeType="withEffect">
                                  <p:stCondLst>
                                    <p:cond delay="15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anim calcmode="lin" valueType="num">
                                      <p:cBhvr>
                                        <p:cTn id="25" dur="500" fill="hold"/>
                                        <p:tgtEl>
                                          <p:spTgt spid="19"/>
                                        </p:tgtEl>
                                        <p:attrNameLst>
                                          <p:attrName>ppt_x</p:attrName>
                                        </p:attrNameLst>
                                      </p:cBhvr>
                                      <p:tavLst>
                                        <p:tav tm="0">
                                          <p:val>
                                            <p:strVal val="#ppt_x"/>
                                          </p:val>
                                        </p:tav>
                                        <p:tav tm="100000">
                                          <p:val>
                                            <p:strVal val="#ppt_x"/>
                                          </p:val>
                                        </p:tav>
                                      </p:tavLst>
                                    </p:anim>
                                    <p:anim calcmode="lin" valueType="num">
                                      <p:cBhvr>
                                        <p:cTn id="26" dur="500" fill="hold"/>
                                        <p:tgtEl>
                                          <p:spTgt spid="19"/>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1000"/>
                                  </p:stCondLst>
                                  <p:childTnLst>
                                    <p:set>
                                      <p:cBhvr>
                                        <p:cTn id="28" dur="1" fill="hold">
                                          <p:stCondLst>
                                            <p:cond delay="0"/>
                                          </p:stCondLst>
                                        </p:cTn>
                                        <p:tgtEl>
                                          <p:spTgt spid="12"/>
                                        </p:tgtEl>
                                        <p:attrNameLst>
                                          <p:attrName>style.visibility</p:attrName>
                                        </p:attrNameLst>
                                      </p:cBhvr>
                                      <p:to>
                                        <p:strVal val="visible"/>
                                      </p:to>
                                    </p:set>
                                    <p:animEffect transition="in" filter="wheel(1)">
                                      <p:cBhvr>
                                        <p:cTn id="29" dur="1000"/>
                                        <p:tgtEl>
                                          <p:spTgt spid="12"/>
                                        </p:tgtEl>
                                      </p:cBhvr>
                                    </p:animEffect>
                                  </p:childTnLst>
                                </p:cTn>
                              </p:par>
                              <p:par>
                                <p:cTn id="30" presetID="21" presetClass="entr" presetSubtype="1" fill="hold" grpId="0" nodeType="withEffect">
                                  <p:stCondLst>
                                    <p:cond delay="1000"/>
                                  </p:stCondLst>
                                  <p:childTnLst>
                                    <p:set>
                                      <p:cBhvr>
                                        <p:cTn id="31" dur="1" fill="hold">
                                          <p:stCondLst>
                                            <p:cond delay="0"/>
                                          </p:stCondLst>
                                        </p:cTn>
                                        <p:tgtEl>
                                          <p:spTgt spid="16"/>
                                        </p:tgtEl>
                                        <p:attrNameLst>
                                          <p:attrName>style.visibility</p:attrName>
                                        </p:attrNameLst>
                                      </p:cBhvr>
                                      <p:to>
                                        <p:strVal val="visible"/>
                                      </p:to>
                                    </p:set>
                                    <p:animEffect transition="in" filter="wheel(1)">
                                      <p:cBhvr>
                                        <p:cTn id="32" dur="1000"/>
                                        <p:tgtEl>
                                          <p:spTgt spid="16"/>
                                        </p:tgtEl>
                                      </p:cBhvr>
                                    </p:animEffect>
                                  </p:childTnLst>
                                </p:cTn>
                              </p:par>
                              <p:par>
                                <p:cTn id="33" presetID="47" presetClass="entr" presetSubtype="0" fill="hold" grpId="0" nodeType="withEffect">
                                  <p:stCondLst>
                                    <p:cond delay="20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anim calcmode="lin" valueType="num">
                                      <p:cBhvr>
                                        <p:cTn id="36" dur="500" fill="hold"/>
                                        <p:tgtEl>
                                          <p:spTgt spid="20"/>
                                        </p:tgtEl>
                                        <p:attrNameLst>
                                          <p:attrName>ppt_x</p:attrName>
                                        </p:attrNameLst>
                                      </p:cBhvr>
                                      <p:tavLst>
                                        <p:tav tm="0">
                                          <p:val>
                                            <p:strVal val="#ppt_x"/>
                                          </p:val>
                                        </p:tav>
                                        <p:tav tm="100000">
                                          <p:val>
                                            <p:strVal val="#ppt_x"/>
                                          </p:val>
                                        </p:tav>
                                      </p:tavLst>
                                    </p:anim>
                                    <p:anim calcmode="lin" valueType="num">
                                      <p:cBhvr>
                                        <p:cTn id="37" dur="500" fill="hold"/>
                                        <p:tgtEl>
                                          <p:spTgt spid="20"/>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500"/>
                                  </p:stCondLst>
                                  <p:childTnLst>
                                    <p:set>
                                      <p:cBhvr>
                                        <p:cTn id="39" dur="1" fill="hold">
                                          <p:stCondLst>
                                            <p:cond delay="0"/>
                                          </p:stCondLst>
                                        </p:cTn>
                                        <p:tgtEl>
                                          <p:spTgt spid="13"/>
                                        </p:tgtEl>
                                        <p:attrNameLst>
                                          <p:attrName>style.visibility</p:attrName>
                                        </p:attrNameLst>
                                      </p:cBhvr>
                                      <p:to>
                                        <p:strVal val="visible"/>
                                      </p:to>
                                    </p:set>
                                    <p:animEffect transition="in" filter="wheel(1)">
                                      <p:cBhvr>
                                        <p:cTn id="40" dur="1000"/>
                                        <p:tgtEl>
                                          <p:spTgt spid="13"/>
                                        </p:tgtEl>
                                      </p:cBhvr>
                                    </p:animEffect>
                                  </p:childTnLst>
                                </p:cTn>
                              </p:par>
                              <p:par>
                                <p:cTn id="41" presetID="21" presetClass="entr" presetSubtype="1" fill="hold" grpId="0" nodeType="withEffect">
                                  <p:stCondLst>
                                    <p:cond delay="1500"/>
                                  </p:stCondLst>
                                  <p:childTnLst>
                                    <p:set>
                                      <p:cBhvr>
                                        <p:cTn id="42" dur="1" fill="hold">
                                          <p:stCondLst>
                                            <p:cond delay="0"/>
                                          </p:stCondLst>
                                        </p:cTn>
                                        <p:tgtEl>
                                          <p:spTgt spid="17"/>
                                        </p:tgtEl>
                                        <p:attrNameLst>
                                          <p:attrName>style.visibility</p:attrName>
                                        </p:attrNameLst>
                                      </p:cBhvr>
                                      <p:to>
                                        <p:strVal val="visible"/>
                                      </p:to>
                                    </p:set>
                                    <p:animEffect transition="in" filter="wheel(1)">
                                      <p:cBhvr>
                                        <p:cTn id="43" dur="1000"/>
                                        <p:tgtEl>
                                          <p:spTgt spid="17"/>
                                        </p:tgtEl>
                                      </p:cBhvr>
                                    </p:animEffect>
                                  </p:childTnLst>
                                </p:cTn>
                              </p:par>
                              <p:par>
                                <p:cTn id="44" presetID="47" presetClass="entr" presetSubtype="0" fill="hold" grpId="0" nodeType="withEffect">
                                  <p:stCondLst>
                                    <p:cond delay="25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ardrop 10"/>
          <p:cNvSpPr/>
          <p:nvPr/>
        </p:nvSpPr>
        <p:spPr>
          <a:xfrm rot="10800000">
            <a:off x="3194255" y="2121190"/>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ardrop 6"/>
          <p:cNvSpPr/>
          <p:nvPr/>
        </p:nvSpPr>
        <p:spPr>
          <a:xfrm>
            <a:off x="1734762" y="3581595"/>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ardrop 8"/>
          <p:cNvSpPr/>
          <p:nvPr/>
        </p:nvSpPr>
        <p:spPr>
          <a:xfrm rot="5400000">
            <a:off x="1727202" y="2135226"/>
            <a:ext cx="1391511" cy="1391511"/>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6253049"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sp>
        <p:nvSpPr>
          <p:cNvPr id="34" name="矩形 33">
            <a:extLst>
              <a:ext uri="{FF2B5EF4-FFF2-40B4-BE49-F238E27FC236}">
                <a16:creationId xmlns:a16="http://schemas.microsoft.com/office/drawing/2014/main" id="{664B38B8-EC3A-4755-B031-B078B021C398}"/>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5" name="直接连接符 34">
            <a:extLst>
              <a:ext uri="{FF2B5EF4-FFF2-40B4-BE49-F238E27FC236}">
                <a16:creationId xmlns:a16="http://schemas.microsoft.com/office/drawing/2014/main" id="{E19A6C99-8A8B-4DC4-8C90-20C4E0ED81C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id="{3DCEFDED-B006-4142-B250-FFF441CEA60F}"/>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0055551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28871" y="443013"/>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id="{8F761C4F-8528-4C87-AA1F-F4CDD9C24109}"/>
              </a:ext>
            </a:extLst>
          </p:cNvPr>
          <p:cNvSpPr txBox="1"/>
          <p:nvPr/>
        </p:nvSpPr>
        <p:spPr>
          <a:xfrm>
            <a:off x="3178630" y="3121092"/>
            <a:ext cx="5210628" cy="830997"/>
          </a:xfrm>
          <a:prstGeom prst="rect">
            <a:avLst/>
          </a:prstGeom>
          <a:noFill/>
        </p:spPr>
        <p:txBody>
          <a:bodyPr wrap="square" rtlCol="0">
            <a:spAutoFit/>
            <a:scene3d>
              <a:camera prst="orthographicFront"/>
              <a:lightRig rig="threePt" dir="t"/>
            </a:scene3d>
            <a:sp3d/>
          </a:bodyPr>
          <a:lstStyle/>
          <a:p>
            <a:pPr algn="dist"/>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感谢您的观看</a:t>
            </a:r>
          </a:p>
        </p:txBody>
      </p:sp>
      <p:sp>
        <p:nvSpPr>
          <p:cNvPr id="16" name="文本框 15">
            <a:extLst>
              <a:ext uri="{FF2B5EF4-FFF2-40B4-BE49-F238E27FC236}">
                <a16:creationId xmlns:a16="http://schemas.microsoft.com/office/drawing/2014/main"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4814961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40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红蓝撞色几何图形PPT模板2"/>
</p:tagLst>
</file>

<file path=ppt/tags/tag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第一PPT，www.1ppt.com">
  <a:themeElements>
    <a:clrScheme name="自定义 153">
      <a:dk1>
        <a:sysClr val="windowText" lastClr="000000"/>
      </a:dk1>
      <a:lt1>
        <a:sysClr val="window" lastClr="FFFFFF"/>
      </a:lt1>
      <a:dk2>
        <a:srgbClr val="44546A"/>
      </a:dk2>
      <a:lt2>
        <a:srgbClr val="E7E6E6"/>
      </a:lt2>
      <a:accent1>
        <a:srgbClr val="FF0171"/>
      </a:accent1>
      <a:accent2>
        <a:srgbClr val="FF0171"/>
      </a:accent2>
      <a:accent3>
        <a:srgbClr val="FF0171"/>
      </a:accent3>
      <a:accent4>
        <a:srgbClr val="FF0171"/>
      </a:accent4>
      <a:accent5>
        <a:srgbClr val="FF0171"/>
      </a:accent5>
      <a:accent6>
        <a:srgbClr val="FF0171"/>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1737</Words>
  <Application>Microsoft Office PowerPoint</Application>
  <PresentationFormat>宽屏</PresentationFormat>
  <Paragraphs>282</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等线 Light</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时尚红蓝撞色几何图形PPT模板2</dc:title>
  <dc:creator>第一PPT</dc:creator>
  <cp:keywords>www.1ppt.com</cp:keywords>
  <dc:description>www.1ppt.com</dc:description>
  <cp:lastModifiedBy>Administrator</cp:lastModifiedBy>
  <cp:revision>25</cp:revision>
  <dcterms:created xsi:type="dcterms:W3CDTF">2018-08-09T06:37:38Z</dcterms:created>
  <dcterms:modified xsi:type="dcterms:W3CDTF">2020-02-26T01:49:44Z</dcterms:modified>
</cp:coreProperties>
</file>