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6"/>
  </p:notesMasterIdLst>
  <p:sldIdLst>
    <p:sldId id="472" r:id="rId2"/>
    <p:sldId id="443" r:id="rId3"/>
    <p:sldId id="463" r:id="rId4"/>
    <p:sldId id="448" r:id="rId5"/>
    <p:sldId id="445" r:id="rId6"/>
    <p:sldId id="467" r:id="rId7"/>
    <p:sldId id="465" r:id="rId8"/>
    <p:sldId id="466" r:id="rId9"/>
    <p:sldId id="401" r:id="rId10"/>
    <p:sldId id="447" r:id="rId11"/>
    <p:sldId id="468" r:id="rId12"/>
    <p:sldId id="469" r:id="rId13"/>
    <p:sldId id="470" r:id="rId14"/>
    <p:sldId id="471" r:id="rId15"/>
  </p:sldIdLst>
  <p:sldSz cx="9144000" cy="6858000" type="screen4x3"/>
  <p:notesSz cx="6858000" cy="9144000"/>
  <p:custDataLst>
    <p:tags r:id="rId1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u="sng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u="sng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u="sng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u="sng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u="sng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66FFFF"/>
    <a:srgbClr val="800000"/>
    <a:srgbClr val="FFFF99"/>
    <a:srgbClr val="66FF33"/>
    <a:srgbClr val="FFFF00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946" y="466"/>
      </p:cViewPr>
      <p:guideLst>
        <p:guide orient="horz" pos="2160"/>
        <p:guide pos="28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9" d="100"/>
        <a:sy n="99" d="100"/>
      </p:scale>
      <p:origin x="0" y="0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236FE1-0C23-4484-A638-038609B730A1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F15D7-0191-41DF-8E29-FCC841641D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443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4073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6598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163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5697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4258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4886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2794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1239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8140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32478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1969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5477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98637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F15D7-0191-41DF-8E29-FCC841641D6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759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E4605E3-1408-4C80-A030-BA98DA49F452}" type="slidenum">
              <a:rPr lang="zh-CN" altLang="en-US"/>
              <a:pPr/>
              <a:t>‹#›</a:t>
            </a:fld>
            <a:endParaRPr lang="en-US" altLang="zh-CN" dirty="0"/>
          </a:p>
        </p:txBody>
      </p:sp>
      <p:sp>
        <p:nvSpPr>
          <p:cNvPr id="2055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G0" fmla="+- 618 0 0"/>
              <a:gd name="T0" fmla="*/ 0 w 1000"/>
              <a:gd name="T1" fmla="*/ 0 h 1000"/>
              <a:gd name="T2" fmla="*/ 0 w 1000"/>
              <a:gd name="T3" fmla="*/ 0 h 1000"/>
              <a:gd name="T4" fmla="*/ 0 w 1000"/>
              <a:gd name="T5" fmla="*/ 0 h 1000"/>
              <a:gd name="T6" fmla="*/ 0 w 1000"/>
              <a:gd name="T7" fmla="*/ 0 h 1000"/>
              <a:gd name="T8" fmla="*/ 0 w 1000"/>
              <a:gd name="T9" fmla="*/ 0 h 1000"/>
              <a:gd name="T10" fmla="*/ 0 w 1000"/>
              <a:gd name="T11" fmla="*/ 0 h 1000"/>
              <a:gd name="T12" fmla="*/ 3163 w 1000"/>
              <a:gd name="T13" fmla="*/ 3163 h 1000"/>
              <a:gd name="T14" fmla="*/ 18437 w 1000"/>
              <a:gd name="T15" fmla="*/ 18437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bevel/>
            <a:headEnd/>
            <a:tailEnd/>
          </a:ln>
        </p:spPr>
        <p:txBody>
          <a:bodyPr/>
          <a:lstStyle/>
          <a:p>
            <a:endParaRPr lang="zh-CN" altLang="en-US" sz="2400" u="none">
              <a:latin typeface="Times New Roman" pitchFamily="18" charset="0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A71184-4913-41FD-9C57-DF0546433082}" type="slidenum">
              <a:rPr lang="zh-CN" altLang="en-US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1481634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007132-3A2C-41BF-AF79-E7F2266F3D10}" type="slidenum">
              <a:rPr lang="zh-CN" altLang="en-US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1347505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7A4DB2-2C15-48A8-AABC-261833936D75}" type="slidenum">
              <a:rPr lang="zh-CN" altLang="en-US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512377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0907E-793A-4944-B900-68764FD72EE9}" type="slidenum">
              <a:rPr lang="zh-CN" altLang="en-US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805683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96BB-B516-4B59-9F8B-3DC5F67218F2}" type="slidenum">
              <a:rPr lang="zh-CN" altLang="en-US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5360388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48C84-D5DF-4AD4-A7D8-21BC24B1A1AC}" type="slidenum">
              <a:rPr lang="zh-CN" altLang="en-US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3766449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2F3AD7-0A96-457B-B604-2628113D2975}" type="slidenum">
              <a:rPr lang="zh-CN" altLang="en-US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93390390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193992-ACC3-418D-8B3E-F87606514B96}" type="slidenum">
              <a:rPr lang="zh-CN" altLang="en-US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7988787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AFE3BC-C195-41E5-A825-D0CC22A3F150}" type="slidenum">
              <a:rPr lang="zh-CN" altLang="en-US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85060490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A847A9-2A4A-4A41-A659-10176D3CE72B}" type="slidenum">
              <a:rPr lang="zh-CN" altLang="en-US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678869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  <a:gd name="T0" fmla="*/ 0 w 1000"/>
              <a:gd name="T1" fmla="*/ 0 h 1000"/>
              <a:gd name="T2" fmla="*/ 0 w 1000"/>
              <a:gd name="T3" fmla="*/ 0 h 1000"/>
              <a:gd name="T4" fmla="*/ 0 w 1000"/>
              <a:gd name="T5" fmla="*/ 0 h 1000"/>
              <a:gd name="T6" fmla="*/ 0 w 1000"/>
              <a:gd name="T7" fmla="*/ 0 h 1000"/>
              <a:gd name="T8" fmla="*/ 0 w 1000"/>
              <a:gd name="T9" fmla="*/ 0 h 1000"/>
              <a:gd name="T10" fmla="*/ 0 w 1000"/>
              <a:gd name="T11" fmla="*/ 0 h 1000"/>
              <a:gd name="T12" fmla="*/ 3163 w 1000"/>
              <a:gd name="T13" fmla="*/ 3163 h 1000"/>
              <a:gd name="T14" fmla="*/ 18437 w 1000"/>
              <a:gd name="T15" fmla="*/ 18437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bevel/>
            <a:headEnd/>
            <a:tailEnd/>
          </a:ln>
        </p:spPr>
        <p:txBody>
          <a:bodyPr/>
          <a:lstStyle/>
          <a:p>
            <a:endParaRPr lang="zh-CN" altLang="en-US" sz="2400" u="none">
              <a:latin typeface="Times New Roman" pitchFamily="18" charset="0"/>
            </a:endParaRPr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endParaRPr lang="en-US" altLang="zh-CN" dirty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u="none"/>
            </a:lvl1pPr>
          </a:lstStyle>
          <a:p>
            <a:endParaRPr lang="en-US" altLang="zh-CN" dirty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fld id="{307F0AD9-90AE-49FC-870B-B1DC5805AC5A}" type="slidenum">
              <a:rPr lang="zh-CN" altLang="en-US"/>
              <a:pPr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/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  <a:ea typeface="+mn-ea"/>
        </a:defRPr>
      </a:lvl2pPr>
      <a:lvl3pPr marL="1304925" indent="-395288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  <a:ea typeface="+mn-ea"/>
        </a:defRPr>
      </a:lvl3pPr>
      <a:lvl4pPr marL="1693863" indent="-3873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939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050985" y="914466"/>
            <a:ext cx="7162612" cy="121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buFontTx/>
              <a:buNone/>
            </a:pPr>
            <a:r>
              <a:rPr lang="zh-CN" altLang="en-US" sz="8000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32</a:t>
            </a:r>
            <a:r>
              <a:rPr lang="en-US" altLang="zh-CN" sz="8000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.</a:t>
            </a:r>
            <a:r>
              <a:rPr lang="zh-CN" altLang="en-US" sz="8000" b="1" u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龙</a:t>
            </a:r>
            <a:r>
              <a:rPr lang="zh-CN" altLang="en-US" sz="8000" b="1" u="none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宫借宝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9459" y="2858370"/>
            <a:ext cx="428625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3291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u=1323592490,3121629985&amp;fm=23&amp;g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610600" cy="639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676998" y="3124208"/>
            <a:ext cx="7933496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3000" b="1" u="none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学习目标：</a:t>
            </a:r>
          </a:p>
          <a:p>
            <a:pPr marL="609600" indent="-6096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3000" b="1" u="none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1、</a:t>
            </a:r>
            <a:r>
              <a:rPr lang="en-US" altLang="zh-CN" sz="3000" b="1" u="none" dirty="0" err="1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了解</a:t>
            </a:r>
            <a:r>
              <a:rPr lang="zh-CN" altLang="en-US" sz="3000" b="1" u="none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作者和相关的文学常识。</a:t>
            </a:r>
            <a:endParaRPr lang="en-US" altLang="zh-CN" sz="3000" b="1" u="none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汉仪大宋简" pitchFamily="49" charset="-122"/>
              <a:ea typeface="汉仪大宋简" pitchFamily="49" charset="-122"/>
            </a:endParaRPr>
          </a:p>
          <a:p>
            <a:pPr marL="609600" indent="-6096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3000" b="1" u="none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2、</a:t>
            </a:r>
            <a:r>
              <a:rPr lang="en-US" sz="3000" b="1" u="none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能正确、流利、有感情地朗读课文</a:t>
            </a:r>
            <a:r>
              <a:rPr lang="en-US" altLang="zh-CN" sz="3000" b="1" u="none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.</a:t>
            </a:r>
            <a:r>
              <a:rPr lang="zh-CN" altLang="en-US" sz="3000" b="1" u="none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 </a:t>
            </a:r>
          </a:p>
          <a:p>
            <a:pPr marL="609600" indent="-6096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3000" b="1" u="none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3</a:t>
            </a:r>
            <a:r>
              <a:rPr lang="zh-CN" altLang="en-US" sz="3000" b="1" u="none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、读懂课文内容，了解孙悟空借宝的过程。</a:t>
            </a:r>
          </a:p>
          <a:p>
            <a:pPr marL="609600" indent="-6096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3000" b="1" u="none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分析孙悟空的人物形象</a:t>
            </a:r>
            <a:r>
              <a:rPr lang="zh-CN" altLang="en-US" sz="3000" b="1" u="none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。</a:t>
            </a:r>
            <a:endParaRPr lang="zh-CN" altLang="en-US" sz="3000" b="1" u="none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汉仪大宋简" pitchFamily="49" charset="-122"/>
              <a:ea typeface="汉仪大宋简" pitchFamily="49" charset="-122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说说</a:t>
            </a:r>
            <a:r>
              <a:rPr lang="zh-CN" altLang="en-US" dirty="0"/>
              <a:t>《西游记》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001000" cy="4267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800" b="1" dirty="0"/>
              <a:t>吴承恩：明代小说家。字汝忠，别号射阳山人，淮安山阴人。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《</a:t>
            </a:r>
            <a:r>
              <a:rPr lang="zh-CN" altLang="en-US" sz="2800" b="1" dirty="0"/>
              <a:t>西游记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是我国古代著名的长篇神话小说，全书共一百回，写了孙悟空大闹天宫和孙悟空、猪八戒、沙僧保护唐僧去西天取经路上同妖魔顽强斗争的经 过，曲折地反映了当时的社会矛盾，也 体现了人民的某些美好愿望</a:t>
            </a:r>
            <a:r>
              <a:rPr lang="zh-CN" altLang="en-US" sz="2800" b="1" dirty="0" smtClean="0"/>
              <a:t>。</a:t>
            </a:r>
            <a:r>
              <a:rPr lang="zh-CN" altLang="en-US" sz="1100" b="1" dirty="0" smtClean="0"/>
              <a:t>         </a:t>
            </a:r>
            <a:endParaRPr lang="zh-CN" altLang="en-US" sz="1100" b="1" dirty="0"/>
          </a:p>
          <a:p>
            <a:pPr>
              <a:lnSpc>
                <a:spcPct val="80000"/>
              </a:lnSpc>
            </a:pPr>
            <a:endParaRPr lang="zh-CN" altLang="en-US" sz="1100" b="1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533400" y="457200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2800" b="1" u="none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学法指导</a:t>
            </a:r>
            <a:r>
              <a:rPr lang="en-US" altLang="zh-CN" sz="2800" b="1" u="none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1.</a:t>
            </a:r>
            <a:r>
              <a:rPr lang="zh-CN" altLang="en-US" sz="2800" b="1" u="none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自由朗读课文，把导学案上的拼音写在文中相应的字词上（</a:t>
            </a:r>
            <a:r>
              <a:rPr lang="en-US" altLang="zh-CN" sz="2800" b="1" u="none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8</a:t>
            </a:r>
            <a:r>
              <a:rPr lang="zh-CN" altLang="en-US" sz="2800" b="1" u="none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分钟）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762100" y="1676400"/>
            <a:ext cx="800091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u="none" dirty="0">
                <a:solidFill>
                  <a:srgbClr val="0000FF"/>
                </a:solidFill>
              </a:rPr>
              <a:t>  m</a:t>
            </a:r>
            <a:r>
              <a:rPr lang="en-US" altLang="en-US" sz="2800" b="1" u="none" dirty="0">
                <a:solidFill>
                  <a:srgbClr val="0000FF"/>
                </a:solidFill>
              </a:rPr>
              <a:t>ǎ</a:t>
            </a:r>
            <a:r>
              <a:rPr lang="en-US" altLang="zh-CN" sz="2800" b="1" u="none" dirty="0">
                <a:solidFill>
                  <a:srgbClr val="0000FF"/>
                </a:solidFill>
              </a:rPr>
              <a:t>o       r</a:t>
            </a:r>
            <a:r>
              <a:rPr lang="en-US" altLang="en-US" sz="2800" b="1" u="none" dirty="0">
                <a:solidFill>
                  <a:srgbClr val="0000FF"/>
                </a:solidFill>
              </a:rPr>
              <a:t>ǎ</a:t>
            </a:r>
            <a:r>
              <a:rPr lang="en-US" altLang="zh-CN" sz="2800" b="1" u="none" dirty="0">
                <a:solidFill>
                  <a:srgbClr val="0000FF"/>
                </a:solidFill>
              </a:rPr>
              <a:t>ng       </a:t>
            </a:r>
            <a:r>
              <a:rPr lang="en-US" altLang="en-US" sz="2800" b="1" u="none" dirty="0">
                <a:solidFill>
                  <a:srgbClr val="0000FF"/>
                </a:solidFill>
              </a:rPr>
              <a:t>ā</a:t>
            </a:r>
            <a:r>
              <a:rPr lang="en-US" altLang="zh-CN" sz="2800" b="1" u="none" dirty="0">
                <a:solidFill>
                  <a:srgbClr val="0000FF"/>
                </a:solidFill>
              </a:rPr>
              <a:t>n d</a:t>
            </a:r>
            <a:r>
              <a:rPr lang="en-US" altLang="en-US" sz="2800" b="1" u="none" dirty="0">
                <a:solidFill>
                  <a:srgbClr val="0000FF"/>
                </a:solidFill>
                <a:latin typeface="Arial"/>
              </a:rPr>
              <a:t>ù</a:t>
            </a:r>
            <a:r>
              <a:rPr lang="en-US" altLang="zh-CN" sz="2800" b="1" u="none" dirty="0">
                <a:solidFill>
                  <a:srgbClr val="0000FF"/>
                </a:solidFill>
              </a:rPr>
              <a:t>n      n</a:t>
            </a:r>
            <a:r>
              <a:rPr lang="en-US" altLang="en-US" sz="2800" b="1" u="none" dirty="0">
                <a:solidFill>
                  <a:srgbClr val="0000FF"/>
                </a:solidFill>
                <a:latin typeface="Arial"/>
              </a:rPr>
              <a:t>ì</a:t>
            </a:r>
            <a:r>
              <a:rPr lang="en-US" altLang="zh-CN" sz="2800" b="1" u="none" dirty="0"/>
              <a:t>   </a:t>
            </a:r>
            <a:r>
              <a:rPr lang="en-US" altLang="en-US" sz="2800" b="1" u="none" dirty="0"/>
              <a:t> </a:t>
            </a:r>
            <a:endParaRPr lang="en-US" altLang="zh-CN" sz="2800" b="1" u="none" dirty="0"/>
          </a:p>
          <a:p>
            <a:r>
              <a:rPr lang="zh-CN" altLang="en-US" sz="2800" b="1" u="none" dirty="0">
                <a:solidFill>
                  <a:srgbClr val="0000FF"/>
                </a:solidFill>
              </a:rPr>
              <a:t>点卯    纷纷攘攘     熟谙   遁逃     溺       </a:t>
            </a:r>
          </a:p>
          <a:p>
            <a:r>
              <a:rPr lang="zh-CN" altLang="en-US" sz="2800" b="1" u="none" dirty="0">
                <a:solidFill>
                  <a:srgbClr val="0000FF"/>
                </a:solidFill>
              </a:rPr>
              <a:t> </a:t>
            </a:r>
          </a:p>
          <a:p>
            <a:r>
              <a:rPr lang="en-US" altLang="zh-CN" sz="2400" b="1" u="none" dirty="0">
                <a:solidFill>
                  <a:srgbClr val="0000FF"/>
                </a:solidFill>
              </a:rPr>
              <a:t>lang</a:t>
            </a:r>
            <a:r>
              <a:rPr lang="en-US" altLang="zh-CN" sz="2400" u="none" dirty="0"/>
              <a:t> </a:t>
            </a:r>
            <a:r>
              <a:rPr lang="en-US" altLang="zh-CN" sz="2400" b="1" u="none" dirty="0">
                <a:solidFill>
                  <a:srgbClr val="0000FF"/>
                </a:solidFill>
              </a:rPr>
              <a:t>k</a:t>
            </a:r>
            <a:r>
              <a:rPr lang="en-US" altLang="en-US" sz="2400" b="1" u="none" dirty="0">
                <a:solidFill>
                  <a:srgbClr val="0000FF"/>
                </a:solidFill>
              </a:rPr>
              <a:t>ā</a:t>
            </a:r>
            <a:r>
              <a:rPr lang="en-US" altLang="zh-CN" sz="2400" b="1" u="none" dirty="0">
                <a:solidFill>
                  <a:srgbClr val="0000FF"/>
                </a:solidFill>
              </a:rPr>
              <a:t>ng       </a:t>
            </a:r>
            <a:r>
              <a:rPr lang="en-US" altLang="zh-CN" sz="2400" b="1" u="none" dirty="0" smtClean="0">
                <a:solidFill>
                  <a:srgbClr val="0000FF"/>
                </a:solidFill>
              </a:rPr>
              <a:t> </a:t>
            </a:r>
            <a:r>
              <a:rPr lang="en-US" altLang="zh-CN" sz="2400" b="1" u="none" dirty="0">
                <a:solidFill>
                  <a:srgbClr val="0000FF"/>
                </a:solidFill>
              </a:rPr>
              <a:t>qu</a:t>
            </a:r>
            <a:r>
              <a:rPr lang="en-US" altLang="en-US" sz="2400" b="1" u="none" dirty="0">
                <a:solidFill>
                  <a:srgbClr val="0000FF"/>
                </a:solidFill>
                <a:latin typeface="Arial"/>
              </a:rPr>
              <a:t>è</a:t>
            </a:r>
            <a:r>
              <a:rPr lang="en-US" altLang="en-US" sz="2400" b="1" u="none" dirty="0"/>
              <a:t> </a:t>
            </a:r>
            <a:r>
              <a:rPr lang="en-US" altLang="zh-CN" sz="2400" b="1" u="none" dirty="0"/>
              <a:t> </a:t>
            </a:r>
            <a:r>
              <a:rPr lang="en-US" altLang="zh-CN" sz="2400" b="1" u="none" dirty="0">
                <a:solidFill>
                  <a:srgbClr val="0000FF"/>
                </a:solidFill>
              </a:rPr>
              <a:t>gu</a:t>
            </a:r>
            <a:r>
              <a:rPr lang="en-US" altLang="en-US" sz="2400" b="1" u="none" dirty="0">
                <a:solidFill>
                  <a:srgbClr val="0000FF"/>
                </a:solidFill>
                <a:latin typeface="Arial"/>
              </a:rPr>
              <a:t>ì</a:t>
            </a:r>
            <a:r>
              <a:rPr lang="en-US" altLang="en-US" sz="2400" b="1" u="none" dirty="0"/>
              <a:t> </a:t>
            </a:r>
            <a:r>
              <a:rPr lang="en-US" altLang="zh-CN" sz="2400" b="1" u="none" dirty="0"/>
              <a:t>  </a:t>
            </a:r>
            <a:r>
              <a:rPr lang="en-US" altLang="zh-CN" sz="2400" b="1" u="none" dirty="0">
                <a:solidFill>
                  <a:srgbClr val="0000FF"/>
                </a:solidFill>
              </a:rPr>
              <a:t>sh</a:t>
            </a:r>
            <a:r>
              <a:rPr lang="en-US" altLang="en-US" sz="2400" b="1" u="none" dirty="0">
                <a:solidFill>
                  <a:srgbClr val="0000FF"/>
                </a:solidFill>
                <a:latin typeface="Arial"/>
              </a:rPr>
              <a:t>à</a:t>
            </a:r>
            <a:r>
              <a:rPr lang="en-US" altLang="zh-CN" sz="2400" b="1" u="none" dirty="0">
                <a:solidFill>
                  <a:srgbClr val="0000FF"/>
                </a:solidFill>
              </a:rPr>
              <a:t>n  </a:t>
            </a:r>
            <a:r>
              <a:rPr lang="en-US" altLang="zh-CN" sz="2400" b="1" u="none" dirty="0" smtClean="0">
                <a:solidFill>
                  <a:srgbClr val="0000FF"/>
                </a:solidFill>
              </a:rPr>
              <a:t>bi</a:t>
            </a:r>
            <a:r>
              <a:rPr lang="en-US" altLang="en-US" sz="2400" b="1" u="none" dirty="0" smtClean="0">
                <a:solidFill>
                  <a:srgbClr val="0000FF"/>
                </a:solidFill>
              </a:rPr>
              <a:t>ā</a:t>
            </a:r>
            <a:r>
              <a:rPr lang="en-US" altLang="zh-CN" sz="2400" b="1" u="none" dirty="0" smtClean="0">
                <a:solidFill>
                  <a:srgbClr val="0000FF"/>
                </a:solidFill>
              </a:rPr>
              <a:t>n      </a:t>
            </a:r>
            <a:r>
              <a:rPr lang="en-US" altLang="zh-CN" sz="2400" b="1" u="none" dirty="0">
                <a:solidFill>
                  <a:srgbClr val="0000FF"/>
                </a:solidFill>
              </a:rPr>
              <a:t>j</a:t>
            </a:r>
            <a:r>
              <a:rPr lang="en-US" altLang="en-US" sz="2400" b="1" u="none" dirty="0">
                <a:solidFill>
                  <a:srgbClr val="0000FF"/>
                </a:solidFill>
              </a:rPr>
              <a:t>ǐ</a:t>
            </a:r>
            <a:endParaRPr lang="en-US" altLang="zh-CN" sz="2400" b="1" u="none" dirty="0">
              <a:solidFill>
                <a:srgbClr val="0000FF"/>
              </a:solidFill>
            </a:endParaRPr>
          </a:p>
          <a:p>
            <a:r>
              <a:rPr lang="zh-CN" altLang="en-US" sz="2800" b="1" u="none" dirty="0">
                <a:solidFill>
                  <a:srgbClr val="0000FF"/>
                </a:solidFill>
              </a:rPr>
              <a:t>    </a:t>
            </a:r>
            <a:r>
              <a:rPr lang="zh-CN" altLang="en-US" sz="2800" b="1" u="none" dirty="0" smtClean="0">
                <a:solidFill>
                  <a:srgbClr val="0000FF"/>
                </a:solidFill>
              </a:rPr>
              <a:t>榔</a:t>
            </a:r>
            <a:r>
              <a:rPr lang="zh-CN" altLang="en-US" sz="2800" b="1" u="none" dirty="0">
                <a:solidFill>
                  <a:srgbClr val="0000FF"/>
                </a:solidFill>
              </a:rPr>
              <a:t>槺    </a:t>
            </a:r>
            <a:r>
              <a:rPr lang="zh-CN" altLang="en-US" sz="2800" b="1" u="none" dirty="0" smtClean="0">
                <a:solidFill>
                  <a:srgbClr val="0000FF"/>
                </a:solidFill>
              </a:rPr>
              <a:t>瑶</a:t>
            </a:r>
            <a:r>
              <a:rPr lang="zh-CN" altLang="en-US" sz="2800" b="1" u="none" dirty="0">
                <a:solidFill>
                  <a:srgbClr val="0000FF"/>
                </a:solidFill>
              </a:rPr>
              <a:t>宫贝阙   鱖    </a:t>
            </a:r>
            <a:r>
              <a:rPr lang="zh-CN" altLang="en-US" sz="2800" b="1" u="none" dirty="0" smtClean="0">
                <a:solidFill>
                  <a:srgbClr val="0000FF"/>
                </a:solidFill>
              </a:rPr>
              <a:t>鱔    鳊   </a:t>
            </a:r>
            <a:r>
              <a:rPr lang="zh-CN" altLang="en-US" sz="2800" b="1" u="none" dirty="0">
                <a:solidFill>
                  <a:srgbClr val="0000FF"/>
                </a:solidFill>
              </a:rPr>
              <a:t>方天戟</a:t>
            </a:r>
          </a:p>
          <a:p>
            <a:endParaRPr lang="en-US" altLang="zh-CN" sz="2400" b="1" u="none" dirty="0">
              <a:solidFill>
                <a:srgbClr val="0000FF"/>
              </a:solidFill>
            </a:endParaRPr>
          </a:p>
          <a:p>
            <a:r>
              <a:rPr lang="en-US" altLang="zh-CN" sz="2400" b="1" u="none" dirty="0">
                <a:solidFill>
                  <a:srgbClr val="0000FF"/>
                </a:solidFill>
              </a:rPr>
              <a:t>xi</a:t>
            </a:r>
            <a:r>
              <a:rPr lang="en-US" altLang="en-US" sz="2400" b="1" u="none" dirty="0">
                <a:solidFill>
                  <a:srgbClr val="0000FF"/>
                </a:solidFill>
                <a:latin typeface="Arial"/>
              </a:rPr>
              <a:t>è</a:t>
            </a:r>
            <a:r>
              <a:rPr lang="en-US" altLang="zh-CN" sz="2400" b="1" u="none" dirty="0">
                <a:solidFill>
                  <a:srgbClr val="0000FF"/>
                </a:solidFill>
              </a:rPr>
              <a:t>     Li</a:t>
            </a:r>
            <a:r>
              <a:rPr lang="en-US" altLang="en-US" sz="2400" b="1" u="none" dirty="0">
                <a:solidFill>
                  <a:srgbClr val="0000FF"/>
                </a:solidFill>
                <a:latin typeface="Arial"/>
              </a:rPr>
              <a:t>á</a:t>
            </a:r>
            <a:r>
              <a:rPr lang="en-US" altLang="zh-CN" sz="2400" b="1" u="none" dirty="0">
                <a:solidFill>
                  <a:srgbClr val="0000FF"/>
                </a:solidFill>
              </a:rPr>
              <a:t>o   tu</a:t>
            </a:r>
            <a:r>
              <a:rPr lang="en-US" altLang="en-US" sz="2400" b="1" u="none" dirty="0">
                <a:solidFill>
                  <a:srgbClr val="0000FF"/>
                </a:solidFill>
              </a:rPr>
              <a:t>ī</a:t>
            </a:r>
            <a:r>
              <a:rPr lang="en-US" altLang="zh-CN" sz="2400" b="1" u="none" dirty="0">
                <a:solidFill>
                  <a:srgbClr val="0000FF"/>
                </a:solidFill>
              </a:rPr>
              <a:t>  </a:t>
            </a:r>
            <a:r>
              <a:rPr lang="en-US" altLang="en-US" sz="2400" b="1" u="none" dirty="0">
                <a:solidFill>
                  <a:srgbClr val="0000FF"/>
                </a:solidFill>
              </a:rPr>
              <a:t> </a:t>
            </a:r>
            <a:r>
              <a:rPr lang="en-US" altLang="zh-CN" sz="2400" b="1" u="none" dirty="0">
                <a:solidFill>
                  <a:srgbClr val="0000FF"/>
                </a:solidFill>
              </a:rPr>
              <a:t>ju</a:t>
            </a:r>
            <a:r>
              <a:rPr lang="en-US" altLang="en-US" sz="2400" b="1" u="none" dirty="0">
                <a:solidFill>
                  <a:srgbClr val="0000FF"/>
                </a:solidFill>
              </a:rPr>
              <a:t>ā</a:t>
            </a:r>
            <a:r>
              <a:rPr lang="en-US" altLang="zh-CN" sz="2400" b="1" u="none" dirty="0">
                <a:solidFill>
                  <a:srgbClr val="0000FF"/>
                </a:solidFill>
              </a:rPr>
              <a:t>n            </a:t>
            </a:r>
            <a:r>
              <a:rPr lang="en-US" altLang="zh-CN" sz="2400" b="1" u="none" dirty="0" smtClean="0">
                <a:solidFill>
                  <a:srgbClr val="0000FF"/>
                </a:solidFill>
              </a:rPr>
              <a:t> </a:t>
            </a:r>
            <a:r>
              <a:rPr lang="zh-CN" altLang="en-US" sz="2400" b="1" u="none" dirty="0">
                <a:solidFill>
                  <a:srgbClr val="0000FF"/>
                </a:solidFill>
              </a:rPr>
              <a:t>g</a:t>
            </a:r>
            <a:r>
              <a:rPr lang="zh-CN" altLang="en-US" sz="2400" b="1" u="none" dirty="0">
                <a:solidFill>
                  <a:srgbClr val="0000FF"/>
                </a:solidFill>
                <a:sym typeface="仿宋_GB2312" charset="-122"/>
              </a:rPr>
              <a:t>ū    </a:t>
            </a:r>
            <a:r>
              <a:rPr lang="en-US" altLang="zh-CN" sz="2400" b="1" u="none" dirty="0">
                <a:solidFill>
                  <a:srgbClr val="0000FF"/>
                </a:solidFill>
              </a:rPr>
              <a:t>yu</a:t>
            </a:r>
            <a:r>
              <a:rPr lang="en-US" altLang="en-US" sz="2400" b="1" u="none" dirty="0">
                <a:solidFill>
                  <a:srgbClr val="0000FF"/>
                </a:solidFill>
                <a:latin typeface="Arial"/>
              </a:rPr>
              <a:t>á</a:t>
            </a:r>
            <a:r>
              <a:rPr lang="en-US" altLang="zh-CN" sz="2400" b="1" u="none" dirty="0">
                <a:solidFill>
                  <a:srgbClr val="0000FF"/>
                </a:solidFill>
              </a:rPr>
              <a:t>ntu</a:t>
            </a:r>
            <a:r>
              <a:rPr lang="en-US" altLang="en-US" sz="2400" b="1" u="none" dirty="0">
                <a:solidFill>
                  <a:srgbClr val="0000FF"/>
                </a:solidFill>
                <a:latin typeface="Arial"/>
              </a:rPr>
              <a:t>ó</a:t>
            </a:r>
            <a:r>
              <a:rPr lang="en-US" altLang="zh-CN" sz="1600" u="none" dirty="0"/>
              <a:t> </a:t>
            </a:r>
            <a:endParaRPr lang="zh-CN" altLang="en-US" sz="2400" b="1" u="none" dirty="0">
              <a:solidFill>
                <a:srgbClr val="0000FF"/>
              </a:solidFill>
              <a:sym typeface="仿宋_GB2312" charset="-122"/>
            </a:endParaRPr>
          </a:p>
          <a:p>
            <a:r>
              <a:rPr lang="zh-CN" altLang="en-US" sz="2800" b="1" u="none" dirty="0">
                <a:solidFill>
                  <a:srgbClr val="0000FF"/>
                </a:solidFill>
              </a:rPr>
              <a:t>解数    撩    忒    镌刻  </a:t>
            </a:r>
            <a:r>
              <a:rPr lang="zh-CN" altLang="en-US" sz="2800" b="1" u="none" dirty="0" smtClean="0">
                <a:solidFill>
                  <a:srgbClr val="0000FF"/>
                </a:solidFill>
              </a:rPr>
              <a:t>如</a:t>
            </a:r>
            <a:r>
              <a:rPr lang="zh-CN" altLang="en-US" sz="2800" b="1" u="none" dirty="0">
                <a:solidFill>
                  <a:srgbClr val="0000FF"/>
                </a:solidFill>
              </a:rPr>
              <a:t>意金箍     </a:t>
            </a:r>
            <a:r>
              <a:rPr lang="zh-CN" altLang="en-US" sz="2800" b="1" u="none" dirty="0" smtClean="0">
                <a:solidFill>
                  <a:srgbClr val="0000FF"/>
                </a:solidFill>
              </a:rPr>
              <a:t>鼋</a:t>
            </a:r>
            <a:r>
              <a:rPr lang="zh-CN" altLang="en-US" sz="2800" b="1" u="none" dirty="0">
                <a:solidFill>
                  <a:srgbClr val="0000FF"/>
                </a:solidFill>
              </a:rPr>
              <a:t>鼍   </a:t>
            </a:r>
          </a:p>
          <a:p>
            <a:endParaRPr lang="en-US" altLang="zh-CN" sz="2400" b="1" u="none" dirty="0">
              <a:solidFill>
                <a:srgbClr val="0000FF"/>
              </a:solidFill>
            </a:endParaRPr>
          </a:p>
          <a:p>
            <a:r>
              <a:rPr lang="en-US" altLang="zh-CN" sz="2400" b="1" u="none" dirty="0">
                <a:solidFill>
                  <a:srgbClr val="0000FF"/>
                </a:solidFill>
              </a:rPr>
              <a:t>sh</a:t>
            </a:r>
            <a:r>
              <a:rPr lang="en-US" altLang="en-US" sz="2400" b="1" u="none" dirty="0">
                <a:solidFill>
                  <a:srgbClr val="0000FF"/>
                </a:solidFill>
                <a:latin typeface="Arial"/>
              </a:rPr>
              <a:t>è</a:t>
            </a:r>
            <a:r>
              <a:rPr lang="en-US" altLang="zh-CN" sz="2400" b="1" u="none" dirty="0">
                <a:solidFill>
                  <a:srgbClr val="0000FF"/>
                </a:solidFill>
              </a:rPr>
              <a:t>     sh</a:t>
            </a:r>
            <a:r>
              <a:rPr lang="en-US" altLang="en-US" sz="2400" b="1" u="none" dirty="0">
                <a:solidFill>
                  <a:srgbClr val="0000FF"/>
                </a:solidFill>
              </a:rPr>
              <a:t>ē</a:t>
            </a:r>
            <a:r>
              <a:rPr lang="en-US" altLang="zh-CN" sz="2400" b="1" u="none" dirty="0">
                <a:solidFill>
                  <a:srgbClr val="0000FF"/>
                </a:solidFill>
              </a:rPr>
              <a:t>      Y</a:t>
            </a:r>
            <a:r>
              <a:rPr lang="en-US" altLang="en-US" sz="2400" b="1" u="none" dirty="0">
                <a:solidFill>
                  <a:srgbClr val="0000FF"/>
                </a:solidFill>
                <a:latin typeface="Arial"/>
              </a:rPr>
              <a:t>ú</a:t>
            </a:r>
            <a:r>
              <a:rPr lang="en-US" altLang="zh-CN" sz="2400" b="1" u="none" dirty="0">
                <a:solidFill>
                  <a:srgbClr val="0000FF"/>
                </a:solidFill>
              </a:rPr>
              <a:t>   </a:t>
            </a:r>
            <a:r>
              <a:rPr lang="en-US" altLang="en-US" sz="2400" b="1" u="none" dirty="0">
                <a:solidFill>
                  <a:srgbClr val="0000FF"/>
                </a:solidFill>
              </a:rPr>
              <a:t> </a:t>
            </a:r>
            <a:r>
              <a:rPr lang="en-US" altLang="zh-CN" sz="2400" b="1" u="none" dirty="0">
                <a:solidFill>
                  <a:srgbClr val="0000FF"/>
                </a:solidFill>
              </a:rPr>
              <a:t>zhū     l</a:t>
            </a:r>
            <a:r>
              <a:rPr lang="en-US" altLang="en-US" sz="2400" b="1" u="none" dirty="0">
                <a:solidFill>
                  <a:srgbClr val="0000FF"/>
                </a:solidFill>
              </a:rPr>
              <a:t>ǚ </a:t>
            </a:r>
            <a:r>
              <a:rPr lang="en-US" altLang="zh-CN" sz="2400" b="1" u="none" dirty="0">
                <a:solidFill>
                  <a:srgbClr val="0000FF"/>
                </a:solidFill>
              </a:rPr>
              <a:t>   gu</a:t>
            </a:r>
            <a:r>
              <a:rPr lang="en-US" altLang="en-US" sz="2400" b="1" u="none" dirty="0">
                <a:solidFill>
                  <a:srgbClr val="0000FF"/>
                </a:solidFill>
              </a:rPr>
              <a:t>ō</a:t>
            </a:r>
            <a:endParaRPr lang="zh-CN" altLang="en-US" sz="2400" b="1" u="none" dirty="0">
              <a:solidFill>
                <a:srgbClr val="0000FF"/>
              </a:solidFill>
            </a:endParaRPr>
          </a:p>
          <a:p>
            <a:r>
              <a:rPr lang="zh-CN" altLang="en-US" sz="2800" b="1" u="none" dirty="0">
                <a:solidFill>
                  <a:srgbClr val="0000FF"/>
                </a:solidFill>
              </a:rPr>
              <a:t>舍弟   赊    须臾    诛杀   履    聒</a:t>
            </a:r>
            <a:r>
              <a:rPr lang="zh-CN" altLang="en-US" sz="2800" b="1" u="none" dirty="0" smtClean="0">
                <a:solidFill>
                  <a:srgbClr val="0000FF"/>
                </a:solidFill>
              </a:rPr>
              <a:t>噪</a:t>
            </a:r>
            <a:endParaRPr lang="zh-CN" altLang="en-US" sz="1600" b="1" u="none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505228" y="3429000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3506" y="1905040"/>
            <a:ext cx="8001000" cy="5334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请同学们快速阅读课文，根据课文内容填空（</a:t>
            </a:r>
            <a:r>
              <a:rPr lang="en-US" altLang="zh-CN" sz="2400" b="1" dirty="0">
                <a:solidFill>
                  <a:srgbClr val="FF0000"/>
                </a:solidFill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</a:rPr>
              <a:t>分钟）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52400" y="2742936"/>
            <a:ext cx="89916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361950" algn="just" eaLnBrk="0" hangingPunct="0"/>
            <a:r>
              <a:rPr lang="zh-CN" altLang="en-US" sz="2400" b="1" u="none" dirty="0"/>
              <a:t>     </a:t>
            </a:r>
            <a:r>
              <a:rPr lang="en-US" altLang="zh-CN" sz="3200" b="1" u="none" dirty="0" err="1"/>
              <a:t>悟空</a:t>
            </a:r>
            <a:r>
              <a:rPr lang="zh-CN" altLang="en-US" sz="3200" b="1" u="none" dirty="0"/>
              <a:t>为没有一件合适的兵器而苦恼，在一只老猴子的建议下，孙悟空决定去龙宫借宝。</a:t>
            </a:r>
            <a:r>
              <a:rPr lang="en-US" sz="3200" b="1" u="none" dirty="0"/>
              <a:t> </a:t>
            </a:r>
            <a:r>
              <a:rPr lang="zh-CN" altLang="en-US" sz="3200" b="1" u="none" dirty="0"/>
              <a:t>孙悟空到东海，龙王先给他拿来（          ），悟空嫌轻，又</a:t>
            </a:r>
            <a:r>
              <a:rPr lang="en-US" sz="3200" b="1" u="none" dirty="0"/>
              <a:t>拿来（          </a:t>
            </a:r>
            <a:r>
              <a:rPr lang="zh-CN" altLang="en-US" sz="3200" b="1" u="none" dirty="0"/>
              <a:t>）悟空还是嫌轻，最后拿来了（          ）。孙悟空最终得到了（        ），孙悟空还向东海龙王索要到（       </a:t>
            </a:r>
            <a:r>
              <a:rPr lang="zh-CN" altLang="en-US" sz="3200" b="1" u="none" dirty="0" smtClean="0"/>
              <a:t>   ）</a:t>
            </a:r>
            <a:endParaRPr lang="zh-CN" altLang="en-US" sz="3200" b="1" u="none" dirty="0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zh-CN" altLang="en-US" sz="6000" b="1" dirty="0">
                <a:solidFill>
                  <a:srgbClr val="FF0000"/>
                </a:solidFill>
                <a:ea typeface="黑体" pitchFamily="49" charset="-122"/>
              </a:rPr>
              <a:t> </a:t>
            </a:r>
            <a:r>
              <a:rPr lang="en-US" altLang="zh-CN" sz="4000" b="1" dirty="0">
                <a:solidFill>
                  <a:srgbClr val="FF0000"/>
                </a:solidFill>
                <a:ea typeface="黑体" pitchFamily="49" charset="-122"/>
              </a:rPr>
              <a:t>学法指导2</a:t>
            </a:r>
            <a:r>
              <a:rPr lang="zh-CN" altLang="en-US" sz="4000" b="1" dirty="0">
                <a:solidFill>
                  <a:srgbClr val="FF0000"/>
                </a:solidFill>
                <a:ea typeface="黑体" pitchFamily="49" charset="-122"/>
              </a:rPr>
              <a:t>，略读课文，整体感知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海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838200"/>
            <a:ext cx="4038600" cy="311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600200"/>
            <a:ext cx="1187450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3400" y="838200"/>
            <a:ext cx="4525963" cy="321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3" name="Picture 5" descr="2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3933825"/>
            <a:ext cx="4038600" cy="292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6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3400" y="3933825"/>
            <a:ext cx="4502150" cy="292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323850" y="0"/>
            <a:ext cx="8820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endParaRPr kumimoji="1" lang="zh-CN" altLang="en-US" sz="3200" b="1" u="none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1116013" y="1052513"/>
            <a:ext cx="3311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 u="none" dirty="0">
                <a:solidFill>
                  <a:srgbClr val="FFFF00"/>
                </a:solidFill>
                <a:latin typeface="Times New Roman" pitchFamily="18" charset="0"/>
              </a:rPr>
              <a:t>1</a:t>
            </a:r>
            <a:r>
              <a:rPr kumimoji="1" lang="zh-CN" altLang="en-US" sz="2400" u="none">
                <a:solidFill>
                  <a:srgbClr val="FFFF00"/>
                </a:solidFill>
                <a:latin typeface="Times New Roman" pitchFamily="18" charset="0"/>
              </a:rPr>
              <a:t>、到龙宫去“借”宝。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4859338" y="3490913"/>
            <a:ext cx="2233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 b="1" u="none" dirty="0">
                <a:solidFill>
                  <a:srgbClr val="333300"/>
                </a:solidFill>
                <a:latin typeface="Times New Roman" pitchFamily="18" charset="0"/>
              </a:rPr>
              <a:t>2</a:t>
            </a:r>
            <a:r>
              <a:rPr kumimoji="1" lang="zh-CN" altLang="en-US" sz="2400" b="1" u="none">
                <a:solidFill>
                  <a:srgbClr val="333300"/>
                </a:solidFill>
                <a:latin typeface="Times New Roman" pitchFamily="18" charset="0"/>
              </a:rPr>
              <a:t>、借到金箍棒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2339975" y="6237288"/>
            <a:ext cx="2232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 b="1" u="none" dirty="0">
                <a:solidFill>
                  <a:srgbClr val="FF0000"/>
                </a:solidFill>
                <a:latin typeface="Times New Roman" pitchFamily="18" charset="0"/>
              </a:rPr>
              <a:t>3</a:t>
            </a:r>
            <a:r>
              <a:rPr kumimoji="1" lang="zh-CN" altLang="en-US" sz="2400" b="1" u="none">
                <a:solidFill>
                  <a:srgbClr val="FF0000"/>
                </a:solidFill>
                <a:latin typeface="Times New Roman" pitchFamily="18" charset="0"/>
              </a:rPr>
              <a:t>、借到披挂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4343400" y="4038600"/>
            <a:ext cx="23034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1" lang="en-US" altLang="zh-CN" sz="2400" b="1" u="none" dirty="0">
                <a:latin typeface="Times New Roman" pitchFamily="18" charset="0"/>
              </a:rPr>
              <a:t>4</a:t>
            </a:r>
            <a:r>
              <a:rPr kumimoji="1" lang="zh-CN" altLang="en-US" sz="2400" b="1" u="none">
                <a:latin typeface="Times New Roman" pitchFamily="18" charset="0"/>
              </a:rPr>
              <a:t>、打出龙宫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685800" y="228600"/>
            <a:ext cx="6400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/>
          </a:p>
        </p:txBody>
      </p:sp>
      <p:sp>
        <p:nvSpPr>
          <p:cNvPr id="27661" name="WordArt 13"/>
          <p:cNvSpPr>
            <a:spLocks noChangeArrowheads="1" noChangeShapeType="1" noTextEdit="1"/>
          </p:cNvSpPr>
          <p:nvPr/>
        </p:nvSpPr>
        <p:spPr bwMode="auto">
          <a:xfrm>
            <a:off x="914400" y="228600"/>
            <a:ext cx="6553200" cy="609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/>
                <a:ea typeface="宋体"/>
              </a:rPr>
              <a:t>同学们用自己的话复述故事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 autoUpdateAnimBg="0"/>
      <p:bldP spid="27656" grpId="0" autoUpdateAnimBg="0"/>
      <p:bldP spid="27657" grpId="0" autoUpdateAnimBg="0"/>
      <p:bldP spid="27658" grpId="0" autoUpdateAnimBg="0"/>
      <p:bldP spid="27659" grpId="0" autoUpdateAnimBg="0"/>
      <p:bldP spid="2766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506" y="1905040"/>
            <a:ext cx="8001000" cy="914400"/>
          </a:xfrm>
        </p:spPr>
        <p:txBody>
          <a:bodyPr/>
          <a:lstStyle/>
          <a:p>
            <a:r>
              <a:rPr lang="zh-CN" altLang="en-US" sz="3400" dirty="0">
                <a:solidFill>
                  <a:srgbClr val="FF0000"/>
                </a:solidFill>
              </a:rPr>
              <a:t>学法指导</a:t>
            </a:r>
            <a:r>
              <a:rPr lang="en-US" altLang="zh-CN" sz="3400" dirty="0">
                <a:solidFill>
                  <a:srgbClr val="FF0000"/>
                </a:solidFill>
              </a:rPr>
              <a:t>3</a:t>
            </a:r>
            <a:r>
              <a:rPr lang="zh-CN" altLang="en-US" sz="3400" dirty="0">
                <a:solidFill>
                  <a:srgbClr val="FF0000"/>
                </a:solidFill>
              </a:rPr>
              <a:t>，同学们分角色朗读课文，思考并讨论下面的问题（</a:t>
            </a:r>
            <a:r>
              <a:rPr lang="en-US" altLang="zh-CN" sz="3400" dirty="0">
                <a:solidFill>
                  <a:srgbClr val="FF0000"/>
                </a:solidFill>
              </a:rPr>
              <a:t>10</a:t>
            </a:r>
            <a:r>
              <a:rPr lang="zh-CN" altLang="en-US" sz="3400" dirty="0">
                <a:solidFill>
                  <a:srgbClr val="FF0000"/>
                </a:solidFill>
              </a:rPr>
              <a:t>分钟）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704" y="3276604"/>
            <a:ext cx="8001000" cy="2209786"/>
          </a:xfrm>
        </p:spPr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悟空借宝过程中，龙王的心理变化，这些变化从侧面变现了悟空的哪些性格特征</a:t>
            </a:r>
            <a:r>
              <a:rPr lang="en-US" altLang="zh-CN" dirty="0"/>
              <a:t>?</a:t>
            </a:r>
          </a:p>
          <a:p>
            <a:r>
              <a:rPr lang="en-US" altLang="zh-CN" dirty="0"/>
              <a:t>2.</a:t>
            </a:r>
            <a:r>
              <a:rPr lang="zh-CN" altLang="en-US" dirty="0"/>
              <a:t>金箍棒有哪些奇特之处？</a:t>
            </a:r>
          </a:p>
          <a:p>
            <a:r>
              <a:rPr lang="en-US" altLang="zh-CN" dirty="0"/>
              <a:t>3.</a:t>
            </a:r>
            <a:r>
              <a:rPr lang="zh-CN" altLang="en-US" dirty="0"/>
              <a:t>分析孙悟空的形象</a:t>
            </a:r>
            <a:r>
              <a:rPr lang="zh-CN" altLang="en-US" dirty="0" smtClean="0"/>
              <a:t>？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209800"/>
            <a:ext cx="8001000" cy="4267200"/>
          </a:xfrm>
        </p:spPr>
        <p:txBody>
          <a:bodyPr/>
          <a:lstStyle/>
          <a:p>
            <a:pPr lvl="1"/>
            <a:r>
              <a:rPr lang="zh-CN" altLang="en-US" sz="3200"/>
              <a:t>悟空在借宝过程中，龙王的心理出现了哪些变化（      ）</a:t>
            </a:r>
            <a:r>
              <a:rPr lang="en-US" altLang="zh-CN" sz="3200" dirty="0">
                <a:latin typeface="Arial"/>
              </a:rPr>
              <a:t>—</a:t>
            </a:r>
            <a:r>
              <a:rPr lang="zh-CN" altLang="en-US" sz="3200"/>
              <a:t>（      ）</a:t>
            </a:r>
            <a:r>
              <a:rPr lang="en-US" altLang="zh-CN" sz="3200" dirty="0">
                <a:latin typeface="Arial"/>
              </a:rPr>
              <a:t>—</a:t>
            </a:r>
            <a:r>
              <a:rPr lang="zh-CN" altLang="en-US" sz="3200"/>
              <a:t>（      ）</a:t>
            </a:r>
            <a:r>
              <a:rPr lang="en-US" altLang="zh-CN" sz="3200" dirty="0">
                <a:latin typeface="Arial"/>
              </a:rPr>
              <a:t>—</a:t>
            </a:r>
            <a:r>
              <a:rPr lang="zh-CN" altLang="en-US" sz="3200"/>
              <a:t>（         ）</a:t>
            </a:r>
          </a:p>
          <a:p>
            <a:pPr>
              <a:buFont typeface="Wingdings" pitchFamily="2" charset="2"/>
              <a:buNone/>
            </a:pPr>
            <a:r>
              <a:rPr lang="zh-CN" altLang="en-US"/>
              <a:t>       这些变化从侧面表现出悟空的</a:t>
            </a:r>
            <a:r>
              <a:rPr lang="zh-CN" altLang="en-US" u="sng"/>
              <a:t>       </a:t>
            </a:r>
            <a:r>
              <a:rPr lang="zh-CN" altLang="en-US" u="sng">
                <a:solidFill>
                  <a:srgbClr val="FF0000"/>
                </a:solidFill>
              </a:rPr>
              <a:t>       </a:t>
            </a:r>
            <a:r>
              <a:rPr lang="zh-CN" altLang="en-US" u="sng"/>
              <a:t>                   </a:t>
            </a:r>
          </a:p>
        </p:txBody>
      </p:sp>
      <p:sp>
        <p:nvSpPr>
          <p:cNvPr id="26628" name="WordArt 4"/>
          <p:cNvSpPr>
            <a:spLocks noChangeArrowheads="1" noChangeShapeType="1" noTextEdit="1"/>
          </p:cNvSpPr>
          <p:nvPr/>
        </p:nvSpPr>
        <p:spPr bwMode="auto">
          <a:xfrm>
            <a:off x="990600" y="381000"/>
            <a:ext cx="6858000" cy="12192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宋体"/>
                <a:ea typeface="宋体"/>
              </a:rPr>
              <a:t>同学们先思考后讨论</a:t>
            </a:r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1447800" y="5029200"/>
            <a:ext cx="403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>
            <a:off x="6400800" y="4191000"/>
            <a:ext cx="1981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5715000" y="4572000"/>
            <a:ext cx="2971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u="none"/>
              <a:t>（</a:t>
            </a:r>
            <a:r>
              <a:rPr lang="zh-CN" altLang="en-US" sz="3200" u="none"/>
              <a:t>性格特征</a:t>
            </a:r>
            <a:r>
              <a:rPr lang="zh-CN" altLang="en-US" sz="3200" b="1" u="none"/>
              <a:t>）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3352800" y="2819400"/>
            <a:ext cx="106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none">
                <a:solidFill>
                  <a:srgbClr val="FF00FF"/>
                </a:solidFill>
              </a:rPr>
              <a:t>轻视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5410200" y="2667000"/>
            <a:ext cx="1752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none">
                <a:solidFill>
                  <a:srgbClr val="FF00FF"/>
                </a:solidFill>
              </a:rPr>
              <a:t>恐惧</a:t>
            </a: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1676400" y="3276600"/>
            <a:ext cx="1828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none">
                <a:solidFill>
                  <a:srgbClr val="FF00FF"/>
                </a:solidFill>
              </a:rPr>
              <a:t>害怕</a:t>
            </a:r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3733800" y="3200400"/>
            <a:ext cx="1676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none">
                <a:solidFill>
                  <a:srgbClr val="FF00FF"/>
                </a:solidFill>
              </a:rPr>
              <a:t>胆战心惊</a:t>
            </a:r>
          </a:p>
        </p:txBody>
      </p:sp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1752600" y="4495800"/>
            <a:ext cx="3505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none">
                <a:solidFill>
                  <a:srgbClr val="FF00FF"/>
                </a:solidFill>
              </a:rPr>
              <a:t>神通广大   武艺高强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26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  <p:bldP spid="26628" grpId="0" animBg="1"/>
      <p:bldP spid="26629" grpId="0" animBg="1"/>
      <p:bldP spid="26630" grpId="0" animBg="1"/>
      <p:bldP spid="26631" grpId="0"/>
      <p:bldP spid="26633" grpId="0"/>
      <p:bldP spid="26634" grpId="0"/>
      <p:bldP spid="26636" grpId="0"/>
      <p:bldP spid="266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28600" y="1828800"/>
            <a:ext cx="8382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57200" indent="-457200">
              <a:tabLst>
                <a:tab pos="752475" algn="l"/>
              </a:tabLst>
            </a:pPr>
            <a:r>
              <a:rPr lang="en-US" altLang="zh-CN" sz="2800" b="1" u="none" dirty="0" smtClean="0">
                <a:latin typeface="Times New Roman" pitchFamily="18" charset="0"/>
              </a:rPr>
              <a:t>金箍棒</a:t>
            </a:r>
            <a:r>
              <a:rPr lang="zh-CN" altLang="en-US" sz="2800" b="1" u="none" dirty="0">
                <a:latin typeface="Times New Roman" pitchFamily="18" charset="0"/>
              </a:rPr>
              <a:t>有哪些奇特之处？结合下面的句子说一说</a:t>
            </a:r>
            <a:r>
              <a:rPr lang="en-US" sz="2800" b="1" u="none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228600" y="2322513"/>
            <a:ext cx="7772400" cy="45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304800" algn="just">
              <a:tabLst>
                <a:tab pos="3286125" algn="l"/>
              </a:tabLst>
            </a:pPr>
            <a:r>
              <a:rPr lang="zh-CN" altLang="en-US" sz="2400" b="1" u="none" dirty="0"/>
              <a:t>（</a:t>
            </a:r>
            <a:r>
              <a:rPr lang="en-US" altLang="zh-CN" sz="2400" b="1" u="none" dirty="0"/>
              <a:t>1</a:t>
            </a:r>
            <a:r>
              <a:rPr lang="zh-CN" altLang="en-US" sz="2400" b="1" u="none" dirty="0"/>
              <a:t>）、一块天河定底的神珍铁，这几日霞光艳艳，瑞气腾腾。</a:t>
            </a:r>
          </a:p>
          <a:p>
            <a:pPr indent="304800" algn="just">
              <a:tabLst>
                <a:tab pos="3286125" algn="l"/>
              </a:tabLst>
            </a:pPr>
            <a:r>
              <a:rPr lang="zh-CN" altLang="en-US" sz="2400" b="1" u="none" dirty="0"/>
              <a:t>（</a:t>
            </a:r>
            <a:r>
              <a:rPr lang="en-US" altLang="zh-CN" sz="2400" b="1" u="none" dirty="0"/>
              <a:t>2</a:t>
            </a:r>
            <a:r>
              <a:rPr lang="zh-CN" altLang="en-US" sz="2400" b="1" u="none" dirty="0"/>
              <a:t>）、</a:t>
            </a:r>
            <a:r>
              <a:rPr lang="zh-CN" altLang="en-US" sz="2400" b="1" u="none" dirty="0">
                <a:latin typeface="Arial"/>
              </a:rPr>
              <a:t>“</a:t>
            </a:r>
            <a:r>
              <a:rPr lang="zh-CN" altLang="en-US" sz="2400" b="1" u="none" dirty="0"/>
              <a:t>扛不动，抬不动，须上仙亲去看看。</a:t>
            </a:r>
            <a:r>
              <a:rPr lang="zh-CN" altLang="en-US" sz="2400" b="1" u="none" dirty="0">
                <a:latin typeface="Arial"/>
              </a:rPr>
              <a:t>”</a:t>
            </a:r>
            <a:endParaRPr lang="zh-CN" altLang="en-US" sz="2400" b="1" u="none" dirty="0"/>
          </a:p>
          <a:p>
            <a:pPr indent="304800" algn="just">
              <a:tabLst>
                <a:tab pos="3286125" algn="l"/>
              </a:tabLst>
            </a:pPr>
            <a:r>
              <a:rPr lang="zh-CN" altLang="en-US" sz="2400" b="1" u="none" dirty="0"/>
              <a:t>（</a:t>
            </a:r>
            <a:r>
              <a:rPr lang="en-US" altLang="zh-CN" sz="2400" b="1" u="none" dirty="0"/>
              <a:t>3</a:t>
            </a:r>
            <a:r>
              <a:rPr lang="zh-CN" altLang="en-US" sz="2400" b="1" u="none" dirty="0"/>
              <a:t>）、</a:t>
            </a:r>
            <a:r>
              <a:rPr lang="en-US" altLang="zh-CN" sz="2400" b="1" u="none" dirty="0">
                <a:latin typeface="Arial"/>
              </a:rPr>
              <a:t>……</a:t>
            </a:r>
            <a:r>
              <a:rPr lang="zh-CN" altLang="en-US" sz="2400" b="1" u="none" dirty="0"/>
              <a:t>乃是一根铁柱子，约有斗来粗，二丈有余长。</a:t>
            </a:r>
          </a:p>
          <a:p>
            <a:pPr indent="304800" algn="just">
              <a:tabLst>
                <a:tab pos="3286125" algn="l"/>
              </a:tabLst>
            </a:pPr>
            <a:r>
              <a:rPr lang="zh-CN" altLang="en-US" sz="2400" b="1" u="none" dirty="0"/>
              <a:t>（</a:t>
            </a:r>
            <a:r>
              <a:rPr lang="en-US" altLang="zh-CN" sz="2400" b="1" u="none" dirty="0"/>
              <a:t>4</a:t>
            </a:r>
            <a:r>
              <a:rPr lang="zh-CN" altLang="en-US" sz="2400" b="1" u="none" dirty="0"/>
              <a:t>）、说毕，那宝贝就短了几尺，细了一圈</a:t>
            </a:r>
            <a:r>
              <a:rPr lang="en-US" altLang="zh-CN" sz="2400" b="1" u="none" dirty="0">
                <a:latin typeface="Arial"/>
              </a:rPr>
              <a:t>……</a:t>
            </a:r>
            <a:r>
              <a:rPr lang="zh-CN" altLang="en-US" sz="2400" b="1" u="none" dirty="0"/>
              <a:t>那宝贝真个又细了几分。</a:t>
            </a:r>
          </a:p>
          <a:p>
            <a:pPr indent="304800" algn="just">
              <a:tabLst>
                <a:tab pos="3286125" algn="l"/>
              </a:tabLst>
            </a:pPr>
            <a:r>
              <a:rPr lang="zh-CN" altLang="en-US" sz="2400" b="1" u="none" dirty="0"/>
              <a:t>（</a:t>
            </a:r>
            <a:r>
              <a:rPr lang="en-US" altLang="zh-CN" sz="2400" b="1" u="none" dirty="0"/>
              <a:t>5</a:t>
            </a:r>
            <a:r>
              <a:rPr lang="zh-CN" altLang="en-US" sz="2400" b="1" u="none" dirty="0"/>
              <a:t>）、原来两头是两个金箍，中间乃一段乌铁；紧挨箍有镌成的一行字，唤作</a:t>
            </a:r>
            <a:r>
              <a:rPr lang="zh-CN" altLang="en-US" sz="2400" b="1" u="none" dirty="0">
                <a:latin typeface="Arial"/>
              </a:rPr>
              <a:t>“</a:t>
            </a:r>
            <a:r>
              <a:rPr lang="zh-CN" altLang="en-US" sz="2400" b="1" u="none" dirty="0"/>
              <a:t>如意金箍棒</a:t>
            </a:r>
            <a:r>
              <a:rPr lang="zh-CN" altLang="en-US" sz="2400" b="1" u="none" dirty="0">
                <a:latin typeface="Arial"/>
              </a:rPr>
              <a:t>”</a:t>
            </a:r>
            <a:r>
              <a:rPr lang="zh-CN" altLang="en-US" sz="2400" b="1" u="none" dirty="0"/>
              <a:t>，重一万三千五百斤。</a:t>
            </a:r>
            <a:endParaRPr lang="en-US" altLang="zh-CN" sz="2400" b="1" u="none" dirty="0"/>
          </a:p>
          <a:p>
            <a:pPr indent="304800" algn="just">
              <a:tabLst>
                <a:tab pos="3286125" algn="l"/>
              </a:tabLst>
            </a:pPr>
            <a:endParaRPr lang="zh-CN" altLang="en-US" sz="2400" b="1" u="none" dirty="0"/>
          </a:p>
          <a:p>
            <a:pPr indent="304800" algn="just">
              <a:tabLst>
                <a:tab pos="3286125" algn="l"/>
              </a:tabLst>
            </a:pPr>
            <a:endParaRPr lang="zh-CN" altLang="en-US" sz="2800" b="1" u="none" dirty="0"/>
          </a:p>
        </p:txBody>
      </p:sp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>
            <a:off x="457200" y="0"/>
            <a:ext cx="5334000" cy="1600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zh-CN" altLang="en-US" sz="3600" b="1" i="1" kern="10" dirty="0">
                <a:ln w="9525">
                  <a:round/>
                  <a:headEnd/>
                  <a:tailEnd/>
                </a:ln>
                <a:solidFill>
                  <a:srgbClr val="FF00FF"/>
                </a:solidFill>
                <a:latin typeface="宋体"/>
                <a:ea typeface="宋体"/>
              </a:rPr>
              <a:t>想一想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752600" y="2667000"/>
            <a:ext cx="228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u="none" dirty="0">
                <a:solidFill>
                  <a:srgbClr val="FF00FF"/>
                </a:solidFill>
              </a:rPr>
              <a:t>外观   发光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1066800" y="3886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u="none">
                <a:solidFill>
                  <a:srgbClr val="FF00FF"/>
                </a:solidFill>
              </a:rPr>
              <a:t>份量   沉重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2895600" y="4572000"/>
            <a:ext cx="472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u="none">
                <a:solidFill>
                  <a:srgbClr val="FF00FF"/>
                </a:solidFill>
              </a:rPr>
              <a:t>功能   随悟空的意愿变幻大小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1524000" y="5638800"/>
            <a:ext cx="510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u="none">
                <a:solidFill>
                  <a:srgbClr val="FF00FF"/>
                </a:solidFill>
              </a:rPr>
              <a:t>外形  有自己的名字  ；份量  沉重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6934200" y="3048000"/>
            <a:ext cx="2362200" cy="8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u="none">
                <a:solidFill>
                  <a:srgbClr val="FF00FF"/>
                </a:solidFill>
              </a:rPr>
              <a:t>份量   沉重</a:t>
            </a:r>
          </a:p>
          <a:p>
            <a:pPr>
              <a:spcBef>
                <a:spcPct val="50000"/>
              </a:spcBef>
            </a:pPr>
            <a:endParaRPr lang="zh-CN" altLang="en-US"/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 animBg="1"/>
      <p:bldP spid="15366" grpId="0"/>
      <p:bldP spid="15367" grpId="0"/>
      <p:bldP spid="15368" grpId="0"/>
      <p:bldP spid="15370" grpId="0"/>
      <p:bldP spid="1537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zh-CN" altLang="en-US" sz="4000" b="1" dirty="0">
                <a:solidFill>
                  <a:srgbClr val="FF0000"/>
                </a:solidFill>
                <a:ea typeface="黑体" pitchFamily="49" charset="-122"/>
              </a:rPr>
              <a:t>指出下列句子所使用的描写方法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533400" y="2057400"/>
            <a:ext cx="7848600" cy="447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u="none" dirty="0"/>
              <a:t>（</a:t>
            </a:r>
            <a:r>
              <a:rPr lang="en-US" altLang="zh-CN" sz="3200" u="none" dirty="0"/>
              <a:t>1</a:t>
            </a:r>
            <a:r>
              <a:rPr lang="zh-CN" altLang="en-US" sz="3200" u="none" dirty="0"/>
              <a:t>）、悟空道：</a:t>
            </a:r>
            <a:r>
              <a:rPr lang="zh-CN" altLang="en-US" sz="3200" u="none" dirty="0">
                <a:latin typeface="Arial"/>
              </a:rPr>
              <a:t>“</a:t>
            </a:r>
            <a:r>
              <a:rPr lang="zh-CN" altLang="en-US" sz="3200" u="none" dirty="0"/>
              <a:t>我自问道之后，有七十二般</a:t>
            </a:r>
            <a:r>
              <a:rPr lang="en-US" altLang="zh-CN" sz="3200" u="none" dirty="0">
                <a:latin typeface="Arial"/>
              </a:rPr>
              <a:t>……</a:t>
            </a:r>
            <a:r>
              <a:rPr lang="zh-CN" altLang="en-US" sz="3200" u="none" dirty="0"/>
              <a:t>水不能溺，火不能焚。那些儿去不得？</a:t>
            </a:r>
            <a:r>
              <a:rPr lang="zh-CN" altLang="en-US" sz="3200" u="none" dirty="0">
                <a:latin typeface="Arial"/>
              </a:rPr>
              <a:t>”</a:t>
            </a:r>
            <a:r>
              <a:rPr lang="zh-CN" altLang="en-US" sz="3200" u="none" dirty="0"/>
              <a:t>（              ）</a:t>
            </a:r>
          </a:p>
          <a:p>
            <a:r>
              <a:rPr lang="zh-CN" altLang="en-US" sz="3200" u="none" dirty="0"/>
              <a:t>（</a:t>
            </a:r>
            <a:r>
              <a:rPr lang="en-US" altLang="zh-CN" sz="3200" u="none" dirty="0"/>
              <a:t>2</a:t>
            </a:r>
            <a:r>
              <a:rPr lang="zh-CN" altLang="en-US" sz="3200" u="none" dirty="0"/>
              <a:t>）、好猴王，跳至桥头，使一个闭水法，捻着诀，扑的钻入波中，分开水路，径入东洋海底。（              ）</a:t>
            </a:r>
          </a:p>
          <a:p>
            <a:r>
              <a:rPr lang="zh-CN" altLang="en-US" sz="3200" u="none" dirty="0"/>
              <a:t>（</a:t>
            </a:r>
            <a:r>
              <a:rPr lang="en-US" altLang="zh-CN" sz="3200" u="none" dirty="0"/>
              <a:t>3</a:t>
            </a:r>
            <a:r>
              <a:rPr lang="zh-CN" altLang="en-US" sz="3200" u="none" dirty="0"/>
              <a:t>）、悟空道：</a:t>
            </a:r>
            <a:r>
              <a:rPr lang="zh-CN" altLang="en-US" sz="3200" u="none" dirty="0">
                <a:latin typeface="Arial"/>
              </a:rPr>
              <a:t>“‘</a:t>
            </a:r>
            <a:r>
              <a:rPr lang="zh-CN" altLang="en-US" sz="3200" u="none" dirty="0"/>
              <a:t>一客不犯二主。</a:t>
            </a:r>
            <a:r>
              <a:rPr lang="zh-CN" altLang="en-US" sz="3200" u="none" dirty="0">
                <a:latin typeface="Arial"/>
              </a:rPr>
              <a:t>’</a:t>
            </a:r>
            <a:r>
              <a:rPr lang="zh-CN" altLang="en-US" sz="3200" u="none" dirty="0"/>
              <a:t>若没有，我也定不出此门。</a:t>
            </a:r>
            <a:r>
              <a:rPr lang="zh-CN" altLang="en-US" sz="3200" u="none" dirty="0">
                <a:latin typeface="Arial"/>
              </a:rPr>
              <a:t>”</a:t>
            </a:r>
            <a:r>
              <a:rPr lang="zh-CN" altLang="en-US" sz="3200" u="none" dirty="0"/>
              <a:t>（              ）</a:t>
            </a:r>
          </a:p>
          <a:p>
            <a:endParaRPr lang="zh-CN" altLang="en-US" sz="3200" u="none" dirty="0"/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438400" y="3124200"/>
            <a:ext cx="2286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none">
                <a:solidFill>
                  <a:srgbClr val="0000FF"/>
                </a:solidFill>
              </a:rPr>
              <a:t>语言描写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257800" y="5486400"/>
            <a:ext cx="213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none">
                <a:solidFill>
                  <a:srgbClr val="0000FF"/>
                </a:solidFill>
              </a:rPr>
              <a:t>语言描写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3962400" y="4495800"/>
            <a:ext cx="1828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none">
                <a:solidFill>
                  <a:srgbClr val="0000FF"/>
                </a:solidFill>
              </a:rPr>
              <a:t>动作描写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9" grpId="0"/>
      <p:bldP spid="16392" grpId="0"/>
      <p:bldP spid="163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752600"/>
            <a:ext cx="8001000" cy="4876800"/>
          </a:xfrm>
        </p:spPr>
        <p:txBody>
          <a:bodyPr/>
          <a:lstStyle/>
          <a:p>
            <a:endParaRPr lang="zh-CN" altLang="en-US"/>
          </a:p>
        </p:txBody>
      </p:sp>
      <p:pic>
        <p:nvPicPr>
          <p:cNvPr id="28676" name="Picture 4" descr="图片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WordArt 5"/>
          <p:cNvSpPr>
            <a:spLocks noChangeArrowheads="1" noChangeShapeType="1" noTextEdit="1"/>
          </p:cNvSpPr>
          <p:nvPr/>
        </p:nvSpPr>
        <p:spPr bwMode="auto">
          <a:xfrm>
            <a:off x="228600" y="304800"/>
            <a:ext cx="5143500" cy="116046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4000" b="1" kern="10" spc="-40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孙悟空是个怎样的人：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5562600" y="2209800"/>
            <a:ext cx="2590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u="none">
                <a:solidFill>
                  <a:srgbClr val="0000FF"/>
                </a:solidFill>
              </a:rPr>
              <a:t>神通广大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5410200" y="3429000"/>
            <a:ext cx="2971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u="none">
                <a:solidFill>
                  <a:srgbClr val="0000FF"/>
                </a:solidFill>
              </a:rPr>
              <a:t>武艺高强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5410200" y="4800600"/>
            <a:ext cx="2819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u="none">
                <a:solidFill>
                  <a:srgbClr val="0000FF"/>
                </a:solidFill>
              </a:rPr>
              <a:t>淘气  顽劣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86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z="4800" b="1" dirty="0">
                <a:solidFill>
                  <a:srgbClr val="FF00FF"/>
                </a:solidFill>
              </a:rPr>
              <a:t>课堂小结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3600" b="1" dirty="0"/>
              <a:t>         课文通过描写美猴王到东海龙宫</a:t>
            </a:r>
            <a:r>
              <a:rPr lang="zh-CN" altLang="en-US" sz="3600" b="1" dirty="0">
                <a:latin typeface="Arial"/>
              </a:rPr>
              <a:t>“</a:t>
            </a:r>
            <a:r>
              <a:rPr lang="zh-CN" altLang="en-US" sz="3600" b="1" dirty="0"/>
              <a:t>借</a:t>
            </a:r>
            <a:r>
              <a:rPr lang="zh-CN" altLang="en-US" sz="3600" b="1" dirty="0">
                <a:latin typeface="Arial"/>
              </a:rPr>
              <a:t>”</a:t>
            </a:r>
            <a:r>
              <a:rPr lang="zh-CN" altLang="en-US" sz="3600" b="1" dirty="0"/>
              <a:t>如意金箍棒，向南海龙王、北海龙王、西海龙王索要披挂的情节，表现了美猴王神通广大、武艺高强。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当堂巩固答案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、</a:t>
            </a:r>
            <a:r>
              <a:rPr lang="en-US" altLang="zh-CN" dirty="0"/>
              <a:t>A</a:t>
            </a:r>
          </a:p>
          <a:p>
            <a:r>
              <a:rPr lang="en-US" altLang="zh-CN" dirty="0"/>
              <a:t>2</a:t>
            </a:r>
            <a:r>
              <a:rPr lang="zh-CN" altLang="en-US" dirty="0"/>
              <a:t>、三打白骨精，大闹天宫，真假美猴王，三借芭蕉扇</a:t>
            </a:r>
          </a:p>
          <a:p>
            <a:r>
              <a:rPr lang="en-US" altLang="zh-CN" dirty="0"/>
              <a:t>3</a:t>
            </a:r>
            <a:r>
              <a:rPr lang="zh-CN" altLang="en-US" dirty="0"/>
              <a:t>、孙悟空  猪八戒 猪悟能   沙僧（沙悟净、沙和尚）</a:t>
            </a:r>
            <a:r>
              <a:rPr lang="en-US" altLang="zh-CN" dirty="0"/>
              <a:t>  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z="4400" dirty="0"/>
              <a:t>布置作业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704" y="2362228"/>
            <a:ext cx="8001000" cy="1828752"/>
          </a:xfrm>
        </p:spPr>
        <p:txBody>
          <a:bodyPr/>
          <a:lstStyle/>
          <a:p>
            <a:r>
              <a:rPr lang="en-US" altLang="zh-CN" sz="4000" dirty="0"/>
              <a:t>1</a:t>
            </a:r>
            <a:r>
              <a:rPr lang="zh-CN" altLang="en-US" sz="4000" dirty="0"/>
              <a:t>、课时笔记</a:t>
            </a:r>
            <a:r>
              <a:rPr lang="zh-CN" altLang="en-US" sz="4000" dirty="0" smtClean="0"/>
              <a:t>本 </a:t>
            </a:r>
            <a:endParaRPr lang="zh-CN" altLang="en-US" sz="4000" dirty="0"/>
          </a:p>
          <a:p>
            <a:r>
              <a:rPr lang="en-US" altLang="zh-CN" sz="4000" dirty="0"/>
              <a:t>2</a:t>
            </a:r>
            <a:r>
              <a:rPr lang="zh-CN" altLang="en-US" sz="4000" dirty="0"/>
              <a:t>、阅读课本</a:t>
            </a:r>
            <a:r>
              <a:rPr lang="en-US" altLang="zh-CN" sz="4000" dirty="0"/>
              <a:t>214</a:t>
            </a:r>
            <a:r>
              <a:rPr lang="zh-CN" altLang="en-US" sz="4000" dirty="0"/>
              <a:t>页</a:t>
            </a:r>
            <a:r>
              <a:rPr lang="zh-CN" altLang="en-US" sz="4000" dirty="0">
                <a:latin typeface="Arial"/>
              </a:rPr>
              <a:t>“</a:t>
            </a:r>
            <a:r>
              <a:rPr lang="zh-CN" altLang="en-US" sz="4000" dirty="0"/>
              <a:t>拓展链接</a:t>
            </a:r>
            <a:r>
              <a:rPr lang="zh-CN" altLang="en-US" sz="4000" dirty="0">
                <a:latin typeface="Arial"/>
              </a:rPr>
              <a:t>”</a:t>
            </a:r>
            <a:endParaRPr lang="zh-CN" altLang="en-US" sz="4000" dirty="0"/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宋体" pitchFamily="2" charset="-122"/>
          </a:defRPr>
        </a:defPPr>
      </a:lstStyle>
    </a:lnDef>
  </a:objectDefaults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571</TotalTime>
  <Pages>0</Pages>
  <Words>1070</Words>
  <Characters>0</Characters>
  <Application>Microsoft Office PowerPoint</Application>
  <DocSecurity>0</DocSecurity>
  <PresentationFormat>全屏显示(4:3)</PresentationFormat>
  <Lines>0</Lines>
  <Paragraphs>111</Paragraphs>
  <Slides>14</Slides>
  <Notes>14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第一PPT模板网-WWW.1PPT.COM</vt:lpstr>
      <vt:lpstr>PowerPoint 演示文稿</vt:lpstr>
      <vt:lpstr>PowerPoint 演示文稿</vt:lpstr>
      <vt:lpstr>说说《西游记》</vt:lpstr>
      <vt:lpstr>PowerPoint 演示文稿</vt:lpstr>
      <vt:lpstr> 学法指导2，略读课文，整体感知</vt:lpstr>
      <vt:lpstr>PowerPoint 演示文稿</vt:lpstr>
      <vt:lpstr>学法指导3，同学们分角色朗读课文，思考并讨论下面的问题（10分钟）</vt:lpstr>
      <vt:lpstr>PowerPoint 演示文稿</vt:lpstr>
      <vt:lpstr>PowerPoint 演示文稿</vt:lpstr>
      <vt:lpstr>指出下列句子所使用的描写方法</vt:lpstr>
      <vt:lpstr>PowerPoint 演示文稿</vt:lpstr>
      <vt:lpstr>课堂小结</vt:lpstr>
      <vt:lpstr>当堂巩固答案</vt:lpstr>
      <vt:lpstr>布置作业</vt:lpstr>
    </vt:vector>
  </TitlesOfParts>
  <Manager>第一PPT模板网-WWW.1PPT.COM</Manager>
  <Company>第一PPT模板网-WWW.1PPT.COM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Carrie</cp:lastModifiedBy>
  <cp:revision>439</cp:revision>
  <dcterms:created xsi:type="dcterms:W3CDTF">2013-12-05T04:54:00Z</dcterms:created>
  <dcterms:modified xsi:type="dcterms:W3CDTF">2020-02-08T06:45:53Z</dcterms:modified>
  <cp:category>第一PPT模板网-WWW.1PPT.COM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2052-9.1.0.4397</vt:lpwstr>
  </property>
</Properties>
</file>