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Lst>
  <p:sldSz cx="9144000" cy="6858000" type="screen4x3"/>
  <p:notesSz cx="6858000" cy="9144000"/>
  <p:custDataLst>
    <p:tags r:id="rId1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95" d="100"/>
          <a:sy n="95" d="100"/>
        </p:scale>
        <p:origin x="-1090" y="-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420F6B5-DB49-4164-94F8-5FE709AE4E9F}" type="datetimeFigureOut">
              <a:rPr lang="zh-CN" altLang="en-US" smtClean="0"/>
              <a:t>2020/2/8</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2D4479F-1430-4CDF-85F4-2FF08FA87477}" type="slidenum">
              <a:rPr lang="zh-CN" altLang="en-US" smtClean="0"/>
              <a:t>‹#›</a:t>
            </a:fld>
            <a:endParaRPr lang="zh-CN" altLang="en-US"/>
          </a:p>
        </p:txBody>
      </p:sp>
    </p:spTree>
    <p:extLst>
      <p:ext uri="{BB962C8B-B14F-4D97-AF65-F5344CB8AC3E}">
        <p14:creationId xmlns:p14="http://schemas.microsoft.com/office/powerpoint/2010/main" val="12147111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www.1ppt.com/powerpoint/" TargetMode="External"/><Relationship Id="rId13" Type="http://schemas.openxmlformats.org/officeDocument/2006/relationships/hyperlink" Target="http://www.1ppt.cn/" TargetMode="External"/><Relationship Id="rId18" Type="http://schemas.openxmlformats.org/officeDocument/2006/relationships/hyperlink" Target="http://www.1ppt.com/kejian/meishu/" TargetMode="External"/><Relationship Id="rId3" Type="http://schemas.openxmlformats.org/officeDocument/2006/relationships/hyperlink" Target="http://www.1ppt.com/moban/" TargetMode="External"/><Relationship Id="rId21" Type="http://schemas.openxmlformats.org/officeDocument/2006/relationships/hyperlink" Target="http://www.1ppt.com/kejian/huaxue/" TargetMode="External"/><Relationship Id="rId7" Type="http://schemas.openxmlformats.org/officeDocument/2006/relationships/hyperlink" Target="http://www.1ppt.com/xiazai/" TargetMode="External"/><Relationship Id="rId12" Type="http://schemas.openxmlformats.org/officeDocument/2006/relationships/hyperlink" Target="http://www.1ppt.com/jiaoan/" TargetMode="External"/><Relationship Id="rId17" Type="http://schemas.openxmlformats.org/officeDocument/2006/relationships/hyperlink" Target="http://www.1ppt.com/kejian/yingyu/" TargetMode="External"/><Relationship Id="rId2" Type="http://schemas.openxmlformats.org/officeDocument/2006/relationships/slide" Target="../slides/slide5.xml"/><Relationship Id="rId16" Type="http://schemas.openxmlformats.org/officeDocument/2006/relationships/hyperlink" Target="http://www.1ppt.com/kejian/shuxue/" TargetMode="External"/><Relationship Id="rId20" Type="http://schemas.openxmlformats.org/officeDocument/2006/relationships/hyperlink" Target="http://www.1ppt.com/kejian/wuli/" TargetMode="External"/><Relationship Id="rId1" Type="http://schemas.openxmlformats.org/officeDocument/2006/relationships/notesMaster" Target="../notesMasters/notesMaster1.xml"/><Relationship Id="rId6" Type="http://schemas.openxmlformats.org/officeDocument/2006/relationships/hyperlink" Target="http://www.1ppt.com/tubiao/" TargetMode="External"/><Relationship Id="rId11" Type="http://schemas.openxmlformats.org/officeDocument/2006/relationships/hyperlink" Target="http://www.1ppt.com/shiti/" TargetMode="External"/><Relationship Id="rId24" Type="http://schemas.openxmlformats.org/officeDocument/2006/relationships/hyperlink" Target="http://www.1ppt.com/kejian/lishi/" TargetMode="External"/><Relationship Id="rId5" Type="http://schemas.openxmlformats.org/officeDocument/2006/relationships/hyperlink" Target="http://www.1ppt.com/beijing/" TargetMode="External"/><Relationship Id="rId15" Type="http://schemas.openxmlformats.org/officeDocument/2006/relationships/hyperlink" Target="http://www.1ppt.com/kejian/yuwen/" TargetMode="External"/><Relationship Id="rId23" Type="http://schemas.openxmlformats.org/officeDocument/2006/relationships/hyperlink" Target="http://www.1ppt.com/kejian/dili/" TargetMode="External"/><Relationship Id="rId10" Type="http://schemas.openxmlformats.org/officeDocument/2006/relationships/hyperlink" Target="http://www.1ppt.com/fanwen/" TargetMode="External"/><Relationship Id="rId19" Type="http://schemas.openxmlformats.org/officeDocument/2006/relationships/hyperlink" Target="http://www.1ppt.com/kejian/kexue/" TargetMode="External"/><Relationship Id="rId4" Type="http://schemas.openxmlformats.org/officeDocument/2006/relationships/hyperlink" Target="http://www.1ppt.com/sucai/" TargetMode="External"/><Relationship Id="rId9" Type="http://schemas.openxmlformats.org/officeDocument/2006/relationships/hyperlink" Target="http://www.1ppt.com/ziliao/" TargetMode="External"/><Relationship Id="rId14" Type="http://schemas.openxmlformats.org/officeDocument/2006/relationships/hyperlink" Target="http://www.1ppt.com/kejian/" TargetMode="External"/><Relationship Id="rId22" Type="http://schemas.openxmlformats.org/officeDocument/2006/relationships/hyperlink" Target="http://www.1ppt.com/kejian/shengwu/"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D4479F-1430-4CDF-85F4-2FF08FA87477}" type="slidenum">
              <a:rPr lang="zh-CN" altLang="en-US" smtClean="0"/>
              <a:t>1</a:t>
            </a:fld>
            <a:endParaRPr lang="zh-CN" altLang="en-US"/>
          </a:p>
        </p:txBody>
      </p:sp>
    </p:spTree>
    <p:extLst>
      <p:ext uri="{BB962C8B-B14F-4D97-AF65-F5344CB8AC3E}">
        <p14:creationId xmlns:p14="http://schemas.microsoft.com/office/powerpoint/2010/main" val="8051142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D4479F-1430-4CDF-85F4-2FF08FA87477}" type="slidenum">
              <a:rPr lang="zh-CN" altLang="en-US" smtClean="0"/>
              <a:t>2</a:t>
            </a:fld>
            <a:endParaRPr lang="zh-CN" altLang="en-US"/>
          </a:p>
        </p:txBody>
      </p:sp>
    </p:spTree>
    <p:extLst>
      <p:ext uri="{BB962C8B-B14F-4D97-AF65-F5344CB8AC3E}">
        <p14:creationId xmlns:p14="http://schemas.microsoft.com/office/powerpoint/2010/main" val="5953416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D4479F-1430-4CDF-85F4-2FF08FA87477}" type="slidenum">
              <a:rPr lang="zh-CN" altLang="en-US" smtClean="0"/>
              <a:t>3</a:t>
            </a:fld>
            <a:endParaRPr lang="zh-CN" altLang="en-US"/>
          </a:p>
        </p:txBody>
      </p:sp>
    </p:spTree>
    <p:extLst>
      <p:ext uri="{BB962C8B-B14F-4D97-AF65-F5344CB8AC3E}">
        <p14:creationId xmlns:p14="http://schemas.microsoft.com/office/powerpoint/2010/main" val="30818540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D4479F-1430-4CDF-85F4-2FF08FA87477}" type="slidenum">
              <a:rPr lang="zh-CN" altLang="en-US" smtClean="0"/>
              <a:t>4</a:t>
            </a:fld>
            <a:endParaRPr lang="zh-CN" altLang="en-US"/>
          </a:p>
        </p:txBody>
      </p:sp>
    </p:spTree>
    <p:extLst>
      <p:ext uri="{BB962C8B-B14F-4D97-AF65-F5344CB8AC3E}">
        <p14:creationId xmlns:p14="http://schemas.microsoft.com/office/powerpoint/2010/main" val="35732466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3"/>
              </a:rPr>
              <a:t>www.1ppt.com/moban/</a:t>
            </a:r>
            <a:r>
              <a:rPr lang="en-US" altLang="zh-CN" sz="1200" dirty="0" smtClean="0">
                <a:solidFill>
                  <a:srgbClr val="EEECE1">
                    <a:lumMod val="25000"/>
                  </a:srgbClr>
                </a:solidFill>
              </a:rPr>
              <a:t>                  PPT</a:t>
            </a:r>
            <a:r>
              <a:rPr lang="zh-CN" altLang="en-US" sz="1200" dirty="0" smtClean="0">
                <a:solidFill>
                  <a:srgbClr val="EEECE1">
                    <a:lumMod val="25000"/>
                  </a:srgbClr>
                </a:solidFill>
              </a:rPr>
              <a:t>素材：</a:t>
            </a:r>
            <a:r>
              <a:rPr lang="en-US" altLang="zh-CN" sz="1200" dirty="0" smtClean="0">
                <a:solidFill>
                  <a:srgbClr val="EEECE1">
                    <a:lumMod val="25000"/>
                  </a:srgbClr>
                </a:solidFill>
                <a:hlinkClick r:id="rId4"/>
              </a:rPr>
              <a:t>www.1ppt.com/sucai/</a:t>
            </a:r>
            <a:endParaRPr lang="en-US" altLang="zh-CN" sz="1200" dirty="0" smtClean="0">
              <a:solidFill>
                <a:srgbClr val="EEECE1">
                  <a:lumMod val="25000"/>
                </a:srgbClr>
              </a:solidFill>
            </a:endParaRPr>
          </a:p>
          <a:p>
            <a:r>
              <a:rPr lang="en-US" altLang="zh-CN" sz="1200" dirty="0" smtClean="0">
                <a:solidFill>
                  <a:srgbClr val="EEECE1">
                    <a:lumMod val="25000"/>
                  </a:srgbClr>
                </a:solidFill>
              </a:rPr>
              <a:t>PPT</a:t>
            </a:r>
            <a:r>
              <a:rPr lang="zh-CN" altLang="en-US" sz="1200" dirty="0" smtClean="0">
                <a:solidFill>
                  <a:srgbClr val="EEECE1">
                    <a:lumMod val="25000"/>
                  </a:srgbClr>
                </a:solidFill>
              </a:rPr>
              <a:t>背景：</a:t>
            </a:r>
            <a:r>
              <a:rPr lang="en-US" altLang="zh-CN" sz="1200" dirty="0" smtClean="0">
                <a:solidFill>
                  <a:srgbClr val="EEECE1">
                    <a:lumMod val="25000"/>
                  </a:srgbClr>
                </a:solidFill>
                <a:hlinkClick r:id="rId5"/>
              </a:rPr>
              <a:t>www.1ppt.com/beijing/</a:t>
            </a:r>
            <a:r>
              <a:rPr lang="en-US" altLang="zh-CN" sz="1200" dirty="0" smtClean="0">
                <a:solidFill>
                  <a:srgbClr val="EEECE1">
                    <a:lumMod val="25000"/>
                  </a:srgbClr>
                </a:solidFill>
              </a:rPr>
              <a:t>                   PPT</a:t>
            </a:r>
            <a:r>
              <a:rPr lang="zh-CN" altLang="en-US" sz="1200" dirty="0" smtClean="0">
                <a:solidFill>
                  <a:srgbClr val="EEECE1">
                    <a:lumMod val="25000"/>
                  </a:srgbClr>
                </a:solidFill>
              </a:rPr>
              <a:t>图表：</a:t>
            </a:r>
            <a:r>
              <a:rPr lang="en-US" altLang="zh-CN" sz="1200" dirty="0" smtClean="0">
                <a:solidFill>
                  <a:srgbClr val="EEECE1">
                    <a:lumMod val="25000"/>
                  </a:srgbClr>
                </a:solidFill>
                <a:hlinkClick r:id="rId6"/>
              </a:rPr>
              <a:t>www.1ppt.com/tubiao/</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下载：</a:t>
            </a:r>
            <a:r>
              <a:rPr lang="en-US" altLang="zh-CN" sz="1200" dirty="0" smtClean="0">
                <a:solidFill>
                  <a:srgbClr val="EEECE1">
                    <a:lumMod val="25000"/>
                  </a:srgbClr>
                </a:solidFill>
                <a:hlinkClick r:id="rId7"/>
              </a:rPr>
              <a:t>www.1ppt.com/xiazai/</a:t>
            </a:r>
            <a:r>
              <a:rPr lang="en-US" altLang="zh-CN" sz="1200" dirty="0" smtClean="0">
                <a:solidFill>
                  <a:srgbClr val="EEECE1">
                    <a:lumMod val="25000"/>
                  </a:srgbClr>
                </a:solidFill>
              </a:rPr>
              <a:t>                     PPT</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8"/>
              </a:rPr>
              <a:t>www.1ppt.com/powerpoint/</a:t>
            </a:r>
            <a:r>
              <a:rPr lang="en-US" altLang="zh-CN" sz="1200" dirty="0" smtClean="0">
                <a:solidFill>
                  <a:srgbClr val="EEECE1">
                    <a:lumMod val="25000"/>
                  </a:srgbClr>
                </a:solidFill>
              </a:rPr>
              <a:t>      </a:t>
            </a:r>
          </a:p>
          <a:p>
            <a:r>
              <a:rPr lang="zh-CN" altLang="en-US" sz="1200" dirty="0" smtClean="0">
                <a:solidFill>
                  <a:srgbClr val="EEECE1">
                    <a:lumMod val="25000"/>
                  </a:srgbClr>
                </a:solidFill>
              </a:rPr>
              <a:t>资料下载：</a:t>
            </a:r>
            <a:r>
              <a:rPr lang="en-US" altLang="zh-CN" sz="1200" dirty="0" smtClean="0">
                <a:solidFill>
                  <a:srgbClr val="EEECE1">
                    <a:lumMod val="25000"/>
                  </a:srgbClr>
                </a:solidFill>
                <a:hlinkClick r:id="rId9"/>
              </a:rPr>
              <a:t>www.1ppt.com/ziliao/</a:t>
            </a:r>
            <a:r>
              <a:rPr lang="en-US" altLang="zh-CN" sz="1200" dirty="0" smtClean="0">
                <a:solidFill>
                  <a:srgbClr val="EEECE1">
                    <a:lumMod val="25000"/>
                  </a:srgbClr>
                </a:solidFill>
              </a:rPr>
              <a:t>                   </a:t>
            </a:r>
            <a:r>
              <a:rPr lang="zh-CN" altLang="en-US" sz="1200" dirty="0" smtClean="0">
                <a:solidFill>
                  <a:srgbClr val="EEECE1">
                    <a:lumMod val="25000"/>
                  </a:srgbClr>
                </a:solidFill>
              </a:rPr>
              <a:t>范文下载：</a:t>
            </a:r>
            <a:r>
              <a:rPr lang="en-US" altLang="zh-CN" sz="1200" dirty="0" smtClean="0">
                <a:solidFill>
                  <a:srgbClr val="EEECE1">
                    <a:lumMod val="25000"/>
                  </a:srgbClr>
                </a:solidFill>
                <a:hlinkClick r:id="rId10"/>
              </a:rPr>
              <a:t>www.1ppt.com/fanwen/</a:t>
            </a:r>
            <a:r>
              <a:rPr lang="en-US" altLang="zh-CN" sz="1200" dirty="0" smtClean="0">
                <a:solidFill>
                  <a:srgbClr val="EEECE1">
                    <a:lumMod val="25000"/>
                  </a:srgbClr>
                </a:solidFill>
              </a:rPr>
              <a:t>             </a:t>
            </a:r>
          </a:p>
          <a:p>
            <a:r>
              <a:rPr lang="zh-CN" altLang="en-US" sz="1200" dirty="0" smtClean="0">
                <a:solidFill>
                  <a:srgbClr val="EEECE1">
                    <a:lumMod val="25000"/>
                  </a:srgbClr>
                </a:solidFill>
              </a:rPr>
              <a:t>试卷下载：</a:t>
            </a:r>
            <a:r>
              <a:rPr lang="en-US" altLang="zh-CN" sz="1200" dirty="0" smtClean="0">
                <a:solidFill>
                  <a:srgbClr val="EEECE1">
                    <a:lumMod val="25000"/>
                  </a:srgbClr>
                </a:solidFill>
                <a:hlinkClick r:id="rId11"/>
              </a:rPr>
              <a:t>www.1ppt.com/shiti/</a:t>
            </a:r>
            <a:r>
              <a:rPr lang="en-US" altLang="zh-CN" sz="1200" dirty="0" smtClean="0">
                <a:solidFill>
                  <a:srgbClr val="EEECE1">
                    <a:lumMod val="25000"/>
                  </a:srgbClr>
                </a:solidFill>
              </a:rPr>
              <a:t>                     </a:t>
            </a:r>
            <a:r>
              <a:rPr lang="zh-CN" altLang="en-US" sz="1200" dirty="0" smtClean="0">
                <a:solidFill>
                  <a:srgbClr val="EEECE1">
                    <a:lumMod val="25000"/>
                  </a:srgbClr>
                </a:solidFill>
              </a:rPr>
              <a:t>教案下载：</a:t>
            </a:r>
            <a:r>
              <a:rPr lang="en-US" altLang="zh-CN" sz="1200" dirty="0" smtClean="0">
                <a:solidFill>
                  <a:srgbClr val="EEECE1">
                    <a:lumMod val="25000"/>
                  </a:srgbClr>
                </a:solidFill>
                <a:hlinkClick r:id="rId12"/>
              </a:rPr>
              <a:t>www.1ppt.com/jiaoan/</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论坛：</a:t>
            </a:r>
            <a:r>
              <a:rPr lang="en-US" altLang="zh-CN" sz="1200" dirty="0" smtClean="0">
                <a:solidFill>
                  <a:srgbClr val="EEECE1">
                    <a:lumMod val="25000"/>
                  </a:srgbClr>
                </a:solidFill>
                <a:hlinkClick r:id="rId13"/>
              </a:rPr>
              <a:t>www.1ppt.cn</a:t>
            </a:r>
            <a:r>
              <a:rPr lang="en-US" altLang="zh-CN" sz="1200" dirty="0" smtClean="0">
                <a:solidFill>
                  <a:srgbClr val="EEECE1">
                    <a:lumMod val="25000"/>
                  </a:srgbClr>
                </a:solidFill>
              </a:rPr>
              <a:t>                                      PPT</a:t>
            </a:r>
            <a:r>
              <a:rPr lang="zh-CN" altLang="en-US" sz="1200" dirty="0" smtClean="0">
                <a:solidFill>
                  <a:srgbClr val="EEECE1">
                    <a:lumMod val="25000"/>
                  </a:srgbClr>
                </a:solidFill>
              </a:rPr>
              <a:t>课件：</a:t>
            </a:r>
            <a:r>
              <a:rPr lang="en-US" altLang="zh-CN" sz="1200" dirty="0" smtClean="0">
                <a:solidFill>
                  <a:srgbClr val="EEECE1">
                    <a:lumMod val="25000"/>
                  </a:srgbClr>
                </a:solidFill>
                <a:hlinkClick r:id="rId14"/>
              </a:rPr>
              <a:t>www.1ppt.com/kejian/</a:t>
            </a:r>
            <a:r>
              <a:rPr lang="en-US" altLang="zh-CN" sz="1200" dirty="0" smtClean="0">
                <a:solidFill>
                  <a:srgbClr val="EEECE1">
                    <a:lumMod val="25000"/>
                  </a:srgbClr>
                </a:solidFill>
              </a:rPr>
              <a:t> </a:t>
            </a:r>
          </a:p>
          <a:p>
            <a:r>
              <a:rPr lang="zh-CN" altLang="en-US" sz="1200" dirty="0" smtClean="0">
                <a:solidFill>
                  <a:srgbClr val="EEECE1">
                    <a:lumMod val="25000"/>
                  </a:srgbClr>
                </a:solidFill>
              </a:rPr>
              <a:t>语文课件：</a:t>
            </a:r>
            <a:r>
              <a:rPr lang="en-US" altLang="zh-CN" sz="1200" dirty="0" smtClean="0">
                <a:solidFill>
                  <a:srgbClr val="EEECE1">
                    <a:lumMod val="25000"/>
                  </a:srgbClr>
                </a:solidFill>
                <a:hlinkClick r:id="rId15"/>
              </a:rPr>
              <a:t>www.1ppt.com/kejian/yuwen/</a:t>
            </a:r>
            <a:r>
              <a:rPr lang="en-US" altLang="zh-CN" sz="1200" dirty="0" smtClean="0">
                <a:solidFill>
                  <a:srgbClr val="EEECE1">
                    <a:lumMod val="25000"/>
                  </a:srgbClr>
                </a:solidFill>
              </a:rPr>
              <a:t>    </a:t>
            </a:r>
            <a:r>
              <a:rPr lang="zh-CN" altLang="en-US" sz="1200" dirty="0" smtClean="0">
                <a:solidFill>
                  <a:srgbClr val="EEECE1">
                    <a:lumMod val="25000"/>
                  </a:srgbClr>
                </a:solidFill>
              </a:rPr>
              <a:t>数学课件：</a:t>
            </a:r>
            <a:r>
              <a:rPr lang="en-US" altLang="zh-CN" sz="1200" dirty="0" smtClean="0">
                <a:solidFill>
                  <a:srgbClr val="EEECE1">
                    <a:lumMod val="25000"/>
                  </a:srgbClr>
                </a:solidFill>
                <a:hlinkClick r:id="rId16"/>
              </a:rPr>
              <a:t>www.1ppt.com/kejian/shuxue/</a:t>
            </a:r>
            <a:r>
              <a:rPr lang="en-US" altLang="zh-CN" sz="1200" dirty="0" smtClean="0">
                <a:solidFill>
                  <a:srgbClr val="EEECE1">
                    <a:lumMod val="25000"/>
                  </a:srgbClr>
                </a:solidFill>
              </a:rPr>
              <a:t> </a:t>
            </a:r>
          </a:p>
          <a:p>
            <a:r>
              <a:rPr lang="zh-CN" altLang="en-US" sz="1200" dirty="0" smtClean="0">
                <a:solidFill>
                  <a:srgbClr val="EEECE1">
                    <a:lumMod val="25000"/>
                  </a:srgbClr>
                </a:solidFill>
              </a:rPr>
              <a:t>英语课件：</a:t>
            </a:r>
            <a:r>
              <a:rPr lang="en-US" altLang="zh-CN" sz="1200" dirty="0" smtClean="0">
                <a:solidFill>
                  <a:srgbClr val="EEECE1">
                    <a:lumMod val="25000"/>
                  </a:srgbClr>
                </a:solidFill>
                <a:hlinkClick r:id="rId17"/>
              </a:rPr>
              <a:t>www.1ppt.com/kejian/yingyu/</a:t>
            </a:r>
            <a:r>
              <a:rPr lang="en-US" altLang="zh-CN" sz="1200" dirty="0" smtClean="0">
                <a:solidFill>
                  <a:srgbClr val="EEECE1">
                    <a:lumMod val="25000"/>
                  </a:srgbClr>
                </a:solidFill>
              </a:rPr>
              <a:t>    </a:t>
            </a:r>
            <a:r>
              <a:rPr lang="zh-CN" altLang="en-US" sz="1200" dirty="0" smtClean="0">
                <a:solidFill>
                  <a:srgbClr val="EEECE1">
                    <a:lumMod val="25000"/>
                  </a:srgbClr>
                </a:solidFill>
              </a:rPr>
              <a:t>美术课件：</a:t>
            </a:r>
            <a:r>
              <a:rPr lang="en-US" altLang="zh-CN" sz="1200" dirty="0" smtClean="0">
                <a:solidFill>
                  <a:srgbClr val="EEECE1">
                    <a:lumMod val="25000"/>
                  </a:srgbClr>
                </a:solidFill>
                <a:hlinkClick r:id="rId18"/>
              </a:rPr>
              <a:t>www.1ppt.com/kejian/meishu/</a:t>
            </a:r>
            <a:r>
              <a:rPr lang="en-US" altLang="zh-CN" sz="1200" dirty="0" smtClean="0">
                <a:solidFill>
                  <a:srgbClr val="EEECE1">
                    <a:lumMod val="25000"/>
                  </a:srgbClr>
                </a:solidFill>
              </a:rPr>
              <a:t> </a:t>
            </a:r>
          </a:p>
          <a:p>
            <a:r>
              <a:rPr lang="zh-CN" altLang="en-US" sz="1200" dirty="0" smtClean="0">
                <a:solidFill>
                  <a:srgbClr val="EEECE1">
                    <a:lumMod val="25000"/>
                  </a:srgbClr>
                </a:solidFill>
              </a:rPr>
              <a:t>科学课件：</a:t>
            </a:r>
            <a:r>
              <a:rPr lang="en-US" altLang="zh-CN" sz="1200" dirty="0" smtClean="0">
                <a:solidFill>
                  <a:srgbClr val="EEECE1">
                    <a:lumMod val="25000"/>
                  </a:srgbClr>
                </a:solidFill>
                <a:hlinkClick r:id="rId19"/>
              </a:rPr>
              <a:t>www.1ppt.com/kejian/kexue/</a:t>
            </a:r>
            <a:r>
              <a:rPr lang="en-US" altLang="zh-CN" sz="1200" dirty="0" smtClean="0">
                <a:solidFill>
                  <a:srgbClr val="EEECE1">
                    <a:lumMod val="25000"/>
                  </a:srgbClr>
                </a:solidFill>
              </a:rPr>
              <a:t>     </a:t>
            </a:r>
            <a:r>
              <a:rPr lang="zh-CN" altLang="en-US" sz="1200" dirty="0" smtClean="0">
                <a:solidFill>
                  <a:srgbClr val="EEECE1">
                    <a:lumMod val="25000"/>
                  </a:srgbClr>
                </a:solidFill>
              </a:rPr>
              <a:t>物理课件：</a:t>
            </a:r>
            <a:r>
              <a:rPr lang="en-US" altLang="zh-CN" sz="1200" dirty="0" smtClean="0">
                <a:solidFill>
                  <a:srgbClr val="EEECE1">
                    <a:lumMod val="25000"/>
                  </a:srgbClr>
                </a:solidFill>
                <a:hlinkClick r:id="rId20"/>
              </a:rPr>
              <a:t>www.1ppt.com/kejian/wuli/</a:t>
            </a:r>
            <a:r>
              <a:rPr lang="en-US" altLang="zh-CN" sz="1200" dirty="0" smtClean="0">
                <a:solidFill>
                  <a:srgbClr val="EEECE1">
                    <a:lumMod val="25000"/>
                  </a:srgbClr>
                </a:solidFill>
              </a:rPr>
              <a:t> </a:t>
            </a:r>
          </a:p>
          <a:p>
            <a:r>
              <a:rPr lang="zh-CN" altLang="en-US" sz="1200" dirty="0" smtClean="0">
                <a:solidFill>
                  <a:srgbClr val="EEECE1">
                    <a:lumMod val="25000"/>
                  </a:srgbClr>
                </a:solidFill>
              </a:rPr>
              <a:t>化学课件：</a:t>
            </a:r>
            <a:r>
              <a:rPr lang="en-US" altLang="zh-CN" sz="1200" dirty="0" smtClean="0">
                <a:solidFill>
                  <a:srgbClr val="EEECE1">
                    <a:lumMod val="25000"/>
                  </a:srgbClr>
                </a:solidFill>
                <a:hlinkClick r:id="rId21"/>
              </a:rPr>
              <a:t>www.1ppt.com/kejian/huaxue/</a:t>
            </a:r>
            <a:r>
              <a:rPr lang="en-US" altLang="zh-CN" sz="1200" dirty="0" smtClean="0">
                <a:solidFill>
                  <a:srgbClr val="EEECE1">
                    <a:lumMod val="25000"/>
                  </a:srgbClr>
                </a:solidFill>
              </a:rPr>
              <a:t>  </a:t>
            </a:r>
            <a:r>
              <a:rPr lang="zh-CN" altLang="en-US" sz="1200" dirty="0" smtClean="0">
                <a:solidFill>
                  <a:srgbClr val="EEECE1">
                    <a:lumMod val="25000"/>
                  </a:srgbClr>
                </a:solidFill>
              </a:rPr>
              <a:t>生物课件：</a:t>
            </a:r>
            <a:r>
              <a:rPr lang="en-US" altLang="zh-CN" sz="1200" dirty="0" smtClean="0">
                <a:solidFill>
                  <a:srgbClr val="EEECE1">
                    <a:lumMod val="25000"/>
                  </a:srgbClr>
                </a:solidFill>
                <a:hlinkClick r:id="rId22"/>
              </a:rPr>
              <a:t>www.1ppt.com/kejian/shengwu/</a:t>
            </a:r>
            <a:r>
              <a:rPr lang="en-US" altLang="zh-CN" sz="1200" dirty="0" smtClean="0">
                <a:solidFill>
                  <a:srgbClr val="EEECE1">
                    <a:lumMod val="25000"/>
                  </a:srgbClr>
                </a:solidFill>
              </a:rPr>
              <a:t> </a:t>
            </a:r>
          </a:p>
          <a:p>
            <a:r>
              <a:rPr lang="zh-CN" altLang="en-US" sz="1200" dirty="0" smtClean="0">
                <a:solidFill>
                  <a:srgbClr val="EEECE1">
                    <a:lumMod val="25000"/>
                  </a:srgbClr>
                </a:solidFill>
              </a:rPr>
              <a:t>地理课件：</a:t>
            </a:r>
            <a:r>
              <a:rPr lang="en-US" altLang="zh-CN" sz="1200" dirty="0" smtClean="0">
                <a:solidFill>
                  <a:srgbClr val="EEECE1">
                    <a:lumMod val="25000"/>
                  </a:srgbClr>
                </a:solidFill>
                <a:hlinkClick r:id="rId23"/>
              </a:rPr>
              <a:t>www.1ppt.com/kejian/dili/</a:t>
            </a:r>
            <a:r>
              <a:rPr lang="en-US" altLang="zh-CN" sz="1200" dirty="0" smtClean="0">
                <a:solidFill>
                  <a:srgbClr val="EEECE1">
                    <a:lumMod val="25000"/>
                  </a:srgbClr>
                </a:solidFill>
              </a:rPr>
              <a:t>          </a:t>
            </a:r>
            <a:r>
              <a:rPr lang="zh-CN" altLang="en-US" sz="1200" dirty="0" smtClean="0">
                <a:solidFill>
                  <a:srgbClr val="EEECE1">
                    <a:lumMod val="25000"/>
                  </a:srgbClr>
                </a:solidFill>
              </a:rPr>
              <a:t>历史课件：</a:t>
            </a:r>
            <a:r>
              <a:rPr lang="en-US" altLang="zh-CN" sz="1200" dirty="0" smtClean="0">
                <a:solidFill>
                  <a:srgbClr val="EEECE1">
                    <a:lumMod val="25000"/>
                  </a:srgbClr>
                </a:solidFill>
                <a:hlinkClick r:id="rId24"/>
              </a:rPr>
              <a:t>www.1ppt.com/kejian/lishi/</a:t>
            </a:r>
            <a:r>
              <a:rPr lang="en-US" altLang="zh-CN" sz="1200" dirty="0" smtClean="0">
                <a:solidFill>
                  <a:srgbClr val="EEECE1">
                    <a:lumMod val="25000"/>
                  </a:srgbClr>
                </a:solidFill>
              </a:rPr>
              <a:t>        </a:t>
            </a:r>
          </a:p>
          <a:p>
            <a:r>
              <a:rPr lang="en-US" altLang="zh-CN" sz="1200" dirty="0" smtClean="0">
                <a:solidFill>
                  <a:srgbClr val="EEECE1">
                    <a:lumMod val="25000"/>
                  </a:srgbClr>
                </a:solidFill>
              </a:rPr>
              <a:t>  </a:t>
            </a:r>
            <a:endParaRPr lang="zh-CN" altLang="en-US" sz="1200" dirty="0" smtClean="0">
              <a:solidFill>
                <a:srgbClr val="EEECE1">
                  <a:lumMod val="25000"/>
                </a:srgbClr>
              </a:solidFill>
            </a:endParaRPr>
          </a:p>
          <a:p>
            <a:endParaRPr lang="zh-CN" altLang="en-US" dirty="0"/>
          </a:p>
        </p:txBody>
      </p:sp>
      <p:sp>
        <p:nvSpPr>
          <p:cNvPr id="4" name="灯片编号占位符 3"/>
          <p:cNvSpPr>
            <a:spLocks noGrp="1"/>
          </p:cNvSpPr>
          <p:nvPr>
            <p:ph type="sldNum" sz="quarter" idx="10"/>
          </p:nvPr>
        </p:nvSpPr>
        <p:spPr/>
        <p:txBody>
          <a:bodyPr/>
          <a:lstStyle/>
          <a:p>
            <a:fld id="{D61E358C-2327-4C5D-96C6-BA2FCAF88453}" type="slidenum">
              <a:rPr lang="en-US" altLang="zh-CN" smtClean="0">
                <a:solidFill>
                  <a:prstClr val="black"/>
                </a:solidFill>
              </a:rPr>
              <a:pPr/>
              <a:t>5</a:t>
            </a:fld>
            <a:endParaRPr lang="en-US" altLang="zh-CN">
              <a:solidFill>
                <a:prstClr val="black"/>
              </a:solidFill>
            </a:endParaRPr>
          </a:p>
        </p:txBody>
      </p:sp>
    </p:spTree>
    <p:extLst>
      <p:ext uri="{BB962C8B-B14F-4D97-AF65-F5344CB8AC3E}">
        <p14:creationId xmlns:p14="http://schemas.microsoft.com/office/powerpoint/2010/main" val="18059386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D4479F-1430-4CDF-85F4-2FF08FA87477}" type="slidenum">
              <a:rPr lang="zh-CN" altLang="en-US" smtClean="0"/>
              <a:t>6</a:t>
            </a:fld>
            <a:endParaRPr lang="zh-CN" altLang="en-US"/>
          </a:p>
        </p:txBody>
      </p:sp>
    </p:spTree>
    <p:extLst>
      <p:ext uri="{BB962C8B-B14F-4D97-AF65-F5344CB8AC3E}">
        <p14:creationId xmlns:p14="http://schemas.microsoft.com/office/powerpoint/2010/main" val="129360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D4479F-1430-4CDF-85F4-2FF08FA87477}" type="slidenum">
              <a:rPr lang="zh-CN" altLang="en-US" smtClean="0"/>
              <a:t>7</a:t>
            </a:fld>
            <a:endParaRPr lang="zh-CN" altLang="en-US"/>
          </a:p>
        </p:txBody>
      </p:sp>
    </p:spTree>
    <p:extLst>
      <p:ext uri="{BB962C8B-B14F-4D97-AF65-F5344CB8AC3E}">
        <p14:creationId xmlns:p14="http://schemas.microsoft.com/office/powerpoint/2010/main" val="83449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D4479F-1430-4CDF-85F4-2FF08FA87477}" type="slidenum">
              <a:rPr lang="zh-CN" altLang="en-US" smtClean="0"/>
              <a:t>8</a:t>
            </a:fld>
            <a:endParaRPr lang="zh-CN" altLang="en-US"/>
          </a:p>
        </p:txBody>
      </p:sp>
    </p:spTree>
    <p:extLst>
      <p:ext uri="{BB962C8B-B14F-4D97-AF65-F5344CB8AC3E}">
        <p14:creationId xmlns:p14="http://schemas.microsoft.com/office/powerpoint/2010/main" val="17001138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D4479F-1430-4CDF-85F4-2FF08FA87477}" type="slidenum">
              <a:rPr lang="zh-CN" altLang="en-US" smtClean="0"/>
              <a:t>9</a:t>
            </a:fld>
            <a:endParaRPr lang="zh-CN" altLang="en-US"/>
          </a:p>
        </p:txBody>
      </p:sp>
    </p:spTree>
    <p:extLst>
      <p:ext uri="{BB962C8B-B14F-4D97-AF65-F5344CB8AC3E}">
        <p14:creationId xmlns:p14="http://schemas.microsoft.com/office/powerpoint/2010/main" val="6392230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D4479F-1430-4CDF-85F4-2FF08FA87477}" type="slidenum">
              <a:rPr lang="zh-CN" altLang="en-US" smtClean="0"/>
              <a:t>10</a:t>
            </a:fld>
            <a:endParaRPr lang="zh-CN" altLang="en-US"/>
          </a:p>
        </p:txBody>
      </p:sp>
    </p:spTree>
    <p:extLst>
      <p:ext uri="{BB962C8B-B14F-4D97-AF65-F5344CB8AC3E}">
        <p14:creationId xmlns:p14="http://schemas.microsoft.com/office/powerpoint/2010/main" val="3866311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D4479F-1430-4CDF-85F4-2FF08FA87477}" type="slidenum">
              <a:rPr lang="zh-CN" altLang="en-US" smtClean="0"/>
              <a:t>11</a:t>
            </a:fld>
            <a:endParaRPr lang="zh-CN" altLang="en-US"/>
          </a:p>
        </p:txBody>
      </p:sp>
    </p:spTree>
    <p:extLst>
      <p:ext uri="{BB962C8B-B14F-4D97-AF65-F5344CB8AC3E}">
        <p14:creationId xmlns:p14="http://schemas.microsoft.com/office/powerpoint/2010/main" val="20415707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D4479F-1430-4CDF-85F4-2FF08FA87477}" type="slidenum">
              <a:rPr lang="zh-CN" altLang="en-US" smtClean="0"/>
              <a:t>12</a:t>
            </a:fld>
            <a:endParaRPr lang="zh-CN" altLang="en-US"/>
          </a:p>
        </p:txBody>
      </p:sp>
    </p:spTree>
    <p:extLst>
      <p:ext uri="{BB962C8B-B14F-4D97-AF65-F5344CB8AC3E}">
        <p14:creationId xmlns:p14="http://schemas.microsoft.com/office/powerpoint/2010/main" val="33136344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D4479F-1430-4CDF-85F4-2FF08FA87477}" type="slidenum">
              <a:rPr lang="zh-CN" altLang="en-US" smtClean="0"/>
              <a:t>13</a:t>
            </a:fld>
            <a:endParaRPr lang="zh-CN" altLang="en-US"/>
          </a:p>
        </p:txBody>
      </p:sp>
    </p:spTree>
    <p:extLst>
      <p:ext uri="{BB962C8B-B14F-4D97-AF65-F5344CB8AC3E}">
        <p14:creationId xmlns:p14="http://schemas.microsoft.com/office/powerpoint/2010/main" val="20159222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D4479F-1430-4CDF-85F4-2FF08FA87477}" type="slidenum">
              <a:rPr lang="zh-CN" altLang="en-US" smtClean="0"/>
              <a:t>14</a:t>
            </a:fld>
            <a:endParaRPr lang="zh-CN" altLang="en-US"/>
          </a:p>
        </p:txBody>
      </p:sp>
    </p:spTree>
    <p:extLst>
      <p:ext uri="{BB962C8B-B14F-4D97-AF65-F5344CB8AC3E}">
        <p14:creationId xmlns:p14="http://schemas.microsoft.com/office/powerpoint/2010/main" val="8367252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D4479F-1430-4CDF-85F4-2FF08FA87477}" type="slidenum">
              <a:rPr lang="zh-CN" altLang="en-US" smtClean="0"/>
              <a:t>15</a:t>
            </a:fld>
            <a:endParaRPr lang="zh-CN" altLang="en-US"/>
          </a:p>
        </p:txBody>
      </p:sp>
    </p:spTree>
    <p:extLst>
      <p:ext uri="{BB962C8B-B14F-4D97-AF65-F5344CB8AC3E}">
        <p14:creationId xmlns:p14="http://schemas.microsoft.com/office/powerpoint/2010/main" val="7692487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D4479F-1430-4CDF-85F4-2FF08FA87477}" type="slidenum">
              <a:rPr lang="zh-CN" altLang="en-US" smtClean="0"/>
              <a:t>16</a:t>
            </a:fld>
            <a:endParaRPr lang="zh-CN" altLang="en-US"/>
          </a:p>
        </p:txBody>
      </p:sp>
    </p:spTree>
    <p:extLst>
      <p:ext uri="{BB962C8B-B14F-4D97-AF65-F5344CB8AC3E}">
        <p14:creationId xmlns:p14="http://schemas.microsoft.com/office/powerpoint/2010/main" val="33205828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531F73D9-7F29-47D0-8A95-F74FF4DA709D}"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055734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923166B4-5E8B-4ACC-9FC1-79E1B23FC38F}"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5364554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369A8CB2-A66E-4AF6-AF37-6A1BF8EF001B}"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961534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B6FC5EA3-3AC4-4F2C-AFBC-D021D268C655}"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972910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B480BD1B-D0FC-4FA1-91B9-4BB5E3D8DFA0}"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715208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3D5DCD42-CEB1-4B25-978D-7521295692F6}"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5068245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B2BED630-5366-435D-9F1F-939E43B10F0E}"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18081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DE1AB5C0-06E6-4D8C-8B68-7A21FF8470A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542247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0356D94A-AFF2-4BB7-A4B3-F6F83BA41362}"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156053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335A4B69-1816-4DD0-AF21-1F87CC556FB8}"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544577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861780BE-BE81-4596-B26D-E79E841BA73A}"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6174226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53251"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53252"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ltLang="zh-CN">
              <a:solidFill>
                <a:srgbClr val="000000"/>
              </a:solidFill>
            </a:endParaRPr>
          </a:p>
        </p:txBody>
      </p:sp>
      <p:sp>
        <p:nvSpPr>
          <p:cNvPr id="53253"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ltLang="zh-CN">
              <a:solidFill>
                <a:srgbClr val="000000"/>
              </a:solidFill>
            </a:endParaRPr>
          </a:p>
        </p:txBody>
      </p:sp>
      <p:sp>
        <p:nvSpPr>
          <p:cNvPr id="53254"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18CE420F-76BF-498C-A912-AB25AE7C6438}" type="slidenum">
              <a:rPr lang="en-US" altLang="zh-CN">
                <a:solidFill>
                  <a:srgbClr val="000000"/>
                </a:solidFill>
              </a:rPr>
              <a:pPr fontAlgn="base">
                <a:spcBef>
                  <a:spcPct val="0"/>
                </a:spcBef>
                <a:spcAft>
                  <a:spcPct val="0"/>
                </a:spcAft>
              </a:pPr>
              <a:t>‹#›</a:t>
            </a:fld>
            <a:endParaRPr lang="en-US" altLang="zh-CN">
              <a:solidFill>
                <a:srgbClr val="000000"/>
              </a:solidFill>
            </a:endParaRPr>
          </a:p>
        </p:txBody>
      </p:sp>
    </p:spTree>
    <p:extLst>
      <p:ext uri="{BB962C8B-B14F-4D97-AF65-F5344CB8AC3E}">
        <p14:creationId xmlns:p14="http://schemas.microsoft.com/office/powerpoint/2010/main" val="2606548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ea typeface="宋体" pitchFamily="2" charset="-122"/>
        </a:defRPr>
      </a:lvl2pPr>
      <a:lvl3pPr algn="ctr" rtl="0" fontAlgn="base">
        <a:spcBef>
          <a:spcPct val="0"/>
        </a:spcBef>
        <a:spcAft>
          <a:spcPct val="0"/>
        </a:spcAft>
        <a:defRPr sz="4400">
          <a:solidFill>
            <a:schemeClr val="tx2"/>
          </a:solidFill>
          <a:latin typeface="Arial" pitchFamily="34" charset="0"/>
          <a:ea typeface="宋体" pitchFamily="2" charset="-122"/>
        </a:defRPr>
      </a:lvl3pPr>
      <a:lvl4pPr algn="ctr" rtl="0" fontAlgn="base">
        <a:spcBef>
          <a:spcPct val="0"/>
        </a:spcBef>
        <a:spcAft>
          <a:spcPct val="0"/>
        </a:spcAft>
        <a:defRPr sz="4400">
          <a:solidFill>
            <a:schemeClr val="tx2"/>
          </a:solidFill>
          <a:latin typeface="Arial" pitchFamily="34" charset="0"/>
          <a:ea typeface="宋体" pitchFamily="2" charset="-122"/>
        </a:defRPr>
      </a:lvl4pPr>
      <a:lvl5pPr algn="ctr" rtl="0" fontAlgn="base">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38" name="WordArt 22"/>
          <p:cNvSpPr>
            <a:spLocks noChangeArrowheads="1" noChangeShapeType="1" noTextEdit="1"/>
          </p:cNvSpPr>
          <p:nvPr/>
        </p:nvSpPr>
        <p:spPr bwMode="auto">
          <a:xfrm>
            <a:off x="2400300" y="1524000"/>
            <a:ext cx="4343400" cy="1600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base">
              <a:spcBef>
                <a:spcPct val="0"/>
              </a:spcBef>
              <a:spcAft>
                <a:spcPct val="0"/>
              </a:spcAft>
            </a:pPr>
            <a:r>
              <a:rPr lang="zh-CN" altLang="en-US" sz="3600" b="1" kern="10" dirty="0">
                <a:ln w="9525">
                  <a:solidFill>
                    <a:srgbClr val="000000"/>
                  </a:solidFill>
                  <a:round/>
                  <a:headEnd/>
                  <a:tailEnd/>
                </a:ln>
                <a:solidFill>
                  <a:srgbClr val="FFCC00"/>
                </a:solidFill>
                <a:latin typeface="隶书"/>
                <a:ea typeface="隶书"/>
              </a:rPr>
              <a:t>示儿</a:t>
            </a:r>
          </a:p>
        </p:txBody>
      </p:sp>
    </p:spTree>
    <p:extLst>
      <p:ext uri="{BB962C8B-B14F-4D97-AF65-F5344CB8AC3E}">
        <p14:creationId xmlns:p14="http://schemas.microsoft.com/office/powerpoint/2010/main" val="5785571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8" name="Text Box 6"/>
          <p:cNvSpPr txBox="1">
            <a:spLocks noChangeArrowheads="1"/>
          </p:cNvSpPr>
          <p:nvPr/>
        </p:nvSpPr>
        <p:spPr bwMode="auto">
          <a:xfrm>
            <a:off x="762000" y="2209800"/>
            <a:ext cx="7696200" cy="308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2800" b="1" dirty="0">
                <a:solidFill>
                  <a:srgbClr val="000000"/>
                </a:solidFill>
              </a:rPr>
              <a:t>       </a:t>
            </a:r>
            <a:r>
              <a:rPr lang="zh-CN" altLang="en-US" sz="2800" b="1" dirty="0">
                <a:solidFill>
                  <a:srgbClr val="000000"/>
                </a:solidFill>
              </a:rPr>
              <a:t>宋代大诗人陆游一生创作很多诗歌，保存下来的有九千多首，诗中抒发政治抱负，表现人民的生活，表达热爱祖国的思想感情。他在临终前作了一首诗</a:t>
            </a:r>
            <a:r>
              <a:rPr lang="en-US" altLang="zh-CN" sz="2800" b="1" dirty="0">
                <a:solidFill>
                  <a:srgbClr val="000000"/>
                </a:solidFill>
              </a:rPr>
              <a:t>《</a:t>
            </a:r>
            <a:r>
              <a:rPr lang="zh-CN" altLang="en-US" sz="2800" b="1" dirty="0">
                <a:solidFill>
                  <a:srgbClr val="000000"/>
                </a:solidFill>
              </a:rPr>
              <a:t>示儿</a:t>
            </a:r>
            <a:r>
              <a:rPr lang="en-US" altLang="zh-CN" sz="2800" b="1" dirty="0">
                <a:solidFill>
                  <a:srgbClr val="000000"/>
                </a:solidFill>
              </a:rPr>
              <a:t>》</a:t>
            </a:r>
            <a:r>
              <a:rPr lang="zh-CN" altLang="en-US" sz="2800" b="1" dirty="0">
                <a:solidFill>
                  <a:srgbClr val="000000"/>
                </a:solidFill>
              </a:rPr>
              <a:t>。示：把事情摆出来让人知道。“示儿”在这里指对儿孙们有个交代，相当于遗嘱。陆游在临死之前最牵挂的是什么呢？这是我们这节课要学习的内容。</a:t>
            </a:r>
          </a:p>
        </p:txBody>
      </p:sp>
      <p:sp>
        <p:nvSpPr>
          <p:cNvPr id="38919" name="WordArt 7"/>
          <p:cNvSpPr>
            <a:spLocks noChangeArrowheads="1" noChangeShapeType="1" noTextEdit="1"/>
          </p:cNvSpPr>
          <p:nvPr/>
        </p:nvSpPr>
        <p:spPr bwMode="auto">
          <a:xfrm>
            <a:off x="4800600" y="1295400"/>
            <a:ext cx="22860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base">
              <a:spcBef>
                <a:spcPct val="0"/>
              </a:spcBef>
              <a:spcAft>
                <a:spcPct val="0"/>
              </a:spcAft>
            </a:pPr>
            <a:r>
              <a:rPr lang="zh-CN" altLang="en-US" sz="3600" b="1" kern="10" dirty="0">
                <a:ln w="9525">
                  <a:solidFill>
                    <a:srgbClr val="000000"/>
                  </a:solidFill>
                  <a:round/>
                  <a:headEnd/>
                  <a:tailEnd/>
                </a:ln>
                <a:solidFill>
                  <a:srgbClr val="99CC00"/>
                </a:solidFill>
                <a:latin typeface="隶书"/>
                <a:ea typeface="隶书"/>
              </a:rPr>
              <a:t>谈话导入</a:t>
            </a:r>
          </a:p>
        </p:txBody>
      </p:sp>
      <p:sp>
        <p:nvSpPr>
          <p:cNvPr id="38920" name="Line 8"/>
          <p:cNvSpPr>
            <a:spLocks noChangeShapeType="1"/>
          </p:cNvSpPr>
          <p:nvPr/>
        </p:nvSpPr>
        <p:spPr bwMode="auto">
          <a:xfrm>
            <a:off x="990600" y="1981200"/>
            <a:ext cx="731520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ndParaRPr>
          </a:p>
        </p:txBody>
      </p:sp>
    </p:spTree>
    <p:extLst>
      <p:ext uri="{BB962C8B-B14F-4D97-AF65-F5344CB8AC3E}">
        <p14:creationId xmlns:p14="http://schemas.microsoft.com/office/powerpoint/2010/main" val="38124684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63" name="Text Box 19"/>
          <p:cNvSpPr txBox="1">
            <a:spLocks noChangeArrowheads="1"/>
          </p:cNvSpPr>
          <p:nvPr/>
        </p:nvSpPr>
        <p:spPr bwMode="auto">
          <a:xfrm>
            <a:off x="914400" y="2085975"/>
            <a:ext cx="7467600" cy="317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2800" b="1" dirty="0">
                <a:solidFill>
                  <a:srgbClr val="000000"/>
                </a:solidFill>
                <a:latin typeface="宋体" pitchFamily="2" charset="-122"/>
              </a:rPr>
              <a:t>    </a:t>
            </a:r>
            <a:r>
              <a:rPr lang="zh-CN" altLang="en-US" sz="2800" b="1" dirty="0">
                <a:solidFill>
                  <a:srgbClr val="000000"/>
                </a:solidFill>
                <a:latin typeface="宋体" pitchFamily="2" charset="-122"/>
              </a:rPr>
              <a:t>陆游（</a:t>
            </a:r>
            <a:r>
              <a:rPr lang="en-US" altLang="zh-CN" sz="2800" b="1" dirty="0">
                <a:solidFill>
                  <a:srgbClr val="000000"/>
                </a:solidFill>
                <a:latin typeface="宋体" pitchFamily="2" charset="-122"/>
              </a:rPr>
              <a:t>1125-1210</a:t>
            </a:r>
            <a:r>
              <a:rPr lang="zh-CN" altLang="en-US" sz="2800" b="1" dirty="0">
                <a:solidFill>
                  <a:srgbClr val="000000"/>
                </a:solidFill>
                <a:latin typeface="宋体" pitchFamily="2" charset="-122"/>
              </a:rPr>
              <a:t>）南宋诗人。字务观，号放翁，越州山阴（今浙江</a:t>
            </a:r>
            <a:r>
              <a:rPr lang="zh-CN" altLang="en-US" sz="2800" b="1" dirty="0">
                <a:solidFill>
                  <a:srgbClr val="000000"/>
                </a:solidFill>
              </a:rPr>
              <a:t>绍兴）人，他始终坚持抗金，在仕途上不断受到当权派的排斥打击。中年入蜀抗金，军事生活丰富了他的文学内容，作品吐露出万丈光芒，成为杰出诗人。词作量不如诗篇巨大，但和诗同样贯穿了爱国主义精神，“气吞残虏”。 </a:t>
            </a:r>
            <a:r>
              <a:rPr lang="zh-CN" altLang="en-US" sz="3200" b="1" dirty="0">
                <a:solidFill>
                  <a:srgbClr val="000000"/>
                </a:solidFill>
              </a:rPr>
              <a:t> </a:t>
            </a:r>
            <a:endParaRPr lang="zh-CN" altLang="en-US" sz="3200" dirty="0">
              <a:solidFill>
                <a:srgbClr val="000000"/>
              </a:solidFill>
            </a:endParaRPr>
          </a:p>
        </p:txBody>
      </p:sp>
      <p:sp>
        <p:nvSpPr>
          <p:cNvPr id="31764" name="WordArt 20"/>
          <p:cNvSpPr>
            <a:spLocks noChangeArrowheads="1" noChangeShapeType="1" noTextEdit="1"/>
          </p:cNvSpPr>
          <p:nvPr/>
        </p:nvSpPr>
        <p:spPr bwMode="auto">
          <a:xfrm>
            <a:off x="2057400" y="1371600"/>
            <a:ext cx="22098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base">
              <a:spcBef>
                <a:spcPct val="0"/>
              </a:spcBef>
              <a:spcAft>
                <a:spcPct val="0"/>
              </a:spcAft>
            </a:pPr>
            <a:r>
              <a:rPr lang="zh-CN" altLang="en-US" sz="3600" b="1" kern="10" dirty="0">
                <a:ln w="9525">
                  <a:solidFill>
                    <a:srgbClr val="000000"/>
                  </a:solidFill>
                  <a:round/>
                  <a:headEnd/>
                  <a:tailEnd/>
                </a:ln>
                <a:solidFill>
                  <a:srgbClr val="CC99FF"/>
                </a:solidFill>
                <a:latin typeface="隶书"/>
                <a:ea typeface="隶书"/>
              </a:rPr>
              <a:t>陆游简介</a:t>
            </a:r>
          </a:p>
        </p:txBody>
      </p:sp>
      <p:sp>
        <p:nvSpPr>
          <p:cNvPr id="31765" name="Line 21"/>
          <p:cNvSpPr>
            <a:spLocks noChangeShapeType="1"/>
          </p:cNvSpPr>
          <p:nvPr/>
        </p:nvSpPr>
        <p:spPr bwMode="auto">
          <a:xfrm>
            <a:off x="990600" y="1905000"/>
            <a:ext cx="716280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ndParaRPr>
          </a:p>
        </p:txBody>
      </p:sp>
      <p:pic>
        <p:nvPicPr>
          <p:cNvPr id="31766" name="Picture 22" descr="笔筒"/>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990600" y="914400"/>
            <a:ext cx="895350" cy="933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46969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2" name="Text Box 6"/>
          <p:cNvSpPr txBox="1">
            <a:spLocks noChangeArrowheads="1"/>
          </p:cNvSpPr>
          <p:nvPr/>
        </p:nvSpPr>
        <p:spPr bwMode="auto">
          <a:xfrm>
            <a:off x="990600" y="1371600"/>
            <a:ext cx="68580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600" dirty="0">
                <a:solidFill>
                  <a:srgbClr val="800000"/>
                </a:solidFill>
                <a:ea typeface="黑体" pitchFamily="49" charset="-122"/>
              </a:rPr>
              <a:t>       </a:t>
            </a:r>
            <a:r>
              <a:rPr lang="zh-CN" altLang="en-US" sz="3600" dirty="0">
                <a:solidFill>
                  <a:srgbClr val="800000"/>
                </a:solidFill>
                <a:ea typeface="黑体" pitchFamily="49" charset="-122"/>
              </a:rPr>
              <a:t>同学们预习课文，做到以下两点要求。</a:t>
            </a:r>
          </a:p>
        </p:txBody>
      </p:sp>
      <p:sp>
        <p:nvSpPr>
          <p:cNvPr id="39943" name="Text Box 7"/>
          <p:cNvSpPr txBox="1">
            <a:spLocks noChangeArrowheads="1"/>
          </p:cNvSpPr>
          <p:nvPr/>
        </p:nvSpPr>
        <p:spPr bwMode="auto">
          <a:xfrm>
            <a:off x="1295400" y="2971800"/>
            <a:ext cx="5867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200" dirty="0">
                <a:solidFill>
                  <a:srgbClr val="000000"/>
                </a:solidFill>
                <a:latin typeface="华文中宋" pitchFamily="2" charset="-122"/>
                <a:ea typeface="华文中宋" pitchFamily="2" charset="-122"/>
              </a:rPr>
              <a:t>　</a:t>
            </a:r>
            <a:r>
              <a:rPr lang="en-US" altLang="zh-CN" sz="3200" dirty="0">
                <a:solidFill>
                  <a:srgbClr val="000000"/>
                </a:solidFill>
                <a:latin typeface="华文中宋" pitchFamily="2" charset="-122"/>
                <a:ea typeface="华文中宋" pitchFamily="2" charset="-122"/>
              </a:rPr>
              <a:t>1</a:t>
            </a:r>
            <a:r>
              <a:rPr lang="zh-CN" altLang="en-US" sz="3200" dirty="0">
                <a:solidFill>
                  <a:srgbClr val="000000"/>
                </a:solidFill>
                <a:latin typeface="华文中宋" pitchFamily="2" charset="-122"/>
                <a:ea typeface="华文中宋" pitchFamily="2" charset="-122"/>
              </a:rPr>
              <a:t>．自读诗歌，读准字音。 </a:t>
            </a:r>
          </a:p>
        </p:txBody>
      </p:sp>
      <p:sp>
        <p:nvSpPr>
          <p:cNvPr id="39944" name="Text Box 8"/>
          <p:cNvSpPr txBox="1">
            <a:spLocks noChangeArrowheads="1"/>
          </p:cNvSpPr>
          <p:nvPr/>
        </p:nvSpPr>
        <p:spPr bwMode="auto">
          <a:xfrm>
            <a:off x="1295400" y="3733800"/>
            <a:ext cx="64770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200" dirty="0">
                <a:solidFill>
                  <a:srgbClr val="000000"/>
                </a:solidFill>
                <a:latin typeface="华文中宋" pitchFamily="2" charset="-122"/>
                <a:ea typeface="华文中宋" pitchFamily="2" charset="-122"/>
              </a:rPr>
              <a:t>　</a:t>
            </a:r>
            <a:r>
              <a:rPr lang="en-US" altLang="zh-CN" sz="3200" dirty="0">
                <a:solidFill>
                  <a:srgbClr val="000000"/>
                </a:solidFill>
                <a:latin typeface="华文中宋" pitchFamily="2" charset="-122"/>
                <a:ea typeface="华文中宋" pitchFamily="2" charset="-122"/>
              </a:rPr>
              <a:t>2</a:t>
            </a:r>
            <a:r>
              <a:rPr lang="zh-CN" altLang="en-US" sz="3200" dirty="0">
                <a:solidFill>
                  <a:srgbClr val="000000"/>
                </a:solidFill>
                <a:latin typeface="华文中宋" pitchFamily="2" charset="-122"/>
                <a:ea typeface="华文中宋" pitchFamily="2" charset="-122"/>
              </a:rPr>
              <a:t>．借助注解，初步了解诗歌的内容。 </a:t>
            </a:r>
          </a:p>
        </p:txBody>
      </p:sp>
    </p:spTree>
    <p:extLst>
      <p:ext uri="{BB962C8B-B14F-4D97-AF65-F5344CB8AC3E}">
        <p14:creationId xmlns:p14="http://schemas.microsoft.com/office/powerpoint/2010/main" val="33802504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9943"/>
                                        </p:tgtEl>
                                        <p:attrNameLst>
                                          <p:attrName>style.visibility</p:attrName>
                                        </p:attrNameLst>
                                      </p:cBhvr>
                                      <p:to>
                                        <p:strVal val="visible"/>
                                      </p:to>
                                    </p:set>
                                    <p:animEffect transition="in" filter="wipe(down)">
                                      <p:cBhvr>
                                        <p:cTn id="7" dur="500"/>
                                        <p:tgtEl>
                                          <p:spTgt spid="399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9944"/>
                                        </p:tgtEl>
                                        <p:attrNameLst>
                                          <p:attrName>style.visibility</p:attrName>
                                        </p:attrNameLst>
                                      </p:cBhvr>
                                      <p:to>
                                        <p:strVal val="visible"/>
                                      </p:to>
                                    </p:set>
                                    <p:animEffect transition="in" filter="slide(fromBottom)">
                                      <p:cBhvr>
                                        <p:cTn id="12" dur="500"/>
                                        <p:tgtEl>
                                          <p:spTgt spid="399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3" grpId="0"/>
      <p:bldP spid="3994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3760794" y="3733800"/>
            <a:ext cx="735006" cy="241289"/>
          </a:xfrm>
          <a:prstGeom prst="rect">
            <a:avLst/>
          </a:prstGeom>
          <a:noFill/>
          <a:ln w="25400" cap="flat" cmpd="sng" algn="ctr">
            <a:noFill/>
            <a:prstDash val="solid"/>
          </a:ln>
          <a:effectLst/>
        </p:spPr>
        <p:txBody>
          <a:bodyPr rtlCol="0" anchor="ctr"/>
          <a:lstStyle/>
          <a:p>
            <a:pPr>
              <a:defRPr/>
            </a:pPr>
            <a:r>
              <a:rPr lang="en-US" altLang="zh-CN" sz="100" kern="0" dirty="0">
                <a:solidFill>
                  <a:sysClr val="window" lastClr="FFFFFF"/>
                </a:solidFill>
                <a:latin typeface="Calibri"/>
              </a:rPr>
              <a:t>PPT</a:t>
            </a:r>
            <a:r>
              <a:rPr lang="zh-CN" altLang="en-US" sz="100" kern="0" dirty="0">
                <a:solidFill>
                  <a:sysClr val="window" lastClr="FFFFFF"/>
                </a:solidFill>
                <a:latin typeface="Calibri"/>
              </a:rPr>
              <a:t>模板：</a:t>
            </a:r>
            <a:r>
              <a:rPr lang="en-US" altLang="zh-CN" sz="100" kern="0" dirty="0">
                <a:solidFill>
                  <a:sysClr val="window" lastClr="FFFFFF"/>
                </a:solidFill>
                <a:latin typeface="Calibri"/>
              </a:rPr>
              <a:t>www.1ppt.com/moban/                  PPT</a:t>
            </a:r>
            <a:r>
              <a:rPr lang="zh-CN" altLang="en-US" sz="100" kern="0" dirty="0">
                <a:solidFill>
                  <a:sysClr val="window" lastClr="FFFFFF"/>
                </a:solidFill>
                <a:latin typeface="Calibri"/>
              </a:rPr>
              <a:t>素材：</a:t>
            </a:r>
            <a:r>
              <a:rPr lang="en-US" altLang="zh-CN" sz="100" kern="0" dirty="0">
                <a:solidFill>
                  <a:sysClr val="window" lastClr="FFFFFF"/>
                </a:solidFill>
                <a:latin typeface="Calibri"/>
              </a:rPr>
              <a:t>www.1ppt.com/sucai/</a:t>
            </a:r>
          </a:p>
          <a:p>
            <a:pPr>
              <a:defRPr/>
            </a:pPr>
            <a:r>
              <a:rPr lang="en-US" altLang="zh-CN" sz="100" kern="0" dirty="0">
                <a:solidFill>
                  <a:sysClr val="window" lastClr="FFFFFF"/>
                </a:solidFill>
                <a:latin typeface="Calibri"/>
              </a:rPr>
              <a:t>PPT</a:t>
            </a:r>
            <a:r>
              <a:rPr lang="zh-CN" altLang="en-US" sz="100" kern="0" dirty="0">
                <a:solidFill>
                  <a:sysClr val="window" lastClr="FFFFFF"/>
                </a:solidFill>
                <a:latin typeface="Calibri"/>
              </a:rPr>
              <a:t>背景：</a:t>
            </a:r>
            <a:r>
              <a:rPr lang="en-US" altLang="zh-CN" sz="100" kern="0" dirty="0">
                <a:solidFill>
                  <a:sysClr val="window" lastClr="FFFFFF"/>
                </a:solidFill>
                <a:latin typeface="Calibri"/>
              </a:rPr>
              <a:t>www.1ppt.com/beijing/                   PPT</a:t>
            </a:r>
            <a:r>
              <a:rPr lang="zh-CN" altLang="en-US" sz="100" kern="0" dirty="0">
                <a:solidFill>
                  <a:sysClr val="window" lastClr="FFFFFF"/>
                </a:solidFill>
                <a:latin typeface="Calibri"/>
              </a:rPr>
              <a:t>图表：</a:t>
            </a:r>
            <a:r>
              <a:rPr lang="en-US" altLang="zh-CN" sz="100" kern="0" dirty="0">
                <a:solidFill>
                  <a:sysClr val="window" lastClr="FFFFFF"/>
                </a:solidFill>
                <a:latin typeface="Calibri"/>
              </a:rPr>
              <a:t>www.1ppt.com/tubiao/      </a:t>
            </a:r>
          </a:p>
          <a:p>
            <a:pPr>
              <a:defRPr/>
            </a:pPr>
            <a:r>
              <a:rPr lang="en-US" altLang="zh-CN" sz="100" kern="0" dirty="0">
                <a:solidFill>
                  <a:sysClr val="window" lastClr="FFFFFF"/>
                </a:solidFill>
                <a:latin typeface="Calibri"/>
              </a:rPr>
              <a:t>PPT</a:t>
            </a:r>
            <a:r>
              <a:rPr lang="zh-CN" altLang="en-US" sz="100" kern="0" dirty="0">
                <a:solidFill>
                  <a:sysClr val="window" lastClr="FFFFFF"/>
                </a:solidFill>
                <a:latin typeface="Calibri"/>
              </a:rPr>
              <a:t>下载：</a:t>
            </a:r>
            <a:r>
              <a:rPr lang="en-US" altLang="zh-CN" sz="100" kern="0" dirty="0">
                <a:solidFill>
                  <a:sysClr val="window" lastClr="FFFFFF"/>
                </a:solidFill>
                <a:latin typeface="Calibri"/>
              </a:rPr>
              <a:t>www.1ppt.com/xiazai/                     PPT</a:t>
            </a:r>
            <a:r>
              <a:rPr lang="zh-CN" altLang="en-US" sz="100" kern="0" dirty="0">
                <a:solidFill>
                  <a:sysClr val="window" lastClr="FFFFFF"/>
                </a:solidFill>
                <a:latin typeface="Calibri"/>
              </a:rPr>
              <a:t>教程： </a:t>
            </a:r>
            <a:r>
              <a:rPr lang="en-US" altLang="zh-CN" sz="100" kern="0" dirty="0">
                <a:solidFill>
                  <a:sysClr val="window" lastClr="FFFFFF"/>
                </a:solidFill>
                <a:latin typeface="Calibri"/>
              </a:rPr>
              <a:t>www.1ppt.com/powerpoint/      </a:t>
            </a:r>
          </a:p>
          <a:p>
            <a:pPr>
              <a:defRPr/>
            </a:pPr>
            <a:r>
              <a:rPr lang="zh-CN" altLang="en-US" sz="100" kern="0" dirty="0">
                <a:solidFill>
                  <a:sysClr val="window" lastClr="FFFFFF"/>
                </a:solidFill>
                <a:latin typeface="Calibri"/>
              </a:rPr>
              <a:t>资料下载：</a:t>
            </a:r>
            <a:r>
              <a:rPr lang="en-US" altLang="zh-CN" sz="100" kern="0" dirty="0">
                <a:solidFill>
                  <a:sysClr val="window" lastClr="FFFFFF"/>
                </a:solidFill>
                <a:latin typeface="Calibri"/>
              </a:rPr>
              <a:t>www.1ppt.com/ziliao/                   </a:t>
            </a:r>
            <a:r>
              <a:rPr lang="zh-CN" altLang="en-US" sz="100" kern="0" dirty="0">
                <a:solidFill>
                  <a:sysClr val="window" lastClr="FFFFFF"/>
                </a:solidFill>
                <a:latin typeface="Calibri"/>
              </a:rPr>
              <a:t>范文下载：</a:t>
            </a:r>
            <a:r>
              <a:rPr lang="en-US" altLang="zh-CN" sz="100" kern="0" dirty="0">
                <a:solidFill>
                  <a:sysClr val="window" lastClr="FFFFFF"/>
                </a:solidFill>
                <a:latin typeface="Calibri"/>
              </a:rPr>
              <a:t>www.1ppt.com/fanwen/             </a:t>
            </a:r>
          </a:p>
          <a:p>
            <a:pPr>
              <a:defRPr/>
            </a:pPr>
            <a:r>
              <a:rPr lang="zh-CN" altLang="en-US" sz="100" kern="0" dirty="0">
                <a:solidFill>
                  <a:sysClr val="window" lastClr="FFFFFF"/>
                </a:solidFill>
                <a:latin typeface="Calibri"/>
              </a:rPr>
              <a:t>试卷下载：</a:t>
            </a:r>
            <a:r>
              <a:rPr lang="en-US" altLang="zh-CN" sz="100" kern="0" dirty="0">
                <a:solidFill>
                  <a:sysClr val="window" lastClr="FFFFFF"/>
                </a:solidFill>
                <a:latin typeface="Calibri"/>
              </a:rPr>
              <a:t>www.1ppt.com/shiti/                     </a:t>
            </a:r>
            <a:r>
              <a:rPr lang="zh-CN" altLang="en-US" sz="100" kern="0" dirty="0">
                <a:solidFill>
                  <a:sysClr val="window" lastClr="FFFFFF"/>
                </a:solidFill>
                <a:latin typeface="Calibri"/>
              </a:rPr>
              <a:t>教案下载：</a:t>
            </a:r>
            <a:r>
              <a:rPr lang="en-US" altLang="zh-CN" sz="100" kern="0" dirty="0">
                <a:solidFill>
                  <a:sysClr val="window" lastClr="FFFFFF"/>
                </a:solidFill>
                <a:latin typeface="Calibri"/>
              </a:rPr>
              <a:t>www.1ppt.com/jiaoan/               </a:t>
            </a:r>
          </a:p>
          <a:p>
            <a:pPr>
              <a:defRPr/>
            </a:pPr>
            <a:r>
              <a:rPr lang="en-US" altLang="zh-CN" sz="100" kern="0" dirty="0">
                <a:solidFill>
                  <a:sysClr val="window" lastClr="FFFFFF"/>
                </a:solidFill>
                <a:latin typeface="Calibri"/>
              </a:rPr>
              <a:t>PPT</a:t>
            </a:r>
            <a:r>
              <a:rPr lang="zh-CN" altLang="en-US" sz="100" kern="0" dirty="0">
                <a:solidFill>
                  <a:sysClr val="window" lastClr="FFFFFF"/>
                </a:solidFill>
                <a:latin typeface="Calibri"/>
              </a:rPr>
              <a:t>论坛：</a:t>
            </a:r>
            <a:r>
              <a:rPr lang="en-US" altLang="zh-CN" sz="100" kern="0" dirty="0">
                <a:solidFill>
                  <a:sysClr val="window" lastClr="FFFFFF"/>
                </a:solidFill>
                <a:latin typeface="Calibri"/>
              </a:rPr>
              <a:t>www.1ppt.cn                                     PPT</a:t>
            </a:r>
            <a:r>
              <a:rPr lang="zh-CN" altLang="en-US" sz="100" kern="0" dirty="0">
                <a:solidFill>
                  <a:sysClr val="window" lastClr="FFFFFF"/>
                </a:solidFill>
                <a:latin typeface="Calibri"/>
              </a:rPr>
              <a:t>课件：</a:t>
            </a:r>
            <a:r>
              <a:rPr lang="en-US" altLang="zh-CN" sz="100" kern="0" dirty="0">
                <a:solidFill>
                  <a:sysClr val="window" lastClr="FFFFFF"/>
                </a:solidFill>
                <a:latin typeface="Calibri"/>
              </a:rPr>
              <a:t>www.1ppt.com/kejian/ </a:t>
            </a:r>
          </a:p>
          <a:p>
            <a:pPr>
              <a:defRPr/>
            </a:pPr>
            <a:r>
              <a:rPr lang="zh-CN" altLang="en-US" sz="100" kern="0" dirty="0">
                <a:solidFill>
                  <a:sysClr val="window" lastClr="FFFFFF"/>
                </a:solidFill>
                <a:latin typeface="Calibri"/>
              </a:rPr>
              <a:t>语文课件：</a:t>
            </a:r>
            <a:r>
              <a:rPr lang="en-US" altLang="zh-CN" sz="100" kern="0" dirty="0">
                <a:solidFill>
                  <a:sysClr val="window" lastClr="FFFFFF"/>
                </a:solidFill>
                <a:latin typeface="Calibri"/>
              </a:rPr>
              <a:t>www.1ppt.com/kejian/yuwen/    </a:t>
            </a:r>
            <a:r>
              <a:rPr lang="zh-CN" altLang="en-US" sz="100" kern="0" dirty="0">
                <a:solidFill>
                  <a:sysClr val="window" lastClr="FFFFFF"/>
                </a:solidFill>
                <a:latin typeface="Calibri"/>
              </a:rPr>
              <a:t>数学课件：</a:t>
            </a:r>
            <a:r>
              <a:rPr lang="en-US" altLang="zh-CN" sz="100" kern="0" dirty="0">
                <a:solidFill>
                  <a:sysClr val="window" lastClr="FFFFFF"/>
                </a:solidFill>
                <a:latin typeface="Calibri"/>
              </a:rPr>
              <a:t>www.1ppt.com/kejian/shuxue/ </a:t>
            </a:r>
          </a:p>
          <a:p>
            <a:pPr>
              <a:defRPr/>
            </a:pPr>
            <a:r>
              <a:rPr lang="zh-CN" altLang="en-US" sz="100" kern="0" dirty="0">
                <a:solidFill>
                  <a:sysClr val="window" lastClr="FFFFFF"/>
                </a:solidFill>
                <a:latin typeface="Calibri"/>
              </a:rPr>
              <a:t>英语课件：</a:t>
            </a:r>
            <a:r>
              <a:rPr lang="en-US" altLang="zh-CN" sz="100" kern="0" dirty="0">
                <a:solidFill>
                  <a:sysClr val="window" lastClr="FFFFFF"/>
                </a:solidFill>
                <a:latin typeface="Calibri"/>
              </a:rPr>
              <a:t>www.1ppt.com/kejian/yingyu/    </a:t>
            </a:r>
            <a:r>
              <a:rPr lang="zh-CN" altLang="en-US" sz="100" kern="0" dirty="0">
                <a:solidFill>
                  <a:sysClr val="window" lastClr="FFFFFF"/>
                </a:solidFill>
                <a:latin typeface="Calibri"/>
              </a:rPr>
              <a:t>美术课件：</a:t>
            </a:r>
            <a:r>
              <a:rPr lang="en-US" altLang="zh-CN" sz="100" kern="0" dirty="0">
                <a:solidFill>
                  <a:sysClr val="window" lastClr="FFFFFF"/>
                </a:solidFill>
                <a:latin typeface="Calibri"/>
              </a:rPr>
              <a:t>www.1ppt.com/kejian/meishu/ </a:t>
            </a:r>
          </a:p>
          <a:p>
            <a:pPr>
              <a:defRPr/>
            </a:pPr>
            <a:r>
              <a:rPr lang="zh-CN" altLang="en-US" sz="100" kern="0" dirty="0">
                <a:solidFill>
                  <a:sysClr val="window" lastClr="FFFFFF"/>
                </a:solidFill>
                <a:latin typeface="Calibri"/>
              </a:rPr>
              <a:t>科学课件：</a:t>
            </a:r>
            <a:r>
              <a:rPr lang="en-US" altLang="zh-CN" sz="100" kern="0" dirty="0">
                <a:solidFill>
                  <a:sysClr val="window" lastClr="FFFFFF"/>
                </a:solidFill>
                <a:latin typeface="Calibri"/>
              </a:rPr>
              <a:t>www.1ppt.com/kejian/kexue/     </a:t>
            </a:r>
            <a:r>
              <a:rPr lang="zh-CN" altLang="en-US" sz="100" kern="0" dirty="0">
                <a:solidFill>
                  <a:sysClr val="window" lastClr="FFFFFF"/>
                </a:solidFill>
                <a:latin typeface="Calibri"/>
              </a:rPr>
              <a:t>物理课件：</a:t>
            </a:r>
            <a:r>
              <a:rPr lang="en-US" altLang="zh-CN" sz="100" kern="0" dirty="0">
                <a:solidFill>
                  <a:sysClr val="window" lastClr="FFFFFF"/>
                </a:solidFill>
                <a:latin typeface="Calibri"/>
              </a:rPr>
              <a:t>www.1ppt.com/kejian/wuli/ </a:t>
            </a:r>
          </a:p>
          <a:p>
            <a:pPr>
              <a:defRPr/>
            </a:pPr>
            <a:r>
              <a:rPr lang="zh-CN" altLang="en-US" sz="100" kern="0" dirty="0">
                <a:solidFill>
                  <a:sysClr val="window" lastClr="FFFFFF"/>
                </a:solidFill>
                <a:latin typeface="Calibri"/>
              </a:rPr>
              <a:t>化学课件：</a:t>
            </a:r>
            <a:r>
              <a:rPr lang="en-US" altLang="zh-CN" sz="100" kern="0" dirty="0">
                <a:solidFill>
                  <a:sysClr val="window" lastClr="FFFFFF"/>
                </a:solidFill>
                <a:latin typeface="Calibri"/>
              </a:rPr>
              <a:t>www.1ppt.com/kejian/huaxue/  </a:t>
            </a:r>
            <a:r>
              <a:rPr lang="zh-CN" altLang="en-US" sz="100" kern="0" dirty="0">
                <a:solidFill>
                  <a:sysClr val="window" lastClr="FFFFFF"/>
                </a:solidFill>
                <a:latin typeface="Calibri"/>
              </a:rPr>
              <a:t>生物课件：</a:t>
            </a:r>
            <a:r>
              <a:rPr lang="en-US" altLang="zh-CN" sz="100" kern="0" dirty="0">
                <a:solidFill>
                  <a:sysClr val="window" lastClr="FFFFFF"/>
                </a:solidFill>
                <a:latin typeface="Calibri"/>
              </a:rPr>
              <a:t>www.1ppt.com/kejian/shengwu/ </a:t>
            </a:r>
          </a:p>
          <a:p>
            <a:pPr>
              <a:defRPr/>
            </a:pPr>
            <a:r>
              <a:rPr lang="zh-CN" altLang="en-US" sz="100" kern="0" dirty="0">
                <a:solidFill>
                  <a:sysClr val="window" lastClr="FFFFFF"/>
                </a:solidFill>
                <a:latin typeface="Calibri"/>
              </a:rPr>
              <a:t>地理课件：</a:t>
            </a:r>
            <a:r>
              <a:rPr lang="en-US" altLang="zh-CN" sz="100" kern="0" dirty="0">
                <a:solidFill>
                  <a:sysClr val="window" lastClr="FFFFFF"/>
                </a:solidFill>
                <a:latin typeface="Calibri"/>
              </a:rPr>
              <a:t>www.1ppt.com/kejian/dili/          </a:t>
            </a:r>
            <a:r>
              <a:rPr lang="zh-CN" altLang="en-US" sz="100" kern="0" dirty="0">
                <a:solidFill>
                  <a:sysClr val="window" lastClr="FFFFFF"/>
                </a:solidFill>
                <a:latin typeface="Calibri"/>
              </a:rPr>
              <a:t>历史课件：</a:t>
            </a:r>
            <a:r>
              <a:rPr lang="en-US" altLang="zh-CN" sz="100" kern="0" dirty="0">
                <a:solidFill>
                  <a:sysClr val="window" lastClr="FFFFFF"/>
                </a:solidFill>
                <a:latin typeface="Calibri"/>
              </a:rPr>
              <a:t>www.1ppt.com/kejian/lishi/        </a:t>
            </a:r>
          </a:p>
        </p:txBody>
      </p:sp>
      <p:grpSp>
        <p:nvGrpSpPr>
          <p:cNvPr id="35849" name="Group 9"/>
          <p:cNvGrpSpPr>
            <a:grpSpLocks/>
          </p:cNvGrpSpPr>
          <p:nvPr/>
        </p:nvGrpSpPr>
        <p:grpSpPr bwMode="auto">
          <a:xfrm>
            <a:off x="2514600" y="2343150"/>
            <a:ext cx="3962400" cy="2917825"/>
            <a:chOff x="1584" y="1476"/>
            <a:chExt cx="2496" cy="1838"/>
          </a:xfrm>
        </p:grpSpPr>
        <p:sp>
          <p:nvSpPr>
            <p:cNvPr id="35846" name="Text Box 6"/>
            <p:cNvSpPr txBox="1">
              <a:spLocks noChangeArrowheads="1"/>
            </p:cNvSpPr>
            <p:nvPr/>
          </p:nvSpPr>
          <p:spPr bwMode="auto">
            <a:xfrm>
              <a:off x="1584" y="1860"/>
              <a:ext cx="2496" cy="14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50000"/>
                </a:spcBef>
                <a:spcAft>
                  <a:spcPct val="0"/>
                </a:spcAft>
              </a:pPr>
              <a:r>
                <a:rPr lang="zh-CN" altLang="en-US" sz="3600" dirty="0">
                  <a:solidFill>
                    <a:srgbClr val="000000"/>
                  </a:solidFill>
                  <a:ea typeface="隶书" pitchFamily="49" charset="-122"/>
                </a:rPr>
                <a:t>死去元知万事空，</a:t>
              </a:r>
              <a:br>
                <a:rPr lang="zh-CN" altLang="en-US" sz="3600" dirty="0">
                  <a:solidFill>
                    <a:srgbClr val="000000"/>
                  </a:solidFill>
                  <a:ea typeface="隶书" pitchFamily="49" charset="-122"/>
                </a:rPr>
              </a:br>
              <a:r>
                <a:rPr lang="zh-CN" altLang="en-US" sz="3600" dirty="0">
                  <a:solidFill>
                    <a:srgbClr val="000000"/>
                  </a:solidFill>
                  <a:ea typeface="隶书" pitchFamily="49" charset="-122"/>
                </a:rPr>
                <a:t>但悲不见九州同。</a:t>
              </a:r>
              <a:br>
                <a:rPr lang="zh-CN" altLang="en-US" sz="3600" dirty="0">
                  <a:solidFill>
                    <a:srgbClr val="000000"/>
                  </a:solidFill>
                  <a:ea typeface="隶书" pitchFamily="49" charset="-122"/>
                </a:rPr>
              </a:br>
              <a:r>
                <a:rPr lang="zh-CN" altLang="en-US" sz="3600" dirty="0">
                  <a:solidFill>
                    <a:srgbClr val="000000"/>
                  </a:solidFill>
                  <a:ea typeface="隶书" pitchFamily="49" charset="-122"/>
                </a:rPr>
                <a:t>王师北定中原日，</a:t>
              </a:r>
              <a:br>
                <a:rPr lang="zh-CN" altLang="en-US" sz="3600" dirty="0">
                  <a:solidFill>
                    <a:srgbClr val="000000"/>
                  </a:solidFill>
                  <a:ea typeface="隶书" pitchFamily="49" charset="-122"/>
                </a:rPr>
              </a:br>
              <a:r>
                <a:rPr lang="zh-CN" altLang="en-US" sz="3600" dirty="0">
                  <a:solidFill>
                    <a:srgbClr val="000000"/>
                  </a:solidFill>
                  <a:ea typeface="隶书" pitchFamily="49" charset="-122"/>
                </a:rPr>
                <a:t>家祭无忘告乃翁。</a:t>
              </a:r>
            </a:p>
          </p:txBody>
        </p:sp>
        <p:sp>
          <p:nvSpPr>
            <p:cNvPr id="35847" name="Text Box 7"/>
            <p:cNvSpPr txBox="1">
              <a:spLocks noChangeArrowheads="1"/>
            </p:cNvSpPr>
            <p:nvPr/>
          </p:nvSpPr>
          <p:spPr bwMode="auto">
            <a:xfrm>
              <a:off x="2304" y="1476"/>
              <a:ext cx="960"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600" dirty="0">
                  <a:solidFill>
                    <a:srgbClr val="000000"/>
                  </a:solidFill>
                  <a:ea typeface="隶书" pitchFamily="49" charset="-122"/>
                </a:rPr>
                <a:t>示儿</a:t>
              </a:r>
            </a:p>
          </p:txBody>
        </p:sp>
      </p:grpSp>
      <p:sp>
        <p:nvSpPr>
          <p:cNvPr id="35848" name="Text Box 8"/>
          <p:cNvSpPr txBox="1">
            <a:spLocks noChangeArrowheads="1"/>
          </p:cNvSpPr>
          <p:nvPr/>
        </p:nvSpPr>
        <p:spPr bwMode="auto">
          <a:xfrm>
            <a:off x="914400" y="1371600"/>
            <a:ext cx="7924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600" dirty="0">
                <a:solidFill>
                  <a:srgbClr val="800000"/>
                </a:solidFill>
                <a:latin typeface="黑体" pitchFamily="49" charset="-122"/>
                <a:ea typeface="黑体" pitchFamily="49" charset="-122"/>
              </a:rPr>
              <a:t>自由读古诗</a:t>
            </a:r>
            <a:r>
              <a:rPr lang="en-US" altLang="zh-CN" sz="3600" dirty="0">
                <a:solidFill>
                  <a:srgbClr val="800000"/>
                </a:solidFill>
                <a:latin typeface="黑体" pitchFamily="49" charset="-122"/>
                <a:ea typeface="黑体" pitchFamily="49" charset="-122"/>
              </a:rPr>
              <a:t>,</a:t>
            </a:r>
            <a:r>
              <a:rPr lang="zh-CN" altLang="en-US" sz="3600" dirty="0">
                <a:solidFill>
                  <a:srgbClr val="800000"/>
                </a:solidFill>
                <a:latin typeface="黑体" pitchFamily="49" charset="-122"/>
                <a:ea typeface="黑体" pitchFamily="49" charset="-122"/>
              </a:rPr>
              <a:t>说说你对这首诗的认识。</a:t>
            </a:r>
          </a:p>
        </p:txBody>
      </p:sp>
    </p:spTree>
    <p:extLst>
      <p:ext uri="{BB962C8B-B14F-4D97-AF65-F5344CB8AC3E}">
        <p14:creationId xmlns:p14="http://schemas.microsoft.com/office/powerpoint/2010/main" val="38774909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35849"/>
                                        </p:tgtEl>
                                        <p:attrNameLst>
                                          <p:attrName>style.visibility</p:attrName>
                                        </p:attrNameLst>
                                      </p:cBhvr>
                                      <p:to>
                                        <p:strVal val="visible"/>
                                      </p:to>
                                    </p:set>
                                    <p:anim calcmode="lin" valueType="num">
                                      <p:cBhvr>
                                        <p:cTn id="7" dur="500" fill="hold"/>
                                        <p:tgtEl>
                                          <p:spTgt spid="35849"/>
                                        </p:tgtEl>
                                        <p:attrNameLst>
                                          <p:attrName>ppt_w</p:attrName>
                                        </p:attrNameLst>
                                      </p:cBhvr>
                                      <p:tavLst>
                                        <p:tav tm="0">
                                          <p:val>
                                            <p:fltVal val="0"/>
                                          </p:val>
                                        </p:tav>
                                        <p:tav tm="100000">
                                          <p:val>
                                            <p:strVal val="#ppt_w"/>
                                          </p:val>
                                        </p:tav>
                                      </p:tavLst>
                                    </p:anim>
                                    <p:anim calcmode="lin" valueType="num">
                                      <p:cBhvr>
                                        <p:cTn id="8" dur="500" fill="hold"/>
                                        <p:tgtEl>
                                          <p:spTgt spid="3584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70" name="Text Box 6"/>
          <p:cNvSpPr txBox="1">
            <a:spLocks noChangeArrowheads="1"/>
          </p:cNvSpPr>
          <p:nvPr/>
        </p:nvSpPr>
        <p:spPr bwMode="auto">
          <a:xfrm>
            <a:off x="762000" y="2135188"/>
            <a:ext cx="8153400"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200" dirty="0">
                <a:solidFill>
                  <a:srgbClr val="A50021"/>
                </a:solidFill>
                <a:ea typeface="华文中宋" pitchFamily="2" charset="-122"/>
              </a:rPr>
              <a:t>示儿：</a:t>
            </a:r>
            <a:r>
              <a:rPr lang="zh-CN" altLang="en-US" sz="3200" dirty="0">
                <a:solidFill>
                  <a:srgbClr val="000000"/>
                </a:solidFill>
                <a:ea typeface="华文中宋" pitchFamily="2" charset="-122"/>
              </a:rPr>
              <a:t>给儿子看。</a:t>
            </a:r>
            <a:br>
              <a:rPr lang="zh-CN" altLang="en-US" sz="3200" dirty="0">
                <a:solidFill>
                  <a:srgbClr val="000000"/>
                </a:solidFill>
                <a:ea typeface="华文中宋" pitchFamily="2" charset="-122"/>
              </a:rPr>
            </a:br>
            <a:r>
              <a:rPr lang="zh-CN" altLang="en-US" sz="3200" dirty="0">
                <a:solidFill>
                  <a:srgbClr val="A50021"/>
                </a:solidFill>
                <a:ea typeface="华文中宋" pitchFamily="2" charset="-122"/>
              </a:rPr>
              <a:t>但：</a:t>
            </a:r>
            <a:r>
              <a:rPr lang="zh-CN" altLang="en-US" sz="3200" dirty="0">
                <a:solidFill>
                  <a:srgbClr val="000000"/>
                </a:solidFill>
                <a:ea typeface="华文中宋" pitchFamily="2" charset="-122"/>
              </a:rPr>
              <a:t>只。</a:t>
            </a:r>
            <a:br>
              <a:rPr lang="zh-CN" altLang="en-US" sz="3200" dirty="0">
                <a:solidFill>
                  <a:srgbClr val="000000"/>
                </a:solidFill>
                <a:ea typeface="华文中宋" pitchFamily="2" charset="-122"/>
              </a:rPr>
            </a:br>
            <a:r>
              <a:rPr lang="zh-CN" altLang="en-US" sz="3200" dirty="0">
                <a:solidFill>
                  <a:srgbClr val="A50021"/>
                </a:solidFill>
                <a:ea typeface="华文中宋" pitchFamily="2" charset="-122"/>
              </a:rPr>
              <a:t>九州同：</a:t>
            </a:r>
            <a:r>
              <a:rPr lang="zh-CN" altLang="en-US" sz="3200" dirty="0">
                <a:solidFill>
                  <a:srgbClr val="000000"/>
                </a:solidFill>
                <a:ea typeface="华文中宋" pitchFamily="2" charset="-122"/>
              </a:rPr>
              <a:t>祖国统一。</a:t>
            </a:r>
            <a:br>
              <a:rPr lang="zh-CN" altLang="en-US" sz="3200" dirty="0">
                <a:solidFill>
                  <a:srgbClr val="000000"/>
                </a:solidFill>
                <a:ea typeface="华文中宋" pitchFamily="2" charset="-122"/>
              </a:rPr>
            </a:br>
            <a:r>
              <a:rPr lang="zh-CN" altLang="en-US" sz="3200" dirty="0">
                <a:solidFill>
                  <a:srgbClr val="A50021"/>
                </a:solidFill>
                <a:ea typeface="华文中宋" pitchFamily="2" charset="-122"/>
              </a:rPr>
              <a:t>中原：</a:t>
            </a:r>
            <a:r>
              <a:rPr lang="zh-CN" altLang="en-US" sz="3200" dirty="0">
                <a:solidFill>
                  <a:srgbClr val="000000"/>
                </a:solidFill>
                <a:ea typeface="华文中宋" pitchFamily="2" charset="-122"/>
              </a:rPr>
              <a:t>指淮河以北沦陷在金人手里的地区。</a:t>
            </a:r>
            <a:br>
              <a:rPr lang="zh-CN" altLang="en-US" sz="3200" dirty="0">
                <a:solidFill>
                  <a:srgbClr val="000000"/>
                </a:solidFill>
                <a:ea typeface="华文中宋" pitchFamily="2" charset="-122"/>
              </a:rPr>
            </a:br>
            <a:r>
              <a:rPr lang="zh-CN" altLang="en-US" sz="3200" dirty="0">
                <a:solidFill>
                  <a:srgbClr val="A50021"/>
                </a:solidFill>
                <a:ea typeface="华文中宋" pitchFamily="2" charset="-122"/>
              </a:rPr>
              <a:t>家祭：</a:t>
            </a:r>
            <a:r>
              <a:rPr lang="zh-CN" altLang="en-US" sz="3200" dirty="0">
                <a:solidFill>
                  <a:srgbClr val="000000"/>
                </a:solidFill>
                <a:ea typeface="华文中宋" pitchFamily="2" charset="-122"/>
              </a:rPr>
              <a:t>对祖先的祭祀。</a:t>
            </a:r>
            <a:br>
              <a:rPr lang="zh-CN" altLang="en-US" sz="3200" dirty="0">
                <a:solidFill>
                  <a:srgbClr val="000000"/>
                </a:solidFill>
                <a:ea typeface="华文中宋" pitchFamily="2" charset="-122"/>
              </a:rPr>
            </a:br>
            <a:r>
              <a:rPr lang="zh-CN" altLang="en-US" sz="3200" dirty="0">
                <a:solidFill>
                  <a:srgbClr val="A50021"/>
                </a:solidFill>
                <a:ea typeface="华文中宋" pitchFamily="2" charset="-122"/>
              </a:rPr>
              <a:t>乃翁：</a:t>
            </a:r>
            <a:r>
              <a:rPr lang="zh-CN" altLang="en-US" sz="3200" dirty="0">
                <a:solidFill>
                  <a:srgbClr val="000000"/>
                </a:solidFill>
                <a:ea typeface="华文中宋" pitchFamily="2" charset="-122"/>
              </a:rPr>
              <a:t>你的父亲。</a:t>
            </a:r>
          </a:p>
        </p:txBody>
      </p:sp>
      <p:sp>
        <p:nvSpPr>
          <p:cNvPr id="36871" name="WordArt 7"/>
          <p:cNvSpPr>
            <a:spLocks noChangeArrowheads="1" noChangeShapeType="1" noTextEdit="1"/>
          </p:cNvSpPr>
          <p:nvPr/>
        </p:nvSpPr>
        <p:spPr bwMode="auto">
          <a:xfrm>
            <a:off x="3810000" y="1219200"/>
            <a:ext cx="24384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base">
              <a:spcBef>
                <a:spcPct val="0"/>
              </a:spcBef>
              <a:spcAft>
                <a:spcPct val="0"/>
              </a:spcAft>
            </a:pPr>
            <a:r>
              <a:rPr lang="zh-CN" altLang="en-US" sz="3600" b="1" kern="10" dirty="0">
                <a:ln w="9525">
                  <a:solidFill>
                    <a:srgbClr val="000000"/>
                  </a:solidFill>
                  <a:round/>
                  <a:headEnd/>
                  <a:tailEnd/>
                </a:ln>
                <a:solidFill>
                  <a:srgbClr val="FF99CC"/>
                </a:solidFill>
                <a:latin typeface="隶书"/>
                <a:ea typeface="隶书"/>
              </a:rPr>
              <a:t>字词解释</a:t>
            </a:r>
          </a:p>
        </p:txBody>
      </p:sp>
      <p:sp>
        <p:nvSpPr>
          <p:cNvPr id="36872" name="Line 8"/>
          <p:cNvSpPr>
            <a:spLocks noChangeShapeType="1"/>
          </p:cNvSpPr>
          <p:nvPr/>
        </p:nvSpPr>
        <p:spPr bwMode="auto">
          <a:xfrm>
            <a:off x="762000" y="1828800"/>
            <a:ext cx="746760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ndParaRPr>
          </a:p>
        </p:txBody>
      </p:sp>
      <p:pic>
        <p:nvPicPr>
          <p:cNvPr id="36873" name="Picture 9" descr="女孩"/>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477000" y="914400"/>
            <a:ext cx="822325" cy="901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25081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6" name="Text Box 6"/>
          <p:cNvSpPr txBox="1">
            <a:spLocks noChangeArrowheads="1"/>
          </p:cNvSpPr>
          <p:nvPr/>
        </p:nvSpPr>
        <p:spPr bwMode="auto">
          <a:xfrm>
            <a:off x="838200" y="1524000"/>
            <a:ext cx="7391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600" dirty="0">
                <a:solidFill>
                  <a:srgbClr val="003300"/>
                </a:solidFill>
                <a:ea typeface="黑体" pitchFamily="49" charset="-122"/>
              </a:rPr>
              <a:t>       “</a:t>
            </a:r>
            <a:r>
              <a:rPr lang="zh-CN" altLang="en-US" sz="3600" dirty="0">
                <a:solidFill>
                  <a:srgbClr val="003300"/>
                </a:solidFill>
                <a:ea typeface="黑体" pitchFamily="49" charset="-122"/>
              </a:rPr>
              <a:t>死去元知万事空，但悲不见九州同”是什么意思？</a:t>
            </a:r>
            <a:endParaRPr lang="zh-CN" altLang="en-US" dirty="0">
              <a:solidFill>
                <a:srgbClr val="000000"/>
              </a:solidFill>
            </a:endParaRPr>
          </a:p>
        </p:txBody>
      </p:sp>
      <p:sp>
        <p:nvSpPr>
          <p:cNvPr id="40967" name="Text Box 7"/>
          <p:cNvSpPr txBox="1">
            <a:spLocks noChangeArrowheads="1"/>
          </p:cNvSpPr>
          <p:nvPr/>
        </p:nvSpPr>
        <p:spPr bwMode="auto">
          <a:xfrm>
            <a:off x="990600" y="3276600"/>
            <a:ext cx="6934200" cy="1554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dirty="0">
                <a:solidFill>
                  <a:srgbClr val="000000"/>
                </a:solidFill>
                <a:latin typeface="华文中宋" pitchFamily="2" charset="-122"/>
                <a:ea typeface="华文中宋" pitchFamily="2" charset="-122"/>
              </a:rPr>
              <a:t>      </a:t>
            </a:r>
            <a:r>
              <a:rPr lang="zh-CN" altLang="en-US" sz="3200" dirty="0">
                <a:solidFill>
                  <a:srgbClr val="800000"/>
                </a:solidFill>
                <a:latin typeface="华文中宋" pitchFamily="2" charset="-122"/>
                <a:ea typeface="华文中宋" pitchFamily="2" charset="-122"/>
              </a:rPr>
              <a:t>这句诗的意思是：本来就知道人死了就什么都没有了，只是因为看不到全国统一而感到悲伤。</a:t>
            </a:r>
            <a:r>
              <a:rPr lang="zh-CN" altLang="en-US" sz="3200" b="1" dirty="0">
                <a:solidFill>
                  <a:srgbClr val="800000"/>
                </a:solidFill>
              </a:rPr>
              <a:t> </a:t>
            </a:r>
          </a:p>
        </p:txBody>
      </p:sp>
    </p:spTree>
    <p:extLst>
      <p:ext uri="{BB962C8B-B14F-4D97-AF65-F5344CB8AC3E}">
        <p14:creationId xmlns:p14="http://schemas.microsoft.com/office/powerpoint/2010/main" val="23908975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0967"/>
                                        </p:tgtEl>
                                        <p:attrNameLst>
                                          <p:attrName>style.visibility</p:attrName>
                                        </p:attrNameLst>
                                      </p:cBhvr>
                                      <p:to>
                                        <p:strVal val="visible"/>
                                      </p:to>
                                    </p:set>
                                    <p:animEffect transition="in" filter="slide(fromBottom)">
                                      <p:cBhvr>
                                        <p:cTn id="7" dur="500"/>
                                        <p:tgtEl>
                                          <p:spTgt spid="409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6" name="Text Box 6"/>
          <p:cNvSpPr txBox="1">
            <a:spLocks noChangeArrowheads="1"/>
          </p:cNvSpPr>
          <p:nvPr/>
        </p:nvSpPr>
        <p:spPr bwMode="auto">
          <a:xfrm>
            <a:off x="990600" y="1295400"/>
            <a:ext cx="70104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600" b="1" dirty="0">
                <a:solidFill>
                  <a:srgbClr val="800000"/>
                </a:solidFill>
                <a:latin typeface="宋体" pitchFamily="2" charset="-122"/>
              </a:rPr>
              <a:t>    </a:t>
            </a:r>
            <a:r>
              <a:rPr lang="zh-CN" altLang="en-US" sz="3600" b="1" dirty="0">
                <a:solidFill>
                  <a:srgbClr val="800000"/>
                </a:solidFill>
                <a:latin typeface="宋体" pitchFamily="2" charset="-122"/>
              </a:rPr>
              <a:t>这句诗表达了作者什么样的思想感情？</a:t>
            </a:r>
            <a:r>
              <a:rPr lang="zh-CN" altLang="en-US" dirty="0">
                <a:solidFill>
                  <a:srgbClr val="000000"/>
                </a:solidFill>
              </a:rPr>
              <a:t> </a:t>
            </a:r>
          </a:p>
        </p:txBody>
      </p:sp>
      <p:sp>
        <p:nvSpPr>
          <p:cNvPr id="46087" name="Text Box 7"/>
          <p:cNvSpPr txBox="1">
            <a:spLocks noChangeArrowheads="1"/>
          </p:cNvSpPr>
          <p:nvPr/>
        </p:nvSpPr>
        <p:spPr bwMode="auto">
          <a:xfrm>
            <a:off x="1676400" y="2895600"/>
            <a:ext cx="6248400" cy="650875"/>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600" dirty="0">
                <a:solidFill>
                  <a:srgbClr val="000000"/>
                </a:solidFill>
                <a:ea typeface="隶书" pitchFamily="49" charset="-122"/>
              </a:rPr>
              <a:t>看不到中国统一的悲伤之情。</a:t>
            </a:r>
          </a:p>
        </p:txBody>
      </p:sp>
      <p:sp>
        <p:nvSpPr>
          <p:cNvPr id="46088" name="Text Box 8"/>
          <p:cNvSpPr txBox="1">
            <a:spLocks noChangeArrowheads="1"/>
          </p:cNvSpPr>
          <p:nvPr/>
        </p:nvSpPr>
        <p:spPr bwMode="auto">
          <a:xfrm>
            <a:off x="914400" y="4114800"/>
            <a:ext cx="6324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200" dirty="0">
                <a:solidFill>
                  <a:srgbClr val="000066"/>
                </a:solidFill>
                <a:ea typeface="华文中宋" pitchFamily="2" charset="-122"/>
              </a:rPr>
              <a:t>请同学们有感情地齐读这句诗。</a:t>
            </a:r>
          </a:p>
        </p:txBody>
      </p:sp>
      <p:sp>
        <p:nvSpPr>
          <p:cNvPr id="46089" name="Text Box 9"/>
          <p:cNvSpPr txBox="1">
            <a:spLocks noChangeArrowheads="1"/>
          </p:cNvSpPr>
          <p:nvPr/>
        </p:nvSpPr>
        <p:spPr bwMode="auto">
          <a:xfrm>
            <a:off x="1981200" y="4953000"/>
            <a:ext cx="32766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2800" b="1" dirty="0">
                <a:solidFill>
                  <a:srgbClr val="003300"/>
                </a:solidFill>
              </a:rPr>
              <a:t>死去元知万事空，但悲不见九州同。</a:t>
            </a:r>
          </a:p>
        </p:txBody>
      </p:sp>
    </p:spTree>
    <p:extLst>
      <p:ext uri="{BB962C8B-B14F-4D97-AF65-F5344CB8AC3E}">
        <p14:creationId xmlns:p14="http://schemas.microsoft.com/office/powerpoint/2010/main" val="33793757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6087"/>
                                        </p:tgtEl>
                                        <p:attrNameLst>
                                          <p:attrName>style.visibility</p:attrName>
                                        </p:attrNameLst>
                                      </p:cBhvr>
                                      <p:to>
                                        <p:strVal val="visible"/>
                                      </p:to>
                                    </p:set>
                                    <p:animEffect transition="in" filter="wipe(down)">
                                      <p:cBhvr>
                                        <p:cTn id="7" dur="500"/>
                                        <p:tgtEl>
                                          <p:spTgt spid="4608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6088"/>
                                        </p:tgtEl>
                                        <p:attrNameLst>
                                          <p:attrName>style.visibility</p:attrName>
                                        </p:attrNameLst>
                                      </p:cBhvr>
                                      <p:to>
                                        <p:strVal val="visible"/>
                                      </p:to>
                                    </p:set>
                                    <p:animEffect transition="in" filter="dissolve">
                                      <p:cBhvr>
                                        <p:cTn id="12" dur="500"/>
                                        <p:tgtEl>
                                          <p:spTgt spid="4608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46089"/>
                                        </p:tgtEl>
                                        <p:attrNameLst>
                                          <p:attrName>style.visibility</p:attrName>
                                        </p:attrNameLst>
                                      </p:cBhvr>
                                      <p:to>
                                        <p:strVal val="visible"/>
                                      </p:to>
                                    </p:set>
                                    <p:animEffect transition="in" filter="strips(downLeft)">
                                      <p:cBhvr>
                                        <p:cTn id="17" dur="500"/>
                                        <p:tgtEl>
                                          <p:spTgt spid="460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7" grpId="0" animBg="1"/>
      <p:bldP spid="46088" grpId="0"/>
      <p:bldP spid="4608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90" name="Text Box 6"/>
          <p:cNvSpPr txBox="1">
            <a:spLocks noChangeArrowheads="1"/>
          </p:cNvSpPr>
          <p:nvPr/>
        </p:nvSpPr>
        <p:spPr bwMode="auto">
          <a:xfrm>
            <a:off x="838200" y="1400175"/>
            <a:ext cx="70866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600" b="1" dirty="0">
                <a:solidFill>
                  <a:srgbClr val="000000"/>
                </a:solidFill>
              </a:rPr>
              <a:t>       </a:t>
            </a:r>
            <a:r>
              <a:rPr lang="zh-CN" altLang="en-US" sz="3600" b="1" dirty="0">
                <a:solidFill>
                  <a:srgbClr val="000066"/>
                </a:solidFill>
              </a:rPr>
              <a:t>说说“王师北定中原日，家祭无忘告乃翁” 的意思。</a:t>
            </a:r>
          </a:p>
        </p:txBody>
      </p:sp>
      <p:sp>
        <p:nvSpPr>
          <p:cNvPr id="41991" name="Text Box 7"/>
          <p:cNvSpPr txBox="1">
            <a:spLocks noChangeArrowheads="1"/>
          </p:cNvSpPr>
          <p:nvPr/>
        </p:nvSpPr>
        <p:spPr bwMode="auto">
          <a:xfrm>
            <a:off x="914400" y="2987675"/>
            <a:ext cx="7162800" cy="204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dirty="0">
                <a:solidFill>
                  <a:srgbClr val="800000"/>
                </a:solidFill>
                <a:ea typeface="华文中宋" pitchFamily="2" charset="-122"/>
              </a:rPr>
              <a:t>       </a:t>
            </a:r>
            <a:r>
              <a:rPr lang="zh-CN" altLang="en-US" sz="3200" dirty="0">
                <a:solidFill>
                  <a:srgbClr val="800000"/>
                </a:solidFill>
                <a:ea typeface="华文中宋" pitchFamily="2" charset="-122"/>
              </a:rPr>
              <a:t>这句话的意思是：宋朝的军队向北方进军，收复中原的时候，祭祀祖宗时不要忘了把收复中原的事，告诉你的父亲。</a:t>
            </a:r>
          </a:p>
        </p:txBody>
      </p:sp>
    </p:spTree>
    <p:extLst>
      <p:ext uri="{BB962C8B-B14F-4D97-AF65-F5344CB8AC3E}">
        <p14:creationId xmlns:p14="http://schemas.microsoft.com/office/powerpoint/2010/main" val="7813775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1991"/>
                                        </p:tgtEl>
                                        <p:attrNameLst>
                                          <p:attrName>style.visibility</p:attrName>
                                        </p:attrNameLst>
                                      </p:cBhvr>
                                      <p:to>
                                        <p:strVal val="visible"/>
                                      </p:to>
                                    </p:set>
                                    <p:animEffect transition="in" filter="circle(in)">
                                      <p:cBhvr>
                                        <p:cTn id="7" dur="2000"/>
                                        <p:tgtEl>
                                          <p:spTgt spid="419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10" name="Text Box 6"/>
          <p:cNvSpPr txBox="1">
            <a:spLocks noChangeArrowheads="1"/>
          </p:cNvSpPr>
          <p:nvPr/>
        </p:nvSpPr>
        <p:spPr bwMode="auto">
          <a:xfrm>
            <a:off x="1143000" y="1295400"/>
            <a:ext cx="70104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600" b="1">
                <a:solidFill>
                  <a:srgbClr val="800000"/>
                </a:solidFill>
              </a:rPr>
              <a:t>       </a:t>
            </a:r>
            <a:r>
              <a:rPr lang="zh-CN" altLang="en-US" sz="3600" b="1">
                <a:solidFill>
                  <a:srgbClr val="800000"/>
                </a:solidFill>
              </a:rPr>
              <a:t>这句诗表达了作者什么样的思想感情？</a:t>
            </a:r>
          </a:p>
        </p:txBody>
      </p:sp>
      <p:sp>
        <p:nvSpPr>
          <p:cNvPr id="47111" name="Text Box 7"/>
          <p:cNvSpPr txBox="1">
            <a:spLocks noChangeArrowheads="1"/>
          </p:cNvSpPr>
          <p:nvPr/>
        </p:nvSpPr>
        <p:spPr bwMode="auto">
          <a:xfrm>
            <a:off x="2057400" y="2971800"/>
            <a:ext cx="5257800" cy="588963"/>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200">
                <a:solidFill>
                  <a:srgbClr val="000000"/>
                </a:solidFill>
                <a:latin typeface="华文中宋" pitchFamily="2" charset="-122"/>
                <a:ea typeface="华文中宋" pitchFamily="2" charset="-122"/>
              </a:rPr>
              <a:t>渴望祖国统一的爱国之情。 </a:t>
            </a:r>
          </a:p>
        </p:txBody>
      </p:sp>
      <p:sp>
        <p:nvSpPr>
          <p:cNvPr id="47112" name="Text Box 8"/>
          <p:cNvSpPr txBox="1">
            <a:spLocks noChangeArrowheads="1"/>
          </p:cNvSpPr>
          <p:nvPr/>
        </p:nvSpPr>
        <p:spPr bwMode="auto">
          <a:xfrm>
            <a:off x="838200" y="4038600"/>
            <a:ext cx="6096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600">
                <a:solidFill>
                  <a:srgbClr val="000066"/>
                </a:solidFill>
                <a:ea typeface="隶书" pitchFamily="49" charset="-122"/>
              </a:rPr>
              <a:t>谁能有感情地读读这句诗？</a:t>
            </a:r>
          </a:p>
        </p:txBody>
      </p:sp>
      <p:sp>
        <p:nvSpPr>
          <p:cNvPr id="47113" name="Text Box 9"/>
          <p:cNvSpPr txBox="1">
            <a:spLocks noChangeArrowheads="1"/>
          </p:cNvSpPr>
          <p:nvPr/>
        </p:nvSpPr>
        <p:spPr bwMode="auto">
          <a:xfrm>
            <a:off x="1905000" y="4876800"/>
            <a:ext cx="32766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2800" b="1">
                <a:solidFill>
                  <a:srgbClr val="003300"/>
                </a:solidFill>
              </a:rPr>
              <a:t>王师北定中原日，家祭无忘告乃翁。</a:t>
            </a:r>
          </a:p>
        </p:txBody>
      </p:sp>
    </p:spTree>
    <p:extLst>
      <p:ext uri="{BB962C8B-B14F-4D97-AF65-F5344CB8AC3E}">
        <p14:creationId xmlns:p14="http://schemas.microsoft.com/office/powerpoint/2010/main" val="27624164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7111"/>
                                        </p:tgtEl>
                                        <p:attrNameLst>
                                          <p:attrName>style.visibility</p:attrName>
                                        </p:attrNameLst>
                                      </p:cBhvr>
                                      <p:to>
                                        <p:strVal val="visible"/>
                                      </p:to>
                                    </p:set>
                                    <p:animEffect transition="in" filter="strips(downLeft)">
                                      <p:cBhvr>
                                        <p:cTn id="7" dur="500"/>
                                        <p:tgtEl>
                                          <p:spTgt spid="471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47112"/>
                                        </p:tgtEl>
                                        <p:attrNameLst>
                                          <p:attrName>style.visibility</p:attrName>
                                        </p:attrNameLst>
                                      </p:cBhvr>
                                      <p:to>
                                        <p:strVal val="visible"/>
                                      </p:to>
                                    </p:set>
                                    <p:anim calcmode="lin" valueType="num">
                                      <p:cBhvr>
                                        <p:cTn id="12" dur="500" fill="hold"/>
                                        <p:tgtEl>
                                          <p:spTgt spid="47112"/>
                                        </p:tgtEl>
                                        <p:attrNameLst>
                                          <p:attrName>ppt_w</p:attrName>
                                        </p:attrNameLst>
                                      </p:cBhvr>
                                      <p:tavLst>
                                        <p:tav tm="0">
                                          <p:val>
                                            <p:fltVal val="0"/>
                                          </p:val>
                                        </p:tav>
                                        <p:tav tm="100000">
                                          <p:val>
                                            <p:strVal val="#ppt_w"/>
                                          </p:val>
                                        </p:tav>
                                      </p:tavLst>
                                    </p:anim>
                                    <p:anim calcmode="lin" valueType="num">
                                      <p:cBhvr>
                                        <p:cTn id="13" dur="500" fill="hold"/>
                                        <p:tgtEl>
                                          <p:spTgt spid="47112"/>
                                        </p:tgtEl>
                                        <p:attrNameLst>
                                          <p:attrName>ppt_h</p:attrName>
                                        </p:attrNameLst>
                                      </p:cBhvr>
                                      <p:tavLst>
                                        <p:tav tm="0">
                                          <p:val>
                                            <p:fltVal val="0"/>
                                          </p:val>
                                        </p:tav>
                                        <p:tav tm="100000">
                                          <p:val>
                                            <p:strVal val="#ppt_h"/>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47113"/>
                                        </p:tgtEl>
                                        <p:attrNameLst>
                                          <p:attrName>style.visibility</p:attrName>
                                        </p:attrNameLst>
                                      </p:cBhvr>
                                      <p:to>
                                        <p:strVal val="visible"/>
                                      </p:to>
                                    </p:set>
                                    <p:animEffect transition="in" filter="slide(fromBottom)">
                                      <p:cBhvr>
                                        <p:cTn id="18" dur="500"/>
                                        <p:tgtEl>
                                          <p:spTgt spid="47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1" grpId="0" animBg="1"/>
      <p:bldP spid="47112" grpId="0"/>
      <p:bldP spid="471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4" name="Text Box 6"/>
          <p:cNvSpPr txBox="1">
            <a:spLocks noChangeArrowheads="1"/>
          </p:cNvSpPr>
          <p:nvPr/>
        </p:nvSpPr>
        <p:spPr bwMode="auto">
          <a:xfrm>
            <a:off x="914400" y="1676400"/>
            <a:ext cx="7543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600" b="1">
                <a:solidFill>
                  <a:srgbClr val="000000"/>
                </a:solidFill>
              </a:rPr>
              <a:t>同学们在理解的基础上齐读这首诗。</a:t>
            </a:r>
          </a:p>
        </p:txBody>
      </p:sp>
      <p:grpSp>
        <p:nvGrpSpPr>
          <p:cNvPr id="48137" name="Group 9"/>
          <p:cNvGrpSpPr>
            <a:grpSpLocks/>
          </p:cNvGrpSpPr>
          <p:nvPr/>
        </p:nvGrpSpPr>
        <p:grpSpPr bwMode="auto">
          <a:xfrm>
            <a:off x="2514600" y="2495550"/>
            <a:ext cx="6934200" cy="3448050"/>
            <a:chOff x="1584" y="1572"/>
            <a:chExt cx="4368" cy="2172"/>
          </a:xfrm>
        </p:grpSpPr>
        <p:sp>
          <p:nvSpPr>
            <p:cNvPr id="48135" name="Text Box 7"/>
            <p:cNvSpPr txBox="1">
              <a:spLocks noChangeArrowheads="1"/>
            </p:cNvSpPr>
            <p:nvPr/>
          </p:nvSpPr>
          <p:spPr bwMode="auto">
            <a:xfrm>
              <a:off x="1584" y="1956"/>
              <a:ext cx="4368" cy="1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600">
                  <a:solidFill>
                    <a:srgbClr val="800000"/>
                  </a:solidFill>
                  <a:ea typeface="隶书" pitchFamily="49" charset="-122"/>
                </a:rPr>
                <a:t>死去元知万事空，</a:t>
              </a:r>
              <a:br>
                <a:rPr lang="zh-CN" altLang="en-US" sz="3600">
                  <a:solidFill>
                    <a:srgbClr val="800000"/>
                  </a:solidFill>
                  <a:ea typeface="隶书" pitchFamily="49" charset="-122"/>
                </a:rPr>
              </a:br>
              <a:r>
                <a:rPr lang="zh-CN" altLang="en-US" sz="3600">
                  <a:solidFill>
                    <a:srgbClr val="800000"/>
                  </a:solidFill>
                  <a:ea typeface="隶书" pitchFamily="49" charset="-122"/>
                </a:rPr>
                <a:t>但悲不见九州同。</a:t>
              </a:r>
              <a:br>
                <a:rPr lang="zh-CN" altLang="en-US" sz="3600">
                  <a:solidFill>
                    <a:srgbClr val="800000"/>
                  </a:solidFill>
                  <a:ea typeface="隶书" pitchFamily="49" charset="-122"/>
                </a:rPr>
              </a:br>
              <a:r>
                <a:rPr lang="zh-CN" altLang="en-US" sz="3600">
                  <a:solidFill>
                    <a:srgbClr val="800000"/>
                  </a:solidFill>
                  <a:ea typeface="隶书" pitchFamily="49" charset="-122"/>
                </a:rPr>
                <a:t>王师北定中原日，</a:t>
              </a:r>
              <a:br>
                <a:rPr lang="zh-CN" altLang="en-US" sz="3600">
                  <a:solidFill>
                    <a:srgbClr val="800000"/>
                  </a:solidFill>
                  <a:ea typeface="隶书" pitchFamily="49" charset="-122"/>
                </a:rPr>
              </a:br>
              <a:r>
                <a:rPr lang="zh-CN" altLang="en-US" sz="3600">
                  <a:solidFill>
                    <a:srgbClr val="800000"/>
                  </a:solidFill>
                  <a:ea typeface="隶书" pitchFamily="49" charset="-122"/>
                </a:rPr>
                <a:t>家祭无忘告乃翁。</a:t>
              </a:r>
              <a:r>
                <a:rPr lang="zh-CN" altLang="en-US" sz="3600">
                  <a:solidFill>
                    <a:srgbClr val="000000"/>
                  </a:solidFill>
                  <a:ea typeface="隶书" pitchFamily="49" charset="-122"/>
                </a:rPr>
                <a:t/>
              </a:r>
              <a:br>
                <a:rPr lang="zh-CN" altLang="en-US" sz="3600">
                  <a:solidFill>
                    <a:srgbClr val="000000"/>
                  </a:solidFill>
                  <a:ea typeface="隶书" pitchFamily="49" charset="-122"/>
                </a:rPr>
              </a:br>
              <a:endParaRPr lang="zh-CN" altLang="en-US" sz="3600">
                <a:solidFill>
                  <a:srgbClr val="000000"/>
                </a:solidFill>
                <a:ea typeface="隶书" pitchFamily="49" charset="-122"/>
              </a:endParaRPr>
            </a:p>
          </p:txBody>
        </p:sp>
        <p:sp>
          <p:nvSpPr>
            <p:cNvPr id="48136" name="Text Box 8"/>
            <p:cNvSpPr txBox="1">
              <a:spLocks noChangeArrowheads="1"/>
            </p:cNvSpPr>
            <p:nvPr/>
          </p:nvSpPr>
          <p:spPr bwMode="auto">
            <a:xfrm>
              <a:off x="2304" y="1572"/>
              <a:ext cx="960"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600">
                  <a:solidFill>
                    <a:srgbClr val="800000"/>
                  </a:solidFill>
                  <a:ea typeface="隶书" pitchFamily="49" charset="-122"/>
                </a:rPr>
                <a:t>示儿</a:t>
              </a:r>
            </a:p>
          </p:txBody>
        </p:sp>
      </p:grpSp>
    </p:spTree>
    <p:extLst>
      <p:ext uri="{BB962C8B-B14F-4D97-AF65-F5344CB8AC3E}">
        <p14:creationId xmlns:p14="http://schemas.microsoft.com/office/powerpoint/2010/main" val="1694200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8137"/>
                                        </p:tgtEl>
                                        <p:attrNameLst>
                                          <p:attrName>style.visibility</p:attrName>
                                        </p:attrNameLst>
                                      </p:cBhvr>
                                      <p:to>
                                        <p:strVal val="visible"/>
                                      </p:to>
                                    </p:set>
                                    <p:animEffect transition="in" filter="checkerboard(across)">
                                      <p:cBhvr>
                                        <p:cTn id="7" dur="500"/>
                                        <p:tgtEl>
                                          <p:spTgt spid="481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4" name="Text Box 6"/>
          <p:cNvSpPr txBox="1">
            <a:spLocks noChangeArrowheads="1"/>
          </p:cNvSpPr>
          <p:nvPr/>
        </p:nvSpPr>
        <p:spPr bwMode="auto">
          <a:xfrm>
            <a:off x="914400" y="2362200"/>
            <a:ext cx="7315200"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dirty="0">
                <a:solidFill>
                  <a:srgbClr val="000000"/>
                </a:solidFill>
                <a:latin typeface="华文中宋" pitchFamily="2" charset="-122"/>
                <a:ea typeface="华文中宋" pitchFamily="2" charset="-122"/>
              </a:rPr>
              <a:t>    </a:t>
            </a:r>
            <a:r>
              <a:rPr lang="zh-CN" altLang="en-US" sz="3200" dirty="0">
                <a:solidFill>
                  <a:srgbClr val="000000"/>
                </a:solidFill>
                <a:latin typeface="黑体" pitchFamily="49" charset="-122"/>
                <a:ea typeface="黑体" pitchFamily="49" charset="-122"/>
              </a:rPr>
              <a:t>本来就知道人死去了就什么也没有了。只是因为没有亲眼看到祖国的统一而感到悲伤。朝廷的军队收复北方领土的那一天，在家里祭祀祖先的时候，不要忘记把这件事情告诉</a:t>
            </a:r>
            <a:r>
              <a:rPr lang="zh-CN" altLang="en-US" sz="3200" dirty="0">
                <a:solidFill>
                  <a:srgbClr val="000000"/>
                </a:solidFill>
                <a:latin typeface="华文中宋"/>
                <a:ea typeface="黑体" pitchFamily="49" charset="-122"/>
              </a:rPr>
              <a:t>“</a:t>
            </a:r>
            <a:r>
              <a:rPr lang="zh-CN" altLang="en-US" sz="3200" dirty="0">
                <a:solidFill>
                  <a:srgbClr val="000000"/>
                </a:solidFill>
                <a:latin typeface="黑体" pitchFamily="49" charset="-122"/>
                <a:ea typeface="黑体" pitchFamily="49" charset="-122"/>
              </a:rPr>
              <a:t>我</a:t>
            </a:r>
            <a:r>
              <a:rPr lang="zh-CN" altLang="en-US" sz="3200" dirty="0">
                <a:solidFill>
                  <a:srgbClr val="000000"/>
                </a:solidFill>
                <a:latin typeface="华文中宋"/>
                <a:ea typeface="黑体" pitchFamily="49" charset="-122"/>
              </a:rPr>
              <a:t>”</a:t>
            </a:r>
            <a:r>
              <a:rPr lang="zh-CN" altLang="en-US" sz="3200" dirty="0">
                <a:solidFill>
                  <a:srgbClr val="000000"/>
                </a:solidFill>
                <a:latin typeface="黑体" pitchFamily="49" charset="-122"/>
                <a:ea typeface="黑体" pitchFamily="49" charset="-122"/>
              </a:rPr>
              <a:t>。</a:t>
            </a:r>
            <a:r>
              <a:rPr lang="zh-CN" altLang="en-US" sz="3200" dirty="0">
                <a:solidFill>
                  <a:srgbClr val="000000"/>
                </a:solidFill>
                <a:latin typeface="华文中宋" pitchFamily="2" charset="-122"/>
                <a:ea typeface="华文中宋" pitchFamily="2" charset="-122"/>
              </a:rPr>
              <a:t> </a:t>
            </a:r>
            <a:endParaRPr lang="zh-CN" altLang="en-US" dirty="0">
              <a:solidFill>
                <a:srgbClr val="000000"/>
              </a:solidFill>
            </a:endParaRPr>
          </a:p>
        </p:txBody>
      </p:sp>
      <p:sp>
        <p:nvSpPr>
          <p:cNvPr id="37895" name="WordArt 7"/>
          <p:cNvSpPr>
            <a:spLocks noChangeArrowheads="1" noChangeShapeType="1" noTextEdit="1"/>
          </p:cNvSpPr>
          <p:nvPr/>
        </p:nvSpPr>
        <p:spPr bwMode="auto">
          <a:xfrm>
            <a:off x="2552700" y="1447800"/>
            <a:ext cx="18669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base">
              <a:spcBef>
                <a:spcPct val="0"/>
              </a:spcBef>
              <a:spcAft>
                <a:spcPct val="0"/>
              </a:spcAft>
            </a:pPr>
            <a:r>
              <a:rPr lang="zh-CN" altLang="en-US" sz="3600" b="1" kern="10" dirty="0">
                <a:ln w="9525">
                  <a:solidFill>
                    <a:srgbClr val="000000"/>
                  </a:solidFill>
                  <a:round/>
                  <a:headEnd/>
                  <a:tailEnd/>
                </a:ln>
                <a:solidFill>
                  <a:srgbClr val="CC99FF"/>
                </a:solidFill>
                <a:latin typeface="隶书"/>
                <a:ea typeface="隶书"/>
              </a:rPr>
              <a:t>古诗今译</a:t>
            </a:r>
          </a:p>
        </p:txBody>
      </p:sp>
      <p:sp>
        <p:nvSpPr>
          <p:cNvPr id="37896" name="Line 8"/>
          <p:cNvSpPr>
            <a:spLocks noChangeShapeType="1"/>
          </p:cNvSpPr>
          <p:nvPr/>
        </p:nvSpPr>
        <p:spPr bwMode="auto">
          <a:xfrm>
            <a:off x="1066800" y="2057400"/>
            <a:ext cx="708660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ndParaRPr>
          </a:p>
        </p:txBody>
      </p:sp>
      <p:pic>
        <p:nvPicPr>
          <p:cNvPr id="37897" name="Picture 9" descr="唱唱 拷贝"/>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295400" y="1320800"/>
            <a:ext cx="812800" cy="73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20592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4" name="Text Box 6"/>
          <p:cNvSpPr txBox="1">
            <a:spLocks noChangeArrowheads="1"/>
          </p:cNvSpPr>
          <p:nvPr/>
        </p:nvSpPr>
        <p:spPr bwMode="auto">
          <a:xfrm>
            <a:off x="1066800" y="2438400"/>
            <a:ext cx="7010400" cy="271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dirty="0">
                <a:solidFill>
                  <a:srgbClr val="000000"/>
                </a:solidFill>
                <a:latin typeface="楷体_GB2312" pitchFamily="49" charset="-122"/>
                <a:ea typeface="楷体_GB2312" pitchFamily="49" charset="-122"/>
              </a:rPr>
              <a:t>   </a:t>
            </a:r>
            <a:r>
              <a:rPr lang="zh-CN" altLang="en-US" sz="2800" dirty="0">
                <a:solidFill>
                  <a:srgbClr val="000000"/>
                </a:solidFill>
                <a:latin typeface="华文中宋" pitchFamily="2" charset="-122"/>
                <a:ea typeface="华文中宋" pitchFamily="2" charset="-122"/>
              </a:rPr>
              <a:t>这首诗是陆游对儿子的临终遗嘱。诗中表达了一个将去逝的老人至死都不忘因为外族的入侵而山河破碎的祖国，他希望自己的孩子能在祖国光复的那一天，告诉他胜利的消息。从这首诗中，人们可以感觉到诗人在人生的弥留之际强烈的爱国之心。</a:t>
            </a:r>
          </a:p>
        </p:txBody>
      </p:sp>
      <p:sp>
        <p:nvSpPr>
          <p:cNvPr id="43015" name="WordArt 7"/>
          <p:cNvSpPr>
            <a:spLocks noChangeArrowheads="1" noChangeShapeType="1" noTextEdit="1"/>
          </p:cNvSpPr>
          <p:nvPr/>
        </p:nvSpPr>
        <p:spPr bwMode="auto">
          <a:xfrm>
            <a:off x="2324100" y="1676400"/>
            <a:ext cx="18669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base">
              <a:spcBef>
                <a:spcPct val="0"/>
              </a:spcBef>
              <a:spcAft>
                <a:spcPct val="0"/>
              </a:spcAft>
            </a:pPr>
            <a:r>
              <a:rPr lang="zh-CN" altLang="en-US" sz="3600" b="1" kern="10" dirty="0">
                <a:ln w="9525">
                  <a:solidFill>
                    <a:srgbClr val="000000"/>
                  </a:solidFill>
                  <a:round/>
                  <a:headEnd/>
                  <a:tailEnd/>
                </a:ln>
                <a:solidFill>
                  <a:srgbClr val="FF99CC"/>
                </a:solidFill>
                <a:latin typeface="隶书"/>
                <a:ea typeface="隶书"/>
              </a:rPr>
              <a:t>古诗小结</a:t>
            </a:r>
          </a:p>
        </p:txBody>
      </p:sp>
      <p:sp>
        <p:nvSpPr>
          <p:cNvPr id="43016" name="Line 8"/>
          <p:cNvSpPr>
            <a:spLocks noChangeShapeType="1"/>
          </p:cNvSpPr>
          <p:nvPr/>
        </p:nvSpPr>
        <p:spPr bwMode="auto">
          <a:xfrm>
            <a:off x="990600" y="2286000"/>
            <a:ext cx="693420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ndParaRPr>
          </a:p>
        </p:txBody>
      </p:sp>
      <p:pic>
        <p:nvPicPr>
          <p:cNvPr id="43017" name="Picture 9" descr="观察 拷贝"/>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295400" y="1447800"/>
            <a:ext cx="965200" cy="782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89907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8" name="Text Box 6"/>
          <p:cNvSpPr txBox="1">
            <a:spLocks noChangeArrowheads="1"/>
          </p:cNvSpPr>
          <p:nvPr/>
        </p:nvSpPr>
        <p:spPr bwMode="auto">
          <a:xfrm>
            <a:off x="990600" y="2590800"/>
            <a:ext cx="66294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dirty="0">
                <a:solidFill>
                  <a:srgbClr val="000000"/>
                </a:solidFill>
              </a:rPr>
              <a:t>1</a:t>
            </a:r>
            <a:r>
              <a:rPr lang="zh-CN" altLang="en-US" sz="3200" b="1" dirty="0">
                <a:solidFill>
                  <a:srgbClr val="000000"/>
                </a:solidFill>
              </a:rPr>
              <a:t>、同学们，学了这首诗后你们有什么收获呢？</a:t>
            </a:r>
          </a:p>
        </p:txBody>
      </p:sp>
      <p:sp>
        <p:nvSpPr>
          <p:cNvPr id="49159" name="Text Box 7"/>
          <p:cNvSpPr txBox="1">
            <a:spLocks noChangeArrowheads="1"/>
          </p:cNvSpPr>
          <p:nvPr/>
        </p:nvSpPr>
        <p:spPr bwMode="auto">
          <a:xfrm>
            <a:off x="990600" y="3810000"/>
            <a:ext cx="655320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dirty="0">
                <a:solidFill>
                  <a:srgbClr val="000000"/>
                </a:solidFill>
              </a:rPr>
              <a:t>2</a:t>
            </a:r>
            <a:r>
              <a:rPr lang="zh-CN" altLang="en-US" sz="3200" b="1" dirty="0">
                <a:solidFill>
                  <a:srgbClr val="000000"/>
                </a:solidFill>
              </a:rPr>
              <a:t>、伟大诗人陆游还有哪些其它的诗歌作品呢？</a:t>
            </a:r>
          </a:p>
        </p:txBody>
      </p:sp>
      <p:sp>
        <p:nvSpPr>
          <p:cNvPr id="49160" name="WordArt 8"/>
          <p:cNvSpPr>
            <a:spLocks noChangeArrowheads="1" noChangeShapeType="1" noTextEdit="1"/>
          </p:cNvSpPr>
          <p:nvPr/>
        </p:nvSpPr>
        <p:spPr bwMode="auto">
          <a:xfrm>
            <a:off x="2362200" y="1600200"/>
            <a:ext cx="22098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base">
              <a:spcBef>
                <a:spcPct val="0"/>
              </a:spcBef>
              <a:spcAft>
                <a:spcPct val="0"/>
              </a:spcAft>
            </a:pPr>
            <a:r>
              <a:rPr lang="zh-CN" altLang="en-US" sz="3600" b="1" kern="10" dirty="0">
                <a:ln w="9525">
                  <a:solidFill>
                    <a:srgbClr val="000000"/>
                  </a:solidFill>
                  <a:round/>
                  <a:headEnd/>
                  <a:tailEnd/>
                </a:ln>
                <a:solidFill>
                  <a:srgbClr val="99CC00"/>
                </a:solidFill>
                <a:latin typeface="隶书"/>
                <a:ea typeface="隶书"/>
              </a:rPr>
              <a:t>课外延伸</a:t>
            </a:r>
          </a:p>
        </p:txBody>
      </p:sp>
      <p:sp>
        <p:nvSpPr>
          <p:cNvPr id="49161" name="Line 9"/>
          <p:cNvSpPr>
            <a:spLocks noChangeShapeType="1"/>
          </p:cNvSpPr>
          <p:nvPr/>
        </p:nvSpPr>
        <p:spPr bwMode="auto">
          <a:xfrm>
            <a:off x="1066800" y="2209800"/>
            <a:ext cx="685800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ndParaRPr>
          </a:p>
        </p:txBody>
      </p:sp>
      <p:pic>
        <p:nvPicPr>
          <p:cNvPr id="49162" name="Picture 10" descr="书１"/>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219200" y="1524000"/>
            <a:ext cx="1028700" cy="581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78108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2" name="Text Box 6"/>
          <p:cNvSpPr txBox="1">
            <a:spLocks noChangeArrowheads="1"/>
          </p:cNvSpPr>
          <p:nvPr/>
        </p:nvSpPr>
        <p:spPr bwMode="auto">
          <a:xfrm>
            <a:off x="914400" y="2773363"/>
            <a:ext cx="4572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200" dirty="0">
                <a:solidFill>
                  <a:srgbClr val="000000"/>
                </a:solidFill>
                <a:latin typeface="华文中宋" pitchFamily="2" charset="-122"/>
                <a:ea typeface="华文中宋" pitchFamily="2" charset="-122"/>
              </a:rPr>
              <a:t>　</a:t>
            </a:r>
            <a:r>
              <a:rPr lang="en-US" altLang="zh-CN" sz="3200" dirty="0">
                <a:solidFill>
                  <a:srgbClr val="000000"/>
                </a:solidFill>
                <a:latin typeface="华文中宋" pitchFamily="2" charset="-122"/>
                <a:ea typeface="华文中宋" pitchFamily="2" charset="-122"/>
              </a:rPr>
              <a:t>1</a:t>
            </a:r>
            <a:r>
              <a:rPr lang="zh-CN" altLang="en-US" sz="3200" dirty="0">
                <a:solidFill>
                  <a:srgbClr val="000000"/>
                </a:solidFill>
                <a:latin typeface="华文中宋" pitchFamily="2" charset="-122"/>
                <a:ea typeface="华文中宋" pitchFamily="2" charset="-122"/>
              </a:rPr>
              <a:t>、默写</a:t>
            </a:r>
            <a:r>
              <a:rPr lang="en-US" altLang="zh-CN" sz="3200" dirty="0">
                <a:solidFill>
                  <a:srgbClr val="000000"/>
                </a:solidFill>
                <a:latin typeface="华文中宋" pitchFamily="2" charset="-122"/>
                <a:ea typeface="华文中宋" pitchFamily="2" charset="-122"/>
              </a:rPr>
              <a:t>《</a:t>
            </a:r>
            <a:r>
              <a:rPr lang="zh-CN" altLang="en-US" sz="3200" dirty="0">
                <a:solidFill>
                  <a:srgbClr val="000000"/>
                </a:solidFill>
                <a:latin typeface="华文中宋" pitchFamily="2" charset="-122"/>
                <a:ea typeface="华文中宋" pitchFamily="2" charset="-122"/>
              </a:rPr>
              <a:t>示儿</a:t>
            </a:r>
            <a:r>
              <a:rPr lang="en-US" altLang="zh-CN" sz="3200" dirty="0">
                <a:solidFill>
                  <a:srgbClr val="000000"/>
                </a:solidFill>
                <a:latin typeface="华文中宋" pitchFamily="2" charset="-122"/>
                <a:ea typeface="华文中宋" pitchFamily="2" charset="-122"/>
              </a:rPr>
              <a:t>》</a:t>
            </a:r>
            <a:r>
              <a:rPr lang="zh-CN" altLang="en-US" sz="3200" dirty="0">
                <a:solidFill>
                  <a:srgbClr val="000000"/>
                </a:solidFill>
                <a:latin typeface="华文中宋" pitchFamily="2" charset="-122"/>
                <a:ea typeface="华文中宋" pitchFamily="2" charset="-122"/>
              </a:rPr>
              <a:t>。 </a:t>
            </a:r>
          </a:p>
        </p:txBody>
      </p:sp>
      <p:sp>
        <p:nvSpPr>
          <p:cNvPr id="50183" name="Text Box 7"/>
          <p:cNvSpPr txBox="1">
            <a:spLocks noChangeArrowheads="1"/>
          </p:cNvSpPr>
          <p:nvPr/>
        </p:nvSpPr>
        <p:spPr bwMode="auto">
          <a:xfrm>
            <a:off x="1371600" y="3763963"/>
            <a:ext cx="6858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dirty="0">
                <a:solidFill>
                  <a:srgbClr val="000000"/>
                </a:solidFill>
                <a:latin typeface="华文中宋" pitchFamily="2" charset="-122"/>
                <a:ea typeface="华文中宋" pitchFamily="2" charset="-122"/>
              </a:rPr>
              <a:t>2</a:t>
            </a:r>
            <a:r>
              <a:rPr lang="zh-CN" altLang="en-US" sz="3200" dirty="0">
                <a:solidFill>
                  <a:srgbClr val="000000"/>
                </a:solidFill>
                <a:latin typeface="华文中宋" pitchFamily="2" charset="-122"/>
                <a:ea typeface="华文中宋" pitchFamily="2" charset="-122"/>
              </a:rPr>
              <a:t>、课外收集有关陆游的古诗。</a:t>
            </a:r>
            <a:endParaRPr lang="zh-CN" altLang="en-US" dirty="0">
              <a:solidFill>
                <a:srgbClr val="000000"/>
              </a:solidFill>
            </a:endParaRPr>
          </a:p>
        </p:txBody>
      </p:sp>
      <p:sp>
        <p:nvSpPr>
          <p:cNvPr id="50184" name="WordArt 8"/>
          <p:cNvSpPr>
            <a:spLocks noChangeArrowheads="1" noChangeShapeType="1" noTextEdit="1"/>
          </p:cNvSpPr>
          <p:nvPr/>
        </p:nvSpPr>
        <p:spPr bwMode="auto">
          <a:xfrm>
            <a:off x="2514600" y="1752600"/>
            <a:ext cx="2209800" cy="5334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base">
              <a:spcBef>
                <a:spcPct val="0"/>
              </a:spcBef>
              <a:spcAft>
                <a:spcPct val="0"/>
              </a:spcAft>
            </a:pPr>
            <a:r>
              <a:rPr lang="zh-CN" altLang="en-US" sz="3600" b="1" kern="10" dirty="0">
                <a:ln w="9525">
                  <a:solidFill>
                    <a:srgbClr val="000000"/>
                  </a:solidFill>
                  <a:round/>
                  <a:headEnd/>
                  <a:tailEnd/>
                </a:ln>
                <a:solidFill>
                  <a:srgbClr val="FFCC00"/>
                </a:solidFill>
                <a:latin typeface="隶书"/>
                <a:ea typeface="隶书"/>
              </a:rPr>
              <a:t>课外作业</a:t>
            </a:r>
          </a:p>
        </p:txBody>
      </p:sp>
      <p:sp>
        <p:nvSpPr>
          <p:cNvPr id="50185" name="Line 9"/>
          <p:cNvSpPr>
            <a:spLocks noChangeShapeType="1"/>
          </p:cNvSpPr>
          <p:nvPr/>
        </p:nvSpPr>
        <p:spPr bwMode="auto">
          <a:xfrm>
            <a:off x="1143000" y="2514600"/>
            <a:ext cx="6934200"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ndParaRPr>
          </a:p>
        </p:txBody>
      </p:sp>
      <p:pic>
        <p:nvPicPr>
          <p:cNvPr id="50186" name="Picture 10" descr="复件 书"/>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524000" y="1600200"/>
            <a:ext cx="655638" cy="723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64941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WordArt 4"/>
          <p:cNvSpPr>
            <a:spLocks noChangeArrowheads="1" noChangeShapeType="1" noTextEdit="1"/>
          </p:cNvSpPr>
          <p:nvPr/>
        </p:nvSpPr>
        <p:spPr bwMode="auto">
          <a:xfrm>
            <a:off x="2667000" y="1790700"/>
            <a:ext cx="3733800" cy="1371600"/>
          </a:xfrm>
          <a:prstGeom prst="rect">
            <a:avLst/>
          </a:prstGeom>
        </p:spPr>
        <p:txBody>
          <a:bodyPr wrap="none" fromWordArt="1">
            <a:prstTxWarp prst="textCanUp">
              <a:avLst>
                <a:gd name="adj" fmla="val 85713"/>
              </a:avLst>
            </a:prstTxWarp>
          </a:bodyPr>
          <a:lstStyle/>
          <a:p>
            <a:pPr algn="ctr" fontAlgn="base">
              <a:spcBef>
                <a:spcPct val="0"/>
              </a:spcBef>
              <a:spcAft>
                <a:spcPct val="0"/>
              </a:spcAft>
            </a:pPr>
            <a:r>
              <a:rPr lang="zh-CN" altLang="en-US" sz="3600" b="1" kern="10" dirty="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隶书"/>
                <a:ea typeface="隶书"/>
              </a:rPr>
              <a:t>再见</a:t>
            </a:r>
            <a:r>
              <a:rPr lang="en-US" altLang="zh-CN" sz="3600" b="1" kern="10" dirty="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隶书"/>
                <a:ea typeface="隶书"/>
              </a:rPr>
              <a:t>!</a:t>
            </a:r>
            <a:endParaRPr lang="zh-CN" altLang="en-US" sz="3600" b="1" kern="10" dirty="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隶书"/>
              <a:ea typeface="隶书"/>
            </a:endParaRPr>
          </a:p>
        </p:txBody>
      </p:sp>
    </p:spTree>
    <p:extLst>
      <p:ext uri="{BB962C8B-B14F-4D97-AF65-F5344CB8AC3E}">
        <p14:creationId xmlns:p14="http://schemas.microsoft.com/office/powerpoint/2010/main" val="404896086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第一PPT模板网-WWW.1PPT.COM"/>
</p:tagLst>
</file>

<file path=ppt/theme/theme1.xml><?xml version="1.0" encoding="utf-8"?>
<a:theme xmlns:a="http://schemas.openxmlformats.org/drawingml/2006/main" name="第一PPT模板网-WWW.1PPT.COM">
  <a:themeElements>
    <a:clrScheme name="www.7cxk.com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ww.7cxk.com0">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ww.7cxk.com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ww.7cxk.com0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ww.7cxk.com0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ww.7cxk.com0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ww.7cxk.com0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ww.7cxk.com0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ww.7cxk.com0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ww.7cxk.com0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ww.7cxk.com0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ww.7cxk.com0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ww.7cxk.com0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ww.7cxk.com0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845</Words>
  <Application>Microsoft Office PowerPoint</Application>
  <PresentationFormat>全屏显示(4:3)</PresentationFormat>
  <Paragraphs>78</Paragraphs>
  <Slides>16</Slides>
  <Notes>16</Notes>
  <HiddenSlides>0</HiddenSlides>
  <MMClips>0</MMClips>
  <ScaleCrop>false</ScaleCrop>
  <HeadingPairs>
    <vt:vector size="4" baseType="variant">
      <vt:variant>
        <vt:lpstr>主题</vt:lpstr>
      </vt:variant>
      <vt:variant>
        <vt:i4>1</vt:i4>
      </vt:variant>
      <vt:variant>
        <vt:lpstr>幻灯片标题</vt:lpstr>
      </vt:variant>
      <vt:variant>
        <vt:i4>16</vt:i4>
      </vt:variant>
    </vt:vector>
  </HeadingPairs>
  <TitlesOfParts>
    <vt:vector size="17" baseType="lpstr">
      <vt:lpstr>第一PPT模板网-WWW.1PPT.COM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Lenovo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第一PPT模板网-WWW.1PPT.COM</dc:title>
  <dc:subject>第一PPT模板网-WWW.1PPT.COM</dc:subject>
  <dc:creator>第一PPT模板网-WWW.1PPT.COM</dc:creator>
  <cp:keywords>第一PPT模板网-WWW.1PPT.COM</cp:keywords>
  <dc:description>第一PPT模板网-WWW.1PPT.COM</dc:description>
  <cp:lastModifiedBy>Carrie</cp:lastModifiedBy>
  <cp:revision>4</cp:revision>
  <dcterms:created xsi:type="dcterms:W3CDTF">2017-06-15T01:17:56Z</dcterms:created>
  <dcterms:modified xsi:type="dcterms:W3CDTF">2020-02-08T06:06:08Z</dcterms:modified>
  <cp:category>第一PPT模板网-WWW.1PPT.COM</cp:category>
</cp:coreProperties>
</file>