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95" r:id="rId2"/>
    <p:sldId id="275" r:id="rId3"/>
    <p:sldId id="292" r:id="rId4"/>
    <p:sldId id="294" r:id="rId5"/>
    <p:sldId id="257" r:id="rId6"/>
    <p:sldId id="276" r:id="rId7"/>
    <p:sldId id="258" r:id="rId8"/>
    <p:sldId id="259" r:id="rId9"/>
    <p:sldId id="260" r:id="rId10"/>
    <p:sldId id="261" r:id="rId11"/>
    <p:sldId id="262" r:id="rId12"/>
    <p:sldId id="277" r:id="rId13"/>
    <p:sldId id="278" r:id="rId14"/>
    <p:sldId id="279" r:id="rId15"/>
    <p:sldId id="281" r:id="rId16"/>
    <p:sldId id="284" r:id="rId17"/>
    <p:sldId id="285" r:id="rId18"/>
    <p:sldId id="286" r:id="rId19"/>
    <p:sldId id="287" r:id="rId20"/>
    <p:sldId id="270" r:id="rId21"/>
    <p:sldId id="271" r:id="rId22"/>
    <p:sldId id="272" r:id="rId23"/>
    <p:sldId id="273" r:id="rId24"/>
  </p:sldIdLst>
  <p:sldSz cx="9144000" cy="6858000" type="screen4x3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00"/>
    <a:srgbClr val="FF3399"/>
    <a:srgbClr val="FF3300"/>
    <a:srgbClr val="3333FF"/>
    <a:srgbClr val="FF00FF"/>
    <a:srgbClr val="CCFF33"/>
    <a:srgbClr val="FFFFFF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603" autoAdjust="0"/>
    <p:restoredTop sz="90929"/>
  </p:normalViewPr>
  <p:slideViewPr>
    <p:cSldViewPr>
      <p:cViewPr>
        <p:scale>
          <a:sx n="95" d="100"/>
          <a:sy n="95" d="100"/>
        </p:scale>
        <p:origin x="-955" y="2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418012-3CC9-4175-9A30-65163FE59FE3}" type="datetimeFigureOut">
              <a:rPr lang="zh-CN" altLang="en-US" smtClean="0"/>
              <a:t>2020/2/7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570A9D-A8DE-4609-8206-990E8DF898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37493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70A9D-A8DE-4609-8206-990E8DF898F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51466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70A9D-A8DE-4609-8206-990E8DF898F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91759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70A9D-A8DE-4609-8206-990E8DF898F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74089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70A9D-A8DE-4609-8206-990E8DF898F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70051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70A9D-A8DE-4609-8206-990E8DF898F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57926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70A9D-A8DE-4609-8206-990E8DF898F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2800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70A9D-A8DE-4609-8206-990E8DF898F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71833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70A9D-A8DE-4609-8206-990E8DF898F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53426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70A9D-A8DE-4609-8206-990E8DF898F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20406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70A9D-A8DE-4609-8206-990E8DF898F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31758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70A9D-A8DE-4609-8206-990E8DF898F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41498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70A9D-A8DE-4609-8206-990E8DF898F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84708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70A9D-A8DE-4609-8206-990E8DF898F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01953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70A9D-A8DE-4609-8206-990E8DF898F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95047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70A9D-A8DE-4609-8206-990E8DF898F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39017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70A9D-A8DE-4609-8206-990E8DF898F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55470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70A9D-A8DE-4609-8206-990E8DF898F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51163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70A9D-A8DE-4609-8206-990E8DF898F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68664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70A9D-A8DE-4609-8206-990E8DF898F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35133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70A9D-A8DE-4609-8206-990E8DF898F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37585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70A9D-A8DE-4609-8206-990E8DF898F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037458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70A9D-A8DE-4609-8206-990E8DF898F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777224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570A9D-A8DE-4609-8206-990E8DF898F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3241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103EDF-7784-40DE-A812-DE0681960C79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164216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FABB94-DA6E-4927-9C2A-BF5151A512A5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519588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339EDC-CF7F-4541-8EBA-709A228A4528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90617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40E99E-73BB-4520-A33A-F756FB5388BC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0183142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BEA617-EB42-491C-B21B-62CBA21A9998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0145356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18A6D5-EFA9-4CC6-813B-4B64404937D8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988216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0182E4-7357-43D9-8403-12FCA7B0B384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356531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17E91D-6F08-4592-BABC-1B4E53F2C6D8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940435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BC53F4-B5BB-478C-9156-950C2032C313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742088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41014E-5D01-4199-B826-A4045CB51497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40969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2D9A77-D616-4F90-A698-EFE16A1A874E}" type="slidenum">
              <a:rPr lang="zh-CN" altLang="zh-CN"/>
              <a:pPr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138862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25C563-2CB8-4A99-8AF2-C6D6298064C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U98P33T148D36433F2100DT200405271113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utoShape 4"/>
          <p:cNvSpPr>
            <a:spLocks noChangeArrowheads="1"/>
          </p:cNvSpPr>
          <p:nvPr/>
        </p:nvSpPr>
        <p:spPr bwMode="auto">
          <a:xfrm>
            <a:off x="1440059" y="932889"/>
            <a:ext cx="6048672" cy="2281249"/>
          </a:xfrm>
          <a:prstGeom prst="wave">
            <a:avLst>
              <a:gd name="adj1" fmla="val 13005"/>
              <a:gd name="adj2" fmla="val 0"/>
            </a:avLst>
          </a:prstGeom>
          <a:solidFill>
            <a:srgbClr val="FFCC00">
              <a:alpha val="95000"/>
            </a:srgbClr>
          </a:solidFill>
          <a:ln w="9525" cmpd="sng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3200"/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440060" y="1411793"/>
            <a:ext cx="6048672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sz="8000" b="1" dirty="0">
                <a:solidFill>
                  <a:srgbClr val="0066FF"/>
                </a:solidFill>
                <a:latin typeface="Arial" pitchFamily="34" charset="0"/>
                <a:ea typeface="华文隶书" pitchFamily="2" charset="-122"/>
              </a:rPr>
              <a:t>七月的</a:t>
            </a:r>
            <a:r>
              <a:rPr lang="zh-CN" sz="8000" b="1" dirty="0" smtClean="0">
                <a:solidFill>
                  <a:srgbClr val="0066FF"/>
                </a:solidFill>
                <a:latin typeface="Arial" pitchFamily="34" charset="0"/>
                <a:ea typeface="华文隶书" pitchFamily="2" charset="-122"/>
              </a:rPr>
              <a:t>天山</a:t>
            </a:r>
            <a:endParaRPr lang="zh-CN" sz="8000" b="1" dirty="0">
              <a:solidFill>
                <a:srgbClr val="0066FF"/>
              </a:solidFill>
              <a:latin typeface="Arial" pitchFamily="34" charset="0"/>
              <a:ea typeface="华文隶书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37930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TSFG006"/>
          <p:cNvPicPr>
            <a:picLocks noGrp="1" noChangeAspect="1" noChangeArrowheads="1"/>
          </p:cNvPicPr>
          <p:nvPr>
            <p:ph type="title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1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219200" y="914400"/>
            <a:ext cx="6400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zh-CN" sz="1800">
              <a:latin typeface="Arial" pitchFamily="34" charset="0"/>
              <a:ea typeface="PMingLiU" pitchFamily="18" charset="-120"/>
            </a:endParaRP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0" y="620713"/>
            <a:ext cx="9144000" cy="2528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Arial" pitchFamily="34" charset="0"/>
                <a:ea typeface="PMingLiU" pitchFamily="18" charset="-120"/>
              </a:rPr>
              <a:t>        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天山在我国新疆维吾尔自治区中部，终年积雪，多冰川，全长</a:t>
            </a:r>
            <a:r>
              <a:rPr lang="en-US" sz="3200" b="1">
                <a:latin typeface="楷体_GB2312" pitchFamily="49" charset="-122"/>
                <a:ea typeface="楷体_GB2312" pitchFamily="49" charset="-122"/>
              </a:rPr>
              <a:t>2400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多千米，总面积</a:t>
            </a:r>
            <a:r>
              <a:rPr lang="en-US" sz="3200" b="1">
                <a:latin typeface="楷体_GB2312" pitchFamily="49" charset="-122"/>
                <a:ea typeface="楷体_GB2312" pitchFamily="49" charset="-122"/>
              </a:rPr>
              <a:t>25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万平方千米，是亚洲最大山系之一，山地平均海拔高度</a:t>
            </a:r>
            <a:r>
              <a:rPr lang="en-US" sz="3200" b="1">
                <a:latin typeface="楷体_GB2312" pitchFamily="49" charset="-122"/>
                <a:ea typeface="楷体_GB2312" pitchFamily="49" charset="-122"/>
              </a:rPr>
              <a:t>4000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米左右，把广阔的新疆分为南北两半。</a:t>
            </a:r>
            <a:r>
              <a:rPr lang="zh-CN" altLang="en-US" sz="3200" b="1">
                <a:latin typeface="Arial" pitchFamily="34" charset="0"/>
                <a:ea typeface="PMingLiU" pitchFamily="18" charset="-120"/>
              </a:rPr>
              <a:t/>
            </a:r>
            <a:br>
              <a:rPr lang="zh-CN" altLang="en-US" sz="3200" b="1">
                <a:latin typeface="Arial" pitchFamily="34" charset="0"/>
                <a:ea typeface="PMingLiU" pitchFamily="18" charset="-120"/>
              </a:rPr>
            </a:br>
            <a:endParaRPr lang="zh-CN" altLang="en-US" sz="3200" b="1">
              <a:latin typeface="Arial" pitchFamily="34" charset="0"/>
              <a:ea typeface="PMingLiU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0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296863" y="333375"/>
            <a:ext cx="8818562" cy="435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4000" b="1" dirty="0"/>
              <a:t>学习目标：</a:t>
            </a:r>
          </a:p>
          <a:p>
            <a:r>
              <a:rPr lang="zh-CN" altLang="en-US" sz="4000" b="1" dirty="0"/>
              <a:t>1、认识生字。能借助字典和联系</a:t>
            </a:r>
          </a:p>
          <a:p>
            <a:r>
              <a:rPr lang="zh-CN" altLang="en-US" sz="4000" b="1" dirty="0"/>
              <a:t>上下文，读懂词句的意思，积累佳句。</a:t>
            </a:r>
          </a:p>
          <a:p>
            <a:r>
              <a:rPr lang="zh-CN" altLang="en-US" sz="4000" b="1" dirty="0"/>
              <a:t>2、达到正确、流利、有感情地朗读</a:t>
            </a:r>
          </a:p>
          <a:p>
            <a:r>
              <a:rPr lang="zh-CN" altLang="en-US" sz="4000" b="1" dirty="0"/>
              <a:t>课文。能说出天山景物的特点。</a:t>
            </a:r>
          </a:p>
          <a:p>
            <a:r>
              <a:rPr lang="zh-CN" altLang="en-US" sz="4000" b="1" dirty="0"/>
              <a:t>3、认真地读课文从作者的字里行间</a:t>
            </a:r>
          </a:p>
          <a:p>
            <a:r>
              <a:rPr lang="zh-CN" altLang="en-US" sz="4000" b="1" dirty="0"/>
              <a:t>感受天山的美景，从中受到美的感染。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0" y="460375"/>
            <a:ext cx="8691563" cy="496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4000" b="1" dirty="0"/>
              <a:t>自学指导：</a:t>
            </a:r>
          </a:p>
          <a:p>
            <a:r>
              <a:rPr lang="zh-CN" altLang="en-US" sz="4000" b="1" dirty="0"/>
              <a:t>（1）独立阅读课文，达到正确流利</a:t>
            </a:r>
          </a:p>
          <a:p>
            <a:r>
              <a:rPr lang="zh-CN" altLang="en-US" sz="4000" b="1" dirty="0"/>
              <a:t>    有感情。</a:t>
            </a:r>
          </a:p>
          <a:p>
            <a:r>
              <a:rPr lang="zh-CN" altLang="en-US" sz="4000" b="1" dirty="0"/>
              <a:t>（2）找出有关方位变化的句子，</a:t>
            </a:r>
          </a:p>
          <a:p>
            <a:r>
              <a:rPr lang="zh-CN" altLang="en-US" sz="4000" b="1" dirty="0"/>
              <a:t>      说说游览的顺序和地点的转换。</a:t>
            </a:r>
          </a:p>
          <a:p>
            <a:r>
              <a:rPr lang="zh-CN" altLang="en-US" sz="4000" b="1" dirty="0"/>
              <a:t>（3）合作学习边读课文边画描写</a:t>
            </a:r>
          </a:p>
          <a:p>
            <a:r>
              <a:rPr lang="zh-CN" altLang="en-US" sz="4000" b="1" dirty="0"/>
              <a:t>   天山美景的句子，交流自己的感受。</a:t>
            </a:r>
          </a:p>
          <a:p>
            <a:endParaRPr lang="zh-CN" altLang="en-US" sz="40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250825" y="0"/>
            <a:ext cx="4191000" cy="1143000"/>
          </a:xfrm>
        </p:spPr>
        <p:txBody>
          <a:bodyPr/>
          <a:lstStyle/>
          <a:p>
            <a:r>
              <a:rPr lang="zh-CN" altLang="en-US" sz="4000" b="1" dirty="0">
                <a:solidFill>
                  <a:schemeClr val="accent1"/>
                </a:solidFill>
              </a:rPr>
              <a:t>重点词语 读一读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179388" y="1216025"/>
            <a:ext cx="8847137" cy="557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sz="4000" b="1" dirty="0">
                <a:solidFill>
                  <a:srgbClr val="3333FF"/>
                </a:solidFill>
              </a:rPr>
              <a:t>白</a:t>
            </a:r>
            <a:r>
              <a:rPr lang="zh-CN" sz="4000" b="1" dirty="0">
                <a:solidFill>
                  <a:srgbClr val="FF3300"/>
                </a:solidFill>
              </a:rPr>
              <a:t>缎　</a:t>
            </a:r>
            <a:r>
              <a:rPr lang="zh-CN" sz="4000" b="1" dirty="0">
                <a:solidFill>
                  <a:srgbClr val="3333FF"/>
                </a:solidFill>
              </a:rPr>
              <a:t>山</a:t>
            </a:r>
            <a:r>
              <a:rPr lang="zh-CN" sz="4000" b="1" dirty="0">
                <a:solidFill>
                  <a:srgbClr val="FF3300"/>
                </a:solidFill>
              </a:rPr>
              <a:t>涧</a:t>
            </a:r>
            <a:r>
              <a:rPr lang="zh-CN" sz="4000" b="1" dirty="0">
                <a:solidFill>
                  <a:srgbClr val="3333FF"/>
                </a:solidFill>
              </a:rPr>
              <a:t>　</a:t>
            </a:r>
            <a:r>
              <a:rPr lang="zh-CN" sz="4000" b="1" dirty="0">
                <a:solidFill>
                  <a:srgbClr val="FF3300"/>
                </a:solidFill>
              </a:rPr>
              <a:t>俯</a:t>
            </a:r>
            <a:r>
              <a:rPr lang="zh-CN" sz="4000" b="1" dirty="0">
                <a:solidFill>
                  <a:srgbClr val="3333FF"/>
                </a:solidFill>
              </a:rPr>
              <a:t>视　马</a:t>
            </a:r>
            <a:r>
              <a:rPr lang="zh-CN" sz="4000" b="1" dirty="0">
                <a:solidFill>
                  <a:srgbClr val="FF3300"/>
                </a:solidFill>
              </a:rPr>
              <a:t>蹄</a:t>
            </a:r>
            <a:r>
              <a:rPr lang="zh-CN" sz="4000" b="1" dirty="0">
                <a:solidFill>
                  <a:srgbClr val="3333FF"/>
                </a:solidFill>
              </a:rPr>
              <a:t>　</a:t>
            </a:r>
            <a:r>
              <a:rPr lang="zh-CN" sz="4000" b="1" dirty="0">
                <a:solidFill>
                  <a:srgbClr val="FF3300"/>
                </a:solidFill>
              </a:rPr>
              <a:t>溅</a:t>
            </a:r>
            <a:r>
              <a:rPr lang="zh-CN" sz="4000" b="1" dirty="0">
                <a:solidFill>
                  <a:srgbClr val="3333FF"/>
                </a:solidFill>
              </a:rPr>
              <a:t>起</a:t>
            </a:r>
          </a:p>
          <a:p>
            <a:endParaRPr lang="zh-CN" sz="4000" b="1" dirty="0">
              <a:solidFill>
                <a:srgbClr val="3333FF"/>
              </a:solidFill>
            </a:endParaRPr>
          </a:p>
          <a:p>
            <a:r>
              <a:rPr lang="zh-CN" sz="4000" b="1" dirty="0">
                <a:solidFill>
                  <a:srgbClr val="3333FF"/>
                </a:solidFill>
              </a:rPr>
              <a:t>绵</a:t>
            </a:r>
            <a:r>
              <a:rPr lang="zh-CN" sz="4000" b="1" dirty="0">
                <a:solidFill>
                  <a:srgbClr val="FF3300"/>
                </a:solidFill>
              </a:rPr>
              <a:t>延</a:t>
            </a:r>
            <a:r>
              <a:rPr lang="zh-CN" sz="4000" b="1" dirty="0">
                <a:solidFill>
                  <a:srgbClr val="3333FF"/>
                </a:solidFill>
              </a:rPr>
              <a:t>　离</a:t>
            </a:r>
            <a:r>
              <a:rPr lang="zh-CN" sz="4000" b="1" dirty="0">
                <a:solidFill>
                  <a:srgbClr val="FF3300"/>
                </a:solidFill>
              </a:rPr>
              <a:t>鞍</a:t>
            </a:r>
            <a:r>
              <a:rPr lang="zh-CN" sz="4000" b="1" dirty="0">
                <a:solidFill>
                  <a:srgbClr val="3333FF"/>
                </a:solidFill>
              </a:rPr>
              <a:t>　飞</a:t>
            </a:r>
            <a:r>
              <a:rPr lang="zh-CN" sz="4000" b="1" dirty="0">
                <a:solidFill>
                  <a:srgbClr val="FF3300"/>
                </a:solidFill>
              </a:rPr>
              <a:t>泻</a:t>
            </a:r>
            <a:r>
              <a:rPr lang="zh-CN" sz="4000" b="1" dirty="0">
                <a:solidFill>
                  <a:srgbClr val="3333FF"/>
                </a:solidFill>
              </a:rPr>
              <a:t>　无限　撑开</a:t>
            </a:r>
          </a:p>
          <a:p>
            <a:endParaRPr lang="zh-CN" sz="4000" b="1" dirty="0">
              <a:solidFill>
                <a:srgbClr val="3333FF"/>
              </a:solidFill>
            </a:endParaRPr>
          </a:p>
          <a:p>
            <a:r>
              <a:rPr lang="zh-CN" sz="4000" b="1" dirty="0">
                <a:solidFill>
                  <a:srgbClr val="3333FF"/>
                </a:solidFill>
              </a:rPr>
              <a:t>枝丫　萦绕　矫健　幽静　白</a:t>
            </a:r>
            <a:r>
              <a:rPr lang="zh-CN" sz="4000" b="1" dirty="0">
                <a:solidFill>
                  <a:srgbClr val="FF3300"/>
                </a:solidFill>
              </a:rPr>
              <a:t>皑皑</a:t>
            </a:r>
            <a:r>
              <a:rPr lang="zh-CN" sz="4000" b="1" dirty="0">
                <a:solidFill>
                  <a:srgbClr val="3333FF"/>
                </a:solidFill>
              </a:rPr>
              <a:t>　　</a:t>
            </a:r>
          </a:p>
          <a:p>
            <a:endParaRPr lang="zh-CN" sz="4000" b="1" dirty="0">
              <a:solidFill>
                <a:srgbClr val="3333FF"/>
              </a:solidFill>
            </a:endParaRPr>
          </a:p>
          <a:p>
            <a:r>
              <a:rPr lang="zh-CN" sz="4000" b="1" dirty="0">
                <a:solidFill>
                  <a:srgbClr val="3333FF"/>
                </a:solidFill>
              </a:rPr>
              <a:t>洄水涡　</a:t>
            </a:r>
            <a:r>
              <a:rPr lang="zh-CN" sz="4000" b="1" dirty="0">
                <a:solidFill>
                  <a:srgbClr val="FF3300"/>
                </a:solidFill>
              </a:rPr>
              <a:t>饮</a:t>
            </a:r>
            <a:r>
              <a:rPr lang="zh-CN" sz="4000" b="1" dirty="0">
                <a:solidFill>
                  <a:srgbClr val="3333FF"/>
                </a:solidFill>
              </a:rPr>
              <a:t>马溪　戈壁滩　五彩</a:t>
            </a:r>
            <a:r>
              <a:rPr lang="zh-CN" sz="4000" b="1" dirty="0">
                <a:solidFill>
                  <a:srgbClr val="FF3300"/>
                </a:solidFill>
              </a:rPr>
              <a:t>斑斓</a:t>
            </a:r>
          </a:p>
          <a:p>
            <a:r>
              <a:rPr lang="zh-CN" sz="4000" b="1" dirty="0">
                <a:solidFill>
                  <a:srgbClr val="3333FF"/>
                </a:solidFill>
              </a:rPr>
              <a:t>　　</a:t>
            </a:r>
          </a:p>
          <a:p>
            <a:r>
              <a:rPr lang="zh-CN" sz="4000" b="1" dirty="0">
                <a:solidFill>
                  <a:srgbClr val="3333FF"/>
                </a:solidFill>
              </a:rPr>
              <a:t>五彩</a:t>
            </a:r>
            <a:r>
              <a:rPr lang="zh-CN" sz="4000" b="1" dirty="0">
                <a:solidFill>
                  <a:srgbClr val="FF3300"/>
                </a:solidFill>
              </a:rPr>
              <a:t>缤纷</a:t>
            </a:r>
            <a:r>
              <a:rPr lang="zh-CN" sz="4000" b="1" dirty="0">
                <a:solidFill>
                  <a:srgbClr val="3333FF"/>
                </a:solidFill>
              </a:rPr>
              <a:t>　重重叠叠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600200"/>
            <a:ext cx="9144000" cy="4525963"/>
          </a:xfrm>
        </p:spPr>
        <p:txBody>
          <a:bodyPr/>
          <a:lstStyle/>
          <a:p>
            <a:r>
              <a:rPr lang="zh-CN" altLang="en-US" sz="3600" b="1" dirty="0">
                <a:solidFill>
                  <a:srgbClr val="3333FF"/>
                </a:solidFill>
              </a:rPr>
              <a:t>戈壁滩    白缎     山涧    泻下来   洄水涡</a:t>
            </a:r>
          </a:p>
          <a:p>
            <a:r>
              <a:rPr lang="zh-CN" altLang="en-US" sz="3600" b="1" dirty="0">
                <a:solidFill>
                  <a:srgbClr val="3333FF"/>
                </a:solidFill>
              </a:rPr>
              <a:t>饮马        俯视    五彩斑斓    无限生机</a:t>
            </a:r>
          </a:p>
          <a:p>
            <a:r>
              <a:rPr lang="zh-CN" altLang="en-US" sz="3600" b="1" dirty="0">
                <a:solidFill>
                  <a:srgbClr val="3333FF"/>
                </a:solidFill>
              </a:rPr>
              <a:t>白皑皑    撑开    重重叠叠    枝丫    马蹄</a:t>
            </a:r>
          </a:p>
          <a:p>
            <a:r>
              <a:rPr lang="zh-CN" altLang="en-US" sz="3600" b="1" dirty="0">
                <a:solidFill>
                  <a:srgbClr val="3333FF"/>
                </a:solidFill>
              </a:rPr>
              <a:t>溅起        幽静    萦绕    五彩缤纷    绵延</a:t>
            </a:r>
          </a:p>
          <a:p>
            <a:r>
              <a:rPr lang="zh-CN" altLang="en-US" sz="3600" b="1" dirty="0">
                <a:solidFill>
                  <a:srgbClr val="3333FF"/>
                </a:solidFill>
              </a:rPr>
              <a:t>绚烂        矫健    马鞍    鳞光    峭壁断崖</a:t>
            </a: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250825" y="476250"/>
            <a:ext cx="38560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sz="3200" b="1" dirty="0"/>
              <a:t>读准字音积累词语：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200583012546165[1]">
            <a:hlinkClick r:id="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7010400" y="533400"/>
            <a:ext cx="2133600" cy="723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3600" b="1">
                <a:solidFill>
                  <a:srgbClr val="3333FF"/>
                </a:solidFill>
                <a:latin typeface="宋体" pitchFamily="2" charset="-122"/>
              </a:rPr>
              <a:t>蓝天衬着</a:t>
            </a:r>
            <a:r>
              <a:rPr lang="zh-CN" sz="3600" b="1">
                <a:solidFill>
                  <a:srgbClr val="FF3300"/>
                </a:solidFill>
                <a:latin typeface="宋体" pitchFamily="2" charset="-122"/>
              </a:rPr>
              <a:t>高高矗立</a:t>
            </a:r>
            <a:r>
              <a:rPr lang="zh-CN" sz="3600" b="1">
                <a:solidFill>
                  <a:srgbClr val="3333FF"/>
                </a:solidFill>
                <a:latin typeface="宋体" pitchFamily="2" charset="-122"/>
              </a:rPr>
              <a:t>的</a:t>
            </a:r>
            <a:r>
              <a:rPr lang="zh-CN" sz="3600" b="1">
                <a:solidFill>
                  <a:srgbClr val="FF3300"/>
                </a:solidFill>
                <a:latin typeface="宋体" pitchFamily="2" charset="-122"/>
              </a:rPr>
              <a:t>巨大</a:t>
            </a:r>
            <a:r>
              <a:rPr lang="zh-CN" sz="3600" b="1">
                <a:solidFill>
                  <a:srgbClr val="3333FF"/>
                </a:solidFill>
                <a:latin typeface="宋体" pitchFamily="2" charset="-122"/>
              </a:rPr>
              <a:t>的雪峰，在太阳下，雪峰间的云彩就</a:t>
            </a:r>
            <a:r>
              <a:rPr lang="zh-CN" sz="3600" b="1">
                <a:solidFill>
                  <a:srgbClr val="FF3300"/>
                </a:solidFill>
                <a:latin typeface="宋体" pitchFamily="2" charset="-122"/>
              </a:rPr>
              <a:t>像白缎上绣了几朵银灰色的暗花</a:t>
            </a:r>
            <a:r>
              <a:rPr lang="zh-CN" sz="3600" b="1">
                <a:solidFill>
                  <a:srgbClr val="3333FF"/>
                </a:solidFill>
                <a:latin typeface="宋体" pitchFamily="2" charset="-122"/>
              </a:rPr>
              <a:t>。</a:t>
            </a:r>
          </a:p>
          <a:p>
            <a:endParaRPr lang="zh-CN" sz="3600" b="1">
              <a:solidFill>
                <a:srgbClr val="3333FF"/>
              </a:solidFill>
            </a:endParaRPr>
          </a:p>
          <a:p>
            <a:endParaRPr lang="zh-CN" altLang="zh-CN" sz="3600" b="1">
              <a:solidFill>
                <a:srgbClr val="3333FF"/>
              </a:solidFill>
            </a:endParaRP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228600" y="257175"/>
            <a:ext cx="1403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>
                <a:ea typeface="华文彩云" pitchFamily="2" charset="-122"/>
              </a:rPr>
              <a:t>进入天山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NewsMedia_29777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705600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6705600" y="228600"/>
            <a:ext cx="2438400" cy="691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3200" b="1">
                <a:solidFill>
                  <a:srgbClr val="3333FF"/>
                </a:solidFill>
                <a:latin typeface="宋体" pitchFamily="2" charset="-122"/>
              </a:rPr>
              <a:t>那融化的雪水，</a:t>
            </a:r>
            <a:r>
              <a:rPr lang="zh-CN" sz="3200" b="1">
                <a:solidFill>
                  <a:srgbClr val="FF3300"/>
                </a:solidFill>
                <a:latin typeface="宋体" pitchFamily="2" charset="-122"/>
              </a:rPr>
              <a:t>从</a:t>
            </a:r>
            <a:r>
              <a:rPr lang="zh-CN" sz="3200" b="1">
                <a:solidFill>
                  <a:srgbClr val="3333FF"/>
                </a:solidFill>
                <a:latin typeface="宋体" pitchFamily="2" charset="-122"/>
              </a:rPr>
              <a:t>高悬的山涧，</a:t>
            </a:r>
            <a:r>
              <a:rPr lang="zh-CN" sz="3200" b="1">
                <a:solidFill>
                  <a:srgbClr val="FF3300"/>
                </a:solidFill>
                <a:latin typeface="宋体" pitchFamily="2" charset="-122"/>
              </a:rPr>
              <a:t>从</a:t>
            </a:r>
            <a:r>
              <a:rPr lang="zh-CN" sz="3200" b="1">
                <a:solidFill>
                  <a:srgbClr val="3333FF"/>
                </a:solidFill>
                <a:latin typeface="宋体" pitchFamily="2" charset="-122"/>
              </a:rPr>
              <a:t>峭壁断崖上</a:t>
            </a:r>
            <a:r>
              <a:rPr lang="zh-CN" sz="3200" b="1">
                <a:solidFill>
                  <a:srgbClr val="FF3300"/>
                </a:solidFill>
                <a:latin typeface="宋体" pitchFamily="2" charset="-122"/>
              </a:rPr>
              <a:t>飞泻</a:t>
            </a:r>
            <a:r>
              <a:rPr lang="zh-CN" sz="3200" b="1">
                <a:solidFill>
                  <a:srgbClr val="3333FF"/>
                </a:solidFill>
                <a:latin typeface="宋体" pitchFamily="2" charset="-122"/>
              </a:rPr>
              <a:t>下来，</a:t>
            </a:r>
            <a:r>
              <a:rPr lang="zh-CN" sz="3200" b="1">
                <a:solidFill>
                  <a:srgbClr val="FF3300"/>
                </a:solidFill>
                <a:latin typeface="宋体" pitchFamily="2" charset="-122"/>
              </a:rPr>
              <a:t>像千百条闪耀的银链</a:t>
            </a:r>
            <a:r>
              <a:rPr lang="zh-CN" sz="3200" b="1">
                <a:solidFill>
                  <a:srgbClr val="3333FF"/>
                </a:solidFill>
                <a:latin typeface="宋体" pitchFamily="2" charset="-122"/>
              </a:rPr>
              <a:t>，在山脚下汇成冲激的溪流，浪花往上抛，</a:t>
            </a:r>
            <a:r>
              <a:rPr lang="zh-CN" sz="3200" b="1">
                <a:solidFill>
                  <a:srgbClr val="FF3300"/>
                </a:solidFill>
                <a:latin typeface="宋体" pitchFamily="2" charset="-122"/>
              </a:rPr>
              <a:t>形成千万朵盛开的白莲</a:t>
            </a:r>
            <a:r>
              <a:rPr lang="zh-CN" sz="3200" b="1">
                <a:solidFill>
                  <a:srgbClr val="3333FF"/>
                </a:solidFill>
                <a:latin typeface="宋体" pitchFamily="2" charset="-122"/>
              </a:rPr>
              <a:t>。</a:t>
            </a:r>
          </a:p>
          <a:p>
            <a:endParaRPr lang="zh-CN" altLang="zh-CN" sz="3200" b="1">
              <a:solidFill>
                <a:srgbClr val="3333FF"/>
              </a:solidFill>
            </a:endParaRPr>
          </a:p>
        </p:txBody>
      </p:sp>
      <p:pic>
        <p:nvPicPr>
          <p:cNvPr id="9220" name="Picture 4" descr="23221_1036813200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67056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大图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86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-12700" y="4816475"/>
            <a:ext cx="9156700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3200" b="1">
                <a:solidFill>
                  <a:srgbClr val="3333FF"/>
                </a:solidFill>
              </a:rPr>
              <a:t>饮马溪边，你坐在马鞍上就可以俯视到那阳光</a:t>
            </a:r>
            <a:r>
              <a:rPr lang="zh-CN" sz="3200" b="1">
                <a:solidFill>
                  <a:srgbClr val="FF3300"/>
                </a:solidFill>
              </a:rPr>
              <a:t>透射</a:t>
            </a:r>
            <a:r>
              <a:rPr lang="zh-CN" sz="3200" b="1">
                <a:solidFill>
                  <a:srgbClr val="3333FF"/>
                </a:solidFill>
              </a:rPr>
              <a:t>的清澈的水底，在</a:t>
            </a:r>
            <a:r>
              <a:rPr lang="zh-CN" sz="3200" b="1">
                <a:solidFill>
                  <a:srgbClr val="FF3300"/>
                </a:solidFill>
              </a:rPr>
              <a:t>五彩斑斓</a:t>
            </a:r>
            <a:r>
              <a:rPr lang="zh-CN" sz="3200" b="1">
                <a:solidFill>
                  <a:srgbClr val="3333FF"/>
                </a:solidFill>
              </a:rPr>
              <a:t>的水石之间，鱼群闪闪的鳞光映着雪水清流，给寂静的天山增添了无限生机。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MAGE60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239000" cy="327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 descr="1_33-148-2100-217_2003081114342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828800"/>
            <a:ext cx="7315200" cy="152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 descr="1_33-148-2100-217_20030811143420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731520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 descr="tianshan-16[1]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873500"/>
            <a:ext cx="7315200" cy="298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7315200" y="0"/>
            <a:ext cx="1828800" cy="692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2800" b="1">
                <a:solidFill>
                  <a:srgbClr val="FF3300"/>
                </a:solidFill>
                <a:latin typeface="宋体" pitchFamily="2" charset="-122"/>
              </a:rPr>
              <a:t>白皑皑</a:t>
            </a:r>
            <a:r>
              <a:rPr lang="zh-CN" sz="2800" b="1">
                <a:solidFill>
                  <a:srgbClr val="3333FF"/>
                </a:solidFill>
                <a:latin typeface="宋体" pitchFamily="2" charset="-122"/>
              </a:rPr>
              <a:t>的群峰的雪线以下，是</a:t>
            </a:r>
            <a:r>
              <a:rPr lang="zh-CN" sz="2800" b="1">
                <a:solidFill>
                  <a:srgbClr val="FF3300"/>
                </a:solidFill>
                <a:latin typeface="宋体" pitchFamily="2" charset="-122"/>
              </a:rPr>
              <a:t>蜿蜒无尽</a:t>
            </a:r>
            <a:r>
              <a:rPr lang="zh-CN" sz="2800" b="1">
                <a:solidFill>
                  <a:srgbClr val="3333FF"/>
                </a:solidFill>
                <a:latin typeface="宋体" pitchFamily="2" charset="-122"/>
              </a:rPr>
              <a:t>的翠绿的原始森林，密密的塔松</a:t>
            </a:r>
            <a:r>
              <a:rPr lang="zh-CN" sz="2800" b="1">
                <a:solidFill>
                  <a:srgbClr val="FF3300"/>
                </a:solidFill>
                <a:latin typeface="宋体" pitchFamily="2" charset="-122"/>
              </a:rPr>
              <a:t>像撑天的巨伞</a:t>
            </a:r>
            <a:r>
              <a:rPr lang="zh-CN" sz="2800" b="1">
                <a:solidFill>
                  <a:srgbClr val="3333FF"/>
                </a:solidFill>
                <a:latin typeface="宋体" pitchFamily="2" charset="-122"/>
              </a:rPr>
              <a:t>，</a:t>
            </a:r>
            <a:r>
              <a:rPr lang="zh-CN" sz="2800" b="1">
                <a:solidFill>
                  <a:srgbClr val="FF3300"/>
                </a:solidFill>
                <a:latin typeface="宋体" pitchFamily="2" charset="-122"/>
              </a:rPr>
              <a:t>重重叠叠</a:t>
            </a:r>
            <a:r>
              <a:rPr lang="zh-CN" sz="2800" b="1">
                <a:solidFill>
                  <a:srgbClr val="3333FF"/>
                </a:solidFill>
                <a:latin typeface="宋体" pitchFamily="2" charset="-122"/>
              </a:rPr>
              <a:t>的枝丫，只漏下斑斑点点的细碎的日影。</a:t>
            </a:r>
          </a:p>
          <a:p>
            <a:endParaRPr lang="zh-CN" altLang="zh-CN" sz="2800" b="1">
              <a:solidFill>
                <a:srgbClr val="3333FF"/>
              </a:solidFill>
            </a:endParaRPr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288925" y="-100013"/>
            <a:ext cx="1403350" cy="454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b="1">
                <a:ea typeface="华文彩云" pitchFamily="2" charset="-122"/>
              </a:rPr>
              <a:t>再往里走</a:t>
            </a:r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2627313" y="188913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CN" altLang="zh-CN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tianmu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3352800" y="457200"/>
            <a:ext cx="46482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3600" b="1">
                <a:solidFill>
                  <a:srgbClr val="FF3300"/>
                </a:solidFill>
              </a:rPr>
              <a:t>这里溪流缓慢，</a:t>
            </a:r>
            <a:r>
              <a:rPr lang="zh-CN" sz="3600" b="1">
                <a:solidFill>
                  <a:srgbClr val="3333FF"/>
                </a:solidFill>
              </a:rPr>
              <a:t>萦绕</a:t>
            </a:r>
            <a:r>
              <a:rPr lang="zh-CN" sz="3600" b="1">
                <a:solidFill>
                  <a:srgbClr val="FF3300"/>
                </a:solidFill>
              </a:rPr>
              <a:t>着每一个山脚。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212725" y="125413"/>
            <a:ext cx="1403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>
                <a:ea typeface="华文彩云" pitchFamily="2" charset="-122"/>
              </a:rPr>
              <a:t>天山深处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3316" name="Picture 4" descr="TSFG0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" y="304800"/>
            <a:ext cx="8229600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4340" name="Picture 4" descr="TSFG0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8382000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5364" name="Picture 4" descr="TSFG0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8382000" cy="601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6388" name="Picture 4" descr="TSFG0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8382000" cy="601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8436" name="Picture 4" descr="TSFG02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19460" name="Picture 4" descr="2005119544658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0484" name="Picture 4" descr="200608021015189393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55563"/>
            <a:ext cx="9144000" cy="691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1508" name="Picture 4" descr="TSFG00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685800" y="533400"/>
            <a:ext cx="8001000" cy="3017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4800" b="1">
                <a:solidFill>
                  <a:srgbClr val="FFFFFF"/>
                </a:solidFill>
                <a:latin typeface="Arial" pitchFamily="34" charset="0"/>
                <a:ea typeface="华文新魏" pitchFamily="2" charset="-122"/>
              </a:rPr>
              <a:t> </a:t>
            </a:r>
            <a:r>
              <a:rPr lang="zh-CN" altLang="zh-CN" sz="4800" b="1">
                <a:solidFill>
                  <a:srgbClr val="660066"/>
                </a:solidFill>
                <a:latin typeface="Arial" pitchFamily="34" charset="0"/>
                <a:ea typeface="华文新魏" pitchFamily="2" charset="-122"/>
              </a:rPr>
              <a:t> </a:t>
            </a:r>
            <a:r>
              <a:rPr lang="zh-CN" altLang="zh-CN" sz="4800" b="1">
                <a:solidFill>
                  <a:schemeClr val="tx2"/>
                </a:solidFill>
                <a:latin typeface="Arial" pitchFamily="34" charset="0"/>
                <a:ea typeface="华文新魏" pitchFamily="2" charset="-122"/>
              </a:rPr>
              <a:t>     </a:t>
            </a:r>
            <a:r>
              <a:rPr lang="zh-CN" sz="4800">
                <a:solidFill>
                  <a:schemeClr val="tx2"/>
                </a:solidFill>
                <a:latin typeface="Arial" pitchFamily="34" charset="0"/>
                <a:ea typeface="华文新魏" pitchFamily="2" charset="-122"/>
              </a:rPr>
              <a:t>虽然天山这时并不是春天，但是有哪一个春天的花园能比得过这时天山的无边繁花呢？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yPzA78S+uv4=_mjnvtWfGu0Oq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1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1085109722566[1]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338" y="0"/>
            <a:ext cx="9142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2005630124326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2022707_411380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1920875" y="1052736"/>
            <a:ext cx="4451350" cy="2215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13800" b="1" dirty="0">
                <a:solidFill>
                  <a:srgbClr val="660066"/>
                </a:solidFill>
                <a:ea typeface="楷体" pitchFamily="49" charset="-122"/>
              </a:rPr>
              <a:t>再见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第一PPT模板网-WWW.1PPT.COM"/>
</p:tagLst>
</file>

<file path=ppt/theme/theme1.xml><?xml version="1.0" encoding="utf-8"?>
<a:theme xmlns:a="http://schemas.openxmlformats.org/drawingml/2006/main" name="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</TotalTime>
  <Pages>0</Pages>
  <Words>452</Words>
  <Characters>0</Characters>
  <Application>Microsoft Office PowerPoint</Application>
  <DocSecurity>0</DocSecurity>
  <PresentationFormat>全屏显示(4:3)</PresentationFormat>
  <Lines>0</Lines>
  <Paragraphs>65</Paragraphs>
  <Slides>23</Slides>
  <Notes>23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4" baseType="lpstr">
      <vt:lpstr>默认设计模板</vt:lpstr>
      <vt:lpstr>PowerPoint 演示文稿</vt:lpstr>
      <vt:lpstr>PowerPoint 演示文稿</vt:lpstr>
      <vt:lpstr>PowerPoint 演示文稿</vt:lpstr>
      <vt:lpstr>PowerPoint 演示文稿</vt:lpstr>
      <vt:lpstr>重点词语 读一读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dc:description>第一PPT模板网-WWW.1PPT.COM</dc:description>
  <cp:lastModifiedBy>Carrie</cp:lastModifiedBy>
  <cp:revision>28</cp:revision>
  <cp:lastPrinted>1899-12-30T00:00:00Z</cp:lastPrinted>
  <dcterms:created xsi:type="dcterms:W3CDTF">2006-02-19T11:06:29Z</dcterms:created>
  <dcterms:modified xsi:type="dcterms:W3CDTF">2020-02-07T06:45:38Z</dcterms:modified>
  <cp:category>第一PPT模板网-WWW.1PPT.COM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2052-8.1.0.3518</vt:lpwstr>
  </property>
</Properties>
</file>