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62" r:id="rId3"/>
    <p:sldId id="263" r:id="rId4"/>
    <p:sldId id="276" r:id="rId5"/>
    <p:sldId id="277" r:id="rId6"/>
    <p:sldId id="258" r:id="rId7"/>
    <p:sldId id="259" r:id="rId8"/>
    <p:sldId id="260" r:id="rId9"/>
    <p:sldId id="261" r:id="rId10"/>
    <p:sldId id="264" r:id="rId11"/>
    <p:sldId id="265" r:id="rId12"/>
    <p:sldId id="266" r:id="rId13"/>
    <p:sldId id="279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8" r:id="rId22"/>
    <p:sldId id="275" r:id="rId23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9" autoAdjust="0"/>
    <p:restoredTop sz="94660"/>
  </p:normalViewPr>
  <p:slideViewPr>
    <p:cSldViewPr>
      <p:cViewPr>
        <p:scale>
          <a:sx n="100" d="100"/>
          <a:sy n="100" d="100"/>
        </p:scale>
        <p:origin x="-946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7" d="100"/>
        <a:sy n="9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3A269-FBAB-4569-A372-55ABBFD97417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183008-854C-4241-A049-116C9D1DC3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161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66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0204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840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706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324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0378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538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356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91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073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6351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2760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1238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6529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4238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8500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0874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110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2572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7396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732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83008-854C-4241-A049-116C9D1DC34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734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0682D-2B02-41A4-A94A-E1F39CED27C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0761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F3EA04-88A9-4264-85DC-357CB32D391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7591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501DC-F5FB-48B6-AA70-C89D1DFB411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73652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7D2B4E-3AD8-48E2-9E48-7D1EB9F1F6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1269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782790-802A-4623-84D8-23F9600113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1325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3D3B7-7079-489E-998D-D67C681E8D6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68998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C33A3B-63B2-43E7-846E-73E308C9BF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12445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03F23-956C-4101-8083-5F73DBD569D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948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93415A-38F4-4E51-9719-4C8F89408F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5781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EA513-9E10-4FC3-AF52-11F32809CAA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9551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593279-E595-46E6-A46A-25A0DFF4CF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78773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551AEE-A6C4-4925-A6EC-44FEE396D6B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istrator\Desktop\&#38065;&#22616;&#28246;&#26149;&#34892;.mp3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654240" y="908720"/>
            <a:ext cx="5943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8800" dirty="0">
                <a:solidFill>
                  <a:schemeClr val="tx2"/>
                </a:solidFill>
                <a:ea typeface="隶书" pitchFamily="49" charset="-122"/>
              </a:rPr>
              <a:t>钱塘湖春行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4211960" y="2810540"/>
            <a:ext cx="3200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zh-CN" altLang="en-US" sz="4800" dirty="0">
                <a:ea typeface="隶书" pitchFamily="49" charset="-122"/>
              </a:rPr>
              <a:t>白居易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209800" y="533400"/>
            <a:ext cx="335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诗人名片</a:t>
            </a:r>
          </a:p>
        </p:txBody>
      </p:sp>
      <p:pic>
        <p:nvPicPr>
          <p:cNvPr id="69639" name="Picture 7" descr="d258fb3d4f08b7a554e723c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3600" y="2362200"/>
            <a:ext cx="27432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762000" y="1600200"/>
            <a:ext cx="7391400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白居易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772- 846 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），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字乐天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号香山居士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。曾官太子少傅。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是唐代诗人创作最多的一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个，其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诗歌形象鲜明，语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言通俗，内容清新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。代表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作有</a:t>
            </a:r>
            <a:r>
              <a:rPr lang="en-US" altLang="zh-CN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长恨歌</a:t>
            </a:r>
            <a:r>
              <a:rPr lang="en-US" altLang="zh-CN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》《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琵琶行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》《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卖炭翁</a:t>
            </a:r>
            <a:r>
              <a:rPr lang="en-US" altLang="zh-CN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》《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忆江南</a:t>
            </a:r>
            <a:r>
              <a:rPr lang="en-US" altLang="zh-CN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2209800" y="533400"/>
            <a:ext cx="335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写作背景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295400" y="2133600"/>
            <a:ext cx="67056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2"/>
                </a:solidFill>
                <a:ea typeface="楷体_GB2312" pitchFamily="49" charset="-122"/>
              </a:rPr>
              <a:t>       </a:t>
            </a:r>
            <a:r>
              <a:rPr lang="zh-CN" altLang="en-US" sz="4000" b="1" dirty="0">
                <a:solidFill>
                  <a:schemeClr val="accent2"/>
                </a:solidFill>
                <a:ea typeface="楷体_GB2312" pitchFamily="49" charset="-122"/>
              </a:rPr>
              <a:t>本诗是他任杭州刺史时写的。诗中描写了</a:t>
            </a:r>
            <a:r>
              <a:rPr lang="zh-CN" altLang="en-US" sz="4000" b="1" dirty="0">
                <a:solidFill>
                  <a:srgbClr val="D60093"/>
                </a:solidFill>
                <a:ea typeface="楷体_GB2312" pitchFamily="49" charset="-122"/>
              </a:rPr>
              <a:t>西湖早春</a:t>
            </a:r>
            <a:r>
              <a:rPr lang="zh-CN" altLang="en-US" sz="4000" b="1" dirty="0">
                <a:solidFill>
                  <a:schemeClr val="accent2"/>
                </a:solidFill>
                <a:ea typeface="楷体_GB2312" pitchFamily="49" charset="-122"/>
              </a:rPr>
              <a:t>的明媚风光，抒发了诗人</a:t>
            </a:r>
            <a:r>
              <a:rPr lang="zh-CN" altLang="en-US" sz="4000" b="1" dirty="0">
                <a:solidFill>
                  <a:srgbClr val="D60093"/>
                </a:solidFill>
                <a:ea typeface="楷体_GB2312" pitchFamily="49" charset="-122"/>
              </a:rPr>
              <a:t>喜悦</a:t>
            </a:r>
            <a:r>
              <a:rPr lang="zh-CN" altLang="en-US" sz="4000" b="1" dirty="0">
                <a:solidFill>
                  <a:schemeClr val="accent2"/>
                </a:solidFill>
                <a:ea typeface="楷体_GB2312" pitchFamily="49" charset="-122"/>
              </a:rPr>
              <a:t>的感情。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125818739483y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304800" y="152400"/>
            <a:ext cx="6400800" cy="9525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5400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知识锦囊：</a:t>
            </a:r>
            <a:r>
              <a:rPr kumimoji="1" lang="zh-CN" altLang="en-US" sz="5400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律诗形式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228600" y="1295400"/>
            <a:ext cx="8915400" cy="459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诗句字数整齐划一</a:t>
            </a:r>
          </a:p>
          <a:p>
            <a:pPr>
              <a:spcBef>
                <a:spcPct val="20000"/>
              </a:spcBef>
              <a:defRPr/>
            </a:pPr>
            <a:endParaRPr lang="zh-CN" alt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20000"/>
              </a:spcBef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每首分别为</a:t>
            </a:r>
            <a:r>
              <a:rPr lang="zh-CN" altLang="en-US" sz="36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五言、七言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句，简称</a:t>
            </a:r>
            <a:r>
              <a:rPr lang="zh-CN" altLang="en-US" sz="36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五律、七律</a:t>
            </a:r>
          </a:p>
          <a:p>
            <a:pPr>
              <a:spcBef>
                <a:spcPct val="20000"/>
              </a:spcBef>
              <a:defRPr/>
            </a:pPr>
            <a:endParaRPr lang="zh-CN" alt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20000"/>
              </a:spcBef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通常的律诗规定</a:t>
            </a:r>
            <a:r>
              <a:rPr lang="zh-CN" altLang="en-US" sz="36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每首</a:t>
            </a:r>
            <a:r>
              <a:rPr lang="en-US" altLang="zh-CN" sz="36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8</a:t>
            </a:r>
            <a:r>
              <a:rPr lang="zh-CN" altLang="en-US" sz="36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句</a:t>
            </a:r>
          </a:p>
          <a:p>
            <a:pPr>
              <a:spcBef>
                <a:spcPct val="20000"/>
              </a:spcBef>
              <a:defRPr/>
            </a:pPr>
            <a:endParaRPr lang="zh-CN" altLang="en-US" sz="3600" b="1" dirty="0">
              <a:solidFill>
                <a:srgbClr val="D6009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20000"/>
              </a:spcBef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每首</a:t>
            </a:r>
            <a:r>
              <a:rPr lang="zh-CN" altLang="en-US" sz="36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中间两联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必须用</a:t>
            </a:r>
            <a:r>
              <a:rPr lang="zh-CN" altLang="en-US" sz="36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对偶</a:t>
            </a:r>
            <a:endParaRPr lang="zh-CN" altLang="en-US" sz="3600" dirty="0">
              <a:solidFill>
                <a:srgbClr val="D6009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6656394" y="5085184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125818739483y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228600" y="152400"/>
            <a:ext cx="7162800" cy="9525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5400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知识锦囊：</a:t>
            </a:r>
            <a:r>
              <a:rPr kumimoji="1" lang="zh-CN" altLang="en-US" sz="4400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律诗各联名称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533400" y="1524000"/>
            <a:ext cx="8382000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b="1" dirty="0"/>
              <a:t>      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一首律诗每两句为一联，共四联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第一联（第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句）称</a:t>
            </a:r>
            <a:r>
              <a:rPr lang="zh-CN" altLang="en-US" sz="3200" b="1" dirty="0"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首联</a:t>
            </a:r>
            <a:r>
              <a:rPr lang="zh-CN" altLang="en-US" sz="3200" b="1" dirty="0">
                <a:ea typeface="楷体_GB2312" pitchFamily="49" charset="-122"/>
              </a:rPr>
              <a:t>”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（或</a:t>
            </a: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起联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）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第二联（第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句）称</a:t>
            </a:r>
            <a:r>
              <a:rPr lang="zh-CN" altLang="en-US" sz="3200" b="1" dirty="0"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颔联</a:t>
            </a:r>
            <a:r>
              <a:rPr lang="zh-CN" altLang="en-US" sz="3200" b="1" dirty="0">
                <a:ea typeface="楷体_GB2312" pitchFamily="49" charset="-122"/>
              </a:rPr>
              <a:t>”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第三联（第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句）称</a:t>
            </a:r>
            <a:r>
              <a:rPr lang="zh-CN" altLang="en-US" sz="3200" b="1" dirty="0"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颈联</a:t>
            </a:r>
            <a:r>
              <a:rPr lang="zh-CN" altLang="en-US" sz="3200" b="1" dirty="0">
                <a:ea typeface="楷体_GB2312" pitchFamily="49" charset="-122"/>
              </a:rPr>
              <a:t>”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第四联（第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7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句）称</a:t>
            </a:r>
            <a:r>
              <a:rPr lang="zh-CN" altLang="en-US" sz="3200" b="1" dirty="0"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尾联</a:t>
            </a:r>
            <a:r>
              <a:rPr lang="zh-CN" altLang="en-US" sz="3200" b="1" dirty="0">
                <a:ea typeface="楷体_GB2312" pitchFamily="49" charset="-122"/>
              </a:rPr>
              <a:t>”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或</a:t>
            </a: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结联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5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2209800" y="533400"/>
            <a:ext cx="3048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知识锦囊</a:t>
            </a:r>
          </a:p>
        </p:txBody>
      </p:sp>
      <p:sp>
        <p:nvSpPr>
          <p:cNvPr id="4102" name="Text Box 7"/>
          <p:cNvSpPr txBox="1">
            <a:spLocks noChangeArrowheads="1"/>
          </p:cNvSpPr>
          <p:nvPr/>
        </p:nvSpPr>
        <p:spPr bwMode="auto">
          <a:xfrm>
            <a:off x="2286000" y="2362200"/>
            <a:ext cx="5410200" cy="302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chemeClr val="accent2"/>
                </a:solidFill>
                <a:ea typeface="楷体_GB2312" pitchFamily="49" charset="-122"/>
              </a:rPr>
              <a:t>本诗是七言律诗</a:t>
            </a:r>
          </a:p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chemeClr val="accent2"/>
                </a:solidFill>
                <a:ea typeface="楷体_GB2312" pitchFamily="49" charset="-122"/>
              </a:rPr>
              <a:t>中间两联对偶</a:t>
            </a:r>
          </a:p>
          <a:p>
            <a:pPr>
              <a:spcBef>
                <a:spcPct val="50000"/>
              </a:spcBef>
            </a:pPr>
            <a:endParaRPr lang="en-US" altLang="zh-CN" sz="4800" b="1">
              <a:solidFill>
                <a:schemeClr val="accent2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2209800" y="533400"/>
            <a:ext cx="2209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解  题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133600" y="2667000"/>
            <a:ext cx="51816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chemeClr val="accent2"/>
                </a:solidFill>
                <a:ea typeface="楷体_GB2312" pitchFamily="49" charset="-122"/>
              </a:rPr>
              <a:t>钱塘</a:t>
            </a:r>
            <a:r>
              <a:rPr lang="zh-CN" altLang="en-US" sz="4400" b="1">
                <a:solidFill>
                  <a:schemeClr val="accent2"/>
                </a:solidFill>
                <a:ea typeface="楷体_GB2312" pitchFamily="49" charset="-122"/>
              </a:rPr>
              <a:t>湖：杭州西湖</a:t>
            </a:r>
          </a:p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2"/>
                </a:solidFill>
                <a:ea typeface="楷体_GB2312" pitchFamily="49" charset="-122"/>
              </a:rPr>
              <a:t>时间：春天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1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8" descr="12691944_231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752600"/>
            <a:ext cx="6324600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6" name="Text Box 12"/>
          <p:cNvSpPr txBox="1">
            <a:spLocks noChangeArrowheads="1"/>
          </p:cNvSpPr>
          <p:nvPr/>
        </p:nvSpPr>
        <p:spPr bwMode="auto">
          <a:xfrm>
            <a:off x="2209800" y="533400"/>
            <a:ext cx="6172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西湖美景：</a:t>
            </a:r>
            <a:r>
              <a:rPr lang="zh-CN" altLang="en-US" sz="480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三潭印月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 descr="78a51f38866d2c0196ddd86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2600" y="1524000"/>
            <a:ext cx="67818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2209800" y="381000"/>
            <a:ext cx="396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春天的西湖</a:t>
            </a:r>
            <a:endParaRPr lang="zh-CN" altLang="en-US" sz="4800">
              <a:solidFill>
                <a:srgbClr val="D6009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风景0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2763"/>
          </a:xfrm>
          <a:noFill/>
        </p:spPr>
      </p:pic>
      <p:sp>
        <p:nvSpPr>
          <p:cNvPr id="71683" name="WordArt 3"/>
          <p:cNvSpPr>
            <a:spLocks noChangeArrowheads="1" noChangeShapeType="1" noTextEdit="1"/>
          </p:cNvSpPr>
          <p:nvPr/>
        </p:nvSpPr>
        <p:spPr bwMode="auto">
          <a:xfrm>
            <a:off x="1258888" y="1125538"/>
            <a:ext cx="3995737" cy="41052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96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楷体_GB2312"/>
              </a:rPr>
              <a:t>听</a:t>
            </a:r>
          </a:p>
        </p:txBody>
      </p:sp>
      <p:pic>
        <p:nvPicPr>
          <p:cNvPr id="10245" name="钱塘湖春行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373688"/>
            <a:ext cx="1231900" cy="123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2602" fill="hold"/>
                                        <p:tgtEl>
                                          <p:spTgt spid="102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5"/>
                </p:tgtEl>
              </p:cMediaNode>
            </p:audio>
          </p:childTnLst>
        </p:cTn>
      </p:par>
    </p:tnLst>
    <p:bldLst>
      <p:bldP spid="716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2209800" y="533400"/>
            <a:ext cx="335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全诗基调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352800" y="2819400"/>
            <a:ext cx="25908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D60093"/>
                </a:solidFill>
                <a:ea typeface="楷体_GB2312" pitchFamily="49" charset="-122"/>
              </a:rPr>
              <a:t>喜   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209800" y="533400"/>
            <a:ext cx="335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诗歌节奏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57200" y="1520825"/>
            <a:ext cx="8686800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七言律诗：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一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般节拍有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二二二一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”“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二二一二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”</a:t>
            </a:r>
            <a:endParaRPr lang="zh-CN" altLang="en-US" sz="36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如：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孤山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寺北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贾亭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西，水面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初平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云脚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低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几处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早莺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争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暖树，谁家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新燕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啄</a:t>
            </a:r>
            <a:r>
              <a:rPr lang="en-US" altLang="zh-CN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/</a:t>
            </a:r>
            <a:r>
              <a:rPr lang="zh-CN" altLang="en-US" sz="36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春泥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u=3995478345,2483498346&amp;fm=0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986338"/>
            <a:ext cx="6227763" cy="187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827088" y="1628775"/>
            <a:ext cx="87852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kumimoji="1"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钱塘湖春行　白居易</a:t>
            </a:r>
          </a:p>
          <a:p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孤山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寺北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贾亭</a:t>
            </a:r>
            <a:r>
              <a:rPr kumimoji="1"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西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，水面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初平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云脚</a:t>
            </a:r>
            <a:r>
              <a:rPr kumimoji="1" lang="en-US" altLang="zh-CN" sz="3200" b="1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低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</a:p>
          <a:p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几处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早莺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争</a:t>
            </a:r>
            <a:r>
              <a:rPr kumimoji="1"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暖树，谁家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新燕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啄</a:t>
            </a:r>
            <a:r>
              <a:rPr kumimoji="1"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春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泥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</a:p>
          <a:p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乱花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渐欲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迷</a:t>
            </a:r>
            <a:r>
              <a:rPr kumimoji="1"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人眼，浅草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才能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没</a:t>
            </a:r>
            <a:r>
              <a:rPr kumimoji="1"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马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蹄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  <a:endParaRPr kumimoji="1" lang="zh-CN" altLang="en-US" sz="2400" b="1">
              <a:solidFill>
                <a:srgbClr val="9900CC"/>
              </a:solidFill>
            </a:endParaRPr>
          </a:p>
          <a:p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最爱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湖东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行不足，绿杨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阴里</a:t>
            </a:r>
            <a:r>
              <a:rPr kumimoji="1" lang="en-US" altLang="zh-CN" sz="3200" b="1">
                <a:solidFill>
                  <a:srgbClr val="FF0066"/>
                </a:solidFill>
              </a:rPr>
              <a:t>/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白沙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堤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  <a:endParaRPr kumimoji="1" lang="zh-CN" altLang="en-US" sz="2400" b="1">
              <a:solidFill>
                <a:srgbClr val="9900CC"/>
              </a:solidFill>
            </a:endParaRP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79388" y="0"/>
            <a:ext cx="26114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800000"/>
                </a:solidFill>
                <a:ea typeface="隶书" pitchFamily="49" charset="-122"/>
              </a:rPr>
              <a:t>且听风吟阁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4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WordArt 3"/>
          <p:cNvSpPr>
            <a:spLocks noChangeArrowheads="1" noChangeShapeType="1" noTextEdit="1"/>
          </p:cNvSpPr>
          <p:nvPr/>
        </p:nvSpPr>
        <p:spPr bwMode="auto">
          <a:xfrm>
            <a:off x="4495800" y="2514600"/>
            <a:ext cx="3429000" cy="29527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96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楷体_GB2312"/>
              </a:rPr>
              <a:t>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2438400" y="1905000"/>
            <a:ext cx="434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60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翻 译 诗 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453313" y="1916832"/>
            <a:ext cx="843528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乱花：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指纷繁开放的春花。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 </a:t>
            </a:r>
            <a:b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浅草：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初春的草，尽管很多，但还不很高。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 </a:t>
            </a:r>
            <a:b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没（</a:t>
            </a:r>
            <a:r>
              <a:rPr lang="en-US" altLang="zh-CN" sz="3200" b="1" dirty="0" err="1">
                <a:latin typeface="楷体_GB2312" pitchFamily="49" charset="-122"/>
                <a:ea typeface="楷体_GB2312" pitchFamily="49" charset="-122"/>
              </a:rPr>
              <a:t>mò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）：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隐没。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湖东：</a:t>
            </a:r>
            <a:r>
              <a:rPr lang="zh-CN" altLang="en-US" sz="32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以孤山为参照物，白沙堤（即白堤）在孤山的东北面。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3200" b="1" dirty="0">
              <a:solidFill>
                <a:srgbClr val="D6009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2209800" y="533400"/>
            <a:ext cx="4648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部分词语解释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1" name="WordArt 3" descr="纸袋"/>
          <p:cNvSpPr>
            <a:spLocks noChangeArrowheads="1" noChangeShapeType="1" noTextEdit="1"/>
          </p:cNvSpPr>
          <p:nvPr/>
        </p:nvSpPr>
        <p:spPr bwMode="auto">
          <a:xfrm>
            <a:off x="533400" y="990600"/>
            <a:ext cx="3892550" cy="32988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TopLeft">
                <a:rot lat="0" lon="20519997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宋体"/>
                <a:ea typeface="宋体"/>
              </a:rPr>
              <a:t>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2209800" y="533400"/>
            <a:ext cx="335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合作探究</a:t>
            </a:r>
          </a:p>
        </p:txBody>
      </p:sp>
      <p:pic>
        <p:nvPicPr>
          <p:cNvPr id="17414" name="Picture 6" descr="12691944_231n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1600" y="3962400"/>
            <a:ext cx="3581400" cy="243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838200" y="1676400"/>
            <a:ext cx="76962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accent2"/>
                </a:solidFill>
                <a:ea typeface="楷体_GB2312" pitchFamily="49" charset="-122"/>
              </a:rPr>
              <a:t>       </a:t>
            </a:r>
            <a:r>
              <a:rPr lang="zh-CN" altLang="en-US" sz="3600" b="1">
                <a:solidFill>
                  <a:schemeClr val="accent2"/>
                </a:solidFill>
                <a:ea typeface="楷体_GB2312" pitchFamily="49" charset="-122"/>
              </a:rPr>
              <a:t>请同学们默读全诗，看看白居易经过哪些地点？</a:t>
            </a:r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1066800" y="3200400"/>
            <a:ext cx="7239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孤山寺北    贾亭西     白沙堤</a:t>
            </a:r>
          </a:p>
        </p:txBody>
      </p:sp>
      <p:sp>
        <p:nvSpPr>
          <p:cNvPr id="61449" name="Line 9"/>
          <p:cNvSpPr>
            <a:spLocks noChangeShapeType="1"/>
          </p:cNvSpPr>
          <p:nvPr/>
        </p:nvSpPr>
        <p:spPr bwMode="auto">
          <a:xfrm>
            <a:off x="3048000" y="3505200"/>
            <a:ext cx="838200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50" name="Line 10"/>
          <p:cNvSpPr>
            <a:spLocks noChangeShapeType="1"/>
          </p:cNvSpPr>
          <p:nvPr/>
        </p:nvSpPr>
        <p:spPr bwMode="auto">
          <a:xfrm>
            <a:off x="5334000" y="3505200"/>
            <a:ext cx="1066800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51" name="Text Box 11"/>
          <p:cNvSpPr txBox="1">
            <a:spLocks noChangeArrowheads="1"/>
          </p:cNvSpPr>
          <p:nvPr/>
        </p:nvSpPr>
        <p:spPr bwMode="auto">
          <a:xfrm>
            <a:off x="533400" y="3962400"/>
            <a:ext cx="4800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ea typeface="楷体_GB2312" pitchFamily="49" charset="-122"/>
              </a:rPr>
              <a:t>（作者就是沿着这样的游览路线描写沿路景物的）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8" grpId="0"/>
      <p:bldP spid="61449" grpId="0" animBg="1"/>
      <p:bldP spid="61450" grpId="0" animBg="1"/>
      <p:bldP spid="614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2209800" y="381000"/>
            <a:ext cx="335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合作探究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762000" y="1447800"/>
            <a:ext cx="8001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2"/>
                </a:solidFill>
                <a:ea typeface="楷体_GB2312" pitchFamily="49" charset="-122"/>
              </a:rPr>
              <a:t>        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这首诗描写的景是</a:t>
            </a:r>
            <a:r>
              <a:rPr lang="zh-CN" altLang="en-US" sz="3600" b="1" dirty="0">
                <a:solidFill>
                  <a:srgbClr val="D60093"/>
                </a:solidFill>
                <a:ea typeface="楷体_GB2312" pitchFamily="49" charset="-122"/>
              </a:rPr>
              <a:t>初春景象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，那么同学们看看，全诗哪些</a:t>
            </a:r>
            <a:r>
              <a:rPr lang="zh-CN" altLang="en-US" sz="3600" b="1" dirty="0">
                <a:solidFill>
                  <a:srgbClr val="D60093"/>
                </a:solidFill>
                <a:ea typeface="楷体_GB2312" pitchFamily="49" charset="-122"/>
              </a:rPr>
              <a:t>词语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可以看出是写</a:t>
            </a:r>
            <a:r>
              <a:rPr lang="zh-CN" altLang="en-US" sz="3600" b="1" dirty="0">
                <a:solidFill>
                  <a:srgbClr val="D60093"/>
                </a:solidFill>
                <a:ea typeface="楷体_GB2312" pitchFamily="49" charset="-122"/>
              </a:rPr>
              <a:t>初春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景象的？</a:t>
            </a: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1447800" y="3124200"/>
            <a:ext cx="4267200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水面初平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争暖树 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啄春泥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D60093"/>
                </a:solidFill>
                <a:latin typeface="楷体_GB2312" pitchFamily="49" charset="-122"/>
                <a:ea typeface="楷体_GB2312" pitchFamily="49" charset="-122"/>
              </a:rPr>
              <a:t>没马蹄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4724400" y="3124200"/>
            <a:ext cx="2743200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春水初涨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春寒未退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燕初来也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草初生也</a:t>
            </a:r>
          </a:p>
        </p:txBody>
      </p:sp>
      <p:sp>
        <p:nvSpPr>
          <p:cNvPr id="60426" name="Line 10"/>
          <p:cNvSpPr>
            <a:spLocks noChangeShapeType="1"/>
          </p:cNvSpPr>
          <p:nvPr/>
        </p:nvSpPr>
        <p:spPr bwMode="auto">
          <a:xfrm>
            <a:off x="3581400" y="3505200"/>
            <a:ext cx="838200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7" name="Line 11"/>
          <p:cNvSpPr>
            <a:spLocks noChangeShapeType="1"/>
          </p:cNvSpPr>
          <p:nvPr/>
        </p:nvSpPr>
        <p:spPr bwMode="auto">
          <a:xfrm>
            <a:off x="3581400" y="4343400"/>
            <a:ext cx="838200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8" name="Line 12"/>
          <p:cNvSpPr>
            <a:spLocks noChangeShapeType="1"/>
          </p:cNvSpPr>
          <p:nvPr/>
        </p:nvSpPr>
        <p:spPr bwMode="auto">
          <a:xfrm>
            <a:off x="3581400" y="5105400"/>
            <a:ext cx="838200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429" name="Line 13"/>
          <p:cNvSpPr>
            <a:spLocks noChangeShapeType="1"/>
          </p:cNvSpPr>
          <p:nvPr/>
        </p:nvSpPr>
        <p:spPr bwMode="auto">
          <a:xfrm>
            <a:off x="3581400" y="5943600"/>
            <a:ext cx="838200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4" grpId="0"/>
      <p:bldP spid="60425" grpId="0"/>
      <p:bldP spid="60426" grpId="0" animBg="1"/>
      <p:bldP spid="60427" grpId="0" animBg="1"/>
      <p:bldP spid="60428" grpId="0" animBg="1"/>
      <p:bldP spid="604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2209800" y="381000"/>
            <a:ext cx="335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我会思考</a:t>
            </a:r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381000" y="1524000"/>
            <a:ext cx="8763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2"/>
                </a:solidFill>
                <a:ea typeface="楷体_GB2312" pitchFamily="49" charset="-122"/>
              </a:rPr>
              <a:t>       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请同学们思考一下，在这四联诗句中</a:t>
            </a:r>
            <a:r>
              <a:rPr lang="zh-CN" altLang="en-US" sz="3600" b="1" dirty="0">
                <a:solidFill>
                  <a:srgbClr val="D60093"/>
                </a:solidFill>
                <a:ea typeface="楷体_GB2312" pitchFamily="49" charset="-122"/>
              </a:rPr>
              <a:t>直接抒发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白居易对早春的</a:t>
            </a:r>
            <a:r>
              <a:rPr lang="zh-CN" altLang="en-US" sz="3600" b="1" dirty="0">
                <a:solidFill>
                  <a:srgbClr val="D60093"/>
                </a:solidFill>
                <a:ea typeface="楷体_GB2312" pitchFamily="49" charset="-122"/>
              </a:rPr>
              <a:t>喜悦之情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的是哪一联诗句？</a:t>
            </a:r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1116013" y="3657600"/>
            <a:ext cx="5818187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D60093"/>
                </a:solidFill>
                <a:ea typeface="楷体_GB2312" pitchFamily="49" charset="-122"/>
              </a:rPr>
              <a:t>尾联</a:t>
            </a:r>
            <a:r>
              <a:rPr lang="en-US" altLang="zh-CN" sz="4400" b="1" dirty="0">
                <a:solidFill>
                  <a:srgbClr val="D60093"/>
                </a:solidFill>
                <a:ea typeface="楷体_GB2312" pitchFamily="49" charset="-122"/>
              </a:rPr>
              <a:t>:  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最爱湖东行不足，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             绿杨阴里白沙堤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200400" y="533400"/>
            <a:ext cx="3352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5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小    结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143000" y="1676400"/>
            <a:ext cx="6705600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2"/>
                </a:solidFill>
                <a:ea typeface="楷体_GB2312" pitchFamily="49" charset="-122"/>
              </a:rPr>
              <a:t>        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这首七言律诗描写的是白居易游览西湖的美景，从</a:t>
            </a:r>
            <a:r>
              <a:rPr lang="zh-CN" altLang="en-US" sz="3600" b="1" dirty="0">
                <a:solidFill>
                  <a:srgbClr val="D60093"/>
                </a:solidFill>
                <a:ea typeface="楷体_GB2312" pitchFamily="49" charset="-122"/>
              </a:rPr>
              <a:t>水面初平、争暖树、啄新泥、没马蹄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可以看出诗人游览西湖是在</a:t>
            </a:r>
            <a:r>
              <a:rPr lang="zh-CN" altLang="en-US" sz="3600" b="1" dirty="0">
                <a:solidFill>
                  <a:srgbClr val="D60093"/>
                </a:solidFill>
                <a:ea typeface="楷体_GB2312" pitchFamily="49" charset="-122"/>
              </a:rPr>
              <a:t>早春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时节，本诗抒发了诗人对初春西湖美景的</a:t>
            </a:r>
            <a:r>
              <a:rPr lang="zh-CN" altLang="en-US" sz="3600" b="1" dirty="0">
                <a:solidFill>
                  <a:srgbClr val="D60093"/>
                </a:solidFill>
                <a:ea typeface="楷体_GB2312" pitchFamily="49" charset="-122"/>
              </a:rPr>
              <a:t>喜悦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之情</a:t>
            </a:r>
            <a:r>
              <a:rPr lang="zh-CN" altLang="en-US" sz="3600" b="1" dirty="0" smtClean="0">
                <a:solidFill>
                  <a:schemeClr val="accent2"/>
                </a:solidFill>
                <a:ea typeface="楷体_GB2312" pitchFamily="49" charset="-122"/>
              </a:rPr>
              <a:t>。 </a:t>
            </a:r>
            <a:endParaRPr lang="zh-CN" altLang="en-US" sz="3600" b="1" dirty="0">
              <a:solidFill>
                <a:schemeClr val="accent2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d00f0603f97dd4b0e850cd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600200" y="2438400"/>
            <a:ext cx="7315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2"/>
                </a:solidFill>
                <a:ea typeface="楷体_GB2312" pitchFamily="49" charset="-122"/>
              </a:rPr>
              <a:t>背诵默写</a:t>
            </a:r>
            <a:r>
              <a:rPr lang="en-US" altLang="zh-CN" sz="4400" b="1">
                <a:solidFill>
                  <a:schemeClr val="accent2"/>
                </a:solidFill>
                <a:ea typeface="楷体_GB2312" pitchFamily="49" charset="-122"/>
              </a:rPr>
              <a:t>《</a:t>
            </a:r>
            <a:r>
              <a:rPr lang="zh-CN" altLang="en-US" sz="4400" b="1">
                <a:solidFill>
                  <a:schemeClr val="accent2"/>
                </a:solidFill>
                <a:ea typeface="楷体_GB2312" pitchFamily="49" charset="-122"/>
              </a:rPr>
              <a:t>钱塘湖春行</a:t>
            </a:r>
            <a:r>
              <a:rPr lang="en-US" altLang="zh-CN" sz="4400" b="1">
                <a:solidFill>
                  <a:schemeClr val="accent2"/>
                </a:solidFill>
                <a:ea typeface="楷体_GB2312" pitchFamily="49" charset="-122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775</Words>
  <Application>Microsoft Office PowerPoint</Application>
  <PresentationFormat>全屏显示(4:3)</PresentationFormat>
  <Paragraphs>120</Paragraphs>
  <Slides>22</Slides>
  <Notes>22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Carrie</cp:lastModifiedBy>
  <cp:revision>6</cp:revision>
  <dcterms:created xsi:type="dcterms:W3CDTF">2013-11-04T12:29:58Z</dcterms:created>
  <dcterms:modified xsi:type="dcterms:W3CDTF">2020-02-07T06:30:29Z</dcterms:modified>
  <cp:category>第一PPT模板网-WWW.1PPT.COM</cp:category>
</cp:coreProperties>
</file>