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CBDAC7"/>
    <a:srgbClr val="EAEEDD"/>
    <a:srgbClr val="D3DCBA"/>
    <a:srgbClr val="C8CE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t>2020/1/11</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t>‹#›</a:t>
            </a:fld>
            <a:endParaRPr lang="zh-CN" altLang="en-US"/>
          </a:p>
        </p:txBody>
      </p:sp>
    </p:spTree>
    <p:extLst>
      <p:ext uri="{BB962C8B-B14F-4D97-AF65-F5344CB8AC3E}">
        <p14:creationId xmlns:p14="http://schemas.microsoft.com/office/powerpoint/2010/main" val="1964370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989053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4639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86978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3475319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420391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2897018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157284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4010740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51255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3847333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2632212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1969651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3278911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2406170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4230670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302170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640814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3584251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140462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2414296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375793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3127200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201322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3809354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34451544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1691637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2020/1/11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2020/1/11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3049270"/>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3239516" y="2249472"/>
            <a:ext cx="6021538" cy="807924"/>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0030101010101" charset="-122"/>
                <a:ea typeface="黑体" panose="02010600030101010101" charset="-122"/>
              </a:rPr>
              <a:t>银行晋升答辩</a:t>
            </a:r>
            <a:r>
              <a:rPr lang="en-US" altLang="zh-CN" sz="4800" b="1" dirty="0" err="1">
                <a:solidFill>
                  <a:srgbClr val="385424"/>
                </a:solidFill>
                <a:latin typeface="黑体" panose="02010600030101010101" charset="-122"/>
                <a:ea typeface="黑体" panose="02010600030101010101" charset="-122"/>
              </a:rPr>
              <a:t>ppt</a:t>
            </a:r>
            <a:r>
              <a:rPr lang="zh-CN" altLang="en-US" sz="4800" b="1" dirty="0">
                <a:solidFill>
                  <a:srgbClr val="385424"/>
                </a:solidFill>
                <a:latin typeface="黑体" panose="02010600030101010101" charset="-122"/>
                <a:ea typeface="黑体" panose="02010600030101010101" charset="-122"/>
              </a:rPr>
              <a:t>模板</a:t>
            </a:r>
            <a:endParaRPr lang="zh-CN" altLang="en-US" sz="4800" b="1" dirty="0">
              <a:solidFill>
                <a:srgbClr val="385424"/>
              </a:solidFill>
              <a:latin typeface="黑体" panose="02010600030101010101" charset="-122"/>
              <a:ea typeface="黑体" panose="02010600030101010101" charset="-122"/>
            </a:endParaRPr>
          </a:p>
        </p:txBody>
      </p:sp>
      <p:sp>
        <p:nvSpPr>
          <p:cNvPr id="219" name=" 219"/>
          <p:cNvSpPr/>
          <p:nvPr/>
        </p:nvSpPr>
        <p:spPr>
          <a:xfrm>
            <a:off x="5373350" y="4050665"/>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4029075"/>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 calcmode="lin" valueType="num">
                                      <p:cBhvr>
                                        <p:cTn id="16" dur="500" fill="hold"/>
                                        <p:tgtEl>
                                          <p:spTgt spid="219"/>
                                        </p:tgtEl>
                                        <p:attrNameLst>
                                          <p:attrName>ppt_w</p:attrName>
                                        </p:attrNameLst>
                                      </p:cBhvr>
                                      <p:tavLst>
                                        <p:tav tm="0">
                                          <p:val>
                                            <p:fltVal val="0"/>
                                          </p:val>
                                        </p:tav>
                                        <p:tav tm="100000">
                                          <p:val>
                                            <p:strVal val="#ppt_w"/>
                                          </p:val>
                                        </p:tav>
                                      </p:tavLst>
                                    </p:anim>
                                    <p:anim calcmode="lin" valueType="num">
                                      <p:cBhvr>
                                        <p:cTn id="17" dur="500" fill="hold"/>
                                        <p:tgtEl>
                                          <p:spTgt spid="219"/>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83162e21b1591c259cf04fe93fa16326"/>
          <p:cNvPicPr>
            <a:picLocks noChangeAspect="1"/>
          </p:cNvPicPr>
          <p:nvPr/>
        </p:nvPicPr>
        <p:blipFill>
          <a:blip r:embed="rId4" cstate="print"/>
          <a:stretch>
            <a:fillRect/>
          </a:stretch>
        </p:blipFill>
        <p:spPr>
          <a:xfrm>
            <a:off x="1980565" y="1816735"/>
            <a:ext cx="2649220" cy="2849245"/>
          </a:xfrm>
          <a:prstGeom prst="rect">
            <a:avLst/>
          </a:prstGeom>
        </p:spPr>
      </p:pic>
      <p:sp>
        <p:nvSpPr>
          <p:cNvPr id="115" name="文本框 5"/>
          <p:cNvSpPr txBox="1"/>
          <p:nvPr/>
        </p:nvSpPr>
        <p:spPr>
          <a:xfrm>
            <a:off x="2738755" y="2564765"/>
            <a:ext cx="1891030" cy="1353185"/>
          </a:xfrm>
          <a:prstGeom prst="rect">
            <a:avLst/>
          </a:prstGeom>
          <a:noFill/>
        </p:spPr>
        <p:txBody>
          <a:bodyPr wrap="square" rtlCol="0">
            <a:spAutoFit/>
          </a:bodyPr>
          <a:lstStyle/>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目</a:t>
            </a:r>
          </a:p>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录</a:t>
            </a:r>
          </a:p>
        </p:txBody>
      </p:sp>
      <p:sp>
        <p:nvSpPr>
          <p:cNvPr id="10" name="矩形 9"/>
          <p:cNvSpPr/>
          <p:nvPr/>
        </p:nvSpPr>
        <p:spPr>
          <a:xfrm>
            <a:off x="551561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一·此处添加标题</a:t>
            </a:r>
          </a:p>
        </p:txBody>
      </p:sp>
      <p:sp>
        <p:nvSpPr>
          <p:cNvPr id="5" name="矩形 4"/>
          <p:cNvSpPr/>
          <p:nvPr/>
        </p:nvSpPr>
        <p:spPr>
          <a:xfrm>
            <a:off x="662813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二·此处添加标题</a:t>
            </a:r>
          </a:p>
        </p:txBody>
      </p:sp>
      <p:sp>
        <p:nvSpPr>
          <p:cNvPr id="6" name="矩形 5"/>
          <p:cNvSpPr/>
          <p:nvPr/>
        </p:nvSpPr>
        <p:spPr>
          <a:xfrm>
            <a:off x="774065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三·此处添加标题</a:t>
            </a:r>
          </a:p>
        </p:txBody>
      </p:sp>
      <p:sp>
        <p:nvSpPr>
          <p:cNvPr id="8" name="矩形 7"/>
          <p:cNvSpPr/>
          <p:nvPr/>
        </p:nvSpPr>
        <p:spPr>
          <a:xfrm>
            <a:off x="885317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四·此处添加标题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50" fill="hold"/>
                                        <p:tgtEl>
                                          <p:spTgt spid="7"/>
                                        </p:tgtEl>
                                        <p:attrNameLst>
                                          <p:attrName>ppt_x</p:attrName>
                                        </p:attrNameLst>
                                      </p:cBhvr>
                                      <p:tavLst>
                                        <p:tav tm="0">
                                          <p:val>
                                            <p:strVal val="1+#ppt_w/2"/>
                                          </p:val>
                                        </p:tav>
                                        <p:tav tm="100000">
                                          <p:val>
                                            <p:strVal val="#ppt_x"/>
                                          </p:val>
                                        </p:tav>
                                      </p:tavLst>
                                    </p:anim>
                                    <p:anim calcmode="lin" valueType="num">
                                      <p:cBhvr additive="base">
                                        <p:cTn id="34" dur="2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50" fill="hold"/>
                                        <p:tgtEl>
                                          <p:spTgt spid="8"/>
                                        </p:tgtEl>
                                        <p:attrNameLst>
                                          <p:attrName>ppt_x</p:attrName>
                                        </p:attrNameLst>
                                      </p:cBhvr>
                                      <p:tavLst>
                                        <p:tav tm="0">
                                          <p:val>
                                            <p:strVal val="1+#ppt_w/2"/>
                                          </p:val>
                                        </p:tav>
                                        <p:tav tm="100000">
                                          <p:val>
                                            <p:strVal val="#ppt_x"/>
                                          </p:val>
                                        </p:tav>
                                      </p:tavLst>
                                    </p:anim>
                                    <p:anim calcmode="lin" valueType="num">
                                      <p:cBhvr additive="base">
                                        <p:cTn id="39" dur="25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1+#ppt_w/2"/>
                                          </p:val>
                                        </p:tav>
                                        <p:tav tm="100000">
                                          <p:val>
                                            <p:strVal val="#ppt_x"/>
                                          </p:val>
                                        </p:tav>
                                      </p:tavLst>
                                    </p:anim>
                                    <p:anim calcmode="lin" valueType="num">
                                      <p:cBhvr additive="base">
                                        <p:cTn id="44" dur="25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2250"/>
                            </p:stCondLst>
                            <p:childTnLst>
                              <p:par>
                                <p:cTn id="46" presetID="2" presetClass="entr" presetSubtype="2"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50" fill="hold"/>
                                        <p:tgtEl>
                                          <p:spTgt spid="14"/>
                                        </p:tgtEl>
                                        <p:attrNameLst>
                                          <p:attrName>ppt_x</p:attrName>
                                        </p:attrNameLst>
                                      </p:cBhvr>
                                      <p:tavLst>
                                        <p:tav tm="0">
                                          <p:val>
                                            <p:strVal val="1+#ppt_w/2"/>
                                          </p:val>
                                        </p:tav>
                                        <p:tav tm="100000">
                                          <p:val>
                                            <p:strVal val="#ppt_x"/>
                                          </p:val>
                                        </p:tav>
                                      </p:tavLst>
                                    </p:anim>
                                    <p:anim calcmode="lin" valueType="num">
                                      <p:cBhvr additive="base">
                                        <p:cTn id="49"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674020"/>
            <a:ext cx="12192000" cy="2560320"/>
          </a:xfrm>
          <a:prstGeom prst="rect">
            <a:avLst/>
          </a:prstGeom>
          <a:blipFill rotWithShape="1">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143175" y="2126483"/>
            <a:ext cx="2841368" cy="2869780"/>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sp>
        <p:nvSpPr>
          <p:cNvPr id="8" name="Oval 7"/>
          <p:cNvSpPr/>
          <p:nvPr/>
        </p:nvSpPr>
        <p:spPr>
          <a:xfrm>
            <a:off x="5659344" y="2126483"/>
            <a:ext cx="1940693" cy="1960098"/>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Oval 8"/>
          <p:cNvSpPr/>
          <p:nvPr/>
        </p:nvSpPr>
        <p:spPr>
          <a:xfrm>
            <a:off x="2207457" y="2483319"/>
            <a:ext cx="2134762" cy="2156108"/>
          </a:xfrm>
          <a:prstGeom prst="ellipse">
            <a:avLst/>
          </a:prstGeom>
          <a:solidFill>
            <a:srgbClr val="385424"/>
          </a:solidFill>
          <a:ln>
            <a:solidFill>
              <a:srgbClr val="C8CE9F">
                <a:alpha val="9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Oval 5"/>
          <p:cNvSpPr/>
          <p:nvPr/>
        </p:nvSpPr>
        <p:spPr>
          <a:xfrm>
            <a:off x="3818198" y="3106532"/>
            <a:ext cx="2583062" cy="2608891"/>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grpSp>
        <p:nvGrpSpPr>
          <p:cNvPr id="12" name="Group 11"/>
          <p:cNvGrpSpPr/>
          <p:nvPr/>
        </p:nvGrpSpPr>
        <p:grpSpPr>
          <a:xfrm flipH="1">
            <a:off x="4213719" y="4122112"/>
            <a:ext cx="1792020" cy="1129382"/>
            <a:chOff x="9968706" y="2761849"/>
            <a:chExt cx="1792020" cy="1129382"/>
          </a:xfrm>
        </p:grpSpPr>
        <p:sp>
          <p:nvSpPr>
            <p:cNvPr id="13" name="TextBox 1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sp>
        <p:nvSpPr>
          <p:cNvPr id="15" name="TextBox 14"/>
          <p:cNvSpPr txBox="1"/>
          <p:nvPr/>
        </p:nvSpPr>
        <p:spPr>
          <a:xfrm>
            <a:off x="4682070" y="3647225"/>
            <a:ext cx="862737" cy="523220"/>
          </a:xfrm>
          <a:prstGeom prst="rect">
            <a:avLst/>
          </a:prstGeom>
          <a:noFill/>
        </p:spPr>
        <p:txBody>
          <a:bodyPr wrap="none" rtlCol="0">
            <a:spAutoFit/>
          </a:bodyPr>
          <a:lstStyle/>
          <a:p>
            <a:pPr algn="ctr"/>
            <a:r>
              <a:rPr lang="en-US" sz="2800" b="1" smtClean="0">
                <a:solidFill>
                  <a:schemeClr val="bg1"/>
                </a:solidFill>
                <a:latin typeface="+mj-lt"/>
              </a:rPr>
              <a:t>72%</a:t>
            </a:r>
          </a:p>
        </p:txBody>
      </p:sp>
      <p:sp>
        <p:nvSpPr>
          <p:cNvPr id="16" name="TextBox 15"/>
          <p:cNvSpPr txBox="1"/>
          <p:nvPr/>
        </p:nvSpPr>
        <p:spPr>
          <a:xfrm>
            <a:off x="2847890" y="3647225"/>
            <a:ext cx="862737" cy="523220"/>
          </a:xfrm>
          <a:prstGeom prst="rect">
            <a:avLst/>
          </a:prstGeom>
          <a:noFill/>
        </p:spPr>
        <p:txBody>
          <a:bodyPr wrap="none" rtlCol="0">
            <a:spAutoFit/>
          </a:bodyPr>
          <a:lstStyle/>
          <a:p>
            <a:pPr algn="ctr"/>
            <a:r>
              <a:rPr lang="en-US" sz="2800" b="1" smtClean="0">
                <a:solidFill>
                  <a:schemeClr val="bg1"/>
                </a:solidFill>
                <a:latin typeface="+mj-lt"/>
              </a:rPr>
              <a:t>54%</a:t>
            </a:r>
          </a:p>
        </p:txBody>
      </p:sp>
      <p:sp>
        <p:nvSpPr>
          <p:cNvPr id="17" name="TextBox 16"/>
          <p:cNvSpPr txBox="1"/>
          <p:nvPr/>
        </p:nvSpPr>
        <p:spPr>
          <a:xfrm>
            <a:off x="6198321" y="3167390"/>
            <a:ext cx="862737" cy="523220"/>
          </a:xfrm>
          <a:prstGeom prst="rect">
            <a:avLst/>
          </a:prstGeom>
          <a:noFill/>
        </p:spPr>
        <p:txBody>
          <a:bodyPr wrap="none" rtlCol="0">
            <a:spAutoFit/>
          </a:bodyPr>
          <a:lstStyle/>
          <a:p>
            <a:pPr algn="ctr"/>
            <a:r>
              <a:rPr lang="en-US" sz="2800" b="1" smtClean="0">
                <a:solidFill>
                  <a:schemeClr val="bg1"/>
                </a:solidFill>
                <a:latin typeface="+mj-lt"/>
              </a:rPr>
              <a:t>56%</a:t>
            </a:r>
          </a:p>
        </p:txBody>
      </p:sp>
      <p:sp>
        <p:nvSpPr>
          <p:cNvPr id="18" name="TextBox 17"/>
          <p:cNvSpPr txBox="1"/>
          <p:nvPr/>
        </p:nvSpPr>
        <p:spPr>
          <a:xfrm>
            <a:off x="8132490" y="2769024"/>
            <a:ext cx="862737" cy="523220"/>
          </a:xfrm>
          <a:prstGeom prst="rect">
            <a:avLst/>
          </a:prstGeom>
          <a:noFill/>
        </p:spPr>
        <p:txBody>
          <a:bodyPr wrap="none" rtlCol="0">
            <a:spAutoFit/>
          </a:bodyPr>
          <a:lstStyle/>
          <a:p>
            <a:pPr algn="ctr"/>
            <a:r>
              <a:rPr lang="en-US" sz="2800" b="1" smtClean="0">
                <a:solidFill>
                  <a:schemeClr val="bg1"/>
                </a:solidFill>
                <a:latin typeface="+mj-lt"/>
              </a:rPr>
              <a:t>88%</a:t>
            </a:r>
          </a:p>
        </p:txBody>
      </p:sp>
      <p:grpSp>
        <p:nvGrpSpPr>
          <p:cNvPr id="19" name="Group 18"/>
          <p:cNvGrpSpPr/>
          <p:nvPr/>
        </p:nvGrpSpPr>
        <p:grpSpPr>
          <a:xfrm flipH="1">
            <a:off x="7667848" y="3344144"/>
            <a:ext cx="1792020" cy="1129382"/>
            <a:chOff x="9968706" y="2761849"/>
            <a:chExt cx="1792020" cy="1129382"/>
          </a:xfrm>
        </p:grpSpPr>
        <p:sp>
          <p:nvSpPr>
            <p:cNvPr id="20" name="TextBox 19"/>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grpSp>
        <p:nvGrpSpPr>
          <p:cNvPr id="22" name="Group 21"/>
          <p:cNvGrpSpPr/>
          <p:nvPr/>
        </p:nvGrpSpPr>
        <p:grpSpPr>
          <a:xfrm flipH="1">
            <a:off x="2378828" y="2731280"/>
            <a:ext cx="1792020" cy="944716"/>
            <a:chOff x="9968706" y="2761849"/>
            <a:chExt cx="1792020" cy="944716"/>
          </a:xfrm>
        </p:grpSpPr>
        <p:sp>
          <p:nvSpPr>
            <p:cNvPr id="23" name="TextBox 2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a:t>
              </a:r>
              <a:r>
                <a:rPr lang="en-GB" sz="1200" smtClean="0">
                  <a:solidFill>
                    <a:schemeClr val="bg1"/>
                  </a:solidFill>
                </a:rPr>
                <a:t>elit</a:t>
              </a:r>
            </a:p>
          </p:txBody>
        </p:sp>
      </p:grpSp>
      <p:grpSp>
        <p:nvGrpSpPr>
          <p:cNvPr id="25" name="Group 24"/>
          <p:cNvGrpSpPr/>
          <p:nvPr/>
        </p:nvGrpSpPr>
        <p:grpSpPr>
          <a:xfrm flipH="1">
            <a:off x="5733679" y="2368907"/>
            <a:ext cx="1792020" cy="760050"/>
            <a:chOff x="9968706" y="2761849"/>
            <a:chExt cx="1792020" cy="760050"/>
          </a:xfrm>
        </p:grpSpPr>
        <p:sp>
          <p:nvSpPr>
            <p:cNvPr id="26" name="TextBox 25"/>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a:t>
              </a:r>
              <a:r>
                <a:rPr lang="en-GB" sz="1200" smtClean="0">
                  <a:solidFill>
                    <a:schemeClr val="bg1"/>
                  </a:solidFill>
                </a:rPr>
                <a:t>consectetuer</a:t>
              </a:r>
            </a:p>
          </p:txBody>
        </p:sp>
      </p:grpSp>
      <p:sp>
        <p:nvSpPr>
          <p:cNvPr id="28" name="TextBox 27"/>
          <p:cNvSpPr txBox="1"/>
          <p:nvPr/>
        </p:nvSpPr>
        <p:spPr>
          <a:xfrm>
            <a:off x="445537" y="5032086"/>
            <a:ext cx="1190625" cy="398780"/>
          </a:xfrm>
          <a:prstGeom prst="rect">
            <a:avLst/>
          </a:prstGeom>
          <a:noFill/>
        </p:spPr>
        <p:txBody>
          <a:bodyPr wrap="none" rtlCol="0">
            <a:spAutoFit/>
          </a:bodyPr>
          <a:lstStyle/>
          <a:p>
            <a:r>
              <a:rPr lang="en-US" sz="2000" smtClean="0">
                <a:latin typeface="+mj-lt"/>
              </a:rPr>
              <a:t>Year 2018</a:t>
            </a:r>
            <a:endParaRPr lang="en-GB" sz="2000">
              <a:latin typeface="+mj-lt"/>
            </a:endParaRPr>
          </a:p>
        </p:txBody>
      </p:sp>
      <p:sp>
        <p:nvSpPr>
          <p:cNvPr id="29" name="Rectangle 28"/>
          <p:cNvSpPr/>
          <p:nvPr/>
        </p:nvSpPr>
        <p:spPr>
          <a:xfrm>
            <a:off x="445538" y="5413643"/>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0" name="TextBox 29"/>
          <p:cNvSpPr txBox="1"/>
          <p:nvPr/>
        </p:nvSpPr>
        <p:spPr>
          <a:xfrm>
            <a:off x="10610800" y="5032086"/>
            <a:ext cx="1190625" cy="398780"/>
          </a:xfrm>
          <a:prstGeom prst="rect">
            <a:avLst/>
          </a:prstGeom>
          <a:noFill/>
        </p:spPr>
        <p:txBody>
          <a:bodyPr wrap="none" rtlCol="0">
            <a:spAutoFit/>
          </a:bodyPr>
          <a:lstStyle/>
          <a:p>
            <a:pPr algn="r"/>
            <a:r>
              <a:rPr lang="en-US" sz="2000" smtClean="0">
                <a:latin typeface="+mj-lt"/>
              </a:rPr>
              <a:t>Year 2019</a:t>
            </a:r>
            <a:endParaRPr lang="en-US" sz="2000">
              <a:latin typeface="+mj-lt"/>
            </a:endParaRPr>
          </a:p>
        </p:txBody>
      </p:sp>
      <p:sp>
        <p:nvSpPr>
          <p:cNvPr id="31" name="Rectangle 30"/>
          <p:cNvSpPr/>
          <p:nvPr/>
        </p:nvSpPr>
        <p:spPr>
          <a:xfrm>
            <a:off x="7788647" y="5413643"/>
            <a:ext cx="4012778" cy="1200329"/>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a:t>
            </a:r>
            <a:r>
              <a:rPr lang="en-GB" sz="1200" smtClean="0"/>
              <a:t>.</a:t>
            </a:r>
          </a:p>
          <a:p>
            <a:pPr algn="r"/>
            <a:endParaRPr lang="en-GB" sz="1200"/>
          </a:p>
          <a:p>
            <a:pPr algn="r"/>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5"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360"/>
                                          </p:val>
                                        </p:tav>
                                        <p:tav tm="100000">
                                          <p:val>
                                            <p:fltVal val="0"/>
                                          </p:val>
                                        </p:tav>
                                      </p:tavLst>
                                    </p:anim>
                                    <p:animEffect transition="in" filter="fade">
                                      <p:cBhvr>
                                        <p:cTn id="15" dur="500"/>
                                        <p:tgtEl>
                                          <p:spTgt spid="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style.rotation</p:attrName>
                                        </p:attrNameLst>
                                      </p:cBhvr>
                                      <p:tavLst>
                                        <p:tav tm="0">
                                          <p:val>
                                            <p:fltVal val="360"/>
                                          </p:val>
                                        </p:tav>
                                        <p:tav tm="100000">
                                          <p:val>
                                            <p:fltVal val="0"/>
                                          </p:val>
                                        </p:tav>
                                      </p:tavLst>
                                    </p:anim>
                                    <p:animEffect transition="in" filter="fade">
                                      <p:cBhvr>
                                        <p:cTn id="21" dur="500"/>
                                        <p:tgtEl>
                                          <p:spTgt spid="8"/>
                                        </p:tgtEl>
                                      </p:cBhvr>
                                    </p:animEffect>
                                  </p:childTnLst>
                                </p:cTn>
                              </p:par>
                              <p:par>
                                <p:cTn id="22" presetID="49" presetClass="entr" presetSubtype="0" decel="10000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 calcmode="lin" valueType="num">
                                      <p:cBhvr>
                                        <p:cTn id="26" dur="500" fill="hold"/>
                                        <p:tgtEl>
                                          <p:spTgt spid="9"/>
                                        </p:tgtEl>
                                        <p:attrNameLst>
                                          <p:attrName>style.rotation</p:attrName>
                                        </p:attrNameLst>
                                      </p:cBhvr>
                                      <p:tavLst>
                                        <p:tav tm="0">
                                          <p:val>
                                            <p:fltVal val="360"/>
                                          </p:val>
                                        </p:tav>
                                        <p:tav tm="100000">
                                          <p:val>
                                            <p:fltVal val="0"/>
                                          </p:val>
                                        </p:tav>
                                      </p:tavLst>
                                    </p:anim>
                                    <p:animEffect transition="in" filter="fade">
                                      <p:cBhvr>
                                        <p:cTn id="27" dur="500"/>
                                        <p:tgtEl>
                                          <p:spTgt spid="9"/>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transition="in" filter="fade">
                                      <p:cBhvr>
                                        <p:cTn id="33" dur="500"/>
                                        <p:tgtEl>
                                          <p:spTgt spid="6"/>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 calcmode="lin" valueType="num">
                                      <p:cBhvr>
                                        <p:cTn id="38" dur="500" fill="hold"/>
                                        <p:tgtEl>
                                          <p:spTgt spid="12"/>
                                        </p:tgtEl>
                                        <p:attrNameLst>
                                          <p:attrName>style.rotation</p:attrName>
                                        </p:attrNameLst>
                                      </p:cBhvr>
                                      <p:tavLst>
                                        <p:tav tm="0">
                                          <p:val>
                                            <p:fltVal val="360"/>
                                          </p:val>
                                        </p:tav>
                                        <p:tav tm="100000">
                                          <p:val>
                                            <p:fltVal val="0"/>
                                          </p:val>
                                        </p:tav>
                                      </p:tavLst>
                                    </p:anim>
                                    <p:animEffect transition="in" filter="fade">
                                      <p:cBhvr>
                                        <p:cTn id="39" dur="500"/>
                                        <p:tgtEl>
                                          <p:spTgt spid="12"/>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 calcmode="lin" valueType="num">
                                      <p:cBhvr>
                                        <p:cTn id="50" dur="500" fill="hold"/>
                                        <p:tgtEl>
                                          <p:spTgt spid="16"/>
                                        </p:tgtEl>
                                        <p:attrNameLst>
                                          <p:attrName>style.rotation</p:attrName>
                                        </p:attrNameLst>
                                      </p:cBhvr>
                                      <p:tavLst>
                                        <p:tav tm="0">
                                          <p:val>
                                            <p:fltVal val="360"/>
                                          </p:val>
                                        </p:tav>
                                        <p:tav tm="100000">
                                          <p:val>
                                            <p:fltVal val="0"/>
                                          </p:val>
                                        </p:tav>
                                      </p:tavLst>
                                    </p:anim>
                                    <p:animEffect transition="in" filter="fade">
                                      <p:cBhvr>
                                        <p:cTn id="51" dur="500"/>
                                        <p:tgtEl>
                                          <p:spTgt spid="1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par>
                                <p:cTn id="58" presetID="49" presetClass="entr" presetSubtype="0" decel="10000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 calcmode="lin" valueType="num">
                                      <p:cBhvr>
                                        <p:cTn id="62" dur="500" fill="hold"/>
                                        <p:tgtEl>
                                          <p:spTgt spid="18"/>
                                        </p:tgtEl>
                                        <p:attrNameLst>
                                          <p:attrName>style.rotation</p:attrName>
                                        </p:attrNameLst>
                                      </p:cBhvr>
                                      <p:tavLst>
                                        <p:tav tm="0">
                                          <p:val>
                                            <p:fltVal val="360"/>
                                          </p:val>
                                        </p:tav>
                                        <p:tav tm="100000">
                                          <p:val>
                                            <p:fltVal val="0"/>
                                          </p:val>
                                        </p:tav>
                                      </p:tavLst>
                                    </p:anim>
                                    <p:animEffect transition="in" filter="fade">
                                      <p:cBhvr>
                                        <p:cTn id="63" dur="500"/>
                                        <p:tgtEl>
                                          <p:spTgt spid="18"/>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360"/>
                                          </p:val>
                                        </p:tav>
                                        <p:tav tm="100000">
                                          <p:val>
                                            <p:fltVal val="0"/>
                                          </p:val>
                                        </p:tav>
                                      </p:tavLst>
                                    </p:anim>
                                    <p:animEffect transition="in" filter="fade">
                                      <p:cBhvr>
                                        <p:cTn id="75" dur="500"/>
                                        <p:tgtEl>
                                          <p:spTgt spid="22"/>
                                        </p:tgtEl>
                                      </p:cBhvr>
                                    </p:animEffect>
                                  </p:childTnLst>
                                </p:cTn>
                              </p:par>
                              <p:par>
                                <p:cTn id="76" presetID="49" presetClass="entr" presetSubtype="0" decel="10000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 calcmode="lin" valueType="num">
                                      <p:cBhvr>
                                        <p:cTn id="80" dur="500" fill="hold"/>
                                        <p:tgtEl>
                                          <p:spTgt spid="25"/>
                                        </p:tgtEl>
                                        <p:attrNameLst>
                                          <p:attrName>style.rotation</p:attrName>
                                        </p:attrNameLst>
                                      </p:cBhvr>
                                      <p:tavLst>
                                        <p:tav tm="0">
                                          <p:val>
                                            <p:fltVal val="360"/>
                                          </p:val>
                                        </p:tav>
                                        <p:tav tm="100000">
                                          <p:val>
                                            <p:fltVal val="0"/>
                                          </p:val>
                                        </p:tav>
                                      </p:tavLst>
                                    </p:anim>
                                    <p:animEffect transition="in" filter="fade">
                                      <p:cBhvr>
                                        <p:cTn id="81" dur="500"/>
                                        <p:tgtEl>
                                          <p:spTgt spid="2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1000"/>
                            </p:stCondLst>
                            <p:childTnLst>
                              <p:par>
                                <p:cTn id="87" presetID="10" presetClass="entr" presetSubtype="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15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3294063" y="4549800"/>
            <a:ext cx="874713" cy="788987"/>
            <a:chOff x="3294063" y="4620138"/>
            <a:chExt cx="874713" cy="788987"/>
          </a:xfrm>
          <a:solidFill>
            <a:srgbClr val="38542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38542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38542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pic>
        <p:nvPicPr>
          <p:cNvPr id="47" name="Picture 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9676" y="4880000"/>
            <a:ext cx="46656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444947" cy="369332"/>
            </a:xfrm>
            <a:prstGeom prst="rect">
              <a:avLst/>
            </a:prstGeom>
            <a:noFill/>
          </p:spPr>
          <p:txBody>
            <a:bodyPr wrap="none" rtlCol="0">
              <a:spAutoFit/>
            </a:bodyPr>
            <a:lstStyle/>
            <a:p>
              <a:r>
                <a:rPr lang="en-US" b="1" smtClean="0"/>
                <a:t>Reading Book</a:t>
              </a:r>
              <a:endParaRPr lang="en-GB" b="1"/>
            </a:p>
          </p:txBody>
        </p:sp>
        <p:sp>
          <p:nvSpPr>
            <p:cNvPr id="90" name="Rectangle 89"/>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084079" cy="369332"/>
            </a:xfrm>
            <a:prstGeom prst="rect">
              <a:avLst/>
            </a:prstGeom>
            <a:noFill/>
          </p:spPr>
          <p:txBody>
            <a:bodyPr wrap="none" rtlCol="0">
              <a:spAutoFit/>
            </a:bodyPr>
            <a:lstStyle/>
            <a:p>
              <a:r>
                <a:rPr lang="en-US" b="1" smtClean="0"/>
                <a:t>Education</a:t>
              </a:r>
              <a:endParaRPr lang="en-GB" b="1"/>
            </a:p>
          </p:txBody>
        </p:sp>
        <p:sp>
          <p:nvSpPr>
            <p:cNvPr id="93" name="Rectangle 92"/>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795410" cy="369332"/>
            </a:xfrm>
            <a:prstGeom prst="rect">
              <a:avLst/>
            </a:prstGeom>
            <a:noFill/>
          </p:spPr>
          <p:txBody>
            <a:bodyPr wrap="none" rtlCol="0">
              <a:spAutoFit/>
            </a:bodyPr>
            <a:lstStyle/>
            <a:p>
              <a:pPr algn="r"/>
              <a:r>
                <a:rPr lang="en-US" b="1" smtClean="0"/>
                <a:t>Design</a:t>
              </a:r>
              <a:endParaRPr lang="en-GB" b="1"/>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067728" cy="369332"/>
            </a:xfrm>
            <a:prstGeom prst="rect">
              <a:avLst/>
            </a:prstGeom>
            <a:noFill/>
          </p:spPr>
          <p:txBody>
            <a:bodyPr wrap="none" rtlCol="0">
              <a:spAutoFit/>
            </a:bodyPr>
            <a:lstStyle/>
            <a:p>
              <a:pPr algn="r"/>
              <a:r>
                <a:rPr lang="en-US" b="1" smtClean="0"/>
                <a:t>Searching</a:t>
              </a:r>
              <a:endParaRPr lang="en-GB" b="1"/>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72A0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82666"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85" name="Rectangle 84"/>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97" name="Rectangle 96"/>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783363"/>
            <a:chOff x="1599391" y="5777848"/>
            <a:chExt cx="1634838" cy="783363"/>
          </a:xfrm>
        </p:grpSpPr>
        <p:sp>
          <p:nvSpPr>
            <p:cNvPr id="41" name="TextBox 40"/>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2" name="Rectangle 41"/>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3" name="Group 42"/>
          <p:cNvGrpSpPr/>
          <p:nvPr/>
        </p:nvGrpSpPr>
        <p:grpSpPr>
          <a:xfrm>
            <a:off x="4391890" y="5792940"/>
            <a:ext cx="1634838" cy="783363"/>
            <a:chOff x="1599391" y="5777848"/>
            <a:chExt cx="1634838" cy="783363"/>
          </a:xfrm>
        </p:grpSpPr>
        <p:sp>
          <p:nvSpPr>
            <p:cNvPr id="44" name="TextBox 43"/>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5" name="Rectangle 44"/>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6" name="Group 45"/>
          <p:cNvGrpSpPr/>
          <p:nvPr/>
        </p:nvGrpSpPr>
        <p:grpSpPr>
          <a:xfrm>
            <a:off x="7191043" y="5792940"/>
            <a:ext cx="1634838" cy="783363"/>
            <a:chOff x="1599391" y="5777848"/>
            <a:chExt cx="1634838" cy="783363"/>
          </a:xfrm>
        </p:grpSpPr>
        <p:sp>
          <p:nvSpPr>
            <p:cNvPr id="47" name="TextBox 46"/>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8" name="Rectangle 47"/>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9" name="Group 48"/>
          <p:cNvGrpSpPr/>
          <p:nvPr/>
        </p:nvGrpSpPr>
        <p:grpSpPr>
          <a:xfrm>
            <a:off x="9986869" y="5792940"/>
            <a:ext cx="1634838" cy="783363"/>
            <a:chOff x="1599391" y="5777848"/>
            <a:chExt cx="1634838" cy="783363"/>
          </a:xfrm>
        </p:grpSpPr>
        <p:sp>
          <p:nvSpPr>
            <p:cNvPr id="50" name="TextBox 49"/>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51" name="Rectangle 50"/>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sp>
        <p:nvSpPr>
          <p:cNvPr id="52" name="TextBox 51"/>
          <p:cNvSpPr txBox="1"/>
          <p:nvPr/>
        </p:nvSpPr>
        <p:spPr>
          <a:xfrm>
            <a:off x="7032568" y="1936733"/>
            <a:ext cx="1404102" cy="369332"/>
          </a:xfrm>
          <a:prstGeom prst="rect">
            <a:avLst/>
          </a:prstGeom>
          <a:noFill/>
        </p:spPr>
        <p:txBody>
          <a:bodyPr wrap="none" rtlCol="0">
            <a:spAutoFit/>
          </a:bodyPr>
          <a:lstStyle/>
          <a:p>
            <a:r>
              <a:rPr lang="en-US" b="1" smtClean="0"/>
              <a:t>Data Analysis</a:t>
            </a:r>
            <a:endParaRPr lang="en-GB" b="1"/>
          </a:p>
        </p:txBody>
      </p:sp>
      <p:sp>
        <p:nvSpPr>
          <p:cNvPr id="53" name="Rectangle 52"/>
          <p:cNvSpPr/>
          <p:nvPr/>
        </p:nvSpPr>
        <p:spPr>
          <a:xfrm>
            <a:off x="7038108" y="2290097"/>
            <a:ext cx="4476669"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229981"/>
            <a:chOff x="7032568" y="3292859"/>
            <a:chExt cx="4383735" cy="1229981"/>
          </a:xfrm>
        </p:grpSpPr>
        <p:sp>
          <p:nvSpPr>
            <p:cNvPr id="54" name="Rectangle 53"/>
            <p:cNvSpPr/>
            <p:nvPr/>
          </p:nvSpPr>
          <p:spPr>
            <a:xfrm>
              <a:off x="7032568" y="3292859"/>
              <a:ext cx="4383735" cy="122998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34160"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02</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4</a:t>
              </a:r>
            </a:p>
          </p:txBody>
        </p:sp>
        <p:sp>
          <p:nvSpPr>
            <p:cNvPr id="39" name="Rectangle 38"/>
            <p:cNvSpPr/>
            <p:nvPr/>
          </p:nvSpPr>
          <p:spPr>
            <a:xfrm>
              <a:off x="2679705" y="3334638"/>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grpSp>
      <p:sp>
        <p:nvSpPr>
          <p:cNvPr id="42" name="TextBox 41"/>
          <p:cNvSpPr txBox="1"/>
          <p:nvPr/>
        </p:nvSpPr>
        <p:spPr>
          <a:xfrm>
            <a:off x="6550547" y="1726179"/>
            <a:ext cx="1507144" cy="1015663"/>
          </a:xfrm>
          <a:prstGeom prst="rect">
            <a:avLst/>
          </a:prstGeom>
          <a:noFill/>
        </p:spPr>
        <p:txBody>
          <a:bodyPr wrap="none" rtlCol="0">
            <a:spAutoFit/>
          </a:bodyPr>
          <a:lstStyle/>
          <a:p>
            <a:r>
              <a:rPr lang="en-US" sz="6000" smtClean="0">
                <a:solidFill>
                  <a:srgbClr val="385424"/>
                </a:solidFill>
              </a:rPr>
              <a:t>85%</a:t>
            </a:r>
          </a:p>
        </p:txBody>
      </p:sp>
      <p:sp>
        <p:nvSpPr>
          <p:cNvPr id="43" name="TextBox 42"/>
          <p:cNvSpPr txBox="1"/>
          <p:nvPr/>
        </p:nvSpPr>
        <p:spPr>
          <a:xfrm>
            <a:off x="7984155" y="2114132"/>
            <a:ext cx="2070118" cy="461665"/>
          </a:xfrm>
          <a:prstGeom prst="rect">
            <a:avLst/>
          </a:prstGeom>
          <a:noFill/>
        </p:spPr>
        <p:txBody>
          <a:bodyPr wrap="none" rtlCol="0">
            <a:spAutoFit/>
          </a:bodyPr>
          <a:lstStyle/>
          <a:p>
            <a:r>
              <a:rPr lang="en-US" sz="2400" b="1" smtClean="0"/>
              <a:t>DATA DIAGRAM</a:t>
            </a:r>
            <a:endParaRPr lang="en-GB" sz="2400" b="1"/>
          </a:p>
        </p:txBody>
      </p:sp>
      <p:sp>
        <p:nvSpPr>
          <p:cNvPr id="44" name="Rectangle 43"/>
          <p:cNvSpPr/>
          <p:nvPr/>
        </p:nvSpPr>
        <p:spPr>
          <a:xfrm>
            <a:off x="6550547" y="2604098"/>
            <a:ext cx="4151208"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15874" cy="338554"/>
          </a:xfrm>
          <a:prstGeom prst="rect">
            <a:avLst/>
          </a:prstGeom>
          <a:noFill/>
        </p:spPr>
        <p:txBody>
          <a:bodyPr wrap="none" rtlCol="0">
            <a:spAutoFit/>
          </a:bodyPr>
          <a:lstStyle/>
          <a:p>
            <a:r>
              <a:rPr lang="en-US" sz="1600" b="1" smtClean="0"/>
              <a:t>Clock</a:t>
            </a:r>
            <a:endParaRPr lang="en-GB" sz="1600" b="1"/>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smtClean="0">
                <a:solidFill>
                  <a:srgbClr val="385424"/>
                </a:solidFill>
              </a:rPr>
              <a:t>80%</a:t>
            </a:r>
          </a:p>
        </p:txBody>
      </p:sp>
      <p:sp>
        <p:nvSpPr>
          <p:cNvPr id="55" name="TextBox 54"/>
          <p:cNvSpPr txBox="1"/>
          <p:nvPr/>
        </p:nvSpPr>
        <p:spPr>
          <a:xfrm>
            <a:off x="9863599" y="3794399"/>
            <a:ext cx="661078" cy="338554"/>
          </a:xfrm>
          <a:prstGeom prst="rect">
            <a:avLst/>
          </a:prstGeom>
          <a:noFill/>
        </p:spPr>
        <p:txBody>
          <a:bodyPr wrap="none" rtlCol="0">
            <a:spAutoFit/>
          </a:bodyPr>
          <a:lstStyle/>
          <a:p>
            <a:r>
              <a:rPr lang="en-US" sz="1600" b="1" smtClean="0"/>
              <a:t>Pencil</a:t>
            </a:r>
            <a:endParaRPr lang="en-GB" sz="1600" b="1"/>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385424"/>
                </a:solidFill>
              </a:rPr>
              <a:t>60%</a:t>
            </a:r>
          </a:p>
        </p:txBody>
      </p:sp>
      <p:sp>
        <p:nvSpPr>
          <p:cNvPr id="57" name="TextBox 56"/>
          <p:cNvSpPr txBox="1"/>
          <p:nvPr/>
        </p:nvSpPr>
        <p:spPr>
          <a:xfrm>
            <a:off x="7309768" y="5241382"/>
            <a:ext cx="518283" cy="338554"/>
          </a:xfrm>
          <a:prstGeom prst="rect">
            <a:avLst/>
          </a:prstGeom>
          <a:noFill/>
        </p:spPr>
        <p:txBody>
          <a:bodyPr wrap="none" rtlCol="0">
            <a:spAutoFit/>
          </a:bodyPr>
          <a:lstStyle/>
          <a:p>
            <a:r>
              <a:rPr lang="en-US" sz="1600" b="1" smtClean="0"/>
              <a:t>CEO</a:t>
            </a:r>
            <a:endParaRPr lang="en-GB" sz="1600" b="1"/>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385424"/>
                </a:solidFill>
              </a:rPr>
              <a:t>93%</a:t>
            </a:r>
          </a:p>
        </p:txBody>
      </p:sp>
      <p:sp>
        <p:nvSpPr>
          <p:cNvPr id="59" name="TextBox 58"/>
          <p:cNvSpPr txBox="1"/>
          <p:nvPr/>
        </p:nvSpPr>
        <p:spPr>
          <a:xfrm>
            <a:off x="9856185" y="5241382"/>
            <a:ext cx="532518" cy="338554"/>
          </a:xfrm>
          <a:prstGeom prst="rect">
            <a:avLst/>
          </a:prstGeom>
          <a:noFill/>
        </p:spPr>
        <p:txBody>
          <a:bodyPr wrap="none" rtlCol="0">
            <a:spAutoFit/>
          </a:bodyPr>
          <a:lstStyle/>
          <a:p>
            <a:r>
              <a:rPr lang="en-US" sz="1600" b="1" smtClean="0"/>
              <a:t>Idea</a:t>
            </a:r>
            <a:endParaRPr lang="en-GB" sz="1600" b="1"/>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38542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2" name="Rectangle 61"/>
          <p:cNvSpPr/>
          <p:nvPr/>
        </p:nvSpPr>
        <p:spPr>
          <a:xfrm>
            <a:off x="6583669"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3" name="Rectangle 62"/>
          <p:cNvSpPr/>
          <p:nvPr/>
        </p:nvSpPr>
        <p:spPr>
          <a:xfrm>
            <a:off x="911010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4" name="Rectangle 63"/>
          <p:cNvSpPr/>
          <p:nvPr/>
        </p:nvSpPr>
        <p:spPr>
          <a:xfrm>
            <a:off x="9104297"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4" name="图片 1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039" y="2082019"/>
            <a:ext cx="534573" cy="21418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190625" cy="398780"/>
          </a:xfrm>
          <a:prstGeom prst="rect">
            <a:avLst/>
          </a:prstGeom>
          <a:noFill/>
        </p:spPr>
        <p:txBody>
          <a:bodyPr wrap="none" rtlCol="0">
            <a:spAutoFit/>
          </a:bodyPr>
          <a:lstStyle/>
          <a:p>
            <a:r>
              <a:rPr lang="en-US" sz="2000" smtClean="0">
                <a:solidFill>
                  <a:srgbClr val="38542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3" name="TextBox 32"/>
          <p:cNvSpPr txBox="1"/>
          <p:nvPr/>
        </p:nvSpPr>
        <p:spPr>
          <a:xfrm>
            <a:off x="7267135" y="4807965"/>
            <a:ext cx="1190625" cy="398780"/>
          </a:xfrm>
          <a:prstGeom prst="rect">
            <a:avLst/>
          </a:prstGeom>
          <a:noFill/>
        </p:spPr>
        <p:txBody>
          <a:bodyPr wrap="none" rtlCol="0">
            <a:spAutoFit/>
          </a:bodyPr>
          <a:lstStyle/>
          <a:p>
            <a:r>
              <a:rPr lang="en-US" sz="2000" smtClean="0">
                <a:solidFill>
                  <a:srgbClr val="38542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797182"/>
            <a:chOff x="2668905" y="5001638"/>
            <a:chExt cx="2389621" cy="797182"/>
          </a:xfrm>
        </p:grpSpPr>
        <p:sp>
          <p:nvSpPr>
            <p:cNvPr id="149" name="TextBox 148"/>
            <p:cNvSpPr txBox="1"/>
            <p:nvPr/>
          </p:nvSpPr>
          <p:spPr>
            <a:xfrm>
              <a:off x="2668905" y="5001638"/>
              <a:ext cx="1113125" cy="369332"/>
            </a:xfrm>
            <a:prstGeom prst="rect">
              <a:avLst/>
            </a:prstGeom>
            <a:noFill/>
          </p:spPr>
          <p:txBody>
            <a:bodyPr wrap="none" rtlCol="0">
              <a:spAutoFit/>
            </a:bodyPr>
            <a:lstStyle/>
            <a:p>
              <a:r>
                <a:rPr lang="en-US" b="1" smtClean="0"/>
                <a:t>Diagram 1</a:t>
              </a:r>
              <a:endParaRPr lang="en-GB" b="1"/>
            </a:p>
          </p:txBody>
        </p:sp>
        <p:sp>
          <p:nvSpPr>
            <p:cNvPr id="163" name="Rectangle 16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5" name="Group 164"/>
          <p:cNvGrpSpPr/>
          <p:nvPr/>
        </p:nvGrpSpPr>
        <p:grpSpPr>
          <a:xfrm>
            <a:off x="2100869" y="2617947"/>
            <a:ext cx="2389621" cy="797182"/>
            <a:chOff x="2668905" y="5001638"/>
            <a:chExt cx="2389621" cy="797182"/>
          </a:xfrm>
        </p:grpSpPr>
        <p:sp>
          <p:nvSpPr>
            <p:cNvPr id="166" name="TextBox 165"/>
            <p:cNvSpPr txBox="1"/>
            <p:nvPr/>
          </p:nvSpPr>
          <p:spPr>
            <a:xfrm>
              <a:off x="2668905" y="5001638"/>
              <a:ext cx="1113125" cy="369332"/>
            </a:xfrm>
            <a:prstGeom prst="rect">
              <a:avLst/>
            </a:prstGeom>
            <a:noFill/>
          </p:spPr>
          <p:txBody>
            <a:bodyPr wrap="none" rtlCol="0">
              <a:spAutoFit/>
            </a:bodyPr>
            <a:lstStyle/>
            <a:p>
              <a:r>
                <a:rPr lang="en-US" b="1" smtClean="0"/>
                <a:t>Diagram 2</a:t>
              </a:r>
              <a:endParaRPr lang="en-GB" b="1"/>
            </a:p>
          </p:txBody>
        </p:sp>
        <p:sp>
          <p:nvSpPr>
            <p:cNvPr id="167" name="Rectangle 166"/>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8" name="Group 167"/>
          <p:cNvGrpSpPr/>
          <p:nvPr/>
        </p:nvGrpSpPr>
        <p:grpSpPr>
          <a:xfrm>
            <a:off x="2100869" y="3644286"/>
            <a:ext cx="2389621" cy="797182"/>
            <a:chOff x="2668905" y="5001638"/>
            <a:chExt cx="2389621" cy="797182"/>
          </a:xfrm>
        </p:grpSpPr>
        <p:sp>
          <p:nvSpPr>
            <p:cNvPr id="169" name="TextBox 168"/>
            <p:cNvSpPr txBox="1"/>
            <p:nvPr/>
          </p:nvSpPr>
          <p:spPr>
            <a:xfrm>
              <a:off x="2668905" y="5001638"/>
              <a:ext cx="1113125" cy="369332"/>
            </a:xfrm>
            <a:prstGeom prst="rect">
              <a:avLst/>
            </a:prstGeom>
            <a:noFill/>
          </p:spPr>
          <p:txBody>
            <a:bodyPr wrap="none" rtlCol="0">
              <a:spAutoFit/>
            </a:bodyPr>
            <a:lstStyle/>
            <a:p>
              <a:r>
                <a:rPr lang="en-US" b="1" smtClean="0"/>
                <a:t>Diagram 3</a:t>
              </a:r>
              <a:endParaRPr lang="en-GB" b="1"/>
            </a:p>
          </p:txBody>
        </p:sp>
        <p:sp>
          <p:nvSpPr>
            <p:cNvPr id="170" name="Rectangle 169"/>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1" name="Group 170"/>
          <p:cNvGrpSpPr/>
          <p:nvPr/>
        </p:nvGrpSpPr>
        <p:grpSpPr>
          <a:xfrm>
            <a:off x="2100869" y="4555173"/>
            <a:ext cx="2389621" cy="797182"/>
            <a:chOff x="2668905" y="5001638"/>
            <a:chExt cx="2389621" cy="797182"/>
          </a:xfrm>
        </p:grpSpPr>
        <p:sp>
          <p:nvSpPr>
            <p:cNvPr id="172" name="TextBox 171"/>
            <p:cNvSpPr txBox="1"/>
            <p:nvPr/>
          </p:nvSpPr>
          <p:spPr>
            <a:xfrm>
              <a:off x="2668905" y="5001638"/>
              <a:ext cx="1113125" cy="369332"/>
            </a:xfrm>
            <a:prstGeom prst="rect">
              <a:avLst/>
            </a:prstGeom>
            <a:noFill/>
          </p:spPr>
          <p:txBody>
            <a:bodyPr wrap="none" rtlCol="0">
              <a:spAutoFit/>
            </a:bodyPr>
            <a:lstStyle/>
            <a:p>
              <a:r>
                <a:rPr lang="en-US" b="1" smtClean="0"/>
                <a:t>Diagram 4</a:t>
              </a:r>
              <a:endParaRPr lang="en-GB" b="1"/>
            </a:p>
          </p:txBody>
        </p:sp>
        <p:sp>
          <p:nvSpPr>
            <p:cNvPr id="173" name="Rectangle 17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4" name="Group 173"/>
          <p:cNvGrpSpPr/>
          <p:nvPr/>
        </p:nvGrpSpPr>
        <p:grpSpPr>
          <a:xfrm>
            <a:off x="2100869" y="5492507"/>
            <a:ext cx="2389621" cy="797182"/>
            <a:chOff x="2668905" y="5001638"/>
            <a:chExt cx="2389621" cy="797182"/>
          </a:xfrm>
        </p:grpSpPr>
        <p:sp>
          <p:nvSpPr>
            <p:cNvPr id="175" name="TextBox 174"/>
            <p:cNvSpPr txBox="1"/>
            <p:nvPr/>
          </p:nvSpPr>
          <p:spPr>
            <a:xfrm>
              <a:off x="2668905" y="5001638"/>
              <a:ext cx="1113125" cy="369332"/>
            </a:xfrm>
            <a:prstGeom prst="rect">
              <a:avLst/>
            </a:prstGeom>
            <a:noFill/>
          </p:spPr>
          <p:txBody>
            <a:bodyPr wrap="none" rtlCol="0">
              <a:spAutoFit/>
            </a:bodyPr>
            <a:lstStyle/>
            <a:p>
              <a:r>
                <a:rPr lang="en-US" b="1" smtClean="0"/>
                <a:t>Diagram 5</a:t>
              </a:r>
              <a:endParaRPr lang="en-GB" b="1"/>
            </a:p>
          </p:txBody>
        </p:sp>
        <p:sp>
          <p:nvSpPr>
            <p:cNvPr id="176" name="Rectangle 175"/>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chemeClr val="accent3"/>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C8CE9F"/>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CBD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blipFill rotWithShape="1">
              <a:blip r:embed="rId3" cstate="print"/>
              <a:stretch>
                <a:fillRect/>
              </a:stretch>
            </a:bli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148590"/>
            <a:chOff x="8647438" y="2306010"/>
            <a:chExt cx="2990246" cy="1148590"/>
          </a:xfrm>
        </p:grpSpPr>
        <p:sp>
          <p:nvSpPr>
            <p:cNvPr id="29" name="Rectangle 28"/>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837089" cy="369332"/>
            </a:xfrm>
            <a:prstGeom prst="rect">
              <a:avLst/>
            </a:prstGeom>
            <a:noFill/>
          </p:spPr>
          <p:txBody>
            <a:bodyPr wrap="none" rtlCol="0">
              <a:spAutoFit/>
            </a:bodyPr>
            <a:lstStyle/>
            <a:p>
              <a:r>
                <a:rPr lang="en-US" b="1" smtClean="0"/>
                <a:t>PENCIL</a:t>
              </a:r>
              <a:endParaRPr lang="en-GB" b="1"/>
            </a:p>
          </p:txBody>
        </p:sp>
      </p:grpSp>
      <p:grpSp>
        <p:nvGrpSpPr>
          <p:cNvPr id="32" name="Group 31"/>
          <p:cNvGrpSpPr/>
          <p:nvPr/>
        </p:nvGrpSpPr>
        <p:grpSpPr>
          <a:xfrm>
            <a:off x="8715831" y="4409614"/>
            <a:ext cx="2990246" cy="1148590"/>
            <a:chOff x="8647438" y="2306010"/>
            <a:chExt cx="2990246" cy="1148590"/>
          </a:xfrm>
        </p:grpSpPr>
        <p:sp>
          <p:nvSpPr>
            <p:cNvPr id="33" name="Rectangle 32"/>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795859" cy="369332"/>
            </a:xfrm>
            <a:prstGeom prst="rect">
              <a:avLst/>
            </a:prstGeom>
            <a:noFill/>
          </p:spPr>
          <p:txBody>
            <a:bodyPr wrap="none" rtlCol="0">
              <a:spAutoFit/>
            </a:bodyPr>
            <a:lstStyle/>
            <a:p>
              <a:r>
                <a:rPr lang="en-US" b="1" smtClean="0"/>
                <a:t>AGREE</a:t>
              </a:r>
              <a:endParaRPr lang="en-GB" b="1"/>
            </a:p>
          </p:txBody>
        </p:sp>
      </p:grpSp>
      <p:grpSp>
        <p:nvGrpSpPr>
          <p:cNvPr id="35" name="Group 34"/>
          <p:cNvGrpSpPr/>
          <p:nvPr/>
        </p:nvGrpSpPr>
        <p:grpSpPr>
          <a:xfrm flipH="1">
            <a:off x="488284" y="4409614"/>
            <a:ext cx="2990246" cy="1148590"/>
            <a:chOff x="8647438" y="2306010"/>
            <a:chExt cx="2990246" cy="1148590"/>
          </a:xfrm>
        </p:grpSpPr>
        <p:sp>
          <p:nvSpPr>
            <p:cNvPr id="36" name="Rectangle 35"/>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133645" cy="369332"/>
            </a:xfrm>
            <a:prstGeom prst="rect">
              <a:avLst/>
            </a:prstGeom>
            <a:noFill/>
          </p:spPr>
          <p:txBody>
            <a:bodyPr wrap="none" rtlCol="0">
              <a:spAutoFit/>
            </a:bodyPr>
            <a:lstStyle/>
            <a:p>
              <a:pPr algn="r"/>
              <a:r>
                <a:rPr lang="en-US" b="1" smtClean="0"/>
                <a:t>AIR PLANE</a:t>
              </a:r>
              <a:endParaRPr lang="en-GB" b="1"/>
            </a:p>
          </p:txBody>
        </p:sp>
      </p:grpSp>
      <p:grpSp>
        <p:nvGrpSpPr>
          <p:cNvPr id="38" name="Group 37"/>
          <p:cNvGrpSpPr/>
          <p:nvPr/>
        </p:nvGrpSpPr>
        <p:grpSpPr>
          <a:xfrm flipH="1">
            <a:off x="488284" y="2086955"/>
            <a:ext cx="2990246" cy="1148590"/>
            <a:chOff x="8647438" y="2306010"/>
            <a:chExt cx="2990246" cy="1148590"/>
          </a:xfrm>
        </p:grpSpPr>
        <p:sp>
          <p:nvSpPr>
            <p:cNvPr id="39" name="Rectangle 38"/>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355820" cy="369332"/>
            </a:xfrm>
            <a:prstGeom prst="rect">
              <a:avLst/>
            </a:prstGeom>
            <a:noFill/>
          </p:spPr>
          <p:txBody>
            <a:bodyPr wrap="none" rtlCol="0">
              <a:spAutoFit/>
            </a:bodyPr>
            <a:lstStyle/>
            <a:p>
              <a:pPr algn="r"/>
              <a:r>
                <a:rPr lang="en-US" b="1" smtClean="0"/>
                <a:t>BRIGHT IDEA</a:t>
              </a:r>
              <a:endParaRPr lang="en-GB" b="1"/>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C8C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38542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D3DCBA"/>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38542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smtClean="0">
                  <a:solidFill>
                    <a:schemeClr val="bg2"/>
                  </a:solidFill>
                </a:rPr>
                <a:t>14%</a:t>
              </a:r>
              <a:endParaRPr lang="en-GB" b="1">
                <a:solidFill>
                  <a:schemeClr val="bg2"/>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smtClean="0">
                  <a:solidFill>
                    <a:schemeClr val="bg2"/>
                  </a:solidFill>
                </a:rPr>
                <a:t>35%</a:t>
              </a:r>
              <a:endParaRPr lang="en-GB" b="1">
                <a:solidFill>
                  <a:schemeClr val="bg2"/>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1827039" cy="461665"/>
          </a:xfrm>
          <a:prstGeom prst="rect">
            <a:avLst/>
          </a:prstGeom>
          <a:noFill/>
        </p:spPr>
        <p:txBody>
          <a:bodyPr wrap="none" rtlCol="0">
            <a:spAutoFit/>
          </a:bodyPr>
          <a:lstStyle/>
          <a:p>
            <a:r>
              <a:rPr lang="en-US" sz="2400" b="1" smtClean="0"/>
              <a:t>Data Diagram</a:t>
            </a:r>
            <a:endParaRPr lang="en-GB" sz="2400" b="1"/>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40" name="Rectangle 39"/>
          <p:cNvSpPr/>
          <p:nvPr/>
        </p:nvSpPr>
        <p:spPr>
          <a:xfrm>
            <a:off x="6619051" y="2325184"/>
            <a:ext cx="4182234"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t>42%</a:t>
            </a:r>
            <a:endParaRPr lang="en-GB" sz="3200" b="1"/>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t>58%</a:t>
            </a:r>
            <a:endParaRPr lang="en-GB" sz="3200" b="1"/>
          </a:p>
        </p:txBody>
      </p:sp>
      <p:sp>
        <p:nvSpPr>
          <p:cNvPr id="43" name="Rectangle 42"/>
          <p:cNvSpPr/>
          <p:nvPr/>
        </p:nvSpPr>
        <p:spPr>
          <a:xfrm>
            <a:off x="6715572" y="4249731"/>
            <a:ext cx="1730518"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4" name="TextBox 43"/>
          <p:cNvSpPr txBox="1"/>
          <p:nvPr/>
        </p:nvSpPr>
        <p:spPr>
          <a:xfrm>
            <a:off x="7021860" y="3798189"/>
            <a:ext cx="928267" cy="369332"/>
          </a:xfrm>
          <a:prstGeom prst="rect">
            <a:avLst/>
          </a:prstGeom>
          <a:noFill/>
        </p:spPr>
        <p:txBody>
          <a:bodyPr wrap="none" rtlCol="0">
            <a:spAutoFit/>
          </a:bodyPr>
          <a:lstStyle/>
          <a:p>
            <a:pPr algn="ctr"/>
            <a:r>
              <a:rPr lang="en-US" b="1" smtClean="0"/>
              <a:t>Desktop</a:t>
            </a:r>
            <a:endParaRPr lang="en-GB" b="1"/>
          </a:p>
        </p:txBody>
      </p:sp>
      <p:sp>
        <p:nvSpPr>
          <p:cNvPr id="45" name="TextBox 44"/>
          <p:cNvSpPr txBox="1"/>
          <p:nvPr/>
        </p:nvSpPr>
        <p:spPr>
          <a:xfrm>
            <a:off x="9353554" y="3798189"/>
            <a:ext cx="822662" cy="369332"/>
          </a:xfrm>
          <a:prstGeom prst="rect">
            <a:avLst/>
          </a:prstGeom>
          <a:noFill/>
        </p:spPr>
        <p:txBody>
          <a:bodyPr wrap="none" rtlCol="0">
            <a:spAutoFit/>
          </a:bodyPr>
          <a:lstStyle/>
          <a:p>
            <a:pPr algn="ctr"/>
            <a:r>
              <a:rPr lang="en-US" b="1" smtClean="0"/>
              <a:t>Mobile</a:t>
            </a:r>
            <a:endParaRPr lang="en-GB" b="1"/>
          </a:p>
        </p:txBody>
      </p:sp>
      <p:sp>
        <p:nvSpPr>
          <p:cNvPr id="46" name="Rectangle 45"/>
          <p:cNvSpPr/>
          <p:nvPr/>
        </p:nvSpPr>
        <p:spPr>
          <a:xfrm>
            <a:off x="9167288" y="4249731"/>
            <a:ext cx="1763947"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03</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
          <p:cNvSpPr/>
          <p:nvPr/>
        </p:nvSpPr>
        <p:spPr>
          <a:xfrm>
            <a:off x="3309886" y="1654788"/>
            <a:ext cx="5551533" cy="3469707"/>
          </a:xfrm>
          <a:prstGeom prst="swooshArrow">
            <a:avLst>
              <a:gd name="adj1" fmla="val 25000"/>
              <a:gd name="adj2" fmla="val 25000"/>
            </a:avLst>
          </a:prstGeom>
          <a:solidFill>
            <a:schemeClr val="bg1">
              <a:lumMod val="7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smtClean="0"/>
              <a:t>2019</a:t>
            </a:r>
            <a:endParaRPr lang="en-US" b="1"/>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smtClean="0"/>
              <a:t>2018</a:t>
            </a:r>
            <a:endParaRPr lang="en-US" b="1"/>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smtClean="0"/>
              <a:t>2017</a:t>
            </a:r>
            <a:endParaRPr lang="en-GB" b="1"/>
          </a:p>
        </p:txBody>
      </p:sp>
      <p:sp>
        <p:nvSpPr>
          <p:cNvPr id="20" name="Rectangle 19"/>
          <p:cNvSpPr/>
          <p:nvPr/>
        </p:nvSpPr>
        <p:spPr>
          <a:xfrm>
            <a:off x="9101701" y="2225942"/>
            <a:ext cx="2199773" cy="646331"/>
          </a:xfrm>
          <a:prstGeom prst="rect">
            <a:avLst/>
          </a:prstGeom>
        </p:spPr>
        <p:txBody>
          <a:bodyPr wrap="square">
            <a:spAutoFit/>
          </a:bodyPr>
          <a:lstStyle/>
          <a:p>
            <a:r>
              <a:rPr lang="en-GB" sz="1200"/>
              <a:t>Lorem ipsum dolor sit amet, consectetur adipiscing elit. Integer dolor quam, </a:t>
            </a:r>
            <a:r>
              <a:rPr lang="en-GB" sz="1200" smtClean="0"/>
              <a:t>pretium</a:t>
            </a:r>
          </a:p>
        </p:txBody>
      </p:sp>
      <p:sp>
        <p:nvSpPr>
          <p:cNvPr id="21" name="TextBox 20"/>
          <p:cNvSpPr txBox="1"/>
          <p:nvPr/>
        </p:nvSpPr>
        <p:spPr>
          <a:xfrm>
            <a:off x="9101701" y="1890871"/>
            <a:ext cx="2055178" cy="369332"/>
          </a:xfrm>
          <a:prstGeom prst="rect">
            <a:avLst/>
          </a:prstGeom>
          <a:noFill/>
        </p:spPr>
        <p:txBody>
          <a:bodyPr wrap="none" rtlCol="0">
            <a:spAutoFit/>
          </a:bodyPr>
          <a:lstStyle/>
          <a:p>
            <a:r>
              <a:rPr lang="en-US" b="1" smtClean="0"/>
              <a:t>Complete &amp; Success</a:t>
            </a:r>
            <a:endParaRPr lang="en-GB" b="1"/>
          </a:p>
        </p:txBody>
      </p:sp>
      <p:sp>
        <p:nvSpPr>
          <p:cNvPr id="23" name="TextBox 22"/>
          <p:cNvSpPr txBox="1"/>
          <p:nvPr/>
        </p:nvSpPr>
        <p:spPr>
          <a:xfrm>
            <a:off x="2885253" y="5212036"/>
            <a:ext cx="652743" cy="369332"/>
          </a:xfrm>
          <a:prstGeom prst="rect">
            <a:avLst/>
          </a:prstGeom>
          <a:noFill/>
        </p:spPr>
        <p:txBody>
          <a:bodyPr wrap="none" rtlCol="0">
            <a:spAutoFit/>
          </a:bodyPr>
          <a:lstStyle/>
          <a:p>
            <a:pPr algn="ctr"/>
            <a:r>
              <a:rPr lang="en-US" b="1" smtClean="0"/>
              <a:t>2012</a:t>
            </a:r>
            <a:endParaRPr lang="en-GB" b="1"/>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t>Lorem ipsum dolor sit amet, consectetur adipiscing elit. Integer dolor quam, </a:t>
            </a:r>
            <a:r>
              <a:rPr lang="en-GB" sz="1200" smtClean="0"/>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080745" cy="369332"/>
            </a:xfrm>
            <a:prstGeom prst="rect">
              <a:avLst/>
            </a:prstGeom>
            <a:noFill/>
          </p:spPr>
          <p:txBody>
            <a:bodyPr wrap="none" rtlCol="0">
              <a:spAutoFit/>
            </a:bodyPr>
            <a:lstStyle/>
            <a:p>
              <a:r>
                <a:rPr lang="en-US" b="1" smtClean="0"/>
                <a:t>Teal Color</a:t>
              </a:r>
              <a:endParaRPr lang="en-GB" b="1"/>
            </a:p>
          </p:txBody>
        </p:sp>
        <p:sp>
          <p:nvSpPr>
            <p:cNvPr id="27" name="Rectangle 26"/>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151277" cy="369332"/>
            </a:xfrm>
            <a:prstGeom prst="rect">
              <a:avLst/>
            </a:prstGeom>
            <a:noFill/>
          </p:spPr>
          <p:txBody>
            <a:bodyPr wrap="none" rtlCol="0">
              <a:spAutoFit/>
            </a:bodyPr>
            <a:lstStyle/>
            <a:p>
              <a:r>
                <a:rPr lang="en-US" b="1" smtClean="0"/>
                <a:t>Gold Color</a:t>
              </a:r>
              <a:endParaRPr lang="en-GB" b="1"/>
            </a:p>
          </p:txBody>
        </p:sp>
        <p:sp>
          <p:nvSpPr>
            <p:cNvPr id="30" name="Rectangle 29"/>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3" name="Rectangle 32"/>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6" name="Rectangle 35"/>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5" name="Group 4"/>
          <p:cNvGrpSpPr/>
          <p:nvPr/>
        </p:nvGrpSpPr>
        <p:grpSpPr>
          <a:xfrm>
            <a:off x="5966424" y="5581435"/>
            <a:ext cx="555357" cy="555357"/>
            <a:chOff x="5966424" y="5581435"/>
            <a:chExt cx="555357" cy="555357"/>
          </a:xfrm>
          <a:solidFill>
            <a:srgbClr val="38542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38542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38542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38542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1850122" cy="461665"/>
          </a:xfrm>
          <a:prstGeom prst="rect">
            <a:avLst/>
          </a:prstGeom>
          <a:noFill/>
        </p:spPr>
        <p:txBody>
          <a:bodyPr wrap="none" rtlCol="0">
            <a:spAutoFit/>
          </a:bodyPr>
          <a:lstStyle/>
          <a:p>
            <a:r>
              <a:rPr lang="en-US" sz="2400" b="1" smtClean="0"/>
              <a:t>Data Analysis </a:t>
            </a:r>
            <a:endParaRPr lang="en-GB" sz="2400" b="1"/>
          </a:p>
        </p:txBody>
      </p:sp>
      <p:sp>
        <p:nvSpPr>
          <p:cNvPr id="55" name="TextBox 54"/>
          <p:cNvSpPr txBox="1"/>
          <p:nvPr/>
        </p:nvSpPr>
        <p:spPr>
          <a:xfrm>
            <a:off x="825178" y="1785071"/>
            <a:ext cx="1351652" cy="1015663"/>
          </a:xfrm>
          <a:prstGeom prst="rect">
            <a:avLst/>
          </a:prstGeom>
          <a:noFill/>
        </p:spPr>
        <p:txBody>
          <a:bodyPr wrap="none" rtlCol="0">
            <a:spAutoFit/>
          </a:bodyPr>
          <a:lstStyle/>
          <a:p>
            <a:r>
              <a:rPr lang="en-US" sz="6000" smtClean="0">
                <a:solidFill>
                  <a:srgbClr val="38542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t>Lorem ipsum dolor sit amet, consectetur adipiscing elit. Nulla pretium, lacus ac aliquet </a:t>
            </a:r>
            <a:r>
              <a:rPr lang="en-GB" sz="1200" smtClean="0"/>
              <a:t>facilisis</a:t>
            </a:r>
            <a:endParaRPr lang="en-GB" sz="1200"/>
          </a:p>
        </p:txBody>
      </p:sp>
      <p:sp>
        <p:nvSpPr>
          <p:cNvPr id="57" name="Rectangle 56"/>
          <p:cNvSpPr/>
          <p:nvPr/>
        </p:nvSpPr>
        <p:spPr>
          <a:xfrm>
            <a:off x="825179" y="2599385"/>
            <a:ext cx="3486332" cy="646331"/>
          </a:xfrm>
          <a:prstGeom prst="rect">
            <a:avLst/>
          </a:prstGeom>
        </p:spPr>
        <p:txBody>
          <a:bodyPr wrap="square">
            <a:spAutoFit/>
          </a:bodyPr>
          <a:lstStyle/>
          <a:p>
            <a:r>
              <a:rPr lang="en-GB" sz="1200"/>
              <a:t>Lorem ipsum dolor sit amet, consectetur adipiscing elit. Nulla pretium, lacus ac aliquet facilisis, diam metus ultricies </a:t>
            </a:r>
            <a:r>
              <a:rPr lang="en-GB" sz="1200" smtClean="0"/>
              <a:t>nibh</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2" name="图片 11"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gradFill rotWithShape="1">
                <a:gsLst>
                  <a:gs pos="0">
                    <a:srgbClr val="385424"/>
                  </a:gs>
                  <a:gs pos="100000">
                    <a:schemeClr val="tx1">
                      <a:gamma/>
                      <a:tint val="51373"/>
                      <a:invGamma/>
                    </a:schemeClr>
                  </a:gs>
                </a:gsLst>
                <a:lin ang="270000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smtClean="0">
                <a:solidFill>
                  <a:srgbClr val="385424"/>
                </a:solidFill>
              </a:rPr>
              <a:t>75</a:t>
            </a:r>
            <a:r>
              <a:rPr lang="en-US" sz="3600" b="1" smtClean="0">
                <a:solidFill>
                  <a:srgbClr val="38542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385424"/>
                </a:solidFill>
              </a:rPr>
              <a:t>62</a:t>
            </a:r>
            <a:r>
              <a:rPr lang="en-US" sz="2000" b="1" smtClean="0">
                <a:solidFill>
                  <a:srgbClr val="385424"/>
                </a:solidFill>
              </a:rPr>
              <a:t>%</a:t>
            </a:r>
          </a:p>
        </p:txBody>
      </p:sp>
      <p:sp>
        <p:nvSpPr>
          <p:cNvPr id="23" name="TextBox 22"/>
          <p:cNvSpPr txBox="1"/>
          <p:nvPr/>
        </p:nvSpPr>
        <p:spPr>
          <a:xfrm>
            <a:off x="7587876" y="4611499"/>
            <a:ext cx="923651" cy="769441"/>
          </a:xfrm>
          <a:prstGeom prst="rect">
            <a:avLst/>
          </a:prstGeom>
          <a:noFill/>
        </p:spPr>
        <p:txBody>
          <a:bodyPr wrap="none" rtlCol="0">
            <a:spAutoFit/>
          </a:bodyPr>
          <a:lstStyle/>
          <a:p>
            <a:pPr algn="ctr"/>
            <a:r>
              <a:rPr lang="en-US" sz="4400" b="1" smtClean="0">
                <a:solidFill>
                  <a:srgbClr val="385424"/>
                </a:solidFill>
              </a:rPr>
              <a:t>53</a:t>
            </a:r>
            <a:r>
              <a:rPr lang="en-US" sz="2000" b="1" smtClean="0">
                <a:solidFill>
                  <a:srgbClr val="38542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799065" cy="369332"/>
            </a:xfrm>
            <a:prstGeom prst="rect">
              <a:avLst/>
            </a:prstGeom>
            <a:noFill/>
          </p:spPr>
          <p:txBody>
            <a:bodyPr wrap="none" rtlCol="0">
              <a:spAutoFit/>
            </a:bodyPr>
            <a:lstStyle/>
            <a:p>
              <a:r>
                <a:rPr lang="en-US" b="1" smtClean="0"/>
                <a:t>STEP 1</a:t>
              </a:r>
              <a:endParaRPr lang="en-GB" b="1"/>
            </a:p>
          </p:txBody>
        </p:sp>
        <p:sp>
          <p:nvSpPr>
            <p:cNvPr id="13" name="Rectangle 12"/>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787844" cy="369332"/>
            </a:xfrm>
            <a:prstGeom prst="rect">
              <a:avLst/>
            </a:prstGeom>
            <a:noFill/>
          </p:spPr>
          <p:txBody>
            <a:bodyPr wrap="none" rtlCol="0">
              <a:spAutoFit/>
            </a:bodyPr>
            <a:lstStyle/>
            <a:p>
              <a:r>
                <a:rPr lang="en-US" b="1" smtClean="0"/>
                <a:t>STEP 2</a:t>
              </a:r>
              <a:endParaRPr lang="en-GB" b="1"/>
            </a:p>
          </p:txBody>
        </p:sp>
        <p:sp>
          <p:nvSpPr>
            <p:cNvPr id="34" name="Rectangle 33"/>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a:t>
              </a:r>
              <a:r>
                <a:rPr lang="en-GB" sz="1200" smtClean="0"/>
                <a:t>pretiumeu </a:t>
              </a:r>
              <a:r>
                <a:rPr lang="en-GB" sz="1200"/>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787844" cy="369332"/>
            </a:xfrm>
            <a:prstGeom prst="rect">
              <a:avLst/>
            </a:prstGeom>
            <a:noFill/>
          </p:spPr>
          <p:txBody>
            <a:bodyPr wrap="none" rtlCol="0">
              <a:spAutoFit/>
            </a:bodyPr>
            <a:lstStyle/>
            <a:p>
              <a:r>
                <a:rPr lang="en-US" b="1" smtClean="0"/>
                <a:t>STEP 3</a:t>
              </a:r>
              <a:endParaRPr lang="en-GB" b="1"/>
            </a:p>
          </p:txBody>
        </p:sp>
        <p:sp>
          <p:nvSpPr>
            <p:cNvPr id="37" name="Rectangle 36"/>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 name="图片 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p:cNvSpPr txBox="1"/>
          <p:nvPr/>
        </p:nvSpPr>
        <p:spPr>
          <a:xfrm>
            <a:off x="6729632" y="1743547"/>
            <a:ext cx="720069" cy="646331"/>
          </a:xfrm>
          <a:prstGeom prst="rect">
            <a:avLst/>
          </a:prstGeom>
          <a:noFill/>
        </p:spPr>
        <p:txBody>
          <a:bodyPr wrap="none" rtlCol="0">
            <a:spAutoFit/>
          </a:bodyPr>
          <a:lstStyle/>
          <a:p>
            <a:r>
              <a:rPr lang="en-US" sz="3600" b="1" smtClean="0">
                <a:solidFill>
                  <a:srgbClr val="385424"/>
                </a:solidFill>
                <a:latin typeface="+mj-lt"/>
              </a:rPr>
              <a:t>01</a:t>
            </a:r>
          </a:p>
        </p:txBody>
      </p:sp>
      <p:sp>
        <p:nvSpPr>
          <p:cNvPr id="54" name="TextBox 53"/>
          <p:cNvSpPr txBox="1"/>
          <p:nvPr/>
        </p:nvSpPr>
        <p:spPr>
          <a:xfrm>
            <a:off x="6729632" y="2847443"/>
            <a:ext cx="720069" cy="646331"/>
          </a:xfrm>
          <a:prstGeom prst="rect">
            <a:avLst/>
          </a:prstGeom>
          <a:noFill/>
        </p:spPr>
        <p:txBody>
          <a:bodyPr wrap="none" rtlCol="0">
            <a:spAutoFit/>
          </a:bodyPr>
          <a:lstStyle/>
          <a:p>
            <a:r>
              <a:rPr lang="en-US" sz="3600" b="1" smtClean="0">
                <a:solidFill>
                  <a:srgbClr val="385424"/>
                </a:solidFill>
                <a:latin typeface="+mj-lt"/>
              </a:rPr>
              <a:t>02</a:t>
            </a:r>
          </a:p>
        </p:txBody>
      </p:sp>
      <p:sp>
        <p:nvSpPr>
          <p:cNvPr id="59" name="TextBox 58"/>
          <p:cNvSpPr txBox="1"/>
          <p:nvPr/>
        </p:nvSpPr>
        <p:spPr>
          <a:xfrm>
            <a:off x="6729632" y="3951339"/>
            <a:ext cx="720069" cy="646331"/>
          </a:xfrm>
          <a:prstGeom prst="rect">
            <a:avLst/>
          </a:prstGeom>
          <a:noFill/>
        </p:spPr>
        <p:txBody>
          <a:bodyPr wrap="none" rtlCol="0">
            <a:spAutoFit/>
          </a:bodyPr>
          <a:lstStyle/>
          <a:p>
            <a:r>
              <a:rPr lang="en-US" sz="3600" b="1" smtClean="0">
                <a:solidFill>
                  <a:srgbClr val="385424"/>
                </a:solidFill>
                <a:latin typeface="+mj-lt"/>
              </a:rPr>
              <a:t>03</a:t>
            </a:r>
          </a:p>
        </p:txBody>
      </p:sp>
      <p:sp>
        <p:nvSpPr>
          <p:cNvPr id="64" name="TextBox 63"/>
          <p:cNvSpPr txBox="1"/>
          <p:nvPr/>
        </p:nvSpPr>
        <p:spPr>
          <a:xfrm>
            <a:off x="6729632" y="5055849"/>
            <a:ext cx="720069" cy="646331"/>
          </a:xfrm>
          <a:prstGeom prst="rect">
            <a:avLst/>
          </a:prstGeom>
          <a:noFill/>
        </p:spPr>
        <p:txBody>
          <a:bodyPr wrap="none" rtlCol="0">
            <a:spAutoFit/>
          </a:bodyPr>
          <a:lstStyle/>
          <a:p>
            <a:r>
              <a:rPr lang="en-US" sz="3600" b="1" smtClean="0">
                <a:solidFill>
                  <a:srgbClr val="38542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23" name="TextBox 122"/>
            <p:cNvSpPr txBox="1"/>
            <p:nvPr/>
          </p:nvSpPr>
          <p:spPr>
            <a:xfrm>
              <a:off x="7594109" y="2408729"/>
              <a:ext cx="1380443" cy="369332"/>
            </a:xfrm>
            <a:prstGeom prst="rect">
              <a:avLst/>
            </a:prstGeom>
            <a:noFill/>
          </p:spPr>
          <p:txBody>
            <a:bodyPr wrap="none" rtlCol="0">
              <a:spAutoFit/>
            </a:bodyPr>
            <a:lstStyle/>
            <a:p>
              <a:r>
                <a:rPr lang="en-US" b="1" smtClean="0"/>
                <a:t>Web Analysis</a:t>
              </a:r>
              <a:endParaRPr lang="en-GB" b="1"/>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2" name="TextBox 131"/>
            <p:cNvSpPr txBox="1"/>
            <p:nvPr/>
          </p:nvSpPr>
          <p:spPr>
            <a:xfrm>
              <a:off x="7594109" y="2408729"/>
              <a:ext cx="1195261" cy="369332"/>
            </a:xfrm>
            <a:prstGeom prst="rect">
              <a:avLst/>
            </a:prstGeom>
            <a:noFill/>
          </p:spPr>
          <p:txBody>
            <a:bodyPr wrap="none" rtlCol="0">
              <a:spAutoFit/>
            </a:bodyPr>
            <a:lstStyle/>
            <a:p>
              <a:r>
                <a:rPr lang="en-US" b="1" smtClean="0"/>
                <a:t>Music Style</a:t>
              </a:r>
              <a:endParaRPr lang="en-GB" b="1"/>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5" name="TextBox 134"/>
            <p:cNvSpPr txBox="1"/>
            <p:nvPr/>
          </p:nvSpPr>
          <p:spPr>
            <a:xfrm>
              <a:off x="7594109" y="2408729"/>
              <a:ext cx="1315072" cy="369332"/>
            </a:xfrm>
            <a:prstGeom prst="rect">
              <a:avLst/>
            </a:prstGeom>
            <a:noFill/>
          </p:spPr>
          <p:txBody>
            <a:bodyPr wrap="none" rtlCol="0">
              <a:spAutoFit/>
            </a:bodyPr>
            <a:lstStyle/>
            <a:p>
              <a:r>
                <a:rPr lang="en-US" b="1" smtClean="0"/>
                <a:t>Social Media</a:t>
              </a:r>
              <a:endParaRPr lang="en-GB" b="1"/>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8" name="TextBox 137"/>
            <p:cNvSpPr txBox="1"/>
            <p:nvPr/>
          </p:nvSpPr>
          <p:spPr>
            <a:xfrm>
              <a:off x="7594109" y="2408729"/>
              <a:ext cx="1440872" cy="369332"/>
            </a:xfrm>
            <a:prstGeom prst="rect">
              <a:avLst/>
            </a:prstGeom>
            <a:noFill/>
          </p:spPr>
          <p:txBody>
            <a:bodyPr wrap="none" rtlCol="0">
              <a:spAutoFit/>
            </a:bodyPr>
            <a:lstStyle/>
            <a:p>
              <a:r>
                <a:rPr lang="en-US" b="1" smtClean="0"/>
                <a:t>TV Production</a:t>
              </a:r>
              <a:endParaRPr lang="en-GB" b="1"/>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smtClean="0"/>
                <a:t>04</a:t>
              </a:r>
              <a:endParaRPr lang="en-GB" sz="2000" b="1"/>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C8CE9F"/>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15" name="TextBox 14"/>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4" name="TextBox 23"/>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7" name="TextBox 26"/>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30" name="TextBox 29"/>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506511" y="5319551"/>
            <a:ext cx="1178977" cy="369332"/>
          </a:xfrm>
          <a:prstGeom prst="rect">
            <a:avLst/>
          </a:prstGeom>
          <a:noFill/>
        </p:spPr>
        <p:txBody>
          <a:bodyPr wrap="none" rtlCol="0">
            <a:spAutoFit/>
          </a:bodyPr>
          <a:lstStyle/>
          <a:p>
            <a:pPr algn="ctr"/>
            <a:r>
              <a:rPr lang="en-US" b="1" smtClean="0"/>
              <a:t>Show Case</a:t>
            </a:r>
            <a:endParaRPr lang="en-GB" b="1"/>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1" name="图片 30"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04</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385424"/>
                  </a:solidFill>
                </a:rPr>
                <a:t>75%</a:t>
              </a:r>
            </a:p>
          </p:txBody>
        </p:sp>
        <p:sp>
          <p:nvSpPr>
            <p:cNvPr id="92" name="TextBox 91"/>
            <p:cNvSpPr txBox="1"/>
            <p:nvPr/>
          </p:nvSpPr>
          <p:spPr>
            <a:xfrm>
              <a:off x="9847463" y="2486985"/>
              <a:ext cx="972144" cy="409650"/>
            </a:xfrm>
            <a:prstGeom prst="rect">
              <a:avLst/>
            </a:prstGeom>
            <a:noFill/>
          </p:spPr>
          <p:txBody>
            <a:bodyPr wrap="none" rtlCol="0">
              <a:spAutoFit/>
            </a:bodyPr>
            <a:lstStyle/>
            <a:p>
              <a:r>
                <a:rPr lang="en-US" sz="1600" smtClean="0"/>
                <a:t>In 2014</a:t>
              </a:r>
              <a:endParaRPr lang="en-GB" sz="1600"/>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385424"/>
                  </a:solidFill>
                </a:rPr>
                <a:t>93%</a:t>
              </a:r>
            </a:p>
          </p:txBody>
        </p:sp>
        <p:sp>
          <p:nvSpPr>
            <p:cNvPr id="97" name="TextBox 96"/>
            <p:cNvSpPr txBox="1"/>
            <p:nvPr/>
          </p:nvSpPr>
          <p:spPr>
            <a:xfrm>
              <a:off x="10788508" y="4495880"/>
              <a:ext cx="972144" cy="409650"/>
            </a:xfrm>
            <a:prstGeom prst="rect">
              <a:avLst/>
            </a:prstGeom>
            <a:noFill/>
          </p:spPr>
          <p:txBody>
            <a:bodyPr wrap="none" rtlCol="0">
              <a:spAutoFit/>
            </a:bodyPr>
            <a:lstStyle/>
            <a:p>
              <a:r>
                <a:rPr lang="en-US" sz="1600" smtClean="0"/>
                <a:t>In 2015</a:t>
              </a:r>
              <a:endParaRPr lang="en-GB" sz="1600"/>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385424"/>
                    </a:solidFill>
                  </a:rPr>
                  <a:t>62%</a:t>
                </a:r>
              </a:p>
            </p:txBody>
          </p:sp>
          <p:sp>
            <p:nvSpPr>
              <p:cNvPr id="104" name="TextBox 103"/>
              <p:cNvSpPr txBox="1"/>
              <p:nvPr/>
            </p:nvSpPr>
            <p:spPr>
              <a:xfrm>
                <a:off x="2389032" y="2486983"/>
                <a:ext cx="972144" cy="409650"/>
              </a:xfrm>
              <a:prstGeom prst="rect">
                <a:avLst/>
              </a:prstGeom>
              <a:noFill/>
            </p:spPr>
            <p:txBody>
              <a:bodyPr wrap="none" rtlCol="0">
                <a:spAutoFit/>
              </a:bodyPr>
              <a:lstStyle/>
              <a:p>
                <a:r>
                  <a:rPr lang="en-US" sz="1600" smtClean="0"/>
                  <a:t>In 2013</a:t>
                </a:r>
                <a:endParaRPr lang="en-GB" sz="1600"/>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385424"/>
                    </a:solidFill>
                  </a:rPr>
                  <a:t>56%</a:t>
                </a:r>
              </a:p>
            </p:txBody>
          </p:sp>
          <p:sp>
            <p:nvSpPr>
              <p:cNvPr id="110" name="TextBox 109"/>
              <p:cNvSpPr txBox="1"/>
              <p:nvPr/>
            </p:nvSpPr>
            <p:spPr>
              <a:xfrm>
                <a:off x="2389032" y="2486983"/>
                <a:ext cx="972144" cy="409650"/>
              </a:xfrm>
              <a:prstGeom prst="rect">
                <a:avLst/>
              </a:prstGeom>
              <a:noFill/>
            </p:spPr>
            <p:txBody>
              <a:bodyPr wrap="none" rtlCol="0">
                <a:spAutoFit/>
              </a:bodyPr>
              <a:lstStyle/>
              <a:p>
                <a:r>
                  <a:rPr lang="en-US" sz="1600" smtClean="0"/>
                  <a:t>In 2012</a:t>
                </a:r>
                <a:endParaRPr lang="en-GB" sz="1600"/>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CBDAC7"/>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385424"/>
                  </a:solidFill>
                </a:rPr>
                <a:t>Lorem ipsum dolor sit amet, consectetur </a:t>
              </a:r>
              <a:r>
                <a:rPr lang="en-GB" sz="1200" smtClean="0">
                  <a:solidFill>
                    <a:srgbClr val="385424"/>
                  </a:solidFill>
                </a:rPr>
                <a:t>adipiscing elit</a:t>
              </a:r>
            </a:p>
            <a:p>
              <a:pPr algn="ctr"/>
              <a:r>
                <a:rPr lang="en-GB" sz="1200" smtClean="0">
                  <a:solidFill>
                    <a:srgbClr val="385424"/>
                  </a:solidFill>
                </a:rPr>
                <a:t> </a:t>
              </a:r>
              <a:r>
                <a:rPr lang="en-GB" sz="1200">
                  <a:solidFill>
                    <a:srgbClr val="38542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385424"/>
                  </a:solidFill>
                </a:rPr>
                <a:t>Lorem ipsum dolor sit amet, consectetur </a:t>
              </a:r>
              <a:r>
                <a:rPr lang="en-GB" sz="1200" smtClean="0">
                  <a:solidFill>
                    <a:srgbClr val="385424"/>
                  </a:solidFill>
                </a:rPr>
                <a:t>adipiscing elit</a:t>
              </a:r>
            </a:p>
            <a:p>
              <a:r>
                <a:rPr lang="en-GB" sz="1200" smtClean="0">
                  <a:solidFill>
                    <a:srgbClr val="385424"/>
                  </a:solidFill>
                </a:rPr>
                <a:t> </a:t>
              </a:r>
              <a:r>
                <a:rPr lang="en-GB" sz="1200">
                  <a:solidFill>
                    <a:srgbClr val="38542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rotWithShape="1">
            <a:blip r:embed="rId3" cstate="prin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793166" cy="369332"/>
            </a:xfrm>
            <a:prstGeom prst="rect">
              <a:avLst/>
            </a:prstGeom>
            <a:noFill/>
          </p:spPr>
          <p:txBody>
            <a:bodyPr wrap="none" rtlCol="0">
              <a:spAutoFit/>
            </a:bodyPr>
            <a:lstStyle/>
            <a:p>
              <a:r>
                <a:rPr lang="en-US" b="1" smtClean="0">
                  <a:solidFill>
                    <a:srgbClr val="38542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24210" cy="369332"/>
            </a:xfrm>
            <a:prstGeom prst="rect">
              <a:avLst/>
            </a:prstGeom>
            <a:noFill/>
          </p:spPr>
          <p:txBody>
            <a:bodyPr wrap="none" rtlCol="0">
              <a:spAutoFit/>
            </a:bodyPr>
            <a:lstStyle/>
            <a:p>
              <a:r>
                <a:rPr lang="en-US" b="1" smtClean="0">
                  <a:solidFill>
                    <a:srgbClr val="38542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418978" cy="369332"/>
            </a:xfrm>
            <a:prstGeom prst="rect">
              <a:avLst/>
            </a:prstGeom>
            <a:noFill/>
          </p:spPr>
          <p:txBody>
            <a:bodyPr wrap="none" rtlCol="0">
              <a:spAutoFit/>
            </a:bodyPr>
            <a:lstStyle/>
            <a:p>
              <a:r>
                <a:rPr lang="en-US" b="1" smtClean="0">
                  <a:solidFill>
                    <a:srgbClr val="38542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341329" cy="369332"/>
            </a:xfrm>
            <a:prstGeom prst="rect">
              <a:avLst/>
            </a:prstGeom>
            <a:noFill/>
          </p:spPr>
          <p:txBody>
            <a:bodyPr wrap="none" rtlCol="0">
              <a:spAutoFit/>
            </a:bodyPr>
            <a:lstStyle/>
            <a:p>
              <a:pPr algn="r"/>
              <a:r>
                <a:rPr lang="en-US" b="1" smtClean="0">
                  <a:solidFill>
                    <a:srgbClr val="38542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541576" cy="369332"/>
            </a:xfrm>
            <a:prstGeom prst="rect">
              <a:avLst/>
            </a:prstGeom>
            <a:noFill/>
          </p:spPr>
          <p:txBody>
            <a:bodyPr wrap="none" rtlCol="0">
              <a:spAutoFit/>
            </a:bodyPr>
            <a:lstStyle/>
            <a:p>
              <a:pPr algn="r"/>
              <a:r>
                <a:rPr lang="en-US" b="1" smtClean="0">
                  <a:solidFill>
                    <a:srgbClr val="38542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4" name="Group 33"/>
          <p:cNvGrpSpPr/>
          <p:nvPr/>
        </p:nvGrpSpPr>
        <p:grpSpPr>
          <a:xfrm flipH="1">
            <a:off x="849095" y="3531883"/>
            <a:ext cx="2459013" cy="1055149"/>
            <a:chOff x="8604409" y="1601835"/>
            <a:chExt cx="2459013" cy="1055149"/>
          </a:xfrm>
        </p:grpSpPr>
        <p:sp>
          <p:nvSpPr>
            <p:cNvPr id="35" name="TextBox 34"/>
            <p:cNvSpPr txBox="1"/>
            <p:nvPr/>
          </p:nvSpPr>
          <p:spPr>
            <a:xfrm>
              <a:off x="8604410" y="1601835"/>
              <a:ext cx="1193917" cy="369332"/>
            </a:xfrm>
            <a:prstGeom prst="rect">
              <a:avLst/>
            </a:prstGeom>
            <a:noFill/>
          </p:spPr>
          <p:txBody>
            <a:bodyPr wrap="none" rtlCol="0">
              <a:spAutoFit/>
            </a:bodyPr>
            <a:lstStyle/>
            <a:p>
              <a:pPr algn="r"/>
              <a:r>
                <a:rPr lang="en-US" b="1" smtClean="0">
                  <a:solidFill>
                    <a:srgbClr val="385424"/>
                  </a:solidFill>
                </a:rPr>
                <a:t>Bright Idea</a:t>
              </a:r>
            </a:p>
          </p:txBody>
        </p:sp>
        <p:sp>
          <p:nvSpPr>
            <p:cNvPr id="36" name="Rectangle 35"/>
            <p:cNvSpPr/>
            <p:nvPr/>
          </p:nvSpPr>
          <p:spPr>
            <a:xfrm flipH="1">
              <a:off x="8604409" y="1918320"/>
              <a:ext cx="2459013"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a:t>
              </a:r>
              <a:r>
                <a:rPr lang="en-GB" sz="1400" smtClean="0"/>
                <a:t>incididunt</a:t>
              </a:r>
              <a:endParaRPr lang="en-GB" sz="14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20" name="Rectangle 19"/>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5" name="Rectangle 34"/>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8" name="Rectangle 37"/>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p:grpSpPr>
        <p:sp>
          <p:nvSpPr>
            <p:cNvPr id="60" name="Rectangle 59"/>
            <p:cNvSpPr/>
            <p:nvPr/>
          </p:nvSpPr>
          <p:spPr>
            <a:xfrm>
              <a:off x="8461641" y="1680431"/>
              <a:ext cx="2914647" cy="2412945"/>
            </a:xfrm>
            <a:prstGeom prst="rect">
              <a:avLst/>
            </a:prstGeom>
            <a:solidFill>
              <a:srgbClr val="C8CE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8701390" y="1912546"/>
              <a:ext cx="1847109" cy="369332"/>
            </a:xfrm>
            <a:prstGeom prst="rect">
              <a:avLst/>
            </a:prstGeom>
            <a:noFill/>
          </p:spPr>
          <p:txBody>
            <a:bodyPr wrap="none" rtlCol="0">
              <a:spAutoFit/>
            </a:bodyPr>
            <a:lstStyle/>
            <a:p>
              <a:r>
                <a:rPr lang="en-US" b="1" smtClean="0"/>
                <a:t>Conceptualization</a:t>
              </a:r>
              <a:endParaRPr lang="en-GB" b="1"/>
            </a:p>
          </p:txBody>
        </p:sp>
        <p:sp>
          <p:nvSpPr>
            <p:cNvPr id="62" name="Rectangle 61"/>
            <p:cNvSpPr/>
            <p:nvPr/>
          </p:nvSpPr>
          <p:spPr>
            <a:xfrm>
              <a:off x="8701390" y="2281878"/>
              <a:ext cx="2482639" cy="1569660"/>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sp>
            <p:nvSpPr>
              <p:cNvPr id="72" name="Oval 13"/>
              <p:cNvSpPr>
                <a:spLocks noChangeArrowheads="1"/>
              </p:cNvSpPr>
              <p:nvPr/>
            </p:nvSpPr>
            <p:spPr bwMode="auto">
              <a:xfrm>
                <a:off x="4511675" y="2198688"/>
                <a:ext cx="115888" cy="115888"/>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grpSp>
      </p:grpSp>
      <p:sp>
        <p:nvSpPr>
          <p:cNvPr id="73" name="TextBox 72"/>
          <p:cNvSpPr txBox="1"/>
          <p:nvPr/>
        </p:nvSpPr>
        <p:spPr>
          <a:xfrm>
            <a:off x="9504954" y="4526300"/>
            <a:ext cx="1026243" cy="461665"/>
          </a:xfrm>
          <a:prstGeom prst="rect">
            <a:avLst/>
          </a:prstGeom>
          <a:noFill/>
        </p:spPr>
        <p:txBody>
          <a:bodyPr wrap="none" rtlCol="0">
            <a:spAutoFit/>
          </a:bodyPr>
          <a:lstStyle/>
          <a:p>
            <a:r>
              <a:rPr lang="en-US" sz="2400" b="1" smtClean="0">
                <a:solidFill>
                  <a:srgbClr val="385424"/>
                </a:solidFill>
              </a:rPr>
              <a:t>1.234K</a:t>
            </a:r>
          </a:p>
        </p:txBody>
      </p:sp>
      <p:sp>
        <p:nvSpPr>
          <p:cNvPr id="74" name="TextBox 73"/>
          <p:cNvSpPr txBox="1"/>
          <p:nvPr/>
        </p:nvSpPr>
        <p:spPr>
          <a:xfrm>
            <a:off x="9505169" y="4907396"/>
            <a:ext cx="1223733" cy="369332"/>
          </a:xfrm>
          <a:prstGeom prst="rect">
            <a:avLst/>
          </a:prstGeom>
          <a:noFill/>
        </p:spPr>
        <p:txBody>
          <a:bodyPr wrap="none" rtlCol="0">
            <a:spAutoFit/>
          </a:bodyPr>
          <a:lstStyle/>
          <a:p>
            <a:r>
              <a:rPr lang="en-US" smtClean="0"/>
              <a:t>Male Users</a:t>
            </a:r>
            <a:endParaRPr lang="en-GB"/>
          </a:p>
        </p:txBody>
      </p:sp>
      <p:sp>
        <p:nvSpPr>
          <p:cNvPr id="75" name="TextBox 74"/>
          <p:cNvSpPr txBox="1"/>
          <p:nvPr/>
        </p:nvSpPr>
        <p:spPr>
          <a:xfrm>
            <a:off x="9522256" y="5571152"/>
            <a:ext cx="1026243" cy="461665"/>
          </a:xfrm>
          <a:prstGeom prst="rect">
            <a:avLst/>
          </a:prstGeom>
          <a:noFill/>
        </p:spPr>
        <p:txBody>
          <a:bodyPr wrap="none" rtlCol="0">
            <a:spAutoFit/>
          </a:bodyPr>
          <a:lstStyle/>
          <a:p>
            <a:r>
              <a:rPr lang="en-US" sz="2400" b="1" smtClean="0">
                <a:solidFill>
                  <a:srgbClr val="385424"/>
                </a:solidFill>
              </a:rPr>
              <a:t>1.234K</a:t>
            </a:r>
          </a:p>
        </p:txBody>
      </p:sp>
      <p:sp>
        <p:nvSpPr>
          <p:cNvPr id="76" name="TextBox 75"/>
          <p:cNvSpPr txBox="1"/>
          <p:nvPr/>
        </p:nvSpPr>
        <p:spPr>
          <a:xfrm>
            <a:off x="9522471" y="5952248"/>
            <a:ext cx="1427122" cy="369332"/>
          </a:xfrm>
          <a:prstGeom prst="rect">
            <a:avLst/>
          </a:prstGeom>
          <a:noFill/>
        </p:spPr>
        <p:txBody>
          <a:bodyPr wrap="none" rtlCol="0">
            <a:spAutoFit/>
          </a:bodyPr>
          <a:lstStyle/>
          <a:p>
            <a:r>
              <a:rPr lang="en-US" smtClean="0"/>
              <a:t>Female Users</a:t>
            </a:r>
            <a:endParaRPr lang="en-GB"/>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369311" y="2040370"/>
            <a:ext cx="755703" cy="755703"/>
            <a:chOff x="6369311" y="2040370"/>
            <a:chExt cx="755703" cy="755703"/>
          </a:xfrm>
        </p:grpSpPr>
        <p:sp>
          <p:nvSpPr>
            <p:cNvPr id="8" name="Oval 7"/>
            <p:cNvSpPr/>
            <p:nvPr/>
          </p:nvSpPr>
          <p:spPr>
            <a:xfrm>
              <a:off x="6369311" y="204037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no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26415" y="3160456"/>
              <a:ext cx="641493" cy="419695"/>
            </a:xfrm>
            <a:prstGeom prst="rect">
              <a:avLst/>
            </a:prstGeom>
            <a:noFill/>
          </p:spPr>
          <p:txBody>
            <a:bodyPr wrap="none" rtlCol="0">
              <a:spAutoFit/>
            </a:bodyPr>
            <a:lstStyle/>
            <a:p>
              <a:pPr algn="ctr"/>
              <a:r>
                <a:rPr lang="en-US" sz="2400" b="1" smtClean="0">
                  <a:solidFill>
                    <a:schemeClr val="bg2"/>
                  </a:solidFill>
                </a:rPr>
                <a:t>82%</a:t>
              </a:r>
              <a:endParaRPr lang="en-GB" sz="2400" b="1">
                <a:solidFill>
                  <a:schemeClr val="bg2"/>
                </a:solidFill>
              </a:endParaRPr>
            </a:p>
          </p:txBody>
        </p:sp>
      </p:grpSp>
      <p:grpSp>
        <p:nvGrpSpPr>
          <p:cNvPr id="42" name="Group 41"/>
          <p:cNvGrpSpPr/>
          <p:nvPr/>
        </p:nvGrpSpPr>
        <p:grpSpPr>
          <a:xfrm>
            <a:off x="6369310" y="3944537"/>
            <a:ext cx="755703" cy="755703"/>
            <a:chOff x="6369310" y="3944537"/>
            <a:chExt cx="755703" cy="755703"/>
          </a:xfrm>
        </p:grpSpPr>
        <p:sp>
          <p:nvSpPr>
            <p:cNvPr id="11" name="Oval 10"/>
            <p:cNvSpPr/>
            <p:nvPr/>
          </p:nvSpPr>
          <p:spPr>
            <a:xfrm>
              <a:off x="6369310" y="3944537"/>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no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26415" y="5068728"/>
              <a:ext cx="641493" cy="419695"/>
            </a:xfrm>
            <a:prstGeom prst="rect">
              <a:avLst/>
            </a:prstGeom>
            <a:noFill/>
          </p:spPr>
          <p:txBody>
            <a:bodyPr wrap="none" rtlCol="0">
              <a:spAutoFit/>
            </a:bodyPr>
            <a:lstStyle/>
            <a:p>
              <a:pPr algn="ctr"/>
              <a:r>
                <a:rPr lang="en-US" sz="2400" b="1" smtClean="0">
                  <a:solidFill>
                    <a:schemeClr val="bg2"/>
                  </a:solidFill>
                </a:rPr>
                <a:t>68%</a:t>
              </a:r>
              <a:endParaRPr lang="en-GB" sz="2400" b="1">
                <a:solidFill>
                  <a:schemeClr val="bg2"/>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p:cNvSpPr/>
          <p:nvPr/>
        </p:nvSpPr>
        <p:spPr>
          <a:xfrm>
            <a:off x="1493725" y="1908561"/>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26"/>
          <p:cNvSpPr/>
          <p:nvPr/>
        </p:nvSpPr>
        <p:spPr>
          <a:xfrm>
            <a:off x="1493725" y="2955853"/>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30"/>
          <p:cNvSpPr/>
          <p:nvPr/>
        </p:nvSpPr>
        <p:spPr>
          <a:xfrm>
            <a:off x="1493725" y="4028649"/>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p:cNvSpPr/>
          <p:nvPr/>
        </p:nvSpPr>
        <p:spPr>
          <a:xfrm>
            <a:off x="1493725" y="5054952"/>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4" name="图片 4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03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5" name="Oval 4"/>
          <p:cNvSpPr/>
          <p:nvPr/>
        </p:nvSpPr>
        <p:spPr>
          <a:xfrm>
            <a:off x="1071503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6" name="Rectangle 5"/>
          <p:cNvSpPr/>
          <p:nvPr/>
        </p:nvSpPr>
        <p:spPr>
          <a:xfrm>
            <a:off x="9547293" y="2206064"/>
            <a:ext cx="831273" cy="317005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Oval 6"/>
          <p:cNvSpPr/>
          <p:nvPr/>
        </p:nvSpPr>
        <p:spPr>
          <a:xfrm>
            <a:off x="954729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Rectangle 7"/>
          <p:cNvSpPr/>
          <p:nvPr/>
        </p:nvSpPr>
        <p:spPr>
          <a:xfrm>
            <a:off x="8379553" y="2694272"/>
            <a:ext cx="831273" cy="2681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Oval 8"/>
          <p:cNvSpPr/>
          <p:nvPr/>
        </p:nvSpPr>
        <p:spPr>
          <a:xfrm>
            <a:off x="837955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Rectangle 9"/>
          <p:cNvSpPr/>
          <p:nvPr/>
        </p:nvSpPr>
        <p:spPr>
          <a:xfrm>
            <a:off x="7211813" y="3974168"/>
            <a:ext cx="831273" cy="140194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1" name="Oval 10"/>
          <p:cNvSpPr/>
          <p:nvPr/>
        </p:nvSpPr>
        <p:spPr>
          <a:xfrm>
            <a:off x="721181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2" name="Rectangle 11"/>
          <p:cNvSpPr/>
          <p:nvPr/>
        </p:nvSpPr>
        <p:spPr>
          <a:xfrm>
            <a:off x="604407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Oval 12"/>
          <p:cNvSpPr/>
          <p:nvPr/>
        </p:nvSpPr>
        <p:spPr>
          <a:xfrm>
            <a:off x="604407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14" name="Group 13"/>
          <p:cNvGrpSpPr/>
          <p:nvPr/>
        </p:nvGrpSpPr>
        <p:grpSpPr>
          <a:xfrm>
            <a:off x="10919604" y="5161080"/>
            <a:ext cx="422131" cy="422853"/>
            <a:chOff x="9145588" y="4435475"/>
            <a:chExt cx="464344" cy="465138"/>
          </a:xfrm>
          <a:solidFill>
            <a:srgbClr val="385424"/>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24" name="Group 23"/>
          <p:cNvGrpSpPr/>
          <p:nvPr/>
        </p:nvGrpSpPr>
        <p:grpSpPr>
          <a:xfrm>
            <a:off x="9765213" y="5157214"/>
            <a:ext cx="395432" cy="422131"/>
            <a:chOff x="9159875" y="1647825"/>
            <a:chExt cx="434975" cy="464344"/>
          </a:xfrm>
          <a:solidFill>
            <a:srgbClr val="385424"/>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385424"/>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385424"/>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36" name="Group 35"/>
          <p:cNvGrpSpPr/>
          <p:nvPr/>
        </p:nvGrpSpPr>
        <p:grpSpPr>
          <a:xfrm>
            <a:off x="6248644" y="5224117"/>
            <a:ext cx="422131" cy="329767"/>
            <a:chOff x="2581275" y="1710532"/>
            <a:chExt cx="464344" cy="362744"/>
          </a:xfrm>
          <a:solidFill>
            <a:srgbClr val="385424"/>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931199" y="5877156"/>
            <a:ext cx="1057021" cy="276999"/>
          </a:xfrm>
          <a:prstGeom prst="rect">
            <a:avLst/>
          </a:prstGeom>
          <a:noFill/>
        </p:spPr>
        <p:txBody>
          <a:bodyPr wrap="none" rtlCol="0">
            <a:spAutoFit/>
          </a:bodyPr>
          <a:lstStyle/>
          <a:p>
            <a:pPr algn="ctr"/>
            <a:r>
              <a:rPr lang="en-US" sz="1200" smtClean="0"/>
              <a:t>TV Production</a:t>
            </a:r>
            <a:endParaRPr lang="en-GB" sz="1200"/>
          </a:p>
        </p:txBody>
      </p:sp>
      <p:sp>
        <p:nvSpPr>
          <p:cNvPr id="45" name="TextBox 44"/>
          <p:cNvSpPr txBox="1"/>
          <p:nvPr/>
        </p:nvSpPr>
        <p:spPr>
          <a:xfrm>
            <a:off x="7339991" y="5877155"/>
            <a:ext cx="574195" cy="276999"/>
          </a:xfrm>
          <a:prstGeom prst="rect">
            <a:avLst/>
          </a:prstGeom>
          <a:noFill/>
        </p:spPr>
        <p:txBody>
          <a:bodyPr wrap="none" rtlCol="0">
            <a:spAutoFit/>
          </a:bodyPr>
          <a:lstStyle/>
          <a:p>
            <a:pPr algn="ctr"/>
            <a:r>
              <a:rPr lang="en-US" sz="1200" smtClean="0"/>
              <a:t>Sound</a:t>
            </a:r>
            <a:endParaRPr lang="en-GB" sz="1200"/>
          </a:p>
        </p:txBody>
      </p:sp>
      <p:sp>
        <p:nvSpPr>
          <p:cNvPr id="46" name="TextBox 45"/>
          <p:cNvSpPr txBox="1"/>
          <p:nvPr/>
        </p:nvSpPr>
        <p:spPr>
          <a:xfrm>
            <a:off x="8314475" y="5877155"/>
            <a:ext cx="972254" cy="276999"/>
          </a:xfrm>
          <a:prstGeom prst="rect">
            <a:avLst/>
          </a:prstGeom>
          <a:noFill/>
        </p:spPr>
        <p:txBody>
          <a:bodyPr wrap="none" rtlCol="0">
            <a:spAutoFit/>
          </a:bodyPr>
          <a:lstStyle/>
          <a:p>
            <a:pPr algn="ctr"/>
            <a:r>
              <a:rPr lang="en-US" sz="1200" smtClean="0"/>
              <a:t>Photography</a:t>
            </a:r>
            <a:endParaRPr lang="en-GB" sz="1200"/>
          </a:p>
        </p:txBody>
      </p:sp>
      <p:sp>
        <p:nvSpPr>
          <p:cNvPr id="47" name="TextBox 46"/>
          <p:cNvSpPr txBox="1"/>
          <p:nvPr/>
        </p:nvSpPr>
        <p:spPr>
          <a:xfrm>
            <a:off x="10647643" y="5873285"/>
            <a:ext cx="965328" cy="276999"/>
          </a:xfrm>
          <a:prstGeom prst="rect">
            <a:avLst/>
          </a:prstGeom>
          <a:noFill/>
        </p:spPr>
        <p:txBody>
          <a:bodyPr wrap="none" rtlCol="0">
            <a:spAutoFit/>
          </a:bodyPr>
          <a:lstStyle/>
          <a:p>
            <a:pPr algn="ctr"/>
            <a:r>
              <a:rPr lang="en-US" sz="1200" smtClean="0"/>
              <a:t>Social Media</a:t>
            </a:r>
            <a:endParaRPr lang="en-GB" sz="1200"/>
          </a:p>
        </p:txBody>
      </p:sp>
      <p:sp>
        <p:nvSpPr>
          <p:cNvPr id="48" name="TextBox 47"/>
          <p:cNvSpPr txBox="1"/>
          <p:nvPr/>
        </p:nvSpPr>
        <p:spPr>
          <a:xfrm>
            <a:off x="9605682" y="5873752"/>
            <a:ext cx="714490" cy="276999"/>
          </a:xfrm>
          <a:prstGeom prst="rect">
            <a:avLst/>
          </a:prstGeom>
          <a:noFill/>
        </p:spPr>
        <p:txBody>
          <a:bodyPr wrap="none" rtlCol="0">
            <a:spAutoFit/>
          </a:bodyPr>
          <a:lstStyle/>
          <a:p>
            <a:pPr algn="ctr"/>
            <a:r>
              <a:rPr lang="en-US" sz="1200" smtClean="0"/>
              <a:t>Portfolio</a:t>
            </a:r>
            <a:endParaRPr lang="en-GB" sz="1200"/>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t>96%</a:t>
            </a:r>
            <a:endParaRPr lang="en-GB" sz="2000" b="1"/>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t>50%</a:t>
            </a:r>
            <a:endParaRPr lang="en-GB" sz="2000" b="1"/>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t>35%</a:t>
            </a:r>
            <a:endParaRPr lang="en-GB" sz="2000" b="1"/>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t>46%</a:t>
            </a:r>
            <a:endParaRPr lang="en-GB" sz="2000" b="1"/>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t>82%</a:t>
            </a:r>
            <a:endParaRPr lang="en-GB" sz="2000" b="1"/>
          </a:p>
        </p:txBody>
      </p:sp>
      <p:sp>
        <p:nvSpPr>
          <p:cNvPr id="54" name="TextBox 53"/>
          <p:cNvSpPr txBox="1"/>
          <p:nvPr/>
        </p:nvSpPr>
        <p:spPr>
          <a:xfrm>
            <a:off x="1041613" y="1984493"/>
            <a:ext cx="2070118" cy="461665"/>
          </a:xfrm>
          <a:prstGeom prst="rect">
            <a:avLst/>
          </a:prstGeom>
          <a:noFill/>
        </p:spPr>
        <p:txBody>
          <a:bodyPr wrap="none" rtlCol="0">
            <a:spAutoFit/>
          </a:bodyPr>
          <a:lstStyle/>
          <a:p>
            <a:r>
              <a:rPr lang="en-US" sz="2400" b="1" smtClean="0"/>
              <a:t>DATA DIAGRAM</a:t>
            </a:r>
            <a:endParaRPr lang="en-GB" sz="2400" b="1"/>
          </a:p>
        </p:txBody>
      </p:sp>
      <p:sp>
        <p:nvSpPr>
          <p:cNvPr id="55" name="TextBox 54"/>
          <p:cNvSpPr txBox="1"/>
          <p:nvPr/>
        </p:nvSpPr>
        <p:spPr>
          <a:xfrm>
            <a:off x="1041613" y="2942933"/>
            <a:ext cx="1507144" cy="1015663"/>
          </a:xfrm>
          <a:prstGeom prst="rect">
            <a:avLst/>
          </a:prstGeom>
          <a:noFill/>
        </p:spPr>
        <p:txBody>
          <a:bodyPr wrap="none" rtlCol="0">
            <a:spAutoFit/>
          </a:bodyPr>
          <a:lstStyle/>
          <a:p>
            <a:r>
              <a:rPr lang="en-US" sz="6000" smtClean="0">
                <a:solidFill>
                  <a:srgbClr val="385424"/>
                </a:solidFill>
              </a:rPr>
              <a:t>85%</a:t>
            </a:r>
          </a:p>
        </p:txBody>
      </p:sp>
      <p:sp>
        <p:nvSpPr>
          <p:cNvPr id="56" name="Rectangle 55"/>
          <p:cNvSpPr/>
          <p:nvPr/>
        </p:nvSpPr>
        <p:spPr>
          <a:xfrm>
            <a:off x="1041614" y="2427710"/>
            <a:ext cx="3833002"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sp>
        <p:nvSpPr>
          <p:cNvPr id="57" name="Rectangle 56"/>
          <p:cNvSpPr/>
          <p:nvPr/>
        </p:nvSpPr>
        <p:spPr>
          <a:xfrm>
            <a:off x="2470789" y="3126849"/>
            <a:ext cx="2650945" cy="646331"/>
          </a:xfrm>
          <a:prstGeom prst="rect">
            <a:avLst/>
          </a:prstGeom>
        </p:spPr>
        <p:txBody>
          <a:bodyPr wrap="square">
            <a:spAutoFit/>
          </a:bodyPr>
          <a:lstStyle/>
          <a:p>
            <a:r>
              <a:rPr lang="en-GB" sz="1200"/>
              <a:t>Lorem ipsum dolor sit amet, consectetuer adipiscing elit, sed diam nonummy nibh </a:t>
            </a:r>
          </a:p>
        </p:txBody>
      </p:sp>
      <p:sp>
        <p:nvSpPr>
          <p:cNvPr id="58" name="Rectangle 57"/>
          <p:cNvSpPr/>
          <p:nvPr/>
        </p:nvSpPr>
        <p:spPr>
          <a:xfrm>
            <a:off x="1041613" y="3775200"/>
            <a:ext cx="3833003"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385424"/>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t>Lorem ipsum dolor sit amet</a:t>
            </a:r>
            <a:r>
              <a:rPr lang="en-GB" sz="1200"/>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65" name="图片 6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2978785"/>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69520" y="2178685"/>
            <a:ext cx="7161530" cy="891540"/>
          </a:xfrm>
          <a:prstGeom prst="rect">
            <a:avLst/>
          </a:prstGeom>
          <a:noFill/>
        </p:spPr>
        <p:txBody>
          <a:bodyPr wrap="square" lIns="68589" tIns="34295" rIns="68589" bIns="34295" rtlCol="0">
            <a:spAutoFit/>
          </a:bodyPr>
          <a:lstStyle/>
          <a:p>
            <a:pPr algn="dist"/>
            <a:r>
              <a:rPr lang="zh-CN" altLang="en-US" sz="5400" b="1" dirty="0">
                <a:solidFill>
                  <a:srgbClr val="385424"/>
                </a:solidFill>
                <a:latin typeface="黑体" panose="02010600030101010101" charset="-122"/>
                <a:ea typeface="黑体" panose="02010600030101010101" charset="-122"/>
              </a:rPr>
              <a:t>感谢您的下载观看</a:t>
            </a:r>
          </a:p>
        </p:txBody>
      </p:sp>
      <p:sp>
        <p:nvSpPr>
          <p:cNvPr id="219" name=" 219"/>
          <p:cNvSpPr/>
          <p:nvPr/>
        </p:nvSpPr>
        <p:spPr>
          <a:xfrm>
            <a:off x="5373350" y="3980180"/>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3958590"/>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219"/>
                                        </p:tgtEl>
                                        <p:attrNameLst>
                                          <p:attrName>style.visibility</p:attrName>
                                        </p:attrNameLst>
                                      </p:cBhvr>
                                      <p:to>
                                        <p:strVal val="visible"/>
                                      </p:to>
                                    </p:set>
                                    <p:anim calcmode="lin" valueType="num">
                                      <p:cBhvr>
                                        <p:cTn id="18" dur="500" fill="hold"/>
                                        <p:tgtEl>
                                          <p:spTgt spid="219"/>
                                        </p:tgtEl>
                                        <p:attrNameLst>
                                          <p:attrName>ppt_w</p:attrName>
                                        </p:attrNameLst>
                                      </p:cBhvr>
                                      <p:tavLst>
                                        <p:tav tm="0">
                                          <p:val>
                                            <p:fltVal val="0"/>
                                          </p:val>
                                        </p:tav>
                                        <p:tav tm="100000">
                                          <p:val>
                                            <p:strVal val="#ppt_w"/>
                                          </p:val>
                                        </p:tav>
                                      </p:tavLst>
                                    </p:anim>
                                    <p:anim calcmode="lin" valueType="num">
                                      <p:cBhvr>
                                        <p:cTn id="19" dur="500" fill="hold"/>
                                        <p:tgtEl>
                                          <p:spTgt spid="219"/>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唯美工作总结汇报PPT模板"/>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1.4|1.4|1.1|1.3"/>
</p:tagLst>
</file>

<file path=ppt/tags/tag7.xml><?xml version="1.0" encoding="utf-8"?>
<p:tagLst xmlns:a="http://schemas.openxmlformats.org/drawingml/2006/main" xmlns:r="http://schemas.openxmlformats.org/officeDocument/2006/relationships" xmlns:p="http://schemas.openxmlformats.org/presentationml/2006/main">
  <p:tag name="TIMING" val="|0.9|1|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1.1|1.1|1.2|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2371</Words>
  <Application>Microsoft Office PowerPoint</Application>
  <PresentationFormat>宽屏</PresentationFormat>
  <Paragraphs>369</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Gill Sans</vt:lpstr>
      <vt:lpstr>Lato Light</vt:lpstr>
      <vt:lpstr>Myriad Pro</vt:lpstr>
      <vt:lpstr>方正兰亭细黑_GBK</vt:lpstr>
      <vt:lpstr>黑体</vt:lpstr>
      <vt:lpstr>华文中宋</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淡雅唯美工作总结汇报PPT模板</dc:title>
  <dc:creator>优品PPT</dc:creator>
  <cp:lastModifiedBy>faith123</cp:lastModifiedBy>
  <cp:revision>17</cp:revision>
  <dcterms:created xsi:type="dcterms:W3CDTF">2017-03-06T07:05:10Z</dcterms:created>
  <dcterms:modified xsi:type="dcterms:W3CDTF">2020-01-11T02:53:57Z</dcterms:modified>
  <cp:category>http://www.ypppt.com/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