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02" r:id="rId2"/>
    <p:sldId id="297" r:id="rId3"/>
    <p:sldId id="298" r:id="rId4"/>
    <p:sldId id="269" r:id="rId5"/>
    <p:sldId id="258" r:id="rId6"/>
    <p:sldId id="294" r:id="rId7"/>
    <p:sldId id="295" r:id="rId8"/>
    <p:sldId id="299" r:id="rId9"/>
    <p:sldId id="300" r:id="rId10"/>
    <p:sldId id="266" r:id="rId11"/>
    <p:sldId id="275" r:id="rId12"/>
    <p:sldId id="276" r:id="rId13"/>
    <p:sldId id="257" r:id="rId14"/>
    <p:sldId id="260" r:id="rId15"/>
    <p:sldId id="301" r:id="rId16"/>
    <p:sldId id="278" r:id="rId17"/>
    <p:sldId id="282" r:id="rId18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D6"/>
    <a:srgbClr val="663300"/>
    <a:srgbClr val="00FF00"/>
    <a:srgbClr val="FF00FF"/>
    <a:srgbClr val="3333FF"/>
    <a:srgbClr val="FF0000"/>
    <a:srgbClr val="9933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569" autoAdjust="0"/>
  </p:normalViewPr>
  <p:slideViewPr>
    <p:cSldViewPr>
      <p:cViewPr varScale="1">
        <p:scale>
          <a:sx n="77" d="100"/>
          <a:sy n="77" d="100"/>
        </p:scale>
        <p:origin x="138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3" d="100"/>
        <a:sy n="9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CE6E9-3469-48C1-ADA0-29880AE6BE5E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967668-396D-453E-B0C2-5F5E1A0E78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172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499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335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192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216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571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804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8174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393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6590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506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5067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030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4293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4571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8477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6939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967668-396D-453E-B0C2-5F5E1A0E785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02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69B9D-A984-4D95-A6D2-C767407EEEE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1734784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E5FE1-F4B3-4D09-A5B4-98D6F0DC8DE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7229841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C776D-0AD4-44F2-A710-097F9C4C54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773211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9860C0-A3B1-4263-9CB5-1CB08E7A6C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0782915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64E2E-045F-4774-B28F-5FA103F9A6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2647538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062EE-BA93-4391-A25F-0280E93BB06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273666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ABB60-3A22-42ED-A58D-7C6FC7AE555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466885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24C3DC-4DCA-4460-930F-6BAF3A2183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11003234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2ABF5-0062-4F26-A70A-212EB1EE62D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4776989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FF36FA-AF36-46FF-909D-11AD410C63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03633528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F3D1E-5460-49EC-84FB-CDF12E109AC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904168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C8601DF-6615-4283-840F-BBDDFA907A2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51720" y="1844824"/>
            <a:ext cx="5040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8000" dirty="0">
                <a:solidFill>
                  <a:srgbClr val="0070C0"/>
                </a:solidFill>
                <a:latin typeface="华文隶书" pitchFamily="2" charset="-122"/>
                <a:ea typeface="华文隶书" pitchFamily="2" charset="-122"/>
              </a:rPr>
              <a:t>曹冲称象</a:t>
            </a:r>
          </a:p>
        </p:txBody>
      </p:sp>
    </p:spTree>
    <p:extLst>
      <p:ext uri="{BB962C8B-B14F-4D97-AF65-F5344CB8AC3E}">
        <p14:creationId xmlns:p14="http://schemas.microsoft.com/office/powerpoint/2010/main" val="979815011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图片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913" y="2133600"/>
            <a:ext cx="6408737" cy="253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4281" name="Group 9"/>
          <p:cNvGrpSpPr>
            <a:grpSpLocks/>
          </p:cNvGrpSpPr>
          <p:nvPr/>
        </p:nvGrpSpPr>
        <p:grpSpPr bwMode="auto">
          <a:xfrm>
            <a:off x="2987675" y="620713"/>
            <a:ext cx="5040313" cy="1603375"/>
            <a:chOff x="1882" y="527"/>
            <a:chExt cx="3175" cy="1010"/>
          </a:xfrm>
        </p:grpSpPr>
        <p:sp>
          <p:nvSpPr>
            <p:cNvPr id="54279" name="Text Box 7"/>
            <p:cNvSpPr txBox="1">
              <a:spLocks noChangeArrowheads="1"/>
            </p:cNvSpPr>
            <p:nvPr/>
          </p:nvSpPr>
          <p:spPr bwMode="auto">
            <a:xfrm>
              <a:off x="1882" y="845"/>
              <a:ext cx="3175" cy="6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6600" b="1" dirty="0">
                  <a:ea typeface="楷体_GB2312" pitchFamily="49" charset="-122"/>
                </a:rPr>
                <a:t>一</a:t>
              </a:r>
              <a:r>
                <a:rPr lang="zh-CN" altLang="en-US" sz="6600" b="1" dirty="0">
                  <a:solidFill>
                    <a:srgbClr val="FF3300"/>
                  </a:solidFill>
                  <a:ea typeface="楷体_GB2312" pitchFamily="49" charset="-122"/>
                </a:rPr>
                <a:t>杆秤</a:t>
              </a:r>
            </a:p>
          </p:txBody>
        </p:sp>
        <p:sp>
          <p:nvSpPr>
            <p:cNvPr id="54280" name="Text Box 8"/>
            <p:cNvSpPr txBox="1">
              <a:spLocks noChangeArrowheads="1"/>
            </p:cNvSpPr>
            <p:nvPr/>
          </p:nvSpPr>
          <p:spPr bwMode="auto">
            <a:xfrm>
              <a:off x="2472" y="527"/>
              <a:ext cx="15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FF3300"/>
                  </a:solidFill>
                  <a:latin typeface="Arial" pitchFamily="34" charset="0"/>
                </a:rPr>
                <a:t>g</a:t>
              </a:r>
              <a:r>
                <a:rPr lang="en-US" altLang="zh-CN" sz="3200" b="1">
                  <a:solidFill>
                    <a:srgbClr val="FF3300"/>
                  </a:solidFill>
                  <a:latin typeface="Arial" pitchFamily="34" charset="0"/>
                </a:rPr>
                <a:t>ǎ</a:t>
              </a:r>
              <a:r>
                <a:rPr lang="en-US" altLang="zh-CN" b="1">
                  <a:solidFill>
                    <a:srgbClr val="FF3300"/>
                  </a:solidFill>
                  <a:latin typeface="Arial" pitchFamily="34" charset="0"/>
                </a:rPr>
                <a:t>n chèng</a:t>
              </a:r>
            </a:p>
          </p:txBody>
        </p:sp>
      </p:grpSp>
      <p:grpSp>
        <p:nvGrpSpPr>
          <p:cNvPr id="54284" name="Group 12"/>
          <p:cNvGrpSpPr>
            <a:grpSpLocks/>
          </p:cNvGrpSpPr>
          <p:nvPr/>
        </p:nvGrpSpPr>
        <p:grpSpPr bwMode="auto">
          <a:xfrm>
            <a:off x="1835150" y="4508500"/>
            <a:ext cx="7885113" cy="1616075"/>
            <a:chOff x="793" y="2840"/>
            <a:chExt cx="4967" cy="1018"/>
          </a:xfrm>
        </p:grpSpPr>
        <p:sp>
          <p:nvSpPr>
            <p:cNvPr id="54282" name="Text Box 10"/>
            <p:cNvSpPr txBox="1">
              <a:spLocks noChangeArrowheads="1"/>
            </p:cNvSpPr>
            <p:nvPr/>
          </p:nvSpPr>
          <p:spPr bwMode="auto">
            <a:xfrm>
              <a:off x="1269" y="2840"/>
              <a:ext cx="4491" cy="10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dirty="0"/>
                <a:t>    </a:t>
              </a:r>
              <a:r>
                <a:rPr lang="en-US" altLang="zh-CN" dirty="0">
                  <a:latin typeface="Arial" pitchFamily="34" charset="0"/>
                </a:rPr>
                <a:t> </a:t>
              </a:r>
              <a:r>
                <a:rPr lang="en-US" altLang="zh-CN" b="1" dirty="0" err="1">
                  <a:solidFill>
                    <a:srgbClr val="FF3300"/>
                  </a:solidFill>
                  <a:latin typeface="Arial" pitchFamily="34" charset="0"/>
                </a:rPr>
                <a:t>gǎn</a:t>
              </a:r>
              <a:r>
                <a:rPr lang="en-US" altLang="zh-CN" dirty="0">
                  <a:solidFill>
                    <a:srgbClr val="FF3300"/>
                  </a:solidFill>
                </a:rPr>
                <a:t> </a:t>
              </a:r>
              <a:r>
                <a:rPr lang="en-US" altLang="zh-CN" dirty="0"/>
                <a:t>  </a:t>
              </a:r>
              <a:r>
                <a:rPr lang="zh-CN" altLang="en-US" sz="4000" b="1" dirty="0">
                  <a:latin typeface="楷体_GB2312" pitchFamily="49" charset="-122"/>
                  <a:ea typeface="楷体_GB2312" pitchFamily="49" charset="-122"/>
                </a:rPr>
                <a:t>笔杆  枪杆</a:t>
              </a:r>
            </a:p>
            <a:p>
              <a:pPr>
                <a:spcBef>
                  <a:spcPct val="50000"/>
                </a:spcBef>
              </a:pPr>
              <a:r>
                <a:rPr lang="zh-CN" altLang="en-US" dirty="0"/>
                <a:t>    </a:t>
              </a:r>
              <a:r>
                <a:rPr lang="zh-CN" altLang="en-US" b="1" dirty="0">
                  <a:solidFill>
                    <a:schemeClr val="accent2"/>
                  </a:solidFill>
                  <a:latin typeface="Arial" pitchFamily="34" charset="0"/>
                </a:rPr>
                <a:t> </a:t>
              </a:r>
              <a:r>
                <a:rPr lang="en-US" altLang="zh-CN" b="1" dirty="0" err="1">
                  <a:solidFill>
                    <a:srgbClr val="FF3300"/>
                  </a:solidFill>
                  <a:latin typeface="Arial" pitchFamily="34" charset="0"/>
                </a:rPr>
                <a:t>gān</a:t>
              </a:r>
              <a:r>
                <a:rPr lang="en-US" altLang="zh-CN" dirty="0">
                  <a:solidFill>
                    <a:srgbClr val="FF3300"/>
                  </a:solidFill>
                </a:rPr>
                <a:t> </a:t>
              </a:r>
              <a:r>
                <a:rPr lang="en-US" altLang="zh-CN" dirty="0"/>
                <a:t>  </a:t>
              </a:r>
              <a:r>
                <a:rPr lang="zh-CN" altLang="en-US" sz="4000" b="1" dirty="0">
                  <a:latin typeface="楷体_GB2312" pitchFamily="49" charset="-122"/>
                  <a:ea typeface="楷体_GB2312" pitchFamily="49" charset="-122"/>
                </a:rPr>
                <a:t>旗杆  栏杆</a:t>
              </a:r>
            </a:p>
          </p:txBody>
        </p:sp>
        <p:sp>
          <p:nvSpPr>
            <p:cNvPr id="54283" name="Text Box 11"/>
            <p:cNvSpPr txBox="1">
              <a:spLocks noChangeArrowheads="1"/>
            </p:cNvSpPr>
            <p:nvPr/>
          </p:nvSpPr>
          <p:spPr bwMode="auto">
            <a:xfrm>
              <a:off x="793" y="3113"/>
              <a:ext cx="726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5400" b="1" dirty="0">
                  <a:solidFill>
                    <a:srgbClr val="FF3300"/>
                  </a:solidFill>
                  <a:ea typeface="楷体_GB2312" pitchFamily="49" charset="-122"/>
                </a:rPr>
                <a:t>杆</a:t>
              </a:r>
            </a:p>
          </p:txBody>
        </p:sp>
      </p:grp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6443663" y="1125538"/>
            <a:ext cx="1296987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>
                <a:solidFill>
                  <a:schemeClr val="accent2"/>
                </a:solidFill>
                <a:ea typeface="楷体_GB2312" pitchFamily="49" charset="-122"/>
              </a:rPr>
              <a:t>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1331913" y="1557338"/>
            <a:ext cx="6348412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indent="304800"/>
            <a:r>
              <a:rPr lang="zh-CN" altLang="en-US" sz="4400" b="1" dirty="0">
                <a:solidFill>
                  <a:schemeClr val="accent2"/>
                </a:solidFill>
                <a:ea typeface="楷体_GB2312" pitchFamily="49" charset="-122"/>
              </a:rPr>
              <a:t>称</a:t>
            </a:r>
            <a:r>
              <a:rPr lang="zh-CN" altLang="en-US" sz="4400" b="1" dirty="0">
                <a:ea typeface="楷体_GB2312" pitchFamily="49" charset="-122"/>
              </a:rPr>
              <a:t>：测定重量</a:t>
            </a:r>
          </a:p>
          <a:p>
            <a:pPr indent="304800"/>
            <a:endParaRPr lang="zh-CN" altLang="en-US" sz="4400" b="1" dirty="0">
              <a:ea typeface="楷体_GB2312" pitchFamily="49" charset="-122"/>
            </a:endParaRPr>
          </a:p>
          <a:p>
            <a:pPr indent="304800"/>
            <a:r>
              <a:rPr lang="zh-CN" altLang="en-US" sz="4400" b="1" dirty="0">
                <a:solidFill>
                  <a:schemeClr val="accent2"/>
                </a:solidFill>
                <a:ea typeface="楷体_GB2312" pitchFamily="49" charset="-122"/>
              </a:rPr>
              <a:t>秤</a:t>
            </a:r>
            <a:r>
              <a:rPr lang="zh-CN" altLang="en-US" sz="4400" b="1" dirty="0">
                <a:ea typeface="楷体_GB2312" pitchFamily="49" charset="-122"/>
              </a:rPr>
              <a:t>：测定物体重量的器具</a:t>
            </a:r>
          </a:p>
        </p:txBody>
      </p:sp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375" y="4221163"/>
            <a:ext cx="482282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843213" y="836613"/>
            <a:ext cx="43926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6000" b="1">
                <a:latin typeface="楷体_GB2312" pitchFamily="49" charset="-122"/>
                <a:ea typeface="楷体_GB2312" pitchFamily="49" charset="-122"/>
              </a:rPr>
              <a:t>31</a:t>
            </a:r>
            <a:r>
              <a:rPr lang="zh-CN" altLang="en-US" sz="6000" b="1">
                <a:latin typeface="楷体_GB2312" pitchFamily="49" charset="-122"/>
                <a:ea typeface="楷体_GB2312" pitchFamily="49" charset="-122"/>
              </a:rPr>
              <a:t>、称象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123728" y="2133599"/>
            <a:ext cx="5545138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谁称象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为什么要称象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这头大象长得怎么样？</a:t>
            </a: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用什么办法称象？</a:t>
            </a:r>
          </a:p>
          <a:p>
            <a:pPr>
              <a:lnSpc>
                <a:spcPct val="140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结果怎么样？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699792" y="3108378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611188" y="1341438"/>
            <a:ext cx="8064500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200" b="1" dirty="0">
                <a:ea typeface="楷体_GB2312" pitchFamily="49" charset="-122"/>
              </a:rPr>
              <a:t>       </a:t>
            </a:r>
            <a:r>
              <a:rPr lang="zh-CN" altLang="en-US" sz="2900" b="1" dirty="0">
                <a:latin typeface="楷体_GB2312" pitchFamily="49" charset="-122"/>
                <a:ea typeface="楷体_GB2312" pitchFamily="49" charset="-122"/>
              </a:rPr>
              <a:t>古时候有个人叫曹操，人家送他一头象。曹操很高兴，带着他的儿子和</a:t>
            </a:r>
            <a:r>
              <a:rPr lang="zh-CN" altLang="en-US" sz="29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官</a:t>
            </a:r>
            <a:r>
              <a:rPr lang="zh-CN" altLang="en-US" sz="2900" b="1" dirty="0">
                <a:latin typeface="楷体_GB2312" pitchFamily="49" charset="-122"/>
                <a:ea typeface="楷体_GB2312" pitchFamily="49" charset="-122"/>
              </a:rPr>
              <a:t>员们一同去看象。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900" b="1" dirty="0">
                <a:latin typeface="楷体_GB2312" pitchFamily="49" charset="-122"/>
                <a:ea typeface="楷体_GB2312" pitchFamily="49" charset="-122"/>
              </a:rPr>
              <a:t>    这头象又高又大，身子像一堵墙，腿像四根</a:t>
            </a:r>
            <a:r>
              <a:rPr lang="zh-CN" altLang="en-US" sz="29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柱</a:t>
            </a:r>
            <a:r>
              <a:rPr lang="zh-CN" altLang="en-US" sz="2900" b="1" dirty="0">
                <a:latin typeface="楷体_GB2312" pitchFamily="49" charset="-122"/>
                <a:ea typeface="楷体_GB2312" pitchFamily="49" charset="-122"/>
              </a:rPr>
              <a:t>子。官员们一边看一边议论：这么大的象，到底有多重呢？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900" b="1" dirty="0">
                <a:latin typeface="楷体_GB2312" pitchFamily="49" charset="-122"/>
                <a:ea typeface="楷体_GB2312" pitchFamily="49" charset="-122"/>
              </a:rPr>
              <a:t>    曹操问：</a:t>
            </a:r>
            <a:r>
              <a:rPr lang="zh-CN" altLang="en-US" sz="2900" b="1" dirty="0">
                <a:latin typeface="Arial"/>
                <a:ea typeface="楷体_GB2312" pitchFamily="49" charset="-122"/>
              </a:rPr>
              <a:t>“</a:t>
            </a:r>
            <a:r>
              <a:rPr lang="zh-CN" altLang="en-US" sz="2900" b="1" dirty="0">
                <a:latin typeface="楷体_GB2312" pitchFamily="49" charset="-122"/>
                <a:ea typeface="楷体_GB2312" pitchFamily="49" charset="-122"/>
              </a:rPr>
              <a:t>谁有办法把这头大象称一称？</a:t>
            </a:r>
            <a:r>
              <a:rPr lang="zh-CN" altLang="en-US" sz="2900" b="1" dirty="0">
                <a:latin typeface="Arial"/>
                <a:ea typeface="楷体_GB2312" pitchFamily="49" charset="-122"/>
              </a:rPr>
              <a:t>”</a:t>
            </a:r>
            <a:endParaRPr lang="zh-CN" altLang="en-US" sz="29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8" name="Picture 8" descr="称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875" y="2492375"/>
            <a:ext cx="5256213" cy="361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935038" y="692150"/>
            <a:ext cx="8208962" cy="152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b="1" dirty="0">
                <a:ea typeface="楷体_GB2312" pitchFamily="49" charset="-122"/>
              </a:rPr>
              <a:t>          </a:t>
            </a:r>
            <a:r>
              <a:rPr lang="zh-CN" altLang="en-US" sz="3600" b="1" dirty="0">
                <a:ea typeface="楷体_GB2312" pitchFamily="49" charset="-122"/>
              </a:rPr>
              <a:t>这头象又高又大，身子像一堵墙，腿像四根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柱</a:t>
            </a:r>
            <a:r>
              <a:rPr lang="zh-CN" altLang="en-US" sz="3600" b="1" dirty="0">
                <a:ea typeface="楷体_GB2312" pitchFamily="49" charset="-122"/>
              </a:rPr>
              <a:t>子。</a:t>
            </a:r>
          </a:p>
        </p:txBody>
      </p:sp>
      <p:pic>
        <p:nvPicPr>
          <p:cNvPr id="51212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2420938"/>
            <a:ext cx="1871663" cy="42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827088" y="1052513"/>
            <a:ext cx="7632700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b="1">
                <a:ea typeface="楷体_GB2312" pitchFamily="49" charset="-122"/>
              </a:rPr>
              <a:t>        </a:t>
            </a:r>
            <a:r>
              <a:rPr lang="zh-CN" altLang="en-US" b="1">
                <a:ea typeface="楷体_GB2312" pitchFamily="49" charset="-122"/>
              </a:rPr>
              <a:t>曹操问：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ea typeface="楷体_GB2312" pitchFamily="49" charset="-122"/>
              </a:rPr>
              <a:t>谁有办法把这头大象称一称？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有的说：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ea typeface="楷体_GB2312" pitchFamily="49" charset="-122"/>
              </a:rPr>
              <a:t>得造杆大秤，砍一棵大树做秤杆。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有的说：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ea typeface="楷体_GB2312" pitchFamily="49" charset="-122"/>
              </a:rPr>
              <a:t>有了大秤也不成啊，谁有那么大的力气提得起这杆大秤呢？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也有的说：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ea typeface="楷体_GB2312" pitchFamily="49" charset="-122"/>
              </a:rPr>
              <a:t>办法倒有一个，就是把大象</a:t>
            </a:r>
            <a:r>
              <a:rPr lang="zh-CN" altLang="en-US" b="1">
                <a:solidFill>
                  <a:srgbClr val="FF0000"/>
                </a:solidFill>
                <a:ea typeface="楷体_GB2312" pitchFamily="49" charset="-122"/>
              </a:rPr>
              <a:t>宰</a:t>
            </a:r>
            <a:r>
              <a:rPr lang="zh-CN" altLang="en-US" b="1">
                <a:ea typeface="楷体_GB2312" pitchFamily="49" charset="-122"/>
              </a:rPr>
              <a:t>了，</a:t>
            </a:r>
            <a:r>
              <a:rPr lang="zh-CN" altLang="en-US" b="1">
                <a:solidFill>
                  <a:srgbClr val="FF0000"/>
                </a:solidFill>
                <a:ea typeface="楷体_GB2312" pitchFamily="49" charset="-122"/>
              </a:rPr>
              <a:t>割</a:t>
            </a:r>
            <a:r>
              <a:rPr lang="zh-CN" altLang="en-US" b="1">
                <a:ea typeface="楷体_GB2312" pitchFamily="49" charset="-122"/>
              </a:rPr>
              <a:t>成一块一块的再称。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曹操听了直摇头。</a:t>
            </a:r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>
            <a:off x="2268538" y="2276475"/>
            <a:ext cx="5832475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>
            <a:off x="6443663" y="3500438"/>
            <a:ext cx="1584325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>
            <a:off x="900113" y="4149725"/>
            <a:ext cx="7200900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>
            <a:off x="900113" y="4724400"/>
            <a:ext cx="935037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827088" y="1052513"/>
            <a:ext cx="7632700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b="1">
                <a:ea typeface="楷体_GB2312" pitchFamily="49" charset="-122"/>
              </a:rPr>
              <a:t>        </a:t>
            </a:r>
            <a:r>
              <a:rPr lang="zh-CN" altLang="en-US" b="1">
                <a:ea typeface="楷体_GB2312" pitchFamily="49" charset="-122"/>
              </a:rPr>
              <a:t>曹操问：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ea typeface="楷体_GB2312" pitchFamily="49" charset="-122"/>
              </a:rPr>
              <a:t>谁有办法把这头大象称一称？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有的说：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ea typeface="楷体_GB2312" pitchFamily="49" charset="-122"/>
              </a:rPr>
              <a:t>得造杆大秤，砍一棵大树做秤杆。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有的说：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solidFill>
                  <a:srgbClr val="0000D6"/>
                </a:solidFill>
                <a:ea typeface="楷体_GB2312" pitchFamily="49" charset="-122"/>
              </a:rPr>
              <a:t>有了大秤也不成啊，谁有那么大的力气提得起这杆大秤呢？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也有的说：</a:t>
            </a:r>
            <a:r>
              <a:rPr lang="zh-CN" altLang="en-US" b="1">
                <a:latin typeface="Arial"/>
                <a:ea typeface="楷体_GB2312" pitchFamily="49" charset="-122"/>
              </a:rPr>
              <a:t>“</a:t>
            </a:r>
            <a:r>
              <a:rPr lang="zh-CN" altLang="en-US" b="1">
                <a:ea typeface="楷体_GB2312" pitchFamily="49" charset="-122"/>
              </a:rPr>
              <a:t>办法倒有一个，就是把大象</a:t>
            </a:r>
            <a:r>
              <a:rPr lang="zh-CN" altLang="en-US" b="1">
                <a:solidFill>
                  <a:srgbClr val="FF0000"/>
                </a:solidFill>
                <a:ea typeface="楷体_GB2312" pitchFamily="49" charset="-122"/>
              </a:rPr>
              <a:t>宰</a:t>
            </a:r>
            <a:r>
              <a:rPr lang="zh-CN" altLang="en-US" b="1">
                <a:ea typeface="楷体_GB2312" pitchFamily="49" charset="-122"/>
              </a:rPr>
              <a:t>了，</a:t>
            </a:r>
            <a:r>
              <a:rPr lang="zh-CN" altLang="en-US" b="1">
                <a:solidFill>
                  <a:srgbClr val="FF0000"/>
                </a:solidFill>
                <a:ea typeface="楷体_GB2312" pitchFamily="49" charset="-122"/>
              </a:rPr>
              <a:t>割</a:t>
            </a:r>
            <a:r>
              <a:rPr lang="zh-CN" altLang="en-US" b="1">
                <a:ea typeface="楷体_GB2312" pitchFamily="49" charset="-122"/>
              </a:rPr>
              <a:t>成一块一块的再称。</a:t>
            </a:r>
            <a:r>
              <a:rPr lang="zh-CN" altLang="en-US" b="1">
                <a:latin typeface="Arial"/>
                <a:ea typeface="楷体_GB2312" pitchFamily="49" charset="-122"/>
              </a:rPr>
              <a:t>”</a:t>
            </a:r>
            <a:r>
              <a:rPr lang="zh-CN" altLang="en-US" b="1">
                <a:ea typeface="楷体_GB2312" pitchFamily="49" charset="-122"/>
              </a:rPr>
              <a:t>曹操听了直摇头。</a:t>
            </a:r>
          </a:p>
        </p:txBody>
      </p:sp>
      <p:sp>
        <p:nvSpPr>
          <p:cNvPr id="52234" name="Line 10"/>
          <p:cNvSpPr>
            <a:spLocks noChangeShapeType="1"/>
          </p:cNvSpPr>
          <p:nvPr/>
        </p:nvSpPr>
        <p:spPr bwMode="auto">
          <a:xfrm flipH="1">
            <a:off x="1258888" y="2997200"/>
            <a:ext cx="73025" cy="5762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3203575" y="4005263"/>
            <a:ext cx="259238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8000">
                <a:solidFill>
                  <a:srgbClr val="FF3300"/>
                </a:solidFill>
                <a:latin typeface="宋体"/>
              </a:rPr>
              <a:t>…</a:t>
            </a:r>
            <a:endParaRPr lang="en-US" altLang="zh-CN" sz="800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 animBg="1"/>
      <p:bldP spid="52230" grpId="0" animBg="1"/>
      <p:bldP spid="52231" grpId="0" animBg="1"/>
      <p:bldP spid="52232" grpId="0" animBg="1"/>
      <p:bldP spid="52233" grpId="0"/>
      <p:bldP spid="52234" grpId="0" animBg="1"/>
      <p:bldP spid="522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631825" y="981075"/>
            <a:ext cx="8512175" cy="487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latin typeface="黑体" pitchFamily="2" charset="-122"/>
                <a:ea typeface="黑体" pitchFamily="2" charset="-122"/>
              </a:rPr>
              <a:t>学习单</a:t>
            </a:r>
            <a:r>
              <a:rPr lang="en-US" altLang="zh-CN" sz="3200" b="1" dirty="0">
                <a:latin typeface="黑体" pitchFamily="2" charset="-122"/>
                <a:ea typeface="黑体" pitchFamily="2" charset="-122"/>
              </a:rPr>
              <a:t>:</a:t>
            </a: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、读一读  读读课文第四自然段</a:t>
            </a: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、划一划  用波浪线划出曹冲称象的办法</a:t>
            </a: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、说一说  用</a:t>
            </a:r>
            <a:r>
              <a:rPr lang="zh-CN" altLang="en-US" sz="3200" b="1" dirty="0">
                <a:latin typeface="Arial"/>
                <a:ea typeface="楷体_GB2312" pitchFamily="49" charset="-122"/>
              </a:rPr>
              <a:t>“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先</a:t>
            </a:r>
            <a:r>
              <a:rPr lang="en-US" altLang="zh-CN" sz="3200" b="1" dirty="0">
                <a:latin typeface="Arial"/>
                <a:ea typeface="楷体_GB2312" pitchFamily="49" charset="-122"/>
              </a:rPr>
              <a:t>…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然后</a:t>
            </a:r>
            <a:r>
              <a:rPr lang="en-US" altLang="zh-CN" sz="3200" b="1" dirty="0">
                <a:latin typeface="Arial"/>
                <a:ea typeface="楷体_GB2312" pitchFamily="49" charset="-122"/>
              </a:rPr>
              <a:t>…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再</a:t>
            </a:r>
            <a:r>
              <a:rPr lang="en-US" altLang="zh-CN" sz="3200" b="1" dirty="0">
                <a:latin typeface="Arial"/>
                <a:ea typeface="楷体_GB2312" pitchFamily="49" charset="-122"/>
              </a:rPr>
              <a:t>…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最后</a:t>
            </a:r>
            <a:r>
              <a:rPr lang="en-US" altLang="zh-CN" sz="3200" b="1" dirty="0">
                <a:latin typeface="Arial"/>
                <a:ea typeface="楷体_GB2312" pitchFamily="49" charset="-122"/>
              </a:rPr>
              <a:t>…”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等词    </a:t>
            </a:r>
          </a:p>
          <a:p>
            <a:pPr>
              <a:lnSpc>
                <a:spcPct val="140000"/>
              </a:lnSpc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           说说曹冲想出的办法</a:t>
            </a: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、想一想  和官员们的办法比，谁的办法更   </a:t>
            </a:r>
          </a:p>
          <a:p>
            <a:pPr>
              <a:lnSpc>
                <a:spcPct val="140000"/>
              </a:lnSpc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           好？为什么？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755650" y="1052513"/>
            <a:ext cx="7777163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b="1" dirty="0">
                <a:ea typeface="楷体_GB2312" pitchFamily="49" charset="-122"/>
              </a:rPr>
              <a:t>        </a:t>
            </a:r>
            <a:r>
              <a:rPr lang="zh-CN" altLang="en-US" b="1" dirty="0">
                <a:ea typeface="楷体_GB2312" pitchFamily="49" charset="-122"/>
              </a:rPr>
              <a:t>曹操的儿子曹冲才七岁，他站出来说：</a:t>
            </a:r>
            <a:r>
              <a:rPr lang="zh-CN" altLang="en-US" b="1" dirty="0">
                <a:latin typeface="Arial"/>
                <a:ea typeface="楷体_GB2312" pitchFamily="49" charset="-122"/>
              </a:rPr>
              <a:t>“</a:t>
            </a:r>
            <a:r>
              <a:rPr lang="zh-CN" altLang="en-US" b="1" dirty="0">
                <a:ea typeface="楷体_GB2312" pitchFamily="49" charset="-122"/>
              </a:rPr>
              <a:t>我有个办法。</a:t>
            </a: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</a:rPr>
              <a:t>先把大象赶到一艘大船上，看船身下沉多少，就沿着水面，在船</a:t>
            </a:r>
            <a:r>
              <a:rPr lang="zh-CN" altLang="en-US" b="1" dirty="0">
                <a:solidFill>
                  <a:srgbClr val="FF3300"/>
                </a:solidFill>
                <a:ea typeface="楷体_GB2312" pitchFamily="49" charset="-122"/>
              </a:rPr>
              <a:t>舷</a:t>
            </a: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</a:rPr>
              <a:t>上画一条线。再把大象赶上岸，往船上装石头。等船下沉到画线的地方，称一称船上的石头。</a:t>
            </a:r>
            <a:r>
              <a:rPr lang="zh-CN" altLang="en-US" b="1" dirty="0">
                <a:ea typeface="楷体_GB2312" pitchFamily="49" charset="-122"/>
              </a:rPr>
              <a:t>石头一共有多重，大象就有多重。</a:t>
            </a:r>
            <a:r>
              <a:rPr lang="zh-CN" altLang="en-US" b="1" dirty="0">
                <a:latin typeface="Arial"/>
                <a:ea typeface="楷体_GB2312" pitchFamily="49" charset="-122"/>
              </a:rPr>
              <a:t>”</a:t>
            </a:r>
            <a:endParaRPr lang="zh-CN" altLang="en-US" b="1" dirty="0">
              <a:ea typeface="楷体_GB2312" pitchFamily="49" charset="-122"/>
            </a:endParaRPr>
          </a:p>
        </p:txBody>
      </p:sp>
      <p:sp>
        <p:nvSpPr>
          <p:cNvPr id="60419" name="Line 3"/>
          <p:cNvSpPr>
            <a:spLocks noChangeShapeType="1"/>
          </p:cNvSpPr>
          <p:nvPr/>
        </p:nvSpPr>
        <p:spPr bwMode="auto">
          <a:xfrm>
            <a:off x="2627313" y="2349500"/>
            <a:ext cx="5616575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0" name="Line 4"/>
          <p:cNvSpPr>
            <a:spLocks noChangeShapeType="1"/>
          </p:cNvSpPr>
          <p:nvPr/>
        </p:nvSpPr>
        <p:spPr bwMode="auto">
          <a:xfrm>
            <a:off x="2268538" y="2924175"/>
            <a:ext cx="5183187" cy="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1" name="Line 5"/>
          <p:cNvSpPr>
            <a:spLocks noChangeShapeType="1"/>
          </p:cNvSpPr>
          <p:nvPr/>
        </p:nvSpPr>
        <p:spPr bwMode="auto">
          <a:xfrm>
            <a:off x="7667625" y="2924175"/>
            <a:ext cx="7921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2" name="Line 6"/>
          <p:cNvSpPr>
            <a:spLocks noChangeShapeType="1"/>
          </p:cNvSpPr>
          <p:nvPr/>
        </p:nvSpPr>
        <p:spPr bwMode="auto">
          <a:xfrm>
            <a:off x="827088" y="3573463"/>
            <a:ext cx="439261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3" name="Line 7"/>
          <p:cNvSpPr>
            <a:spLocks noChangeShapeType="1"/>
          </p:cNvSpPr>
          <p:nvPr/>
        </p:nvSpPr>
        <p:spPr bwMode="auto">
          <a:xfrm>
            <a:off x="5508625" y="3573463"/>
            <a:ext cx="2879725" cy="0"/>
          </a:xfrm>
          <a:prstGeom prst="line">
            <a:avLst/>
          </a:prstGeom>
          <a:noFill/>
          <a:ln w="254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4" name="Line 8"/>
          <p:cNvSpPr>
            <a:spLocks noChangeShapeType="1"/>
          </p:cNvSpPr>
          <p:nvPr/>
        </p:nvSpPr>
        <p:spPr bwMode="auto">
          <a:xfrm>
            <a:off x="827088" y="4149725"/>
            <a:ext cx="4032250" cy="0"/>
          </a:xfrm>
          <a:prstGeom prst="line">
            <a:avLst/>
          </a:prstGeom>
          <a:noFill/>
          <a:ln w="254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3851275" y="1844675"/>
            <a:ext cx="7937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MS PMincho"/>
                <a:ea typeface="MS PMincho" pitchFamily="18" charset="-128"/>
              </a:rPr>
              <a:t>·</a:t>
            </a:r>
            <a:endParaRPr lang="en-US" altLang="zh-CN" sz="4800">
              <a:solidFill>
                <a:srgbClr val="FF0000"/>
              </a:solidFill>
              <a:ea typeface="MS PMincho" pitchFamily="18" charset="-128"/>
            </a:endParaRPr>
          </a:p>
        </p:txBody>
      </p:sp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6732588" y="1916113"/>
            <a:ext cx="7937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MS PMincho"/>
                <a:ea typeface="MS PMincho" pitchFamily="18" charset="-128"/>
              </a:rPr>
              <a:t>·</a:t>
            </a:r>
            <a:endParaRPr lang="en-US" altLang="zh-CN" sz="4800">
              <a:solidFill>
                <a:srgbClr val="FF0000"/>
              </a:solidFill>
              <a:ea typeface="MS PMincho" pitchFamily="18" charset="-128"/>
            </a:endParaRPr>
          </a:p>
        </p:txBody>
      </p:sp>
      <p:sp>
        <p:nvSpPr>
          <p:cNvPr id="60427" name="Rectangle 11"/>
          <p:cNvSpPr>
            <a:spLocks noChangeArrowheads="1"/>
          </p:cNvSpPr>
          <p:nvPr/>
        </p:nvSpPr>
        <p:spPr bwMode="auto">
          <a:xfrm>
            <a:off x="5651500" y="2420938"/>
            <a:ext cx="7937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MS PMincho"/>
                <a:ea typeface="MS PMincho" pitchFamily="18" charset="-128"/>
              </a:rPr>
              <a:t>·</a:t>
            </a:r>
            <a:endParaRPr lang="en-US" altLang="zh-CN" sz="4800">
              <a:solidFill>
                <a:srgbClr val="FF0000"/>
              </a:solidFill>
              <a:ea typeface="MS PMincho" pitchFamily="18" charset="-128"/>
            </a:endParaRPr>
          </a:p>
        </p:txBody>
      </p:sp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1331913" y="3068638"/>
            <a:ext cx="7937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MS PMincho"/>
                <a:ea typeface="MS PMincho" pitchFamily="18" charset="-128"/>
              </a:rPr>
              <a:t>·</a:t>
            </a:r>
            <a:endParaRPr lang="en-US" altLang="zh-CN" sz="4800">
              <a:solidFill>
                <a:srgbClr val="FF0000"/>
              </a:solidFill>
              <a:ea typeface="MS PMincho" pitchFamily="18" charset="-128"/>
            </a:endParaRPr>
          </a:p>
        </p:txBody>
      </p:sp>
      <p:sp>
        <p:nvSpPr>
          <p:cNvPr id="60429" name="Rectangle 13"/>
          <p:cNvSpPr>
            <a:spLocks noChangeArrowheads="1"/>
          </p:cNvSpPr>
          <p:nvPr/>
        </p:nvSpPr>
        <p:spPr bwMode="auto">
          <a:xfrm>
            <a:off x="3851275" y="3068638"/>
            <a:ext cx="7937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MS PMincho"/>
                <a:ea typeface="MS PMincho" pitchFamily="18" charset="-128"/>
              </a:rPr>
              <a:t>·</a:t>
            </a:r>
            <a:endParaRPr lang="en-US" altLang="zh-CN" sz="4800">
              <a:solidFill>
                <a:srgbClr val="FF0000"/>
              </a:solidFill>
              <a:ea typeface="MS PMincho" pitchFamily="18" charset="-128"/>
            </a:endParaRPr>
          </a:p>
        </p:txBody>
      </p:sp>
      <p:sp>
        <p:nvSpPr>
          <p:cNvPr id="60430" name="Rectangle 14"/>
          <p:cNvSpPr>
            <a:spLocks noChangeArrowheads="1"/>
          </p:cNvSpPr>
          <p:nvPr/>
        </p:nvSpPr>
        <p:spPr bwMode="auto">
          <a:xfrm>
            <a:off x="1692275" y="3716338"/>
            <a:ext cx="7937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MS PMincho"/>
                <a:ea typeface="MS PMincho" pitchFamily="18" charset="-128"/>
              </a:rPr>
              <a:t>·</a:t>
            </a:r>
            <a:endParaRPr lang="en-US" altLang="zh-CN" sz="4800">
              <a:solidFill>
                <a:srgbClr val="FF0000"/>
              </a:solidFill>
              <a:ea typeface="MS PMincho" pitchFamily="18" charset="-128"/>
            </a:endParaRPr>
          </a:p>
        </p:txBody>
      </p:sp>
      <p:sp>
        <p:nvSpPr>
          <p:cNvPr id="60431" name="Line 15"/>
          <p:cNvSpPr>
            <a:spLocks noChangeShapeType="1"/>
          </p:cNvSpPr>
          <p:nvPr/>
        </p:nvSpPr>
        <p:spPr bwMode="auto">
          <a:xfrm>
            <a:off x="827088" y="2924175"/>
            <a:ext cx="1223962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nimBg="1"/>
      <p:bldP spid="60420" grpId="0" animBg="1"/>
      <p:bldP spid="60421" grpId="0" animBg="1"/>
      <p:bldP spid="60422" grpId="0" animBg="1"/>
      <p:bldP spid="60423" grpId="0" animBg="1"/>
      <p:bldP spid="60424" grpId="0" animBg="1"/>
      <p:bldP spid="60425" grpId="0"/>
      <p:bldP spid="60426" grpId="0"/>
      <p:bldP spid="60427" grpId="0"/>
      <p:bldP spid="60428" grpId="0"/>
      <p:bldP spid="60429" grpId="0"/>
      <p:bldP spid="60430" grpId="0"/>
      <p:bldP spid="604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2276475"/>
            <a:ext cx="754380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684213" y="639763"/>
            <a:ext cx="527685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zh-CN">
              <a:latin typeface="黑体" pitchFamily="2" charset="-122"/>
              <a:ea typeface="黑体" pitchFamily="2" charset="-122"/>
            </a:endParaRPr>
          </a:p>
          <a:p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曹冲想出了什么样的称象办法？</a:t>
            </a:r>
            <a:r>
              <a:rPr lang="zh-CN" altLang="en-US" b="1"/>
              <a:t> </a:t>
            </a:r>
            <a:br>
              <a:rPr lang="zh-CN" altLang="en-US" b="1"/>
            </a:br>
            <a:endParaRPr lang="zh-CN" altLang="en-US" b="1"/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1219200" y="4572000"/>
            <a:ext cx="1697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ea typeface="楷体_GB2312" pitchFamily="49" charset="-122"/>
              </a:rPr>
              <a:t>赶象上船</a:t>
            </a: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2987675" y="4581525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ea typeface="楷体_GB2312" pitchFamily="49" charset="-122"/>
              </a:rPr>
              <a:t>船沉画线</a:t>
            </a: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4787900" y="4581525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ea typeface="楷体_GB2312" pitchFamily="49" charset="-122"/>
              </a:rPr>
              <a:t>装石到线</a:t>
            </a: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6732588" y="4581525"/>
            <a:ext cx="18716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ea typeface="楷体_GB2312" pitchFamily="49" charset="-122"/>
              </a:rPr>
              <a:t>称石累加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/>
      <p:bldP spid="15375" grpId="0"/>
      <p:bldP spid="15376" grpId="0"/>
      <p:bldP spid="153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042988" y="2133600"/>
            <a:ext cx="727392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3200" b="1">
                <a:ea typeface="楷体_GB2312" pitchFamily="49" charset="-122"/>
              </a:rPr>
              <a:t>        </a:t>
            </a:r>
            <a:r>
              <a:rPr lang="zh-CN" altLang="en-US" sz="3200" b="1">
                <a:ea typeface="楷体_GB2312" pitchFamily="49" charset="-122"/>
              </a:rPr>
              <a:t>他叫人照曹冲说的方法去做，果然称出了大象的重量。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971550" y="1082675"/>
            <a:ext cx="7937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 sz="2400"/>
              <a:t/>
            </a:r>
            <a:br>
              <a:rPr lang="en-US" altLang="zh-CN" sz="2400"/>
            </a:br>
            <a:r>
              <a:rPr lang="zh-CN" altLang="en-US" sz="2400"/>
              <a:t>　　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2679700" y="37163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4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468313" y="836613"/>
            <a:ext cx="8424862" cy="356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dirty="0">
                <a:ea typeface="黑体" pitchFamily="2" charset="-122"/>
              </a:rPr>
              <a:t>  </a:t>
            </a:r>
            <a:r>
              <a:rPr lang="zh-CN" altLang="en-US" dirty="0">
                <a:ea typeface="黑体" pitchFamily="2" charset="-122"/>
              </a:rPr>
              <a:t>曹冲是怎样想出称象的办法的？</a:t>
            </a:r>
            <a:r>
              <a:rPr lang="zh-CN" altLang="en-US" b="1" dirty="0">
                <a:ea typeface="黑体" pitchFamily="2" charset="-122"/>
              </a:rPr>
              <a:t/>
            </a:r>
            <a:br>
              <a:rPr lang="zh-CN" altLang="en-US" b="1" dirty="0">
                <a:ea typeface="黑体" pitchFamily="2" charset="-122"/>
              </a:rPr>
            </a:br>
            <a:r>
              <a:rPr lang="zh-CN" altLang="en-US" dirty="0"/>
              <a:t>　　</a:t>
            </a:r>
            <a:br>
              <a:rPr lang="zh-CN" altLang="en-US" dirty="0"/>
            </a:br>
            <a:r>
              <a:rPr lang="zh-CN" altLang="en-US" dirty="0"/>
              <a:t>　 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 曹冲听了官员们议论造大秤的办法，想到了什么？</a:t>
            </a:r>
            <a:b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</a:b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　 </a:t>
            </a:r>
            <a:b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　 </a:t>
            </a: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 曹冲听了官员们议论宰象、称象块的办法又想到了</a:t>
            </a:r>
          </a:p>
          <a:p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什么？</a:t>
            </a:r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900113" y="2276475"/>
            <a:ext cx="7561262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曹冲想：造大秤可不容易，不如用船来代替大秤，因为船能装很重很重的东西；即使造了大秤，也没有人能提得起来，那就用水的浮力代替人的力气。</a:t>
            </a:r>
            <a:r>
              <a:rPr lang="zh-CN" altLang="en-US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914400" y="4419600"/>
            <a:ext cx="7634288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曹冲想：如此高大的大象好端端地被宰割了多可惜呀，不如用石头代替象块，石头可以一块一块分开称。只要称出石头的重量就可知道这头大象的重量了。</a:t>
            </a:r>
            <a:r>
              <a:rPr lang="zh-CN" altLang="en-US" dirty="0"/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6" grpId="0" autoUpdateAnimBg="0"/>
      <p:bldP spid="2663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2349500"/>
            <a:ext cx="7272337" cy="343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900113" y="908050"/>
            <a:ext cx="7559675" cy="124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b="1">
                <a:ea typeface="楷体_GB2312" pitchFamily="49" charset="-122"/>
              </a:rPr>
              <a:t>        </a:t>
            </a:r>
            <a:r>
              <a:rPr lang="zh-CN" altLang="en-US" b="1">
                <a:ea typeface="楷体_GB2312" pitchFamily="49" charset="-122"/>
              </a:rPr>
              <a:t>读读官员们提出的称象的方法，联系曹冲的办法，说说他的办法妙就妙在哪里？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539750" y="976313"/>
            <a:ext cx="8353425" cy="443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 altLang="zh-CN" dirty="0">
              <a:ea typeface="黑体" pitchFamily="2" charset="-122"/>
            </a:endParaRPr>
          </a:p>
          <a:p>
            <a:r>
              <a:rPr lang="en-US" altLang="zh-CN" sz="2400" dirty="0"/>
              <a:t/>
            </a:r>
            <a:br>
              <a:rPr lang="en-US" altLang="zh-CN" sz="2400" dirty="0"/>
            </a:br>
            <a:r>
              <a:rPr lang="zh-CN" altLang="en-US" sz="2400" dirty="0"/>
              <a:t>　    </a:t>
            </a:r>
            <a:r>
              <a:rPr lang="zh-CN" altLang="en-US" sz="2400" b="1" dirty="0">
                <a:ea typeface="楷体_GB2312" pitchFamily="49" charset="-122"/>
              </a:rPr>
              <a:t>曹冲用心听别人的议论，积极动脑筋想办法。</a:t>
            </a:r>
          </a:p>
          <a:p>
            <a:pPr>
              <a:lnSpc>
                <a:spcPct val="145000"/>
              </a:lnSpc>
            </a:pPr>
            <a:r>
              <a:rPr lang="zh-CN" altLang="en-US" sz="2400" b="1" dirty="0">
                <a:ea typeface="楷体_GB2312" pitchFamily="49" charset="-122"/>
              </a:rPr>
              <a:t/>
            </a:r>
            <a:br>
              <a:rPr lang="zh-CN" altLang="en-US" sz="2400" b="1" dirty="0">
                <a:ea typeface="楷体_GB2312" pitchFamily="49" charset="-122"/>
              </a:rPr>
            </a:br>
            <a:r>
              <a:rPr lang="zh-CN" altLang="en-US" sz="2400" b="1" dirty="0">
                <a:ea typeface="楷体_GB2312" pitchFamily="49" charset="-122"/>
              </a:rPr>
              <a:t>　　曹冲善于观察和学习，知识丰富，知道船在水里下沉的程度与重量有关系。具有丰富的知识，肯动脑筋思考问题，就会变得聪明起来。</a:t>
            </a:r>
            <a:br>
              <a:rPr lang="zh-CN" altLang="en-US" sz="2400" b="1" dirty="0">
                <a:ea typeface="楷体_GB2312" pitchFamily="49" charset="-122"/>
              </a:rPr>
            </a:br>
            <a:r>
              <a:rPr lang="zh-CN" altLang="en-US" sz="2400" dirty="0"/>
              <a:t/>
            </a:r>
            <a:br>
              <a:rPr lang="zh-CN" altLang="en-US" sz="2400" dirty="0"/>
            </a:br>
            <a:endParaRPr lang="zh-CN" altLang="en-US" sz="2400" dirty="0"/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827088" y="981075"/>
            <a:ext cx="3384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ea typeface="黑体" pitchFamily="2" charset="-122"/>
              </a:rPr>
              <a:t>你向曹冲学习什么？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/>
      <p:bldP spid="92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1476375" y="1628775"/>
            <a:ext cx="6697663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>
                <a:latin typeface="楷体_GB2312" pitchFamily="49" charset="-122"/>
                <a:ea typeface="楷体_GB2312" pitchFamily="49" charset="-122"/>
              </a:rPr>
              <a:t>官员   柱子   宰割</a:t>
            </a:r>
          </a:p>
          <a:p>
            <a:pPr>
              <a:spcBef>
                <a:spcPct val="50000"/>
              </a:spcBef>
            </a:pPr>
            <a:r>
              <a:rPr lang="zh-CN" altLang="en-US" sz="5400" b="1">
                <a:latin typeface="楷体_GB2312" pitchFamily="49" charset="-122"/>
                <a:ea typeface="楷体_GB2312" pitchFamily="49" charset="-122"/>
              </a:rPr>
              <a:t>船舷   果然   议论</a:t>
            </a:r>
          </a:p>
          <a:p>
            <a:pPr>
              <a:spcBef>
                <a:spcPct val="50000"/>
              </a:spcBef>
            </a:pPr>
            <a:r>
              <a:rPr lang="zh-CN" altLang="en-US" sz="5400" b="1">
                <a:latin typeface="楷体_GB2312" pitchFamily="49" charset="-122"/>
                <a:ea typeface="楷体_GB2312" pitchFamily="49" charset="-122"/>
              </a:rPr>
              <a:t>一杆秤    一杆枪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533400" y="1066800"/>
            <a:ext cx="8305800" cy="344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ea typeface="黑体" pitchFamily="2" charset="-122"/>
              </a:rPr>
              <a:t>读生字，分析字形组词语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</a:rPr>
              <a:t>   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称（    ）  船（     ）  柱（     ） 杆（    ）</a:t>
            </a:r>
          </a:p>
          <a:p>
            <a:pPr>
              <a:spcBef>
                <a:spcPct val="50000"/>
              </a:spcBef>
            </a:pP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秤（    ）  舷（     ）  住（     ） 竿（    ）</a:t>
            </a:r>
          </a:p>
          <a:p>
            <a:pPr eaLnBrk="0" hangingPunct="0">
              <a:spcBef>
                <a:spcPct val="50000"/>
              </a:spcBef>
            </a:pPr>
            <a:endParaRPr lang="en-US" altLang="zh-CN" sz="24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683568" y="1916832"/>
            <a:ext cx="79248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FF3300"/>
                </a:solidFill>
              </a:rPr>
              <a:t>作 </a:t>
            </a:r>
            <a:r>
              <a:rPr lang="zh-CN" altLang="en-US" sz="4000" b="1" dirty="0">
                <a:solidFill>
                  <a:srgbClr val="FF3300"/>
                </a:solidFill>
              </a:rPr>
              <a:t>业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1</a:t>
            </a:r>
            <a:r>
              <a:rPr lang="zh-CN" altLang="en-US" sz="2400" b="1" dirty="0">
                <a:ea typeface="楷体_GB2312" pitchFamily="49" charset="-122"/>
              </a:rPr>
              <a:t>、完成课后练习，会用“才”“一边</a:t>
            </a:r>
            <a:r>
              <a:rPr lang="en-US" altLang="zh-CN" sz="2400" b="1" dirty="0">
                <a:ea typeface="楷体_GB2312" pitchFamily="49" charset="-122"/>
              </a:rPr>
              <a:t>……</a:t>
            </a:r>
            <a:r>
              <a:rPr lang="zh-CN" altLang="en-US" sz="2400" b="1" dirty="0">
                <a:ea typeface="楷体_GB2312" pitchFamily="49" charset="-122"/>
              </a:rPr>
              <a:t>一边</a:t>
            </a:r>
            <a:r>
              <a:rPr lang="en-US" altLang="zh-CN" sz="2400" b="1" dirty="0">
                <a:ea typeface="楷体_GB2312" pitchFamily="49" charset="-122"/>
              </a:rPr>
              <a:t>……”</a:t>
            </a:r>
            <a:r>
              <a:rPr lang="zh-CN" altLang="en-US" sz="2400" b="1" dirty="0">
                <a:ea typeface="楷体_GB2312" pitchFamily="49" charset="-122"/>
              </a:rPr>
              <a:t>造句。</a:t>
            </a:r>
          </a:p>
          <a:p>
            <a:pPr>
              <a:spcBef>
                <a:spcPct val="50000"/>
              </a:spcBef>
            </a:pPr>
            <a:endParaRPr lang="zh-CN" altLang="en-US" sz="2400" b="1" dirty="0"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2</a:t>
            </a:r>
            <a:r>
              <a:rPr lang="zh-CN" altLang="en-US" sz="2400" b="1" dirty="0">
                <a:ea typeface="楷体_GB2312" pitchFamily="49" charset="-122"/>
              </a:rPr>
              <a:t>、把曹冲称象的故事讲给别人听</a:t>
            </a:r>
            <a:r>
              <a:rPr lang="zh-CN" altLang="en-US" sz="2400" b="1" dirty="0" smtClean="0">
                <a:ea typeface="楷体_GB2312" pitchFamily="49" charset="-122"/>
              </a:rPr>
              <a:t>。 </a:t>
            </a:r>
            <a:endParaRPr lang="zh-CN" altLang="en-US" sz="2400" b="1" dirty="0"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</TotalTime>
  <Words>985</Words>
  <Application>Microsoft Office PowerPoint</Application>
  <PresentationFormat>全屏显示(4:3)</PresentationFormat>
  <Paragraphs>109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MS PMincho</vt:lpstr>
      <vt:lpstr>黑体</vt:lpstr>
      <vt:lpstr>华文隶书</vt:lpstr>
      <vt:lpstr>楷体_GB2312</vt:lpstr>
      <vt:lpstr>宋体</vt:lpstr>
      <vt:lpstr>Arial</vt:lpstr>
      <vt:lpstr>Calibri</vt:lpstr>
      <vt:lpstr>Times New Roman</vt:lpstr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www.7cxk.com</Manager>
  <Company>www.7cxk.com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Sky123.Org</cp:lastModifiedBy>
  <cp:revision>4</cp:revision>
  <dcterms:created xsi:type="dcterms:W3CDTF">1601-01-01T00:00:00Z</dcterms:created>
  <dcterms:modified xsi:type="dcterms:W3CDTF">2020-01-03T09:32:48Z</dcterms:modified>
  <cp:category>第一PPT模板网-WWW.1PPT.COM</cp:category>
</cp:coreProperties>
</file>