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8"/>
  </p:notesMasterIdLst>
  <p:sldIdLst>
    <p:sldId id="326" r:id="rId2"/>
    <p:sldId id="449" r:id="rId3"/>
    <p:sldId id="470" r:id="rId4"/>
    <p:sldId id="430" r:id="rId5"/>
    <p:sldId id="429" r:id="rId6"/>
    <p:sldId id="374" r:id="rId7"/>
    <p:sldId id="431" r:id="rId8"/>
    <p:sldId id="472" r:id="rId9"/>
    <p:sldId id="432" r:id="rId10"/>
    <p:sldId id="433" r:id="rId11"/>
    <p:sldId id="434" r:id="rId12"/>
    <p:sldId id="435" r:id="rId13"/>
    <p:sldId id="418" r:id="rId14"/>
    <p:sldId id="471" r:id="rId15"/>
    <p:sldId id="474" r:id="rId16"/>
    <p:sldId id="436" r:id="rId17"/>
    <p:sldId id="473" r:id="rId18"/>
    <p:sldId id="419" r:id="rId19"/>
    <p:sldId id="420" r:id="rId20"/>
    <p:sldId id="427" r:id="rId21"/>
    <p:sldId id="428" r:id="rId22"/>
    <p:sldId id="437" r:id="rId23"/>
    <p:sldId id="438" r:id="rId24"/>
    <p:sldId id="439" r:id="rId25"/>
    <p:sldId id="440" r:id="rId26"/>
    <p:sldId id="285" r:id="rId27"/>
  </p:sldIdLst>
  <p:sldSz cx="9144000" cy="6858000" type="screen4x3"/>
  <p:notesSz cx="6858000" cy="9144000"/>
  <p:custDataLst>
    <p:tags r:id="rId29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00FFFF"/>
    <a:srgbClr val="990099"/>
    <a:srgbClr val="009999"/>
    <a:srgbClr val="996633"/>
    <a:srgbClr val="9966FF"/>
    <a:srgbClr val="0066FF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3449" autoAdjust="0"/>
  </p:normalViewPr>
  <p:slideViewPr>
    <p:cSldViewPr>
      <p:cViewPr varScale="1">
        <p:scale>
          <a:sx n="115" d="100"/>
          <a:sy n="115" d="100"/>
        </p:scale>
        <p:origin x="1476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8" d="100"/>
        <a:sy n="68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EC32A7-69A6-474F-9313-8C20BBAF4A2F}" type="datetimeFigureOut">
              <a:rPr lang="zh-CN" altLang="en-US" smtClean="0"/>
              <a:t>2019/12/26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6E8560-1C4B-49AF-AA55-AB23C7B628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3181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7762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2908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6983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764760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endParaRPr lang="zh-CN" altLang="en-US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pPr eaLnBrk="1" hangingPunct="1"/>
            <a:endParaRPr lang="zh-CN" altLang="zh-CN" sz="1200" dirty="0" smtClean="0">
              <a:latin typeface="Arial" pitchFamily="34" charset="0"/>
            </a:endParaRP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3922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86657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16179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75661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5470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1872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29469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2780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87919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601140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89712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97340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209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73537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20249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58169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7382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9244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256830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37075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39794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6E8560-1C4B-49AF-AA55-AB23C7B628C7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0711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5CC8DA-18D4-42CB-A5D7-6A8A9DAED0BD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539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FC7F4F-BB8A-42A6-883D-78B2F5BDDBCF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348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4BD8AC-D361-413C-BB02-953E01BE925D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8726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E9E7DF-491F-4170-852B-1518F8319361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49596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261FA-886B-46DB-B0B2-CDCE02C98C68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8078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E52275-288D-4DBB-ABCE-6496F7DC26CF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47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90A829-3F42-4134-9D33-58FADEDEB47D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605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12656C-B7F7-46B8-A997-704080BE0968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526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3FEC1B-2CE5-4FEF-9531-D082F05D22B5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312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73886A-C095-4D1A-ACC4-C20A80EF57E9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0123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2D252-BB82-4B6A-9E89-64F13283FD5D}" type="slidenum">
              <a:rPr lang="zh-CN" alt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479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0BCF4E-37F9-4FDD-848E-879475672ABF}" type="slidenum">
              <a:rPr lang="zh-CN" alt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slide" Target="slide2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slide" Target="slide2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ic_22248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980728"/>
            <a:ext cx="5112270" cy="4985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WordArt 3" descr="白色大理石"/>
          <p:cNvSpPr>
            <a:spLocks noChangeArrowheads="1" noChangeShapeType="1"/>
          </p:cNvSpPr>
          <p:nvPr/>
        </p:nvSpPr>
        <p:spPr bwMode="auto">
          <a:xfrm rot="5400000">
            <a:off x="-583208" y="2898780"/>
            <a:ext cx="4982443" cy="115274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 fontAlgn="auto"/>
            <a:r>
              <a:rPr lang="zh-CN" altLang="en-US" sz="3600" b="1" dirty="0">
                <a:ln w="9525" cap="sq" cmpd="sng">
                  <a:round/>
                  <a:headEnd/>
                  <a:tailEnd/>
                </a:ln>
                <a:blipFill dpi="0" rotWithShape="0">
                  <a:blip r:embed="rId5"/>
                  <a:srcRect/>
                  <a:tile tx="0" ty="0" sx="100000" sy="100000" flip="none" algn="tl"/>
                </a:blipFill>
                <a:latin typeface="宋体"/>
                <a:ea typeface="宋体"/>
              </a:rPr>
              <a:t>地震中的父与子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PCTITL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09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332656"/>
            <a:ext cx="8229600" cy="1143000"/>
          </a:xfrm>
        </p:spPr>
        <p:txBody>
          <a:bodyPr/>
          <a:lstStyle/>
          <a:p>
            <a:r>
              <a:rPr lang="zh-CN" dirty="0"/>
              <a:t>父爱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父爱可以牺牲自己的一切，包括自己的生命。</a:t>
            </a:r>
            <a:r>
              <a:rPr lang="en-US" dirty="0"/>
              <a:t>——</a:t>
            </a:r>
            <a:r>
              <a:rPr lang="zh-CN" altLang="en-US" dirty="0"/>
              <a:t>达芬奇</a:t>
            </a:r>
          </a:p>
          <a:p>
            <a:r>
              <a:rPr lang="zh-CN" altLang="en-US" dirty="0"/>
              <a:t>父亲的德行是儿子最好的遗产。</a:t>
            </a:r>
            <a:r>
              <a:rPr lang="en-US" dirty="0"/>
              <a:t>——</a:t>
            </a:r>
            <a:r>
              <a:rPr lang="zh-CN" altLang="en-US" dirty="0"/>
              <a:t>塞万提斯</a:t>
            </a:r>
          </a:p>
          <a:p>
            <a:r>
              <a:rPr lang="zh-CN" altLang="en-US" dirty="0"/>
              <a:t>恐惧时</a:t>
            </a:r>
            <a:r>
              <a:rPr lang="en-US" dirty="0"/>
              <a:t>,</a:t>
            </a:r>
            <a:r>
              <a:rPr lang="zh-CN" altLang="en-US" dirty="0"/>
              <a:t>父爱是一块踏脚的石</a:t>
            </a:r>
            <a:r>
              <a:rPr lang="en-US" dirty="0"/>
              <a:t>;</a:t>
            </a:r>
            <a:r>
              <a:rPr lang="zh-CN" altLang="en-US" dirty="0"/>
              <a:t>黑暗时</a:t>
            </a:r>
            <a:r>
              <a:rPr lang="en-US" dirty="0"/>
              <a:t>,</a:t>
            </a:r>
            <a:r>
              <a:rPr lang="zh-CN" altLang="en-US" dirty="0"/>
              <a:t>父爱是一盏照明的灯</a:t>
            </a:r>
            <a:r>
              <a:rPr lang="en-US" dirty="0"/>
              <a:t>;</a:t>
            </a:r>
            <a:r>
              <a:rPr lang="zh-CN" altLang="en-US" dirty="0"/>
              <a:t>枯竭时</a:t>
            </a:r>
            <a:r>
              <a:rPr lang="en-US" dirty="0"/>
              <a:t>,</a:t>
            </a:r>
            <a:r>
              <a:rPr lang="zh-CN" altLang="en-US" dirty="0"/>
              <a:t>父爱是一湾生命之水</a:t>
            </a:r>
            <a:r>
              <a:rPr lang="en-US" dirty="0"/>
              <a:t>;</a:t>
            </a:r>
            <a:r>
              <a:rPr lang="zh-CN" altLang="en-US" dirty="0"/>
              <a:t>努力时</a:t>
            </a:r>
            <a:r>
              <a:rPr lang="en-US" dirty="0"/>
              <a:t>,</a:t>
            </a:r>
            <a:r>
              <a:rPr lang="zh-CN" altLang="en-US" dirty="0"/>
              <a:t>父爱是精神上的支柱</a:t>
            </a:r>
            <a:r>
              <a:rPr lang="en-US" dirty="0"/>
              <a:t>;</a:t>
            </a:r>
            <a:r>
              <a:rPr lang="zh-CN" altLang="en-US" dirty="0"/>
              <a:t>成功时</a:t>
            </a:r>
            <a:r>
              <a:rPr lang="en-US" dirty="0"/>
              <a:t>,</a:t>
            </a:r>
            <a:r>
              <a:rPr lang="zh-CN" altLang="en-US" dirty="0"/>
              <a:t>父爱又是鼓励与警钟。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洛杉矶地震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19</a:t>
            </a:r>
            <a:r>
              <a:rPr lang="zh-CN" altLang="en-US"/>
              <a:t>94年</a:t>
            </a:r>
            <a:r>
              <a:rPr lang="en-US"/>
              <a:t>1</a:t>
            </a:r>
            <a:r>
              <a:rPr lang="zh-CN" altLang="en-US"/>
              <a:t>月</a:t>
            </a:r>
            <a:r>
              <a:rPr lang="en-US"/>
              <a:t>17</a:t>
            </a:r>
            <a:r>
              <a:rPr lang="zh-CN" altLang="en-US"/>
              <a:t>日，美国洛杉矶发生</a:t>
            </a:r>
            <a:r>
              <a:rPr lang="en-US"/>
              <a:t>6.6</a:t>
            </a:r>
            <a:r>
              <a:rPr lang="zh-CN" altLang="en-US"/>
              <a:t>级大地震。据统计，这次地震造成</a:t>
            </a:r>
            <a:r>
              <a:rPr lang="en-US"/>
              <a:t>62</a:t>
            </a:r>
            <a:r>
              <a:rPr lang="zh-CN" altLang="en-US"/>
              <a:t>人死亡，</a:t>
            </a:r>
            <a:r>
              <a:rPr lang="en-US"/>
              <a:t>9 000</a:t>
            </a:r>
            <a:r>
              <a:rPr lang="zh-CN" altLang="en-US"/>
              <a:t>多人受伤。地震毁坏建筑物</a:t>
            </a:r>
            <a:r>
              <a:rPr lang="en-US"/>
              <a:t>2 500</a:t>
            </a:r>
            <a:r>
              <a:rPr lang="zh-CN" altLang="en-US"/>
              <a:t>余座，高速公路多处被震断，一些立交桥坍塌，约</a:t>
            </a:r>
            <a:r>
              <a:rPr lang="en-US"/>
              <a:t>11</a:t>
            </a:r>
            <a:r>
              <a:rPr lang="zh-CN" altLang="en-US"/>
              <a:t>条主干道被迫关闭。地震还造成该市约</a:t>
            </a:r>
            <a:r>
              <a:rPr lang="en-US"/>
              <a:t>4</a:t>
            </a:r>
            <a:r>
              <a:rPr lang="zh-CN" altLang="en-US"/>
              <a:t>万户住宅断水，</a:t>
            </a:r>
            <a:r>
              <a:rPr lang="en-US"/>
              <a:t>5.2</a:t>
            </a:r>
            <a:r>
              <a:rPr lang="zh-CN" altLang="en-US"/>
              <a:t>万户断电，</a:t>
            </a:r>
            <a:r>
              <a:rPr lang="en-US"/>
              <a:t>3.5</a:t>
            </a:r>
            <a:r>
              <a:rPr lang="zh-CN" altLang="en-US"/>
              <a:t>万户断煤气，通讯网络出现严重阻塞，累计经济损失高达</a:t>
            </a:r>
            <a:r>
              <a:rPr lang="en-US"/>
              <a:t>300</a:t>
            </a:r>
            <a:r>
              <a:rPr lang="zh-CN" altLang="en-US"/>
              <a:t>亿美元。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681335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7" b="-296"/>
          <a:stretch>
            <a:fillRect/>
          </a:stretch>
        </p:blipFill>
        <p:spPr bwMode="auto">
          <a:xfrm>
            <a:off x="179388" y="620713"/>
            <a:ext cx="8785225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827088" y="1557338"/>
            <a:ext cx="72009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dirty="0"/>
              <a:t>1</a:t>
            </a:r>
            <a:r>
              <a:rPr lang="zh-CN" altLang="en-US" sz="3200" dirty="0"/>
              <a:t>、自由读文，读准生字词，读通读顺，结合课文中的句子认识本课的生字和新词，完成丛书33页第一题。</a:t>
            </a:r>
          </a:p>
          <a:p>
            <a:pPr>
              <a:spcBef>
                <a:spcPct val="50000"/>
              </a:spcBef>
            </a:pPr>
            <a:r>
              <a:rPr lang="en-US" sz="3200" dirty="0"/>
              <a:t>2</a:t>
            </a:r>
            <a:r>
              <a:rPr lang="zh-CN" altLang="en-US" sz="3200" dirty="0"/>
              <a:t>、课文讲了一件什么事？</a:t>
            </a:r>
          </a:p>
          <a:p>
            <a:pPr>
              <a:spcBef>
                <a:spcPct val="50000"/>
              </a:spcBef>
            </a:pPr>
            <a:r>
              <a:rPr lang="en-US" sz="3200" dirty="0"/>
              <a:t>3</a:t>
            </a:r>
            <a:r>
              <a:rPr lang="zh-CN" altLang="en-US" sz="3200" dirty="0"/>
              <a:t>、用“”画出使你深受感动的描写父亲外貌、语言、动作的语句，在小组内交流。</a:t>
            </a:r>
          </a:p>
        </p:txBody>
      </p:sp>
      <p:sp>
        <p:nvSpPr>
          <p:cNvPr id="6148" name="WordArt 4"/>
          <p:cNvSpPr>
            <a:spLocks noChangeArrowheads="1" noChangeShapeType="1"/>
          </p:cNvSpPr>
          <p:nvPr/>
        </p:nvSpPr>
        <p:spPr bwMode="auto">
          <a:xfrm>
            <a:off x="611188" y="836613"/>
            <a:ext cx="2665412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2700" cmpd="sng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华文行楷"/>
                <a:ea typeface="华文行楷"/>
              </a:rPr>
              <a:t>自由读课文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005080116124727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lum bright="20000" contras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38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04938" y="1989138"/>
            <a:ext cx="4462462" cy="3816350"/>
          </a:xfrm>
        </p:spPr>
        <p:txBody>
          <a:bodyPr/>
          <a:lstStyle/>
          <a:p>
            <a:pPr>
              <a:buFontTx/>
              <a:buNone/>
            </a:pPr>
            <a:r>
              <a:rPr lang="zh-CN" b="1" dirty="0">
                <a:latin typeface="宋体" pitchFamily="2" charset="-122"/>
              </a:rPr>
              <a:t>杉               矶</a:t>
            </a:r>
          </a:p>
          <a:p>
            <a:pPr>
              <a:buFontTx/>
              <a:buNone/>
            </a:pPr>
            <a:endParaRPr lang="zh-CN" sz="1200" b="1" dirty="0">
              <a:latin typeface="宋体" pitchFamily="2" charset="-122"/>
            </a:endParaRPr>
          </a:p>
          <a:p>
            <a:pPr>
              <a:buFontTx/>
              <a:buNone/>
            </a:pPr>
            <a:endParaRPr lang="zh-CN" sz="1200" b="1" dirty="0">
              <a:latin typeface="宋体" pitchFamily="2" charset="-122"/>
            </a:endParaRPr>
          </a:p>
          <a:p>
            <a:pPr>
              <a:buFontTx/>
              <a:buNone/>
            </a:pPr>
            <a:r>
              <a:rPr lang="zh-CN" b="1" dirty="0">
                <a:latin typeface="宋体" pitchFamily="2" charset="-122"/>
              </a:rPr>
              <a:t>混               昔</a:t>
            </a:r>
          </a:p>
          <a:p>
            <a:pPr>
              <a:buFontTx/>
              <a:buNone/>
            </a:pPr>
            <a:endParaRPr lang="zh-CN" sz="1200" b="1" dirty="0">
              <a:latin typeface="宋体" pitchFamily="2" charset="-122"/>
            </a:endParaRPr>
          </a:p>
          <a:p>
            <a:pPr>
              <a:buFontTx/>
              <a:buNone/>
            </a:pPr>
            <a:endParaRPr lang="zh-CN" sz="1200" b="1" dirty="0">
              <a:latin typeface="宋体" pitchFamily="2" charset="-122"/>
            </a:endParaRPr>
          </a:p>
          <a:p>
            <a:pPr>
              <a:buFontTx/>
              <a:buNone/>
            </a:pPr>
            <a:r>
              <a:rPr lang="zh-CN" b="1" dirty="0">
                <a:latin typeface="宋体" pitchFamily="2" charset="-122"/>
              </a:rPr>
              <a:t>墟               曼</a:t>
            </a:r>
          </a:p>
          <a:p>
            <a:pPr>
              <a:buFontTx/>
              <a:buNone/>
            </a:pPr>
            <a:endParaRPr lang="zh-CN" sz="1200" b="1" dirty="0">
              <a:latin typeface="宋体" pitchFamily="2" charset="-122"/>
            </a:endParaRPr>
          </a:p>
          <a:p>
            <a:pPr>
              <a:buFontTx/>
              <a:buNone/>
            </a:pPr>
            <a:endParaRPr lang="zh-CN" sz="1200" b="1" dirty="0">
              <a:latin typeface="宋体" pitchFamily="2" charset="-122"/>
            </a:endParaRPr>
          </a:p>
          <a:p>
            <a:pPr>
              <a:buFontTx/>
              <a:buNone/>
            </a:pPr>
            <a:r>
              <a:rPr lang="zh-CN" b="1" dirty="0">
                <a:latin typeface="宋体" pitchFamily="2" charset="-122"/>
              </a:rPr>
              <a:t>爆               砾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622425" y="2997200"/>
            <a:ext cx="2012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CC"/>
                </a:solidFill>
              </a:rPr>
              <a:t>（</a:t>
            </a:r>
            <a:r>
              <a:rPr lang="en-US" sz="3200" b="1" dirty="0" err="1">
                <a:solidFill>
                  <a:srgbClr val="FF33CC"/>
                </a:solidFill>
              </a:rPr>
              <a:t>hùn</a:t>
            </a:r>
            <a:r>
              <a:rPr lang="zh-CN" altLang="en-US" sz="3200" b="1" dirty="0">
                <a:solidFill>
                  <a:srgbClr val="FF33CC"/>
                </a:solidFill>
              </a:rPr>
              <a:t>）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692275" y="1989138"/>
            <a:ext cx="21605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CC"/>
                </a:solidFill>
              </a:rPr>
              <a:t>（</a:t>
            </a:r>
            <a:r>
              <a:rPr lang="en-US" sz="3200" b="1" dirty="0" err="1">
                <a:solidFill>
                  <a:srgbClr val="FF33CC"/>
                </a:solidFill>
              </a:rPr>
              <a:t>shān</a:t>
            </a:r>
            <a:r>
              <a:rPr lang="zh-CN" altLang="en-US" sz="3200" b="1" dirty="0">
                <a:solidFill>
                  <a:srgbClr val="FF33CC"/>
                </a:solidFill>
              </a:rPr>
              <a:t>）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060700" y="1985963"/>
            <a:ext cx="2159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FF"/>
                </a:solidFill>
                <a:latin typeface="宋体" pitchFamily="2" charset="-122"/>
              </a:rPr>
              <a:t>（红杉）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5289550" y="1989138"/>
            <a:ext cx="18002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CC"/>
                </a:solidFill>
              </a:rPr>
              <a:t>（</a:t>
            </a:r>
            <a:r>
              <a:rPr lang="en-US" sz="3200" b="1" dirty="0" err="1">
                <a:solidFill>
                  <a:srgbClr val="FF33CC"/>
                </a:solidFill>
              </a:rPr>
              <a:t>jī</a:t>
            </a:r>
            <a:r>
              <a:rPr lang="en-US" sz="3200" b="1" dirty="0">
                <a:solidFill>
                  <a:srgbClr val="FF33CC"/>
                </a:solidFill>
              </a:rPr>
              <a:t> </a:t>
            </a:r>
            <a:r>
              <a:rPr lang="zh-CN" altLang="en-US" sz="3200" b="1" dirty="0">
                <a:solidFill>
                  <a:srgbClr val="FF33CC"/>
                </a:solidFill>
              </a:rPr>
              <a:t>）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6297613" y="1989138"/>
            <a:ext cx="23066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FF"/>
                </a:solidFill>
                <a:latin typeface="宋体" pitchFamily="2" charset="-122"/>
              </a:rPr>
              <a:t>（洛杉矶）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060700" y="2994025"/>
            <a:ext cx="2089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FF"/>
                </a:solidFill>
                <a:latin typeface="宋体" pitchFamily="2" charset="-122"/>
              </a:rPr>
              <a:t>（混乱）</a:t>
            </a:r>
          </a:p>
        </p:txBody>
      </p:sp>
      <p:sp>
        <p:nvSpPr>
          <p:cNvPr id="7178" name="WordArt 10">
            <a:hlinkClick r:id="rId4" action="ppaction://hlinksldjump"/>
          </p:cNvPr>
          <p:cNvSpPr>
            <a:spLocks noChangeArrowheads="1" noChangeShapeType="1"/>
          </p:cNvSpPr>
          <p:nvPr/>
        </p:nvSpPr>
        <p:spPr bwMode="auto">
          <a:xfrm>
            <a:off x="827088" y="1052513"/>
            <a:ext cx="2808287" cy="6477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dirty="0"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5000"/>
                    </a:srgbClr>
                  </a:outerShdw>
                </a:effectLst>
                <a:latin typeface="方正舒体"/>
                <a:ea typeface="方正舒体"/>
              </a:rPr>
              <a:t>生字学习</a:t>
            </a:r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1692275" y="5081588"/>
            <a:ext cx="20129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CC"/>
                </a:solidFill>
              </a:rPr>
              <a:t>（</a:t>
            </a:r>
            <a:r>
              <a:rPr lang="en-US" sz="3200" b="1" dirty="0" err="1">
                <a:solidFill>
                  <a:srgbClr val="FF33CC"/>
                </a:solidFill>
              </a:rPr>
              <a:t>b</a:t>
            </a:r>
            <a:r>
              <a:rPr lang="en-US" sz="3200" b="1" dirty="0" err="1">
                <a:solidFill>
                  <a:srgbClr val="FF33CC"/>
                </a:solidFill>
                <a:latin typeface="宋体"/>
              </a:rPr>
              <a:t>à</a:t>
            </a:r>
            <a:r>
              <a:rPr lang="en-US" sz="3200" b="1" dirty="0" err="1">
                <a:solidFill>
                  <a:srgbClr val="FF33CC"/>
                </a:solidFill>
              </a:rPr>
              <a:t>o</a:t>
            </a:r>
            <a:r>
              <a:rPr lang="zh-CN" altLang="en-US" sz="3200" b="1" dirty="0">
                <a:solidFill>
                  <a:srgbClr val="FF33CC"/>
                </a:solidFill>
              </a:rPr>
              <a:t>）</a:t>
            </a:r>
          </a:p>
        </p:txBody>
      </p:sp>
      <p:sp>
        <p:nvSpPr>
          <p:cNvPr id="7180" name="Text Box 12"/>
          <p:cNvSpPr txBox="1">
            <a:spLocks noChangeArrowheads="1"/>
          </p:cNvSpPr>
          <p:nvPr/>
        </p:nvSpPr>
        <p:spPr bwMode="auto">
          <a:xfrm>
            <a:off x="1801813" y="4030663"/>
            <a:ext cx="16176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CC"/>
                </a:solidFill>
              </a:rPr>
              <a:t>（</a:t>
            </a:r>
            <a:r>
              <a:rPr lang="en-US" sz="3200" b="1" dirty="0" err="1">
                <a:solidFill>
                  <a:srgbClr val="FF33CC"/>
                </a:solidFill>
              </a:rPr>
              <a:t>xū</a:t>
            </a:r>
            <a:r>
              <a:rPr lang="zh-CN" altLang="en-US" sz="3200" b="1" dirty="0">
                <a:solidFill>
                  <a:srgbClr val="FF33CC"/>
                </a:solidFill>
              </a:rPr>
              <a:t>）</a:t>
            </a:r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2952750" y="4030663"/>
            <a:ext cx="2159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FF"/>
                </a:solidFill>
                <a:latin typeface="宋体" pitchFamily="2" charset="-122"/>
              </a:rPr>
              <a:t>（废墟）</a:t>
            </a:r>
          </a:p>
        </p:txBody>
      </p:sp>
      <p:sp>
        <p:nvSpPr>
          <p:cNvPr id="7182" name="Text Box 14"/>
          <p:cNvSpPr txBox="1">
            <a:spLocks noChangeArrowheads="1"/>
          </p:cNvSpPr>
          <p:nvPr/>
        </p:nvSpPr>
        <p:spPr bwMode="auto">
          <a:xfrm>
            <a:off x="2987675" y="5081588"/>
            <a:ext cx="20891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FF"/>
                </a:solidFill>
                <a:latin typeface="宋体" pitchFamily="2" charset="-122"/>
              </a:rPr>
              <a:t>（爆炸）</a:t>
            </a:r>
          </a:p>
        </p:txBody>
      </p:sp>
      <p:sp>
        <p:nvSpPr>
          <p:cNvPr id="7183" name="Text Box 15"/>
          <p:cNvSpPr txBox="1">
            <a:spLocks noChangeArrowheads="1"/>
          </p:cNvSpPr>
          <p:nvPr/>
        </p:nvSpPr>
        <p:spPr bwMode="auto">
          <a:xfrm>
            <a:off x="5364163" y="5081588"/>
            <a:ext cx="14398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CC"/>
                </a:solidFill>
              </a:rPr>
              <a:t>（</a:t>
            </a:r>
            <a:r>
              <a:rPr lang="en-US" sz="3200" b="1" dirty="0" err="1">
                <a:solidFill>
                  <a:srgbClr val="FF33CC"/>
                </a:solidFill>
              </a:rPr>
              <a:t>lì</a:t>
            </a:r>
            <a:r>
              <a:rPr lang="zh-CN" altLang="en-US" sz="3200" b="1" dirty="0">
                <a:solidFill>
                  <a:srgbClr val="FF33CC"/>
                </a:solidFill>
              </a:rPr>
              <a:t>）</a:t>
            </a:r>
          </a:p>
        </p:txBody>
      </p:sp>
      <p:sp>
        <p:nvSpPr>
          <p:cNvPr id="7184" name="Text Box 16"/>
          <p:cNvSpPr txBox="1">
            <a:spLocks noChangeArrowheads="1"/>
          </p:cNvSpPr>
          <p:nvPr/>
        </p:nvSpPr>
        <p:spPr bwMode="auto">
          <a:xfrm>
            <a:off x="6445250" y="5081588"/>
            <a:ext cx="2159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FF"/>
                </a:solidFill>
                <a:latin typeface="宋体" pitchFamily="2" charset="-122"/>
              </a:rPr>
              <a:t>（瓦砾）</a:t>
            </a:r>
          </a:p>
        </p:txBody>
      </p:sp>
      <p:sp>
        <p:nvSpPr>
          <p:cNvPr id="7185" name="Text Box 17"/>
          <p:cNvSpPr txBox="1">
            <a:spLocks noChangeArrowheads="1"/>
          </p:cNvSpPr>
          <p:nvPr/>
        </p:nvSpPr>
        <p:spPr bwMode="auto">
          <a:xfrm>
            <a:off x="5149850" y="4032250"/>
            <a:ext cx="20145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CC"/>
                </a:solidFill>
              </a:rPr>
              <a:t>（</a:t>
            </a:r>
            <a:r>
              <a:rPr lang="en-US" sz="3200" b="1" dirty="0" err="1">
                <a:solidFill>
                  <a:srgbClr val="FF33CC"/>
                </a:solidFill>
              </a:rPr>
              <a:t>m</a:t>
            </a:r>
            <a:r>
              <a:rPr lang="en-US" sz="3200" b="1" dirty="0" err="1">
                <a:solidFill>
                  <a:srgbClr val="FF33CC"/>
                </a:solidFill>
                <a:latin typeface="宋体"/>
              </a:rPr>
              <a:t>à</a:t>
            </a:r>
            <a:r>
              <a:rPr lang="en-US" sz="3200" b="1" dirty="0" err="1">
                <a:solidFill>
                  <a:srgbClr val="FF33CC"/>
                </a:solidFill>
              </a:rPr>
              <a:t>n</a:t>
            </a:r>
            <a:r>
              <a:rPr lang="zh-CN" altLang="en-US" sz="3200" b="1" dirty="0">
                <a:solidFill>
                  <a:srgbClr val="FF33CC"/>
                </a:solidFill>
              </a:rPr>
              <a:t>）</a:t>
            </a:r>
          </a:p>
        </p:txBody>
      </p:sp>
      <p:sp>
        <p:nvSpPr>
          <p:cNvPr id="7186" name="Text Box 18"/>
          <p:cNvSpPr txBox="1">
            <a:spLocks noChangeArrowheads="1"/>
          </p:cNvSpPr>
          <p:nvPr/>
        </p:nvSpPr>
        <p:spPr bwMode="auto">
          <a:xfrm>
            <a:off x="5219700" y="3065463"/>
            <a:ext cx="17986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33CC"/>
                </a:solidFill>
              </a:rPr>
              <a:t>（</a:t>
            </a:r>
            <a:r>
              <a:rPr lang="en-US" sz="3200" b="1" dirty="0" err="1">
                <a:solidFill>
                  <a:srgbClr val="FF33CC"/>
                </a:solidFill>
              </a:rPr>
              <a:t>xī</a:t>
            </a:r>
            <a:r>
              <a:rPr lang="zh-CN" altLang="en-US" sz="3200" b="1" dirty="0">
                <a:solidFill>
                  <a:srgbClr val="FF33CC"/>
                </a:solidFill>
              </a:rPr>
              <a:t>）</a:t>
            </a:r>
          </a:p>
        </p:txBody>
      </p:sp>
      <p:sp>
        <p:nvSpPr>
          <p:cNvPr id="7187" name="Text Box 19"/>
          <p:cNvSpPr txBox="1">
            <a:spLocks noChangeArrowheads="1"/>
          </p:cNvSpPr>
          <p:nvPr/>
        </p:nvSpPr>
        <p:spPr bwMode="auto">
          <a:xfrm>
            <a:off x="6445250" y="3065463"/>
            <a:ext cx="2159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FF"/>
                </a:solidFill>
                <a:latin typeface="宋体" pitchFamily="2" charset="-122"/>
              </a:rPr>
              <a:t>（昔日）</a:t>
            </a:r>
          </a:p>
        </p:txBody>
      </p:sp>
      <p:sp>
        <p:nvSpPr>
          <p:cNvPr id="7188" name="Text Box 20"/>
          <p:cNvSpPr txBox="1">
            <a:spLocks noChangeArrowheads="1"/>
          </p:cNvSpPr>
          <p:nvPr/>
        </p:nvSpPr>
        <p:spPr bwMode="auto">
          <a:xfrm>
            <a:off x="6443663" y="4025900"/>
            <a:ext cx="20891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66FF"/>
                </a:solidFill>
                <a:latin typeface="宋体" pitchFamily="2" charset="-122"/>
              </a:rPr>
              <a:t>（曼美）</a:t>
            </a:r>
          </a:p>
        </p:txBody>
      </p:sp>
    </p:spTree>
  </p:cSld>
  <p:clrMapOvr>
    <a:masterClrMapping/>
  </p:clrMapOvr>
  <p:transition advClick="0" advTm="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8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800" decel="100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800" decel="100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8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8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800" decel="100000"/>
                                        <p:tgtEl>
                                          <p:spTgt spid="71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800" decel="100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00" decel="100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800" decel="100000" fill="hold"/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800" decel="100000"/>
                                        <p:tgtEl>
                                          <p:spTgt spid="71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800" decel="100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800" decel="100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00" decel="100000" fill="hold"/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800" decel="100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8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" decel="100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800" decel="100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800" decel="100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00" decel="100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800" decel="1000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800" decel="100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800" decel="100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00" decel="100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800" decel="100000" fill="hold"/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 decel="100000"/>
                                        <p:tgtEl>
                                          <p:spTgt spid="71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decel="100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decel="100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800" decel="100000" fill="hold"/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800" decel="1000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800" decel="100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800" decel="100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800" decel="1000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800" decel="100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800" decel="100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800" decel="100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800" decel="1000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800" decel="100000"/>
                                        <p:tgtEl>
                                          <p:spTgt spid="71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800" decel="100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800" decel="100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800" decel="100000" fill="hold"/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 autoUpdateAnimBg="0"/>
      <p:bldP spid="7173" grpId="0" autoUpdateAnimBg="0"/>
      <p:bldP spid="7174" grpId="0" autoUpdateAnimBg="0"/>
      <p:bldP spid="7175" grpId="0" autoUpdateAnimBg="0"/>
      <p:bldP spid="7176" grpId="0" autoUpdateAnimBg="0"/>
      <p:bldP spid="7177" grpId="0" autoUpdateAnimBg="0"/>
      <p:bldP spid="7179" grpId="0" autoUpdateAnimBg="0"/>
      <p:bldP spid="7180" grpId="0" autoUpdateAnimBg="0"/>
      <p:bldP spid="7181" grpId="0" autoUpdateAnimBg="0"/>
      <p:bldP spid="7182" grpId="0" autoUpdateAnimBg="0"/>
      <p:bldP spid="7183" grpId="0" autoUpdateAnimBg="0"/>
      <p:bldP spid="7184" grpId="0" autoUpdateAnimBg="0"/>
      <p:bldP spid="7185" grpId="0" autoUpdateAnimBg="0"/>
      <p:bldP spid="7186" grpId="0" autoUpdateAnimBg="0"/>
      <p:bldP spid="7187" grpId="0" autoUpdateAnimBg="0"/>
      <p:bldP spid="718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2005080116121438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68"/>
          <a:stretch>
            <a:fillRect/>
          </a:stretch>
        </p:blipFill>
        <p:spPr bwMode="auto">
          <a:xfrm>
            <a:off x="0" y="333375"/>
            <a:ext cx="9144000" cy="652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195" name="Group 3"/>
          <p:cNvGrpSpPr>
            <a:grpSpLocks/>
          </p:cNvGrpSpPr>
          <p:nvPr/>
        </p:nvGrpSpPr>
        <p:grpSpPr bwMode="auto">
          <a:xfrm>
            <a:off x="1908175" y="3432175"/>
            <a:ext cx="5649913" cy="1436688"/>
            <a:chOff x="0" y="0"/>
            <a:chExt cx="3085" cy="816"/>
          </a:xfrm>
        </p:grpSpPr>
        <p:grpSp>
          <p:nvGrpSpPr>
            <p:cNvPr id="8196" name="Group 4"/>
            <p:cNvGrpSpPr>
              <a:grpSpLocks/>
            </p:cNvGrpSpPr>
            <p:nvPr/>
          </p:nvGrpSpPr>
          <p:grpSpPr bwMode="auto">
            <a:xfrm>
              <a:off x="2314" y="45"/>
              <a:ext cx="771" cy="771"/>
              <a:chOff x="0" y="0"/>
              <a:chExt cx="1815" cy="1814"/>
            </a:xfrm>
          </p:grpSpPr>
          <p:sp>
            <p:nvSpPr>
              <p:cNvPr id="8197" name="Rectangle 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15" cy="1814"/>
              </a:xfrm>
              <a:prstGeom prst="rect">
                <a:avLst/>
              </a:prstGeom>
              <a:solidFill>
                <a:srgbClr val="FFFFFF"/>
              </a:solidFill>
              <a:ln w="28575" cmpd="sng">
                <a:solidFill>
                  <a:srgbClr val="008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198" name="Line 6"/>
              <p:cNvSpPr>
                <a:spLocks noChangeShapeType="1"/>
              </p:cNvSpPr>
              <p:nvPr/>
            </p:nvSpPr>
            <p:spPr bwMode="auto">
              <a:xfrm flipH="1">
                <a:off x="0" y="907"/>
                <a:ext cx="1815" cy="0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199" name="Line 7"/>
              <p:cNvSpPr>
                <a:spLocks noChangeShapeType="1"/>
              </p:cNvSpPr>
              <p:nvPr/>
            </p:nvSpPr>
            <p:spPr bwMode="auto">
              <a:xfrm>
                <a:off x="908" y="45"/>
                <a:ext cx="0" cy="1769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200" name="Group 8"/>
            <p:cNvGrpSpPr>
              <a:grpSpLocks/>
            </p:cNvGrpSpPr>
            <p:nvPr/>
          </p:nvGrpSpPr>
          <p:grpSpPr bwMode="auto">
            <a:xfrm>
              <a:off x="771" y="45"/>
              <a:ext cx="771" cy="771"/>
              <a:chOff x="0" y="0"/>
              <a:chExt cx="1815" cy="1814"/>
            </a:xfrm>
          </p:grpSpPr>
          <p:sp>
            <p:nvSpPr>
              <p:cNvPr id="8201" name="Rectangle 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15" cy="1814"/>
              </a:xfrm>
              <a:prstGeom prst="rect">
                <a:avLst/>
              </a:prstGeom>
              <a:solidFill>
                <a:srgbClr val="FFFFFF"/>
              </a:solidFill>
              <a:ln w="28575" cmpd="sng">
                <a:solidFill>
                  <a:srgbClr val="008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02" name="Line 10"/>
              <p:cNvSpPr>
                <a:spLocks noChangeShapeType="1"/>
              </p:cNvSpPr>
              <p:nvPr/>
            </p:nvSpPr>
            <p:spPr bwMode="auto">
              <a:xfrm flipH="1">
                <a:off x="0" y="907"/>
                <a:ext cx="1815" cy="0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03" name="Line 11"/>
              <p:cNvSpPr>
                <a:spLocks noChangeShapeType="1"/>
              </p:cNvSpPr>
              <p:nvPr/>
            </p:nvSpPr>
            <p:spPr bwMode="auto">
              <a:xfrm>
                <a:off x="908" y="45"/>
                <a:ext cx="0" cy="1769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204" name="Group 12"/>
            <p:cNvGrpSpPr>
              <a:grpSpLocks/>
            </p:cNvGrpSpPr>
            <p:nvPr/>
          </p:nvGrpSpPr>
          <p:grpSpPr bwMode="auto">
            <a:xfrm>
              <a:off x="0" y="45"/>
              <a:ext cx="771" cy="771"/>
              <a:chOff x="0" y="0"/>
              <a:chExt cx="1815" cy="1814"/>
            </a:xfrm>
          </p:grpSpPr>
          <p:sp>
            <p:nvSpPr>
              <p:cNvPr id="8205" name="Rectangle 1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15" cy="1814"/>
              </a:xfrm>
              <a:prstGeom prst="rect">
                <a:avLst/>
              </a:prstGeom>
              <a:solidFill>
                <a:srgbClr val="FFFFFF"/>
              </a:solidFill>
              <a:ln w="28575" cmpd="sng">
                <a:solidFill>
                  <a:srgbClr val="008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06" name="Line 14"/>
              <p:cNvSpPr>
                <a:spLocks noChangeShapeType="1"/>
              </p:cNvSpPr>
              <p:nvPr/>
            </p:nvSpPr>
            <p:spPr bwMode="auto">
              <a:xfrm flipH="1">
                <a:off x="0" y="907"/>
                <a:ext cx="1815" cy="0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07" name="Line 15"/>
              <p:cNvSpPr>
                <a:spLocks noChangeShapeType="1"/>
              </p:cNvSpPr>
              <p:nvPr/>
            </p:nvSpPr>
            <p:spPr bwMode="auto">
              <a:xfrm>
                <a:off x="908" y="45"/>
                <a:ext cx="0" cy="1769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208" name="Group 16"/>
            <p:cNvGrpSpPr>
              <a:grpSpLocks/>
            </p:cNvGrpSpPr>
            <p:nvPr/>
          </p:nvGrpSpPr>
          <p:grpSpPr bwMode="auto">
            <a:xfrm>
              <a:off x="1542" y="45"/>
              <a:ext cx="771" cy="771"/>
              <a:chOff x="0" y="0"/>
              <a:chExt cx="1815" cy="1814"/>
            </a:xfrm>
          </p:grpSpPr>
          <p:sp>
            <p:nvSpPr>
              <p:cNvPr id="8209" name="Rectangle 17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15" cy="1814"/>
              </a:xfrm>
              <a:prstGeom prst="rect">
                <a:avLst/>
              </a:prstGeom>
              <a:solidFill>
                <a:srgbClr val="FFFFFF"/>
              </a:solidFill>
              <a:ln w="28575" cmpd="sng">
                <a:solidFill>
                  <a:srgbClr val="008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10" name="Line 18"/>
              <p:cNvSpPr>
                <a:spLocks noChangeShapeType="1"/>
              </p:cNvSpPr>
              <p:nvPr/>
            </p:nvSpPr>
            <p:spPr bwMode="auto">
              <a:xfrm flipH="1">
                <a:off x="0" y="907"/>
                <a:ext cx="1815" cy="0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11" name="Line 19"/>
              <p:cNvSpPr>
                <a:spLocks noChangeShapeType="1"/>
              </p:cNvSpPr>
              <p:nvPr/>
            </p:nvSpPr>
            <p:spPr bwMode="auto">
              <a:xfrm>
                <a:off x="908" y="45"/>
                <a:ext cx="0" cy="1769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212" name="Text Box 20"/>
            <p:cNvSpPr txBox="1">
              <a:spLocks noChangeArrowheads="1"/>
            </p:cNvSpPr>
            <p:nvPr/>
          </p:nvSpPr>
          <p:spPr bwMode="auto">
            <a:xfrm>
              <a:off x="45" y="0"/>
              <a:ext cx="2994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0802" tIns="35401" rIns="70802" bIns="35401"/>
            <a:lstStyle/>
            <a:p>
              <a:pPr algn="dist"/>
              <a:r>
                <a:rPr lang="zh-CN" altLang="en-US" sz="8800" dirty="0">
                  <a:solidFill>
                    <a:srgbClr val="FF3300"/>
                  </a:solidFill>
                  <a:ea typeface="楷体_GB2312" pitchFamily="1" charset="-122"/>
                </a:rPr>
                <a:t>昔墟曼疾</a:t>
              </a:r>
            </a:p>
          </p:txBody>
        </p:sp>
      </p:grpSp>
      <p:sp>
        <p:nvSpPr>
          <p:cNvPr id="8213" name="WordArt 21">
            <a:hlinkClick r:id="rId4" action="ppaction://hlinksldjump"/>
          </p:cNvPr>
          <p:cNvSpPr>
            <a:spLocks noChangeArrowheads="1" noChangeShapeType="1"/>
          </p:cNvSpPr>
          <p:nvPr/>
        </p:nvSpPr>
        <p:spPr bwMode="auto">
          <a:xfrm>
            <a:off x="755650" y="1196975"/>
            <a:ext cx="2808288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>
                <a:ln w="9525" cmpd="sng">
                  <a:solidFill>
                    <a:srgbClr val="FF66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>
                      <a:alpha val="75000"/>
                    </a:srgbClr>
                  </a:outerShdw>
                </a:effectLst>
                <a:latin typeface="方正舒体"/>
                <a:ea typeface="方正舒体"/>
              </a:rPr>
              <a:t>生字学习</a:t>
            </a:r>
          </a:p>
        </p:txBody>
      </p:sp>
      <p:grpSp>
        <p:nvGrpSpPr>
          <p:cNvPr id="8214" name="Group 22"/>
          <p:cNvGrpSpPr>
            <a:grpSpLocks/>
          </p:cNvGrpSpPr>
          <p:nvPr/>
        </p:nvGrpSpPr>
        <p:grpSpPr bwMode="auto">
          <a:xfrm>
            <a:off x="1908175" y="4945063"/>
            <a:ext cx="5649913" cy="1436687"/>
            <a:chOff x="0" y="0"/>
            <a:chExt cx="3085" cy="816"/>
          </a:xfrm>
        </p:grpSpPr>
        <p:grpSp>
          <p:nvGrpSpPr>
            <p:cNvPr id="8215" name="Group 23"/>
            <p:cNvGrpSpPr>
              <a:grpSpLocks/>
            </p:cNvGrpSpPr>
            <p:nvPr/>
          </p:nvGrpSpPr>
          <p:grpSpPr bwMode="auto">
            <a:xfrm>
              <a:off x="2314" y="45"/>
              <a:ext cx="771" cy="771"/>
              <a:chOff x="0" y="0"/>
              <a:chExt cx="1815" cy="1814"/>
            </a:xfrm>
          </p:grpSpPr>
          <p:sp>
            <p:nvSpPr>
              <p:cNvPr id="8216" name="Rectangle 2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15" cy="1814"/>
              </a:xfrm>
              <a:prstGeom prst="rect">
                <a:avLst/>
              </a:prstGeom>
              <a:solidFill>
                <a:srgbClr val="FFFFFF"/>
              </a:solidFill>
              <a:ln w="28575" cmpd="sng">
                <a:solidFill>
                  <a:srgbClr val="008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17" name="Line 25"/>
              <p:cNvSpPr>
                <a:spLocks noChangeShapeType="1"/>
              </p:cNvSpPr>
              <p:nvPr/>
            </p:nvSpPr>
            <p:spPr bwMode="auto">
              <a:xfrm flipH="1">
                <a:off x="0" y="907"/>
                <a:ext cx="1815" cy="0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18" name="Line 26"/>
              <p:cNvSpPr>
                <a:spLocks noChangeShapeType="1"/>
              </p:cNvSpPr>
              <p:nvPr/>
            </p:nvSpPr>
            <p:spPr bwMode="auto">
              <a:xfrm>
                <a:off x="908" y="45"/>
                <a:ext cx="0" cy="1769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219" name="Group 27"/>
            <p:cNvGrpSpPr>
              <a:grpSpLocks/>
            </p:cNvGrpSpPr>
            <p:nvPr/>
          </p:nvGrpSpPr>
          <p:grpSpPr bwMode="auto">
            <a:xfrm>
              <a:off x="771" y="45"/>
              <a:ext cx="771" cy="771"/>
              <a:chOff x="0" y="0"/>
              <a:chExt cx="1815" cy="1814"/>
            </a:xfrm>
          </p:grpSpPr>
          <p:sp>
            <p:nvSpPr>
              <p:cNvPr id="8220" name="Rectangle 2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15" cy="1814"/>
              </a:xfrm>
              <a:prstGeom prst="rect">
                <a:avLst/>
              </a:prstGeom>
              <a:solidFill>
                <a:srgbClr val="FFFFFF"/>
              </a:solidFill>
              <a:ln w="28575" cmpd="sng">
                <a:solidFill>
                  <a:srgbClr val="008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1" name="Line 29"/>
              <p:cNvSpPr>
                <a:spLocks noChangeShapeType="1"/>
              </p:cNvSpPr>
              <p:nvPr/>
            </p:nvSpPr>
            <p:spPr bwMode="auto">
              <a:xfrm flipH="1">
                <a:off x="0" y="907"/>
                <a:ext cx="1815" cy="0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22" name="Line 30"/>
              <p:cNvSpPr>
                <a:spLocks noChangeShapeType="1"/>
              </p:cNvSpPr>
              <p:nvPr/>
            </p:nvSpPr>
            <p:spPr bwMode="auto">
              <a:xfrm>
                <a:off x="908" y="45"/>
                <a:ext cx="0" cy="1769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223" name="Group 31"/>
            <p:cNvGrpSpPr>
              <a:grpSpLocks/>
            </p:cNvGrpSpPr>
            <p:nvPr/>
          </p:nvGrpSpPr>
          <p:grpSpPr bwMode="auto">
            <a:xfrm>
              <a:off x="0" y="45"/>
              <a:ext cx="771" cy="771"/>
              <a:chOff x="0" y="0"/>
              <a:chExt cx="1815" cy="1814"/>
            </a:xfrm>
          </p:grpSpPr>
          <p:sp>
            <p:nvSpPr>
              <p:cNvPr id="8224" name="Rectangle 3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15" cy="1814"/>
              </a:xfrm>
              <a:prstGeom prst="rect">
                <a:avLst/>
              </a:prstGeom>
              <a:solidFill>
                <a:srgbClr val="FFFFFF"/>
              </a:solidFill>
              <a:ln w="28575" cmpd="sng">
                <a:solidFill>
                  <a:srgbClr val="008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5" name="Line 33"/>
              <p:cNvSpPr>
                <a:spLocks noChangeShapeType="1"/>
              </p:cNvSpPr>
              <p:nvPr/>
            </p:nvSpPr>
            <p:spPr bwMode="auto">
              <a:xfrm flipH="1">
                <a:off x="0" y="907"/>
                <a:ext cx="1815" cy="0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26" name="Line 34"/>
              <p:cNvSpPr>
                <a:spLocks noChangeShapeType="1"/>
              </p:cNvSpPr>
              <p:nvPr/>
            </p:nvSpPr>
            <p:spPr bwMode="auto">
              <a:xfrm>
                <a:off x="908" y="45"/>
                <a:ext cx="0" cy="1769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8227" name="Group 35"/>
            <p:cNvGrpSpPr>
              <a:grpSpLocks/>
            </p:cNvGrpSpPr>
            <p:nvPr/>
          </p:nvGrpSpPr>
          <p:grpSpPr bwMode="auto">
            <a:xfrm>
              <a:off x="1542" y="45"/>
              <a:ext cx="771" cy="771"/>
              <a:chOff x="0" y="0"/>
              <a:chExt cx="1815" cy="1814"/>
            </a:xfrm>
          </p:grpSpPr>
          <p:sp>
            <p:nvSpPr>
              <p:cNvPr id="8228" name="Rectangle 3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815" cy="1814"/>
              </a:xfrm>
              <a:prstGeom prst="rect">
                <a:avLst/>
              </a:prstGeom>
              <a:solidFill>
                <a:srgbClr val="FFFFFF"/>
              </a:solidFill>
              <a:ln w="28575" cmpd="sng">
                <a:solidFill>
                  <a:srgbClr val="008000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9" name="Line 37"/>
              <p:cNvSpPr>
                <a:spLocks noChangeShapeType="1"/>
              </p:cNvSpPr>
              <p:nvPr/>
            </p:nvSpPr>
            <p:spPr bwMode="auto">
              <a:xfrm flipH="1">
                <a:off x="0" y="907"/>
                <a:ext cx="1815" cy="0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230" name="Line 38"/>
              <p:cNvSpPr>
                <a:spLocks noChangeShapeType="1"/>
              </p:cNvSpPr>
              <p:nvPr/>
            </p:nvSpPr>
            <p:spPr bwMode="auto">
              <a:xfrm>
                <a:off x="908" y="45"/>
                <a:ext cx="0" cy="1769"/>
              </a:xfrm>
              <a:prstGeom prst="line">
                <a:avLst/>
              </a:prstGeom>
              <a:noFill/>
              <a:ln w="28575" cmpd="sng">
                <a:solidFill>
                  <a:srgbClr val="008000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8231" name="Text Box 39"/>
            <p:cNvSpPr txBox="1">
              <a:spLocks noChangeArrowheads="1"/>
            </p:cNvSpPr>
            <p:nvPr/>
          </p:nvSpPr>
          <p:spPr bwMode="auto">
            <a:xfrm>
              <a:off x="45" y="0"/>
              <a:ext cx="2994" cy="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BBE0E3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0802" tIns="35401" rIns="70802" bIns="35401"/>
            <a:lstStyle/>
            <a:p>
              <a:pPr algn="dist"/>
              <a:r>
                <a:rPr lang="zh-CN" altLang="en-US" sz="8800">
                  <a:solidFill>
                    <a:srgbClr val="FF3300"/>
                  </a:solidFill>
                  <a:ea typeface="楷体_GB2312" pitchFamily="1" charset="-122"/>
                </a:rPr>
                <a:t>爆砾砸颤</a:t>
              </a:r>
            </a:p>
          </p:txBody>
        </p:sp>
      </p:grpSp>
      <p:pic>
        <p:nvPicPr>
          <p:cNvPr id="8232" name="Picture 40" descr="{891355DE-B8C9-4A8F-BB8F-3255237D9FD9}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1844675"/>
            <a:ext cx="4249737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681335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594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1331913" y="1270000"/>
            <a:ext cx="60483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 </a:t>
            </a:r>
            <a:r>
              <a:rPr lang="en-US" sz="3600">
                <a:latin typeface="华文新魏" pitchFamily="2" charset="-122"/>
                <a:ea typeface="华文新魏" pitchFamily="2" charset="-122"/>
              </a:rPr>
              <a:t>1</a:t>
            </a:r>
            <a:r>
              <a:rPr lang="zh-CN" altLang="en-US" sz="3600">
                <a:latin typeface="华文新魏" pitchFamily="2" charset="-122"/>
                <a:ea typeface="华文新魏" pitchFamily="2" charset="-122"/>
              </a:rPr>
              <a:t>、课文讲了一件什么事？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187450" y="1844675"/>
            <a:ext cx="6624638" cy="393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hlink"/>
                </a:solidFill>
                <a:latin typeface="楷体_GB2312" pitchFamily="1" charset="-122"/>
                <a:ea typeface="楷体_GB2312" pitchFamily="1" charset="-122"/>
              </a:rPr>
              <a:t>时间：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hlink"/>
                </a:solidFill>
                <a:latin typeface="楷体_GB2312" pitchFamily="1" charset="-122"/>
                <a:ea typeface="楷体_GB2312" pitchFamily="1" charset="-122"/>
              </a:rPr>
              <a:t>地点：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hlink"/>
                </a:solidFill>
                <a:latin typeface="楷体_GB2312" pitchFamily="1" charset="-122"/>
                <a:ea typeface="楷体_GB2312" pitchFamily="1" charset="-122"/>
              </a:rPr>
              <a:t>起因：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hlink"/>
                </a:solidFill>
                <a:latin typeface="楷体_GB2312" pitchFamily="1" charset="-122"/>
                <a:ea typeface="楷体_GB2312" pitchFamily="1" charset="-122"/>
              </a:rPr>
              <a:t>经过：</a:t>
            </a:r>
          </a:p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chemeClr val="hlink"/>
                </a:solidFill>
                <a:latin typeface="楷体_GB2312" pitchFamily="1" charset="-122"/>
                <a:ea typeface="楷体_GB2312" pitchFamily="1" charset="-122"/>
              </a:rPr>
              <a:t>结果：（用文中语句）</a:t>
            </a:r>
            <a:endParaRPr lang="en-US" sz="3600" dirty="0">
              <a:solidFill>
                <a:schemeClr val="hlink"/>
              </a:solidFill>
              <a:latin typeface="楷体_GB2312" pitchFamily="1" charset="-122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21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922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utoUpdateAnimBg="0"/>
      <p:bldP spid="9220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68133586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620713"/>
            <a:ext cx="8424862" cy="55768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243" name="Rectangle 3"/>
          <p:cNvSpPr>
            <a:spLocks noGrp="1" noChangeArrowheads="1"/>
          </p:cNvSpPr>
          <p:nvPr>
            <p:ph type="title"/>
          </p:nvPr>
        </p:nvSpPr>
        <p:spPr>
          <a:xfrm>
            <a:off x="468313" y="1989138"/>
            <a:ext cx="8229600" cy="1143000"/>
          </a:xfrm>
        </p:spPr>
        <p:txBody>
          <a:bodyPr/>
          <a:lstStyle/>
          <a:p>
            <a:r>
              <a:rPr lang="zh-CN" sz="4000"/>
              <a:t>这对了不起的父与子，</a:t>
            </a:r>
            <a:br>
              <a:rPr lang="zh-CN" sz="4000"/>
            </a:br>
            <a:r>
              <a:rPr lang="zh-CN" sz="4000"/>
              <a:t>无比幸福地紧紧拥抱在一起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471863" y="2066925"/>
            <a:ext cx="4124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2679700" y="4946650"/>
            <a:ext cx="39798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6813358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594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827088" y="3213100"/>
            <a:ext cx="7416800" cy="173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600" dirty="0">
                <a:latin typeface="华文新魏" pitchFamily="2" charset="-122"/>
                <a:ea typeface="华文新魏" pitchFamily="2" charset="-122"/>
              </a:rPr>
              <a:t>3</a:t>
            </a:r>
            <a:r>
              <a:rPr lang="zh-CN" altLang="en-US" sz="3600" dirty="0">
                <a:latin typeface="华文新魏" pitchFamily="2" charset="-122"/>
                <a:ea typeface="华文新魏" pitchFamily="2" charset="-122"/>
              </a:rPr>
              <a:t>、文中的哪些关于父亲的外貌、语言、动作描写的语句使你感受到父亲的了不起？组内交流。</a:t>
            </a: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2700338" y="1916113"/>
            <a:ext cx="40322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b="1">
                <a:solidFill>
                  <a:schemeClr val="tx2"/>
                </a:solidFill>
              </a:rPr>
              <a:t>了不起的父亲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26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beij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042988" y="2420938"/>
            <a:ext cx="72009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66FF"/>
                </a:solidFill>
              </a:rPr>
              <a:t>      （</a:t>
            </a:r>
            <a:r>
              <a:rPr lang="en-US" sz="3200" dirty="0">
                <a:solidFill>
                  <a:srgbClr val="0066FF"/>
                </a:solidFill>
              </a:rPr>
              <a:t>1</a:t>
            </a:r>
            <a:r>
              <a:rPr lang="zh-CN" altLang="en-US" sz="3200" dirty="0">
                <a:solidFill>
                  <a:srgbClr val="0066FF"/>
                </a:solidFill>
              </a:rPr>
              <a:t>）在混乱中，一位年轻的父亲安顿好受伤的妻子，冲向他</a:t>
            </a:r>
            <a:r>
              <a:rPr lang="en-US" sz="3200" dirty="0">
                <a:solidFill>
                  <a:srgbClr val="0066FF"/>
                </a:solidFill>
              </a:rPr>
              <a:t>7</a:t>
            </a:r>
            <a:r>
              <a:rPr lang="zh-CN" altLang="en-US" sz="3200" dirty="0">
                <a:solidFill>
                  <a:srgbClr val="0066FF"/>
                </a:solidFill>
              </a:rPr>
              <a:t>岁的儿子的学校。</a:t>
            </a: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1042988" y="4221163"/>
            <a:ext cx="72009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hlink"/>
                </a:solidFill>
                <a:ea typeface="楷体_GB2312" pitchFamily="1" charset="-122"/>
              </a:rPr>
              <a:t>      这句话中哪里可以看出父亲的了不起？他了不起在哪里？</a:t>
            </a:r>
          </a:p>
        </p:txBody>
      </p:sp>
      <p:sp>
        <p:nvSpPr>
          <p:cNvPr id="12293" name="Rectangle 5"/>
          <p:cNvSpPr>
            <a:spLocks noChangeArrowheads="1"/>
          </p:cNvSpPr>
          <p:nvPr/>
        </p:nvSpPr>
        <p:spPr bwMode="auto">
          <a:xfrm>
            <a:off x="3276600" y="981075"/>
            <a:ext cx="2936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 dirty="0">
                <a:solidFill>
                  <a:schemeClr val="tx2"/>
                </a:solidFill>
              </a:rPr>
              <a:t>了不起的父亲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29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229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autoUpdateAnimBg="0"/>
      <p:bldP spid="1229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beij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971550" y="2060575"/>
            <a:ext cx="74168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66FF"/>
                </a:solidFill>
              </a:rPr>
              <a:t>     （</a:t>
            </a:r>
            <a:r>
              <a:rPr lang="en-US" sz="3200" dirty="0">
                <a:solidFill>
                  <a:srgbClr val="0066FF"/>
                </a:solidFill>
              </a:rPr>
              <a:t>2</a:t>
            </a:r>
            <a:r>
              <a:rPr lang="zh-CN" altLang="en-US" sz="3200" dirty="0">
                <a:solidFill>
                  <a:srgbClr val="0066FF"/>
                </a:solidFill>
              </a:rPr>
              <a:t>）当看到教学楼已成为一片废墟时，他顿时感到眼前一片漆黑，大喊：“阿曼达，我的儿子。”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900113" y="3716338"/>
            <a:ext cx="72009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hlink"/>
                </a:solidFill>
                <a:ea typeface="楷体_GB2312" pitchFamily="1" charset="-122"/>
              </a:rPr>
              <a:t>　  （为什么他会眼前一片漆黑？说明了什么？他的大喊应该怎么读？）</a:t>
            </a:r>
            <a:endParaRPr lang="zh-CN" altLang="en-US" dirty="0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203575" y="1196975"/>
            <a:ext cx="2936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tx2"/>
                </a:solidFill>
              </a:rPr>
              <a:t>了不起的父亲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31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3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utoUpdateAnimBg="0"/>
      <p:bldP spid="1331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beij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900113" y="1341438"/>
            <a:ext cx="73437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rgbClr val="0066FF"/>
                </a:solidFill>
              </a:rPr>
              <a:t>     （</a:t>
            </a:r>
            <a:r>
              <a:rPr lang="en-US" sz="3200" dirty="0">
                <a:solidFill>
                  <a:srgbClr val="0066FF"/>
                </a:solidFill>
              </a:rPr>
              <a:t>3</a:t>
            </a:r>
            <a:r>
              <a:rPr lang="zh-CN" altLang="en-US" sz="3200" dirty="0">
                <a:solidFill>
                  <a:srgbClr val="0066FF"/>
                </a:solidFill>
              </a:rPr>
              <a:t>）“跪在地上大哭了一阵后，他猛地想起自己常对儿子说的一句话：“不论发生什么，我总会跟你在一起！他坚定地站起身，向那片废墟走去。”</a:t>
            </a: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900113" y="3354388"/>
            <a:ext cx="7488237" cy="350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hlink"/>
                </a:solidFill>
                <a:ea typeface="楷体_GB2312" pitchFamily="1" charset="-122"/>
              </a:rPr>
              <a:t>　  （父亲坚定地站起身是因为父亲看到了希望，有一个坚定的信念支持着他。父亲坚信儿子仍然活着，是因为他坚信儿子记住了那句话：</a:t>
            </a:r>
            <a:r>
              <a:rPr lang="en-US" sz="3200" dirty="0">
                <a:solidFill>
                  <a:schemeClr val="hlink"/>
                </a:solidFill>
                <a:ea typeface="楷体_GB2312" pitchFamily="1" charset="-122"/>
              </a:rPr>
              <a:t>_______________</a:t>
            </a:r>
            <a:r>
              <a:rPr lang="zh-CN" altLang="en-US" sz="3200" dirty="0">
                <a:solidFill>
                  <a:schemeClr val="hlink"/>
                </a:solidFill>
                <a:ea typeface="楷体_GB2312" pitchFamily="1" charset="-122"/>
              </a:rPr>
              <a:t>而这同时也体现了父亲的了不起，因为：</a:t>
            </a:r>
            <a:r>
              <a:rPr lang="en-US" sz="3200" dirty="0">
                <a:solidFill>
                  <a:schemeClr val="hlink"/>
                </a:solidFill>
                <a:ea typeface="楷体_GB2312" pitchFamily="1" charset="-122"/>
              </a:rPr>
              <a:t>________________________________________________________________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2916238" y="620713"/>
            <a:ext cx="2936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tx2"/>
                </a:solidFill>
              </a:rPr>
              <a:t>了不起的父亲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4339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434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autoUpdateAnimBg="0"/>
      <p:bldP spid="14340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beij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19125"/>
            <a:ext cx="8785225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827088" y="1773238"/>
            <a:ext cx="76327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dirty="0">
                <a:solidFill>
                  <a:srgbClr val="0066FF"/>
                </a:solidFill>
              </a:rPr>
              <a:t> （</a:t>
            </a:r>
            <a:r>
              <a:rPr lang="en-US" sz="3200" dirty="0">
                <a:solidFill>
                  <a:srgbClr val="0066FF"/>
                </a:solidFill>
              </a:rPr>
              <a:t>4</a:t>
            </a:r>
            <a:r>
              <a:rPr lang="zh-CN" altLang="en-US" sz="3200" dirty="0">
                <a:solidFill>
                  <a:srgbClr val="0066FF"/>
                </a:solidFill>
              </a:rPr>
              <a:t>）他挖了</a:t>
            </a:r>
            <a:r>
              <a:rPr lang="en-US" sz="3200" dirty="0">
                <a:solidFill>
                  <a:srgbClr val="0066FF"/>
                </a:solidFill>
              </a:rPr>
              <a:t>8</a:t>
            </a:r>
            <a:r>
              <a:rPr lang="zh-CN" altLang="en-US" sz="3200" dirty="0">
                <a:solidFill>
                  <a:srgbClr val="0066FF"/>
                </a:solidFill>
              </a:rPr>
              <a:t>小时、</a:t>
            </a:r>
            <a:r>
              <a:rPr lang="en-US" sz="3200" dirty="0">
                <a:solidFill>
                  <a:srgbClr val="0066FF"/>
                </a:solidFill>
              </a:rPr>
              <a:t>24</a:t>
            </a:r>
            <a:r>
              <a:rPr lang="zh-CN" altLang="en-US" sz="3200" dirty="0">
                <a:solidFill>
                  <a:srgbClr val="0066FF"/>
                </a:solidFill>
              </a:rPr>
              <a:t>小时、</a:t>
            </a:r>
            <a:r>
              <a:rPr lang="en-US" sz="3200" dirty="0">
                <a:solidFill>
                  <a:srgbClr val="0066FF"/>
                </a:solidFill>
              </a:rPr>
              <a:t>36</a:t>
            </a:r>
            <a:r>
              <a:rPr lang="zh-CN" altLang="en-US" sz="3200" dirty="0">
                <a:solidFill>
                  <a:srgbClr val="0066FF"/>
                </a:solidFill>
              </a:rPr>
              <a:t>小时，没人再来阻拦他。他满脸灰尘，双眼布满血丝，衣服破烂不堪，到处都是血迹。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755650" y="3357563"/>
            <a:ext cx="777557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hlink"/>
                </a:solidFill>
                <a:ea typeface="楷体_GB2312" pitchFamily="1" charset="-122"/>
              </a:rPr>
              <a:t>     （是什么使父亲没完没了地挖呢？课文为什么要这样描写父亲的外貌呢？</a:t>
            </a:r>
            <a:r>
              <a:rPr lang="en-US" sz="3200" dirty="0">
                <a:solidFill>
                  <a:schemeClr val="hlink"/>
                </a:solidFill>
                <a:ea typeface="楷体_GB2312" pitchFamily="1" charset="-122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zh-CN" altLang="en-US" sz="3200" dirty="0">
                <a:solidFill>
                  <a:schemeClr val="hlink"/>
                </a:solidFill>
                <a:ea typeface="楷体_GB2312" pitchFamily="1" charset="-122"/>
              </a:rPr>
              <a:t>       在这个句子中，你从哪里体会到了父亲的了不起？</a:t>
            </a: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3059113" y="1125538"/>
            <a:ext cx="2936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tx2"/>
                </a:solidFill>
              </a:rPr>
              <a:t>了不起的父亲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536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53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536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39750" y="1628775"/>
            <a:ext cx="8229600" cy="4527550"/>
          </a:xfrm>
        </p:spPr>
        <p:txBody>
          <a:bodyPr/>
          <a:lstStyle/>
          <a:p>
            <a:r>
              <a:rPr lang="zh-CN" altLang="en-US" dirty="0"/>
              <a:t>是啊，真是一个</a:t>
            </a:r>
            <a:r>
              <a:rPr lang="en-US" dirty="0"/>
              <a:t>______</a:t>
            </a:r>
            <a:r>
              <a:rPr lang="zh-CN" altLang="en-US" dirty="0"/>
              <a:t>的父亲啊！</a:t>
            </a:r>
          </a:p>
          <a:p>
            <a:r>
              <a:rPr lang="zh-CN" altLang="en-US" dirty="0"/>
              <a:t>思考：《钓鱼的启示》中作者34年后之所以能成为著名的建筑设计师与父亲对诱惑人的“鱼”的教导是分不开的，那么，这位</a:t>
            </a:r>
          </a:p>
          <a:p>
            <a:pPr>
              <a:buFontTx/>
              <a:buNone/>
            </a:pPr>
            <a:r>
              <a:rPr lang="zh-CN" altLang="en-US" dirty="0"/>
              <a:t>了不起的父亲他平时可能会是怎样教导的呢？组内交流。</a:t>
            </a:r>
          </a:p>
        </p:txBody>
      </p:sp>
      <p:sp>
        <p:nvSpPr>
          <p:cNvPr id="16387" name="Rectangle 3"/>
          <p:cNvSpPr>
            <a:spLocks noChangeArrowheads="1"/>
          </p:cNvSpPr>
          <p:nvPr/>
        </p:nvSpPr>
        <p:spPr bwMode="auto">
          <a:xfrm>
            <a:off x="3059113" y="981075"/>
            <a:ext cx="29368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chemeClr val="tx2"/>
                </a:solidFill>
              </a:rPr>
              <a:t>了不起的父亲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了不起的父亲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>
                <a:solidFill>
                  <a:srgbClr val="0066FF"/>
                </a:solidFill>
              </a:rPr>
              <a:t>不论发生什么，我总会跟你在一起！</a:t>
            </a:r>
          </a:p>
          <a:p>
            <a:r>
              <a:rPr lang="zh-CN" dirty="0">
                <a:solidFill>
                  <a:srgbClr val="0066FF"/>
                </a:solidFill>
              </a:rPr>
              <a:t>什么：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>
                <a:solidFill>
                  <a:srgbClr val="3333FF"/>
                </a:solidFill>
              </a:rPr>
              <a:t>小练笔</a:t>
            </a:r>
            <a:r>
              <a:rPr lang="en-US" sz="4000">
                <a:solidFill>
                  <a:srgbClr val="3333FF"/>
                </a:solidFill>
              </a:rPr>
              <a:t>1</a:t>
            </a:r>
            <a:r>
              <a:rPr lang="zh-CN" altLang="en-US" sz="4000">
                <a:solidFill>
                  <a:srgbClr val="3333FF"/>
                </a:solidFill>
              </a:rPr>
              <a:t>：</a:t>
            </a:r>
            <a:br>
              <a:rPr lang="zh-CN" altLang="en-US" sz="4000">
                <a:solidFill>
                  <a:srgbClr val="3333FF"/>
                </a:solidFill>
              </a:rPr>
            </a:br>
            <a:endParaRPr lang="zh-CN" altLang="en-US" sz="4000">
              <a:solidFill>
                <a:srgbClr val="3333FF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  <a:p>
            <a:r>
              <a:rPr lang="zh-CN" altLang="en-US" dirty="0"/>
              <a:t>　　</a:t>
            </a:r>
            <a:r>
              <a:rPr lang="zh-CN" altLang="en-US" dirty="0">
                <a:solidFill>
                  <a:srgbClr val="3333FF"/>
                </a:solidFill>
              </a:rPr>
              <a:t>课文说“这对了不起的父与子”请从文中找根据用自己的话说一说父亲了不起的原因。如果你是灾后采访的记者，你想问他什么问题？你会怎么跟观众解说他的了不起？请写下来。</a:t>
            </a: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了不起的儿子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dirty="0"/>
              <a:t>再读课文，从文中找找哪些语句让你感受到儿子的了不起？组内交流。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beij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836613"/>
            <a:ext cx="8785225" cy="568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684213" y="1700213"/>
            <a:ext cx="7775575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zh-CN" altLang="en-US" sz="3200" dirty="0">
                <a:solidFill>
                  <a:srgbClr val="0066FF"/>
                </a:solidFill>
              </a:rPr>
              <a:t>       （</a:t>
            </a:r>
            <a:r>
              <a:rPr lang="en-US" sz="3200" dirty="0">
                <a:solidFill>
                  <a:srgbClr val="0066FF"/>
                </a:solidFill>
              </a:rPr>
              <a:t>5</a:t>
            </a:r>
            <a:r>
              <a:rPr lang="zh-CN" altLang="en-US" sz="3200" dirty="0">
                <a:solidFill>
                  <a:srgbClr val="0066FF"/>
                </a:solidFill>
              </a:rPr>
              <a:t>） “我告诉同学们不要害怕，说只要我爸爸活着就一定会来救我，也能救大家。因为你说过，不论发生什么事，你总会和我在一起！”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0483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beij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755650" y="692150"/>
            <a:ext cx="7486650" cy="2041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/>
            <a:r>
              <a:rPr lang="zh-CN" altLang="en-US" sz="3200">
                <a:solidFill>
                  <a:srgbClr val="0066FF"/>
                </a:solidFill>
              </a:rPr>
              <a:t>        （</a:t>
            </a:r>
            <a:r>
              <a:rPr lang="en-US" sz="3200">
                <a:solidFill>
                  <a:srgbClr val="0066FF"/>
                </a:solidFill>
              </a:rPr>
              <a:t>6</a:t>
            </a:r>
            <a:r>
              <a:rPr lang="zh-CN" altLang="en-US" sz="3200">
                <a:solidFill>
                  <a:srgbClr val="0066FF"/>
                </a:solidFill>
              </a:rPr>
              <a:t>） “不！爸爸。先让我的同学出去吧！我知道你会跟我在一起，我不怕。不论发生什么事，我知道你总会跟我在一起。”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150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《地震中的父与子》插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196975"/>
            <a:ext cx="4357687" cy="482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5292725" y="1773238"/>
            <a:ext cx="3095625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4400" dirty="0"/>
              <a:t>      </a:t>
            </a:r>
            <a:r>
              <a:rPr lang="zh-CN" altLang="en-US" sz="3600" b="1" dirty="0">
                <a:solidFill>
                  <a:srgbClr val="990099"/>
                </a:solidFill>
              </a:rPr>
              <a:t>这对了不起的父与子在经过巨大灾难的磨难后 ，无比幸福地紧紧拥抱在一起。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531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2530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0050529201850796"/>
          <p:cNvPicPr>
            <a:picLocks noChangeAspect="1" noChangeArrowheads="1"/>
          </p:cNvPicPr>
          <p:nvPr/>
        </p:nvPicPr>
        <p:blipFill>
          <a:blip r:embed="rId3">
            <a:lum brigh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587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827088" y="1484313"/>
            <a:ext cx="7489825" cy="430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zh-CN" altLang="en-US" sz="4400" dirty="0">
                <a:solidFill>
                  <a:srgbClr val="3333FF"/>
                </a:solidFill>
              </a:rPr>
              <a:t>小练笔</a:t>
            </a:r>
            <a:r>
              <a:rPr lang="en-US" sz="4400" dirty="0">
                <a:solidFill>
                  <a:srgbClr val="3333FF"/>
                </a:solidFill>
              </a:rPr>
              <a:t>2</a:t>
            </a:r>
            <a:r>
              <a:rPr lang="zh-CN" altLang="en-US" sz="4400" dirty="0">
                <a:solidFill>
                  <a:srgbClr val="3333FF"/>
                </a:solidFill>
              </a:rPr>
              <a:t>：</a:t>
            </a:r>
            <a:endParaRPr lang="zh-CN" altLang="en-US" sz="1600" dirty="0">
              <a:solidFill>
                <a:srgbClr val="3333FF"/>
              </a:solidFill>
            </a:endParaRPr>
          </a:p>
          <a:p>
            <a:endParaRPr lang="zh-CN" altLang="en-US" sz="1600" dirty="0"/>
          </a:p>
          <a:p>
            <a:r>
              <a:rPr lang="zh-CN" altLang="en-US" sz="3600" dirty="0"/>
              <a:t>　　</a:t>
            </a:r>
            <a:r>
              <a:rPr lang="zh-CN" altLang="en-US" sz="3600" dirty="0">
                <a:solidFill>
                  <a:srgbClr val="3333FF"/>
                </a:solidFill>
              </a:rPr>
              <a:t>请你想象一下：在漆黑的瓦砾下，没有水，没有食物，没有爸爸妈妈，有的只是</a:t>
            </a:r>
            <a:r>
              <a:rPr lang="en-US" sz="3600" dirty="0">
                <a:solidFill>
                  <a:srgbClr val="3333FF"/>
                </a:solidFill>
              </a:rPr>
              <a:t>14</a:t>
            </a:r>
            <a:r>
              <a:rPr lang="zh-CN" altLang="en-US" sz="3600" dirty="0">
                <a:solidFill>
                  <a:srgbClr val="3333FF"/>
                </a:solidFill>
              </a:rPr>
              <a:t>个七岁的小伙伴，阿曼达和小伙伴们会说些什么、做些什么、想些什么呢？把你想到的写下来。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355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我有一个强大的祖国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zh-CN" sz="2400" dirty="0"/>
              <a:t>那是一张熟悉的脸 </a:t>
            </a:r>
            <a:br>
              <a:rPr lang="zh-CN" sz="2400" dirty="0"/>
            </a:br>
            <a:r>
              <a:rPr lang="zh-CN" sz="2400" dirty="0"/>
              <a:t>是我痛失亲人后看到的最真切的笑脸 </a:t>
            </a:r>
            <a:br>
              <a:rPr lang="zh-CN" sz="2400" dirty="0"/>
            </a:br>
            <a:r>
              <a:rPr lang="zh-CN" sz="2400" dirty="0"/>
              <a:t>眼里闪着泪花 </a:t>
            </a:r>
            <a:br>
              <a:rPr lang="zh-CN" sz="2400" dirty="0"/>
            </a:br>
            <a:r>
              <a:rPr lang="zh-CN" sz="2400" dirty="0"/>
              <a:t>话里充满着力量 </a:t>
            </a:r>
            <a:br>
              <a:rPr lang="zh-CN" sz="2400" dirty="0"/>
            </a:br>
            <a:r>
              <a:rPr lang="zh-CN" sz="2400" dirty="0"/>
              <a:t>那一刻 </a:t>
            </a:r>
            <a:br>
              <a:rPr lang="zh-CN" sz="2400" dirty="0"/>
            </a:br>
            <a:r>
              <a:rPr lang="zh-CN" sz="2400" dirty="0"/>
              <a:t>我感到自己有一个强大的祖国 </a:t>
            </a:r>
            <a:br>
              <a:rPr lang="zh-CN" sz="2400" dirty="0"/>
            </a:br>
            <a:r>
              <a:rPr lang="zh-CN" sz="2400" dirty="0"/>
              <a:t/>
            </a:r>
            <a:br>
              <a:rPr lang="zh-CN" sz="2400" dirty="0"/>
            </a:br>
            <a:r>
              <a:rPr lang="zh-CN" sz="2400" dirty="0"/>
              <a:t>那是一张陌生的脸 </a:t>
            </a:r>
            <a:br>
              <a:rPr lang="zh-CN" sz="2400" dirty="0"/>
            </a:br>
            <a:r>
              <a:rPr lang="zh-CN" sz="2400" dirty="0"/>
              <a:t>是我埋在瓦砾下看见的最勇敢的脸 </a:t>
            </a:r>
            <a:br>
              <a:rPr lang="zh-CN" sz="2400" dirty="0"/>
            </a:br>
            <a:r>
              <a:rPr lang="zh-CN" sz="2400" dirty="0"/>
              <a:t>撬开了残垣 </a:t>
            </a:r>
            <a:br>
              <a:rPr lang="zh-CN" sz="2400" dirty="0"/>
            </a:br>
            <a:r>
              <a:rPr lang="zh-CN" sz="2400" dirty="0"/>
              <a:t>搬走了巨石 </a:t>
            </a:r>
            <a:br>
              <a:rPr lang="zh-CN" sz="2400" dirty="0"/>
            </a:br>
            <a:r>
              <a:rPr lang="zh-CN" sz="2400" dirty="0"/>
              <a:t>那一刻 </a:t>
            </a:r>
            <a:br>
              <a:rPr lang="zh-CN" sz="2400" dirty="0"/>
            </a:br>
            <a:r>
              <a:rPr lang="zh-CN" sz="2400" dirty="0"/>
              <a:t>我感到自己有一个强大的祖国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我有一个强大的祖国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zh-CN" sz="2400"/>
              <a:t>那是一张美丽的脸 </a:t>
            </a:r>
            <a:br>
              <a:rPr lang="zh-CN" sz="2400"/>
            </a:br>
            <a:r>
              <a:rPr lang="zh-CN" sz="2400"/>
              <a:t>是我躺在病床上看见的天使的脸 </a:t>
            </a:r>
            <a:br>
              <a:rPr lang="zh-CN" sz="2400"/>
            </a:br>
            <a:r>
              <a:rPr lang="zh-CN" sz="2400"/>
              <a:t>包扎我的创伤 </a:t>
            </a:r>
            <a:br>
              <a:rPr lang="zh-CN" sz="2400"/>
            </a:br>
            <a:r>
              <a:rPr lang="zh-CN" sz="2400"/>
              <a:t>驱走我的恐惧 </a:t>
            </a:r>
            <a:br>
              <a:rPr lang="zh-CN" sz="2400"/>
            </a:br>
            <a:r>
              <a:rPr lang="zh-CN" sz="2400"/>
              <a:t>那一刻 </a:t>
            </a:r>
            <a:br>
              <a:rPr lang="zh-CN" sz="2400"/>
            </a:br>
            <a:r>
              <a:rPr lang="zh-CN" sz="2400"/>
              <a:t>我感到自己有一个强大的祖国 </a:t>
            </a:r>
            <a:br>
              <a:rPr lang="zh-CN" sz="2400"/>
            </a:br>
            <a:r>
              <a:rPr lang="zh-CN" sz="2400"/>
              <a:t/>
            </a:r>
            <a:br>
              <a:rPr lang="zh-CN" sz="2400"/>
            </a:br>
            <a:r>
              <a:rPr lang="zh-CN" sz="2400"/>
              <a:t>那是一张慈祥的脸 </a:t>
            </a:r>
            <a:br>
              <a:rPr lang="zh-CN" sz="2400"/>
            </a:br>
            <a:r>
              <a:rPr lang="zh-CN" sz="2400"/>
              <a:t>是我奔离教室前看过的最镇静的脸 </a:t>
            </a:r>
            <a:br>
              <a:rPr lang="zh-CN" sz="2400"/>
            </a:br>
            <a:r>
              <a:rPr lang="zh-CN" sz="2400"/>
              <a:t>为了自己的学生 </a:t>
            </a:r>
            <a:br>
              <a:rPr lang="zh-CN" sz="2400"/>
            </a:br>
            <a:r>
              <a:rPr lang="zh-CN" sz="2400"/>
              <a:t>成就了自己的永恒 </a:t>
            </a:r>
            <a:br>
              <a:rPr lang="zh-CN" sz="2400"/>
            </a:br>
            <a:r>
              <a:rPr lang="zh-CN" sz="2400"/>
              <a:t>那一刻 </a:t>
            </a:r>
            <a:br>
              <a:rPr lang="zh-CN" sz="2400"/>
            </a:br>
            <a:r>
              <a:rPr lang="zh-CN" sz="2400"/>
              <a:t>我感到自己有一个强大的祖国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我有一个强大的祖国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zh-CN" sz="2400" dirty="0"/>
              <a:t>那是一张年轻的脸 </a:t>
            </a:r>
            <a:br>
              <a:rPr lang="zh-CN" sz="2400" dirty="0"/>
            </a:br>
            <a:r>
              <a:rPr lang="zh-CN" sz="2400" dirty="0"/>
              <a:t>是我在排队长列里看到的最急切的脸 </a:t>
            </a:r>
            <a:br>
              <a:rPr lang="zh-CN" sz="2400" dirty="0"/>
            </a:br>
            <a:r>
              <a:rPr lang="zh-CN" sz="2400" dirty="0"/>
              <a:t>为了灾区的伤员 </a:t>
            </a:r>
            <a:br>
              <a:rPr lang="zh-CN" sz="2400" dirty="0"/>
            </a:br>
            <a:r>
              <a:rPr lang="zh-CN" sz="2400" dirty="0"/>
              <a:t>献出了自己的殷殷鲜血 </a:t>
            </a:r>
            <a:br>
              <a:rPr lang="zh-CN" sz="2400" dirty="0"/>
            </a:br>
            <a:r>
              <a:rPr lang="zh-CN" sz="2400" dirty="0"/>
              <a:t>那一刻 </a:t>
            </a:r>
            <a:br>
              <a:rPr lang="zh-CN" sz="2400" dirty="0"/>
            </a:br>
            <a:r>
              <a:rPr lang="zh-CN" sz="2400" dirty="0"/>
              <a:t>我感到自己有一个强大的祖国 </a:t>
            </a:r>
            <a:br>
              <a:rPr lang="zh-CN" sz="2400" dirty="0"/>
            </a:br>
            <a:r>
              <a:rPr lang="zh-CN" sz="2400" dirty="0"/>
              <a:t/>
            </a:r>
            <a:br>
              <a:rPr lang="zh-CN" sz="2400" dirty="0"/>
            </a:br>
            <a:r>
              <a:rPr lang="zh-CN" sz="2400" dirty="0"/>
              <a:t>那是一张忙碌的脸 </a:t>
            </a:r>
            <a:br>
              <a:rPr lang="zh-CN" sz="2400" dirty="0"/>
            </a:br>
            <a:r>
              <a:rPr lang="zh-CN" sz="2400" dirty="0"/>
              <a:t>是我在救灾一线上看到的最疲惫的脸 </a:t>
            </a:r>
            <a:br>
              <a:rPr lang="zh-CN" sz="2400" dirty="0"/>
            </a:br>
            <a:r>
              <a:rPr lang="zh-CN" sz="2400" dirty="0"/>
              <a:t>眼里布满血丝 </a:t>
            </a:r>
            <a:br>
              <a:rPr lang="zh-CN" sz="2400" dirty="0"/>
            </a:br>
            <a:r>
              <a:rPr lang="zh-CN" sz="2400" dirty="0"/>
              <a:t>来不及顾及自己的家人 </a:t>
            </a:r>
            <a:br>
              <a:rPr lang="zh-CN" sz="2400" dirty="0"/>
            </a:br>
            <a:r>
              <a:rPr lang="zh-CN" sz="2400" dirty="0"/>
              <a:t>那一刻 </a:t>
            </a:r>
            <a:br>
              <a:rPr lang="zh-CN" sz="2400" dirty="0"/>
            </a:br>
            <a:r>
              <a:rPr lang="zh-CN" sz="2400" dirty="0"/>
              <a:t>我感到有一个强大的祖国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zh-CN"/>
              <a:t>我有一个强大的祖国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zh-CN" altLang="en-US" sz="2400" dirty="0"/>
              <a:t>那是世上最可爱的脸 </a:t>
            </a:r>
            <a:br>
              <a:rPr lang="zh-CN" altLang="en-US" sz="2400" dirty="0"/>
            </a:br>
            <a:r>
              <a:rPr lang="zh-CN" altLang="en-US" sz="2400" dirty="0"/>
              <a:t>是家乡地震后不曾面见过的男男女女的脸 </a:t>
            </a:r>
            <a:br>
              <a:rPr lang="zh-CN" altLang="en-US" sz="2400" dirty="0"/>
            </a:br>
            <a:r>
              <a:rPr lang="zh-CN" altLang="en-US" sz="2400" dirty="0"/>
              <a:t>虽远在他乡海外 </a:t>
            </a:r>
            <a:br>
              <a:rPr lang="zh-CN" altLang="en-US" sz="2400" dirty="0"/>
            </a:br>
            <a:r>
              <a:rPr lang="zh-CN" altLang="en-US" sz="2400" dirty="0"/>
              <a:t>温暖的目光却紧紧地落在了我的身上 </a:t>
            </a:r>
            <a:br>
              <a:rPr lang="zh-CN" altLang="en-US" sz="2400" dirty="0"/>
            </a:br>
            <a:r>
              <a:rPr lang="zh-CN" altLang="en-US" sz="2400" dirty="0"/>
              <a:t>那一刻 </a:t>
            </a:r>
            <a:br>
              <a:rPr lang="zh-CN" altLang="en-US" sz="2400" dirty="0"/>
            </a:br>
            <a:r>
              <a:rPr lang="zh-CN" altLang="en-US" sz="2400" dirty="0"/>
              <a:t>我感到自己有一个强大的祖国 </a:t>
            </a:r>
            <a:br>
              <a:rPr lang="zh-CN" altLang="en-US" sz="2400" dirty="0"/>
            </a:br>
            <a:endParaRPr lang="zh-CN" altLang="en-US" sz="2400" dirty="0"/>
          </a:p>
          <a:p>
            <a:pPr>
              <a:lnSpc>
                <a:spcPct val="80000"/>
              </a:lnSpc>
            </a:pPr>
            <a:r>
              <a:rPr lang="zh-CN" altLang="en-US" sz="2400" dirty="0"/>
              <a:t>地动天不塌 </a:t>
            </a:r>
            <a:br>
              <a:rPr lang="zh-CN" altLang="en-US" sz="2400" dirty="0"/>
            </a:br>
            <a:r>
              <a:rPr lang="zh-CN" altLang="en-US" sz="2400" dirty="0"/>
              <a:t>大灾有大爱 </a:t>
            </a:r>
            <a:br>
              <a:rPr lang="zh-CN" altLang="en-US" sz="2400" dirty="0"/>
            </a:br>
            <a:r>
              <a:rPr lang="zh-CN" altLang="en-US" sz="2400" dirty="0"/>
              <a:t>我感到自己有一个强大的祖国 </a:t>
            </a:r>
            <a:br>
              <a:rPr lang="zh-CN" altLang="en-US" sz="2400" dirty="0"/>
            </a:b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zh-CN" altLang="en-US" sz="2400" dirty="0" smtClean="0"/>
              <a:t> </a:t>
            </a: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zh-CN" altLang="en-US" sz="2400" dirty="0"/>
              <a:t>叶浪 成都市某局副局长 </a:t>
            </a:r>
            <a:br>
              <a:rPr lang="zh-CN" altLang="en-US" sz="2400" dirty="0"/>
            </a:br>
            <a:r>
              <a:rPr lang="en-US" sz="2400" dirty="0"/>
              <a:t>2008</a:t>
            </a:r>
            <a:r>
              <a:rPr lang="zh-CN" altLang="en-US" sz="2400" dirty="0"/>
              <a:t>年</a:t>
            </a:r>
            <a:r>
              <a:rPr lang="en-US" sz="2400" dirty="0"/>
              <a:t>5</a:t>
            </a:r>
            <a:r>
              <a:rPr lang="zh-CN" altLang="en-US" sz="2400" dirty="0"/>
              <a:t>月</a:t>
            </a:r>
            <a:r>
              <a:rPr lang="en-US" sz="2400" dirty="0"/>
              <a:t>14</a:t>
            </a:r>
            <a:r>
              <a:rPr lang="zh-CN" altLang="en-US" sz="2400" dirty="0"/>
              <a:t>日作于成都市抗震救灾指挥部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096d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20713"/>
            <a:ext cx="8785225" cy="590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WordArt 3"/>
          <p:cNvSpPr>
            <a:spLocks noChangeArrowheads="1" noChangeShapeType="1"/>
          </p:cNvSpPr>
          <p:nvPr/>
        </p:nvSpPr>
        <p:spPr bwMode="auto">
          <a:xfrm>
            <a:off x="3276600" y="3644900"/>
            <a:ext cx="4968875" cy="1943100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zh-CN" altLang="en-US" sz="3600" kern="10" spc="-360">
                <a:ln w="12700" cmpd="sng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宋体"/>
                <a:ea typeface="宋体"/>
              </a:rPr>
              <a:t>再见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867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35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5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35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5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5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5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5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5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5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5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5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5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5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5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36</Template>
  <TotalTime>6</TotalTime>
  <Pages>0</Pages>
  <Words>1024</Words>
  <Characters>0</Characters>
  <Application>Microsoft Office PowerPoint</Application>
  <DocSecurity>0</DocSecurity>
  <PresentationFormat>全屏显示(4:3)</PresentationFormat>
  <Lines>0</Lines>
  <Paragraphs>129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4" baseType="lpstr">
      <vt:lpstr>方正舒体</vt:lpstr>
      <vt:lpstr>华文行楷</vt:lpstr>
      <vt:lpstr>华文新魏</vt:lpstr>
      <vt:lpstr>楷体_GB2312</vt:lpstr>
      <vt:lpstr>宋体</vt:lpstr>
      <vt:lpstr>Arial</vt:lpstr>
      <vt:lpstr>Calibri</vt:lpstr>
      <vt:lpstr>第一PPT模板网-WWW.1PPT.COM</vt:lpstr>
      <vt:lpstr>PowerPoint 演示文稿</vt:lpstr>
      <vt:lpstr>父爱</vt:lpstr>
      <vt:lpstr>洛杉矶地震</vt:lpstr>
      <vt:lpstr>PowerPoint 演示文稿</vt:lpstr>
      <vt:lpstr>PowerPoint 演示文稿</vt:lpstr>
      <vt:lpstr>PowerPoint 演示文稿</vt:lpstr>
      <vt:lpstr>PowerPoint 演示文稿</vt:lpstr>
      <vt:lpstr>这对了不起的父与子， 无比幸福地紧紧拥抱在一起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了不起的父亲</vt:lpstr>
      <vt:lpstr>小练笔1： </vt:lpstr>
      <vt:lpstr>了不起的儿子</vt:lpstr>
      <vt:lpstr>PowerPoint 演示文稿</vt:lpstr>
      <vt:lpstr>PowerPoint 演示文稿</vt:lpstr>
      <vt:lpstr>PowerPoint 演示文稿</vt:lpstr>
      <vt:lpstr>PowerPoint 演示文稿</vt:lpstr>
      <vt:lpstr>我有一个强大的祖国</vt:lpstr>
      <vt:lpstr>我有一个强大的祖国</vt:lpstr>
      <vt:lpstr>我有一个强大的祖国</vt:lpstr>
      <vt:lpstr>我有一个强大的祖国</vt:lpstr>
      <vt:lpstr>PowerPoint 演示文稿</vt:lpstr>
    </vt:vector>
  </TitlesOfParts>
  <Company>第一PPT模板网-WWW.1PPT.COM</Company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dc:description>第一PPT模板网-WWW.1PPT.COM</dc:description>
  <cp:lastModifiedBy>Sky123.Org</cp:lastModifiedBy>
  <cp:revision>4</cp:revision>
  <dcterms:created xsi:type="dcterms:W3CDTF">2005-03-24T11:45:55Z</dcterms:created>
  <dcterms:modified xsi:type="dcterms:W3CDTF">2019-12-26T03:59:10Z</dcterms:modified>
  <cp:category>第一PPT模板网-WWW.1PPT.COM</cp:category>
  <cp:version>第一PPT模板网-WWW.1PPT.COM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2052-8.1.0.3442</vt:lpwstr>
  </property>
</Properties>
</file>