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6" r:id="rId1"/>
  </p:sldMasterIdLst>
  <p:notesMasterIdLst>
    <p:notesMasterId r:id="rId28"/>
  </p:notesMasterIdLst>
  <p:sldIdLst>
    <p:sldId id="260" r:id="rId2"/>
    <p:sldId id="256" r:id="rId3"/>
    <p:sldId id="290" r:id="rId4"/>
    <p:sldId id="291" r:id="rId5"/>
    <p:sldId id="292" r:id="rId6"/>
    <p:sldId id="293" r:id="rId7"/>
    <p:sldId id="257" r:id="rId8"/>
    <p:sldId id="259" r:id="rId9"/>
    <p:sldId id="271" r:id="rId10"/>
    <p:sldId id="296" r:id="rId11"/>
    <p:sldId id="276" r:id="rId12"/>
    <p:sldId id="288" r:id="rId13"/>
    <p:sldId id="284" r:id="rId14"/>
    <p:sldId id="272" r:id="rId15"/>
    <p:sldId id="295" r:id="rId16"/>
    <p:sldId id="261" r:id="rId17"/>
    <p:sldId id="268" r:id="rId18"/>
    <p:sldId id="269" r:id="rId19"/>
    <p:sldId id="270" r:id="rId20"/>
    <p:sldId id="281" r:id="rId21"/>
    <p:sldId id="282" r:id="rId22"/>
    <p:sldId id="285" r:id="rId23"/>
    <p:sldId id="286" r:id="rId24"/>
    <p:sldId id="274" r:id="rId25"/>
    <p:sldId id="283" r:id="rId26"/>
    <p:sldId id="289" r:id="rId27"/>
  </p:sldIdLst>
  <p:sldSz cx="9144000" cy="6858000" type="screen4x3"/>
  <p:notesSz cx="6858000" cy="9144000"/>
  <p:custDataLst>
    <p:tags r:id="rId29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 Black" pitchFamily="34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 Black" pitchFamily="34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 Black" pitchFamily="34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 Black" pitchFamily="34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 Black" pitchFamily="34" charset="0"/>
        <a:ea typeface="宋体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 Black" pitchFamily="34" charset="0"/>
        <a:ea typeface="宋体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 Black" pitchFamily="34" charset="0"/>
        <a:ea typeface="宋体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 Black" pitchFamily="34" charset="0"/>
        <a:ea typeface="宋体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 Black" pitchFamily="34" charset="0"/>
        <a:ea typeface="宋体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00FF"/>
    <a:srgbClr val="FF00FF"/>
    <a:srgbClr val="FF3399"/>
    <a:srgbClr val="003399"/>
    <a:srgbClr val="FFCC66"/>
    <a:srgbClr val="FFCC00"/>
    <a:srgbClr val="0000CC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40" autoAdjust="0"/>
    <p:restoredTop sz="94683" autoAdjust="0"/>
  </p:normalViewPr>
  <p:slideViewPr>
    <p:cSldViewPr>
      <p:cViewPr varScale="1">
        <p:scale>
          <a:sx n="115" d="100"/>
          <a:sy n="115" d="100"/>
        </p:scale>
        <p:origin x="1494" y="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24" d="100"/>
        <a:sy n="124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gs" Target="tags/tag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kumimoji="1" sz="1200">
                <a:latin typeface="Times New Roman" pitchFamily="18" charset="0"/>
              </a:defRPr>
            </a:lvl1pPr>
          </a:lstStyle>
          <a:p>
            <a:endParaRPr lang="en-US" altLang="zh-CN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kumimoji="1" sz="1200">
                <a:latin typeface="Times New Roman" pitchFamily="18" charset="0"/>
              </a:defRPr>
            </a:lvl1pPr>
          </a:lstStyle>
          <a:p>
            <a:endParaRPr lang="en-US" altLang="zh-CN"/>
          </a:p>
        </p:txBody>
      </p:sp>
      <p:sp>
        <p:nvSpPr>
          <p:cNvPr id="102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102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kumimoji="1" sz="1200">
                <a:latin typeface="Times New Roman" pitchFamily="18" charset="0"/>
              </a:defRPr>
            </a:lvl1pPr>
          </a:lstStyle>
          <a:p>
            <a:endParaRPr lang="en-US" altLang="zh-CN"/>
          </a:p>
        </p:txBody>
      </p:sp>
      <p:sp>
        <p:nvSpPr>
          <p:cNvPr id="103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kumimoji="1" sz="1200">
                <a:latin typeface="Times New Roman" pitchFamily="18" charset="0"/>
              </a:defRPr>
            </a:lvl1pPr>
          </a:lstStyle>
          <a:p>
            <a:fld id="{372B0C18-4DC4-4998-90F8-42ACC42CE7FD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26281060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1ppt.com/powerpoint/" TargetMode="External"/><Relationship Id="rId13" Type="http://schemas.openxmlformats.org/officeDocument/2006/relationships/hyperlink" Target="http://www.1ppt.cn/" TargetMode="External"/><Relationship Id="rId18" Type="http://schemas.openxmlformats.org/officeDocument/2006/relationships/hyperlink" Target="http://www.1ppt.com/kejian/meishu/" TargetMode="External"/><Relationship Id="rId3" Type="http://schemas.openxmlformats.org/officeDocument/2006/relationships/hyperlink" Target="http://www.1ppt.com/moban/" TargetMode="External"/><Relationship Id="rId21" Type="http://schemas.openxmlformats.org/officeDocument/2006/relationships/hyperlink" Target="http://www.1ppt.com/kejian/huaxue/" TargetMode="External"/><Relationship Id="rId7" Type="http://schemas.openxmlformats.org/officeDocument/2006/relationships/hyperlink" Target="http://www.1ppt.com/xiazai/" TargetMode="External"/><Relationship Id="rId12" Type="http://schemas.openxmlformats.org/officeDocument/2006/relationships/hyperlink" Target="http://www.1ppt.com/jiaoan/" TargetMode="External"/><Relationship Id="rId17" Type="http://schemas.openxmlformats.org/officeDocument/2006/relationships/hyperlink" Target="http://www.1ppt.com/kejian/yingyu/" TargetMode="External"/><Relationship Id="rId2" Type="http://schemas.openxmlformats.org/officeDocument/2006/relationships/slide" Target="../slides/slide4.xml"/><Relationship Id="rId16" Type="http://schemas.openxmlformats.org/officeDocument/2006/relationships/hyperlink" Target="http://www.1ppt.com/kejian/shuxue/" TargetMode="External"/><Relationship Id="rId20" Type="http://schemas.openxmlformats.org/officeDocument/2006/relationships/hyperlink" Target="http://www.1ppt.com/kejian/wuli/" TargetMode="External"/><Relationship Id="rId1" Type="http://schemas.openxmlformats.org/officeDocument/2006/relationships/notesMaster" Target="../notesMasters/notesMaster1.xml"/><Relationship Id="rId6" Type="http://schemas.openxmlformats.org/officeDocument/2006/relationships/hyperlink" Target="http://www.1ppt.com/tubiao/" TargetMode="External"/><Relationship Id="rId11" Type="http://schemas.openxmlformats.org/officeDocument/2006/relationships/hyperlink" Target="http://www.1ppt.com/shiti/" TargetMode="External"/><Relationship Id="rId24" Type="http://schemas.openxmlformats.org/officeDocument/2006/relationships/hyperlink" Target="http://www.1ppt.com/kejian/lishi/" TargetMode="External"/><Relationship Id="rId5" Type="http://schemas.openxmlformats.org/officeDocument/2006/relationships/hyperlink" Target="http://www.1ppt.com/beijing/" TargetMode="External"/><Relationship Id="rId15" Type="http://schemas.openxmlformats.org/officeDocument/2006/relationships/hyperlink" Target="http://www.1ppt.com/kejian/yuwen/" TargetMode="External"/><Relationship Id="rId23" Type="http://schemas.openxmlformats.org/officeDocument/2006/relationships/hyperlink" Target="http://www.1ppt.com/kejian/dili/" TargetMode="External"/><Relationship Id="rId10" Type="http://schemas.openxmlformats.org/officeDocument/2006/relationships/hyperlink" Target="http://www.1ppt.com/fanwen/" TargetMode="External"/><Relationship Id="rId19" Type="http://schemas.openxmlformats.org/officeDocument/2006/relationships/hyperlink" Target="http://www.1ppt.com/kejian/kexue/" TargetMode="External"/><Relationship Id="rId4" Type="http://schemas.openxmlformats.org/officeDocument/2006/relationships/hyperlink" Target="http://www.1ppt.com/sucai/" TargetMode="External"/><Relationship Id="rId9" Type="http://schemas.openxmlformats.org/officeDocument/2006/relationships/hyperlink" Target="http://www.1ppt.com/ziliao/" TargetMode="External"/><Relationship Id="rId14" Type="http://schemas.openxmlformats.org/officeDocument/2006/relationships/hyperlink" Target="http://www.1ppt.com/kejian/" TargetMode="External"/><Relationship Id="rId22" Type="http://schemas.openxmlformats.org/officeDocument/2006/relationships/hyperlink" Target="http://www.1ppt.com/kejian/shengwu/" TargetMode="Externa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18D9AEA-4FC6-406A-A151-A368971CA34D}" type="slidenum">
              <a:rPr lang="en-US" altLang="zh-CN"/>
              <a:pPr/>
              <a:t>1</a:t>
            </a:fld>
            <a:endParaRPr lang="en-US" altLang="zh-CN"/>
          </a:p>
        </p:txBody>
      </p:sp>
      <p:sp>
        <p:nvSpPr>
          <p:cNvPr id="256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DB8B604-F427-4BB2-B7F3-49F42585C754}" type="slidenum">
              <a:rPr lang="en-US" altLang="zh-CN"/>
              <a:pPr/>
              <a:t>2</a:t>
            </a:fld>
            <a:endParaRPr lang="en-US" altLang="zh-CN"/>
          </a:p>
        </p:txBody>
      </p:sp>
      <p:sp>
        <p:nvSpPr>
          <p:cNvPr id="266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2B0C18-4DC4-4998-90F8-42ACC42CE7FD}" type="slidenum">
              <a:rPr lang="en-US" altLang="zh-CN" smtClean="0"/>
              <a:pPr/>
              <a:t>3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78299671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模板：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3"/>
              </a:rPr>
              <a:t>www.1ppt.com/moban/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                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素材：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4"/>
              </a:rPr>
              <a:t>www.1ppt.com/sucai/</a:t>
            </a:r>
            <a:endParaRPr lang="en-US" altLang="zh-CN" sz="1200" dirty="0" smtClean="0">
              <a:solidFill>
                <a:srgbClr val="EEECE1">
                  <a:lumMod val="25000"/>
                </a:srgbClr>
              </a:solidFill>
            </a:endParaRPr>
          </a:p>
          <a:p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背景：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5"/>
              </a:rPr>
              <a:t>www.1ppt.com/beijing/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                 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图表：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6"/>
              </a:rPr>
              <a:t>www.1ppt.com/tubiao/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    </a:t>
            </a:r>
          </a:p>
          <a:p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下载：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7"/>
              </a:rPr>
              <a:t>www.1ppt.com/xiazai/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                   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教程： 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8"/>
              </a:rPr>
              <a:t>www.1ppt.com/powerpoint/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    </a:t>
            </a:r>
          </a:p>
          <a:p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资料下载：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9"/>
              </a:rPr>
              <a:t>www.1ppt.com/ziliao/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                 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范文下载：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10"/>
              </a:rPr>
              <a:t>www.1ppt.com/fanwen/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           </a:t>
            </a:r>
          </a:p>
          <a:p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试卷下载：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11"/>
              </a:rPr>
              <a:t>www.1ppt.com/shiti/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                   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教案下载：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12"/>
              </a:rPr>
              <a:t>www.1ppt.com/jiaoan/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             </a:t>
            </a:r>
          </a:p>
          <a:p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论坛：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13"/>
              </a:rPr>
              <a:t>www.1ppt.cn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                                    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课件：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14"/>
              </a:rPr>
              <a:t>www.1ppt.com/kejian/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</a:t>
            </a:r>
          </a:p>
          <a:p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语文课件：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15"/>
              </a:rPr>
              <a:t>www.1ppt.com/kejian/yuwen/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  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数学课件：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16"/>
              </a:rPr>
              <a:t>www.1ppt.com/kejian/shuxue/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</a:t>
            </a:r>
          </a:p>
          <a:p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英语课件：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17"/>
              </a:rPr>
              <a:t>www.1ppt.com/kejian/yingyu/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  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美术课件：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18"/>
              </a:rPr>
              <a:t>www.1ppt.com/kejian/meishu/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</a:t>
            </a:r>
          </a:p>
          <a:p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科学课件：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19"/>
              </a:rPr>
              <a:t>www.1ppt.com/kejian/kexue/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   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物理课件：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20"/>
              </a:rPr>
              <a:t>www.1ppt.com/kejian/wuli/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</a:t>
            </a:r>
          </a:p>
          <a:p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化学课件：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21"/>
              </a:rPr>
              <a:t>www.1ppt.com/kejian/huaxue/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生物课件：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22"/>
              </a:rPr>
              <a:t>www.1ppt.com/kejian/shengwu/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</a:t>
            </a:r>
          </a:p>
          <a:p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地理课件：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23"/>
              </a:rPr>
              <a:t>www.1ppt.com/kejian/dili/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        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历史课件：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24"/>
              </a:rPr>
              <a:t>www.1ppt.com/kejian/lishi/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</a:t>
            </a:r>
          </a:p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2B0C18-4DC4-4998-90F8-42ACC42CE7FD}" type="slidenum">
              <a:rPr lang="en-US" altLang="zh-CN" smtClean="0"/>
              <a:pPr/>
              <a:t>4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15646697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2B0C18-4DC4-4998-90F8-42ACC42CE7FD}" type="slidenum">
              <a:rPr lang="en-US" altLang="zh-CN" smtClean="0"/>
              <a:pPr/>
              <a:t>5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32902542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2B0C18-4DC4-4998-90F8-42ACC42CE7FD}" type="slidenum">
              <a:rPr lang="en-US" altLang="zh-CN" smtClean="0"/>
              <a:pPr/>
              <a:t>6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63619246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B062768-C8B5-4D73-A1A3-43F611132BEB}" type="slidenum">
              <a:rPr lang="en-US" altLang="zh-CN"/>
              <a:pPr/>
              <a:t>7</a:t>
            </a:fld>
            <a:endParaRPr lang="en-US" altLang="zh-CN"/>
          </a:p>
        </p:txBody>
      </p:sp>
      <p:sp>
        <p:nvSpPr>
          <p:cNvPr id="61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DACB389-8D07-45E2-968F-B2E8477D3D35}" type="slidenum">
              <a:rPr lang="en-US" altLang="zh-CN"/>
              <a:pPr/>
              <a:t>8</a:t>
            </a:fld>
            <a:endParaRPr lang="en-US" altLang="zh-CN"/>
          </a:p>
        </p:txBody>
      </p:sp>
      <p:sp>
        <p:nvSpPr>
          <p:cNvPr id="296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6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2B0C18-4DC4-4998-90F8-42ACC42CE7FD}" type="slidenum">
              <a:rPr lang="en-US" altLang="zh-CN" smtClean="0"/>
              <a:pPr/>
              <a:t>9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13150267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2B0C18-4DC4-4998-90F8-42ACC42CE7FD}" type="slidenum">
              <a:rPr lang="en-US" altLang="zh-CN" smtClean="0"/>
              <a:pPr/>
              <a:t>10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73353276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4426C5E-B3A4-4295-937F-684B2805A244}" type="slidenum">
              <a:rPr lang="en-US" altLang="zh-CN"/>
              <a:pPr/>
              <a:t>11</a:t>
            </a:fld>
            <a:endParaRPr lang="en-US" altLang="zh-CN"/>
          </a:p>
        </p:txBody>
      </p:sp>
      <p:sp>
        <p:nvSpPr>
          <p:cNvPr id="5017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01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2B0C18-4DC4-4998-90F8-42ACC42CE7FD}" type="slidenum">
              <a:rPr lang="en-US" altLang="zh-CN" smtClean="0"/>
              <a:pPr/>
              <a:t>12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62528876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2B0C18-4DC4-4998-90F8-42ACC42CE7FD}" type="slidenum">
              <a:rPr lang="en-US" altLang="zh-CN" smtClean="0"/>
              <a:pPr/>
              <a:t>13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51619419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2B0C18-4DC4-4998-90F8-42ACC42CE7FD}" type="slidenum">
              <a:rPr lang="en-US" altLang="zh-CN" smtClean="0"/>
              <a:pPr/>
              <a:t>14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28434106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2B0C18-4DC4-4998-90F8-42ACC42CE7FD}" type="slidenum">
              <a:rPr lang="en-US" altLang="zh-CN" smtClean="0"/>
              <a:pPr/>
              <a:t>15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62451814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83C6B6E-A59C-4887-9AA3-B471A2CFC2A4}" type="slidenum">
              <a:rPr lang="en-US" altLang="zh-CN"/>
              <a:pPr/>
              <a:t>16</a:t>
            </a:fld>
            <a:endParaRPr lang="en-US" altLang="zh-CN"/>
          </a:p>
        </p:txBody>
      </p:sp>
      <p:sp>
        <p:nvSpPr>
          <p:cNvPr id="317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5E07BF7-8E25-46D1-86FB-9B6A5F095CFE}" type="slidenum">
              <a:rPr lang="en-US" altLang="zh-CN"/>
              <a:pPr/>
              <a:t>17</a:t>
            </a:fld>
            <a:endParaRPr lang="en-US" altLang="zh-CN"/>
          </a:p>
        </p:txBody>
      </p:sp>
      <p:sp>
        <p:nvSpPr>
          <p:cNvPr id="358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943BD35-F57D-417A-B65F-0F1648FCFB92}" type="slidenum">
              <a:rPr lang="en-US" altLang="zh-CN"/>
              <a:pPr/>
              <a:t>18</a:t>
            </a:fld>
            <a:endParaRPr lang="en-US" altLang="zh-CN"/>
          </a:p>
        </p:txBody>
      </p:sp>
      <p:sp>
        <p:nvSpPr>
          <p:cNvPr id="368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68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402FED9-47F4-4CCE-AB36-3719DC04D90D}" type="slidenum">
              <a:rPr lang="en-US" altLang="zh-CN"/>
              <a:pPr/>
              <a:t>19</a:t>
            </a:fld>
            <a:endParaRPr lang="en-US" altLang="zh-CN"/>
          </a:p>
        </p:txBody>
      </p:sp>
      <p:sp>
        <p:nvSpPr>
          <p:cNvPr id="3789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78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2B0C18-4DC4-4998-90F8-42ACC42CE7FD}" type="slidenum">
              <a:rPr lang="en-US" altLang="zh-CN" smtClean="0"/>
              <a:pPr/>
              <a:t>20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24934191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2B0C18-4DC4-4998-90F8-42ACC42CE7FD}" type="slidenum">
              <a:rPr lang="en-US" altLang="zh-CN" smtClean="0"/>
              <a:pPr/>
              <a:t>21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34226297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2B0C18-4DC4-4998-90F8-42ACC42CE7FD}" type="slidenum">
              <a:rPr lang="en-US" altLang="zh-CN" smtClean="0"/>
              <a:pPr/>
              <a:t>22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896402229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2B0C18-4DC4-4998-90F8-42ACC42CE7FD}" type="slidenum">
              <a:rPr lang="en-US" altLang="zh-CN" smtClean="0"/>
              <a:pPr/>
              <a:t>23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420996553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FBCDE15-45E5-4FFC-817D-9682DE475223}" type="slidenum">
              <a:rPr lang="en-US" altLang="zh-CN"/>
              <a:pPr/>
              <a:t>24</a:t>
            </a:fld>
            <a:endParaRPr lang="en-US" altLang="zh-CN"/>
          </a:p>
        </p:txBody>
      </p:sp>
      <p:sp>
        <p:nvSpPr>
          <p:cNvPr id="471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71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6C1B523-1C7F-44C1-A110-6466FCCDE20B}" type="slidenum">
              <a:rPr lang="en-US" altLang="zh-CN"/>
              <a:pPr/>
              <a:t>25</a:t>
            </a:fld>
            <a:endParaRPr lang="en-US" altLang="zh-CN"/>
          </a:p>
        </p:txBody>
      </p:sp>
      <p:sp>
        <p:nvSpPr>
          <p:cNvPr id="6041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04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2B0C18-4DC4-4998-90F8-42ACC42CE7FD}" type="slidenum">
              <a:rPr lang="en-US" altLang="zh-CN" smtClean="0"/>
              <a:pPr/>
              <a:t>26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18908471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zh-CN" altLang="en-US" smtClean="0"/>
              <a:t>单击此处编辑母版副标题样式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zh-CN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zh-CN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5C96C9-9A1A-426D-A9F1-7DFEBD2FB36C}" type="slidenum">
              <a:rPr lang="en-US" altLang="zh-CN" smtClean="0"/>
              <a:pPr/>
              <a:t>‹#›</a:t>
            </a:fld>
            <a:endParaRPr lang="en-US" altLang="zh-CN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zh-C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zh-C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9616B3-6E81-4242-8E75-0F514EB89D4A}" type="slidenum">
              <a:rPr lang="en-US" altLang="zh-CN" smtClean="0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zh-C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zh-C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F0B807-0AB8-4223-A62B-DBA8587B2F64}" type="slidenum">
              <a:rPr lang="en-US" altLang="zh-CN" smtClean="0"/>
              <a:pPr/>
              <a:t>‹#›</a:t>
            </a:fld>
            <a:endParaRPr lang="en-US" altLang="zh-CN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zh-C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zh-C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74A771-1CC2-47B0-B2AA-AE774098FD8F}" type="slidenum">
              <a:rPr lang="en-US" altLang="zh-CN" smtClean="0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zh-CN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zh-CN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5AA727-7CA2-42F9-80F5-58ABC28332FB}" type="slidenum">
              <a:rPr lang="en-US" altLang="zh-CN" smtClean="0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zh-CN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zh-C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6A21EE-DDC4-4E60-BC66-C0CDA34489B8}" type="slidenum">
              <a:rPr lang="en-US" altLang="zh-CN" smtClean="0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zh-CN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zh-CN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158816-F421-492B-A493-9A6A71C4CBB2}" type="slidenum">
              <a:rPr lang="en-US" altLang="zh-CN" smtClean="0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zh-C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zh-C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2D3248-116D-4905-AA65-14B23A284E65}" type="slidenum">
              <a:rPr lang="en-US" altLang="zh-CN" smtClean="0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zh-C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zh-C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29BC9947-D0F1-43E9-BA01-3A9DB6746329}" type="slidenum">
              <a:rPr lang="en-US" altLang="zh-CN" smtClean="0"/>
              <a:pPr/>
              <a:t>‹#›</a:t>
            </a:fld>
            <a:endParaRPr lang="en-US" altLang="zh-CN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zh-CN" altLang="en-US" smtClean="0"/>
              <a:t>单击图标添加图片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zh-C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zh-C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A08FC1-102D-439F-AED6-422343FD76C7}" type="slidenum">
              <a:rPr lang="en-US" altLang="zh-CN" smtClean="0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zh-C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zh-C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5C1A38-8DB3-40B3-98CE-5B6DA532B7F3}" type="slidenum">
              <a:rPr lang="en-US" altLang="zh-CN" smtClean="0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  <a:p>
            <a:pPr lvl="1" eaLnBrk="1" latinLnBrk="0" hangingPunct="1"/>
            <a:r>
              <a:rPr kumimoji="0" lang="zh-CN" altLang="en-US" smtClean="0"/>
              <a:t>第二级</a:t>
            </a:r>
          </a:p>
          <a:p>
            <a:pPr lvl="2" eaLnBrk="1" latinLnBrk="0" hangingPunct="1"/>
            <a:r>
              <a:rPr kumimoji="0" lang="zh-CN" altLang="en-US" smtClean="0"/>
              <a:t>第三级</a:t>
            </a:r>
          </a:p>
          <a:p>
            <a:pPr lvl="3" eaLnBrk="1" latinLnBrk="0" hangingPunct="1"/>
            <a:r>
              <a:rPr kumimoji="0" lang="zh-CN" altLang="en-US" smtClean="0"/>
              <a:t>第四级</a:t>
            </a:r>
          </a:p>
          <a:p>
            <a:pPr lvl="4" eaLnBrk="1" latinLnBrk="0" hangingPunct="1"/>
            <a:r>
              <a:rPr kumimoji="0" lang="zh-CN" altLang="en-US" smtClean="0"/>
              <a:t>第五级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n-US" altLang="zh-CN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n-US" altLang="zh-CN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D4B4F0A5-65A6-4CCF-BD67-43F6EE9103B5}" type="slidenum">
              <a:rPr lang="en-US" altLang="zh-CN" smtClean="0"/>
              <a:pPr/>
              <a:t>‹#›</a:t>
            </a:fld>
            <a:endParaRPr lang="en-US" altLang="zh-CN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  <p:sldLayoutId id="2147483668" r:id="rId2"/>
    <p:sldLayoutId id="2147483669" r:id="rId3"/>
    <p:sldLayoutId id="2147483670" r:id="rId4"/>
    <p:sldLayoutId id="2147483671" r:id="rId5"/>
    <p:sldLayoutId id="2147483672" r:id="rId6"/>
    <p:sldLayoutId id="2147483673" r:id="rId7"/>
    <p:sldLayoutId id="2147483674" r:id="rId8"/>
    <p:sldLayoutId id="2147483675" r:id="rId9"/>
    <p:sldLayoutId id="2147483676" r:id="rId10"/>
    <p:sldLayoutId id="2147483677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1" name="Text Box 3"/>
          <p:cNvSpPr txBox="1">
            <a:spLocks noChangeArrowheads="1"/>
          </p:cNvSpPr>
          <p:nvPr/>
        </p:nvSpPr>
        <p:spPr bwMode="auto">
          <a:xfrm>
            <a:off x="2515187" y="2542183"/>
            <a:ext cx="4113627" cy="15696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bg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kumimoji="1" lang="zh-CN" altLang="en-US" sz="9600" b="1" spc="600" dirty="0">
                <a:solidFill>
                  <a:srgbClr val="FF0000"/>
                </a:solidFill>
                <a:latin typeface="汉仪大宋简" pitchFamily="49" charset="-122"/>
                <a:ea typeface="汉仪大宋简" pitchFamily="49" charset="-122"/>
              </a:rPr>
              <a:t>比热容</a:t>
            </a:r>
          </a:p>
        </p:txBody>
      </p:sp>
      <p:sp>
        <p:nvSpPr>
          <p:cNvPr id="12294" name="Text Box 6"/>
          <p:cNvSpPr txBox="1">
            <a:spLocks noChangeArrowheads="1"/>
          </p:cNvSpPr>
          <p:nvPr/>
        </p:nvSpPr>
        <p:spPr bwMode="auto">
          <a:xfrm>
            <a:off x="0" y="1124744"/>
            <a:ext cx="914400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4800" dirty="0">
                <a:solidFill>
                  <a:srgbClr val="FF0000"/>
                </a:solidFill>
                <a:ea typeface="隶书" pitchFamily="49" charset="-122"/>
              </a:rPr>
              <a:t>第十九</a:t>
            </a:r>
            <a:r>
              <a:rPr lang="zh-CN" altLang="en-US" sz="4800" dirty="0" smtClean="0">
                <a:solidFill>
                  <a:srgbClr val="FF0000"/>
                </a:solidFill>
                <a:ea typeface="隶书" pitchFamily="49" charset="-122"/>
              </a:rPr>
              <a:t>章  热</a:t>
            </a:r>
            <a:r>
              <a:rPr lang="zh-CN" altLang="en-US" sz="4800" dirty="0">
                <a:solidFill>
                  <a:srgbClr val="FF0000"/>
                </a:solidFill>
                <a:ea typeface="隶书" pitchFamily="49" charset="-122"/>
              </a:rPr>
              <a:t>和能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am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800600" cy="3429000"/>
          </a:xfrm>
          <a:prstGeom prst="rect">
            <a:avLst/>
          </a:prstGeom>
          <a:noFill/>
          <a:ln w="9525">
            <a:solidFill>
              <a:srgbClr val="FF3399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62" name="AutoShape 14"/>
          <p:cNvSpPr>
            <a:spLocks noChangeArrowheads="1"/>
          </p:cNvSpPr>
          <p:nvPr/>
        </p:nvSpPr>
        <p:spPr bwMode="auto">
          <a:xfrm>
            <a:off x="0" y="2924175"/>
            <a:ext cx="1116013" cy="504825"/>
          </a:xfrm>
          <a:prstGeom prst="flowChartPredefinedProcess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kumimoji="1" lang="zh-CN" altLang="en-US" sz="3600" b="1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中午</a:t>
            </a:r>
          </a:p>
        </p:txBody>
      </p:sp>
      <p:pic>
        <p:nvPicPr>
          <p:cNvPr id="2050" name="Picture 2" descr="icon1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181600" y="0"/>
            <a:ext cx="1520825" cy="1463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51" name="Text Box 3"/>
          <p:cNvSpPr txBox="1">
            <a:spLocks noChangeArrowheads="1"/>
          </p:cNvSpPr>
          <p:nvPr/>
        </p:nvSpPr>
        <p:spPr bwMode="auto">
          <a:xfrm>
            <a:off x="5292725" y="1455876"/>
            <a:ext cx="3630612" cy="17543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kumimoji="1" lang="zh-CN" altLang="en-US" sz="3200" b="1" dirty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同</a:t>
            </a:r>
            <a:r>
              <a:rPr kumimoji="1" lang="zh-CN" altLang="en-US" sz="3600" b="1" dirty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一时刻，为什么海水和沙子的温度不一样？</a:t>
            </a:r>
          </a:p>
        </p:txBody>
      </p:sp>
      <p:sp>
        <p:nvSpPr>
          <p:cNvPr id="2054" name="AutoShape 6"/>
          <p:cNvSpPr>
            <a:spLocks noChangeArrowheads="1"/>
          </p:cNvSpPr>
          <p:nvPr/>
        </p:nvSpPr>
        <p:spPr bwMode="auto">
          <a:xfrm>
            <a:off x="3200400" y="908050"/>
            <a:ext cx="2092325" cy="692150"/>
          </a:xfrm>
          <a:prstGeom prst="wedgeRectCallout">
            <a:avLst>
              <a:gd name="adj1" fmla="val -46662"/>
              <a:gd name="adj2" fmla="val 79356"/>
            </a:avLst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/>
            <a:r>
              <a:rPr kumimoji="1" lang="zh-CN" altLang="en-US" sz="3600" b="1">
                <a:latin typeface="Times New Roman" pitchFamily="18" charset="0"/>
                <a:ea typeface="黑体" pitchFamily="49" charset="-122"/>
              </a:rPr>
              <a:t>海水很凉</a:t>
            </a:r>
          </a:p>
        </p:txBody>
      </p:sp>
      <p:sp>
        <p:nvSpPr>
          <p:cNvPr id="2056" name="AutoShape 8"/>
          <p:cNvSpPr>
            <a:spLocks noChangeArrowheads="1"/>
          </p:cNvSpPr>
          <p:nvPr/>
        </p:nvSpPr>
        <p:spPr bwMode="auto">
          <a:xfrm>
            <a:off x="1547813" y="260350"/>
            <a:ext cx="2232025" cy="746125"/>
          </a:xfrm>
          <a:prstGeom prst="wedgeRectCallout">
            <a:avLst>
              <a:gd name="adj1" fmla="val -46588"/>
              <a:gd name="adj2" fmla="val 117023"/>
            </a:avLst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/>
            <a:r>
              <a:rPr kumimoji="1" lang="zh-CN" altLang="en-US" sz="3600" b="1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沙子很烫</a:t>
            </a:r>
          </a:p>
        </p:txBody>
      </p:sp>
      <p:grpSp>
        <p:nvGrpSpPr>
          <p:cNvPr id="2067" name="Group 19"/>
          <p:cNvGrpSpPr>
            <a:grpSpLocks/>
          </p:cNvGrpSpPr>
          <p:nvPr/>
        </p:nvGrpSpPr>
        <p:grpSpPr bwMode="auto">
          <a:xfrm>
            <a:off x="4648200" y="3429000"/>
            <a:ext cx="4495800" cy="3394075"/>
            <a:chOff x="2784" y="864"/>
            <a:chExt cx="2832" cy="2138"/>
          </a:xfrm>
        </p:grpSpPr>
        <p:pic>
          <p:nvPicPr>
            <p:cNvPr id="2053" name="Picture 5" descr="pm"/>
            <p:cNvPicPr>
              <a:picLocks noChangeAspect="1" noChangeArrowheads="1"/>
            </p:cNvPicPr>
            <p:nvPr/>
          </p:nvPicPr>
          <p:blipFill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784" y="864"/>
              <a:ext cx="2832" cy="2138"/>
            </a:xfrm>
            <a:prstGeom prst="rect">
              <a:avLst/>
            </a:prstGeom>
            <a:noFill/>
            <a:ln w="9525">
              <a:solidFill>
                <a:srgbClr val="FF3399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063" name="AutoShape 15"/>
            <p:cNvSpPr>
              <a:spLocks noChangeArrowheads="1"/>
            </p:cNvSpPr>
            <p:nvPr/>
          </p:nvSpPr>
          <p:spPr bwMode="auto">
            <a:xfrm>
              <a:off x="2784" y="2688"/>
              <a:ext cx="672" cy="288"/>
            </a:xfrm>
            <a:prstGeom prst="flowChartPredefinedProcess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kumimoji="1" lang="zh-CN" altLang="en-US" sz="3600" b="1">
                  <a:solidFill>
                    <a:srgbClr val="003399"/>
                  </a:solidFill>
                  <a:latin typeface="Times New Roman" pitchFamily="18" charset="0"/>
                  <a:ea typeface="黑体" pitchFamily="49" charset="-122"/>
                </a:rPr>
                <a:t>傍晚</a:t>
              </a:r>
            </a:p>
          </p:txBody>
        </p:sp>
      </p:grpSp>
      <p:sp>
        <p:nvSpPr>
          <p:cNvPr id="2058" name="AutoShape 10"/>
          <p:cNvSpPr>
            <a:spLocks noChangeArrowheads="1"/>
          </p:cNvSpPr>
          <p:nvPr/>
        </p:nvSpPr>
        <p:spPr bwMode="auto">
          <a:xfrm>
            <a:off x="5486400" y="3429000"/>
            <a:ext cx="2398713" cy="762000"/>
          </a:xfrm>
          <a:prstGeom prst="wedgeRectCallout">
            <a:avLst>
              <a:gd name="adj1" fmla="val -41130"/>
              <a:gd name="adj2" fmla="val 83542"/>
            </a:avLst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/>
            <a:r>
              <a:rPr kumimoji="1" lang="zh-CN" altLang="en-US" sz="3200" b="1">
                <a:solidFill>
                  <a:srgbClr val="0000CC"/>
                </a:solidFill>
                <a:latin typeface="Times New Roman" pitchFamily="18" charset="0"/>
                <a:ea typeface="黑体" pitchFamily="49" charset="-122"/>
              </a:rPr>
              <a:t>沙子变凉了</a:t>
            </a:r>
          </a:p>
        </p:txBody>
      </p:sp>
      <p:sp>
        <p:nvSpPr>
          <p:cNvPr id="2059" name="AutoShape 11"/>
          <p:cNvSpPr>
            <a:spLocks noChangeArrowheads="1"/>
          </p:cNvSpPr>
          <p:nvPr/>
        </p:nvSpPr>
        <p:spPr bwMode="auto">
          <a:xfrm>
            <a:off x="7696200" y="3933825"/>
            <a:ext cx="1447800" cy="1008063"/>
          </a:xfrm>
          <a:prstGeom prst="wedgeRectCallout">
            <a:avLst>
              <a:gd name="adj1" fmla="val -55264"/>
              <a:gd name="adj2" fmla="val 49213"/>
            </a:avLst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/>
            <a:r>
              <a:rPr kumimoji="1" lang="zh-CN" altLang="en-US" sz="3200" b="1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海水很暖和</a:t>
            </a:r>
          </a:p>
        </p:txBody>
      </p:sp>
      <p:sp>
        <p:nvSpPr>
          <p:cNvPr id="2070" name="Text Box 22"/>
          <p:cNvSpPr txBox="1">
            <a:spLocks noChangeArrowheads="1"/>
          </p:cNvSpPr>
          <p:nvPr/>
        </p:nvSpPr>
        <p:spPr bwMode="auto">
          <a:xfrm>
            <a:off x="468313" y="3933825"/>
            <a:ext cx="3630612" cy="1311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kumimoji="1" lang="zh-CN" altLang="en-US" sz="4000" b="1" dirty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你的猜想是什么？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9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20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0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0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20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8" dur="500"/>
                                        <p:tgtEl>
                                          <p:spTgt spid="20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1" grpId="0"/>
      <p:bldP spid="2054" grpId="0" animBg="1"/>
      <p:bldP spid="2056" grpId="0" animBg="1"/>
      <p:bldP spid="2058" grpId="0" animBg="1"/>
      <p:bldP spid="2059" grpId="0" animBg="1"/>
      <p:bldP spid="207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61" name="Text Box 5"/>
          <p:cNvSpPr txBox="1">
            <a:spLocks noChangeArrowheads="1"/>
          </p:cNvSpPr>
          <p:nvPr/>
        </p:nvSpPr>
        <p:spPr bwMode="auto">
          <a:xfrm>
            <a:off x="0" y="0"/>
            <a:ext cx="2592388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400" b="1" dirty="0"/>
              <a:t>交流讨论</a:t>
            </a:r>
          </a:p>
        </p:txBody>
      </p:sp>
      <p:sp>
        <p:nvSpPr>
          <p:cNvPr id="70662" name="Text Box 6"/>
          <p:cNvSpPr txBox="1">
            <a:spLocks noChangeArrowheads="1"/>
          </p:cNvSpPr>
          <p:nvPr/>
        </p:nvSpPr>
        <p:spPr bwMode="auto">
          <a:xfrm>
            <a:off x="179512" y="1069976"/>
            <a:ext cx="8353425" cy="1431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4400" b="1" dirty="0">
                <a:solidFill>
                  <a:schemeClr val="tx2"/>
                </a:solidFill>
              </a:rPr>
              <a:t>（</a:t>
            </a:r>
            <a:r>
              <a:rPr lang="en-US" altLang="zh-CN" sz="4400" b="1" dirty="0">
                <a:solidFill>
                  <a:schemeClr val="tx2"/>
                </a:solidFill>
              </a:rPr>
              <a:t>1</a:t>
            </a:r>
            <a:r>
              <a:rPr lang="zh-CN" altLang="en-US" sz="4400" b="1" dirty="0">
                <a:solidFill>
                  <a:schemeClr val="tx2"/>
                </a:solidFill>
              </a:rPr>
              <a:t>）烧开一壶水与烧开半壶水谁需要的热量多？</a:t>
            </a:r>
          </a:p>
        </p:txBody>
      </p:sp>
      <p:sp>
        <p:nvSpPr>
          <p:cNvPr id="70663" name="Text Box 7"/>
          <p:cNvSpPr txBox="1">
            <a:spLocks noChangeArrowheads="1"/>
          </p:cNvSpPr>
          <p:nvPr/>
        </p:nvSpPr>
        <p:spPr bwMode="auto">
          <a:xfrm>
            <a:off x="6084888" y="1773238"/>
            <a:ext cx="2197100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4400" b="1">
                <a:solidFill>
                  <a:schemeClr val="accent2"/>
                </a:solidFill>
              </a:rPr>
              <a:t>一壶水</a:t>
            </a:r>
          </a:p>
        </p:txBody>
      </p:sp>
      <p:sp>
        <p:nvSpPr>
          <p:cNvPr id="70665" name="Text Box 9"/>
          <p:cNvSpPr txBox="1">
            <a:spLocks noChangeArrowheads="1"/>
          </p:cNvSpPr>
          <p:nvPr/>
        </p:nvSpPr>
        <p:spPr bwMode="auto">
          <a:xfrm>
            <a:off x="323850" y="2565400"/>
            <a:ext cx="8820150" cy="1431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4400" b="1" dirty="0">
                <a:solidFill>
                  <a:schemeClr val="accent2"/>
                </a:solidFill>
              </a:rPr>
              <a:t>原因：升高温度相同，一壶水的质量大</a:t>
            </a:r>
          </a:p>
        </p:txBody>
      </p:sp>
      <p:sp>
        <p:nvSpPr>
          <p:cNvPr id="70666" name="Text Box 10"/>
          <p:cNvSpPr txBox="1">
            <a:spLocks noChangeArrowheads="1"/>
          </p:cNvSpPr>
          <p:nvPr/>
        </p:nvSpPr>
        <p:spPr bwMode="auto">
          <a:xfrm>
            <a:off x="0" y="3933825"/>
            <a:ext cx="8137525" cy="1431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4400" b="1" dirty="0">
                <a:solidFill>
                  <a:schemeClr val="tx2"/>
                </a:solidFill>
              </a:rPr>
              <a:t>（</a:t>
            </a:r>
            <a:r>
              <a:rPr lang="en-US" altLang="zh-CN" sz="4400" b="1" dirty="0">
                <a:solidFill>
                  <a:schemeClr val="tx2"/>
                </a:solidFill>
              </a:rPr>
              <a:t>2</a:t>
            </a:r>
            <a:r>
              <a:rPr lang="zh-CN" altLang="en-US" sz="4400" b="1" dirty="0">
                <a:solidFill>
                  <a:schemeClr val="tx2"/>
                </a:solidFill>
              </a:rPr>
              <a:t>）把一壶水烧成温水与烧成开水，谁需要的热量多</a:t>
            </a:r>
          </a:p>
        </p:txBody>
      </p:sp>
      <p:sp>
        <p:nvSpPr>
          <p:cNvPr id="70667" name="Text Box 11"/>
          <p:cNvSpPr txBox="1">
            <a:spLocks noChangeArrowheads="1"/>
          </p:cNvSpPr>
          <p:nvPr/>
        </p:nvSpPr>
        <p:spPr bwMode="auto">
          <a:xfrm>
            <a:off x="5940425" y="4581525"/>
            <a:ext cx="3024188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4400" b="1">
                <a:solidFill>
                  <a:schemeClr val="accent2"/>
                </a:solidFill>
              </a:rPr>
              <a:t>烧成开水</a:t>
            </a:r>
          </a:p>
        </p:txBody>
      </p:sp>
      <p:sp>
        <p:nvSpPr>
          <p:cNvPr id="70668" name="Text Box 12"/>
          <p:cNvSpPr txBox="1">
            <a:spLocks noChangeArrowheads="1"/>
          </p:cNvSpPr>
          <p:nvPr/>
        </p:nvSpPr>
        <p:spPr bwMode="auto">
          <a:xfrm>
            <a:off x="323850" y="5426075"/>
            <a:ext cx="8820150" cy="1431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4400" b="1" dirty="0">
                <a:solidFill>
                  <a:schemeClr val="accent2"/>
                </a:solidFill>
              </a:rPr>
              <a:t>原因：质量相同，烧成开水升高温度高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06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06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06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06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06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06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06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06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0663" grpId="0"/>
      <p:bldP spid="70665" grpId="0"/>
      <p:bldP spid="70667" grpId="0"/>
      <p:bldP spid="7066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1691680" y="2282543"/>
            <a:ext cx="735006" cy="241289"/>
          </a:xfrm>
          <a:prstGeom prst="rect">
            <a:avLst/>
          </a:prstGeom>
          <a:noFill/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www.1ppt.com/moban/          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素材：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www.1ppt.com/sucai/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背景：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www.1ppt.com/beijing/           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图表：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www.1ppt.com/tubiao/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www.1ppt.com/xiazai/             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www.1ppt.com/powerpoint/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资料下载：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www.1ppt.com/ziliao/               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范文下载：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www.1ppt.com/fanwen/       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试卷下载：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www.1ppt.com/shiti/                 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教案下载：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www.1ppt.com/jiaoan/         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论坛：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www.1ppt.cn                             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课件：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www.1ppt.com/kejian/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语文课件：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www.1ppt.com/kejian/yuwen/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数学课件：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www.1ppt.com/kejian/shuxue/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英语课件：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www.1ppt.com/kejian/yingyu/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美术课件：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www.1ppt.com/kejian/meishu/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科学课件：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www.1ppt.com/kejian/kexue/ 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物理课件：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www.1ppt.com/kejian/wuli/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化学课件：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www.1ppt.com/kejian/huaxue/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生物课件：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www.1ppt.com/kejian/shengwu/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地理课件：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www.1ppt.com/kejian/dili/      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历史课件：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www.1ppt.com/kejian/lishi/        </a:t>
            </a:r>
          </a:p>
        </p:txBody>
      </p:sp>
      <p:sp>
        <p:nvSpPr>
          <p:cNvPr id="75778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7772400" cy="1462088"/>
          </a:xfrm>
        </p:spPr>
        <p:txBody>
          <a:bodyPr/>
          <a:lstStyle/>
          <a:p>
            <a:r>
              <a:rPr lang="zh-CN" altLang="en-US" dirty="0"/>
              <a:t>结论：</a:t>
            </a:r>
          </a:p>
        </p:txBody>
      </p:sp>
      <p:sp>
        <p:nvSpPr>
          <p:cNvPr id="75779" name="Rectangle 3"/>
          <p:cNvSpPr>
            <a:spLocks noGrp="1" noChangeArrowheads="1"/>
          </p:cNvSpPr>
          <p:nvPr>
            <p:ph idx="1"/>
          </p:nvPr>
        </p:nvSpPr>
        <p:spPr>
          <a:xfrm>
            <a:off x="179388" y="1484313"/>
            <a:ext cx="8964612" cy="4114800"/>
          </a:xfrm>
        </p:spPr>
        <p:txBody>
          <a:bodyPr>
            <a:normAutofit lnSpcReduction="10000"/>
          </a:bodyPr>
          <a:lstStyle/>
          <a:p>
            <a:r>
              <a:rPr lang="zh-CN" altLang="en-US" sz="4400" b="1" dirty="0"/>
              <a:t>同种物质吸收热量跟质量和升高的温度有关；</a:t>
            </a:r>
          </a:p>
          <a:p>
            <a:r>
              <a:rPr lang="zh-CN" altLang="en-US" sz="4400" b="1" dirty="0"/>
              <a:t>升高温度相同，质量越大，吸收热量越多</a:t>
            </a:r>
          </a:p>
          <a:p>
            <a:r>
              <a:rPr lang="zh-CN" altLang="en-US" sz="4400" b="1" dirty="0"/>
              <a:t>质量相同，升高温度越大，吸收热量越多</a:t>
            </a:r>
          </a:p>
          <a:p>
            <a:endParaRPr lang="en-US" altLang="zh-CN" sz="4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7772400" cy="1462088"/>
          </a:xfrm>
        </p:spPr>
        <p:txBody>
          <a:bodyPr/>
          <a:lstStyle/>
          <a:p>
            <a:r>
              <a:rPr lang="zh-CN" altLang="en-US"/>
              <a:t>问题：</a:t>
            </a:r>
          </a:p>
        </p:txBody>
      </p:sp>
      <p:sp>
        <p:nvSpPr>
          <p:cNvPr id="76803" name="Rectangle 3"/>
          <p:cNvSpPr>
            <a:spLocks noGrp="1" noChangeArrowheads="1"/>
          </p:cNvSpPr>
          <p:nvPr>
            <p:ph idx="1"/>
          </p:nvPr>
        </p:nvSpPr>
        <p:spPr>
          <a:xfrm>
            <a:off x="107504" y="1586558"/>
            <a:ext cx="8964612" cy="1592262"/>
          </a:xfrm>
        </p:spPr>
        <p:txBody>
          <a:bodyPr>
            <a:normAutofit fontScale="85000" lnSpcReduction="20000"/>
          </a:bodyPr>
          <a:lstStyle/>
          <a:p>
            <a:r>
              <a:rPr lang="zh-CN" altLang="en-US" sz="4400" b="1" dirty="0"/>
              <a:t>如果是两种不同的物质，比如说是水和铁，质量相等，升高温度也相同，吸收的热量是否相等？</a:t>
            </a:r>
          </a:p>
        </p:txBody>
      </p:sp>
      <p:sp>
        <p:nvSpPr>
          <p:cNvPr id="76804" name="Rectangle 4"/>
          <p:cNvSpPr>
            <a:spLocks noChangeArrowheads="1"/>
          </p:cNvSpPr>
          <p:nvPr/>
        </p:nvSpPr>
        <p:spPr bwMode="auto">
          <a:xfrm>
            <a:off x="179388" y="3068638"/>
            <a:ext cx="7772400" cy="14620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zh-CN" altLang="en-US" sz="4400">
                <a:solidFill>
                  <a:schemeClr val="tx2"/>
                </a:solidFill>
              </a:rPr>
              <a:t>你的猜想是：</a:t>
            </a:r>
          </a:p>
        </p:txBody>
      </p:sp>
      <p:sp>
        <p:nvSpPr>
          <p:cNvPr id="76805" name="Rectangle 5"/>
          <p:cNvSpPr>
            <a:spLocks noChangeArrowheads="1"/>
          </p:cNvSpPr>
          <p:nvPr/>
        </p:nvSpPr>
        <p:spPr bwMode="auto">
          <a:xfrm>
            <a:off x="3635375" y="3213100"/>
            <a:ext cx="4032250" cy="1462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zh-CN" altLang="en-US" sz="4400">
                <a:solidFill>
                  <a:schemeClr val="tx2"/>
                </a:solidFill>
              </a:rPr>
              <a:t>水吸收热量多</a:t>
            </a:r>
          </a:p>
        </p:txBody>
      </p:sp>
      <p:sp>
        <p:nvSpPr>
          <p:cNvPr id="76806" name="Rectangle 6"/>
          <p:cNvSpPr>
            <a:spLocks noChangeArrowheads="1"/>
          </p:cNvSpPr>
          <p:nvPr/>
        </p:nvSpPr>
        <p:spPr bwMode="auto">
          <a:xfrm>
            <a:off x="3708400" y="4508500"/>
            <a:ext cx="4032250" cy="1462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zh-CN" altLang="en-US" sz="4400">
                <a:solidFill>
                  <a:schemeClr val="accent2"/>
                </a:solidFill>
              </a:rPr>
              <a:t>铁</a:t>
            </a:r>
            <a:r>
              <a:rPr lang="zh-CN" altLang="en-US" sz="4400">
                <a:solidFill>
                  <a:schemeClr val="tx2"/>
                </a:solidFill>
              </a:rPr>
              <a:t>吸收热量多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68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68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68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68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6805" grpId="0" build="allAtOnce"/>
      <p:bldP spid="7680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2"/>
          <p:cNvSpPr>
            <a:spLocks noGrp="1" noChangeArrowheads="1"/>
          </p:cNvSpPr>
          <p:nvPr>
            <p:ph type="title"/>
          </p:nvPr>
        </p:nvSpPr>
        <p:spPr>
          <a:xfrm>
            <a:off x="971550" y="-387350"/>
            <a:ext cx="7772400" cy="1462088"/>
          </a:xfrm>
        </p:spPr>
        <p:txBody>
          <a:bodyPr/>
          <a:lstStyle/>
          <a:p>
            <a:r>
              <a:rPr lang="zh-CN" altLang="en-US" dirty="0"/>
              <a:t>探究不同物质的吸热能力</a:t>
            </a:r>
          </a:p>
        </p:txBody>
      </p:sp>
      <p:sp>
        <p:nvSpPr>
          <p:cNvPr id="77828" name="Rectangle 4"/>
          <p:cNvSpPr>
            <a:spLocks noChangeArrowheads="1"/>
          </p:cNvSpPr>
          <p:nvPr/>
        </p:nvSpPr>
        <p:spPr bwMode="auto">
          <a:xfrm>
            <a:off x="179388" y="765175"/>
            <a:ext cx="8713787" cy="1462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zh-CN" altLang="en-US" sz="4400" dirty="0">
                <a:solidFill>
                  <a:schemeClr val="tx2"/>
                </a:solidFill>
              </a:rPr>
              <a:t>实验设计：</a:t>
            </a:r>
            <a:r>
              <a:rPr lang="zh-CN" altLang="en-US" sz="4000" dirty="0">
                <a:solidFill>
                  <a:schemeClr val="accent2"/>
                </a:solidFill>
              </a:rPr>
              <a:t>怎样比较水和铁的吸热能力？</a:t>
            </a:r>
          </a:p>
        </p:txBody>
      </p:sp>
      <p:sp>
        <p:nvSpPr>
          <p:cNvPr id="77829" name="Rectangle 5"/>
          <p:cNvSpPr>
            <a:spLocks noChangeArrowheads="1"/>
          </p:cNvSpPr>
          <p:nvPr/>
        </p:nvSpPr>
        <p:spPr bwMode="auto">
          <a:xfrm>
            <a:off x="250825" y="2276475"/>
            <a:ext cx="8713788" cy="1462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zh-CN" altLang="en-US" sz="4400" dirty="0">
                <a:solidFill>
                  <a:schemeClr val="tx2"/>
                </a:solidFill>
              </a:rPr>
              <a:t>方案一：</a:t>
            </a:r>
            <a:r>
              <a:rPr lang="zh-CN" altLang="en-US" sz="4000" dirty="0">
                <a:solidFill>
                  <a:schemeClr val="accent2"/>
                </a:solidFill>
              </a:rPr>
              <a:t>取质量相同的水和铁粉加热，使它们升高相同的温度，比较吸收量多少。</a:t>
            </a:r>
          </a:p>
        </p:txBody>
      </p:sp>
      <p:sp>
        <p:nvSpPr>
          <p:cNvPr id="77830" name="Rectangle 6"/>
          <p:cNvSpPr>
            <a:spLocks noChangeArrowheads="1"/>
          </p:cNvSpPr>
          <p:nvPr/>
        </p:nvSpPr>
        <p:spPr bwMode="auto">
          <a:xfrm>
            <a:off x="323850" y="4581525"/>
            <a:ext cx="8569325" cy="13890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zh-CN" altLang="en-US" sz="4400" dirty="0">
                <a:solidFill>
                  <a:schemeClr val="tx2"/>
                </a:solidFill>
              </a:rPr>
              <a:t>方案二：</a:t>
            </a:r>
            <a:r>
              <a:rPr lang="zh-CN" altLang="en-US" sz="4000" dirty="0">
                <a:solidFill>
                  <a:schemeClr val="accent2"/>
                </a:solidFill>
              </a:rPr>
              <a:t>取质量相同的水和铁粉加热，使它们吸收相同的热量，比较升高温度的大小。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78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78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778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5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"/>
                                        <p:tgtEl>
                                          <p:spTgt spid="778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7829" grpId="0"/>
      <p:bldP spid="77829" grpId="1"/>
      <p:bldP spid="7783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32" name="Text Box 60"/>
          <p:cNvSpPr txBox="1">
            <a:spLocks noChangeArrowheads="1"/>
          </p:cNvSpPr>
          <p:nvPr/>
        </p:nvSpPr>
        <p:spPr bwMode="auto">
          <a:xfrm>
            <a:off x="755650" y="188913"/>
            <a:ext cx="8101013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kumimoji="1" lang="zh-CN" altLang="en-US" sz="44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实验现象：</a:t>
            </a:r>
          </a:p>
        </p:txBody>
      </p:sp>
      <p:sp>
        <p:nvSpPr>
          <p:cNvPr id="3171" name="Text Box 99"/>
          <p:cNvSpPr txBox="1">
            <a:spLocks noChangeArrowheads="1"/>
          </p:cNvSpPr>
          <p:nvPr/>
        </p:nvSpPr>
        <p:spPr bwMode="auto">
          <a:xfrm>
            <a:off x="250825" y="1196975"/>
            <a:ext cx="8566150" cy="1431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4400" b="1" dirty="0"/>
              <a:t>质量相同的水和铁粉吸收相等的热</a:t>
            </a:r>
          </a:p>
          <a:p>
            <a:r>
              <a:rPr lang="zh-CN" altLang="en-US" sz="4400" b="1" dirty="0"/>
              <a:t>热量后，铁粉温度升高的比水大</a:t>
            </a:r>
          </a:p>
        </p:txBody>
      </p:sp>
      <p:sp>
        <p:nvSpPr>
          <p:cNvPr id="3172" name="Text Box 100"/>
          <p:cNvSpPr txBox="1">
            <a:spLocks noChangeArrowheads="1"/>
          </p:cNvSpPr>
          <p:nvPr/>
        </p:nvSpPr>
        <p:spPr bwMode="auto">
          <a:xfrm>
            <a:off x="250825" y="2852738"/>
            <a:ext cx="3457575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4400" b="1">
                <a:solidFill>
                  <a:schemeClr val="tx2"/>
                </a:solidFill>
              </a:rPr>
              <a:t>由此可知：</a:t>
            </a:r>
            <a:endParaRPr lang="zh-CN" altLang="en-US" sz="4400" b="1"/>
          </a:p>
        </p:txBody>
      </p:sp>
      <p:sp>
        <p:nvSpPr>
          <p:cNvPr id="3173" name="Text Box 101"/>
          <p:cNvSpPr txBox="1">
            <a:spLocks noChangeArrowheads="1"/>
          </p:cNvSpPr>
          <p:nvPr/>
        </p:nvSpPr>
        <p:spPr bwMode="auto">
          <a:xfrm>
            <a:off x="468313" y="2924175"/>
            <a:ext cx="8148637" cy="1431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zh-CN" sz="4400" b="1"/>
              <a:t>             </a:t>
            </a:r>
            <a:r>
              <a:rPr lang="zh-CN" altLang="en-US" sz="4400" b="1"/>
              <a:t>若升高相同的温度，</a:t>
            </a:r>
            <a:r>
              <a:rPr lang="en-US" altLang="zh-CN" sz="4400" b="1"/>
              <a:t>_____</a:t>
            </a:r>
            <a:r>
              <a:rPr lang="zh-CN" altLang="en-US" sz="4400" b="1"/>
              <a:t>吸收热量多</a:t>
            </a:r>
          </a:p>
        </p:txBody>
      </p:sp>
      <p:sp>
        <p:nvSpPr>
          <p:cNvPr id="3174" name="Text Box 102"/>
          <p:cNvSpPr txBox="1">
            <a:spLocks noChangeArrowheads="1"/>
          </p:cNvSpPr>
          <p:nvPr/>
        </p:nvSpPr>
        <p:spPr bwMode="auto">
          <a:xfrm>
            <a:off x="827088" y="3429000"/>
            <a:ext cx="742950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4400" b="1">
                <a:solidFill>
                  <a:srgbClr val="FF0000"/>
                </a:solidFill>
              </a:rPr>
              <a:t>水</a:t>
            </a:r>
          </a:p>
        </p:txBody>
      </p:sp>
      <p:sp>
        <p:nvSpPr>
          <p:cNvPr id="3175" name="Text Box 103"/>
          <p:cNvSpPr txBox="1">
            <a:spLocks noChangeArrowheads="1"/>
          </p:cNvSpPr>
          <p:nvPr/>
        </p:nvSpPr>
        <p:spPr bwMode="auto">
          <a:xfrm>
            <a:off x="827088" y="4508500"/>
            <a:ext cx="6840537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4400" b="1">
                <a:solidFill>
                  <a:schemeClr val="tx2"/>
                </a:solidFill>
              </a:rPr>
              <a:t>即：水的吸热能力比铁大</a:t>
            </a:r>
            <a:endParaRPr lang="zh-CN" altLang="en-US" sz="4400" b="1"/>
          </a:p>
        </p:txBody>
      </p:sp>
      <p:sp>
        <p:nvSpPr>
          <p:cNvPr id="3176" name="Text Box 104"/>
          <p:cNvSpPr txBox="1">
            <a:spLocks noChangeArrowheads="1"/>
          </p:cNvSpPr>
          <p:nvPr/>
        </p:nvSpPr>
        <p:spPr bwMode="auto">
          <a:xfrm>
            <a:off x="196850" y="5273675"/>
            <a:ext cx="8947150" cy="1584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4400" b="1">
                <a:solidFill>
                  <a:schemeClr val="tx2"/>
                </a:solidFill>
              </a:rPr>
              <a:t>物理上我们用</a:t>
            </a:r>
            <a:r>
              <a:rPr lang="zh-CN" altLang="en-US" sz="5400" b="1">
                <a:solidFill>
                  <a:schemeClr val="accent2"/>
                </a:solidFill>
              </a:rPr>
              <a:t>比热容</a:t>
            </a:r>
            <a:r>
              <a:rPr lang="zh-CN" altLang="en-US" sz="4400" b="1">
                <a:solidFill>
                  <a:schemeClr val="tx2"/>
                </a:solidFill>
              </a:rPr>
              <a:t>来表示物质的</a:t>
            </a:r>
          </a:p>
          <a:p>
            <a:r>
              <a:rPr lang="zh-CN" altLang="en-US" sz="4400" b="1">
                <a:solidFill>
                  <a:schemeClr val="tx2"/>
                </a:solidFill>
              </a:rPr>
              <a:t>吸热能力</a:t>
            </a:r>
            <a:endParaRPr lang="zh-CN" altLang="en-US" sz="4400" b="1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1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1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1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1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1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1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1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1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1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1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2" grpId="0"/>
      <p:bldP spid="3173" grpId="0"/>
      <p:bldP spid="3174" grpId="0"/>
      <p:bldP spid="3175" grpId="0"/>
      <p:bldP spid="317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74" name="Text Box 10"/>
          <p:cNvSpPr txBox="1">
            <a:spLocks noChangeArrowheads="1"/>
          </p:cNvSpPr>
          <p:nvPr/>
        </p:nvSpPr>
        <p:spPr bwMode="auto">
          <a:xfrm>
            <a:off x="533400" y="482600"/>
            <a:ext cx="1865313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zh-CN" altLang="en-US" sz="4400" b="1" dirty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比热容</a:t>
            </a:r>
          </a:p>
        </p:txBody>
      </p:sp>
      <p:sp>
        <p:nvSpPr>
          <p:cNvPr id="11275" name="AutoShape 11"/>
          <p:cNvSpPr>
            <a:spLocks noChangeArrowheads="1"/>
          </p:cNvSpPr>
          <p:nvPr/>
        </p:nvSpPr>
        <p:spPr bwMode="auto">
          <a:xfrm>
            <a:off x="250825" y="1268413"/>
            <a:ext cx="501650" cy="512762"/>
          </a:xfrm>
          <a:prstGeom prst="star4">
            <a:avLst>
              <a:gd name="adj" fmla="val 12500"/>
            </a:avLst>
          </a:prstGeom>
          <a:solidFill>
            <a:srgbClr val="FF0000"/>
          </a:solidFill>
          <a:ln w="9525">
            <a:solidFill>
              <a:srgbClr val="0000CC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1276" name="Text Box 12"/>
          <p:cNvSpPr txBox="1">
            <a:spLocks noChangeArrowheads="1"/>
          </p:cNvSpPr>
          <p:nvPr/>
        </p:nvSpPr>
        <p:spPr bwMode="auto">
          <a:xfrm>
            <a:off x="900113" y="1116013"/>
            <a:ext cx="8043862" cy="1920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kumimoji="1" lang="zh-CN" altLang="en-US" sz="4000" b="1" dirty="0">
                <a:solidFill>
                  <a:schemeClr val="tx2"/>
                </a:solidFill>
                <a:latin typeface="黑体" pitchFamily="49" charset="-122"/>
                <a:ea typeface="黑体" pitchFamily="49" charset="-122"/>
              </a:rPr>
              <a:t>概念</a:t>
            </a:r>
            <a:r>
              <a:rPr kumimoji="1" lang="zh-CN" altLang="en-US" sz="4000" b="1" dirty="0">
                <a:solidFill>
                  <a:srgbClr val="660033"/>
                </a:solidFill>
                <a:latin typeface="黑体" pitchFamily="49" charset="-122"/>
                <a:ea typeface="黑体" pitchFamily="49" charset="-122"/>
              </a:rPr>
              <a:t>：</a:t>
            </a:r>
            <a:r>
              <a:rPr kumimoji="1" lang="zh-CN" altLang="en-US" sz="4000" b="1" dirty="0">
                <a:latin typeface="黑体" pitchFamily="49" charset="-122"/>
                <a:ea typeface="黑体" pitchFamily="49" charset="-122"/>
              </a:rPr>
              <a:t>单位质量的某种物质，温度升高      </a:t>
            </a:r>
            <a:r>
              <a:rPr kumimoji="1" lang="en-US" altLang="zh-CN" sz="4000" b="1" dirty="0">
                <a:latin typeface="黑体" pitchFamily="49" charset="-122"/>
                <a:ea typeface="黑体" pitchFamily="49" charset="-122"/>
              </a:rPr>
              <a:t>1℃</a:t>
            </a:r>
            <a:r>
              <a:rPr kumimoji="1" lang="zh-CN" altLang="en-US" sz="4000" b="1" dirty="0">
                <a:latin typeface="黑体" pitchFamily="49" charset="-122"/>
                <a:ea typeface="黑体" pitchFamily="49" charset="-122"/>
              </a:rPr>
              <a:t>所吸收       的热量叫做</a:t>
            </a:r>
            <a:r>
              <a:rPr kumimoji="1" lang="zh-CN" altLang="en-US" sz="40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这种</a:t>
            </a:r>
            <a:r>
              <a:rPr kumimoji="1" lang="zh-CN" altLang="en-US" sz="4000" b="1" dirty="0">
                <a:latin typeface="黑体" pitchFamily="49" charset="-122"/>
                <a:ea typeface="黑体" pitchFamily="49" charset="-122"/>
              </a:rPr>
              <a:t>物质的比热容。</a:t>
            </a:r>
          </a:p>
        </p:txBody>
      </p:sp>
      <p:sp>
        <p:nvSpPr>
          <p:cNvPr id="11277" name="AutoShape 13"/>
          <p:cNvSpPr>
            <a:spLocks noChangeArrowheads="1"/>
          </p:cNvSpPr>
          <p:nvPr/>
        </p:nvSpPr>
        <p:spPr bwMode="auto">
          <a:xfrm>
            <a:off x="323850" y="3068638"/>
            <a:ext cx="431800" cy="431800"/>
          </a:xfrm>
          <a:prstGeom prst="star4">
            <a:avLst>
              <a:gd name="adj" fmla="val 12500"/>
            </a:avLst>
          </a:prstGeom>
          <a:solidFill>
            <a:srgbClr val="0000CC"/>
          </a:solidFill>
          <a:ln w="9525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1278" name="Text Box 14"/>
          <p:cNvSpPr txBox="1">
            <a:spLocks noChangeArrowheads="1"/>
          </p:cNvSpPr>
          <p:nvPr/>
        </p:nvSpPr>
        <p:spPr bwMode="auto">
          <a:xfrm>
            <a:off x="971550" y="2944813"/>
            <a:ext cx="633730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kumimoji="1" lang="zh-CN" altLang="en-US" sz="4000" b="1" dirty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单位</a:t>
            </a:r>
            <a:r>
              <a:rPr kumimoji="1" lang="zh-CN" altLang="en-US" sz="4000" b="1" dirty="0">
                <a:solidFill>
                  <a:srgbClr val="660033"/>
                </a:solidFill>
                <a:latin typeface="Times New Roman" pitchFamily="18" charset="0"/>
                <a:ea typeface="黑体" pitchFamily="49" charset="-122"/>
              </a:rPr>
              <a:t>：</a:t>
            </a:r>
            <a:r>
              <a:rPr kumimoji="1" lang="zh-CN" altLang="en-US" sz="4000" b="1" dirty="0">
                <a:latin typeface="Times New Roman" pitchFamily="18" charset="0"/>
                <a:ea typeface="黑体" pitchFamily="49" charset="-122"/>
              </a:rPr>
              <a:t>焦</a:t>
            </a:r>
            <a:r>
              <a:rPr kumimoji="1" lang="en-US" altLang="zh-CN" sz="4000" b="1" dirty="0">
                <a:latin typeface="Times New Roman" pitchFamily="18" charset="0"/>
                <a:ea typeface="黑体" pitchFamily="49" charset="-122"/>
              </a:rPr>
              <a:t>/</a:t>
            </a:r>
            <a:r>
              <a:rPr kumimoji="1" lang="zh-CN" altLang="en-US" sz="4000" b="1" dirty="0">
                <a:latin typeface="Times New Roman" pitchFamily="18" charset="0"/>
                <a:ea typeface="黑体" pitchFamily="49" charset="-122"/>
              </a:rPr>
              <a:t>（千克 </a:t>
            </a:r>
            <a:r>
              <a:rPr kumimoji="1" lang="en-US" altLang="zh-CN" sz="4000" b="1" dirty="0">
                <a:latin typeface="Times New Roman" pitchFamily="18" charset="0"/>
                <a:ea typeface="黑体" pitchFamily="49" charset="-122"/>
              </a:rPr>
              <a:t>·℃</a:t>
            </a:r>
            <a:r>
              <a:rPr kumimoji="1" lang="zh-CN" altLang="en-US" sz="4000" b="1" dirty="0">
                <a:latin typeface="Times New Roman" pitchFamily="18" charset="0"/>
                <a:ea typeface="黑体" pitchFamily="49" charset="-122"/>
              </a:rPr>
              <a:t>）</a:t>
            </a:r>
          </a:p>
        </p:txBody>
      </p:sp>
      <p:sp>
        <p:nvSpPr>
          <p:cNvPr id="11279" name="Text Box 15"/>
          <p:cNvSpPr txBox="1">
            <a:spLocks noChangeArrowheads="1"/>
          </p:cNvSpPr>
          <p:nvPr/>
        </p:nvSpPr>
        <p:spPr bwMode="auto">
          <a:xfrm>
            <a:off x="1547813" y="3644900"/>
            <a:ext cx="400208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zh-CN" altLang="en-US" sz="4000" b="1" dirty="0">
                <a:latin typeface="Times New Roman" pitchFamily="18" charset="0"/>
                <a:ea typeface="黑体" pitchFamily="49" charset="-122"/>
              </a:rPr>
              <a:t>符号为 </a:t>
            </a:r>
            <a:r>
              <a:rPr kumimoji="1" lang="en-US" altLang="zh-CN" sz="4000" b="1" dirty="0">
                <a:latin typeface="Times New Roman" pitchFamily="18" charset="0"/>
                <a:ea typeface="黑体" pitchFamily="49" charset="-122"/>
              </a:rPr>
              <a:t>J/(kg · ℃)</a:t>
            </a:r>
          </a:p>
        </p:txBody>
      </p:sp>
      <p:sp>
        <p:nvSpPr>
          <p:cNvPr id="11284" name="AutoShape 20"/>
          <p:cNvSpPr>
            <a:spLocks noChangeArrowheads="1"/>
          </p:cNvSpPr>
          <p:nvPr/>
        </p:nvSpPr>
        <p:spPr bwMode="auto">
          <a:xfrm>
            <a:off x="468313" y="5300663"/>
            <a:ext cx="576262" cy="520700"/>
          </a:xfrm>
          <a:prstGeom prst="star4">
            <a:avLst>
              <a:gd name="adj" fmla="val 12500"/>
            </a:avLst>
          </a:prstGeom>
          <a:solidFill>
            <a:schemeClr val="bg2"/>
          </a:solidFill>
          <a:ln w="9525">
            <a:solidFill>
              <a:srgbClr val="FFCC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1285" name="Text Box 21"/>
          <p:cNvSpPr txBox="1">
            <a:spLocks noChangeArrowheads="1"/>
          </p:cNvSpPr>
          <p:nvPr/>
        </p:nvSpPr>
        <p:spPr bwMode="auto">
          <a:xfrm>
            <a:off x="1116013" y="5157788"/>
            <a:ext cx="5256212" cy="1311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kumimoji="1" lang="zh-CN" altLang="en-US" sz="4000" b="1" dirty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比热容是物质的一种物理属性（特性）。</a:t>
            </a:r>
          </a:p>
        </p:txBody>
      </p:sp>
      <p:pic>
        <p:nvPicPr>
          <p:cNvPr id="11290" name="Picture 26" descr="ol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516688" y="4941888"/>
            <a:ext cx="2286000" cy="1676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93" name="Rectangle 29"/>
          <p:cNvSpPr>
            <a:spLocks noChangeArrowheads="1"/>
          </p:cNvSpPr>
          <p:nvPr/>
        </p:nvSpPr>
        <p:spPr bwMode="auto">
          <a:xfrm>
            <a:off x="1619250" y="1719263"/>
            <a:ext cx="2447925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kumimoji="1" lang="zh-CN" altLang="en-US" sz="4000" b="1" dirty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（降低）</a:t>
            </a:r>
          </a:p>
        </p:txBody>
      </p:sp>
      <p:sp>
        <p:nvSpPr>
          <p:cNvPr id="11294" name="Rectangle 30"/>
          <p:cNvSpPr>
            <a:spLocks noChangeArrowheads="1"/>
          </p:cNvSpPr>
          <p:nvPr/>
        </p:nvSpPr>
        <p:spPr bwMode="auto">
          <a:xfrm>
            <a:off x="5580063" y="1719263"/>
            <a:ext cx="252095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kumimoji="1" lang="zh-CN" altLang="en-US" sz="4000" b="1" dirty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（放出）</a:t>
            </a:r>
          </a:p>
        </p:txBody>
      </p:sp>
      <p:sp>
        <p:nvSpPr>
          <p:cNvPr id="11295" name="Text Box 31"/>
          <p:cNvSpPr txBox="1">
            <a:spLocks noChangeArrowheads="1"/>
          </p:cNvSpPr>
          <p:nvPr/>
        </p:nvSpPr>
        <p:spPr bwMode="auto">
          <a:xfrm>
            <a:off x="1692275" y="4365625"/>
            <a:ext cx="5789613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zh-CN" altLang="en-US" sz="4000" b="1" dirty="0">
                <a:latin typeface="Times New Roman" pitchFamily="18" charset="0"/>
                <a:ea typeface="黑体" pitchFamily="49" charset="-122"/>
              </a:rPr>
              <a:t>读作：焦耳每千克摄氏度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2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2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500"/>
                                        <p:tgtEl>
                                          <p:spTgt spid="112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11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11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12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12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500"/>
                                        <p:tgtEl>
                                          <p:spTgt spid="112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" dur="500"/>
                                        <p:tgtEl>
                                          <p:spTgt spid="112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 nodeType="clickPar">
                      <p:stCondLst>
                        <p:cond delay="indefinite"/>
                      </p:stCondLst>
                      <p:childTnLst>
                        <p:par>
                          <p:cTn id="4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4" dur="500"/>
                                        <p:tgtEl>
                                          <p:spTgt spid="112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12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12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5" dur="500"/>
                                        <p:tgtEl>
                                          <p:spTgt spid="112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75" grpId="0" animBg="1"/>
      <p:bldP spid="11276" grpId="0" autoUpdateAnimBg="0"/>
      <p:bldP spid="11277" grpId="0" animBg="1"/>
      <p:bldP spid="11278" grpId="0" autoUpdateAnimBg="0"/>
      <p:bldP spid="11279" grpId="0" autoUpdateAnimBg="0"/>
      <p:bldP spid="11284" grpId="0" animBg="1"/>
      <p:bldP spid="11285" grpId="0" autoUpdateAnimBg="0"/>
      <p:bldP spid="11293" grpId="0" autoUpdateAnimBg="0"/>
      <p:bldP spid="11294" grpId="0" autoUpdateAnimBg="0"/>
      <p:bldP spid="11295" grpId="0" autoUpdateAnimBg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8" name="Text Box 4"/>
          <p:cNvSpPr txBox="1">
            <a:spLocks noChangeArrowheads="1"/>
          </p:cNvSpPr>
          <p:nvPr/>
        </p:nvSpPr>
        <p:spPr bwMode="auto">
          <a:xfrm>
            <a:off x="179388" y="260350"/>
            <a:ext cx="8964612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000" dirty="0">
                <a:solidFill>
                  <a:schemeClr val="tx2"/>
                </a:solidFill>
                <a:latin typeface="Arial" pitchFamily="34" charset="0"/>
              </a:rPr>
              <a:t>阅读</a:t>
            </a:r>
            <a:r>
              <a:rPr lang="en-US" altLang="zh-CN" sz="4000" dirty="0">
                <a:solidFill>
                  <a:schemeClr val="tx2"/>
                </a:solidFill>
                <a:latin typeface="Arial" pitchFamily="34" charset="0"/>
              </a:rPr>
              <a:t>P82</a:t>
            </a:r>
            <a:r>
              <a:rPr lang="zh-CN" altLang="en-US" sz="4000" dirty="0">
                <a:solidFill>
                  <a:schemeClr val="tx2"/>
                </a:solidFill>
                <a:latin typeface="Arial" pitchFamily="34" charset="0"/>
              </a:rPr>
              <a:t>比热容表，回答下列问题：</a:t>
            </a:r>
          </a:p>
        </p:txBody>
      </p:sp>
      <p:sp>
        <p:nvSpPr>
          <p:cNvPr id="41989" name="Text Box 5"/>
          <p:cNvSpPr txBox="1">
            <a:spLocks noChangeArrowheads="1"/>
          </p:cNvSpPr>
          <p:nvPr/>
        </p:nvSpPr>
        <p:spPr bwMode="auto">
          <a:xfrm>
            <a:off x="179388" y="1412875"/>
            <a:ext cx="8964612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000">
                <a:solidFill>
                  <a:schemeClr val="tx2"/>
                </a:solidFill>
                <a:latin typeface="Arial" pitchFamily="34" charset="0"/>
              </a:rPr>
              <a:t>（</a:t>
            </a:r>
            <a:r>
              <a:rPr lang="en-US" altLang="zh-CN" sz="4000">
                <a:solidFill>
                  <a:schemeClr val="tx2"/>
                </a:solidFill>
                <a:latin typeface="Arial" pitchFamily="34" charset="0"/>
              </a:rPr>
              <a:t>1</a:t>
            </a:r>
            <a:r>
              <a:rPr lang="zh-CN" altLang="en-US" sz="4000">
                <a:solidFill>
                  <a:schemeClr val="tx2"/>
                </a:solidFill>
                <a:latin typeface="Arial" pitchFamily="34" charset="0"/>
              </a:rPr>
              <a:t>）不同物质的比热容一般</a:t>
            </a:r>
            <a:r>
              <a:rPr lang="en-US" altLang="zh-CN" sz="4000">
                <a:solidFill>
                  <a:schemeClr val="tx2"/>
                </a:solidFill>
                <a:latin typeface="Arial" pitchFamily="34" charset="0"/>
              </a:rPr>
              <a:t>______,</a:t>
            </a:r>
          </a:p>
        </p:txBody>
      </p:sp>
      <p:sp>
        <p:nvSpPr>
          <p:cNvPr id="41990" name="Text Box 6"/>
          <p:cNvSpPr txBox="1">
            <a:spLocks noChangeArrowheads="1"/>
          </p:cNvSpPr>
          <p:nvPr/>
        </p:nvSpPr>
        <p:spPr bwMode="auto">
          <a:xfrm>
            <a:off x="6804025" y="1341438"/>
            <a:ext cx="1223963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000" b="1"/>
              <a:t>不同</a:t>
            </a:r>
          </a:p>
        </p:txBody>
      </p:sp>
      <p:sp>
        <p:nvSpPr>
          <p:cNvPr id="41991" name="Text Box 7"/>
          <p:cNvSpPr txBox="1">
            <a:spLocks noChangeArrowheads="1"/>
          </p:cNvSpPr>
          <p:nvPr/>
        </p:nvSpPr>
        <p:spPr bwMode="auto">
          <a:xfrm>
            <a:off x="179388" y="2492375"/>
            <a:ext cx="8964612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000">
                <a:solidFill>
                  <a:schemeClr val="tx2"/>
                </a:solidFill>
                <a:latin typeface="Arial" pitchFamily="34" charset="0"/>
              </a:rPr>
              <a:t>（</a:t>
            </a:r>
            <a:r>
              <a:rPr lang="en-US" altLang="zh-CN" sz="4000">
                <a:solidFill>
                  <a:schemeClr val="tx2"/>
                </a:solidFill>
                <a:latin typeface="Arial" pitchFamily="34" charset="0"/>
              </a:rPr>
              <a:t>2</a:t>
            </a:r>
            <a:r>
              <a:rPr lang="zh-CN" altLang="en-US" sz="4000">
                <a:solidFill>
                  <a:schemeClr val="tx2"/>
                </a:solidFill>
                <a:latin typeface="Arial" pitchFamily="34" charset="0"/>
              </a:rPr>
              <a:t>）一滴水和一桶水的比热容</a:t>
            </a:r>
            <a:r>
              <a:rPr lang="en-US" altLang="zh-CN" sz="4000">
                <a:solidFill>
                  <a:schemeClr val="tx2"/>
                </a:solidFill>
                <a:latin typeface="Arial" pitchFamily="34" charset="0"/>
              </a:rPr>
              <a:t>______,</a:t>
            </a:r>
          </a:p>
        </p:txBody>
      </p:sp>
      <p:sp>
        <p:nvSpPr>
          <p:cNvPr id="41992" name="Text Box 8"/>
          <p:cNvSpPr txBox="1">
            <a:spLocks noChangeArrowheads="1"/>
          </p:cNvSpPr>
          <p:nvPr/>
        </p:nvSpPr>
        <p:spPr bwMode="auto">
          <a:xfrm>
            <a:off x="7380288" y="2349500"/>
            <a:ext cx="1223962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000" b="1"/>
              <a:t>相同</a:t>
            </a:r>
          </a:p>
        </p:txBody>
      </p:sp>
      <p:sp>
        <p:nvSpPr>
          <p:cNvPr id="41994" name="Text Box 10"/>
          <p:cNvSpPr txBox="1">
            <a:spLocks noChangeArrowheads="1"/>
          </p:cNvSpPr>
          <p:nvPr/>
        </p:nvSpPr>
        <p:spPr bwMode="auto">
          <a:xfrm>
            <a:off x="179388" y="3429000"/>
            <a:ext cx="8964612" cy="1311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000">
                <a:solidFill>
                  <a:schemeClr val="tx2"/>
                </a:solidFill>
                <a:latin typeface="Arial" pitchFamily="34" charset="0"/>
              </a:rPr>
              <a:t>（</a:t>
            </a:r>
            <a:r>
              <a:rPr lang="en-US" altLang="zh-CN" sz="4000">
                <a:solidFill>
                  <a:schemeClr val="tx2"/>
                </a:solidFill>
                <a:latin typeface="Arial" pitchFamily="34" charset="0"/>
              </a:rPr>
              <a:t>3</a:t>
            </a:r>
            <a:r>
              <a:rPr lang="zh-CN" altLang="en-US" sz="4000">
                <a:solidFill>
                  <a:schemeClr val="tx2"/>
                </a:solidFill>
                <a:latin typeface="Arial" pitchFamily="34" charset="0"/>
              </a:rPr>
              <a:t>）一杯</a:t>
            </a:r>
            <a:r>
              <a:rPr lang="en-US" altLang="zh-CN" sz="4000">
                <a:solidFill>
                  <a:schemeClr val="tx2"/>
                </a:solidFill>
                <a:latin typeface="Arial" pitchFamily="34" charset="0"/>
              </a:rPr>
              <a:t>20</a:t>
            </a:r>
            <a:r>
              <a:rPr lang="zh-CN" altLang="zh-CN" sz="4000" b="1"/>
              <a:t>℃</a:t>
            </a:r>
            <a:r>
              <a:rPr lang="zh-CN" altLang="en-US" sz="4000">
                <a:solidFill>
                  <a:schemeClr val="tx2"/>
                </a:solidFill>
                <a:latin typeface="Arial" pitchFamily="34" charset="0"/>
              </a:rPr>
              <a:t>水和一杯</a:t>
            </a:r>
            <a:r>
              <a:rPr lang="en-US" altLang="zh-CN" sz="4000">
                <a:solidFill>
                  <a:schemeClr val="tx2"/>
                </a:solidFill>
                <a:latin typeface="Arial" pitchFamily="34" charset="0"/>
              </a:rPr>
              <a:t>80</a:t>
            </a:r>
            <a:r>
              <a:rPr lang="zh-CN" altLang="zh-CN" sz="4000" b="1"/>
              <a:t>℃</a:t>
            </a:r>
            <a:r>
              <a:rPr lang="zh-CN" altLang="en-US" sz="4000">
                <a:solidFill>
                  <a:schemeClr val="tx2"/>
                </a:solidFill>
                <a:latin typeface="Arial" pitchFamily="34" charset="0"/>
              </a:rPr>
              <a:t>水的比热容</a:t>
            </a:r>
            <a:r>
              <a:rPr lang="en-US" altLang="zh-CN" sz="4000">
                <a:solidFill>
                  <a:schemeClr val="tx2"/>
                </a:solidFill>
                <a:latin typeface="Arial" pitchFamily="34" charset="0"/>
              </a:rPr>
              <a:t>______,</a:t>
            </a:r>
          </a:p>
        </p:txBody>
      </p:sp>
      <p:sp>
        <p:nvSpPr>
          <p:cNvPr id="41995" name="Text Box 11"/>
          <p:cNvSpPr txBox="1">
            <a:spLocks noChangeArrowheads="1"/>
          </p:cNvSpPr>
          <p:nvPr/>
        </p:nvSpPr>
        <p:spPr bwMode="auto">
          <a:xfrm>
            <a:off x="755650" y="4005263"/>
            <a:ext cx="1223963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000" b="1"/>
              <a:t>相同</a:t>
            </a:r>
          </a:p>
        </p:txBody>
      </p:sp>
      <p:sp>
        <p:nvSpPr>
          <p:cNvPr id="41996" name="Text Box 12"/>
          <p:cNvSpPr txBox="1">
            <a:spLocks noChangeArrowheads="1"/>
          </p:cNvSpPr>
          <p:nvPr/>
        </p:nvSpPr>
        <p:spPr bwMode="auto">
          <a:xfrm>
            <a:off x="179388" y="5013325"/>
            <a:ext cx="8964612" cy="1311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000">
                <a:solidFill>
                  <a:schemeClr val="tx2"/>
                </a:solidFill>
                <a:latin typeface="Arial" pitchFamily="34" charset="0"/>
              </a:rPr>
              <a:t>结论：某种物质的比热容与物质质量、温度及吸收热量多少无关。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19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19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19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19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19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19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19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19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990" grpId="0"/>
      <p:bldP spid="41992" grpId="0"/>
      <p:bldP spid="41995" grpId="0"/>
      <p:bldP spid="4199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5" name="Text Box 5"/>
          <p:cNvSpPr txBox="1">
            <a:spLocks noChangeArrowheads="1"/>
          </p:cNvSpPr>
          <p:nvPr/>
        </p:nvSpPr>
        <p:spPr bwMode="auto">
          <a:xfrm>
            <a:off x="-216149" y="260648"/>
            <a:ext cx="8964613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000">
                <a:solidFill>
                  <a:schemeClr val="tx2"/>
                </a:solidFill>
                <a:latin typeface="Arial" pitchFamily="34" charset="0"/>
              </a:rPr>
              <a:t>（</a:t>
            </a:r>
            <a:r>
              <a:rPr lang="en-US" altLang="zh-CN" sz="4000">
                <a:solidFill>
                  <a:schemeClr val="tx2"/>
                </a:solidFill>
                <a:latin typeface="Arial" pitchFamily="34" charset="0"/>
              </a:rPr>
              <a:t>4</a:t>
            </a:r>
            <a:r>
              <a:rPr lang="zh-CN" altLang="en-US" sz="4000">
                <a:solidFill>
                  <a:schemeClr val="tx2"/>
                </a:solidFill>
                <a:latin typeface="Arial" pitchFamily="34" charset="0"/>
              </a:rPr>
              <a:t>）水的比热容是</a:t>
            </a:r>
            <a:r>
              <a:rPr lang="en-US" altLang="zh-CN" sz="4000">
                <a:solidFill>
                  <a:schemeClr val="tx2"/>
                </a:solidFill>
                <a:latin typeface="Arial" pitchFamily="34" charset="0"/>
              </a:rPr>
              <a:t>_______________</a:t>
            </a:r>
          </a:p>
        </p:txBody>
      </p:sp>
      <p:sp>
        <p:nvSpPr>
          <p:cNvPr id="81926" name="Text Box 6"/>
          <p:cNvSpPr txBox="1">
            <a:spLocks noChangeArrowheads="1"/>
          </p:cNvSpPr>
          <p:nvPr/>
        </p:nvSpPr>
        <p:spPr bwMode="auto">
          <a:xfrm>
            <a:off x="4211638" y="207045"/>
            <a:ext cx="55451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4000" b="1" dirty="0"/>
              <a:t>4.2</a:t>
            </a:r>
            <a:r>
              <a:rPr kumimoji="1" lang="en-US" altLang="en-US" sz="4000" b="1" dirty="0"/>
              <a:t>×</a:t>
            </a:r>
            <a:r>
              <a:rPr kumimoji="1" lang="en-US" altLang="zh-CN" sz="4000" b="1" dirty="0"/>
              <a:t>10</a:t>
            </a:r>
            <a:r>
              <a:rPr kumimoji="1" lang="en-US" altLang="zh-CN" sz="4000" b="1" baseline="30000" dirty="0"/>
              <a:t>3</a:t>
            </a:r>
            <a:r>
              <a:rPr kumimoji="1" lang="en-US" altLang="zh-CN" sz="4000" b="1" dirty="0"/>
              <a:t>J/(kg </a:t>
            </a:r>
            <a:r>
              <a:rPr kumimoji="1" lang="en-US" altLang="zh-CN" sz="4000" b="1" dirty="0">
                <a:latin typeface="Arial"/>
              </a:rPr>
              <a:t>·</a:t>
            </a:r>
            <a:r>
              <a:rPr kumimoji="1" lang="en-US" altLang="zh-CN" sz="4000" b="1" dirty="0"/>
              <a:t> ℃)</a:t>
            </a:r>
          </a:p>
        </p:txBody>
      </p:sp>
      <p:sp>
        <p:nvSpPr>
          <p:cNvPr id="81927" name="Text Box 7"/>
          <p:cNvSpPr txBox="1">
            <a:spLocks noChangeArrowheads="1"/>
          </p:cNvSpPr>
          <p:nvPr/>
        </p:nvSpPr>
        <p:spPr bwMode="auto">
          <a:xfrm>
            <a:off x="107504" y="1042987"/>
            <a:ext cx="8964612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000" dirty="0">
                <a:solidFill>
                  <a:schemeClr val="tx2"/>
                </a:solidFill>
                <a:latin typeface="Arial" pitchFamily="34" charset="0"/>
              </a:rPr>
              <a:t>物理意义是</a:t>
            </a:r>
            <a:r>
              <a:rPr lang="en-US" altLang="zh-CN" sz="4000" dirty="0">
                <a:solidFill>
                  <a:schemeClr val="tx2"/>
                </a:solidFill>
                <a:latin typeface="Arial" pitchFamily="34" charset="0"/>
              </a:rPr>
              <a:t>:</a:t>
            </a:r>
          </a:p>
        </p:txBody>
      </p:sp>
      <p:sp>
        <p:nvSpPr>
          <p:cNvPr id="81929" name="Text Box 9"/>
          <p:cNvSpPr txBox="1">
            <a:spLocks noChangeArrowheads="1"/>
          </p:cNvSpPr>
          <p:nvPr/>
        </p:nvSpPr>
        <p:spPr bwMode="auto">
          <a:xfrm>
            <a:off x="0" y="1908820"/>
            <a:ext cx="8964613" cy="10772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dirty="0">
                <a:solidFill>
                  <a:schemeClr val="tx2"/>
                </a:solidFill>
                <a:latin typeface="Arial" pitchFamily="34" charset="0"/>
              </a:rPr>
              <a:t>质量</a:t>
            </a:r>
            <a:r>
              <a:rPr lang="en-US" altLang="zh-CN" sz="3200" b="1" dirty="0">
                <a:solidFill>
                  <a:schemeClr val="accent2"/>
                </a:solidFill>
                <a:latin typeface="Arial" pitchFamily="34" charset="0"/>
              </a:rPr>
              <a:t>1kg</a:t>
            </a:r>
            <a:r>
              <a:rPr lang="zh-CN" altLang="en-US" sz="3200" dirty="0">
                <a:solidFill>
                  <a:schemeClr val="tx2"/>
                </a:solidFill>
                <a:latin typeface="Arial" pitchFamily="34" charset="0"/>
              </a:rPr>
              <a:t>的水温度升高</a:t>
            </a:r>
            <a:r>
              <a:rPr lang="en-US" altLang="zh-CN" sz="3200" b="1" dirty="0">
                <a:solidFill>
                  <a:schemeClr val="accent2"/>
                </a:solidFill>
                <a:latin typeface="Arial" pitchFamily="34" charset="0"/>
              </a:rPr>
              <a:t>1 </a:t>
            </a:r>
            <a:r>
              <a:rPr kumimoji="1" lang="en-US" altLang="zh-CN" sz="3200" b="1" dirty="0">
                <a:solidFill>
                  <a:schemeClr val="accent2"/>
                </a:solidFill>
              </a:rPr>
              <a:t>℃</a:t>
            </a:r>
            <a:r>
              <a:rPr kumimoji="1" lang="zh-CN" altLang="en-US" sz="3200" b="1" dirty="0">
                <a:solidFill>
                  <a:schemeClr val="tx2"/>
                </a:solidFill>
              </a:rPr>
              <a:t>时吸收的热量为</a:t>
            </a:r>
            <a:r>
              <a:rPr kumimoji="1" lang="en-US" altLang="zh-CN" sz="3200" b="1" dirty="0"/>
              <a:t>4.2</a:t>
            </a:r>
            <a:r>
              <a:rPr kumimoji="1" lang="en-US" altLang="en-US" sz="3200" b="1" dirty="0"/>
              <a:t>×</a:t>
            </a:r>
            <a:r>
              <a:rPr kumimoji="1" lang="en-US" altLang="zh-CN" sz="3200" b="1" dirty="0"/>
              <a:t>10</a:t>
            </a:r>
            <a:r>
              <a:rPr kumimoji="1" lang="en-US" altLang="zh-CN" sz="3200" b="1" baseline="30000" dirty="0"/>
              <a:t>3</a:t>
            </a:r>
            <a:r>
              <a:rPr kumimoji="1" lang="en-US" altLang="zh-CN" sz="3200" b="1" dirty="0"/>
              <a:t>J</a:t>
            </a:r>
          </a:p>
        </p:txBody>
      </p:sp>
      <p:sp>
        <p:nvSpPr>
          <p:cNvPr id="81931" name="Text Box 11"/>
          <p:cNvSpPr txBox="1">
            <a:spLocks noChangeArrowheads="1"/>
          </p:cNvSpPr>
          <p:nvPr/>
        </p:nvSpPr>
        <p:spPr bwMode="auto">
          <a:xfrm>
            <a:off x="0" y="3189932"/>
            <a:ext cx="8964613" cy="10772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chemeClr val="tx2"/>
                </a:solidFill>
                <a:latin typeface="Arial" pitchFamily="34" charset="0"/>
              </a:rPr>
              <a:t>问题</a:t>
            </a:r>
            <a:r>
              <a:rPr lang="en-US" altLang="zh-CN" sz="3200" b="1" dirty="0">
                <a:solidFill>
                  <a:schemeClr val="tx2"/>
                </a:solidFill>
                <a:latin typeface="Arial" pitchFamily="34" charset="0"/>
              </a:rPr>
              <a:t>1:</a:t>
            </a:r>
            <a:r>
              <a:rPr lang="zh-CN" altLang="en-US" sz="3200" b="1" dirty="0">
                <a:solidFill>
                  <a:schemeClr val="tx2"/>
                </a:solidFill>
                <a:latin typeface="Arial" pitchFamily="34" charset="0"/>
              </a:rPr>
              <a:t>质量</a:t>
            </a:r>
            <a:r>
              <a:rPr lang="en-US" altLang="zh-CN" sz="3200" b="1" dirty="0">
                <a:solidFill>
                  <a:schemeClr val="tx2"/>
                </a:solidFill>
                <a:latin typeface="Arial" pitchFamily="34" charset="0"/>
              </a:rPr>
              <a:t>1kg</a:t>
            </a:r>
            <a:r>
              <a:rPr lang="zh-CN" altLang="en-US" sz="3200" b="1" dirty="0">
                <a:solidFill>
                  <a:schemeClr val="tx2"/>
                </a:solidFill>
                <a:latin typeface="Arial" pitchFamily="34" charset="0"/>
              </a:rPr>
              <a:t>的水温度从</a:t>
            </a:r>
            <a:r>
              <a:rPr lang="en-US" altLang="zh-CN" sz="3200" b="1" dirty="0">
                <a:solidFill>
                  <a:schemeClr val="tx2"/>
                </a:solidFill>
                <a:latin typeface="Arial" pitchFamily="34" charset="0"/>
              </a:rPr>
              <a:t>20 </a:t>
            </a:r>
            <a:r>
              <a:rPr kumimoji="1" lang="en-US" altLang="zh-CN" sz="3200" b="1" dirty="0">
                <a:solidFill>
                  <a:schemeClr val="accent2"/>
                </a:solidFill>
              </a:rPr>
              <a:t>℃</a:t>
            </a:r>
            <a:r>
              <a:rPr kumimoji="1" lang="zh-CN" altLang="en-US" sz="3200" b="1" dirty="0">
                <a:solidFill>
                  <a:schemeClr val="accent2"/>
                </a:solidFill>
              </a:rPr>
              <a:t>升高到</a:t>
            </a:r>
            <a:r>
              <a:rPr kumimoji="1" lang="en-US" altLang="zh-CN" sz="3200" b="1" dirty="0">
                <a:solidFill>
                  <a:schemeClr val="accent2"/>
                </a:solidFill>
              </a:rPr>
              <a:t>80 ℃</a:t>
            </a:r>
            <a:r>
              <a:rPr kumimoji="1" lang="zh-CN" altLang="en-US" sz="3200" b="1" dirty="0">
                <a:solidFill>
                  <a:schemeClr val="accent2"/>
                </a:solidFill>
              </a:rPr>
              <a:t>吸收热量是多少？</a:t>
            </a:r>
          </a:p>
        </p:txBody>
      </p:sp>
      <p:sp>
        <p:nvSpPr>
          <p:cNvPr id="81932" name="Text Box 12"/>
          <p:cNvSpPr txBox="1">
            <a:spLocks noChangeArrowheads="1"/>
          </p:cNvSpPr>
          <p:nvPr/>
        </p:nvSpPr>
        <p:spPr bwMode="auto">
          <a:xfrm>
            <a:off x="0" y="4501207"/>
            <a:ext cx="8964613" cy="10772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chemeClr val="tx2"/>
                </a:solidFill>
                <a:latin typeface="Arial" pitchFamily="34" charset="0"/>
              </a:rPr>
              <a:t>问题</a:t>
            </a:r>
            <a:r>
              <a:rPr lang="en-US" altLang="zh-CN" sz="3200" b="1">
                <a:solidFill>
                  <a:schemeClr val="tx2"/>
                </a:solidFill>
                <a:latin typeface="Arial" pitchFamily="34" charset="0"/>
              </a:rPr>
              <a:t>2:</a:t>
            </a:r>
            <a:r>
              <a:rPr lang="zh-CN" altLang="en-US" sz="3200" b="1">
                <a:solidFill>
                  <a:schemeClr val="tx2"/>
                </a:solidFill>
                <a:latin typeface="Arial" pitchFamily="34" charset="0"/>
              </a:rPr>
              <a:t>质量</a:t>
            </a:r>
            <a:r>
              <a:rPr lang="en-US" altLang="zh-CN" sz="3200" b="1">
                <a:solidFill>
                  <a:schemeClr val="tx2"/>
                </a:solidFill>
                <a:latin typeface="Arial" pitchFamily="34" charset="0"/>
              </a:rPr>
              <a:t>2kg</a:t>
            </a:r>
            <a:r>
              <a:rPr lang="zh-CN" altLang="en-US" sz="3200" b="1">
                <a:solidFill>
                  <a:schemeClr val="tx2"/>
                </a:solidFill>
                <a:latin typeface="Arial" pitchFamily="34" charset="0"/>
              </a:rPr>
              <a:t>的水温度从</a:t>
            </a:r>
            <a:r>
              <a:rPr lang="en-US" altLang="zh-CN" sz="3200" b="1">
                <a:solidFill>
                  <a:schemeClr val="tx2"/>
                </a:solidFill>
                <a:latin typeface="Arial" pitchFamily="34" charset="0"/>
              </a:rPr>
              <a:t>20 </a:t>
            </a:r>
            <a:r>
              <a:rPr kumimoji="1" lang="en-US" altLang="zh-CN" sz="3200" b="1">
                <a:solidFill>
                  <a:schemeClr val="accent2"/>
                </a:solidFill>
              </a:rPr>
              <a:t>℃</a:t>
            </a:r>
            <a:r>
              <a:rPr kumimoji="1" lang="zh-CN" altLang="en-US" sz="3200" b="1">
                <a:solidFill>
                  <a:schemeClr val="accent2"/>
                </a:solidFill>
              </a:rPr>
              <a:t>升高到</a:t>
            </a:r>
            <a:r>
              <a:rPr kumimoji="1" lang="en-US" altLang="zh-CN" sz="3200" b="1">
                <a:solidFill>
                  <a:schemeClr val="accent2"/>
                </a:solidFill>
              </a:rPr>
              <a:t>80 ℃</a:t>
            </a:r>
            <a:r>
              <a:rPr kumimoji="1" lang="zh-CN" altLang="en-US" sz="3200" b="1">
                <a:solidFill>
                  <a:schemeClr val="accent2"/>
                </a:solidFill>
              </a:rPr>
              <a:t>吸收热量是多少？</a:t>
            </a:r>
          </a:p>
        </p:txBody>
      </p:sp>
      <p:sp>
        <p:nvSpPr>
          <p:cNvPr id="81933" name="Text Box 13"/>
          <p:cNvSpPr txBox="1">
            <a:spLocks noChangeArrowheads="1"/>
          </p:cNvSpPr>
          <p:nvPr/>
        </p:nvSpPr>
        <p:spPr bwMode="auto">
          <a:xfrm>
            <a:off x="28601" y="5664150"/>
            <a:ext cx="8964612" cy="10772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chemeClr val="tx2"/>
                </a:solidFill>
                <a:latin typeface="Arial" pitchFamily="34" charset="0"/>
              </a:rPr>
              <a:t>问题</a:t>
            </a:r>
            <a:r>
              <a:rPr lang="en-US" altLang="zh-CN" sz="3200" b="1" dirty="0">
                <a:solidFill>
                  <a:schemeClr val="tx2"/>
                </a:solidFill>
                <a:latin typeface="Arial" pitchFamily="34" charset="0"/>
              </a:rPr>
              <a:t>3:</a:t>
            </a:r>
            <a:r>
              <a:rPr lang="zh-CN" altLang="en-US" sz="3200" b="1" dirty="0">
                <a:solidFill>
                  <a:schemeClr val="tx2"/>
                </a:solidFill>
                <a:latin typeface="Arial" pitchFamily="34" charset="0"/>
              </a:rPr>
              <a:t>质量</a:t>
            </a:r>
            <a:r>
              <a:rPr lang="en-US" altLang="zh-CN" sz="3200" b="1" dirty="0" err="1">
                <a:solidFill>
                  <a:schemeClr val="tx2"/>
                </a:solidFill>
                <a:latin typeface="Arial" pitchFamily="34" charset="0"/>
              </a:rPr>
              <a:t>mkg</a:t>
            </a:r>
            <a:r>
              <a:rPr lang="zh-CN" altLang="en-US" sz="3200" b="1" dirty="0">
                <a:solidFill>
                  <a:schemeClr val="tx2"/>
                </a:solidFill>
                <a:latin typeface="Arial" pitchFamily="34" charset="0"/>
              </a:rPr>
              <a:t>的水温度从</a:t>
            </a:r>
            <a:r>
              <a:rPr lang="en-US" altLang="zh-CN" sz="3200" b="1" dirty="0">
                <a:solidFill>
                  <a:schemeClr val="tx2"/>
                </a:solidFill>
                <a:latin typeface="Arial" pitchFamily="34" charset="0"/>
              </a:rPr>
              <a:t>t</a:t>
            </a:r>
            <a:r>
              <a:rPr lang="en-US" altLang="zh-CN" sz="3200" b="1" baseline="-25000" dirty="0">
                <a:solidFill>
                  <a:schemeClr val="tx2"/>
                </a:solidFill>
                <a:latin typeface="Arial" pitchFamily="34" charset="0"/>
              </a:rPr>
              <a:t>0</a:t>
            </a:r>
            <a:r>
              <a:rPr lang="en-US" altLang="zh-CN" sz="3200" b="1" dirty="0">
                <a:solidFill>
                  <a:schemeClr val="tx2"/>
                </a:solidFill>
                <a:latin typeface="Arial" pitchFamily="34" charset="0"/>
              </a:rPr>
              <a:t> </a:t>
            </a:r>
            <a:r>
              <a:rPr kumimoji="1" lang="en-US" altLang="zh-CN" sz="3200" b="1" dirty="0">
                <a:solidFill>
                  <a:schemeClr val="accent2"/>
                </a:solidFill>
              </a:rPr>
              <a:t>℃</a:t>
            </a:r>
            <a:r>
              <a:rPr kumimoji="1" lang="zh-CN" altLang="en-US" sz="3200" b="1" dirty="0">
                <a:solidFill>
                  <a:schemeClr val="accent2"/>
                </a:solidFill>
              </a:rPr>
              <a:t>升高到</a:t>
            </a:r>
            <a:r>
              <a:rPr kumimoji="1" lang="en-US" altLang="zh-CN" sz="3200" b="1" dirty="0">
                <a:solidFill>
                  <a:schemeClr val="accent2"/>
                </a:solidFill>
              </a:rPr>
              <a:t>t℃</a:t>
            </a:r>
            <a:r>
              <a:rPr kumimoji="1" lang="zh-CN" altLang="en-US" sz="3200" b="1" dirty="0">
                <a:solidFill>
                  <a:schemeClr val="accent2"/>
                </a:solidFill>
              </a:rPr>
              <a:t>吸收热量是多少？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19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19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19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19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26" grpId="0"/>
      <p:bldP spid="8192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Text Box 2"/>
          <p:cNvSpPr txBox="1">
            <a:spLocks noChangeArrowheads="1"/>
          </p:cNvSpPr>
          <p:nvPr/>
        </p:nvSpPr>
        <p:spPr bwMode="auto">
          <a:xfrm>
            <a:off x="468313" y="260350"/>
            <a:ext cx="8675687" cy="1922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4800" b="1">
                <a:latin typeface="Times New Roman" pitchFamily="18" charset="0"/>
                <a:ea typeface="黑体" pitchFamily="49" charset="-122"/>
              </a:rPr>
              <a:t>热量的计算公式</a:t>
            </a:r>
            <a:r>
              <a:rPr kumimoji="1" lang="en-US" altLang="zh-CN" sz="4800" b="1">
                <a:latin typeface="Times New Roman" pitchFamily="18" charset="0"/>
                <a:ea typeface="黑体" pitchFamily="49" charset="-122"/>
              </a:rPr>
              <a:t>:</a:t>
            </a:r>
          </a:p>
          <a:p>
            <a:pPr>
              <a:spcBef>
                <a:spcPct val="50000"/>
              </a:spcBef>
            </a:pPr>
            <a:r>
              <a:rPr kumimoji="1" lang="zh-CN" altLang="en-US" sz="4800" b="1">
                <a:latin typeface="Times New Roman" pitchFamily="18" charset="0"/>
                <a:ea typeface="黑体" pitchFamily="49" charset="-122"/>
              </a:rPr>
              <a:t>吸热</a:t>
            </a:r>
            <a:r>
              <a:rPr kumimoji="1" lang="en-US" altLang="zh-CN" sz="4800" b="1">
                <a:latin typeface="Times New Roman" pitchFamily="18" charset="0"/>
                <a:ea typeface="黑体" pitchFamily="49" charset="-122"/>
              </a:rPr>
              <a:t>:Q</a:t>
            </a:r>
            <a:r>
              <a:rPr kumimoji="1" lang="zh-CN" altLang="en-US" sz="4800" b="1">
                <a:latin typeface="Arial" pitchFamily="34" charset="0"/>
              </a:rPr>
              <a:t>吸</a:t>
            </a:r>
            <a:r>
              <a:rPr kumimoji="1" lang="en-US" altLang="zh-CN" sz="4800" b="1">
                <a:latin typeface="Times New Roman" pitchFamily="18" charset="0"/>
                <a:ea typeface="黑体" pitchFamily="49" charset="-122"/>
              </a:rPr>
              <a:t>=cm</a:t>
            </a:r>
            <a:r>
              <a:rPr kumimoji="1" lang="zh-CN" altLang="en-US" sz="4800" b="1">
                <a:latin typeface="Times New Roman" pitchFamily="18" charset="0"/>
                <a:ea typeface="黑体" pitchFamily="49" charset="-122"/>
              </a:rPr>
              <a:t>（</a:t>
            </a:r>
            <a:r>
              <a:rPr kumimoji="1" lang="en-US" altLang="zh-CN" sz="4800" b="1">
                <a:latin typeface="Times New Roman" pitchFamily="18" charset="0"/>
                <a:ea typeface="黑体" pitchFamily="49" charset="-122"/>
              </a:rPr>
              <a:t>t-t</a:t>
            </a:r>
            <a:r>
              <a:rPr kumimoji="1" lang="en-US" altLang="zh-CN" sz="4800" b="1" baseline="-25000">
                <a:latin typeface="Times New Roman" pitchFamily="18" charset="0"/>
                <a:ea typeface="黑体" pitchFamily="49" charset="-122"/>
              </a:rPr>
              <a:t>0</a:t>
            </a:r>
            <a:r>
              <a:rPr kumimoji="1" lang="zh-CN" altLang="en-US" sz="4800" b="1">
                <a:latin typeface="Times New Roman" pitchFamily="18" charset="0"/>
                <a:ea typeface="黑体" pitchFamily="49" charset="-122"/>
              </a:rPr>
              <a:t>）</a:t>
            </a:r>
          </a:p>
        </p:txBody>
      </p:sp>
      <p:sp>
        <p:nvSpPr>
          <p:cNvPr id="49156" name="Text Box 4"/>
          <p:cNvSpPr txBox="1">
            <a:spLocks noChangeArrowheads="1"/>
          </p:cNvSpPr>
          <p:nvPr/>
        </p:nvSpPr>
        <p:spPr bwMode="auto">
          <a:xfrm>
            <a:off x="3132138" y="2492375"/>
            <a:ext cx="1366837" cy="739775"/>
          </a:xfrm>
          <a:prstGeom prst="rect">
            <a:avLst/>
          </a:prstGeom>
          <a:noFill/>
          <a:ln w="38100">
            <a:solidFill>
              <a:srgbClr val="0000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000" b="1">
                <a:solidFill>
                  <a:srgbClr val="FF0000"/>
                </a:solidFill>
                <a:latin typeface="Arial" pitchFamily="34" charset="0"/>
                <a:ea typeface="黑体" pitchFamily="49" charset="-122"/>
              </a:rPr>
              <a:t>末温</a:t>
            </a:r>
          </a:p>
        </p:txBody>
      </p:sp>
      <p:sp>
        <p:nvSpPr>
          <p:cNvPr id="49157" name="Line 5"/>
          <p:cNvSpPr>
            <a:spLocks noChangeShapeType="1"/>
          </p:cNvSpPr>
          <p:nvPr/>
        </p:nvSpPr>
        <p:spPr bwMode="auto">
          <a:xfrm flipV="1">
            <a:off x="4067175" y="1989138"/>
            <a:ext cx="649288" cy="504825"/>
          </a:xfrm>
          <a:prstGeom prst="line">
            <a:avLst/>
          </a:prstGeom>
          <a:noFill/>
          <a:ln w="38100">
            <a:solidFill>
              <a:srgbClr val="0000CC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zh-CN" altLang="en-US"/>
          </a:p>
        </p:txBody>
      </p:sp>
      <p:sp>
        <p:nvSpPr>
          <p:cNvPr id="49158" name="Text Box 6"/>
          <p:cNvSpPr txBox="1">
            <a:spLocks noChangeArrowheads="1"/>
          </p:cNvSpPr>
          <p:nvPr/>
        </p:nvSpPr>
        <p:spPr bwMode="auto">
          <a:xfrm>
            <a:off x="4932363" y="2349500"/>
            <a:ext cx="1366837" cy="739775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000" b="1">
                <a:solidFill>
                  <a:schemeClr val="tx2"/>
                </a:solidFill>
                <a:latin typeface="Arial" pitchFamily="34" charset="0"/>
                <a:ea typeface="黑体" pitchFamily="49" charset="-122"/>
              </a:rPr>
              <a:t>初温</a:t>
            </a:r>
          </a:p>
        </p:txBody>
      </p:sp>
      <p:sp>
        <p:nvSpPr>
          <p:cNvPr id="49159" name="Line 7"/>
          <p:cNvSpPr>
            <a:spLocks noChangeShapeType="1"/>
          </p:cNvSpPr>
          <p:nvPr/>
        </p:nvSpPr>
        <p:spPr bwMode="auto">
          <a:xfrm flipV="1">
            <a:off x="5219700" y="1989138"/>
            <a:ext cx="215900" cy="288925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zh-CN" altLang="en-US"/>
          </a:p>
        </p:txBody>
      </p:sp>
      <p:sp>
        <p:nvSpPr>
          <p:cNvPr id="49160" name="Text Box 8"/>
          <p:cNvSpPr txBox="1">
            <a:spLocks noChangeArrowheads="1"/>
          </p:cNvSpPr>
          <p:nvPr/>
        </p:nvSpPr>
        <p:spPr bwMode="auto">
          <a:xfrm>
            <a:off x="179388" y="4076700"/>
            <a:ext cx="8675687" cy="8239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4800" b="1">
                <a:latin typeface="Times New Roman" pitchFamily="18" charset="0"/>
                <a:ea typeface="黑体" pitchFamily="49" charset="-122"/>
              </a:rPr>
              <a:t>放热</a:t>
            </a:r>
            <a:r>
              <a:rPr kumimoji="1" lang="en-US" altLang="zh-CN" sz="4800" b="1">
                <a:latin typeface="Times New Roman" pitchFamily="18" charset="0"/>
                <a:ea typeface="黑体" pitchFamily="49" charset="-122"/>
              </a:rPr>
              <a:t>: Q</a:t>
            </a:r>
            <a:r>
              <a:rPr kumimoji="1" lang="zh-CN" altLang="en-US" sz="4800" b="1">
                <a:latin typeface="Arial" pitchFamily="34" charset="0"/>
              </a:rPr>
              <a:t>放</a:t>
            </a:r>
            <a:r>
              <a:rPr kumimoji="1" lang="en-US" altLang="zh-CN" sz="4800" b="1">
                <a:latin typeface="Times New Roman" pitchFamily="18" charset="0"/>
                <a:ea typeface="黑体" pitchFamily="49" charset="-122"/>
              </a:rPr>
              <a:t>=cm</a:t>
            </a:r>
            <a:r>
              <a:rPr kumimoji="1" lang="zh-CN" altLang="en-US" sz="4800" b="1">
                <a:latin typeface="Times New Roman" pitchFamily="18" charset="0"/>
                <a:ea typeface="黑体" pitchFamily="49" charset="-122"/>
              </a:rPr>
              <a:t>（</a:t>
            </a:r>
            <a:r>
              <a:rPr kumimoji="1" lang="en-US" altLang="zh-CN" sz="4800" b="1">
                <a:latin typeface="Times New Roman" pitchFamily="18" charset="0"/>
                <a:ea typeface="黑体" pitchFamily="49" charset="-122"/>
              </a:rPr>
              <a:t>t</a:t>
            </a:r>
            <a:r>
              <a:rPr kumimoji="1" lang="en-US" altLang="zh-CN" sz="4800" b="1" baseline="-25000">
                <a:latin typeface="Times New Roman" pitchFamily="18" charset="0"/>
                <a:ea typeface="黑体" pitchFamily="49" charset="-122"/>
              </a:rPr>
              <a:t>0</a:t>
            </a:r>
            <a:r>
              <a:rPr kumimoji="1" lang="en-US" altLang="zh-CN" sz="4800" b="1">
                <a:latin typeface="Times New Roman" pitchFamily="18" charset="0"/>
                <a:ea typeface="黑体" pitchFamily="49" charset="-122"/>
              </a:rPr>
              <a:t>-t</a:t>
            </a:r>
            <a:r>
              <a:rPr kumimoji="1" lang="zh-CN" altLang="en-US" sz="4800" b="1">
                <a:latin typeface="Times New Roman" pitchFamily="18" charset="0"/>
                <a:ea typeface="黑体" pitchFamily="49" charset="-122"/>
              </a:rPr>
              <a:t>）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91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91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91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91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91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91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91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91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91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91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91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91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156" grpId="0" animBg="1"/>
      <p:bldP spid="49157" grpId="0" animBg="1"/>
      <p:bldP spid="49158" grpId="0" animBg="1"/>
      <p:bldP spid="49159" grpId="0" animBg="1"/>
      <p:bldP spid="4916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2" name="Text Box 4"/>
          <p:cNvSpPr txBox="1">
            <a:spLocks noChangeArrowheads="1"/>
          </p:cNvSpPr>
          <p:nvPr/>
        </p:nvSpPr>
        <p:spPr bwMode="auto">
          <a:xfrm>
            <a:off x="179388" y="1557338"/>
            <a:ext cx="9144000" cy="2559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5400" b="1" dirty="0">
                <a:solidFill>
                  <a:schemeClr val="accent2"/>
                </a:solidFill>
                <a:latin typeface="Arial" pitchFamily="34" charset="0"/>
              </a:rPr>
              <a:t>例</a:t>
            </a:r>
            <a:r>
              <a:rPr kumimoji="1" lang="en-US" altLang="zh-CN" sz="5400" b="1" dirty="0">
                <a:solidFill>
                  <a:schemeClr val="accent2"/>
                </a:solidFill>
                <a:latin typeface="Arial" pitchFamily="34" charset="0"/>
              </a:rPr>
              <a:t>1:</a:t>
            </a:r>
            <a:r>
              <a:rPr kumimoji="1" lang="en-US" altLang="zh-CN" sz="4000" b="1" dirty="0">
                <a:solidFill>
                  <a:srgbClr val="0000CC"/>
                </a:solidFill>
                <a:latin typeface="Arial" pitchFamily="34" charset="0"/>
              </a:rPr>
              <a:t>    </a:t>
            </a:r>
            <a:r>
              <a:rPr kumimoji="1" lang="en-US" altLang="zh-CN" sz="5400" b="1" dirty="0">
                <a:solidFill>
                  <a:schemeClr val="tx2"/>
                </a:solidFill>
                <a:latin typeface="Arial" pitchFamily="34" charset="0"/>
              </a:rPr>
              <a:t>2</a:t>
            </a:r>
            <a:r>
              <a:rPr kumimoji="1" lang="zh-CN" altLang="en-US" sz="5400" b="1" dirty="0">
                <a:solidFill>
                  <a:schemeClr val="tx2"/>
                </a:solidFill>
                <a:latin typeface="Arial" pitchFamily="34" charset="0"/>
              </a:rPr>
              <a:t>千克的水，使它的温度由</a:t>
            </a:r>
            <a:r>
              <a:rPr kumimoji="1" lang="en-US" altLang="zh-CN" sz="5400" b="1" dirty="0">
                <a:solidFill>
                  <a:schemeClr val="tx2"/>
                </a:solidFill>
                <a:latin typeface="Arial" pitchFamily="34" charset="0"/>
              </a:rPr>
              <a:t>40℃</a:t>
            </a:r>
            <a:r>
              <a:rPr kumimoji="1" lang="zh-CN" altLang="en-US" sz="5400" b="1" dirty="0">
                <a:solidFill>
                  <a:schemeClr val="tx2"/>
                </a:solidFill>
                <a:latin typeface="Arial" pitchFamily="34" charset="0"/>
              </a:rPr>
              <a:t>升高到沸腾，水吸收多少热量？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2"/>
          <p:cNvSpPr>
            <a:spLocks noChangeArrowheads="1"/>
          </p:cNvSpPr>
          <p:nvPr/>
        </p:nvSpPr>
        <p:spPr bwMode="auto">
          <a:xfrm>
            <a:off x="323850" y="692150"/>
            <a:ext cx="8532813" cy="5124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kumimoji="1" lang="zh-CN" altLang="en-US" sz="6600" b="1" dirty="0">
                <a:latin typeface="Arial" pitchFamily="34" charset="0"/>
              </a:rPr>
              <a:t>例</a:t>
            </a:r>
            <a:r>
              <a:rPr kumimoji="1" lang="en-US" altLang="zh-CN" sz="6600" b="1" dirty="0">
                <a:latin typeface="Arial" pitchFamily="34" charset="0"/>
              </a:rPr>
              <a:t>2</a:t>
            </a:r>
            <a:r>
              <a:rPr kumimoji="1" lang="zh-CN" altLang="en-US" sz="6600" b="1" dirty="0">
                <a:latin typeface="Arial" pitchFamily="34" charset="0"/>
              </a:rPr>
              <a:t>．</a:t>
            </a:r>
            <a:r>
              <a:rPr kumimoji="1" lang="zh-CN" altLang="en-US" sz="6600" b="1" dirty="0">
                <a:solidFill>
                  <a:schemeClr val="tx2"/>
                </a:solidFill>
                <a:latin typeface="Arial" pitchFamily="34" charset="0"/>
              </a:rPr>
              <a:t>质量是</a:t>
            </a:r>
            <a:r>
              <a:rPr kumimoji="1" lang="en-US" altLang="zh-CN" sz="6600" b="1" dirty="0">
                <a:solidFill>
                  <a:schemeClr val="tx2"/>
                </a:solidFill>
                <a:latin typeface="Arial" pitchFamily="34" charset="0"/>
              </a:rPr>
              <a:t>10</a:t>
            </a:r>
            <a:r>
              <a:rPr kumimoji="1" lang="zh-CN" altLang="en-US" sz="6600" b="1" dirty="0">
                <a:solidFill>
                  <a:schemeClr val="tx2"/>
                </a:solidFill>
                <a:latin typeface="Arial" pitchFamily="34" charset="0"/>
              </a:rPr>
              <a:t>千克的冰，温度由</a:t>
            </a:r>
            <a:r>
              <a:rPr kumimoji="1" lang="en-US" altLang="zh-CN" sz="6600" b="1" dirty="0">
                <a:solidFill>
                  <a:schemeClr val="tx2"/>
                </a:solidFill>
                <a:latin typeface="Arial" pitchFamily="34" charset="0"/>
              </a:rPr>
              <a:t>0℃</a:t>
            </a:r>
            <a:r>
              <a:rPr kumimoji="1" lang="zh-CN" altLang="en-US" sz="6600" b="1" dirty="0">
                <a:solidFill>
                  <a:schemeClr val="tx2"/>
                </a:solidFill>
                <a:latin typeface="Arial" pitchFamily="34" charset="0"/>
              </a:rPr>
              <a:t>降低到</a:t>
            </a:r>
            <a:r>
              <a:rPr kumimoji="1" lang="en-US" altLang="zh-CN" sz="6600" b="1" dirty="0">
                <a:solidFill>
                  <a:schemeClr val="tx2"/>
                </a:solidFill>
                <a:latin typeface="Arial" pitchFamily="34" charset="0"/>
              </a:rPr>
              <a:t>-20℃</a:t>
            </a:r>
            <a:r>
              <a:rPr kumimoji="1" lang="zh-CN" altLang="en-US" sz="6600" b="1" dirty="0">
                <a:solidFill>
                  <a:schemeClr val="tx2"/>
                </a:solidFill>
                <a:latin typeface="Arial" pitchFamily="34" charset="0"/>
              </a:rPr>
              <a:t>，冰放出多少热量？（</a:t>
            </a:r>
            <a:r>
              <a:rPr kumimoji="1" lang="en-US" altLang="zh-CN" sz="5400" b="1" dirty="0"/>
              <a:t>2.1</a:t>
            </a:r>
            <a:r>
              <a:rPr kumimoji="1" lang="en-US" altLang="en-US" sz="5400" b="1" dirty="0"/>
              <a:t>×</a:t>
            </a:r>
            <a:r>
              <a:rPr kumimoji="1" lang="en-US" altLang="zh-CN" sz="5400" b="1" dirty="0"/>
              <a:t>10</a:t>
            </a:r>
            <a:r>
              <a:rPr kumimoji="1" lang="en-US" altLang="zh-CN" sz="5400" b="1" baseline="30000" dirty="0"/>
              <a:t>3</a:t>
            </a:r>
            <a:r>
              <a:rPr kumimoji="1" lang="en-US" altLang="zh-CN" sz="5400" b="1" dirty="0"/>
              <a:t>J/(kg </a:t>
            </a:r>
            <a:r>
              <a:rPr kumimoji="1" lang="en-US" altLang="zh-CN" sz="5400" b="1" dirty="0">
                <a:latin typeface="Arial"/>
              </a:rPr>
              <a:t>·</a:t>
            </a:r>
            <a:r>
              <a:rPr kumimoji="1" lang="en-US" altLang="zh-CN" sz="5400" b="1" dirty="0"/>
              <a:t> ℃)</a:t>
            </a:r>
            <a:r>
              <a:rPr kumimoji="1" lang="zh-CN" altLang="en-US" sz="5400" b="1" dirty="0"/>
              <a:t>）</a:t>
            </a:r>
          </a:p>
        </p:txBody>
      </p:sp>
      <p:sp>
        <p:nvSpPr>
          <p:cNvPr id="63491" name="Text Box 3"/>
          <p:cNvSpPr txBox="1">
            <a:spLocks noChangeArrowheads="1"/>
          </p:cNvSpPr>
          <p:nvPr/>
        </p:nvSpPr>
        <p:spPr bwMode="auto">
          <a:xfrm>
            <a:off x="2411413" y="4508500"/>
            <a:ext cx="2376487" cy="779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kumimoji="1" lang="en-US" altLang="zh-CN" b="1"/>
          </a:p>
          <a:p>
            <a:pPr>
              <a:spcBef>
                <a:spcPct val="50000"/>
              </a:spcBef>
            </a:pPr>
            <a:endParaRPr lang="en-US" altLang="zh-CN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34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34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2" name="Text Box 4"/>
          <p:cNvSpPr txBox="1">
            <a:spLocks noChangeArrowheads="1"/>
          </p:cNvSpPr>
          <p:nvPr/>
        </p:nvSpPr>
        <p:spPr bwMode="auto">
          <a:xfrm>
            <a:off x="179388" y="404813"/>
            <a:ext cx="8964612" cy="5581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800" b="1" dirty="0">
                <a:solidFill>
                  <a:schemeClr val="tx2"/>
                </a:solidFill>
                <a:latin typeface="Arial" pitchFamily="34" charset="0"/>
              </a:rPr>
              <a:t>讨论：北方暖气为什么用水做介质？汽车发动机也是用水来冷却？</a:t>
            </a:r>
          </a:p>
          <a:p>
            <a:pPr>
              <a:spcBef>
                <a:spcPct val="50000"/>
              </a:spcBef>
            </a:pPr>
            <a:r>
              <a:rPr lang="zh-CN" altLang="en-US" sz="4800" b="1" dirty="0">
                <a:solidFill>
                  <a:schemeClr val="accent2"/>
                </a:solidFill>
                <a:latin typeface="Arial" pitchFamily="34" charset="0"/>
              </a:rPr>
              <a:t>用水做介质的好处：水的比热容大，在质量相同、温度变化相同时，水吸收（放出）的热量较多。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430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80901" name="Picture 5" descr="pm"/>
          <p:cNvPicPr>
            <a:picLocks noGrp="1" noChangeAspect="1" noChangeArrowheads="1"/>
          </p:cNvPicPr>
          <p:nvPr>
            <p:ph idx="1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4321175" y="0"/>
            <a:ext cx="4822825" cy="3141663"/>
          </a:xfrm>
          <a:noFill/>
          <a:ln>
            <a:solidFill>
              <a:srgbClr val="FF3399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80900" name="Picture 4" descr="am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414838" cy="3152775"/>
          </a:xfrm>
          <a:prstGeom prst="rect">
            <a:avLst/>
          </a:prstGeom>
          <a:noFill/>
          <a:ln w="9525">
            <a:solidFill>
              <a:srgbClr val="FF3399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0902" name="AutoShape 6"/>
          <p:cNvSpPr>
            <a:spLocks noChangeArrowheads="1"/>
          </p:cNvSpPr>
          <p:nvPr/>
        </p:nvSpPr>
        <p:spPr bwMode="auto">
          <a:xfrm>
            <a:off x="3132138" y="0"/>
            <a:ext cx="1368425" cy="1008063"/>
          </a:xfrm>
          <a:prstGeom prst="wedgeRectCallout">
            <a:avLst>
              <a:gd name="adj1" fmla="val -38630"/>
              <a:gd name="adj2" fmla="val 81495"/>
            </a:avLst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/>
            <a:r>
              <a:rPr kumimoji="1" lang="zh-CN" altLang="en-US" sz="3200" b="1">
                <a:solidFill>
                  <a:schemeClr val="tx2"/>
                </a:solidFill>
                <a:latin typeface="Times New Roman" pitchFamily="18" charset="0"/>
                <a:ea typeface="黑体" pitchFamily="49" charset="-122"/>
              </a:rPr>
              <a:t>海水很凉</a:t>
            </a:r>
          </a:p>
        </p:txBody>
      </p:sp>
      <p:sp>
        <p:nvSpPr>
          <p:cNvPr id="80903" name="AutoShape 7"/>
          <p:cNvSpPr>
            <a:spLocks noChangeArrowheads="1"/>
          </p:cNvSpPr>
          <p:nvPr/>
        </p:nvSpPr>
        <p:spPr bwMode="auto">
          <a:xfrm>
            <a:off x="1187450" y="260350"/>
            <a:ext cx="1752600" cy="457200"/>
          </a:xfrm>
          <a:prstGeom prst="wedgeRectCallout">
            <a:avLst>
              <a:gd name="adj1" fmla="val -37407"/>
              <a:gd name="adj2" fmla="val 190972"/>
            </a:avLst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/>
            <a:r>
              <a:rPr kumimoji="1" lang="zh-CN" altLang="en-US" sz="2800" b="1">
                <a:solidFill>
                  <a:schemeClr val="accent2"/>
                </a:solidFill>
                <a:latin typeface="Times New Roman" pitchFamily="18" charset="0"/>
                <a:ea typeface="黑体" pitchFamily="49" charset="-122"/>
              </a:rPr>
              <a:t>沙子很烫</a:t>
            </a:r>
          </a:p>
        </p:txBody>
      </p:sp>
      <p:sp>
        <p:nvSpPr>
          <p:cNvPr id="80905" name="AutoShape 9"/>
          <p:cNvSpPr>
            <a:spLocks noChangeArrowheads="1"/>
          </p:cNvSpPr>
          <p:nvPr/>
        </p:nvSpPr>
        <p:spPr bwMode="auto">
          <a:xfrm>
            <a:off x="7235825" y="0"/>
            <a:ext cx="1547813" cy="1125538"/>
          </a:xfrm>
          <a:prstGeom prst="wedgeRectCallout">
            <a:avLst>
              <a:gd name="adj1" fmla="val -34616"/>
              <a:gd name="adj2" fmla="val 75106"/>
            </a:avLst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/>
            <a:r>
              <a:rPr kumimoji="1" lang="zh-CN" altLang="en-US" sz="2800" b="1">
                <a:latin typeface="Times New Roman" pitchFamily="18" charset="0"/>
              </a:rPr>
              <a:t>海水很暖和</a:t>
            </a:r>
          </a:p>
        </p:txBody>
      </p:sp>
      <p:sp>
        <p:nvSpPr>
          <p:cNvPr id="80906" name="AutoShape 10"/>
          <p:cNvSpPr>
            <a:spLocks noChangeArrowheads="1"/>
          </p:cNvSpPr>
          <p:nvPr/>
        </p:nvSpPr>
        <p:spPr bwMode="auto">
          <a:xfrm>
            <a:off x="4427538" y="188913"/>
            <a:ext cx="2024062" cy="528637"/>
          </a:xfrm>
          <a:prstGeom prst="wedgeRectCallout">
            <a:avLst>
              <a:gd name="adj1" fmla="val 11884"/>
              <a:gd name="adj2" fmla="val 164417"/>
            </a:avLst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/>
            <a:r>
              <a:rPr kumimoji="1" lang="zh-CN" altLang="en-US" sz="2800" b="1">
                <a:latin typeface="Times New Roman" pitchFamily="18" charset="0"/>
              </a:rPr>
              <a:t>沙子变凉了</a:t>
            </a:r>
          </a:p>
        </p:txBody>
      </p:sp>
      <p:sp>
        <p:nvSpPr>
          <p:cNvPr id="80914" name="Rectangle 18"/>
          <p:cNvSpPr>
            <a:spLocks noChangeArrowheads="1"/>
          </p:cNvSpPr>
          <p:nvPr/>
        </p:nvSpPr>
        <p:spPr bwMode="auto">
          <a:xfrm>
            <a:off x="357460" y="3345447"/>
            <a:ext cx="8532813" cy="10772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kumimoji="1" lang="zh-CN" altLang="en-US" sz="3200" b="1" dirty="0"/>
              <a:t>沙子和海水在同样的太阳照射下，即吸收相同的热量，沙子比热容小，温度升高度数大。</a:t>
            </a:r>
          </a:p>
        </p:txBody>
      </p:sp>
      <p:sp>
        <p:nvSpPr>
          <p:cNvPr id="80915" name="AutoShape 19"/>
          <p:cNvSpPr>
            <a:spLocks noChangeArrowheads="1"/>
          </p:cNvSpPr>
          <p:nvPr/>
        </p:nvSpPr>
        <p:spPr bwMode="auto">
          <a:xfrm>
            <a:off x="47625" y="4383672"/>
            <a:ext cx="8905875" cy="1922205"/>
          </a:xfrm>
          <a:prstGeom prst="horizontalScroll">
            <a:avLst>
              <a:gd name="adj" fmla="val 12500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r>
              <a:rPr kumimoji="1" lang="zh-CN" altLang="en-US" sz="4400" b="1" dirty="0" smtClean="0">
                <a:solidFill>
                  <a:srgbClr val="000000"/>
                </a:solidFill>
                <a:latin typeface="Arial" pitchFamily="34" charset="0"/>
              </a:rPr>
              <a:t>沙</a:t>
            </a:r>
            <a:r>
              <a:rPr kumimoji="1" lang="zh-CN" altLang="en-US" sz="4400" b="1" dirty="0">
                <a:solidFill>
                  <a:srgbClr val="000000"/>
                </a:solidFill>
                <a:latin typeface="Arial" pitchFamily="34" charset="0"/>
              </a:rPr>
              <a:t>子和海水在放出相同热量时，海水的比热容大，温度降低的小。</a:t>
            </a:r>
            <a:endParaRPr lang="zh-CN" altLang="en-US" sz="4400" b="1" dirty="0">
              <a:solidFill>
                <a:srgbClr val="0033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09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09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" dur="2000"/>
                                        <p:tgtEl>
                                          <p:spTgt spid="809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ChangeArrowheads="1"/>
          </p:cNvSpPr>
          <p:nvPr/>
        </p:nvSpPr>
        <p:spPr bwMode="auto">
          <a:xfrm>
            <a:off x="2895600" y="1524000"/>
            <a:ext cx="6248400" cy="8382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3315" name="Text Box 3"/>
          <p:cNvSpPr txBox="1">
            <a:spLocks noChangeArrowheads="1"/>
          </p:cNvSpPr>
          <p:nvPr/>
        </p:nvSpPr>
        <p:spPr bwMode="auto">
          <a:xfrm>
            <a:off x="92075" y="188913"/>
            <a:ext cx="854075" cy="1501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>
            <a:spAutoFit/>
          </a:bodyPr>
          <a:lstStyle/>
          <a:p>
            <a:r>
              <a:rPr kumimoji="1" lang="zh-CN" altLang="en-US" sz="4400" b="1">
                <a:solidFill>
                  <a:srgbClr val="FF0000"/>
                </a:solidFill>
                <a:latin typeface="华文彩云" pitchFamily="2" charset="-122"/>
                <a:ea typeface="华文彩云" pitchFamily="2" charset="-122"/>
              </a:rPr>
              <a:t>资  料</a:t>
            </a:r>
          </a:p>
        </p:txBody>
      </p:sp>
      <p:sp>
        <p:nvSpPr>
          <p:cNvPr id="13316" name="Text Box 4"/>
          <p:cNvSpPr txBox="1">
            <a:spLocks noChangeArrowheads="1"/>
          </p:cNvSpPr>
          <p:nvPr/>
        </p:nvSpPr>
        <p:spPr bwMode="auto">
          <a:xfrm>
            <a:off x="971550" y="188913"/>
            <a:ext cx="7921625" cy="3749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kumimoji="1" lang="en-US" altLang="zh-CN" sz="4000" b="1" dirty="0">
                <a:latin typeface="Times New Roman" pitchFamily="18" charset="0"/>
                <a:ea typeface="黑体" pitchFamily="49" charset="-122"/>
              </a:rPr>
              <a:t>        </a:t>
            </a:r>
            <a:r>
              <a:rPr kumimoji="1" lang="zh-CN" altLang="en-US" sz="4000" b="1" dirty="0">
                <a:latin typeface="Times New Roman" pitchFamily="18" charset="0"/>
                <a:ea typeface="黑体" pitchFamily="49" charset="-122"/>
              </a:rPr>
              <a:t>据有关专家预测，我国目前最大的水电站</a:t>
            </a:r>
            <a:r>
              <a:rPr kumimoji="1" lang="en-US" altLang="zh-CN" sz="4000" b="1" dirty="0">
                <a:latin typeface="Times New Roman" pitchFamily="18" charset="0"/>
                <a:ea typeface="黑体" pitchFamily="49" charset="-122"/>
              </a:rPr>
              <a:t>——</a:t>
            </a:r>
            <a:r>
              <a:rPr kumimoji="1" lang="zh-CN" altLang="en-US" sz="4000" b="1" dirty="0">
                <a:latin typeface="Times New Roman" pitchFamily="18" charset="0"/>
                <a:ea typeface="黑体" pitchFamily="49" charset="-122"/>
              </a:rPr>
              <a:t>三峡水电站建成之后，三峡库区的气候会受到一定的影响，夏天气温将比原来下降２℃左右，而冬天气温会比原来升高２℃左右。</a:t>
            </a:r>
          </a:p>
        </p:txBody>
      </p:sp>
      <p:pic>
        <p:nvPicPr>
          <p:cNvPr id="13317" name="Picture 5" descr="100774_d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724400" y="3346450"/>
            <a:ext cx="4035425" cy="3178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318" name="Text Box 6"/>
          <p:cNvSpPr txBox="1">
            <a:spLocks noChangeArrowheads="1"/>
          </p:cNvSpPr>
          <p:nvPr/>
        </p:nvSpPr>
        <p:spPr bwMode="auto">
          <a:xfrm>
            <a:off x="611188" y="3808413"/>
            <a:ext cx="4105275" cy="1920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kumimoji="1" lang="en-US" altLang="zh-CN" sz="4000" b="1">
                <a:latin typeface="Times New Roman" pitchFamily="18" charset="0"/>
                <a:ea typeface="黑体" pitchFamily="49" charset="-122"/>
              </a:rPr>
              <a:t>       </a:t>
            </a:r>
            <a:r>
              <a:rPr kumimoji="1" lang="zh-CN" altLang="en-US" sz="4000" b="1">
                <a:latin typeface="Times New Roman" pitchFamily="18" charset="0"/>
                <a:ea typeface="黑体" pitchFamily="49" charset="-122"/>
              </a:rPr>
              <a:t>你知道专家预测的理论依据吗？</a:t>
            </a:r>
          </a:p>
        </p:txBody>
      </p:sp>
      <p:sp>
        <p:nvSpPr>
          <p:cNvPr id="13319" name="AutoShape 7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1042988" y="3933825"/>
            <a:ext cx="457200" cy="533400"/>
          </a:xfrm>
          <a:prstGeom prst="actionButtonHelp">
            <a:avLst/>
          </a:prstGeom>
          <a:solidFill>
            <a:schemeClr val="accent1"/>
          </a:solidFill>
          <a:ln w="9525">
            <a:solidFill>
              <a:srgbClr val="99CC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"/>
                                        <p:tgtEl>
                                          <p:spTgt spid="133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" dur="500"/>
                                        <p:tgtEl>
                                          <p:spTgt spid="133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8" grpId="0" autoUpdateAnimBg="0"/>
      <p:bldP spid="13319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532" name="Group 4"/>
          <p:cNvGrpSpPr>
            <a:grpSpLocks/>
          </p:cNvGrpSpPr>
          <p:nvPr/>
        </p:nvGrpSpPr>
        <p:grpSpPr bwMode="auto">
          <a:xfrm>
            <a:off x="899592" y="1054101"/>
            <a:ext cx="7776864" cy="214659"/>
            <a:chOff x="0" y="0"/>
            <a:chExt cx="5184" cy="546"/>
          </a:xfrm>
        </p:grpSpPr>
        <p:sp>
          <p:nvSpPr>
            <p:cNvPr id="22530" name="Rectangle 2"/>
            <p:cNvSpPr>
              <a:spLocks noChangeArrowheads="1"/>
            </p:cNvSpPr>
            <p:nvPr/>
          </p:nvSpPr>
          <p:spPr bwMode="auto">
            <a:xfrm>
              <a:off x="0" y="0"/>
              <a:ext cx="5184" cy="546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r>
                <a:rPr kumimoji="1" lang="zh-CN" altLang="en-US" sz="4400" b="1" dirty="0">
                  <a:latin typeface="黑体" pitchFamily="49" charset="-122"/>
                  <a:ea typeface="黑体" pitchFamily="49" charset="-122"/>
                </a:rPr>
                <a:t>例</a:t>
              </a:r>
              <a:r>
                <a:rPr kumimoji="1" lang="en-US" altLang="zh-CN" sz="4400" b="1" dirty="0">
                  <a:latin typeface="黑体" pitchFamily="49" charset="-122"/>
                  <a:ea typeface="黑体" pitchFamily="49" charset="-122"/>
                </a:rPr>
                <a:t>1</a:t>
              </a:r>
              <a:r>
                <a:rPr kumimoji="1" lang="zh-CN" altLang="en-US" sz="4400" b="1" dirty="0">
                  <a:latin typeface="黑体" pitchFamily="49" charset="-122"/>
                  <a:ea typeface="黑体" pitchFamily="49" charset="-122"/>
                </a:rPr>
                <a:t>、一铁块的温度降低了，说明它的（    ）</a:t>
              </a:r>
            </a:p>
            <a:p>
              <a:pPr eaLnBrk="0" hangingPunct="0"/>
              <a:endParaRPr kumimoji="1" lang="zh-CN" altLang="en-US" sz="4400" b="1" dirty="0">
                <a:latin typeface="黑体" pitchFamily="49" charset="-122"/>
                <a:ea typeface="黑体" pitchFamily="49" charset="-122"/>
              </a:endParaRPr>
            </a:p>
            <a:p>
              <a:pPr eaLnBrk="0" hangingPunct="0"/>
              <a:r>
                <a:rPr kumimoji="1" lang="zh-CN" altLang="en-US" sz="4400" b="1" dirty="0">
                  <a:latin typeface="黑体" pitchFamily="49" charset="-122"/>
                  <a:ea typeface="黑体" pitchFamily="49" charset="-122"/>
                </a:rPr>
                <a:t>   </a:t>
              </a:r>
              <a:r>
                <a:rPr kumimoji="1" lang="en-US" altLang="zh-CN" sz="4400" b="1" dirty="0">
                  <a:latin typeface="黑体" pitchFamily="49" charset="-122"/>
                  <a:ea typeface="黑体" pitchFamily="49" charset="-122"/>
                </a:rPr>
                <a:t>A</a:t>
              </a:r>
              <a:r>
                <a:rPr kumimoji="1" lang="zh-CN" altLang="en-US" sz="4400" b="1" dirty="0">
                  <a:latin typeface="黑体" pitchFamily="49" charset="-122"/>
                  <a:ea typeface="黑体" pitchFamily="49" charset="-122"/>
                </a:rPr>
                <a:t>．热量减少了　　　</a:t>
              </a:r>
            </a:p>
            <a:p>
              <a:pPr eaLnBrk="0" hangingPunct="0"/>
              <a:r>
                <a:rPr kumimoji="1" lang="zh-CN" altLang="en-US" sz="4400" b="1" dirty="0">
                  <a:latin typeface="黑体" pitchFamily="49" charset="-122"/>
                  <a:ea typeface="黑体" pitchFamily="49" charset="-122"/>
                </a:rPr>
                <a:t>   </a:t>
              </a:r>
              <a:r>
                <a:rPr kumimoji="1" lang="en-US" altLang="zh-CN" sz="4400" b="1" dirty="0">
                  <a:latin typeface="黑体" pitchFamily="49" charset="-122"/>
                  <a:ea typeface="黑体" pitchFamily="49" charset="-122"/>
                </a:rPr>
                <a:t>B</a:t>
              </a:r>
              <a:r>
                <a:rPr kumimoji="1" lang="zh-CN" altLang="en-US" sz="4400" b="1" dirty="0">
                  <a:latin typeface="黑体" pitchFamily="49" charset="-122"/>
                  <a:ea typeface="黑体" pitchFamily="49" charset="-122"/>
                </a:rPr>
                <a:t>．比热变小了</a:t>
              </a:r>
            </a:p>
            <a:p>
              <a:pPr eaLnBrk="0" hangingPunct="0"/>
              <a:r>
                <a:rPr kumimoji="1" lang="zh-CN" altLang="en-US" sz="4400" b="1" dirty="0">
                  <a:latin typeface="黑体" pitchFamily="49" charset="-122"/>
                  <a:ea typeface="黑体" pitchFamily="49" charset="-122"/>
                </a:rPr>
                <a:t>   </a:t>
              </a:r>
              <a:r>
                <a:rPr kumimoji="1" lang="en-US" altLang="zh-CN" sz="4400" b="1" dirty="0">
                  <a:latin typeface="黑体" pitchFamily="49" charset="-122"/>
                  <a:ea typeface="黑体" pitchFamily="49" charset="-122"/>
                </a:rPr>
                <a:t>C</a:t>
              </a:r>
              <a:r>
                <a:rPr kumimoji="1" lang="zh-CN" altLang="en-US" sz="4400" b="1" dirty="0">
                  <a:latin typeface="黑体" pitchFamily="49" charset="-122"/>
                  <a:ea typeface="黑体" pitchFamily="49" charset="-122"/>
                </a:rPr>
                <a:t>．机械能减少了　　</a:t>
              </a:r>
            </a:p>
            <a:p>
              <a:pPr eaLnBrk="0" hangingPunct="0"/>
              <a:r>
                <a:rPr kumimoji="1" lang="zh-CN" altLang="en-US" sz="4400" b="1" dirty="0">
                  <a:latin typeface="黑体" pitchFamily="49" charset="-122"/>
                  <a:ea typeface="黑体" pitchFamily="49" charset="-122"/>
                </a:rPr>
                <a:t>   </a:t>
              </a:r>
              <a:r>
                <a:rPr kumimoji="1" lang="en-US" altLang="zh-CN" sz="4400" b="1" dirty="0">
                  <a:latin typeface="黑体" pitchFamily="49" charset="-122"/>
                  <a:ea typeface="黑体" pitchFamily="49" charset="-122"/>
                </a:rPr>
                <a:t>D</a:t>
              </a:r>
              <a:r>
                <a:rPr kumimoji="1" lang="zh-CN" altLang="en-US" sz="4400" b="1" dirty="0">
                  <a:latin typeface="黑体" pitchFamily="49" charset="-122"/>
                  <a:ea typeface="黑体" pitchFamily="49" charset="-122"/>
                </a:rPr>
                <a:t>．内能减少了</a:t>
              </a:r>
            </a:p>
            <a:p>
              <a:pPr eaLnBrk="0" hangingPunct="0"/>
              <a:endParaRPr kumimoji="1" lang="en-US" altLang="zh-CN" sz="4400" b="1" dirty="0">
                <a:latin typeface="黑体" pitchFamily="49" charset="-122"/>
                <a:ea typeface="黑体" pitchFamily="49" charset="-122"/>
              </a:endParaRPr>
            </a:p>
          </p:txBody>
        </p:sp>
        <p:sp>
          <p:nvSpPr>
            <p:cNvPr id="22531" name="Rectangle 3"/>
            <p:cNvSpPr>
              <a:spLocks noChangeArrowheads="1"/>
            </p:cNvSpPr>
            <p:nvPr/>
          </p:nvSpPr>
          <p:spPr bwMode="auto">
            <a:xfrm>
              <a:off x="0" y="0"/>
              <a:ext cx="5184" cy="54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7">
                  <a:solidFill>
                    <a:srgbClr val="A0A0A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</p:grpSp>
      <p:sp>
        <p:nvSpPr>
          <p:cNvPr id="22533" name="Text Box 5"/>
          <p:cNvSpPr txBox="1">
            <a:spLocks noChangeArrowheads="1"/>
          </p:cNvSpPr>
          <p:nvPr/>
        </p:nvSpPr>
        <p:spPr bwMode="auto">
          <a:xfrm>
            <a:off x="4356100" y="1125538"/>
            <a:ext cx="936625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4000" b="1">
                <a:solidFill>
                  <a:srgbClr val="FF0000"/>
                </a:solidFill>
                <a:latin typeface="Times New Roman" pitchFamily="18" charset="0"/>
              </a:rPr>
              <a:t>D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5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5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556" name="Group 4"/>
          <p:cNvGrpSpPr>
            <a:grpSpLocks/>
          </p:cNvGrpSpPr>
          <p:nvPr/>
        </p:nvGrpSpPr>
        <p:grpSpPr bwMode="auto">
          <a:xfrm>
            <a:off x="250825" y="188913"/>
            <a:ext cx="8229600" cy="144462"/>
            <a:chOff x="0" y="0"/>
            <a:chExt cx="5184" cy="546"/>
          </a:xfrm>
        </p:grpSpPr>
        <p:sp>
          <p:nvSpPr>
            <p:cNvPr id="23554" name="Rectangle 2"/>
            <p:cNvSpPr>
              <a:spLocks noChangeArrowheads="1"/>
            </p:cNvSpPr>
            <p:nvPr/>
          </p:nvSpPr>
          <p:spPr bwMode="auto">
            <a:xfrm>
              <a:off x="0" y="0"/>
              <a:ext cx="5184" cy="546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r>
                <a:rPr kumimoji="1" lang="zh-CN" altLang="en-US" sz="4000" b="1" dirty="0">
                  <a:latin typeface="黑体" pitchFamily="49" charset="-122"/>
                  <a:ea typeface="黑体" pitchFamily="49" charset="-122"/>
                </a:rPr>
                <a:t>例</a:t>
              </a:r>
              <a:r>
                <a:rPr kumimoji="1" lang="en-US" altLang="zh-CN" sz="4000" b="1" dirty="0">
                  <a:latin typeface="黑体" pitchFamily="49" charset="-122"/>
                  <a:ea typeface="黑体" pitchFamily="49" charset="-122"/>
                </a:rPr>
                <a:t>2</a:t>
              </a:r>
              <a:r>
                <a:rPr kumimoji="1" lang="zh-CN" altLang="en-US" sz="4000" b="1" dirty="0">
                  <a:latin typeface="黑体" pitchFamily="49" charset="-122"/>
                  <a:ea typeface="黑体" pitchFamily="49" charset="-122"/>
                </a:rPr>
                <a:t>、冬天，室内取暖的暖气，很多都采用让流动的热水慢慢地流过散热器，其原因是（    ）</a:t>
              </a:r>
            </a:p>
            <a:p>
              <a:pPr eaLnBrk="0" hangingPunct="0"/>
              <a:r>
                <a:rPr kumimoji="1" lang="zh-CN" altLang="en-US" sz="4000" b="1" dirty="0">
                  <a:latin typeface="黑体" pitchFamily="49" charset="-122"/>
                  <a:ea typeface="黑体" pitchFamily="49" charset="-122"/>
                </a:rPr>
                <a:t>　</a:t>
              </a:r>
              <a:r>
                <a:rPr kumimoji="1" lang="en-US" altLang="zh-CN" sz="4000" b="1" dirty="0">
                  <a:latin typeface="黑体" pitchFamily="49" charset="-122"/>
                  <a:ea typeface="黑体" pitchFamily="49" charset="-122"/>
                </a:rPr>
                <a:t>A</a:t>
              </a:r>
              <a:r>
                <a:rPr kumimoji="1" lang="zh-CN" altLang="en-US" sz="4000" b="1" dirty="0">
                  <a:latin typeface="黑体" pitchFamily="49" charset="-122"/>
                  <a:ea typeface="黑体" pitchFamily="49" charset="-122"/>
                </a:rPr>
                <a:t>．水比较便宜  </a:t>
              </a:r>
              <a:r>
                <a:rPr kumimoji="1" lang="en-US" altLang="zh-CN" sz="4000" b="1" dirty="0">
                  <a:latin typeface="黑体" pitchFamily="49" charset="-122"/>
                  <a:ea typeface="黑体" pitchFamily="49" charset="-122"/>
                </a:rPr>
                <a:t>B</a:t>
              </a:r>
              <a:r>
                <a:rPr kumimoji="1" lang="zh-CN" altLang="en-US" sz="4000" b="1" dirty="0">
                  <a:latin typeface="黑体" pitchFamily="49" charset="-122"/>
                  <a:ea typeface="黑体" pitchFamily="49" charset="-122"/>
                </a:rPr>
                <a:t>．水的密度小</a:t>
              </a:r>
            </a:p>
            <a:p>
              <a:pPr eaLnBrk="0" hangingPunct="0"/>
              <a:r>
                <a:rPr kumimoji="1" lang="zh-CN" altLang="en-US" sz="4000" b="1" dirty="0">
                  <a:latin typeface="黑体" pitchFamily="49" charset="-122"/>
                  <a:ea typeface="黑体" pitchFamily="49" charset="-122"/>
                </a:rPr>
                <a:t>　</a:t>
              </a:r>
              <a:r>
                <a:rPr kumimoji="1" lang="en-US" altLang="zh-CN" sz="4000" b="1" dirty="0">
                  <a:latin typeface="黑体" pitchFamily="49" charset="-122"/>
                  <a:ea typeface="黑体" pitchFamily="49" charset="-122"/>
                </a:rPr>
                <a:t>C</a:t>
              </a:r>
              <a:r>
                <a:rPr kumimoji="1" lang="zh-CN" altLang="en-US" sz="4000" b="1" dirty="0">
                  <a:latin typeface="黑体" pitchFamily="49" charset="-122"/>
                  <a:ea typeface="黑体" pitchFamily="49" charset="-122"/>
                </a:rPr>
                <a:t>．水的比热大  </a:t>
              </a:r>
              <a:r>
                <a:rPr kumimoji="1" lang="en-US" altLang="zh-CN" sz="4000" b="1" dirty="0">
                  <a:latin typeface="黑体" pitchFamily="49" charset="-122"/>
                  <a:ea typeface="黑体" pitchFamily="49" charset="-122"/>
                </a:rPr>
                <a:t>D</a:t>
              </a:r>
              <a:r>
                <a:rPr kumimoji="1" lang="zh-CN" altLang="en-US" sz="4000" b="1" dirty="0">
                  <a:latin typeface="黑体" pitchFamily="49" charset="-122"/>
                  <a:ea typeface="黑体" pitchFamily="49" charset="-122"/>
                </a:rPr>
                <a:t>．水的沸点高</a:t>
              </a:r>
            </a:p>
            <a:p>
              <a:pPr eaLnBrk="0" hangingPunct="0"/>
              <a:endParaRPr kumimoji="1" lang="en-US" altLang="zh-CN" sz="4000" b="1" dirty="0">
                <a:latin typeface="黑体" pitchFamily="49" charset="-122"/>
                <a:ea typeface="黑体" pitchFamily="49" charset="-122"/>
              </a:endParaRPr>
            </a:p>
          </p:txBody>
        </p:sp>
        <p:sp>
          <p:nvSpPr>
            <p:cNvPr id="23555" name="Rectangle 3"/>
            <p:cNvSpPr>
              <a:spLocks noChangeArrowheads="1"/>
            </p:cNvSpPr>
            <p:nvPr/>
          </p:nvSpPr>
          <p:spPr bwMode="auto">
            <a:xfrm>
              <a:off x="0" y="0"/>
              <a:ext cx="5184" cy="54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7">
                  <a:solidFill>
                    <a:srgbClr val="A0A0A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</p:grpSp>
      <p:grpSp>
        <p:nvGrpSpPr>
          <p:cNvPr id="23559" name="Group 7"/>
          <p:cNvGrpSpPr>
            <a:grpSpLocks/>
          </p:cNvGrpSpPr>
          <p:nvPr/>
        </p:nvGrpSpPr>
        <p:grpSpPr bwMode="auto">
          <a:xfrm>
            <a:off x="303213" y="3698875"/>
            <a:ext cx="8229600" cy="161925"/>
            <a:chOff x="0" y="0"/>
            <a:chExt cx="5184" cy="374"/>
          </a:xfrm>
        </p:grpSpPr>
        <p:sp>
          <p:nvSpPr>
            <p:cNvPr id="23557" name="Rectangle 5"/>
            <p:cNvSpPr>
              <a:spLocks noChangeArrowheads="1"/>
            </p:cNvSpPr>
            <p:nvPr/>
          </p:nvSpPr>
          <p:spPr bwMode="auto">
            <a:xfrm>
              <a:off x="0" y="0"/>
              <a:ext cx="5184" cy="374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r>
                <a:rPr kumimoji="1" lang="en-US" altLang="zh-CN" sz="4000" b="1">
                  <a:latin typeface="黑体" pitchFamily="49" charset="-122"/>
                  <a:ea typeface="黑体" pitchFamily="49" charset="-122"/>
                </a:rPr>
                <a:t>【</a:t>
              </a:r>
              <a:r>
                <a:rPr kumimoji="1" lang="zh-CN" altLang="en-US" sz="4000" b="1">
                  <a:latin typeface="黑体" pitchFamily="49" charset="-122"/>
                  <a:ea typeface="黑体" pitchFamily="49" charset="-122"/>
                </a:rPr>
                <a:t>答案</a:t>
              </a:r>
              <a:r>
                <a:rPr kumimoji="1" lang="en-US" altLang="zh-CN" sz="4000" b="1">
                  <a:latin typeface="黑体" pitchFamily="49" charset="-122"/>
                  <a:ea typeface="黑体" pitchFamily="49" charset="-122"/>
                </a:rPr>
                <a:t>】</a:t>
              </a:r>
              <a:r>
                <a:rPr kumimoji="1" lang="zh-CN" altLang="en-US" sz="4000" b="1">
                  <a:latin typeface="黑体" pitchFamily="49" charset="-122"/>
                  <a:ea typeface="黑体" pitchFamily="49" charset="-122"/>
                </a:rPr>
                <a:t>选项</a:t>
              </a:r>
              <a:r>
                <a:rPr kumimoji="1" lang="en-US" altLang="zh-CN" sz="4000" b="1">
                  <a:latin typeface="黑体" pitchFamily="49" charset="-122"/>
                  <a:ea typeface="黑体" pitchFamily="49" charset="-122"/>
                </a:rPr>
                <a:t>C</a:t>
              </a:r>
              <a:r>
                <a:rPr kumimoji="1" lang="zh-CN" altLang="en-US" sz="4000" b="1">
                  <a:latin typeface="黑体" pitchFamily="49" charset="-122"/>
                  <a:ea typeface="黑体" pitchFamily="49" charset="-122"/>
                </a:rPr>
                <a:t>正确．因为水的比热较大，在降低相同的温度条件下，可以释放更多的热量．</a:t>
              </a:r>
            </a:p>
            <a:p>
              <a:pPr eaLnBrk="0" hangingPunct="0"/>
              <a:endParaRPr kumimoji="1" lang="en-US" altLang="zh-CN" sz="4000" b="1">
                <a:latin typeface="黑体" pitchFamily="49" charset="-122"/>
                <a:ea typeface="黑体" pitchFamily="49" charset="-122"/>
              </a:endParaRPr>
            </a:p>
          </p:txBody>
        </p:sp>
        <p:sp>
          <p:nvSpPr>
            <p:cNvPr id="23558" name="Rectangle 6"/>
            <p:cNvSpPr>
              <a:spLocks noChangeArrowheads="1"/>
            </p:cNvSpPr>
            <p:nvPr/>
          </p:nvSpPr>
          <p:spPr bwMode="auto">
            <a:xfrm>
              <a:off x="0" y="0"/>
              <a:ext cx="5184" cy="37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7">
                  <a:solidFill>
                    <a:srgbClr val="A0A0A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5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4580" name="Group 4"/>
          <p:cNvGrpSpPr>
            <a:grpSpLocks/>
          </p:cNvGrpSpPr>
          <p:nvPr/>
        </p:nvGrpSpPr>
        <p:grpSpPr bwMode="auto">
          <a:xfrm>
            <a:off x="87313" y="477838"/>
            <a:ext cx="8805862" cy="142875"/>
            <a:chOff x="0" y="0"/>
            <a:chExt cx="5184" cy="718"/>
          </a:xfrm>
        </p:grpSpPr>
        <p:sp>
          <p:nvSpPr>
            <p:cNvPr id="24578" name="Rectangle 2"/>
            <p:cNvSpPr>
              <a:spLocks noChangeArrowheads="1"/>
            </p:cNvSpPr>
            <p:nvPr/>
          </p:nvSpPr>
          <p:spPr bwMode="auto">
            <a:xfrm>
              <a:off x="0" y="0"/>
              <a:ext cx="5184" cy="718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r>
                <a:rPr kumimoji="1" lang="zh-CN" altLang="en-US" sz="4000" b="1" dirty="0">
                  <a:latin typeface="Times New Roman" pitchFamily="18" charset="0"/>
                  <a:ea typeface="黑体" pitchFamily="49" charset="-122"/>
                </a:rPr>
                <a:t>例</a:t>
              </a:r>
              <a:r>
                <a:rPr kumimoji="1" lang="en-US" altLang="zh-CN" sz="4000" b="1" dirty="0">
                  <a:latin typeface="Times New Roman" pitchFamily="18" charset="0"/>
                  <a:ea typeface="黑体" pitchFamily="49" charset="-122"/>
                </a:rPr>
                <a:t>3</a:t>
              </a:r>
              <a:r>
                <a:rPr kumimoji="1" lang="zh-CN" altLang="en-US" sz="4000" b="1" dirty="0">
                  <a:latin typeface="Times New Roman" pitchFamily="18" charset="0"/>
                  <a:ea typeface="黑体" pitchFamily="49" charset="-122"/>
                </a:rPr>
                <a:t>、关于温度、热量、比热容，下列说法中正确的是 </a:t>
              </a:r>
              <a:r>
                <a:rPr kumimoji="1" lang="en-US" altLang="zh-CN" sz="4000" b="1" dirty="0">
                  <a:latin typeface="Times New Roman" pitchFamily="18" charset="0"/>
                  <a:ea typeface="黑体" pitchFamily="49" charset="-122"/>
                </a:rPr>
                <a:t>(      )</a:t>
              </a:r>
            </a:p>
            <a:p>
              <a:pPr eaLnBrk="0" hangingPunct="0"/>
              <a:r>
                <a:rPr kumimoji="1" lang="en-US" altLang="zh-CN" sz="4000" b="1" dirty="0">
                  <a:latin typeface="Times New Roman" pitchFamily="18" charset="0"/>
                  <a:ea typeface="黑体" pitchFamily="49" charset="-122"/>
                </a:rPr>
                <a:t>A</a:t>
              </a:r>
              <a:r>
                <a:rPr kumimoji="1" lang="zh-CN" altLang="en-US" sz="4000" b="1" dirty="0">
                  <a:latin typeface="Times New Roman" pitchFamily="18" charset="0"/>
                  <a:ea typeface="黑体" pitchFamily="49" charset="-122"/>
                </a:rPr>
                <a:t>．温度越高的物体具有的热量越多</a:t>
              </a:r>
            </a:p>
            <a:p>
              <a:pPr eaLnBrk="0" hangingPunct="0"/>
              <a:r>
                <a:rPr kumimoji="1" lang="en-US" altLang="zh-CN" sz="4000" b="1" dirty="0">
                  <a:latin typeface="Times New Roman" pitchFamily="18" charset="0"/>
                  <a:ea typeface="黑体" pitchFamily="49" charset="-122"/>
                </a:rPr>
                <a:t>B</a:t>
              </a:r>
              <a:r>
                <a:rPr kumimoji="1" lang="zh-CN" altLang="en-US" sz="4000" b="1" dirty="0">
                  <a:latin typeface="Times New Roman" pitchFamily="18" charset="0"/>
                  <a:ea typeface="黑体" pitchFamily="49" charset="-122"/>
                </a:rPr>
                <a:t>．温度越高的物体的比热容越大</a:t>
              </a:r>
            </a:p>
            <a:p>
              <a:pPr eaLnBrk="0" hangingPunct="0"/>
              <a:r>
                <a:rPr kumimoji="1" lang="en-US" altLang="zh-CN" sz="4000" b="1" dirty="0">
                  <a:latin typeface="Times New Roman" pitchFamily="18" charset="0"/>
                  <a:ea typeface="黑体" pitchFamily="49" charset="-122"/>
                </a:rPr>
                <a:t>C</a:t>
              </a:r>
              <a:r>
                <a:rPr kumimoji="1" lang="zh-CN" altLang="en-US" sz="4000" b="1" dirty="0">
                  <a:latin typeface="Times New Roman" pitchFamily="18" charset="0"/>
                  <a:ea typeface="黑体" pitchFamily="49" charset="-122"/>
                </a:rPr>
                <a:t>．吸收的热量越多，物质的比热容越大</a:t>
              </a:r>
            </a:p>
            <a:p>
              <a:pPr eaLnBrk="0" hangingPunct="0"/>
              <a:r>
                <a:rPr kumimoji="1" lang="en-US" altLang="zh-CN" sz="4000" b="1" dirty="0">
                  <a:latin typeface="Times New Roman" pitchFamily="18" charset="0"/>
                  <a:ea typeface="黑体" pitchFamily="49" charset="-122"/>
                </a:rPr>
                <a:t>D</a:t>
              </a:r>
              <a:r>
                <a:rPr kumimoji="1" lang="zh-CN" altLang="en-US" sz="4000" b="1" dirty="0">
                  <a:latin typeface="Times New Roman" pitchFamily="18" charset="0"/>
                  <a:ea typeface="黑体" pitchFamily="49" charset="-122"/>
                </a:rPr>
                <a:t>．物体吸收了热量，温度不一定升高</a:t>
              </a:r>
            </a:p>
          </p:txBody>
        </p:sp>
        <p:sp>
          <p:nvSpPr>
            <p:cNvPr id="24579" name="Rectangle 3"/>
            <p:cNvSpPr>
              <a:spLocks noChangeArrowheads="1"/>
            </p:cNvSpPr>
            <p:nvPr/>
          </p:nvSpPr>
          <p:spPr bwMode="auto">
            <a:xfrm>
              <a:off x="0" y="0"/>
              <a:ext cx="5184" cy="71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7">
                  <a:solidFill>
                    <a:srgbClr val="A0A0A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</p:grpSp>
      <p:sp>
        <p:nvSpPr>
          <p:cNvPr id="24581" name="Text Box 5"/>
          <p:cNvSpPr txBox="1">
            <a:spLocks noChangeArrowheads="1"/>
          </p:cNvSpPr>
          <p:nvPr/>
        </p:nvSpPr>
        <p:spPr bwMode="auto">
          <a:xfrm>
            <a:off x="5508625" y="1052513"/>
            <a:ext cx="936625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4000" b="1">
                <a:solidFill>
                  <a:srgbClr val="FF0000"/>
                </a:solidFill>
                <a:latin typeface="Times New Roman" pitchFamily="18" charset="0"/>
              </a:rPr>
              <a:t>D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45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45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81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8" name="Rectangle 4"/>
          <p:cNvSpPr>
            <a:spLocks noChangeArrowheads="1"/>
          </p:cNvSpPr>
          <p:nvPr/>
        </p:nvSpPr>
        <p:spPr bwMode="auto">
          <a:xfrm>
            <a:off x="323850" y="1592263"/>
            <a:ext cx="8532813" cy="3381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r>
              <a:rPr kumimoji="1" lang="zh-CN" altLang="en-US" sz="5400" b="1">
                <a:solidFill>
                  <a:schemeClr val="accent2"/>
                </a:solidFill>
                <a:latin typeface="Arial" pitchFamily="34" charset="0"/>
              </a:rPr>
              <a:t>例</a:t>
            </a:r>
            <a:r>
              <a:rPr kumimoji="1" lang="en-US" altLang="zh-CN" sz="5400" b="1">
                <a:solidFill>
                  <a:schemeClr val="accent2"/>
                </a:solidFill>
                <a:latin typeface="Arial" pitchFamily="34" charset="0"/>
              </a:rPr>
              <a:t>3</a:t>
            </a:r>
            <a:r>
              <a:rPr kumimoji="1" lang="zh-CN" altLang="en-US" sz="5400" b="1">
                <a:latin typeface="Arial" pitchFamily="34" charset="0"/>
              </a:rPr>
              <a:t>．质量为</a:t>
            </a:r>
            <a:r>
              <a:rPr kumimoji="1" lang="en-US" altLang="zh-CN" sz="5400" b="1">
                <a:latin typeface="Arial" pitchFamily="34" charset="0"/>
              </a:rPr>
              <a:t>2</a:t>
            </a:r>
            <a:r>
              <a:rPr kumimoji="1" lang="zh-CN" altLang="en-US" sz="5400" b="1">
                <a:latin typeface="Arial" pitchFamily="34" charset="0"/>
              </a:rPr>
              <a:t>千克，温度为</a:t>
            </a:r>
            <a:r>
              <a:rPr kumimoji="1" lang="en-US" altLang="zh-CN" sz="5400" b="1">
                <a:latin typeface="Arial" pitchFamily="34" charset="0"/>
              </a:rPr>
              <a:t>20℃</a:t>
            </a:r>
            <a:r>
              <a:rPr kumimoji="1" lang="zh-CN" altLang="en-US" sz="5400" b="1">
                <a:latin typeface="Arial" pitchFamily="34" charset="0"/>
              </a:rPr>
              <a:t>的水，吸收</a:t>
            </a:r>
            <a:r>
              <a:rPr kumimoji="1" lang="en-US" altLang="zh-CN" sz="5400" b="1">
                <a:latin typeface="Arial" pitchFamily="34" charset="0"/>
              </a:rPr>
              <a:t>8.4 × 10</a:t>
            </a:r>
            <a:r>
              <a:rPr kumimoji="1" lang="en-US" altLang="zh-CN" sz="5400" b="1" baseline="30000">
                <a:latin typeface="Arial" pitchFamily="34" charset="0"/>
              </a:rPr>
              <a:t>4</a:t>
            </a:r>
            <a:r>
              <a:rPr kumimoji="1" lang="en-US" altLang="zh-CN" sz="5400" b="1">
                <a:latin typeface="Arial" pitchFamily="34" charset="0"/>
              </a:rPr>
              <a:t> J</a:t>
            </a:r>
            <a:r>
              <a:rPr kumimoji="1" lang="zh-CN" altLang="en-US" sz="5400" b="1">
                <a:latin typeface="Arial" pitchFamily="34" charset="0"/>
              </a:rPr>
              <a:t>的热量的，温度升高了多少摄氏度？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73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73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3" name="Rectangle 5"/>
          <p:cNvSpPr>
            <a:spLocks noChangeArrowheads="1"/>
          </p:cNvSpPr>
          <p:nvPr/>
        </p:nvSpPr>
        <p:spPr bwMode="auto">
          <a:xfrm>
            <a:off x="0" y="1574800"/>
            <a:ext cx="8532813" cy="4203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r>
              <a:rPr kumimoji="1" lang="zh-CN" altLang="en-US" sz="5400" b="1">
                <a:latin typeface="Arial" pitchFamily="34" charset="0"/>
              </a:rPr>
              <a:t>例</a:t>
            </a:r>
            <a:r>
              <a:rPr kumimoji="1" lang="en-US" altLang="zh-CN" sz="5400" b="1">
                <a:latin typeface="Arial" pitchFamily="34" charset="0"/>
              </a:rPr>
              <a:t>4</a:t>
            </a:r>
            <a:r>
              <a:rPr kumimoji="1" lang="zh-CN" altLang="en-US" sz="5400" b="1">
                <a:latin typeface="Arial" pitchFamily="34" charset="0"/>
              </a:rPr>
              <a:t>．质量为</a:t>
            </a:r>
            <a:r>
              <a:rPr kumimoji="1" lang="en-US" altLang="zh-CN" sz="5400" b="1">
                <a:latin typeface="Arial" pitchFamily="34" charset="0"/>
              </a:rPr>
              <a:t>2</a:t>
            </a:r>
            <a:r>
              <a:rPr kumimoji="1" lang="zh-CN" altLang="en-US" sz="5400" b="1">
                <a:latin typeface="Arial" pitchFamily="34" charset="0"/>
              </a:rPr>
              <a:t>千克，温度为</a:t>
            </a:r>
            <a:r>
              <a:rPr kumimoji="1" lang="en-US" altLang="zh-CN" sz="5400" b="1">
                <a:latin typeface="Arial" pitchFamily="34" charset="0"/>
              </a:rPr>
              <a:t>20℃</a:t>
            </a:r>
            <a:r>
              <a:rPr kumimoji="1" lang="zh-CN" altLang="en-US" sz="5400" b="1">
                <a:latin typeface="Arial" pitchFamily="34" charset="0"/>
              </a:rPr>
              <a:t>的水，吸收</a:t>
            </a:r>
            <a:r>
              <a:rPr kumimoji="1" lang="en-US" altLang="zh-CN" sz="5400" b="1">
                <a:latin typeface="Arial" pitchFamily="34" charset="0"/>
              </a:rPr>
              <a:t>1.68 × 10</a:t>
            </a:r>
            <a:r>
              <a:rPr kumimoji="1" lang="en-US" altLang="zh-CN" sz="5400" b="1" baseline="30000">
                <a:latin typeface="Arial" pitchFamily="34" charset="0"/>
              </a:rPr>
              <a:t>5</a:t>
            </a:r>
            <a:r>
              <a:rPr kumimoji="1" lang="en-US" altLang="zh-CN" sz="5400" b="1">
                <a:latin typeface="Arial" pitchFamily="34" charset="0"/>
              </a:rPr>
              <a:t> J</a:t>
            </a:r>
            <a:r>
              <a:rPr kumimoji="1" lang="zh-CN" altLang="en-US" sz="5400" b="1">
                <a:latin typeface="Arial" pitchFamily="34" charset="0"/>
              </a:rPr>
              <a:t>的热量的，温度升高到多少摄氏度</a:t>
            </a:r>
            <a:r>
              <a:rPr kumimoji="1" lang="en-US" altLang="zh-CN" sz="5400" b="1">
                <a:latin typeface="Arial" pitchFamily="34" charset="0"/>
              </a:rPr>
              <a:t>?</a:t>
            </a:r>
          </a:p>
          <a:p>
            <a:r>
              <a:rPr kumimoji="1" lang="zh-CN" altLang="en-US" sz="5400" b="1">
                <a:latin typeface="Arial" pitchFamily="34" charset="0"/>
              </a:rPr>
              <a:t>　　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83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83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6" name="Rectangle 4"/>
          <p:cNvSpPr>
            <a:spLocks noChangeArrowheads="1"/>
          </p:cNvSpPr>
          <p:nvPr/>
        </p:nvSpPr>
        <p:spPr bwMode="auto">
          <a:xfrm>
            <a:off x="179388" y="2255838"/>
            <a:ext cx="8964612" cy="2559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r>
              <a:rPr kumimoji="1" lang="zh-CN" altLang="en-US" sz="5400" b="1">
                <a:latin typeface="Arial" pitchFamily="34" charset="0"/>
              </a:rPr>
              <a:t>例</a:t>
            </a:r>
            <a:r>
              <a:rPr kumimoji="1" lang="en-US" altLang="zh-CN" sz="5400" b="1">
                <a:latin typeface="Arial" pitchFamily="34" charset="0"/>
              </a:rPr>
              <a:t>5</a:t>
            </a:r>
            <a:r>
              <a:rPr kumimoji="1" lang="zh-CN" altLang="en-US" sz="5400" b="1">
                <a:latin typeface="Arial" pitchFamily="34" charset="0"/>
              </a:rPr>
              <a:t>．温度为</a:t>
            </a:r>
            <a:r>
              <a:rPr kumimoji="1" lang="en-US" altLang="zh-CN" sz="5400" b="1">
                <a:latin typeface="Arial" pitchFamily="34" charset="0"/>
              </a:rPr>
              <a:t>20℃</a:t>
            </a:r>
            <a:r>
              <a:rPr kumimoji="1" lang="zh-CN" altLang="en-US" sz="5400" b="1">
                <a:latin typeface="Arial" pitchFamily="34" charset="0"/>
              </a:rPr>
              <a:t>的水，吸收</a:t>
            </a:r>
            <a:r>
              <a:rPr kumimoji="1" lang="en-US" altLang="zh-CN" sz="5400" b="1">
                <a:latin typeface="Arial" pitchFamily="34" charset="0"/>
              </a:rPr>
              <a:t>1.68 × 10</a:t>
            </a:r>
            <a:r>
              <a:rPr kumimoji="1" lang="en-US" altLang="zh-CN" sz="5400" b="1" baseline="30000">
                <a:latin typeface="Arial" pitchFamily="34" charset="0"/>
              </a:rPr>
              <a:t>5 </a:t>
            </a:r>
            <a:r>
              <a:rPr kumimoji="1" lang="en-US" altLang="zh-CN" sz="5400" b="1">
                <a:latin typeface="Arial" pitchFamily="34" charset="0"/>
              </a:rPr>
              <a:t>J</a:t>
            </a:r>
            <a:r>
              <a:rPr kumimoji="1" lang="zh-CN" altLang="en-US" sz="5400" b="1">
                <a:latin typeface="Arial" pitchFamily="34" charset="0"/>
              </a:rPr>
              <a:t>的热量，温度升高到</a:t>
            </a:r>
            <a:r>
              <a:rPr kumimoji="1" lang="en-US" altLang="zh-CN" sz="5400" b="1">
                <a:latin typeface="Arial" pitchFamily="34" charset="0"/>
              </a:rPr>
              <a:t>60℃,</a:t>
            </a:r>
            <a:r>
              <a:rPr kumimoji="1" lang="zh-CN" altLang="en-US" sz="5400" b="1">
                <a:latin typeface="Arial" pitchFamily="34" charset="0"/>
              </a:rPr>
              <a:t>水的质量是多少克</a:t>
            </a:r>
            <a:r>
              <a:rPr kumimoji="1" lang="en-US" altLang="zh-CN" sz="5400" b="1">
                <a:latin typeface="Arial" pitchFamily="34" charset="0"/>
              </a:rPr>
              <a:t>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45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45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40" name="Text Box 4"/>
          <p:cNvSpPr txBox="1">
            <a:spLocks noChangeArrowheads="1"/>
          </p:cNvSpPr>
          <p:nvPr/>
        </p:nvSpPr>
        <p:spPr bwMode="auto">
          <a:xfrm>
            <a:off x="250824" y="333375"/>
            <a:ext cx="8281615" cy="6134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rgbClr val="FF0000"/>
                </a:solidFill>
                <a:latin typeface="Arial" pitchFamily="34" charset="0"/>
              </a:rPr>
              <a:t>例</a:t>
            </a:r>
            <a:r>
              <a:rPr lang="en-US" altLang="zh-CN" sz="3600" b="1" dirty="0">
                <a:solidFill>
                  <a:srgbClr val="FF0000"/>
                </a:solidFill>
                <a:latin typeface="Arial" pitchFamily="34" charset="0"/>
              </a:rPr>
              <a:t>6</a:t>
            </a:r>
            <a:r>
              <a:rPr lang="en-US" altLang="zh-CN" sz="3600" b="1" dirty="0">
                <a:latin typeface="Arial" pitchFamily="34" charset="0"/>
              </a:rPr>
              <a:t>   </a:t>
            </a:r>
            <a:r>
              <a:rPr lang="zh-CN" altLang="en-US" sz="3600" b="1" dirty="0">
                <a:solidFill>
                  <a:srgbClr val="0000CC"/>
                </a:solidFill>
                <a:latin typeface="Arial" pitchFamily="34" charset="0"/>
              </a:rPr>
              <a:t>初温相同的的铜和铅</a:t>
            </a:r>
            <a:r>
              <a:rPr lang="en-US" altLang="zh-CN" sz="3600" b="1" dirty="0">
                <a:solidFill>
                  <a:srgbClr val="0000CC"/>
                </a:solidFill>
                <a:latin typeface="Arial" pitchFamily="34" charset="0"/>
              </a:rPr>
              <a:t>,</a:t>
            </a:r>
            <a:r>
              <a:rPr lang="zh-CN" altLang="en-US" sz="3600" b="1" dirty="0">
                <a:solidFill>
                  <a:srgbClr val="0000CC"/>
                </a:solidFill>
                <a:latin typeface="Arial" pitchFamily="34" charset="0"/>
              </a:rPr>
              <a:t>它们的比热容之比是</a:t>
            </a:r>
            <a:r>
              <a:rPr lang="en-US" altLang="zh-CN" sz="3600" b="1" dirty="0">
                <a:solidFill>
                  <a:srgbClr val="0000CC"/>
                </a:solidFill>
                <a:latin typeface="Arial" pitchFamily="34" charset="0"/>
              </a:rPr>
              <a:t>3 </a:t>
            </a:r>
            <a:r>
              <a:rPr lang="zh-CN" altLang="en-US" sz="3600" b="1" dirty="0">
                <a:solidFill>
                  <a:srgbClr val="0000CC"/>
                </a:solidFill>
                <a:latin typeface="Arial" pitchFamily="34" charset="0"/>
              </a:rPr>
              <a:t>：</a:t>
            </a:r>
            <a:r>
              <a:rPr lang="en-US" altLang="zh-CN" sz="3600" b="1" dirty="0">
                <a:solidFill>
                  <a:srgbClr val="0000CC"/>
                </a:solidFill>
                <a:latin typeface="Arial" pitchFamily="34" charset="0"/>
              </a:rPr>
              <a:t>1,</a:t>
            </a:r>
            <a:r>
              <a:rPr lang="zh-CN" altLang="en-US" sz="3600" b="1" dirty="0">
                <a:solidFill>
                  <a:srgbClr val="0000CC"/>
                </a:solidFill>
                <a:latin typeface="Arial" pitchFamily="34" charset="0"/>
              </a:rPr>
              <a:t>质量之比是</a:t>
            </a:r>
            <a:r>
              <a:rPr lang="en-US" altLang="zh-CN" sz="3600" b="1" dirty="0">
                <a:solidFill>
                  <a:srgbClr val="0000CC"/>
                </a:solidFill>
                <a:latin typeface="Arial" pitchFamily="34" charset="0"/>
              </a:rPr>
              <a:t>2 </a:t>
            </a:r>
            <a:r>
              <a:rPr lang="zh-CN" altLang="en-US" sz="3600" b="1" dirty="0">
                <a:solidFill>
                  <a:srgbClr val="0000CC"/>
                </a:solidFill>
                <a:latin typeface="Arial" pitchFamily="34" charset="0"/>
              </a:rPr>
              <a:t>： </a:t>
            </a:r>
            <a:r>
              <a:rPr lang="en-US" altLang="zh-CN" sz="3600" b="1" dirty="0">
                <a:solidFill>
                  <a:srgbClr val="0000CC"/>
                </a:solidFill>
                <a:latin typeface="Arial" pitchFamily="34" charset="0"/>
              </a:rPr>
              <a:t>3.</a:t>
            </a:r>
            <a:r>
              <a:rPr lang="zh-CN" altLang="en-US" sz="3600" b="1" dirty="0">
                <a:solidFill>
                  <a:srgbClr val="0000CC"/>
                </a:solidFill>
                <a:latin typeface="Arial" pitchFamily="34" charset="0"/>
              </a:rPr>
              <a:t>若它们吸收相等的热量</a:t>
            </a:r>
            <a:r>
              <a:rPr lang="en-US" altLang="zh-CN" sz="3600" b="1" dirty="0">
                <a:solidFill>
                  <a:srgbClr val="0000CC"/>
                </a:solidFill>
                <a:latin typeface="Arial" pitchFamily="34" charset="0"/>
              </a:rPr>
              <a:t>,</a:t>
            </a:r>
            <a:r>
              <a:rPr lang="zh-CN" altLang="en-US" sz="3600" b="1" dirty="0">
                <a:solidFill>
                  <a:srgbClr val="0000CC"/>
                </a:solidFill>
                <a:latin typeface="Arial" pitchFamily="34" charset="0"/>
              </a:rPr>
              <a:t>铜升高的温度与铅升高的温度之比是多少</a:t>
            </a:r>
            <a:r>
              <a:rPr lang="en-US" altLang="zh-CN" sz="3600" b="1" dirty="0">
                <a:solidFill>
                  <a:srgbClr val="0000CC"/>
                </a:solidFill>
                <a:latin typeface="Arial" pitchFamily="34" charset="0"/>
              </a:rPr>
              <a:t>?</a:t>
            </a:r>
          </a:p>
          <a:p>
            <a:pPr>
              <a:spcBef>
                <a:spcPct val="50000"/>
              </a:spcBef>
            </a:pPr>
            <a:r>
              <a:rPr kumimoji="1" lang="zh-CN" altLang="en-US" sz="3600" b="1" dirty="0">
                <a:solidFill>
                  <a:srgbClr val="FF0000"/>
                </a:solidFill>
                <a:latin typeface="Arial" pitchFamily="34" charset="0"/>
              </a:rPr>
              <a:t>解</a:t>
            </a:r>
            <a:r>
              <a:rPr kumimoji="1" lang="en-US" altLang="zh-CN" sz="3600" b="1" dirty="0">
                <a:solidFill>
                  <a:srgbClr val="FF0000"/>
                </a:solidFill>
                <a:latin typeface="Arial" pitchFamily="34" charset="0"/>
              </a:rPr>
              <a:t>:</a:t>
            </a:r>
          </a:p>
          <a:p>
            <a:pPr>
              <a:spcBef>
                <a:spcPct val="50000"/>
              </a:spcBef>
            </a:pPr>
            <a:r>
              <a:rPr kumimoji="1" lang="en-US" altLang="zh-CN" sz="3600" b="1" dirty="0">
                <a:solidFill>
                  <a:srgbClr val="FF0000"/>
                </a:solidFill>
                <a:latin typeface="Arial" pitchFamily="34" charset="0"/>
              </a:rPr>
              <a:t>C</a:t>
            </a:r>
            <a:r>
              <a:rPr kumimoji="1" lang="en-US" altLang="zh-CN" sz="3600" b="1" baseline="-25000" dirty="0">
                <a:solidFill>
                  <a:srgbClr val="FF0000"/>
                </a:solidFill>
                <a:latin typeface="Arial" pitchFamily="34" charset="0"/>
              </a:rPr>
              <a:t>1</a:t>
            </a:r>
            <a:r>
              <a:rPr kumimoji="1" lang="en-US" altLang="zh-CN" sz="3600" b="1" dirty="0">
                <a:solidFill>
                  <a:srgbClr val="FF0000"/>
                </a:solidFill>
                <a:latin typeface="Arial" pitchFamily="34" charset="0"/>
              </a:rPr>
              <a:t> </a:t>
            </a:r>
            <a:r>
              <a:rPr lang="zh-CN" altLang="en-US" sz="3600" b="1" dirty="0">
                <a:solidFill>
                  <a:srgbClr val="FF0000"/>
                </a:solidFill>
                <a:latin typeface="Arial" pitchFamily="34" charset="0"/>
              </a:rPr>
              <a:t>：</a:t>
            </a:r>
            <a:r>
              <a:rPr kumimoji="1" lang="zh-CN" altLang="en-US" sz="3600" b="1" dirty="0">
                <a:solidFill>
                  <a:srgbClr val="FF0000"/>
                </a:solidFill>
                <a:latin typeface="Arial" pitchFamily="34" charset="0"/>
              </a:rPr>
              <a:t> </a:t>
            </a:r>
            <a:r>
              <a:rPr kumimoji="1" lang="en-US" altLang="zh-CN" sz="3600" b="1" dirty="0">
                <a:solidFill>
                  <a:srgbClr val="FF0000"/>
                </a:solidFill>
                <a:latin typeface="Arial" pitchFamily="34" charset="0"/>
              </a:rPr>
              <a:t>C</a:t>
            </a:r>
            <a:r>
              <a:rPr kumimoji="1" lang="en-US" altLang="zh-CN" sz="3600" b="1" baseline="-25000" dirty="0">
                <a:solidFill>
                  <a:srgbClr val="FF0000"/>
                </a:solidFill>
                <a:latin typeface="Arial" pitchFamily="34" charset="0"/>
              </a:rPr>
              <a:t>2</a:t>
            </a:r>
            <a:r>
              <a:rPr kumimoji="1" lang="en-US" altLang="zh-CN" sz="3600" b="1" dirty="0">
                <a:solidFill>
                  <a:srgbClr val="FF0000"/>
                </a:solidFill>
                <a:latin typeface="Arial" pitchFamily="34" charset="0"/>
              </a:rPr>
              <a:t>= </a:t>
            </a:r>
            <a:r>
              <a:rPr lang="en-US" altLang="zh-CN" sz="3600" b="1" dirty="0">
                <a:solidFill>
                  <a:srgbClr val="FF0000"/>
                </a:solidFill>
                <a:latin typeface="Arial" pitchFamily="34" charset="0"/>
              </a:rPr>
              <a:t>3 </a:t>
            </a:r>
            <a:r>
              <a:rPr lang="zh-CN" altLang="en-US" sz="3600" b="1" dirty="0">
                <a:solidFill>
                  <a:srgbClr val="FF0000"/>
                </a:solidFill>
                <a:latin typeface="Arial" pitchFamily="34" charset="0"/>
              </a:rPr>
              <a:t>：</a:t>
            </a:r>
            <a:r>
              <a:rPr lang="en-US" altLang="zh-CN" sz="3600" b="1" dirty="0">
                <a:solidFill>
                  <a:srgbClr val="FF0000"/>
                </a:solidFill>
                <a:latin typeface="Arial" pitchFamily="34" charset="0"/>
              </a:rPr>
              <a:t>1      m </a:t>
            </a:r>
            <a:r>
              <a:rPr lang="en-US" altLang="zh-CN" sz="3600" b="1" baseline="-25000" dirty="0">
                <a:solidFill>
                  <a:srgbClr val="FF0000"/>
                </a:solidFill>
                <a:latin typeface="Arial" pitchFamily="34" charset="0"/>
              </a:rPr>
              <a:t>1</a:t>
            </a:r>
            <a:r>
              <a:rPr lang="zh-CN" altLang="en-US" sz="3600" b="1" dirty="0">
                <a:solidFill>
                  <a:srgbClr val="FF0000"/>
                </a:solidFill>
                <a:latin typeface="Arial" pitchFamily="34" charset="0"/>
              </a:rPr>
              <a:t>：</a:t>
            </a:r>
            <a:r>
              <a:rPr lang="en-US" altLang="zh-CN" sz="3600" b="1" dirty="0">
                <a:solidFill>
                  <a:srgbClr val="FF0000"/>
                </a:solidFill>
                <a:latin typeface="Arial" pitchFamily="34" charset="0"/>
              </a:rPr>
              <a:t>m</a:t>
            </a:r>
            <a:r>
              <a:rPr lang="en-US" altLang="zh-CN" sz="3600" b="1" baseline="-25000" dirty="0">
                <a:solidFill>
                  <a:srgbClr val="FF0000"/>
                </a:solidFill>
                <a:latin typeface="Arial" pitchFamily="34" charset="0"/>
              </a:rPr>
              <a:t>2</a:t>
            </a:r>
            <a:r>
              <a:rPr lang="en-US" altLang="zh-CN" sz="3600" b="1" dirty="0">
                <a:solidFill>
                  <a:srgbClr val="FF0000"/>
                </a:solidFill>
                <a:latin typeface="Arial" pitchFamily="34" charset="0"/>
              </a:rPr>
              <a:t>= 2 </a:t>
            </a:r>
            <a:r>
              <a:rPr lang="zh-CN" altLang="en-US" sz="3600" b="1" dirty="0">
                <a:solidFill>
                  <a:srgbClr val="FF0000"/>
                </a:solidFill>
                <a:latin typeface="Arial" pitchFamily="34" charset="0"/>
              </a:rPr>
              <a:t>：</a:t>
            </a:r>
            <a:r>
              <a:rPr lang="en-US" altLang="zh-CN" sz="3600" b="1" dirty="0">
                <a:solidFill>
                  <a:srgbClr val="FF0000"/>
                </a:solidFill>
                <a:latin typeface="Arial" pitchFamily="34" charset="0"/>
              </a:rPr>
              <a:t>3 </a:t>
            </a:r>
          </a:p>
          <a:p>
            <a:pPr>
              <a:spcBef>
                <a:spcPct val="50000"/>
              </a:spcBef>
            </a:pPr>
            <a:r>
              <a:rPr lang="en-US" altLang="zh-CN" sz="3600" b="1" dirty="0">
                <a:solidFill>
                  <a:srgbClr val="FF0000"/>
                </a:solidFill>
                <a:latin typeface="Arial" pitchFamily="34" charset="0"/>
              </a:rPr>
              <a:t> Q </a:t>
            </a:r>
            <a:r>
              <a:rPr lang="en-US" altLang="zh-CN" sz="3600" b="1" baseline="-25000" dirty="0">
                <a:solidFill>
                  <a:srgbClr val="FF0000"/>
                </a:solidFill>
                <a:latin typeface="Arial" pitchFamily="34" charset="0"/>
              </a:rPr>
              <a:t>1</a:t>
            </a:r>
            <a:r>
              <a:rPr lang="zh-CN" altLang="en-US" sz="3600" b="1" dirty="0">
                <a:solidFill>
                  <a:srgbClr val="FF0000"/>
                </a:solidFill>
                <a:latin typeface="Arial" pitchFamily="34" charset="0"/>
              </a:rPr>
              <a:t>：</a:t>
            </a:r>
            <a:r>
              <a:rPr lang="en-US" altLang="zh-CN" sz="3600" b="1" dirty="0">
                <a:solidFill>
                  <a:srgbClr val="FF0000"/>
                </a:solidFill>
                <a:latin typeface="Arial" pitchFamily="34" charset="0"/>
              </a:rPr>
              <a:t>Q </a:t>
            </a:r>
            <a:r>
              <a:rPr lang="en-US" altLang="zh-CN" sz="3600" b="1" baseline="-25000" dirty="0">
                <a:solidFill>
                  <a:srgbClr val="FF0000"/>
                </a:solidFill>
                <a:latin typeface="Arial" pitchFamily="34" charset="0"/>
              </a:rPr>
              <a:t>2</a:t>
            </a:r>
            <a:r>
              <a:rPr lang="en-US" altLang="zh-CN" sz="3600" b="1" dirty="0">
                <a:solidFill>
                  <a:srgbClr val="FF0000"/>
                </a:solidFill>
                <a:latin typeface="Arial" pitchFamily="34" charset="0"/>
              </a:rPr>
              <a:t>=1 </a:t>
            </a:r>
            <a:r>
              <a:rPr lang="zh-CN" altLang="en-US" sz="3600" b="1" dirty="0">
                <a:solidFill>
                  <a:srgbClr val="FF0000"/>
                </a:solidFill>
                <a:latin typeface="Arial" pitchFamily="34" charset="0"/>
              </a:rPr>
              <a:t>：</a:t>
            </a:r>
            <a:r>
              <a:rPr lang="en-US" altLang="zh-CN" sz="3600" b="1" dirty="0">
                <a:solidFill>
                  <a:srgbClr val="FF0000"/>
                </a:solidFill>
                <a:latin typeface="Arial" pitchFamily="34" charset="0"/>
              </a:rPr>
              <a:t>1</a:t>
            </a:r>
          </a:p>
          <a:p>
            <a:pPr>
              <a:spcBef>
                <a:spcPct val="50000"/>
              </a:spcBef>
            </a:pPr>
            <a:r>
              <a:rPr kumimoji="1" lang="en-US" altLang="zh-CN" sz="3600" b="1" dirty="0">
                <a:solidFill>
                  <a:srgbClr val="0000CC"/>
                </a:solidFill>
                <a:latin typeface="Arial" pitchFamily="34" charset="0"/>
              </a:rPr>
              <a:t>△t</a:t>
            </a:r>
            <a:r>
              <a:rPr kumimoji="1" lang="en-US" altLang="zh-CN" sz="3600" b="1" baseline="-25000" dirty="0">
                <a:solidFill>
                  <a:srgbClr val="0000CC"/>
                </a:solidFill>
                <a:latin typeface="Arial" pitchFamily="34" charset="0"/>
              </a:rPr>
              <a:t>1</a:t>
            </a:r>
            <a:r>
              <a:rPr kumimoji="1" lang="en-US" altLang="zh-CN" sz="3600" b="1" dirty="0">
                <a:solidFill>
                  <a:srgbClr val="0000CC"/>
                </a:solidFill>
                <a:latin typeface="Arial" pitchFamily="34" charset="0"/>
              </a:rPr>
              <a:t> </a:t>
            </a:r>
            <a:r>
              <a:rPr lang="zh-CN" altLang="en-US" sz="3600" b="1" dirty="0">
                <a:solidFill>
                  <a:srgbClr val="0000CC"/>
                </a:solidFill>
                <a:latin typeface="Arial" pitchFamily="34" charset="0"/>
              </a:rPr>
              <a:t>：</a:t>
            </a:r>
            <a:r>
              <a:rPr kumimoji="1" lang="zh-CN" altLang="en-US" sz="3600" b="1" dirty="0">
                <a:solidFill>
                  <a:srgbClr val="0000CC"/>
                </a:solidFill>
                <a:latin typeface="Arial" pitchFamily="34" charset="0"/>
              </a:rPr>
              <a:t> △</a:t>
            </a:r>
            <a:r>
              <a:rPr kumimoji="1" lang="en-US" altLang="zh-CN" sz="3600" b="1" dirty="0">
                <a:solidFill>
                  <a:srgbClr val="0000CC"/>
                </a:solidFill>
                <a:latin typeface="Arial" pitchFamily="34" charset="0"/>
              </a:rPr>
              <a:t>t</a:t>
            </a:r>
            <a:r>
              <a:rPr kumimoji="1" lang="en-US" altLang="zh-CN" sz="3600" b="1" baseline="-25000" dirty="0">
                <a:solidFill>
                  <a:srgbClr val="0000CC"/>
                </a:solidFill>
                <a:latin typeface="Arial" pitchFamily="34" charset="0"/>
              </a:rPr>
              <a:t>2</a:t>
            </a:r>
            <a:r>
              <a:rPr kumimoji="1" lang="en-US" altLang="zh-CN" sz="3600" b="1" dirty="0">
                <a:solidFill>
                  <a:srgbClr val="0000CC"/>
                </a:solidFill>
                <a:latin typeface="Arial" pitchFamily="34" charset="0"/>
              </a:rPr>
              <a:t>= Q</a:t>
            </a:r>
            <a:r>
              <a:rPr kumimoji="1" lang="en-US" altLang="zh-CN" sz="3600" b="1" baseline="-25000" dirty="0">
                <a:solidFill>
                  <a:srgbClr val="0000CC"/>
                </a:solidFill>
                <a:latin typeface="Arial" pitchFamily="34" charset="0"/>
              </a:rPr>
              <a:t>1</a:t>
            </a:r>
            <a:r>
              <a:rPr kumimoji="1" lang="en-US" altLang="zh-CN" sz="3600" b="1" dirty="0">
                <a:solidFill>
                  <a:srgbClr val="0000CC"/>
                </a:solidFill>
                <a:latin typeface="Arial" pitchFamily="34" charset="0"/>
              </a:rPr>
              <a:t>/</a:t>
            </a:r>
            <a:r>
              <a:rPr kumimoji="1" lang="en-US" altLang="zh-CN" sz="3600" b="1" dirty="0">
                <a:latin typeface="Arial" pitchFamily="34" charset="0"/>
              </a:rPr>
              <a:t> c</a:t>
            </a:r>
            <a:r>
              <a:rPr kumimoji="1" lang="en-US" altLang="zh-CN" sz="3600" b="1" baseline="-25000" dirty="0">
                <a:latin typeface="Arial" pitchFamily="34" charset="0"/>
              </a:rPr>
              <a:t>1</a:t>
            </a:r>
            <a:r>
              <a:rPr kumimoji="1" lang="en-US" altLang="zh-CN" sz="3600" b="1" dirty="0">
                <a:latin typeface="Arial" pitchFamily="34" charset="0"/>
              </a:rPr>
              <a:t>m</a:t>
            </a:r>
            <a:r>
              <a:rPr kumimoji="1" lang="en-US" altLang="zh-CN" sz="3600" b="1" baseline="-25000" dirty="0">
                <a:latin typeface="Arial" pitchFamily="34" charset="0"/>
              </a:rPr>
              <a:t>1</a:t>
            </a:r>
            <a:r>
              <a:rPr kumimoji="1" lang="en-US" altLang="zh-CN" sz="3600" b="1" dirty="0">
                <a:latin typeface="Arial" pitchFamily="34" charset="0"/>
              </a:rPr>
              <a:t> </a:t>
            </a:r>
            <a:r>
              <a:rPr lang="zh-CN" altLang="en-US" sz="3600" b="1" dirty="0">
                <a:latin typeface="Arial" pitchFamily="34" charset="0"/>
              </a:rPr>
              <a:t>： </a:t>
            </a:r>
            <a:r>
              <a:rPr kumimoji="1" lang="en-US" altLang="zh-CN" sz="3600" b="1" dirty="0">
                <a:latin typeface="Arial" pitchFamily="34" charset="0"/>
              </a:rPr>
              <a:t>Q</a:t>
            </a:r>
            <a:r>
              <a:rPr kumimoji="1" lang="en-US" altLang="zh-CN" sz="3600" b="1" baseline="-25000" dirty="0">
                <a:latin typeface="Arial" pitchFamily="34" charset="0"/>
              </a:rPr>
              <a:t>2</a:t>
            </a:r>
            <a:r>
              <a:rPr kumimoji="1" lang="en-US" altLang="zh-CN" sz="3600" b="1" dirty="0">
                <a:latin typeface="Arial" pitchFamily="34" charset="0"/>
              </a:rPr>
              <a:t>/ c</a:t>
            </a:r>
            <a:r>
              <a:rPr kumimoji="1" lang="en-US" altLang="zh-CN" sz="3600" b="1" baseline="-25000" dirty="0">
                <a:latin typeface="Arial" pitchFamily="34" charset="0"/>
              </a:rPr>
              <a:t>2</a:t>
            </a:r>
            <a:r>
              <a:rPr kumimoji="1" lang="en-US" altLang="zh-CN" sz="3600" b="1" dirty="0">
                <a:latin typeface="Arial" pitchFamily="34" charset="0"/>
              </a:rPr>
              <a:t>m</a:t>
            </a:r>
            <a:r>
              <a:rPr kumimoji="1" lang="en-US" altLang="zh-CN" sz="3600" b="1" baseline="-25000" dirty="0">
                <a:latin typeface="Arial" pitchFamily="34" charset="0"/>
              </a:rPr>
              <a:t>2</a:t>
            </a:r>
            <a:r>
              <a:rPr kumimoji="1" lang="en-US" altLang="zh-CN" sz="3600" b="1" dirty="0">
                <a:latin typeface="Arial" pitchFamily="34" charset="0"/>
              </a:rPr>
              <a:t>          =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55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55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55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55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554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554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6554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554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6554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0" fill="hold"/>
                                        <p:tgtEl>
                                          <p:spTgt spid="6554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Text Box 2"/>
          <p:cNvSpPr txBox="1">
            <a:spLocks noChangeArrowheads="1"/>
          </p:cNvSpPr>
          <p:nvPr/>
        </p:nvSpPr>
        <p:spPr bwMode="auto">
          <a:xfrm>
            <a:off x="395288" y="620688"/>
            <a:ext cx="8424862" cy="5578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4000" b="1" dirty="0">
                <a:latin typeface="黑体" pitchFamily="49" charset="-122"/>
                <a:ea typeface="黑体" pitchFamily="49" charset="-122"/>
              </a:rPr>
              <a:t>例</a:t>
            </a:r>
            <a:r>
              <a:rPr kumimoji="1" lang="en-US" altLang="zh-CN" sz="4000" b="1" dirty="0">
                <a:latin typeface="黑体" pitchFamily="49" charset="-122"/>
                <a:ea typeface="黑体" pitchFamily="49" charset="-122"/>
              </a:rPr>
              <a:t>7</a:t>
            </a:r>
            <a:r>
              <a:rPr kumimoji="1" lang="zh-CN" altLang="en-US" sz="4000" b="1" dirty="0">
                <a:latin typeface="黑体" pitchFamily="49" charset="-122"/>
                <a:ea typeface="黑体" pitchFamily="49" charset="-122"/>
              </a:rPr>
              <a:t>、质量和初温都相同的铝块和水吸收了相同的热量后，将铝块投入水中，则（   </a:t>
            </a:r>
            <a:r>
              <a:rPr kumimoji="1" lang="zh-CN" altLang="en-US" sz="4000" b="1" dirty="0" smtClean="0">
                <a:latin typeface="黑体" pitchFamily="49" charset="-122"/>
                <a:ea typeface="黑体" pitchFamily="49" charset="-122"/>
              </a:rPr>
              <a:t>）</a:t>
            </a:r>
            <a:endParaRPr kumimoji="1" lang="zh-CN" altLang="en-US" sz="4000" b="1" dirty="0">
              <a:latin typeface="黑体" pitchFamily="49" charset="-122"/>
              <a:ea typeface="黑体" pitchFamily="49" charset="-122"/>
            </a:endParaRPr>
          </a:p>
          <a:p>
            <a:pPr>
              <a:spcBef>
                <a:spcPct val="50000"/>
              </a:spcBef>
            </a:pPr>
            <a:r>
              <a:rPr kumimoji="1" lang="en-US" altLang="zh-CN" sz="4000" b="1" dirty="0">
                <a:latin typeface="黑体" pitchFamily="49" charset="-122"/>
                <a:ea typeface="黑体" pitchFamily="49" charset="-122"/>
              </a:rPr>
              <a:t>A</a:t>
            </a:r>
            <a:r>
              <a:rPr kumimoji="1" lang="zh-CN" altLang="en-US" sz="4000" b="1" dirty="0">
                <a:latin typeface="黑体" pitchFamily="49" charset="-122"/>
                <a:ea typeface="黑体" pitchFamily="49" charset="-122"/>
              </a:rPr>
              <a:t>、铝块和水之间无热传递</a:t>
            </a:r>
          </a:p>
          <a:p>
            <a:pPr>
              <a:spcBef>
                <a:spcPct val="50000"/>
              </a:spcBef>
            </a:pPr>
            <a:r>
              <a:rPr kumimoji="1" lang="en-US" altLang="zh-CN" sz="4000" b="1" dirty="0">
                <a:latin typeface="黑体" pitchFamily="49" charset="-122"/>
                <a:ea typeface="黑体" pitchFamily="49" charset="-122"/>
              </a:rPr>
              <a:t>B</a:t>
            </a:r>
            <a:r>
              <a:rPr kumimoji="1" lang="zh-CN" altLang="en-US" sz="4000" b="1" dirty="0">
                <a:latin typeface="黑体" pitchFamily="49" charset="-122"/>
                <a:ea typeface="黑体" pitchFamily="49" charset="-122"/>
              </a:rPr>
              <a:t>、温度由铝块传给水</a:t>
            </a:r>
          </a:p>
          <a:p>
            <a:pPr>
              <a:spcBef>
                <a:spcPct val="50000"/>
              </a:spcBef>
            </a:pPr>
            <a:r>
              <a:rPr kumimoji="1" lang="en-US" altLang="zh-CN" sz="4000" b="1" dirty="0">
                <a:latin typeface="黑体" pitchFamily="49" charset="-122"/>
                <a:ea typeface="黑体" pitchFamily="49" charset="-122"/>
              </a:rPr>
              <a:t>C</a:t>
            </a:r>
            <a:r>
              <a:rPr kumimoji="1" lang="zh-CN" altLang="en-US" sz="4000" b="1" dirty="0">
                <a:latin typeface="黑体" pitchFamily="49" charset="-122"/>
                <a:ea typeface="黑体" pitchFamily="49" charset="-122"/>
              </a:rPr>
              <a:t>、内能由铝块传给水</a:t>
            </a:r>
          </a:p>
          <a:p>
            <a:pPr>
              <a:spcBef>
                <a:spcPct val="50000"/>
              </a:spcBef>
            </a:pPr>
            <a:r>
              <a:rPr kumimoji="1" lang="en-US" altLang="zh-CN" sz="4000" b="1" dirty="0">
                <a:latin typeface="黑体" pitchFamily="49" charset="-122"/>
                <a:ea typeface="黑体" pitchFamily="49" charset="-122"/>
              </a:rPr>
              <a:t>D</a:t>
            </a:r>
            <a:r>
              <a:rPr kumimoji="1" lang="zh-CN" altLang="en-US" sz="4000" b="1" dirty="0">
                <a:latin typeface="黑体" pitchFamily="49" charset="-122"/>
                <a:ea typeface="黑体" pitchFamily="49" charset="-122"/>
              </a:rPr>
              <a:t>、内能由水传给铝</a:t>
            </a:r>
            <a:r>
              <a:rPr kumimoji="1" lang="zh-CN" altLang="en-US" sz="4000" b="1" dirty="0" smtClean="0">
                <a:latin typeface="黑体" pitchFamily="49" charset="-122"/>
                <a:ea typeface="黑体" pitchFamily="49" charset="-122"/>
              </a:rPr>
              <a:t>快 </a:t>
            </a:r>
            <a:endParaRPr kumimoji="1" lang="zh-CN" altLang="en-US" sz="4000" b="1" dirty="0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46083" name="Text Box 3"/>
          <p:cNvSpPr txBox="1">
            <a:spLocks noChangeArrowheads="1"/>
          </p:cNvSpPr>
          <p:nvPr/>
        </p:nvSpPr>
        <p:spPr bwMode="auto">
          <a:xfrm>
            <a:off x="2627784" y="1863229"/>
            <a:ext cx="936625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4000" b="1" dirty="0">
                <a:solidFill>
                  <a:srgbClr val="FF0000"/>
                </a:solidFill>
                <a:latin typeface="Times New Roman" pitchFamily="18" charset="0"/>
              </a:rPr>
              <a:t>C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60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60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083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Text Box 2"/>
          <p:cNvSpPr txBox="1">
            <a:spLocks noChangeArrowheads="1"/>
          </p:cNvSpPr>
          <p:nvPr/>
        </p:nvSpPr>
        <p:spPr bwMode="auto">
          <a:xfrm>
            <a:off x="250825" y="188913"/>
            <a:ext cx="8713788" cy="5578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4000" b="1">
                <a:latin typeface="Times New Roman" pitchFamily="18" charset="0"/>
                <a:ea typeface="黑体" pitchFamily="49" charset="-122"/>
              </a:rPr>
              <a:t>例</a:t>
            </a:r>
            <a:r>
              <a:rPr kumimoji="1" lang="en-US" altLang="zh-CN" sz="4000" b="1">
                <a:latin typeface="Times New Roman" pitchFamily="18" charset="0"/>
                <a:ea typeface="黑体" pitchFamily="49" charset="-122"/>
              </a:rPr>
              <a:t>8</a:t>
            </a:r>
            <a:r>
              <a:rPr kumimoji="1" lang="zh-CN" altLang="en-US" sz="4000" b="1">
                <a:latin typeface="Times New Roman" pitchFamily="18" charset="0"/>
                <a:ea typeface="黑体" pitchFamily="49" charset="-122"/>
              </a:rPr>
              <a:t>、温度相同的甲铝块和乙铁块，质量相等，将它们分别加热，使其吸收相同的热量后接触，则</a:t>
            </a:r>
            <a:r>
              <a:rPr kumimoji="1" lang="en-US" altLang="zh-CN" sz="4000" b="1">
                <a:latin typeface="Times New Roman" pitchFamily="18" charset="0"/>
                <a:ea typeface="黑体" pitchFamily="49" charset="-122"/>
              </a:rPr>
              <a:t>(C</a:t>
            </a:r>
            <a:r>
              <a:rPr kumimoji="1" lang="zh-CN" altLang="en-US" sz="4000" b="1" baseline="-25000">
                <a:latin typeface="Times New Roman" pitchFamily="18" charset="0"/>
                <a:ea typeface="黑体" pitchFamily="49" charset="-122"/>
              </a:rPr>
              <a:t>铝</a:t>
            </a:r>
            <a:r>
              <a:rPr kumimoji="1" lang="en-US" altLang="zh-CN" sz="4000" b="1">
                <a:latin typeface="Times New Roman" pitchFamily="18" charset="0"/>
                <a:ea typeface="黑体" pitchFamily="49" charset="-122"/>
              </a:rPr>
              <a:t>&gt;C</a:t>
            </a:r>
            <a:r>
              <a:rPr kumimoji="1" lang="zh-CN" altLang="en-US" sz="4000" b="1" baseline="-25000">
                <a:latin typeface="Times New Roman" pitchFamily="18" charset="0"/>
                <a:ea typeface="黑体" pitchFamily="49" charset="-122"/>
              </a:rPr>
              <a:t>铁</a:t>
            </a:r>
            <a:r>
              <a:rPr kumimoji="1" lang="en-US" altLang="zh-CN" sz="4000" b="1">
                <a:latin typeface="Times New Roman" pitchFamily="18" charset="0"/>
                <a:ea typeface="黑体" pitchFamily="49" charset="-122"/>
              </a:rPr>
              <a:t>)</a:t>
            </a:r>
            <a:r>
              <a:rPr kumimoji="1" lang="en-US" altLang="zh-CN" sz="4000" b="1">
                <a:latin typeface="Times New Roman" pitchFamily="18" charset="0"/>
                <a:ea typeface="黑体" pitchFamily="49" charset="-122"/>
                <a:sym typeface="Wingdings" pitchFamily="2" charset="2"/>
              </a:rPr>
              <a:t>(      )</a:t>
            </a:r>
          </a:p>
          <a:p>
            <a:pPr>
              <a:spcBef>
                <a:spcPct val="50000"/>
              </a:spcBef>
            </a:pPr>
            <a:r>
              <a:rPr kumimoji="1" lang="en-US" altLang="zh-CN" sz="4000" b="1">
                <a:latin typeface="Times New Roman" pitchFamily="18" charset="0"/>
                <a:ea typeface="黑体" pitchFamily="49" charset="-122"/>
                <a:sym typeface="Wingdings" pitchFamily="2" charset="2"/>
              </a:rPr>
              <a:t>A</a:t>
            </a:r>
            <a:r>
              <a:rPr kumimoji="1" lang="zh-CN" altLang="en-US" sz="4000" b="1">
                <a:latin typeface="Times New Roman" pitchFamily="18" charset="0"/>
                <a:ea typeface="黑体" pitchFamily="49" charset="-122"/>
                <a:sym typeface="Wingdings" pitchFamily="2" charset="2"/>
              </a:rPr>
              <a:t>、温度从甲 传到乙</a:t>
            </a:r>
          </a:p>
          <a:p>
            <a:pPr>
              <a:spcBef>
                <a:spcPct val="50000"/>
              </a:spcBef>
            </a:pPr>
            <a:r>
              <a:rPr kumimoji="1" lang="en-US" altLang="zh-CN" sz="4000" b="1">
                <a:latin typeface="Times New Roman" pitchFamily="18" charset="0"/>
                <a:ea typeface="黑体" pitchFamily="49" charset="-122"/>
                <a:sym typeface="Wingdings" pitchFamily="2" charset="2"/>
              </a:rPr>
              <a:t>B</a:t>
            </a:r>
            <a:r>
              <a:rPr kumimoji="1" lang="zh-CN" altLang="en-US" sz="4000" b="1">
                <a:latin typeface="Times New Roman" pitchFamily="18" charset="0"/>
                <a:ea typeface="黑体" pitchFamily="49" charset="-122"/>
                <a:sym typeface="Wingdings" pitchFamily="2" charset="2"/>
              </a:rPr>
              <a:t>、内能从甲 传到乙</a:t>
            </a:r>
          </a:p>
          <a:p>
            <a:pPr>
              <a:spcBef>
                <a:spcPct val="50000"/>
              </a:spcBef>
            </a:pPr>
            <a:r>
              <a:rPr kumimoji="1" lang="en-US" altLang="zh-CN" sz="4000" b="1">
                <a:latin typeface="Times New Roman" pitchFamily="18" charset="0"/>
                <a:ea typeface="黑体" pitchFamily="49" charset="-122"/>
                <a:sym typeface="Wingdings" pitchFamily="2" charset="2"/>
              </a:rPr>
              <a:t>C</a:t>
            </a:r>
            <a:r>
              <a:rPr kumimoji="1" lang="zh-CN" altLang="en-US" sz="4000" b="1">
                <a:latin typeface="Times New Roman" pitchFamily="18" charset="0"/>
                <a:ea typeface="黑体" pitchFamily="49" charset="-122"/>
                <a:sym typeface="Wingdings" pitchFamily="2" charset="2"/>
              </a:rPr>
              <a:t>、内能从乙传到甲</a:t>
            </a:r>
          </a:p>
          <a:p>
            <a:pPr>
              <a:spcBef>
                <a:spcPct val="50000"/>
              </a:spcBef>
            </a:pPr>
            <a:r>
              <a:rPr kumimoji="1" lang="en-US" altLang="zh-CN" sz="4000" b="1">
                <a:latin typeface="Times New Roman" pitchFamily="18" charset="0"/>
                <a:ea typeface="黑体" pitchFamily="49" charset="-122"/>
                <a:sym typeface="Wingdings" pitchFamily="2" charset="2"/>
              </a:rPr>
              <a:t>D</a:t>
            </a:r>
            <a:r>
              <a:rPr kumimoji="1" lang="zh-CN" altLang="en-US" sz="4000" b="1">
                <a:latin typeface="Times New Roman" pitchFamily="18" charset="0"/>
                <a:ea typeface="黑体" pitchFamily="49" charset="-122"/>
                <a:sym typeface="Wingdings" pitchFamily="2" charset="2"/>
              </a:rPr>
              <a:t>、甲、乙间不发生热传递</a:t>
            </a:r>
            <a:endParaRPr kumimoji="1" lang="zh-CN" altLang="en-US" sz="4000" b="1">
              <a:latin typeface="Times New Roman" pitchFamily="18" charset="0"/>
              <a:ea typeface="黑体" pitchFamily="49" charset="-122"/>
            </a:endParaRPr>
          </a:p>
        </p:txBody>
      </p:sp>
      <p:sp>
        <p:nvSpPr>
          <p:cNvPr id="59395" name="Text Box 3"/>
          <p:cNvSpPr txBox="1">
            <a:spLocks noChangeArrowheads="1"/>
          </p:cNvSpPr>
          <p:nvPr/>
        </p:nvSpPr>
        <p:spPr bwMode="auto">
          <a:xfrm>
            <a:off x="7739063" y="1484313"/>
            <a:ext cx="936625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4000" b="1">
                <a:solidFill>
                  <a:srgbClr val="FF0000"/>
                </a:solidFill>
                <a:latin typeface="Times New Roman" pitchFamily="18" charset="0"/>
              </a:rPr>
              <a:t>C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93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93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395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6" name="Text Box 4"/>
          <p:cNvSpPr txBox="1">
            <a:spLocks noChangeArrowheads="1"/>
          </p:cNvSpPr>
          <p:nvPr/>
        </p:nvSpPr>
        <p:spPr bwMode="auto">
          <a:xfrm>
            <a:off x="323528" y="764704"/>
            <a:ext cx="8642350" cy="5578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000" b="1" dirty="0">
                <a:solidFill>
                  <a:srgbClr val="FF0000"/>
                </a:solidFill>
                <a:latin typeface="Arial" pitchFamily="34" charset="0"/>
              </a:rPr>
              <a:t>小结：</a:t>
            </a:r>
          </a:p>
          <a:p>
            <a:pPr>
              <a:spcBef>
                <a:spcPct val="50000"/>
              </a:spcBef>
            </a:pPr>
            <a:r>
              <a:rPr lang="zh-CN" altLang="en-US" sz="4000" b="1" dirty="0">
                <a:latin typeface="Arial" pitchFamily="34" charset="0"/>
              </a:rPr>
              <a:t>比热容：定义</a:t>
            </a:r>
            <a:r>
              <a:rPr lang="en-US" altLang="zh-CN" sz="4000" b="1" dirty="0">
                <a:latin typeface="Arial" pitchFamily="34" charset="0"/>
              </a:rPr>
              <a:t>;</a:t>
            </a:r>
            <a:r>
              <a:rPr lang="zh-CN" altLang="en-US" sz="4000" b="1" dirty="0">
                <a:latin typeface="Arial" pitchFamily="34" charset="0"/>
              </a:rPr>
              <a:t>物理意义</a:t>
            </a:r>
          </a:p>
          <a:p>
            <a:pPr>
              <a:spcBef>
                <a:spcPct val="50000"/>
              </a:spcBef>
            </a:pPr>
            <a:r>
              <a:rPr lang="zh-CN" altLang="en-US" sz="4000" b="1" dirty="0">
                <a:solidFill>
                  <a:srgbClr val="FF0000"/>
                </a:solidFill>
                <a:latin typeface="Arial" pitchFamily="34" charset="0"/>
              </a:rPr>
              <a:t>计算公式</a:t>
            </a:r>
            <a:r>
              <a:rPr lang="en-US" altLang="zh-CN" sz="4000" b="1" dirty="0">
                <a:solidFill>
                  <a:srgbClr val="FF0000"/>
                </a:solidFill>
                <a:latin typeface="Arial" pitchFamily="34" charset="0"/>
              </a:rPr>
              <a:t>:</a:t>
            </a:r>
            <a:r>
              <a:rPr lang="zh-CN" altLang="en-US" sz="4000" b="1" dirty="0">
                <a:solidFill>
                  <a:srgbClr val="FF0000"/>
                </a:solidFill>
                <a:latin typeface="Arial" pitchFamily="34" charset="0"/>
              </a:rPr>
              <a:t>吸热和放热</a:t>
            </a:r>
          </a:p>
          <a:p>
            <a:pPr>
              <a:spcBef>
                <a:spcPct val="50000"/>
              </a:spcBef>
            </a:pPr>
            <a:r>
              <a:rPr lang="zh-CN" altLang="en-US" sz="4000" b="1" dirty="0">
                <a:latin typeface="Arial" pitchFamily="34" charset="0"/>
              </a:rPr>
              <a:t>计算</a:t>
            </a:r>
            <a:r>
              <a:rPr lang="en-US" altLang="zh-CN" sz="4000" b="1" dirty="0">
                <a:latin typeface="Arial" pitchFamily="34" charset="0"/>
              </a:rPr>
              <a:t>:</a:t>
            </a:r>
            <a:r>
              <a:rPr lang="zh-CN" altLang="en-US" sz="4000" b="1" dirty="0">
                <a:latin typeface="Arial" pitchFamily="34" charset="0"/>
              </a:rPr>
              <a:t>求公式中的各个物理量</a:t>
            </a:r>
          </a:p>
          <a:p>
            <a:pPr>
              <a:spcBef>
                <a:spcPct val="50000"/>
              </a:spcBef>
            </a:pPr>
            <a:r>
              <a:rPr lang="zh-CN" altLang="en-US" sz="4000" b="1" dirty="0">
                <a:latin typeface="Arial" pitchFamily="34" charset="0"/>
              </a:rPr>
              <a:t>课后思考</a:t>
            </a:r>
            <a:r>
              <a:rPr lang="en-US" altLang="zh-CN" sz="4000" b="1" dirty="0">
                <a:latin typeface="Arial" pitchFamily="34" charset="0"/>
              </a:rPr>
              <a:t>:</a:t>
            </a:r>
            <a:r>
              <a:rPr lang="zh-CN" altLang="en-US" sz="4000" b="1" dirty="0">
                <a:latin typeface="Arial" pitchFamily="34" charset="0"/>
              </a:rPr>
              <a:t>如果想测物体的比热</a:t>
            </a:r>
            <a:r>
              <a:rPr lang="en-US" altLang="zh-CN" sz="4000" b="1" dirty="0">
                <a:latin typeface="Arial" pitchFamily="34" charset="0"/>
              </a:rPr>
              <a:t>,</a:t>
            </a:r>
            <a:r>
              <a:rPr lang="zh-CN" altLang="en-US" sz="4000" b="1" dirty="0">
                <a:latin typeface="Arial" pitchFamily="34" charset="0"/>
              </a:rPr>
              <a:t>实验的原理是什么</a:t>
            </a:r>
            <a:r>
              <a:rPr lang="en-US" altLang="zh-CN" sz="4000" b="1" dirty="0">
                <a:latin typeface="Arial" pitchFamily="34" charset="0"/>
              </a:rPr>
              <a:t>?</a:t>
            </a:r>
            <a:r>
              <a:rPr lang="zh-CN" altLang="en-US" sz="4000" b="1" dirty="0">
                <a:latin typeface="Arial" pitchFamily="34" charset="0"/>
              </a:rPr>
              <a:t>要测量那些物理量</a:t>
            </a:r>
            <a:r>
              <a:rPr lang="en-US" altLang="zh-CN" sz="4000" b="1" dirty="0">
                <a:latin typeface="Arial" pitchFamily="34" charset="0"/>
              </a:rPr>
              <a:t>?</a:t>
            </a:r>
            <a:r>
              <a:rPr lang="zh-CN" altLang="en-US" sz="4000" b="1" dirty="0">
                <a:latin typeface="Arial" pitchFamily="34" charset="0"/>
              </a:rPr>
              <a:t>虽要那些测量工具</a:t>
            </a:r>
            <a:r>
              <a:rPr lang="en-US" altLang="zh-CN" sz="4000" b="1" dirty="0" smtClean="0">
                <a:latin typeface="Arial" pitchFamily="34" charset="0"/>
              </a:rPr>
              <a:t>? </a:t>
            </a:r>
            <a:endParaRPr lang="en-US" altLang="zh-CN" sz="4000" b="1" dirty="0"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96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96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2000"/>
                                        <p:tgtEl>
                                          <p:spTgt spid="696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8" dur="500"/>
                                        <p:tgtEl>
                                          <p:spTgt spid="6963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6963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0" fill="hold"/>
                                        <p:tgtEl>
                                          <p:spTgt spid="6963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0" fill="hold"/>
                                        <p:tgtEl>
                                          <p:spTgt spid="6963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6963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第一PPT模板网-WWW.1PPT.COM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第一PPT模板网-WWW.1PPT.COM">
  <a:themeElements>
    <a:clrScheme name="流畅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流畅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流畅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​​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1071</TotalTime>
  <Words>1522</Words>
  <Application>Microsoft Office PowerPoint</Application>
  <PresentationFormat>全屏显示(4:3)</PresentationFormat>
  <Paragraphs>171</Paragraphs>
  <Slides>26</Slides>
  <Notes>26</Notes>
  <HiddenSlides>0</HiddenSlides>
  <MMClips>0</MMClips>
  <ScaleCrop>false</ScaleCrop>
  <HeadingPairs>
    <vt:vector size="6" baseType="variant">
      <vt:variant>
        <vt:lpstr>已用的字体</vt:lpstr>
      </vt:variant>
      <vt:variant>
        <vt:i4>12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26</vt:i4>
      </vt:variant>
    </vt:vector>
  </HeadingPairs>
  <TitlesOfParts>
    <vt:vector size="39" baseType="lpstr">
      <vt:lpstr>汉仪大宋简</vt:lpstr>
      <vt:lpstr>黑体</vt:lpstr>
      <vt:lpstr>华文彩云</vt:lpstr>
      <vt:lpstr>隶书</vt:lpstr>
      <vt:lpstr>宋体</vt:lpstr>
      <vt:lpstr>Arial</vt:lpstr>
      <vt:lpstr>Arial Black</vt:lpstr>
      <vt:lpstr>Calibri</vt:lpstr>
      <vt:lpstr>Constantia</vt:lpstr>
      <vt:lpstr>Times New Roman</vt:lpstr>
      <vt:lpstr>Wingdings</vt:lpstr>
      <vt:lpstr>Wingdings 2</vt:lpstr>
      <vt:lpstr>第一PPT模板网-WWW.1PPT.COM</vt:lpstr>
      <vt:lpstr>PowerPoint 演示文稿</vt:lpstr>
      <vt:lpstr>PowerPoint 演示文稿</vt:lpstr>
      <vt:lpstr>PowerPoint 演示文稿</vt:lpstr>
      <vt:lpstr>结论：</vt:lpstr>
      <vt:lpstr>问题：</vt:lpstr>
      <vt:lpstr>探究不同物质的吸热能力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第一PPT模板网-WWW.1PPT.COM</dc:title>
  <dc:subject>第一PPT模板网-WWW.1PPT.COM</dc:subject>
  <dc:creator>第一PPT模板网-WWW.1PPT.COM</dc:creator>
  <cp:keywords>第一PPT模板网-WWW.1PPT.COM</cp:keywords>
  <cp:lastModifiedBy>Sky123.Org</cp:lastModifiedBy>
  <cp:revision>3</cp:revision>
  <dcterms:created xsi:type="dcterms:W3CDTF">2004-02-09T07:25:38Z</dcterms:created>
  <dcterms:modified xsi:type="dcterms:W3CDTF">2019-12-26T03:50:05Z</dcterms:modified>
</cp:coreProperties>
</file>